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8"/>
  </p:notesMasterIdLst>
  <p:handoutMasterIdLst>
    <p:handoutMasterId r:id="rId59"/>
  </p:handoutMasterIdLst>
  <p:sldIdLst>
    <p:sldId id="256" r:id="rId2"/>
    <p:sldId id="267" r:id="rId3"/>
    <p:sldId id="268" r:id="rId4"/>
    <p:sldId id="494" r:id="rId5"/>
    <p:sldId id="547" r:id="rId6"/>
    <p:sldId id="502" r:id="rId7"/>
    <p:sldId id="503" r:id="rId8"/>
    <p:sldId id="495" r:id="rId9"/>
    <p:sldId id="496" r:id="rId10"/>
    <p:sldId id="497" r:id="rId11"/>
    <p:sldId id="504" r:id="rId12"/>
    <p:sldId id="505" r:id="rId13"/>
    <p:sldId id="270" r:id="rId14"/>
    <p:sldId id="499" r:id="rId15"/>
    <p:sldId id="500" r:id="rId16"/>
    <p:sldId id="501" r:id="rId17"/>
    <p:sldId id="506" r:id="rId18"/>
    <p:sldId id="507" r:id="rId19"/>
    <p:sldId id="548" r:id="rId20"/>
    <p:sldId id="508" r:id="rId21"/>
    <p:sldId id="509" r:id="rId22"/>
    <p:sldId id="540" r:id="rId23"/>
    <p:sldId id="541" r:id="rId24"/>
    <p:sldId id="511" r:id="rId25"/>
    <p:sldId id="512" r:id="rId26"/>
    <p:sldId id="513" r:id="rId27"/>
    <p:sldId id="514" r:id="rId28"/>
    <p:sldId id="515" r:id="rId29"/>
    <p:sldId id="542" r:id="rId30"/>
    <p:sldId id="544" r:id="rId31"/>
    <p:sldId id="549" r:id="rId32"/>
    <p:sldId id="545" r:id="rId33"/>
    <p:sldId id="516" r:id="rId34"/>
    <p:sldId id="543" r:id="rId35"/>
    <p:sldId id="519" r:id="rId36"/>
    <p:sldId id="520" r:id="rId37"/>
    <p:sldId id="521" r:id="rId38"/>
    <p:sldId id="522" r:id="rId39"/>
    <p:sldId id="523" r:id="rId40"/>
    <p:sldId id="524" r:id="rId41"/>
    <p:sldId id="525" r:id="rId42"/>
    <p:sldId id="526" r:id="rId43"/>
    <p:sldId id="527" r:id="rId44"/>
    <p:sldId id="528" r:id="rId45"/>
    <p:sldId id="529" r:id="rId46"/>
    <p:sldId id="530" r:id="rId47"/>
    <p:sldId id="531" r:id="rId48"/>
    <p:sldId id="532" r:id="rId49"/>
    <p:sldId id="533" r:id="rId50"/>
    <p:sldId id="537" r:id="rId51"/>
    <p:sldId id="536" r:id="rId52"/>
    <p:sldId id="534" r:id="rId53"/>
    <p:sldId id="535" r:id="rId54"/>
    <p:sldId id="539" r:id="rId55"/>
    <p:sldId id="538" r:id="rId56"/>
    <p:sldId id="326" r:id="rId5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01BF"/>
    <a:srgbClr val="1B0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7" autoAdjust="0"/>
    <p:restoredTop sz="85310" autoAdjust="0"/>
  </p:normalViewPr>
  <p:slideViewPr>
    <p:cSldViewPr>
      <p:cViewPr varScale="1">
        <p:scale>
          <a:sx n="232" d="100"/>
          <a:sy n="232" d="100"/>
        </p:scale>
        <p:origin x="40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2674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数组和广义表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1E710-C99E-492E-A3B5-AB65E1900D4A}" type="datetime1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231CD-A0B8-4499-BF13-ACF96150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09241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数组和广义表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1B9A6-DE76-4082-BA5D-9E0565F59BC2}" type="datetime1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ADF5C-0B53-4BD5-BF19-A16D1C70E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4492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/>
            <a:r>
              <a:rPr lang="en-US" altLang="zh-CN" sz="1200" dirty="0">
                <a:latin typeface="Times New Roman" panose="02020603050405020304" pitchFamily="18" charset="0"/>
              </a:rPr>
              <a:t>© DB-LAB (2003)</a:t>
            </a:r>
          </a:p>
        </p:txBody>
      </p:sp>
      <p:sp>
        <p:nvSpPr>
          <p:cNvPr id="7680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</a:rPr>
              <a:t>1</a:t>
            </a:fld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7680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1575" y="692150"/>
            <a:ext cx="4516438" cy="3387725"/>
          </a:xfrm>
          <a:solidFill>
            <a:srgbClr val="FFFFFF"/>
          </a:solidFill>
        </p:spPr>
      </p:sp>
      <p:sp>
        <p:nvSpPr>
          <p:cNvPr id="76805" name="Rectangle 3"/>
          <p:cNvSpPr>
            <a:spLocks noGrp="1"/>
          </p:cNvSpPr>
          <p:nvPr>
            <p:ph type="body"/>
          </p:nvPr>
        </p:nvSpPr>
        <p:spPr>
          <a:xfrm>
            <a:off x="914400" y="4311650"/>
            <a:ext cx="5029200" cy="4157663"/>
          </a:xfrm>
        </p:spPr>
        <p:txBody>
          <a:bodyPr wrap="none" lIns="91440" tIns="45720" rIns="91440" bIns="45720" anchor="ctr"/>
          <a:lstStyle/>
          <a:p>
            <a:pPr lvl="0" defTabSz="44958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02892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06F88A-FE0E-4D99-A675-7991CF835FB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A23453E-F7BE-4162-A05C-2C6B86BBA68B}" type="datetime1">
              <a:rPr lang="zh-CN" altLang="en-US" smtClean="0"/>
              <a:t>2025/3/22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讲过两种存储方式，一个是顺序表示，一个是链式表示；那么对数组来说，只有顺序表示；因为他只有引用型操作，没有改变其结构的加工型操作，最多是改变他的值而已。所以，他不需要链式映像这样一个存储表示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B0ED13-B43C-4C8B-91F4-D0E580CDFE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54C1065-F0F2-4224-96B7-A397AD61CBE1}" type="datetime1">
              <a:rPr lang="zh-CN" altLang="en-US" smtClean="0"/>
              <a:t>2025/3/22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高级语言里，一般是以行序为主序的；</a:t>
            </a:r>
            <a:r>
              <a:rPr lang="en-US" altLang="zh-CN" dirty="0" err="1"/>
              <a:t>matlab</a:t>
            </a:r>
            <a:r>
              <a:rPr lang="zh-CN" altLang="en-US" dirty="0"/>
              <a:t>是以列序为主序的，计算时间的差异。。。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DD73D5-F25C-4DE1-BA59-C1328E83217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A1C1F86-00E5-46D9-97A6-AD73E57AD56C}" type="datetime1">
              <a:rPr lang="zh-CN" altLang="en-US" smtClean="0"/>
              <a:t>2025/3/22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E3FB91-C267-4C87-9DD0-4124F59F02C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E6F50CC-7EE1-42F0-A2C2-AC69481AE3F5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983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480FD6-A4E7-4454-8721-C98BC0BD5DA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4E6AC11-1CB8-439D-B7CF-774D00C5EB4E}" type="datetime1">
              <a:rPr lang="zh-CN" altLang="en-US" smtClean="0"/>
              <a:t>2025/3/22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称为</a:t>
            </a:r>
            <a:r>
              <a:rPr lang="en-US" altLang="zh-CN" dirty="0"/>
              <a:t>n</a:t>
            </a:r>
            <a:r>
              <a:rPr lang="zh-CN" altLang="en-US" dirty="0"/>
              <a:t>维数组的映像函数，数组元素的存储位置是其下标的线性函数；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5BBB65-0C34-49FF-89F1-0AC96ABF876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18B9F4C-EC9E-492A-95FC-823745F252B4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92BB27-7DCC-48D3-AB15-094DFA068CD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F326472-FD60-4F9B-B472-241B700CC9A3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65987C-5949-404C-BA03-FF8FCA36CDC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830A794-B7EA-41A7-B3D0-440B0CEC0D41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D399C9-71E2-42D9-B5F6-B9BEC3E0E8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5E8FED-B5CA-4CCC-9CBC-03252557DD37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590EAA-3777-40EE-8A4E-C0961C2EB67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095C1DE-BC13-4340-9CB8-CAE9FD77ED38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56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70FD64-DE11-4DA3-917D-742EFDE9570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64CFE54-BFC9-488D-B80C-6192F92CA330}" type="datetime1">
              <a:rPr lang="zh-CN" altLang="en-US" smtClean="0"/>
              <a:t>2025/3/21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590EAA-3777-40EE-8A4E-C0961C2EB67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095C1DE-BC13-4340-9CB8-CAE9FD77ED38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比较有规则的。。。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105899-057D-459B-A41E-5B6D83EB95D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4CE2291-2C74-4352-A277-451A80621805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2B520D-088B-49C0-80D7-69872D0CF6A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A313B03-6B7A-471F-B748-B3FA9D0DB3D6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95867C-27CC-4378-86DF-B0FE63F4706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E996E79-1EEA-40FE-AD7E-E9549623FC1E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DEBB45-FB9C-4EB3-95C2-7B3DC9A6454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B04B19E-CF48-42AD-BD06-4D2AED1394C3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F2B6CB-89BA-4249-8508-4643630A3AB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5A56499-1862-4F0A-974F-F17800021B6D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DE8071-92A0-42E1-B010-A1CF3BE959B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3D387D6-4D9C-4CFC-8536-5C5B9F24B9C5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三元组指的是矩阵里每个元素用这样一个三元组来表示，他的行号，列号和他的元素值；</a:t>
            </a:r>
            <a:endParaRPr lang="en-US" altLang="zh-CN" dirty="0"/>
          </a:p>
          <a:p>
            <a:r>
              <a:rPr lang="zh-CN" altLang="en-US" dirty="0"/>
              <a:t>顺序表示表指的是他每个矩阵的这些非零元的三元组，用</a:t>
            </a:r>
            <a:r>
              <a:rPr lang="en-US" altLang="zh-CN" dirty="0"/>
              <a:t>data</a:t>
            </a:r>
            <a:r>
              <a:rPr lang="zh-CN" altLang="en-US" dirty="0"/>
              <a:t>这样的数组来表示他，也就是我们用这个数组来存储所有的非零元；</a:t>
            </a:r>
            <a:endParaRPr lang="en-US" altLang="zh-CN" dirty="0"/>
          </a:p>
          <a:p>
            <a:r>
              <a:rPr lang="zh-CN" altLang="en-US" dirty="0"/>
              <a:t>同时要设置他的行数，列数和非零元的个数：</a:t>
            </a:r>
            <a:r>
              <a:rPr lang="en-US" altLang="zh-CN" dirty="0"/>
              <a:t>mu</a:t>
            </a:r>
            <a:r>
              <a:rPr lang="zh-CN" altLang="en-US" dirty="0"/>
              <a:t>，</a:t>
            </a:r>
            <a:r>
              <a:rPr lang="en-US" altLang="zh-CN" dirty="0"/>
              <a:t>nu</a:t>
            </a:r>
            <a:r>
              <a:rPr lang="zh-CN" altLang="en-US" dirty="0"/>
              <a:t>，</a:t>
            </a:r>
            <a:r>
              <a:rPr lang="en-US" altLang="zh-CN" dirty="0" err="1"/>
              <a:t>tu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这是一个稀疏矩阵的一个三元组顺序结构表示；</a:t>
            </a:r>
            <a:endParaRPr lang="en-US" altLang="zh-CN" dirty="0"/>
          </a:p>
          <a:p>
            <a:r>
              <a:rPr lang="zh-CN" altLang="en-US" dirty="0"/>
              <a:t>这里我们可以把行数，列数和非零元的个数放在第</a:t>
            </a:r>
            <a:r>
              <a:rPr lang="en-US" altLang="zh-CN" dirty="0"/>
              <a:t>0</a:t>
            </a:r>
            <a:r>
              <a:rPr lang="zh-CN" altLang="en-US" dirty="0"/>
              <a:t>个数组下标里；那么真正的三元我们从第一个下标开始；</a:t>
            </a:r>
            <a:endParaRPr lang="en-US" altLang="zh-CN" dirty="0"/>
          </a:p>
          <a:p>
            <a:r>
              <a:rPr lang="zh-CN" altLang="en-US" dirty="0"/>
              <a:t>那么这样一个表示方法符合了我们的原则：不存零的元素，那么能不能达到我们解决问题的另外两个原则呢？也就是在运算的时候，我们就避免了和零的运算；另外，特别是这样一个表示方法对我们的运算很方便？那么我们举个例子来看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BDC555-1762-468B-B945-1069CCAD1A0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66F5B43-6DE2-400B-A191-8E3809CC337D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3488CB-7A1E-4346-9686-B24FA8683D6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F04FC2F-DCF9-44A3-92AB-6B86DBE5798C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F0FB0B-6030-40E0-B86C-EC31BE9AC47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78A4D56-9522-4D2C-B801-2676B26ED901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DF61FE-26A1-409D-8A84-AAD3CEDB69A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8385BF3-D792-4605-BFED-F67CE59EE555}" type="datetime1">
              <a:rPr lang="zh-CN" altLang="en-US" smtClean="0"/>
              <a:t>2025/3/21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F0DE8E-7040-4745-AC47-A40CB0A19AF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109DDA1-9562-4753-B111-3B87DF02640D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T.mu=</a:t>
            </a:r>
            <a:r>
              <a:rPr lang="en-US" altLang="zh-CN" dirty="0" err="1"/>
              <a:t>M.nu;T.nu</a:t>
            </a:r>
            <a:r>
              <a:rPr lang="en-US" altLang="zh-CN" dirty="0"/>
              <a:t>=</a:t>
            </a:r>
            <a:r>
              <a:rPr lang="en-US" altLang="zh-CN" dirty="0" err="1"/>
              <a:t>M.mu;T.tu</a:t>
            </a:r>
            <a:r>
              <a:rPr lang="en-US" altLang="zh-CN" dirty="0"/>
              <a:t>=</a:t>
            </a:r>
            <a:r>
              <a:rPr lang="en-US" altLang="zh-CN" dirty="0" err="1"/>
              <a:t>M.tu</a:t>
            </a:r>
            <a:r>
              <a:rPr lang="en-US" altLang="zh-CN" dirty="0"/>
              <a:t>; </a:t>
            </a:r>
            <a:r>
              <a:rPr lang="zh-CN" altLang="en-US" dirty="0"/>
              <a:t>一些准备工作，统计了一些非零元个数；</a:t>
            </a:r>
            <a:endParaRPr lang="en-US" altLang="zh-CN" dirty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 err="1">
                <a:solidFill>
                  <a:srgbClr val="FF3300"/>
                </a:solidFill>
                <a:latin typeface="Times New Roman" pitchFamily="18" charset="0"/>
              </a:rPr>
              <a:t>T.data</a:t>
            </a:r>
            <a:r>
              <a:rPr kumimoji="1" lang="en-US" altLang="zh-CN" sz="1200" dirty="0">
                <a:solidFill>
                  <a:srgbClr val="FF3300"/>
                </a:solidFill>
                <a:latin typeface="Times New Roman" pitchFamily="18" charset="0"/>
              </a:rPr>
              <a:t>[q].</a:t>
            </a:r>
            <a:r>
              <a:rPr kumimoji="1" lang="en-US" altLang="zh-CN" sz="1200" dirty="0" err="1">
                <a:solidFill>
                  <a:srgbClr val="FF3300"/>
                </a:solidFill>
                <a:latin typeface="Times New Roman" pitchFamily="18" charset="0"/>
              </a:rPr>
              <a:t>i</a:t>
            </a:r>
            <a:r>
              <a:rPr kumimoji="1" lang="en-US" altLang="zh-CN" sz="1200" dirty="0">
                <a:solidFill>
                  <a:srgbClr val="FF3300"/>
                </a:solidFill>
                <a:latin typeface="Times New Roman" pitchFamily="18" charset="0"/>
              </a:rPr>
              <a:t>=</a:t>
            </a:r>
            <a:r>
              <a:rPr kumimoji="1" lang="en-US" altLang="zh-CN" sz="1200" dirty="0" err="1">
                <a:solidFill>
                  <a:srgbClr val="FF3300"/>
                </a:solidFill>
                <a:latin typeface="Times New Roman" pitchFamily="18" charset="0"/>
              </a:rPr>
              <a:t>M.data</a:t>
            </a:r>
            <a:r>
              <a:rPr kumimoji="1" lang="en-US" altLang="zh-CN" sz="1200" dirty="0">
                <a:solidFill>
                  <a:srgbClr val="FF3300"/>
                </a:solidFill>
                <a:latin typeface="Times New Roman" pitchFamily="18" charset="0"/>
              </a:rPr>
              <a:t>[p].</a:t>
            </a:r>
            <a:r>
              <a:rPr kumimoji="1" lang="en-US" altLang="zh-CN" sz="1200" dirty="0" err="1">
                <a:solidFill>
                  <a:srgbClr val="FF3300"/>
                </a:solidFill>
                <a:latin typeface="Times New Roman" pitchFamily="18" charset="0"/>
              </a:rPr>
              <a:t>j;T.data</a:t>
            </a:r>
            <a:r>
              <a:rPr kumimoji="1" lang="en-US" altLang="zh-CN" sz="1200" dirty="0">
                <a:solidFill>
                  <a:srgbClr val="FF3300"/>
                </a:solidFill>
                <a:latin typeface="Times New Roman" pitchFamily="18" charset="0"/>
              </a:rPr>
              <a:t>[q].j =</a:t>
            </a:r>
            <a:r>
              <a:rPr kumimoji="1" lang="en-US" altLang="zh-CN" sz="1200" dirty="0" err="1">
                <a:solidFill>
                  <a:srgbClr val="FF3300"/>
                </a:solidFill>
                <a:latin typeface="Times New Roman" pitchFamily="18" charset="0"/>
              </a:rPr>
              <a:t>M.data</a:t>
            </a:r>
            <a:r>
              <a:rPr kumimoji="1" lang="en-US" altLang="zh-CN" sz="1200" dirty="0">
                <a:solidFill>
                  <a:srgbClr val="FF3300"/>
                </a:solidFill>
                <a:latin typeface="Times New Roman" pitchFamily="18" charset="0"/>
              </a:rPr>
              <a:t>[p].</a:t>
            </a:r>
            <a:r>
              <a:rPr kumimoji="1" lang="en-US" altLang="zh-CN" sz="1200" dirty="0" err="1">
                <a:solidFill>
                  <a:srgbClr val="FF3300"/>
                </a:solidFill>
                <a:latin typeface="Times New Roman" pitchFamily="18" charset="0"/>
              </a:rPr>
              <a:t>i</a:t>
            </a:r>
            <a:r>
              <a:rPr kumimoji="1" lang="en-US" altLang="zh-CN" sz="1200" dirty="0">
                <a:solidFill>
                  <a:srgbClr val="FF3300"/>
                </a:solidFill>
                <a:latin typeface="Times New Roman" pitchFamily="18" charset="0"/>
              </a:rPr>
              <a:t>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FF3300"/>
                </a:solidFill>
                <a:latin typeface="Times New Roman" pitchFamily="18" charset="0"/>
              </a:rPr>
              <a:t>          </a:t>
            </a:r>
            <a:r>
              <a:rPr kumimoji="1" lang="en-US" altLang="zh-CN" sz="1200" dirty="0" err="1">
                <a:solidFill>
                  <a:srgbClr val="FF3300"/>
                </a:solidFill>
                <a:latin typeface="Times New Roman" pitchFamily="18" charset="0"/>
              </a:rPr>
              <a:t>T.data</a:t>
            </a:r>
            <a:r>
              <a:rPr kumimoji="1" lang="en-US" altLang="zh-CN" sz="1200" dirty="0">
                <a:solidFill>
                  <a:srgbClr val="FF3300"/>
                </a:solidFill>
                <a:latin typeface="Times New Roman" pitchFamily="18" charset="0"/>
              </a:rPr>
              <a:t>[q].e =</a:t>
            </a:r>
            <a:r>
              <a:rPr kumimoji="1" lang="en-US" altLang="zh-CN" sz="1200" dirty="0" err="1">
                <a:solidFill>
                  <a:srgbClr val="FF3300"/>
                </a:solidFill>
                <a:latin typeface="Times New Roman" pitchFamily="18" charset="0"/>
              </a:rPr>
              <a:t>M.data</a:t>
            </a:r>
            <a:r>
              <a:rPr kumimoji="1" lang="en-US" altLang="zh-CN" sz="1200" dirty="0">
                <a:solidFill>
                  <a:srgbClr val="FF3300"/>
                </a:solidFill>
                <a:latin typeface="Times New Roman" pitchFamily="18" charset="0"/>
              </a:rPr>
              <a:t>[p].e;  ++q;</a:t>
            </a:r>
            <a:r>
              <a:rPr kumimoji="1" lang="en-US" altLang="zh-CN" sz="1200" dirty="0">
                <a:latin typeface="Times New Roman" pitchFamily="18" charset="0"/>
              </a:rPr>
              <a:t> </a:t>
            </a:r>
          </a:p>
          <a:p>
            <a:r>
              <a:rPr lang="zh-CN" altLang="en-US" dirty="0"/>
              <a:t>位置上的三元组进行赋值；然后</a:t>
            </a:r>
            <a:r>
              <a:rPr lang="en-US" altLang="zh-CN" dirty="0"/>
              <a:t>q</a:t>
            </a:r>
            <a:r>
              <a:rPr lang="zh-CN" altLang="en-US" dirty="0"/>
              <a:t>再加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按照</a:t>
            </a:r>
            <a:r>
              <a:rPr lang="en-US" altLang="zh-CN" dirty="0" err="1"/>
              <a:t>b.data</a:t>
            </a:r>
            <a:r>
              <a:rPr lang="zh-CN" altLang="en-US" dirty="0"/>
              <a:t>中的三元组的次序依次在</a:t>
            </a:r>
            <a:r>
              <a:rPr lang="en-US" altLang="zh-CN" dirty="0" err="1"/>
              <a:t>a.data</a:t>
            </a:r>
            <a:r>
              <a:rPr lang="zh-CN" altLang="en-US" dirty="0"/>
              <a:t>中找到相应的三元组进行转置。换句话说，按照矩阵</a:t>
            </a:r>
            <a:r>
              <a:rPr lang="en-US" altLang="zh-CN" dirty="0"/>
              <a:t>M</a:t>
            </a:r>
            <a:r>
              <a:rPr lang="zh-CN" altLang="en-US" dirty="0"/>
              <a:t>的列序来进行转置；</a:t>
            </a:r>
            <a:endParaRPr lang="en-US" altLang="zh-CN" dirty="0"/>
          </a:p>
          <a:p>
            <a:r>
              <a:rPr lang="zh-CN" altLang="en-US" dirty="0"/>
              <a:t>为了找到</a:t>
            </a:r>
            <a:r>
              <a:rPr lang="en-US" altLang="zh-CN" dirty="0"/>
              <a:t>M</a:t>
            </a:r>
            <a:r>
              <a:rPr lang="zh-CN" altLang="en-US" dirty="0"/>
              <a:t>的每一列中所有的非零元素，需要对其三元组表</a:t>
            </a:r>
            <a:r>
              <a:rPr lang="en-US" altLang="zh-CN" dirty="0" err="1"/>
              <a:t>a.data</a:t>
            </a:r>
            <a:r>
              <a:rPr lang="zh-CN" altLang="en-US" dirty="0"/>
              <a:t>从第一行起整个扫描一遍，由于</a:t>
            </a:r>
            <a:r>
              <a:rPr lang="en-US" altLang="zh-CN" dirty="0" err="1"/>
              <a:t>a.data</a:t>
            </a:r>
            <a:r>
              <a:rPr lang="zh-CN" altLang="en-US" dirty="0"/>
              <a:t>是以</a:t>
            </a:r>
            <a:r>
              <a:rPr lang="en-US" altLang="zh-CN" dirty="0"/>
              <a:t>M</a:t>
            </a:r>
            <a:r>
              <a:rPr lang="zh-CN" altLang="en-US" dirty="0"/>
              <a:t>的行序为主序来存放每个非零元的，由此得到恰好是</a:t>
            </a:r>
            <a:r>
              <a:rPr lang="en-US" altLang="zh-CN" dirty="0" err="1"/>
              <a:t>b.data</a:t>
            </a:r>
            <a:r>
              <a:rPr lang="zh-CN" altLang="en-US" dirty="0"/>
              <a:t>应有的顺序。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F0DE8E-7040-4745-AC47-A40CB0A19AF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109DDA1-9562-4753-B111-3B87DF02640D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8349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当非零元的个数</a:t>
            </a:r>
            <a:r>
              <a:rPr lang="en-US" altLang="zh-CN" dirty="0" err="1"/>
              <a:t>tu</a:t>
            </a:r>
            <a:r>
              <a:rPr lang="zh-CN" altLang="en-US" dirty="0"/>
              <a:t>和</a:t>
            </a:r>
            <a:r>
              <a:rPr lang="en-US" altLang="zh-CN" dirty="0" err="1"/>
              <a:t>muxnu</a:t>
            </a:r>
            <a:r>
              <a:rPr lang="zh-CN" altLang="en-US" dirty="0"/>
              <a:t>同数量级时，算法的时间复杂度为</a:t>
            </a:r>
            <a:r>
              <a:rPr lang="en-US" altLang="zh-CN" dirty="0"/>
              <a:t>O(mu x nu^2)</a:t>
            </a:r>
            <a:r>
              <a:rPr lang="zh-CN" altLang="en-US" dirty="0"/>
              <a:t>了；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90BB6C-64B5-499B-BF57-D8B49E4B9F9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81C47F3-420E-4BF5-B901-3C7CB15E5D02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33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1CBFFB-DDB6-4846-8756-5EA57F9FA5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1D48FAE-B4DE-48B1-86A7-44252BB72BC0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34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E0F374-1B3E-4F22-B8A0-D4117580795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4CC0C21-2A27-4213-A00E-15ECA293E668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35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2AE4DF-4D38-4154-A30A-B37A3BFD826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74FFAC2-58F1-4015-A2E1-D712E140C0FE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36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3C33F7-DE34-4F71-8058-7C47CE8D674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BC8C4D6-77D2-40A3-92AC-59FF5FAB74C7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37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3B5628-B15B-47B1-BF4E-B45C9DDA4ED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7FCAC21-ADD5-4FE6-B060-1C9B1108FF65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38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7F442C-B568-4156-976F-DC238BED8A8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C05031-882F-4C71-91B9-0D62D39F7067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39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A3CB54-D411-49E4-B7C9-DA25A25771A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83B324F-50DC-42E1-8C13-ADD2C737FFEF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BC64EA-B5CC-4ADF-B12C-2C5C376CA8C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71BFF5E-5CD9-4FE6-B54C-D88399EC62B3}" type="datetime1">
              <a:rPr lang="zh-CN" altLang="en-US" smtClean="0"/>
              <a:t>2025/3/21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40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8A998B-1953-44A7-8662-4B98F2AA3AF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B3B681A-04C9-46F7-84EA-4ADC6AD27858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en-US" dirty="0"/>
              <a:t>包含两个子表；</a:t>
            </a:r>
            <a:endParaRPr lang="en-US" altLang="zh-CN" dirty="0"/>
          </a:p>
          <a:p>
            <a:r>
              <a:rPr lang="zh-CN" altLang="en-US" dirty="0"/>
              <a:t>原子。。。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41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3F94BD-B059-413A-96B6-2CBBBECDF49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74259F-5F17-4A3D-8E8B-3397346CC6A9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长度？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42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EFEF00-76E3-4C1F-B956-60C49FB8674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39AC4E0-4CEA-4F45-9188-7B0256E7452C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  <a:r>
              <a:rPr lang="en-US" altLang="zh-CN" dirty="0"/>
              <a:t>LS=</a:t>
            </a:r>
            <a:r>
              <a:rPr lang="zh-CN" altLang="en-US" dirty="0"/>
              <a:t>（）包含一个括弧层次。。。</a:t>
            </a:r>
            <a:endParaRPr lang="en-US" altLang="zh-CN" dirty="0"/>
          </a:p>
          <a:p>
            <a:r>
              <a:rPr lang="zh-CN" altLang="en-US" dirty="0"/>
              <a:t>广义表</a:t>
            </a:r>
            <a:r>
              <a:rPr lang="en-US" altLang="zh-CN" dirty="0"/>
              <a:t>.</a:t>
            </a:r>
            <a:r>
              <a:rPr lang="zh-CN" altLang="en-US" dirty="0"/>
              <a:t>可以这样看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设表</a:t>
            </a:r>
            <a:r>
              <a:rPr lang="en-US" altLang="zh-CN" dirty="0"/>
              <a:t>A=((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  </a:t>
            </a:r>
          </a:p>
          <a:p>
            <a:r>
              <a:rPr lang="en-US" altLang="zh-CN" dirty="0" err="1"/>
              <a:t>Gethead</a:t>
            </a:r>
            <a:r>
              <a:rPr lang="en-US" altLang="zh-CN" dirty="0"/>
              <a:t>(((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)))=</a:t>
            </a:r>
            <a:r>
              <a:rPr lang="en-US" altLang="zh-CN" dirty="0" err="1"/>
              <a:t>Gethead</a:t>
            </a:r>
            <a:r>
              <a:rPr lang="en-US" altLang="zh-CN" dirty="0"/>
              <a:t>(A)</a:t>
            </a:r>
          </a:p>
          <a:p>
            <a:r>
              <a:rPr lang="zh-CN" altLang="en-US" dirty="0"/>
              <a:t>这样表</a:t>
            </a:r>
            <a:r>
              <a:rPr lang="en-US" altLang="zh-CN" dirty="0"/>
              <a:t>A</a:t>
            </a:r>
            <a:r>
              <a:rPr lang="zh-CN" altLang="en-US" dirty="0"/>
              <a:t>就是一个包含两个元素</a:t>
            </a:r>
            <a:r>
              <a:rPr lang="en-US" altLang="zh-CN" dirty="0"/>
              <a:t>(</a:t>
            </a:r>
            <a:r>
              <a:rPr lang="zh-CN" altLang="en-US" dirty="0"/>
              <a:t>分别为两个子表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(</a:t>
            </a:r>
            <a:r>
              <a:rPr lang="en-US" altLang="zh-CN" dirty="0" err="1"/>
              <a:t>c,d</a:t>
            </a:r>
            <a:r>
              <a:rPr lang="en-US" altLang="zh-CN" dirty="0"/>
              <a:t>))</a:t>
            </a:r>
            <a:r>
              <a:rPr lang="zh-CN" altLang="en-US" dirty="0"/>
              <a:t>的广义表</a:t>
            </a:r>
            <a:r>
              <a:rPr lang="en-US" altLang="zh-CN" dirty="0"/>
              <a:t>,</a:t>
            </a:r>
            <a:r>
              <a:rPr lang="zh-CN" altLang="en-US" dirty="0"/>
              <a:t>那么</a:t>
            </a:r>
          </a:p>
          <a:p>
            <a:r>
              <a:rPr lang="en-US" altLang="zh-CN" dirty="0" err="1"/>
              <a:t>Gethead</a:t>
            </a:r>
            <a:r>
              <a:rPr lang="en-US" altLang="zh-CN" dirty="0"/>
              <a:t>(((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)))=(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Gethead</a:t>
            </a:r>
            <a:r>
              <a:rPr lang="en-US" altLang="zh-CN" dirty="0"/>
              <a:t>(((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)))</a:t>
            </a:r>
            <a:r>
              <a:rPr lang="zh-CN" altLang="en-US" dirty="0"/>
              <a:t>就是取表的头元素嘛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43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086C1F-FFF7-499E-837E-E90A0EAD592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EA77860-2207-44BF-ADB9-C7609C2E069B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44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310CC5-E58D-47AC-BF02-481638FA9A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E7AC6AD-621F-4EFD-A6D1-5874014F0437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45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D74393-FBF2-44AD-8672-BAC6DDC9361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18E83F4-E0CC-41EF-82E5-9F53B94C3ECC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46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3DCAE3-8C86-4197-903B-AA0825D61C0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7800D6A-26E2-48E4-A721-3B3986943142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设置一个</a:t>
            </a:r>
            <a:r>
              <a:rPr lang="en-US" altLang="zh-CN" dirty="0"/>
              <a:t>tag</a:t>
            </a:r>
            <a:r>
              <a:rPr lang="zh-CN" altLang="en-US" dirty="0"/>
              <a:t>来区分表结点和原子结点；</a:t>
            </a:r>
            <a:endParaRPr lang="en-US" altLang="zh-CN" dirty="0"/>
          </a:p>
          <a:p>
            <a:r>
              <a:rPr lang="zh-CN" altLang="en-US" dirty="0"/>
              <a:t>图示动画里，有错误，第二个指针是指向第一个子表的头指针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47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828394-ED17-4971-B277-74F8C3105E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72886CE-1A2A-49F7-B8F2-DC39BF2967E0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48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BD05F7-BAE5-47A9-B5ED-7CB9A50A6EF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A776704-CF6A-488B-A245-450DDCFDB5AC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49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871BFD-6924-4E37-ADDC-C944C590CCB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811405-7D9C-4DD0-A48F-64430D99FDE6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ED8802-95CA-46F1-8477-3040EBB065D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F38008C-D9CA-4BD2-8033-09EAA9AAB30A}" type="datetime1">
              <a:rPr lang="zh-CN" altLang="en-US" smtClean="0"/>
              <a:t>2025/3/21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3567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原子节点和表节点的联合部分；</a:t>
            </a:r>
            <a:endParaRPr lang="en-US" altLang="zh-CN" dirty="0"/>
          </a:p>
          <a:p>
            <a:r>
              <a:rPr lang="en-US" altLang="zh-CN" dirty="0"/>
              <a:t>Atom</a:t>
            </a:r>
            <a:r>
              <a:rPr lang="zh-CN" altLang="en-US" dirty="0"/>
              <a:t>是原子节点的值域；</a:t>
            </a:r>
            <a:endParaRPr lang="en-US" altLang="zh-CN" dirty="0"/>
          </a:p>
          <a:p>
            <a:r>
              <a:rPr lang="en-US" altLang="zh-CN" dirty="0" err="1"/>
              <a:t>Ptr</a:t>
            </a:r>
            <a:r>
              <a:rPr lang="zh-CN" altLang="en-US" dirty="0"/>
              <a:t>是表节点的指针域；分别指向表头和表尾；</a:t>
            </a:r>
            <a:endParaRPr lang="en-US" altLang="zh-CN" dirty="0"/>
          </a:p>
          <a:p>
            <a:r>
              <a:rPr lang="zh-CN" altLang="en-US" dirty="0"/>
              <a:t>*</a:t>
            </a:r>
            <a:r>
              <a:rPr lang="en-US" altLang="zh-CN" dirty="0" err="1"/>
              <a:t>Glist</a:t>
            </a:r>
            <a:r>
              <a:rPr lang="zh-CN" altLang="en-US" dirty="0"/>
              <a:t>广义表类型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50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BEF35D-73D4-4955-A1CD-FDDC596B973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A26E8C-C8EB-4A7E-9954-679697446471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5160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子表分析法。。。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51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8012CC-2452-46D0-AF67-E61AE6FBF6C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53D371-A3E8-4CC2-84F1-95E458FBDD5C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2162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52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21E274-B804-4D96-A7AA-A9500BA1CBD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B151CCE-9B87-4F82-85F8-7E0388AB03B9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53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95881A-FBB8-4BE5-AF92-B27FA63FB98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6C138A4-EBBD-4888-BB54-196B23451E3A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原子结点。。。定义它的头指针，。。。</a:t>
            </a:r>
            <a:endParaRPr lang="en-US" altLang="zh-CN" dirty="0"/>
          </a:p>
          <a:p>
            <a:r>
              <a:rPr lang="zh-CN" altLang="en-US" dirty="0"/>
              <a:t>*</a:t>
            </a:r>
            <a:r>
              <a:rPr lang="en-US" altLang="zh-CN" dirty="0" err="1"/>
              <a:t>tp</a:t>
            </a:r>
            <a:r>
              <a:rPr lang="zh-CN" altLang="en-US" dirty="0"/>
              <a:t>相当于线性链表中的</a:t>
            </a:r>
            <a:r>
              <a:rPr lang="en-US" altLang="zh-CN" dirty="0"/>
              <a:t>next</a:t>
            </a:r>
            <a:r>
              <a:rPr lang="zh-CN" altLang="en-US" dirty="0"/>
              <a:t>，指向下一个元素的节点；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54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D7D423-4FBF-4D9D-ADCE-CF83BB5A425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3705992-C95E-4871-9A37-51036B1A2650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直接用原子结点表示，</a:t>
            </a:r>
            <a:r>
              <a:rPr lang="en-US" altLang="zh-CN" dirty="0"/>
              <a:t>d</a:t>
            </a:r>
            <a:r>
              <a:rPr lang="zh-CN" altLang="en-US" dirty="0"/>
              <a:t>是一个原子节点，有一个后继结点，也是原子结点。。。</a:t>
            </a:r>
            <a:endParaRPr lang="en-US" altLang="zh-CN" dirty="0"/>
          </a:p>
          <a:p>
            <a:r>
              <a:rPr lang="zh-CN" altLang="en-US" dirty="0"/>
              <a:t>这样更直接，节省空间。。。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55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3FEAC2-FE99-46F0-9069-90FBF017000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6872BB4-C0C2-4EE8-BD0C-E138E6675ED0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56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4D560B-60E3-438D-A2CD-90D7C7DE99E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221E01E-BFA4-4413-A124-AC84DCB56CDD}" type="datetime1">
              <a:rPr lang="zh-CN" altLang="en-US" smtClean="0"/>
              <a:t>2025/3/24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ED8802-95CA-46F1-8477-3040EBB065D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F38008C-D9CA-4BD2-8033-09EAA9AAB30A}" type="datetime1">
              <a:rPr lang="zh-CN" altLang="en-US" smtClean="0"/>
              <a:t>2025/3/21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/>
              <a:t>次课结束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31114F-7460-46B2-A430-CD64986176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E4154F6-15AE-4EED-8A2B-196C9EE3B80F}" type="datetime1">
              <a:rPr lang="zh-CN" altLang="en-US" smtClean="0"/>
              <a:t>2025/3/21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8AC534-88D4-492A-AE16-D67ADB86304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F820043-52CE-4BFB-88E6-A8DDC62B5B9C}" type="datetime1">
              <a:rPr lang="zh-CN" altLang="en-US" smtClean="0"/>
              <a:t>2025/3/21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数组的基本操作比较简单；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DF5C-0B53-4BD5-BF19-A16D1C70E8AA}" type="slidenum">
              <a:rPr lang="zh-CN" altLang="en-US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第</a:t>
            </a:r>
            <a:r>
              <a:rPr lang="en-US" altLang="zh-CN">
                <a:solidFill>
                  <a:prstClr val="black"/>
                </a:solidFill>
              </a:rPr>
              <a:t>4</a:t>
            </a:r>
            <a:r>
              <a:rPr lang="zh-CN" altLang="en-US">
                <a:solidFill>
                  <a:prstClr val="black"/>
                </a:solidFill>
              </a:rPr>
              <a:t>章 数组和广义表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162DBC-4504-458F-B17D-655D554A85B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0B478C1-F6E5-413C-B6D2-29C55A18E95A}" type="datetime1">
              <a:rPr lang="zh-CN" altLang="en-US" smtClean="0"/>
              <a:t>2025/3/21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1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143002"/>
            <a:ext cx="8229600" cy="4983162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zh-CN" altLang="en-US" sz="1200" b="1" kern="1200" smtClean="0">
                <a:solidFill>
                  <a:srgbClr val="F79646">
                    <a:lumMod val="7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63EC4C-CFD8-4F45-A0A2-30028C1F73DB}" type="slidenum">
              <a:rPr lang="en-CN" smtClean="0"/>
              <a:pPr/>
              <a:t>‹#›</a:t>
            </a:fld>
            <a:endParaRPr lang="zh-CN" altLang="en-US" sz="1200" b="1" kern="1200" dirty="0">
              <a:solidFill>
                <a:srgbClr val="F79646">
                  <a:lumMod val="7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58AB48-5C62-C54D-B6CB-62E7167AD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2518"/>
          </a:xfrm>
        </p:spPr>
        <p:txBody>
          <a:bodyPr/>
          <a:lstStyle>
            <a:lvl1pPr>
              <a:defRPr sz="4000" b="1" i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4689F9-6CAA-1947-A181-579E34BDD977}"/>
              </a:ext>
            </a:extLst>
          </p:cNvPr>
          <p:cNvCxnSpPr>
            <a:cxnSpLocks/>
          </p:cNvCxnSpPr>
          <p:nvPr userDrawn="1"/>
        </p:nvCxnSpPr>
        <p:spPr>
          <a:xfrm>
            <a:off x="457200" y="990600"/>
            <a:ext cx="8229600" cy="0"/>
          </a:xfrm>
          <a:prstGeom prst="line">
            <a:avLst/>
          </a:prstGeom>
          <a:ln w="34925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1">
            <a:extLst>
              <a:ext uri="{FF2B5EF4-FFF2-40B4-BE49-F238E27FC236}">
                <a16:creationId xmlns:a16="http://schemas.microsoft.com/office/drawing/2014/main" id="{0EA11DD9-B7A0-5B44-95C4-398B4CAA883D}"/>
              </a:ext>
            </a:extLst>
          </p:cNvPr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" descr="C:\Users\Haijun\AppData\Roaming\Tencent\Users\2968516474\QQ\WinTemp\RichOle\O5)[OOM[}$H7(6{A~41GY`Q.png">
            <a:extLst>
              <a:ext uri="{FF2B5EF4-FFF2-40B4-BE49-F238E27FC236}">
                <a16:creationId xmlns:a16="http://schemas.microsoft.com/office/drawing/2014/main" id="{84822680-66F2-7347-A0E9-54FF335D45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0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91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19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3EC4C-CFD8-4F45-A0A2-30028C1F73D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853654B8-F8CB-1A4D-B44E-311306A6B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2C260F3-2F15-4643-BD88-DA7D2CC1FAEE}" type="datetime1">
              <a:rPr lang="zh-CN" altLang="en-US" b="1" smtClean="0">
                <a:solidFill>
                  <a:srgbClr val="F79646">
                    <a:lumMod val="75000"/>
                  </a:srgbClr>
                </a:solidFill>
              </a:rPr>
              <a:pPr/>
              <a:t>2025/3/21</a:t>
            </a:fld>
            <a:endParaRPr lang="zh-CN" altLang="en-US" sz="1200" b="1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4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1292225" y="1433513"/>
            <a:ext cx="6873875" cy="193899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数据结构与算法</a:t>
            </a: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A9EE9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  <a:sym typeface="+mn-ea"/>
              </a:rPr>
              <a:t>第四章 数组和广义表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AA8C28D8-BB6C-8E48-8907-CB656389EB22}"/>
              </a:ext>
            </a:extLst>
          </p:cNvPr>
          <p:cNvSpPr txBox="1">
            <a:spLocks/>
          </p:cNvSpPr>
          <p:nvPr/>
        </p:nvSpPr>
        <p:spPr>
          <a:xfrm>
            <a:off x="1528762" y="3717032"/>
            <a:ext cx="6400800" cy="1752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裴文杰</a:t>
            </a:r>
            <a:endParaRPr lang="en-US" altLang="zh-C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 fontAlgn="auto">
              <a:spcAft>
                <a:spcPts val="0"/>
              </a:spcAft>
              <a:buNone/>
            </a:pPr>
            <a:r>
              <a:rPr lang="zh-CN" altLang="en-US" sz="2000" b="1" dirty="0"/>
              <a:t>计算机科学与技术学院 教授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92851018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 </a:t>
            </a:r>
            <a:r>
              <a:rPr kumimoji="1" lang="en-US" altLang="zh-CN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4.1  </a:t>
            </a: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数组的类型定义</a:t>
            </a:r>
          </a:p>
          <a:p>
            <a:pPr marL="0" indent="0" fontAlgn="base"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Arial" charset="0"/>
                <a:ea typeface="宋体" charset="-122"/>
              </a:rPr>
              <a:t> </a:t>
            </a:r>
            <a:r>
              <a:rPr kumimoji="1" lang="en-US" altLang="zh-CN" b="1" dirty="0">
                <a:solidFill>
                  <a:srgbClr val="0000FF"/>
                </a:solidFill>
                <a:latin typeface="Arial" charset="0"/>
                <a:ea typeface="宋体" charset="-122"/>
              </a:rPr>
              <a:t>4.2  </a:t>
            </a:r>
            <a:r>
              <a:rPr kumimoji="1" lang="zh-CN" altLang="en-US" b="1" dirty="0">
                <a:solidFill>
                  <a:srgbClr val="0000FF"/>
                </a:solidFill>
                <a:latin typeface="Arial" charset="0"/>
                <a:ea typeface="宋体" charset="-122"/>
              </a:rPr>
              <a:t>数组的顺序表示和实现</a:t>
            </a:r>
          </a:p>
          <a:p>
            <a:pPr marL="0" indent="0" fontAlgn="base"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 </a:t>
            </a:r>
            <a:r>
              <a:rPr kumimoji="1" lang="en-US" altLang="zh-CN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4.3  </a:t>
            </a: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矩阵的压缩存储 </a:t>
            </a:r>
          </a:p>
          <a:p>
            <a:pPr marL="0" indent="0" fontAlgn="base"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 </a:t>
            </a:r>
            <a:r>
              <a:rPr kumimoji="1" lang="en-US" altLang="zh-CN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4.4  </a:t>
            </a: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广义表的类型定义</a:t>
            </a:r>
          </a:p>
          <a:p>
            <a:pPr marL="0" indent="0" fontAlgn="base"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 </a:t>
            </a:r>
            <a:r>
              <a:rPr kumimoji="1" lang="en-US" altLang="zh-CN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4.5  </a:t>
            </a: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广义表的存储结构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10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3D27FABA-4639-B440-AD0A-97432B4C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本章内容</a:t>
            </a:r>
          </a:p>
        </p:txBody>
      </p:sp>
    </p:spTree>
    <p:extLst>
      <p:ext uri="{BB962C8B-B14F-4D97-AF65-F5344CB8AC3E}">
        <p14:creationId xmlns:p14="http://schemas.microsoft.com/office/powerpoint/2010/main" val="3963888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数组的存储结构 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zh-CN" altLang="en-US" b="1" dirty="0"/>
              <a:t>数组没有插入和删除操作，所以，不用预留空间，适合采用顺序存储。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zh-CN" altLang="en-US" b="1" dirty="0"/>
              <a:t>数组是多维的结构，而存储空间是一个一维的结构。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zh-CN" altLang="en-US" b="1" dirty="0"/>
              <a:t>数组的顺序存储 </a:t>
            </a:r>
            <a:endParaRPr lang="en-US" altLang="zh-CN" b="1" dirty="0"/>
          </a:p>
          <a:p>
            <a:pPr lvl="2">
              <a:lnSpc>
                <a:spcPct val="120000"/>
              </a:lnSpc>
            </a:pPr>
            <a:r>
              <a:rPr lang="zh-CN" altLang="en-US" b="1" dirty="0"/>
              <a:t>用一组连续的存储单元来实现（多维）数组的存储。 </a:t>
            </a:r>
            <a:endParaRPr lang="en-US" altLang="zh-CN" b="1" dirty="0"/>
          </a:p>
          <a:p>
            <a:pPr lvl="2">
              <a:lnSpc>
                <a:spcPct val="120000"/>
              </a:lnSpc>
            </a:pPr>
            <a:r>
              <a:rPr lang="zh-CN" altLang="en-US" b="1" dirty="0"/>
              <a:t>高维数组可以看成是由多个低维数组组成的。</a:t>
            </a:r>
            <a:endParaRPr lang="en-US" altLang="zh-CN" b="1" dirty="0"/>
          </a:p>
          <a:p>
            <a:pPr lvl="3">
              <a:lnSpc>
                <a:spcPct val="120000"/>
              </a:lnSpc>
            </a:pPr>
            <a:endParaRPr lang="en-US" altLang="zh-CN" b="1" dirty="0">
              <a:solidFill>
                <a:srgbClr val="FF0000"/>
              </a:solidFill>
            </a:endParaRPr>
          </a:p>
          <a:p>
            <a:pPr lvl="2">
              <a:lnSpc>
                <a:spcPct val="120000"/>
              </a:lnSpc>
            </a:pPr>
            <a:endParaRPr lang="en-US" altLang="zh-CN" sz="20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11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07727025-DCC7-2240-8C2A-671C98FC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dirty="0">
                <a:cs typeface="+mn-cs"/>
              </a:rPr>
              <a:t>4.2  </a:t>
            </a:r>
            <a:r>
              <a:rPr kumimoji="1" lang="zh-CN" altLang="en-US" sz="4000" dirty="0">
                <a:cs typeface="+mn-cs"/>
              </a:rPr>
              <a:t>数组的顺序表示和实现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46250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二维数组的存储与寻址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zh-CN" altLang="en-US" b="1" dirty="0"/>
              <a:t>常用的映射（存储）方法有两种： </a:t>
            </a:r>
            <a:endParaRPr lang="en-US" altLang="zh-CN" b="1" dirty="0"/>
          </a:p>
          <a:p>
            <a:pPr lvl="2">
              <a:lnSpc>
                <a:spcPct val="120000"/>
              </a:lnSpc>
            </a:pPr>
            <a:r>
              <a:rPr lang="zh-CN" altLang="en-US" b="1" dirty="0"/>
              <a:t>按行优先</a:t>
            </a:r>
            <a:r>
              <a:rPr lang="zh-CN" altLang="en-US" b="1" dirty="0">
                <a:solidFill>
                  <a:srgbClr val="FF0000"/>
                </a:solidFill>
              </a:rPr>
              <a:t>（以行序为主序） 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FF0000"/>
                </a:solidFill>
              </a:rPr>
              <a:t>先行后列</a:t>
            </a:r>
            <a:r>
              <a:rPr lang="zh-CN" altLang="en-US" b="1" dirty="0"/>
              <a:t>，先存储行号较小的元素，行号相同者先存储列号较小的元素。（高级语言一般以行序为主序）</a:t>
            </a:r>
            <a:endParaRPr lang="en-US" altLang="zh-CN" b="1" dirty="0"/>
          </a:p>
          <a:p>
            <a:pPr lvl="2">
              <a:lnSpc>
                <a:spcPct val="120000"/>
              </a:lnSpc>
            </a:pPr>
            <a:r>
              <a:rPr lang="zh-CN" altLang="en-US" b="1" dirty="0"/>
              <a:t>按列优先</a:t>
            </a:r>
            <a:r>
              <a:rPr lang="zh-CN" altLang="en-US" b="1" dirty="0">
                <a:solidFill>
                  <a:srgbClr val="FF0000"/>
                </a:solidFill>
              </a:rPr>
              <a:t>（以列序为主序） 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FF0000"/>
                </a:solidFill>
              </a:rPr>
              <a:t>先列后行</a:t>
            </a:r>
            <a:r>
              <a:rPr lang="zh-CN" altLang="en-US" b="1" dirty="0"/>
              <a:t>，先存储列号较小的元素，列号相同者先存储行号较小的元素。</a:t>
            </a:r>
            <a:endParaRPr lang="en-US" altLang="zh-CN" b="1" dirty="0"/>
          </a:p>
          <a:p>
            <a:pPr lvl="3">
              <a:lnSpc>
                <a:spcPct val="120000"/>
              </a:lnSpc>
            </a:pPr>
            <a:endParaRPr lang="en-US" altLang="zh-CN" b="1" dirty="0">
              <a:solidFill>
                <a:srgbClr val="FF0000"/>
              </a:solidFill>
            </a:endParaRPr>
          </a:p>
          <a:p>
            <a:pPr lvl="2">
              <a:lnSpc>
                <a:spcPct val="120000"/>
              </a:lnSpc>
            </a:pPr>
            <a:endParaRPr lang="en-US" altLang="zh-CN" sz="20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12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990600" y="5470441"/>
            <a:ext cx="7467600" cy="523220"/>
          </a:xfrm>
          <a:prstGeom prst="rect">
            <a:avLst/>
          </a:prstGeom>
          <a:noFill/>
          <a:ln w="38100" cmpd="dbl" algn="ctr">
            <a:solidFill>
              <a:srgbClr val="8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2500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707F9"/>
                </a:solidFill>
                <a:latin typeface="Times New Roman" pitchFamily="18" charset="0"/>
              </a:rPr>
              <a:t>    不同的存储方式有不同元素地址计算方法。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5408725-88EC-7F49-86A2-FA5727CE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dirty="0">
                <a:cs typeface="+mn-cs"/>
              </a:rPr>
              <a:t>4.2  </a:t>
            </a:r>
            <a:r>
              <a:rPr kumimoji="1" lang="zh-CN" altLang="en-US" sz="4000" dirty="0">
                <a:cs typeface="+mn-cs"/>
              </a:rPr>
              <a:t>数组的顺序表示和实现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11047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zh-CN" altLang="en-US" sz="2400" b="1" dirty="0"/>
              <a:t>         分析二维数组</a:t>
            </a:r>
            <a:r>
              <a:rPr lang="en-US" altLang="zh-CN" sz="2400" b="1" dirty="0"/>
              <a:t>a[m][n]</a:t>
            </a:r>
            <a:r>
              <a:rPr lang="zh-CN" altLang="en-US" sz="2400" b="1" dirty="0"/>
              <a:t>和三维数组</a:t>
            </a:r>
            <a:r>
              <a:rPr lang="en-US" altLang="zh-CN" sz="2400" b="1" dirty="0"/>
              <a:t>a[m][n][p]</a:t>
            </a:r>
            <a:r>
              <a:rPr lang="zh-CN" altLang="en-US" sz="2400" b="1" dirty="0"/>
              <a:t>在内存中的存放方式。（行序为主序）</a:t>
            </a: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13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381000" y="1295400"/>
            <a:ext cx="1143000" cy="457200"/>
          </a:xfrm>
          <a:prstGeom prst="ellipse">
            <a:avLst/>
          </a:prstGeom>
          <a:gradFill rotWithShape="0">
            <a:gsLst>
              <a:gs pos="0">
                <a:srgbClr val="65A865"/>
              </a:gs>
              <a:gs pos="50000">
                <a:srgbClr val="99FF99"/>
              </a:gs>
              <a:gs pos="100000">
                <a:srgbClr val="65A865"/>
              </a:gs>
            </a:gsLst>
            <a:lin ang="18900000" scaled="1"/>
          </a:gradFill>
          <a:ln w="9525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例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987425" y="2987675"/>
            <a:ext cx="67548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latin typeface="Times New Roman" pitchFamily="18" charset="0"/>
              </a:rPr>
              <a:t>(a</a:t>
            </a:r>
            <a:r>
              <a:rPr kumimoji="1" lang="en-US" altLang="zh-CN" baseline="-25000">
                <a:latin typeface="Times New Roman" pitchFamily="18" charset="0"/>
              </a:rPr>
              <a:t>00</a:t>
            </a:r>
            <a:r>
              <a:rPr kumimoji="1" lang="en-US" altLang="zh-CN">
                <a:latin typeface="Times New Roman" pitchFamily="18" charset="0"/>
              </a:rPr>
              <a:t>,···,a</a:t>
            </a:r>
            <a:r>
              <a:rPr kumimoji="1" lang="en-US" altLang="zh-CN" baseline="-25000">
                <a:latin typeface="Times New Roman" pitchFamily="18" charset="0"/>
              </a:rPr>
              <a:t>0n-1</a:t>
            </a:r>
            <a:r>
              <a:rPr kumimoji="1" lang="en-US" altLang="zh-CN">
                <a:latin typeface="Times New Roman" pitchFamily="18" charset="0"/>
              </a:rPr>
              <a:t>,a</a:t>
            </a:r>
            <a:r>
              <a:rPr kumimoji="1" lang="en-US" altLang="zh-CN" baseline="-25000">
                <a:latin typeface="Times New Roman" pitchFamily="18" charset="0"/>
              </a:rPr>
              <a:t>10</a:t>
            </a:r>
            <a:r>
              <a:rPr kumimoji="1" lang="en-US" altLang="zh-CN">
                <a:latin typeface="Times New Roman" pitchFamily="18" charset="0"/>
              </a:rPr>
              <a:t>,···,a</a:t>
            </a:r>
            <a:r>
              <a:rPr kumimoji="1" lang="en-US" altLang="zh-CN" baseline="-25000">
                <a:latin typeface="Times New Roman" pitchFamily="18" charset="0"/>
              </a:rPr>
              <a:t>1n-1</a:t>
            </a:r>
            <a:r>
              <a:rPr kumimoji="1" lang="en-US" altLang="zh-CN">
                <a:latin typeface="Times New Roman" pitchFamily="18" charset="0"/>
              </a:rPr>
              <a:t>,···a</a:t>
            </a:r>
            <a:r>
              <a:rPr kumimoji="1" lang="en-US" altLang="zh-CN" baseline="-25000">
                <a:latin typeface="Times New Roman" pitchFamily="18" charset="0"/>
              </a:rPr>
              <a:t>ij</a:t>
            </a:r>
            <a:r>
              <a:rPr kumimoji="1" lang="en-US" altLang="zh-CN">
                <a:latin typeface="Times New Roman" pitchFamily="18" charset="0"/>
              </a:rPr>
              <a:t>,···,a</a:t>
            </a:r>
            <a:r>
              <a:rPr kumimoji="1" lang="en-US" altLang="zh-CN" baseline="-25000">
                <a:latin typeface="Times New Roman" pitchFamily="18" charset="0"/>
              </a:rPr>
              <a:t>m-1 0</a:t>
            </a:r>
            <a:r>
              <a:rPr kumimoji="1" lang="en-US" altLang="zh-CN">
                <a:latin typeface="Times New Roman" pitchFamily="18" charset="0"/>
              </a:rPr>
              <a:t>,···,a</a:t>
            </a:r>
            <a:r>
              <a:rPr kumimoji="1" lang="en-US" altLang="zh-CN" baseline="-25000">
                <a:latin typeface="Times New Roman" pitchFamily="18" charset="0"/>
              </a:rPr>
              <a:t>m-1n-1</a:t>
            </a:r>
            <a:r>
              <a:rPr kumimoji="1" lang="en-US" altLang="zh-CN">
                <a:latin typeface="Times New Roman" pitchFamily="18" charset="0"/>
              </a:rPr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latin typeface="Times New Roman" pitchFamily="18" charset="0"/>
              </a:rPr>
              <a:t>                          0≤i≤m-1,  0≤j≤n-1 ;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533400" y="4797425"/>
            <a:ext cx="8447087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latin typeface="Times New Roman" pitchFamily="18" charset="0"/>
              </a:rPr>
              <a:t>(a</a:t>
            </a:r>
            <a:r>
              <a:rPr kumimoji="1" lang="en-US" altLang="zh-CN" baseline="-25000" dirty="0">
                <a:latin typeface="Times New Roman" pitchFamily="18" charset="0"/>
              </a:rPr>
              <a:t>000</a:t>
            </a:r>
            <a:r>
              <a:rPr kumimoji="1" lang="en-US" altLang="zh-CN" dirty="0">
                <a:latin typeface="Times New Roman" pitchFamily="18" charset="0"/>
              </a:rPr>
              <a:t>,···,a</a:t>
            </a:r>
            <a:r>
              <a:rPr kumimoji="1" lang="en-US" altLang="zh-CN" baseline="-25000" dirty="0">
                <a:latin typeface="Times New Roman" pitchFamily="18" charset="0"/>
              </a:rPr>
              <a:t>00n-1</a:t>
            </a:r>
            <a:r>
              <a:rPr kumimoji="1" lang="en-US" altLang="zh-CN" dirty="0">
                <a:latin typeface="Times New Roman" pitchFamily="18" charset="0"/>
              </a:rPr>
              <a:t>,a</a:t>
            </a:r>
            <a:r>
              <a:rPr kumimoji="1" lang="en-US" altLang="zh-CN" baseline="-25000" dirty="0">
                <a:latin typeface="Times New Roman" pitchFamily="18" charset="0"/>
              </a:rPr>
              <a:t>010</a:t>
            </a:r>
            <a:r>
              <a:rPr kumimoji="1" lang="en-US" altLang="zh-CN" dirty="0">
                <a:latin typeface="Times New Roman" pitchFamily="18" charset="0"/>
              </a:rPr>
              <a:t>,···,a</a:t>
            </a:r>
            <a:r>
              <a:rPr kumimoji="1" lang="en-US" altLang="zh-CN" baseline="-25000" dirty="0">
                <a:latin typeface="Times New Roman" pitchFamily="18" charset="0"/>
              </a:rPr>
              <a:t>01n-1</a:t>
            </a:r>
            <a:r>
              <a:rPr kumimoji="1" lang="en-US" altLang="zh-CN" dirty="0">
                <a:latin typeface="Times New Roman" pitchFamily="18" charset="0"/>
              </a:rPr>
              <a:t>,···,</a:t>
            </a:r>
            <a:r>
              <a:rPr kumimoji="1" lang="en-US" altLang="zh-CN" dirty="0" err="1">
                <a:latin typeface="Times New Roman" pitchFamily="18" charset="0"/>
              </a:rPr>
              <a:t>a</a:t>
            </a:r>
            <a:r>
              <a:rPr kumimoji="1" lang="en-US" altLang="zh-CN" baseline="-25000" dirty="0" err="1">
                <a:latin typeface="Times New Roman" pitchFamily="18" charset="0"/>
              </a:rPr>
              <a:t>ijk</a:t>
            </a:r>
            <a:r>
              <a:rPr kumimoji="1" lang="en-US" altLang="zh-CN" dirty="0">
                <a:latin typeface="Times New Roman" pitchFamily="18" charset="0"/>
              </a:rPr>
              <a:t>,···,a</a:t>
            </a:r>
            <a:r>
              <a:rPr kumimoji="1" lang="en-US" altLang="zh-CN" baseline="-25000" dirty="0">
                <a:latin typeface="Times New Roman" pitchFamily="18" charset="0"/>
              </a:rPr>
              <a:t>m-1n-10</a:t>
            </a:r>
            <a:r>
              <a:rPr kumimoji="1" lang="en-US" altLang="zh-CN" dirty="0">
                <a:latin typeface="Times New Roman" pitchFamily="18" charset="0"/>
              </a:rPr>
              <a:t>,···,a</a:t>
            </a:r>
            <a:r>
              <a:rPr kumimoji="1" lang="en-US" altLang="zh-CN" baseline="-25000" dirty="0">
                <a:latin typeface="Times New Roman" pitchFamily="18" charset="0"/>
              </a:rPr>
              <a:t>m-1n-1p-1</a:t>
            </a:r>
            <a:r>
              <a:rPr kumimoji="1" lang="en-US" altLang="zh-CN" dirty="0">
                <a:latin typeface="Times New Roman" pitchFamily="18" charset="0"/>
              </a:rPr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latin typeface="Times New Roman" pitchFamily="18" charset="0"/>
              </a:rPr>
              <a:t>                  0≤ </a:t>
            </a:r>
            <a:r>
              <a:rPr kumimoji="1" lang="en-US" altLang="zh-CN" dirty="0" err="1">
                <a:latin typeface="Times New Roman" pitchFamily="18" charset="0"/>
              </a:rPr>
              <a:t>i</a:t>
            </a:r>
            <a:r>
              <a:rPr kumimoji="1" lang="en-US" altLang="zh-CN" dirty="0">
                <a:latin typeface="Times New Roman" pitchFamily="18" charset="0"/>
              </a:rPr>
              <a:t> ≤m-1,  0≤ j ≤n-1 , 0≤ k ≤p-1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914400" y="2195513"/>
            <a:ext cx="5256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2500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a[m][n]</a:t>
            </a:r>
            <a:r>
              <a:rPr kumimoji="1" lang="zh-CN" altLang="en-US">
                <a:solidFill>
                  <a:srgbClr val="FF3300"/>
                </a:solidFill>
                <a:latin typeface="Times New Roman" pitchFamily="18" charset="0"/>
              </a:rPr>
              <a:t>在内存中的存放方式是：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987425" y="4005263"/>
            <a:ext cx="5976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2500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a[m][n][p]</a:t>
            </a:r>
            <a:r>
              <a:rPr kumimoji="1" lang="zh-CN" altLang="en-US">
                <a:solidFill>
                  <a:srgbClr val="FF3300"/>
                </a:solidFill>
                <a:latin typeface="Times New Roman" pitchFamily="18" charset="0"/>
              </a:rPr>
              <a:t>在内存中的存放方式是：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B97137F-80A0-454B-8C0E-7F0633B4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zh-CN" altLang="en-US" dirty="0"/>
              <a:t> 数组的类型定义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68713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zh-CN" altLang="en-US" sz="2400" b="1" dirty="0"/>
              <a:t>数组元素的地址关系：</a:t>
            </a: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14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374775" y="3447871"/>
            <a:ext cx="41052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latin typeface="Times New Roman" pitchFamily="18" charset="0"/>
              </a:rPr>
              <a:t>a00   a01   a02   a03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latin typeface="Times New Roman" pitchFamily="18" charset="0"/>
              </a:rPr>
              <a:t>a10   a11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sz="2400">
                <a:solidFill>
                  <a:srgbClr val="FF33CC"/>
                </a:solidFill>
                <a:latin typeface="Times New Roman" pitchFamily="18" charset="0"/>
              </a:rPr>
              <a:t> </a:t>
            </a:r>
            <a:r>
              <a:rPr kumimoji="1" lang="en-US" altLang="zh-CN" sz="2400">
                <a:solidFill>
                  <a:srgbClr val="FF3300"/>
                </a:solidFill>
                <a:latin typeface="Times New Roman" pitchFamily="18" charset="0"/>
              </a:rPr>
              <a:t>a12</a:t>
            </a:r>
            <a:r>
              <a:rPr kumimoji="1" lang="en-US" altLang="zh-CN" sz="2400">
                <a:solidFill>
                  <a:srgbClr val="FF33CC"/>
                </a:solidFill>
                <a:latin typeface="Times New Roman" pitchFamily="18" charset="0"/>
              </a:rPr>
              <a:t>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  a13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a20   a21   a22   a23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384800" y="3435171"/>
            <a:ext cx="35258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latin typeface="Times New Roman" pitchFamily="18" charset="0"/>
              </a:rPr>
              <a:t>a00   a01   a02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   a03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latin typeface="Times New Roman" pitchFamily="18" charset="0"/>
              </a:rPr>
              <a:t>a10   a11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sz="2400">
                <a:solidFill>
                  <a:srgbClr val="FF33CC"/>
                </a:solidFill>
                <a:latin typeface="Times New Roman" pitchFamily="18" charset="0"/>
              </a:rPr>
              <a:t> </a:t>
            </a:r>
            <a:r>
              <a:rPr kumimoji="1" lang="en-US" altLang="zh-CN" sz="2400">
                <a:solidFill>
                  <a:srgbClr val="FF3300"/>
                </a:solidFill>
                <a:latin typeface="Times New Roman" pitchFamily="18" charset="0"/>
              </a:rPr>
              <a:t>a12</a:t>
            </a:r>
            <a:r>
              <a:rPr kumimoji="1" lang="en-US" altLang="zh-CN" sz="2400">
                <a:solidFill>
                  <a:srgbClr val="FF33CC"/>
                </a:solidFill>
                <a:latin typeface="Times New Roman" pitchFamily="18" charset="0"/>
              </a:rPr>
              <a:t>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  a13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latin typeface="Times New Roman" pitchFamily="18" charset="0"/>
              </a:rPr>
              <a:t>a20   a21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   a22   a23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352550" y="4572000"/>
            <a:ext cx="63373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FF3300"/>
                </a:solidFill>
                <a:latin typeface="Times New Roman" pitchFamily="18" charset="0"/>
              </a:rPr>
              <a:t>以行序为主：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latin typeface="Times New Roman" pitchFamily="18" charset="0"/>
              </a:rPr>
              <a:t>LOC(a[1][2])=LOC(a[0][0])+[(1×4)+2]×L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762000" y="1847671"/>
            <a:ext cx="79819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algn="just" eaLnBrk="1" fontAlgn="base" hangingPunct="1">
              <a:spcBef>
                <a:spcPct val="2500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        分别以行序为主和以列序为主求二维数组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a[3][4]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中元素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a[1][2]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地址，首地址（也叫基地址）用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LOC(a[0][0])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表示，每个元素占用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个内存单位。</a:t>
            </a:r>
          </a:p>
        </p:txBody>
      </p:sp>
      <p:sp>
        <p:nvSpPr>
          <p:cNvPr id="21" name="Oval 13"/>
          <p:cNvSpPr>
            <a:spLocks noChangeArrowheads="1"/>
          </p:cNvSpPr>
          <p:nvPr/>
        </p:nvSpPr>
        <p:spPr bwMode="auto">
          <a:xfrm>
            <a:off x="228600" y="1837472"/>
            <a:ext cx="1143000" cy="448528"/>
          </a:xfrm>
          <a:prstGeom prst="ellipse">
            <a:avLst/>
          </a:prstGeom>
          <a:gradFill rotWithShape="0">
            <a:gsLst>
              <a:gs pos="0">
                <a:srgbClr val="65A865"/>
              </a:gs>
              <a:gs pos="50000">
                <a:srgbClr val="99FF99"/>
              </a:gs>
              <a:gs pos="100000">
                <a:srgbClr val="65A865"/>
              </a:gs>
            </a:gsLst>
            <a:lin ang="18900000" scaled="1"/>
          </a:gradFill>
          <a:ln w="9525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例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352550" y="5417403"/>
            <a:ext cx="6264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FF3300"/>
                </a:solidFill>
                <a:latin typeface="Times New Roman" pitchFamily="18" charset="0"/>
              </a:rPr>
              <a:t>以列序为主：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latin typeface="Times New Roman" pitchFamily="18" charset="0"/>
              </a:rPr>
              <a:t>LOC(a[1][2])=LOC(a[0][0])+[(2×3)+1]×L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AC62D95-2764-F44F-BC90-D96C7449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dirty="0">
                <a:cs typeface="+mn-cs"/>
              </a:rPr>
              <a:t>4.2  </a:t>
            </a:r>
            <a:r>
              <a:rPr kumimoji="1" lang="zh-CN" altLang="en-US" sz="4000" dirty="0">
                <a:cs typeface="+mn-cs"/>
              </a:rPr>
              <a:t>数组的顺序表示和实现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6244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zh-CN" altLang="en-US" sz="2400" b="1" dirty="0"/>
              <a:t>数组元素的地址关系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行序为主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：</a:t>
            </a: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15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52400" y="1905000"/>
            <a:ext cx="8945563" cy="37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algn="just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6600CC"/>
              </a:buClr>
              <a:buFont typeface="Wingdings" pitchFamily="2" charset="2"/>
              <a:buNone/>
            </a:pPr>
            <a:r>
              <a:rPr kumimoji="1" lang="zh-CN" altLang="en-US" sz="1800" dirty="0">
                <a:latin typeface="Times New Roman" pitchFamily="18" charset="0"/>
              </a:rPr>
              <a:t>        设每个元素所占空间为</a:t>
            </a:r>
            <a:r>
              <a:rPr kumimoji="1" lang="en-US" altLang="zh-CN" sz="1800" dirty="0">
                <a:latin typeface="Times New Roman" pitchFamily="18" charset="0"/>
              </a:rPr>
              <a:t>L,</a:t>
            </a:r>
            <a:r>
              <a:rPr kumimoji="1" lang="zh-CN" altLang="en-US" sz="1800" dirty="0">
                <a:latin typeface="Times New Roman" pitchFamily="18" charset="0"/>
              </a:rPr>
              <a:t> </a:t>
            </a:r>
            <a:r>
              <a:rPr kumimoji="1" lang="en-US" altLang="zh-CN" sz="1800" dirty="0">
                <a:latin typeface="Times New Roman" pitchFamily="18" charset="0"/>
              </a:rPr>
              <a:t>A[0][0]</a:t>
            </a:r>
            <a:r>
              <a:rPr kumimoji="1" lang="zh-CN" altLang="en-US" sz="1800" dirty="0">
                <a:latin typeface="Times New Roman" pitchFamily="18" charset="0"/>
              </a:rPr>
              <a:t>的起始地址记为</a:t>
            </a:r>
            <a:r>
              <a:rPr kumimoji="1" lang="en-US" altLang="zh-CN" sz="1800" dirty="0">
                <a:latin typeface="Times New Roman" pitchFamily="18" charset="0"/>
              </a:rPr>
              <a:t>LOC[0,0]</a:t>
            </a:r>
            <a:r>
              <a:rPr kumimoji="1" lang="zh-CN" altLang="en-US" sz="1800" dirty="0">
                <a:latin typeface="Times New Roman" pitchFamily="18" charset="0"/>
              </a:rPr>
              <a:t>。</a:t>
            </a:r>
            <a:endParaRPr kumimoji="1" lang="en-US" altLang="zh-CN" sz="1800" dirty="0">
              <a:latin typeface="Times New Roman" pitchFamily="18" charset="0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52400" y="2506992"/>
            <a:ext cx="8929688" cy="153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algn="just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6600CC"/>
              </a:buClr>
              <a:buFont typeface="Wingdings" pitchFamily="2" charset="2"/>
              <a:buNone/>
            </a:pPr>
            <a:r>
              <a:rPr kumimoji="1" lang="zh-CN" altLang="en-US" sz="1800" dirty="0">
                <a:latin typeface="Times New Roman" pitchFamily="18" charset="0"/>
              </a:rPr>
              <a:t>        </a:t>
            </a:r>
            <a:r>
              <a:rPr kumimoji="1" lang="zh-CN" altLang="en-US" sz="1800" dirty="0">
                <a:solidFill>
                  <a:srgbClr val="FF0000"/>
                </a:solidFill>
                <a:latin typeface="Times New Roman" pitchFamily="18" charset="0"/>
              </a:rPr>
              <a:t>二维数组</a:t>
            </a:r>
            <a:r>
              <a:rPr kumimoji="1" lang="en-US" altLang="zh-CN" sz="1800" dirty="0">
                <a:latin typeface="Times New Roman" pitchFamily="18" charset="0"/>
              </a:rPr>
              <a:t>A[b</a:t>
            </a:r>
            <a:r>
              <a:rPr kumimoji="1" lang="en-US" altLang="zh-CN" sz="1800" baseline="-25000" dirty="0">
                <a:latin typeface="Times New Roman" pitchFamily="18" charset="0"/>
              </a:rPr>
              <a:t>1</a:t>
            </a:r>
            <a:r>
              <a:rPr kumimoji="1" lang="en-US" altLang="zh-CN" sz="1800" dirty="0">
                <a:latin typeface="Times New Roman" pitchFamily="18" charset="0"/>
              </a:rPr>
              <a:t>][b</a:t>
            </a:r>
            <a:r>
              <a:rPr kumimoji="1" lang="en-US" altLang="zh-CN" sz="1800" baseline="-25000" dirty="0">
                <a:latin typeface="Times New Roman" pitchFamily="18" charset="0"/>
              </a:rPr>
              <a:t>2</a:t>
            </a:r>
            <a:r>
              <a:rPr kumimoji="1" lang="en-US" altLang="zh-CN" sz="1800" dirty="0">
                <a:latin typeface="Times New Roman" pitchFamily="18" charset="0"/>
              </a:rPr>
              <a:t>]</a:t>
            </a:r>
            <a:r>
              <a:rPr kumimoji="1" lang="zh-CN" altLang="en-US" sz="1800" dirty="0">
                <a:latin typeface="Times New Roman" pitchFamily="18" charset="0"/>
              </a:rPr>
              <a:t>中元素</a:t>
            </a:r>
            <a:r>
              <a:rPr kumimoji="1" lang="en-US" altLang="zh-CN" sz="1800" dirty="0" err="1">
                <a:latin typeface="Times New Roman" pitchFamily="18" charset="0"/>
              </a:rPr>
              <a:t>A</a:t>
            </a:r>
            <a:r>
              <a:rPr kumimoji="1" lang="en-US" altLang="zh-CN" sz="1800" baseline="-25000" dirty="0" err="1">
                <a:latin typeface="Times New Roman" pitchFamily="18" charset="0"/>
              </a:rPr>
              <a:t>ij</a:t>
            </a:r>
            <a:r>
              <a:rPr kumimoji="1" lang="zh-CN" altLang="en-US" sz="1800" dirty="0">
                <a:latin typeface="Times New Roman" pitchFamily="18" charset="0"/>
              </a:rPr>
              <a:t>的起始地址为：</a:t>
            </a:r>
          </a:p>
          <a:p>
            <a:pPr algn="just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</a:pPr>
            <a:r>
              <a:rPr kumimoji="1" lang="zh-CN" altLang="en-US" sz="1800" dirty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en-US" altLang="zh-CN" sz="1800" dirty="0">
                <a:latin typeface="Times New Roman" pitchFamily="18" charset="0"/>
              </a:rPr>
              <a:t>LOC[</a:t>
            </a:r>
            <a:r>
              <a:rPr kumimoji="1" lang="en-US" altLang="zh-CN" sz="1800" dirty="0" err="1">
                <a:latin typeface="Times New Roman" pitchFamily="18" charset="0"/>
              </a:rPr>
              <a:t>i,j</a:t>
            </a:r>
            <a:r>
              <a:rPr kumimoji="1" lang="en-US" altLang="zh-CN" sz="1800" dirty="0">
                <a:latin typeface="Times New Roman" pitchFamily="18" charset="0"/>
              </a:rPr>
              <a:t>]=LOC[0,0]+(b</a:t>
            </a:r>
            <a:r>
              <a:rPr kumimoji="1" lang="en-US" altLang="zh-CN" sz="1800" baseline="-25000" dirty="0">
                <a:latin typeface="Times New Roman" pitchFamily="18" charset="0"/>
              </a:rPr>
              <a:t>2</a:t>
            </a:r>
            <a:r>
              <a:rPr kumimoji="1" lang="en-US" altLang="zh-CN" sz="1800" dirty="0"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1800" dirty="0">
                <a:latin typeface="Times New Roman" pitchFamily="18" charset="0"/>
              </a:rPr>
              <a:t>i+j)L</a:t>
            </a:r>
          </a:p>
          <a:p>
            <a:pPr algn="just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</a:pPr>
            <a:r>
              <a:rPr kumimoji="1" lang="en-US" altLang="zh-CN" sz="1800" dirty="0">
                <a:latin typeface="Times New Roman" pitchFamily="18" charset="0"/>
              </a:rPr>
              <a:t>        </a:t>
            </a:r>
            <a:r>
              <a:rPr kumimoji="1" lang="zh-CN" altLang="en-US" sz="1800" dirty="0">
                <a:solidFill>
                  <a:srgbClr val="FF0000"/>
                </a:solidFill>
                <a:latin typeface="Times New Roman" pitchFamily="18" charset="0"/>
              </a:rPr>
              <a:t>三维数组</a:t>
            </a:r>
            <a:r>
              <a:rPr kumimoji="1" lang="en-US" altLang="zh-CN" sz="1800" dirty="0">
                <a:latin typeface="Times New Roman" pitchFamily="18" charset="0"/>
              </a:rPr>
              <a:t>A[b</a:t>
            </a:r>
            <a:r>
              <a:rPr kumimoji="1" lang="en-US" altLang="zh-CN" sz="1800" baseline="-25000" dirty="0">
                <a:latin typeface="Times New Roman" pitchFamily="18" charset="0"/>
              </a:rPr>
              <a:t>1</a:t>
            </a:r>
            <a:r>
              <a:rPr kumimoji="1" lang="en-US" altLang="zh-CN" sz="1800" dirty="0">
                <a:latin typeface="Times New Roman" pitchFamily="18" charset="0"/>
              </a:rPr>
              <a:t>][b</a:t>
            </a:r>
            <a:r>
              <a:rPr kumimoji="1" lang="en-US" altLang="zh-CN" sz="1800" baseline="-25000" dirty="0">
                <a:latin typeface="Times New Roman" pitchFamily="18" charset="0"/>
              </a:rPr>
              <a:t>2</a:t>
            </a:r>
            <a:r>
              <a:rPr kumimoji="1" lang="en-US" altLang="zh-CN" sz="1800" dirty="0">
                <a:latin typeface="Times New Roman" pitchFamily="18" charset="0"/>
              </a:rPr>
              <a:t>][b</a:t>
            </a:r>
            <a:r>
              <a:rPr kumimoji="1" lang="en-US" altLang="zh-CN" sz="1800" baseline="-25000" dirty="0">
                <a:latin typeface="Times New Roman" pitchFamily="18" charset="0"/>
              </a:rPr>
              <a:t>3</a:t>
            </a:r>
            <a:r>
              <a:rPr kumimoji="1" lang="en-US" altLang="zh-CN" sz="1800" dirty="0">
                <a:latin typeface="Times New Roman" pitchFamily="18" charset="0"/>
              </a:rPr>
              <a:t>]</a:t>
            </a:r>
            <a:r>
              <a:rPr kumimoji="1" lang="zh-CN" altLang="en-US" sz="1800" dirty="0">
                <a:latin typeface="Times New Roman" pitchFamily="18" charset="0"/>
              </a:rPr>
              <a:t>中数据元素</a:t>
            </a:r>
            <a:r>
              <a:rPr kumimoji="1" lang="en-US" altLang="zh-CN" sz="1800" dirty="0">
                <a:latin typeface="Times New Roman" pitchFamily="18" charset="0"/>
              </a:rPr>
              <a:t>A[</a:t>
            </a:r>
            <a:r>
              <a:rPr kumimoji="1" lang="en-US" altLang="zh-CN" sz="1800" dirty="0" err="1">
                <a:latin typeface="Times New Roman" pitchFamily="18" charset="0"/>
              </a:rPr>
              <a:t>i</a:t>
            </a:r>
            <a:r>
              <a:rPr kumimoji="1" lang="en-US" altLang="zh-CN" sz="1800" dirty="0">
                <a:latin typeface="Times New Roman" pitchFamily="18" charset="0"/>
              </a:rPr>
              <a:t>][j][k]</a:t>
            </a:r>
            <a:r>
              <a:rPr kumimoji="1" lang="zh-CN" altLang="en-US" sz="1800" dirty="0">
                <a:latin typeface="Times New Roman" pitchFamily="18" charset="0"/>
              </a:rPr>
              <a:t>的起始地址为：</a:t>
            </a:r>
          </a:p>
          <a:p>
            <a:pPr algn="just" eaLnBrk="1" fontAlgn="base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</a:pPr>
            <a:r>
              <a:rPr kumimoji="1" lang="zh-CN" altLang="en-US" sz="1800" dirty="0">
                <a:latin typeface="Times New Roman" pitchFamily="18" charset="0"/>
              </a:rPr>
              <a:t>        </a:t>
            </a:r>
            <a:r>
              <a:rPr kumimoji="1" lang="en-US" altLang="zh-CN" sz="1800" dirty="0">
                <a:latin typeface="Times New Roman" pitchFamily="18" charset="0"/>
              </a:rPr>
              <a:t>LOC[</a:t>
            </a:r>
            <a:r>
              <a:rPr kumimoji="1" lang="en-US" altLang="zh-CN" sz="1800" dirty="0" err="1">
                <a:latin typeface="Times New Roman" pitchFamily="18" charset="0"/>
              </a:rPr>
              <a:t>i,j,k</a:t>
            </a:r>
            <a:r>
              <a:rPr kumimoji="1" lang="en-US" altLang="zh-CN" sz="1800" dirty="0">
                <a:latin typeface="Times New Roman" pitchFamily="18" charset="0"/>
              </a:rPr>
              <a:t>]=LOC[0,0,0]+(b</a:t>
            </a:r>
            <a:r>
              <a:rPr kumimoji="1" lang="en-US" altLang="zh-CN" sz="1800" baseline="-30000" dirty="0">
                <a:latin typeface="Times New Roman" pitchFamily="18" charset="0"/>
              </a:rPr>
              <a:t>2</a:t>
            </a:r>
            <a:r>
              <a:rPr kumimoji="1" lang="en-US" altLang="zh-CN" sz="1800" dirty="0">
                <a:latin typeface="Times New Roman" pitchFamily="18" charset="0"/>
                <a:sym typeface="Symbol" pitchFamily="18" charset="2"/>
              </a:rPr>
              <a:t>b</a:t>
            </a:r>
            <a:r>
              <a:rPr kumimoji="1" lang="en-US" altLang="zh-CN" sz="1800" baseline="-30000" dirty="0">
                <a:latin typeface="Times New Roman" pitchFamily="18" charset="0"/>
              </a:rPr>
              <a:t>3</a:t>
            </a:r>
            <a:r>
              <a:rPr kumimoji="1" lang="en-US" altLang="zh-CN" sz="1800" dirty="0">
                <a:latin typeface="Times New Roman" pitchFamily="18" charset="0"/>
                <a:sym typeface="Symbol" pitchFamily="18" charset="2"/>
              </a:rPr>
              <a:t>i</a:t>
            </a:r>
            <a:r>
              <a:rPr kumimoji="1" lang="en-US" altLang="zh-CN" sz="1800" dirty="0">
                <a:latin typeface="Times New Roman" pitchFamily="18" charset="0"/>
              </a:rPr>
              <a:t>+b</a:t>
            </a:r>
            <a:r>
              <a:rPr kumimoji="1" lang="en-US" altLang="zh-CN" sz="1800" baseline="-30000" dirty="0">
                <a:latin typeface="Times New Roman" pitchFamily="18" charset="0"/>
              </a:rPr>
              <a:t>3</a:t>
            </a:r>
            <a:r>
              <a:rPr kumimoji="1" lang="en-US" altLang="zh-CN" sz="1800" dirty="0">
                <a:latin typeface="Times New Roman" pitchFamily="18" charset="0"/>
                <a:sym typeface="Symbol" pitchFamily="18" charset="2"/>
              </a:rPr>
              <a:t>j</a:t>
            </a:r>
            <a:r>
              <a:rPr kumimoji="1" lang="en-US" altLang="zh-CN" sz="1800" dirty="0">
                <a:latin typeface="Times New Roman" pitchFamily="18" charset="0"/>
              </a:rPr>
              <a:t>+k)</a:t>
            </a:r>
            <a:r>
              <a:rPr kumimoji="1" lang="en-US" altLang="zh-CN" sz="1800" dirty="0"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1800" dirty="0">
                <a:latin typeface="Times New Roman" pitchFamily="18" charset="0"/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2"/>
              <p:cNvSpPr txBox="1">
                <a:spLocks noChangeArrowheads="1"/>
              </p:cNvSpPr>
              <p:nvPr/>
            </p:nvSpPr>
            <p:spPr bwMode="auto">
              <a:xfrm>
                <a:off x="152400" y="4351128"/>
                <a:ext cx="8726488" cy="1926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Pct val="95000"/>
                  <a:buFont typeface="Wingdings" pitchFamily="2" charset="2"/>
                  <a:buChar char="Ø"/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Pct val="95000"/>
                  <a:buFont typeface="Wingdings" pitchFamily="2" charset="2"/>
                  <a:buChar char="Ø"/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Pct val="95000"/>
                  <a:buFont typeface="Wingdings" pitchFamily="2" charset="2"/>
                  <a:buChar char="Ø"/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Pct val="95000"/>
                  <a:buFont typeface="Wingdings" pitchFamily="2" charset="2"/>
                  <a:buChar char="Ø"/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9pPr>
              </a:lstStyle>
              <a:p>
                <a:pPr algn="just" eaLnBrk="1" fontAlgn="base" hangingPunct="1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6600CC"/>
                  </a:buClr>
                  <a:buFont typeface="Wingdings" pitchFamily="2" charset="2"/>
                  <a:buNone/>
                </a:pPr>
                <a:r>
                  <a:rPr kumimoji="1" lang="en-US" altLang="zh-CN" sz="1800" dirty="0">
                    <a:latin typeface="Times New Roman" pitchFamily="18" charset="0"/>
                  </a:rPr>
                  <a:t>        </a:t>
                </a:r>
                <a:r>
                  <a:rPr kumimoji="1" lang="en-US" altLang="zh-CN" sz="1800" dirty="0">
                    <a:solidFill>
                      <a:srgbClr val="FF0000"/>
                    </a:solidFill>
                    <a:latin typeface="Times New Roman" pitchFamily="18" charset="0"/>
                  </a:rPr>
                  <a:t>n</a:t>
                </a:r>
                <a:r>
                  <a:rPr kumimoji="1" lang="zh-CN" altLang="en-US" sz="1800" dirty="0">
                    <a:solidFill>
                      <a:srgbClr val="FF0000"/>
                    </a:solidFill>
                    <a:latin typeface="Times New Roman" pitchFamily="18" charset="0"/>
                  </a:rPr>
                  <a:t>维数组</a:t>
                </a:r>
                <a:r>
                  <a:rPr kumimoji="1" lang="en-US" altLang="zh-CN" sz="1800" dirty="0">
                    <a:latin typeface="Times New Roman" pitchFamily="18" charset="0"/>
                  </a:rPr>
                  <a:t>A[b</a:t>
                </a:r>
                <a:r>
                  <a:rPr kumimoji="1" lang="en-US" altLang="zh-CN" sz="1800" baseline="-25000" dirty="0">
                    <a:latin typeface="Times New Roman" pitchFamily="18" charset="0"/>
                  </a:rPr>
                  <a:t>1</a:t>
                </a:r>
                <a:r>
                  <a:rPr kumimoji="1" lang="en-US" altLang="zh-CN" sz="1800" dirty="0">
                    <a:latin typeface="Times New Roman" pitchFamily="18" charset="0"/>
                  </a:rPr>
                  <a:t>][b</a:t>
                </a:r>
                <a:r>
                  <a:rPr kumimoji="1" lang="en-US" altLang="zh-CN" sz="1800" baseline="-25000" dirty="0">
                    <a:latin typeface="Times New Roman" pitchFamily="18" charset="0"/>
                  </a:rPr>
                  <a:t>2</a:t>
                </a:r>
                <a:r>
                  <a:rPr kumimoji="1" lang="en-US" altLang="zh-CN" sz="1800" dirty="0">
                    <a:latin typeface="Times New Roman" pitchFamily="18" charset="0"/>
                  </a:rPr>
                  <a:t>]...[</a:t>
                </a:r>
                <a:r>
                  <a:rPr kumimoji="1" lang="en-US" altLang="zh-CN" sz="1800" dirty="0" err="1">
                    <a:latin typeface="Times New Roman" pitchFamily="18" charset="0"/>
                  </a:rPr>
                  <a:t>b</a:t>
                </a:r>
                <a:r>
                  <a:rPr kumimoji="1" lang="en-US" altLang="zh-CN" sz="1800" baseline="-25000" dirty="0" err="1">
                    <a:latin typeface="Times New Roman" pitchFamily="18" charset="0"/>
                  </a:rPr>
                  <a:t>n</a:t>
                </a:r>
                <a:r>
                  <a:rPr kumimoji="1" lang="en-US" altLang="zh-CN" sz="1800" dirty="0">
                    <a:latin typeface="Times New Roman" pitchFamily="18" charset="0"/>
                  </a:rPr>
                  <a:t>]</a:t>
                </a:r>
                <a:r>
                  <a:rPr kumimoji="1" lang="zh-CN" altLang="en-US" sz="1800" dirty="0">
                    <a:latin typeface="Times New Roman" pitchFamily="18" charset="0"/>
                  </a:rPr>
                  <a:t>中数据元素</a:t>
                </a:r>
                <a:r>
                  <a:rPr kumimoji="1" lang="en-US" altLang="zh-CN" sz="1800" dirty="0">
                    <a:latin typeface="Times New Roman" pitchFamily="18" charset="0"/>
                  </a:rPr>
                  <a:t>A[j</a:t>
                </a:r>
                <a:r>
                  <a:rPr kumimoji="1" lang="en-US" altLang="zh-CN" sz="1800" baseline="-25000" dirty="0">
                    <a:latin typeface="Times New Roman" pitchFamily="18" charset="0"/>
                  </a:rPr>
                  <a:t>1</a:t>
                </a:r>
                <a:r>
                  <a:rPr kumimoji="1" lang="en-US" altLang="zh-CN" sz="1800" dirty="0">
                    <a:latin typeface="Times New Roman" pitchFamily="18" charset="0"/>
                  </a:rPr>
                  <a:t>,j</a:t>
                </a:r>
                <a:r>
                  <a:rPr kumimoji="1" lang="en-US" altLang="zh-CN" sz="1800" baseline="-25000" dirty="0">
                    <a:latin typeface="Times New Roman" pitchFamily="18" charset="0"/>
                  </a:rPr>
                  <a:t>2</a:t>
                </a:r>
                <a:r>
                  <a:rPr kumimoji="1" lang="en-US" altLang="zh-CN" sz="1800" dirty="0">
                    <a:latin typeface="Times New Roman" pitchFamily="18" charset="0"/>
                  </a:rPr>
                  <a:t>,…</a:t>
                </a:r>
                <a:r>
                  <a:rPr kumimoji="1" lang="en-US" altLang="zh-CN" sz="1800" dirty="0" err="1">
                    <a:latin typeface="Times New Roman" pitchFamily="18" charset="0"/>
                  </a:rPr>
                  <a:t>j</a:t>
                </a:r>
                <a:r>
                  <a:rPr kumimoji="1" lang="en-US" altLang="zh-CN" sz="1800" baseline="-25000" dirty="0" err="1">
                    <a:latin typeface="Times New Roman" pitchFamily="18" charset="0"/>
                  </a:rPr>
                  <a:t>n</a:t>
                </a:r>
                <a:r>
                  <a:rPr kumimoji="1" lang="en-US" altLang="zh-CN" sz="1800" dirty="0">
                    <a:latin typeface="Times New Roman" pitchFamily="18" charset="0"/>
                  </a:rPr>
                  <a:t>]</a:t>
                </a:r>
                <a:r>
                  <a:rPr kumimoji="1" lang="zh-CN" altLang="en-US" sz="1800" dirty="0">
                    <a:latin typeface="Times New Roman" pitchFamily="18" charset="0"/>
                  </a:rPr>
                  <a:t>的存储位置为：</a:t>
                </a:r>
              </a:p>
              <a:p>
                <a:pPr algn="just" eaLnBrk="1" fontAlgn="base" hangingPunct="1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</a:pPr>
                <a:r>
                  <a:rPr kumimoji="1" lang="en-US" altLang="zh-CN" sz="1800" dirty="0">
                    <a:latin typeface="Times New Roman" pitchFamily="18" charset="0"/>
                  </a:rPr>
                  <a:t>        LOC[j</a:t>
                </a:r>
                <a:r>
                  <a:rPr kumimoji="1" lang="en-US" altLang="zh-CN" sz="1800" baseline="-25000" dirty="0">
                    <a:latin typeface="Times New Roman" pitchFamily="18" charset="0"/>
                  </a:rPr>
                  <a:t>1</a:t>
                </a:r>
                <a:r>
                  <a:rPr kumimoji="1" lang="en-US" altLang="zh-CN" sz="1800" dirty="0">
                    <a:latin typeface="Times New Roman" pitchFamily="18" charset="0"/>
                  </a:rPr>
                  <a:t>,j</a:t>
                </a:r>
                <a:r>
                  <a:rPr kumimoji="1" lang="en-US" altLang="zh-CN" sz="1800" baseline="-25000" dirty="0">
                    <a:latin typeface="Times New Roman" pitchFamily="18" charset="0"/>
                  </a:rPr>
                  <a:t>2</a:t>
                </a:r>
                <a:r>
                  <a:rPr kumimoji="1" lang="en-US" altLang="zh-CN" sz="1800" dirty="0">
                    <a:latin typeface="Times New Roman" pitchFamily="18" charset="0"/>
                  </a:rPr>
                  <a:t>,…</a:t>
                </a:r>
                <a:r>
                  <a:rPr kumimoji="1" lang="en-US" altLang="zh-CN" sz="1800" dirty="0" err="1">
                    <a:latin typeface="Times New Roman" pitchFamily="18" charset="0"/>
                  </a:rPr>
                  <a:t>j</a:t>
                </a:r>
                <a:r>
                  <a:rPr kumimoji="1" lang="en-US" altLang="zh-CN" sz="1800" baseline="-25000" dirty="0" err="1">
                    <a:latin typeface="Times New Roman" pitchFamily="18" charset="0"/>
                  </a:rPr>
                  <a:t>n</a:t>
                </a:r>
                <a:r>
                  <a:rPr kumimoji="1" lang="en-US" altLang="zh-CN" sz="1800" dirty="0">
                    <a:latin typeface="Times New Roman" pitchFamily="18" charset="0"/>
                  </a:rPr>
                  <a:t>] =LOC[0,0,…,0]+</a:t>
                </a:r>
              </a:p>
              <a:p>
                <a:pPr algn="just" eaLnBrk="1" fontAlgn="base" hangingPunct="1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</a:pPr>
                <a:r>
                  <a:rPr kumimoji="1" lang="en-US" altLang="zh-CN" sz="1800" dirty="0">
                    <a:latin typeface="Times New Roman" pitchFamily="18" charset="0"/>
                  </a:rPr>
                  <a:t>                    (b</a:t>
                </a:r>
                <a:r>
                  <a:rPr kumimoji="1" lang="en-US" altLang="zh-CN" sz="1800" baseline="-30000" dirty="0">
                    <a:latin typeface="Times New Roman" pitchFamily="18" charset="0"/>
                  </a:rPr>
                  <a:t>2</a:t>
                </a:r>
                <a:r>
                  <a:rPr kumimoji="1" lang="en-US" altLang="zh-CN" sz="1800" dirty="0">
                    <a:latin typeface="Times New Roman" pitchFamily="18" charset="0"/>
                    <a:sym typeface="Symbol" pitchFamily="18" charset="2"/>
                  </a:rPr>
                  <a:t></a:t>
                </a:r>
                <a:r>
                  <a:rPr kumimoji="1" lang="en-US" altLang="zh-CN" sz="1800" dirty="0">
                    <a:latin typeface="Times New Roman" pitchFamily="18" charset="0"/>
                  </a:rPr>
                  <a:t>…</a:t>
                </a:r>
                <a:r>
                  <a:rPr kumimoji="1" lang="en-US" altLang="zh-CN" sz="1800" dirty="0">
                    <a:latin typeface="Times New Roman" pitchFamily="18" charset="0"/>
                    <a:sym typeface="Symbol" pitchFamily="18" charset="2"/>
                  </a:rPr>
                  <a:t>b</a:t>
                </a:r>
                <a:r>
                  <a:rPr kumimoji="1" lang="en-US" altLang="zh-CN" sz="1800" baseline="-30000" dirty="0">
                    <a:latin typeface="Times New Roman" pitchFamily="18" charset="0"/>
                  </a:rPr>
                  <a:t>n</a:t>
                </a:r>
                <a:r>
                  <a:rPr kumimoji="1" lang="en-US" altLang="zh-CN" sz="1800" dirty="0">
                    <a:latin typeface="Times New Roman" pitchFamily="18" charset="0"/>
                    <a:sym typeface="Symbol" pitchFamily="18" charset="2"/>
                  </a:rPr>
                  <a:t></a:t>
                </a:r>
                <a:r>
                  <a:rPr kumimoji="1" lang="en-US" altLang="zh-CN" sz="1800" dirty="0">
                    <a:latin typeface="Times New Roman" pitchFamily="18" charset="0"/>
                  </a:rPr>
                  <a:t>j</a:t>
                </a:r>
                <a:r>
                  <a:rPr kumimoji="1" lang="en-US" altLang="zh-CN" sz="1800" baseline="-30000" dirty="0">
                    <a:latin typeface="Times New Roman" pitchFamily="18" charset="0"/>
                  </a:rPr>
                  <a:t>1</a:t>
                </a:r>
                <a:r>
                  <a:rPr kumimoji="1" lang="en-US" altLang="zh-CN" sz="1800" dirty="0">
                    <a:latin typeface="Times New Roman" pitchFamily="18" charset="0"/>
                  </a:rPr>
                  <a:t>+b</a:t>
                </a:r>
                <a:r>
                  <a:rPr kumimoji="1" lang="en-US" altLang="zh-CN" sz="1800" baseline="-30000" dirty="0">
                    <a:latin typeface="Times New Roman" pitchFamily="18" charset="0"/>
                  </a:rPr>
                  <a:t>3</a:t>
                </a:r>
                <a:r>
                  <a:rPr kumimoji="1" lang="en-US" altLang="zh-CN" sz="1800" dirty="0">
                    <a:latin typeface="Times New Roman" pitchFamily="18" charset="0"/>
                    <a:sym typeface="Symbol" pitchFamily="18" charset="2"/>
                  </a:rPr>
                  <a:t></a:t>
                </a:r>
                <a:r>
                  <a:rPr kumimoji="1" lang="en-US" altLang="zh-CN" sz="1800" dirty="0">
                    <a:latin typeface="Times New Roman" pitchFamily="18" charset="0"/>
                  </a:rPr>
                  <a:t>…</a:t>
                </a:r>
                <a:r>
                  <a:rPr kumimoji="1" lang="en-US" altLang="zh-CN" sz="1800" dirty="0">
                    <a:latin typeface="Times New Roman" pitchFamily="18" charset="0"/>
                    <a:sym typeface="Symbol" pitchFamily="18" charset="2"/>
                  </a:rPr>
                  <a:t>b</a:t>
                </a:r>
                <a:r>
                  <a:rPr kumimoji="1" lang="en-US" altLang="zh-CN" sz="1800" baseline="-30000" dirty="0">
                    <a:latin typeface="Times New Roman" pitchFamily="18" charset="0"/>
                  </a:rPr>
                  <a:t>n</a:t>
                </a:r>
                <a:r>
                  <a:rPr kumimoji="1" lang="en-US" altLang="zh-CN" sz="1800" dirty="0">
                    <a:latin typeface="Times New Roman" pitchFamily="18" charset="0"/>
                    <a:sym typeface="Symbol" pitchFamily="18" charset="2"/>
                  </a:rPr>
                  <a:t></a:t>
                </a:r>
                <a:r>
                  <a:rPr kumimoji="1" lang="en-US" altLang="zh-CN" sz="1800" dirty="0">
                    <a:latin typeface="Times New Roman" pitchFamily="18" charset="0"/>
                  </a:rPr>
                  <a:t>j</a:t>
                </a:r>
                <a:r>
                  <a:rPr kumimoji="1" lang="en-US" altLang="zh-CN" sz="1800" baseline="-30000" dirty="0">
                    <a:latin typeface="Times New Roman" pitchFamily="18" charset="0"/>
                  </a:rPr>
                  <a:t>2</a:t>
                </a:r>
                <a:r>
                  <a:rPr kumimoji="1" lang="en-US" altLang="zh-CN" sz="1800" dirty="0">
                    <a:latin typeface="Times New Roman" pitchFamily="18" charset="0"/>
                  </a:rPr>
                  <a:t>+…+b</a:t>
                </a:r>
                <a:r>
                  <a:rPr kumimoji="1" lang="en-US" altLang="zh-CN" sz="1800" baseline="-30000" dirty="0">
                    <a:latin typeface="Times New Roman" pitchFamily="18" charset="0"/>
                  </a:rPr>
                  <a:t>n</a:t>
                </a:r>
                <a:r>
                  <a:rPr kumimoji="1" lang="en-US" altLang="zh-CN" sz="1800" dirty="0">
                    <a:latin typeface="Times New Roman" pitchFamily="18" charset="0"/>
                    <a:sym typeface="Symbol" pitchFamily="18" charset="2"/>
                  </a:rPr>
                  <a:t></a:t>
                </a:r>
                <a:r>
                  <a:rPr kumimoji="1" lang="en-US" altLang="zh-CN" sz="1800" dirty="0">
                    <a:latin typeface="Times New Roman" pitchFamily="18" charset="0"/>
                  </a:rPr>
                  <a:t>j</a:t>
                </a:r>
                <a:r>
                  <a:rPr kumimoji="1" lang="en-US" altLang="zh-CN" sz="1800" baseline="-30000" dirty="0">
                    <a:latin typeface="Times New Roman" pitchFamily="18" charset="0"/>
                  </a:rPr>
                  <a:t>n-1</a:t>
                </a:r>
                <a:r>
                  <a:rPr kumimoji="1" lang="en-US" altLang="zh-CN" sz="1800" dirty="0">
                    <a:latin typeface="Times New Roman" pitchFamily="18" charset="0"/>
                  </a:rPr>
                  <a:t>+j</a:t>
                </a:r>
                <a:r>
                  <a:rPr kumimoji="1" lang="en-US" altLang="zh-CN" sz="1800" baseline="-30000" dirty="0">
                    <a:latin typeface="Times New Roman" pitchFamily="18" charset="0"/>
                  </a:rPr>
                  <a:t>n</a:t>
                </a:r>
                <a:r>
                  <a:rPr kumimoji="1" lang="en-US" altLang="zh-CN" sz="1800" dirty="0">
                    <a:latin typeface="Times New Roman" pitchFamily="18" charset="0"/>
                  </a:rPr>
                  <a:t>)</a:t>
                </a:r>
                <a:r>
                  <a:rPr kumimoji="1" lang="en-US" altLang="zh-CN" sz="1800" dirty="0">
                    <a:latin typeface="Times New Roman" pitchFamily="18" charset="0"/>
                    <a:sym typeface="Symbol" pitchFamily="18" charset="2"/>
                  </a:rPr>
                  <a:t></a:t>
                </a:r>
                <a:r>
                  <a:rPr kumimoji="1" lang="en-US" altLang="zh-CN" sz="1800" dirty="0">
                    <a:latin typeface="Times New Roman" pitchFamily="18" charset="0"/>
                  </a:rPr>
                  <a:t>L </a:t>
                </a:r>
              </a:p>
              <a:p>
                <a:pPr algn="just" eaLnBrk="1" fontAlgn="base" hangingPunct="1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</a:pPr>
                <a:r>
                  <a:rPr kumimoji="1" lang="zh-CN" altLang="en-US" sz="1800" dirty="0">
                    <a:latin typeface="Times New Roman" pitchFamily="18" charset="0"/>
                  </a:rPr>
                  <a:t>               </a:t>
                </a:r>
                <a:r>
                  <a:rPr kumimoji="1" lang="en-US" altLang="zh-CN" sz="1800" dirty="0">
                    <a:latin typeface="Times New Roman" pitchFamily="18" charset="0"/>
                  </a:rPr>
                  <a:t>=</a:t>
                </a:r>
                <a:r>
                  <a:rPr kumimoji="1" lang="zh-CN" altLang="en-US" sz="1800" dirty="0">
                    <a:latin typeface="Times New Roman" pitchFamily="18" charset="0"/>
                  </a:rPr>
                  <a:t> </a:t>
                </a:r>
                <a:r>
                  <a:rPr kumimoji="1" lang="en-US" altLang="zh-CN" sz="1800" dirty="0">
                    <a:latin typeface="Times New Roman" pitchFamily="18" charset="0"/>
                  </a:rPr>
                  <a:t>LOC[0,0,…,0]</a:t>
                </a:r>
                <a:r>
                  <a:rPr kumimoji="1" lang="zh-CN" altLang="en-US" sz="1800" dirty="0">
                    <a:latin typeface="Times New Roman" pitchFamily="18" charset="0"/>
                  </a:rPr>
                  <a:t> </a:t>
                </a:r>
                <a:r>
                  <a:rPr kumimoji="1" lang="en-US" altLang="zh-CN" sz="1800" dirty="0">
                    <a:latin typeface="Times New Roman" pitchFamily="18" charset="0"/>
                  </a:rPr>
                  <a:t>+</a:t>
                </a:r>
                <a:r>
                  <a:rPr kumimoji="1" lang="zh-CN" altLang="en-US" sz="1800" dirty="0"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zh-CN" alt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zh-CN" sz="1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zh-CN" sz="1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kumimoji="1" lang="en-US" altLang="zh-CN" sz="1800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  <m:r>
                          <a:rPr kumimoji="1" lang="en-US" altLang="zh-CN" sz="1800" b="1" i="0" baseline="-25000" smtClean="0">
                            <a:latin typeface="Cambria Math" panose="02040503050406030204" pitchFamily="18" charset="0"/>
                          </a:rPr>
                          <m:t>𝐢</m:t>
                        </m:r>
                      </m:e>
                    </m:nary>
                    <m:r>
                      <a:rPr kumimoji="1" lang="en-US" altLang="zh-CN" sz="1800" b="1" i="0" smtClean="0">
                        <a:latin typeface="Cambria Math" panose="02040503050406030204" pitchFamily="18" charset="0"/>
                      </a:rPr>
                      <m:t>𝐣</m:t>
                    </m:r>
                    <m:r>
                      <a:rPr kumimoji="1" lang="en-US" altLang="zh-CN" sz="1800" b="1" i="0" baseline="-25000" smtClean="0"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kumimoji="1" lang="zh-CN" altLang="en-US" sz="1800" dirty="0">
                    <a:latin typeface="Times New Roman" pitchFamily="18" charset="0"/>
                  </a:rPr>
                  <a:t> </a:t>
                </a:r>
                <a:r>
                  <a:rPr kumimoji="1" lang="en-US" altLang="zh-CN" sz="1800" dirty="0">
                    <a:latin typeface="Times New Roman" pitchFamily="18" charset="0"/>
                  </a:rPr>
                  <a:t>,</a:t>
                </a:r>
                <a:r>
                  <a:rPr kumimoji="1" lang="zh-CN" altLang="en-US" sz="1800" dirty="0">
                    <a:latin typeface="Times New Roman" pitchFamily="18" charset="0"/>
                  </a:rPr>
                  <a:t> 其中 </a:t>
                </a:r>
                <a14:m>
                  <m:oMath xmlns:m="http://schemas.openxmlformats.org/officeDocument/2006/math">
                    <m:r>
                      <a:rPr kumimoji="1" lang="en-US" altLang="zh-CN" sz="1800">
                        <a:latin typeface="Cambria Math" panose="02040503050406030204" pitchFamily="18" charset="0"/>
                      </a:rPr>
                      <m:t>𝐜</m:t>
                    </m:r>
                    <m:r>
                      <a:rPr kumimoji="1" lang="en-US" altLang="zh-CN" sz="1800" baseline="-25000"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kumimoji="1" lang="zh-CN" altLang="en-US" sz="1800" dirty="0">
                    <a:latin typeface="Times New Roman" pitchFamily="18" charset="0"/>
                  </a:rPr>
                  <a:t> </a:t>
                </a:r>
                <a:r>
                  <a:rPr kumimoji="1" lang="en-US" altLang="zh-CN" sz="1800" dirty="0">
                    <a:latin typeface="Times New Roman" pitchFamily="18" charset="0"/>
                  </a:rPr>
                  <a:t>=</a:t>
                </a:r>
                <a:r>
                  <a:rPr kumimoji="1" lang="zh-CN" altLang="en-US" sz="1800" dirty="0">
                    <a:latin typeface="Times New Roman" pitchFamily="18" charset="0"/>
                  </a:rPr>
                  <a:t> </a:t>
                </a:r>
                <a:r>
                  <a:rPr kumimoji="1" lang="en-US" altLang="zh-CN" sz="1800" dirty="0">
                    <a:latin typeface="Times New Roman" pitchFamily="18" charset="0"/>
                  </a:rPr>
                  <a:t>L,</a:t>
                </a:r>
                <a:r>
                  <a:rPr kumimoji="1" lang="zh-CN" altLang="en-US" sz="1800" dirty="0"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kumimoji="1" lang="en-US" altLang="zh-CN" sz="1800" baseline="-25000" dirty="0">
                    <a:latin typeface="Times New Roman" pitchFamily="18" charset="0"/>
                  </a:rPr>
                  <a:t>i-1</a:t>
                </a:r>
                <a:r>
                  <a:rPr kumimoji="1" lang="en-US" altLang="zh-CN" sz="1800" dirty="0">
                    <a:latin typeface="Times New Roman" pitchFamily="18" charset="0"/>
                  </a:rPr>
                  <a:t>=b</a:t>
                </a:r>
                <a:r>
                  <a:rPr kumimoji="1" lang="en-US" altLang="zh-CN" sz="1800" baseline="-25000" dirty="0">
                    <a:latin typeface="Times New Roman" pitchFamily="18" charset="0"/>
                  </a:rPr>
                  <a:t>i</a:t>
                </a:r>
                <a:r>
                  <a:rPr kumimoji="1" lang="zh-CN" altLang="en-US" sz="1800" dirty="0">
                    <a:latin typeface="Times New Roman" pitchFamily="18" charset="0"/>
                  </a:rPr>
                  <a:t> </a:t>
                </a:r>
                <a:r>
                  <a:rPr kumimoji="1" lang="en-US" altLang="zh-CN" sz="1800" dirty="0">
                    <a:latin typeface="Times New Roman" pitchFamily="18" charset="0"/>
                    <a:sym typeface="Symbol" pitchFamily="18" charset="2"/>
                  </a:rPr>
                  <a:t></a:t>
                </a:r>
                <a:r>
                  <a:rPr kumimoji="1" lang="zh-CN" altLang="en-US" sz="1800" dirty="0">
                    <a:latin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>
                        <a:latin typeface="Cambria Math" panose="02040503050406030204" pitchFamily="18" charset="0"/>
                      </a:rPr>
                      <m:t>𝐜</m:t>
                    </m:r>
                    <m:r>
                      <a:rPr kumimoji="1" lang="en-US" altLang="zh-CN" sz="1800" baseline="-25000"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kumimoji="1" lang="zh-CN" altLang="en-US" sz="1800" dirty="0">
                    <a:latin typeface="Times New Roman" pitchFamily="18" charset="0"/>
                  </a:rPr>
                  <a:t>  </a:t>
                </a:r>
                <a:r>
                  <a:rPr kumimoji="1" lang="en-US" altLang="zh-CN" sz="1800" dirty="0">
                    <a:latin typeface="Times New Roman" pitchFamily="18" charset="0"/>
                  </a:rPr>
                  <a:t>(</a:t>
                </a:r>
                <a:r>
                  <a:rPr kumimoji="1" lang="zh-CN" altLang="en-US" sz="1800" dirty="0">
                    <a:solidFill>
                      <a:srgbClr val="FF0000"/>
                    </a:solidFill>
                    <a:latin typeface="Times New Roman" pitchFamily="18" charset="0"/>
                  </a:rPr>
                  <a:t>映像函数</a:t>
                </a:r>
                <a:r>
                  <a:rPr kumimoji="1" lang="en-US" altLang="zh-CN" sz="1800" dirty="0">
                    <a:latin typeface="Times New Roman" pitchFamily="18" charset="0"/>
                  </a:rPr>
                  <a:t>)</a:t>
                </a:r>
              </a:p>
              <a:p>
                <a:pPr algn="just" eaLnBrk="1" fontAlgn="base" hangingPunct="1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kumimoji="1" lang="zh-CN" altLang="en-US" sz="1800" b="1" i="0" smtClean="0">
                        <a:latin typeface="Cambria Math" panose="02040503050406030204" pitchFamily="18" charset="0"/>
                      </a:rPr>
                      <m:t>                    </m:t>
                    </m:r>
                    <m:r>
                      <a:rPr kumimoji="1" lang="en-US" altLang="zh-CN" sz="1800">
                        <a:latin typeface="Cambria Math" panose="02040503050406030204" pitchFamily="18" charset="0"/>
                      </a:rPr>
                      <m:t>𝐜</m:t>
                    </m:r>
                    <m:r>
                      <a:rPr kumimoji="1" lang="en-US" altLang="zh-CN" sz="1800" b="1" i="0" baseline="-2500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zh-CN" sz="18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1800">
                        <a:latin typeface="Cambria Math" panose="02040503050406030204" pitchFamily="18" charset="0"/>
                      </a:rPr>
                      <m:t>𝐜</m:t>
                    </m:r>
                    <m:r>
                      <a:rPr kumimoji="1" lang="en-US" altLang="zh-CN" sz="1800" b="1" i="0" baseline="-2500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kumimoji="1" lang="en-US" altLang="zh-CN" sz="1800" dirty="0">
                    <a:latin typeface="Times New Roman" pitchFamily="18" charset="0"/>
                  </a:rPr>
                  <a:t>,</a:t>
                </a:r>
                <a:r>
                  <a:rPr kumimoji="1" lang="zh-CN" altLang="en-US" sz="1800" dirty="0">
                    <a:latin typeface="Times New Roman" pitchFamily="18" charset="0"/>
                  </a:rPr>
                  <a:t> </a:t>
                </a:r>
                <a:r>
                  <a:rPr kumimoji="1" lang="en-US" altLang="zh-CN" sz="1800" dirty="0">
                    <a:latin typeface="Times New Roman" pitchFamily="18" charset="0"/>
                  </a:rPr>
                  <a:t>…,</a:t>
                </a:r>
                <a:r>
                  <a:rPr kumimoji="1" lang="zh-CN" altLang="en-US" sz="1800" dirty="0"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>
                        <a:latin typeface="Cambria Math" panose="02040503050406030204" pitchFamily="18" charset="0"/>
                      </a:rPr>
                      <m:t>𝐜</m:t>
                    </m:r>
                    <m:r>
                      <a:rPr kumimoji="1" lang="en-US" altLang="zh-CN" sz="1800" b="1" i="0" baseline="-2500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kumimoji="1" lang="zh-CN" altLang="en-US" sz="1800" b="1" i="0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1800" dirty="0">
                    <a:latin typeface="Times New Roman" pitchFamily="18" charset="0"/>
                  </a:rPr>
                  <a:t>称为映像函数常量</a:t>
                </a:r>
                <a:endParaRPr kumimoji="1" lang="en-US" altLang="zh-CN" sz="18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4351128"/>
                <a:ext cx="8726488" cy="1926168"/>
              </a:xfrm>
              <a:prstGeom prst="rect">
                <a:avLst/>
              </a:prstGeom>
              <a:blipFill>
                <a:blip r:embed="rId4"/>
                <a:stretch>
                  <a:fillRect l="-291" t="-1961" b="-124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C696924F-BD5E-294C-83CC-58F8E075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dirty="0">
                <a:cs typeface="+mn-cs"/>
              </a:rPr>
              <a:t>4.2  </a:t>
            </a:r>
            <a:r>
              <a:rPr kumimoji="1" lang="zh-CN" altLang="en-US" sz="4000" dirty="0">
                <a:cs typeface="+mn-cs"/>
              </a:rPr>
              <a:t>数组的顺序表示和实现</a:t>
            </a: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2B0C1-4E64-724C-8E3B-B5DF0849AEB0}"/>
              </a:ext>
            </a:extLst>
          </p:cNvPr>
          <p:cNvSpPr txBox="1"/>
          <p:nvPr/>
        </p:nvSpPr>
        <p:spPr>
          <a:xfrm>
            <a:off x="6659263" y="3189204"/>
            <a:ext cx="2438400" cy="2031325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CN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zh-CN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映像函数可以根据数组元素的下标方便计算该数组元素的存储位置。</a:t>
            </a:r>
            <a:endParaRPr lang="en-US" altLang="zh-CN" sz="1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数组元素的存储位置是其下标的线性函数，因此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计算各个元素存储位置的时间相等，存取（读取）任一元素的时间也相等。称具有这一特点的存储结构为随机存储结构</a:t>
            </a:r>
            <a:r>
              <a:rPr lang="zh-CN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66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zh-CN" altLang="en-US" sz="2400" b="1" dirty="0"/>
              <a:t>数组的顺序存储类型实现：</a:t>
            </a: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16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838200" y="1808670"/>
            <a:ext cx="78486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</a:rPr>
              <a:t>#include &lt;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</a:rPr>
              <a:t>stdarg.h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</a:rPr>
              <a:t>&gt;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</a:rPr>
              <a:t>                           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标准头文件，提供宏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itchFamily="18" charset="0"/>
              </a:rPr>
              <a:t>va_start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、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                           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itchFamily="18" charset="0"/>
              </a:rPr>
              <a:t>va_arg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kumimoji="1" lang="en-US" altLang="zh-CN" sz="2000" dirty="0" err="1">
                <a:solidFill>
                  <a:srgbClr val="000000"/>
                </a:solidFill>
                <a:latin typeface="Times New Roman" pitchFamily="18" charset="0"/>
              </a:rPr>
              <a:t>va_end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用于存放变长参数表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</a:rPr>
              <a:t>#define MAX_ARRAY_DIM 8    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数组维数的最大值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</a:rPr>
              <a:t> {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</a:rPr>
              <a:t>   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</a:rPr>
              <a:t>Elemtype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</a:rPr>
              <a:t> *base;          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数组元素基址，初始化时分配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</a:rPr>
              <a:t>   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</a:rPr>
              <a:t> dim;                                   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数组维数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</a:rPr>
              <a:t> 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</a:rPr>
              <a:t>int *bounds;                    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数组维界（各维长度）基址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</a:rPr>
              <a:t>   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</a:rPr>
              <a:t> *constants;                      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数组映像函数常量基址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</a:rPr>
              <a:t>}Array;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E604ADA-8E5A-6C49-8CE6-78C5DE6E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dirty="0">
                <a:cs typeface="+mn-cs"/>
              </a:rPr>
              <a:t>4.2  </a:t>
            </a:r>
            <a:r>
              <a:rPr kumimoji="1" lang="zh-CN" altLang="en-US" sz="4000" dirty="0">
                <a:cs typeface="+mn-cs"/>
              </a:rPr>
              <a:t>数组的顺序表示和实现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987CC4-0FB3-AE4C-A27A-09EE361ABA3F}"/>
                  </a:ext>
                </a:extLst>
              </p:cNvPr>
              <p:cNvSpPr txBox="1"/>
              <p:nvPr/>
            </p:nvSpPr>
            <p:spPr>
              <a:xfrm>
                <a:off x="3276600" y="5067611"/>
                <a:ext cx="4572000" cy="95410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zh-CN" altLang="en-US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维界基址：存放数组各维长度的数组的起始地址</a:t>
                </a:r>
                <a:endParaRPr lang="en-US" altLang="zh-CN" sz="1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zh-CN" altLang="en-US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数组映像函数常数基址：</a:t>
                </a:r>
                <a14:m>
                  <m:oMath xmlns:m="http://schemas.openxmlformats.org/officeDocument/2006/math">
                    <m:r>
                      <a:rPr lang="zh-CN" altLang="en-US" sz="14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把数组映像函数常量</m:t>
                    </m:r>
                    <m:r>
                      <a:rPr lang="en-US" altLang="zh-CN" sz="1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𝐜</m:t>
                    </m:r>
                    <m:r>
                      <a:rPr lang="en-US" altLang="zh-CN" sz="1400" b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1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𝐜𝟐</m:t>
                    </m:r>
                  </m:oMath>
                </a14:m>
                <a:r>
                  <a:rPr lang="en-US" altLang="zh-CN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…,</a:t>
                </a:r>
                <a:r>
                  <a:rPr lang="zh-CN" altLang="en-US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𝐜</m:t>
                    </m:r>
                    <m:r>
                      <a:rPr lang="en-US" altLang="zh-CN" sz="1400" b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𝐧</m:t>
                    </m:r>
                  </m:oMath>
                </a14:m>
                <a:r>
                  <a:rPr lang="zh-CN" altLang="en-US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存放在一个数组中，这个数组的起始地址即为该基址。</a:t>
                </a:r>
                <a:endParaRPr lang="en-US" altLang="zh-CN" sz="1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987CC4-0FB3-AE4C-A27A-09EE361AB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067611"/>
                <a:ext cx="4572000" cy="954107"/>
              </a:xfrm>
              <a:prstGeom prst="rect">
                <a:avLst/>
              </a:prstGeom>
              <a:blipFill>
                <a:blip r:embed="rId4"/>
                <a:stretch>
                  <a:fillRect l="-275" t="-1282" b="-2564"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22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 </a:t>
            </a:r>
            <a:r>
              <a:rPr kumimoji="1" lang="en-US" altLang="zh-CN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4.1  </a:t>
            </a: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数组的类型定义</a:t>
            </a:r>
          </a:p>
          <a:p>
            <a:pPr marL="0" indent="0" fontAlgn="base"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 </a:t>
            </a:r>
            <a:r>
              <a:rPr kumimoji="1" lang="en-US" altLang="zh-CN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4.2  </a:t>
            </a: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数组的顺序表示和实现</a:t>
            </a:r>
          </a:p>
          <a:p>
            <a:pPr marL="0" indent="0" fontAlgn="base"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Arial" charset="0"/>
                <a:ea typeface="宋体" charset="-122"/>
              </a:rPr>
              <a:t> </a:t>
            </a:r>
            <a:r>
              <a:rPr kumimoji="1" lang="en-US" altLang="zh-CN" b="1" dirty="0">
                <a:solidFill>
                  <a:srgbClr val="0000FF"/>
                </a:solidFill>
                <a:latin typeface="Arial" charset="0"/>
                <a:ea typeface="宋体" charset="-122"/>
              </a:rPr>
              <a:t>4.3  </a:t>
            </a:r>
            <a:r>
              <a:rPr kumimoji="1" lang="zh-CN" altLang="en-US" b="1" dirty="0">
                <a:solidFill>
                  <a:srgbClr val="0000FF"/>
                </a:solidFill>
                <a:latin typeface="Arial" charset="0"/>
                <a:ea typeface="宋体" charset="-122"/>
              </a:rPr>
              <a:t>矩阵的压缩存储 </a:t>
            </a:r>
          </a:p>
          <a:p>
            <a:pPr marL="0" indent="0" fontAlgn="base"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 </a:t>
            </a:r>
            <a:r>
              <a:rPr kumimoji="1" lang="en-US" altLang="zh-CN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4.4  </a:t>
            </a: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广义表的类型定义</a:t>
            </a:r>
          </a:p>
          <a:p>
            <a:pPr marL="0" indent="0" fontAlgn="base"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 </a:t>
            </a:r>
            <a:r>
              <a:rPr kumimoji="1" lang="en-US" altLang="zh-CN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4.5  </a:t>
            </a: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广义表的存储结构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17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DF1688FD-8DCA-3346-9A51-65F45B55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本章内容</a:t>
            </a:r>
          </a:p>
        </p:txBody>
      </p:sp>
    </p:spTree>
    <p:extLst>
      <p:ext uri="{BB962C8B-B14F-4D97-AF65-F5344CB8AC3E}">
        <p14:creationId xmlns:p14="http://schemas.microsoft.com/office/powerpoint/2010/main" val="3969208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ts val="3100"/>
              </a:lnSpc>
            </a:pPr>
            <a:r>
              <a:rPr lang="zh-CN" altLang="en-US" sz="2800" b="1" dirty="0"/>
              <a:t>矩阵是很多科学和工程计算问题中研究的数学对象，在高级语言编程时，矩阵一般用数组来表示，</a:t>
            </a:r>
            <a:r>
              <a:rPr lang="zh-CN" altLang="en-US" sz="2800" b="1" dirty="0">
                <a:solidFill>
                  <a:srgbClr val="FF0000"/>
                </a:solidFill>
              </a:rPr>
              <a:t>如何高效存储（高维）矩阵</a:t>
            </a:r>
            <a:r>
              <a:rPr lang="zh-CN" altLang="en-US" sz="2800" b="1" dirty="0"/>
              <a:t>，以便于矩阵高效计算是一个重要的数据结构问题。</a:t>
            </a:r>
            <a:endParaRPr lang="en-US" altLang="zh-CN" sz="2800" b="1" dirty="0"/>
          </a:p>
          <a:p>
            <a:pPr>
              <a:lnSpc>
                <a:spcPts val="3100"/>
              </a:lnSpc>
            </a:pP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ts val="31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特殊矩阵的压缩存储 </a:t>
            </a:r>
            <a:r>
              <a:rPr lang="zh-CN" altLang="en-US" sz="2800" b="1" dirty="0"/>
              <a:t>：</a:t>
            </a:r>
            <a:endParaRPr lang="en-US" altLang="zh-CN" sz="2800" b="1" dirty="0"/>
          </a:p>
          <a:p>
            <a:pPr lvl="1">
              <a:lnSpc>
                <a:spcPts val="31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特殊矩阵</a:t>
            </a:r>
            <a:r>
              <a:rPr lang="zh-CN" altLang="en-US" sz="2400" b="1" dirty="0"/>
              <a:t>：矩阵中很多</a:t>
            </a:r>
            <a:r>
              <a:rPr lang="zh-CN" altLang="en-US" sz="2400" b="1" dirty="0">
                <a:solidFill>
                  <a:srgbClr val="FF0000"/>
                </a:solidFill>
              </a:rPr>
              <a:t>值相同</a:t>
            </a:r>
            <a:r>
              <a:rPr lang="zh-CN" altLang="en-US" sz="2400" b="1" dirty="0"/>
              <a:t>的元素并且它们的</a:t>
            </a:r>
            <a:r>
              <a:rPr lang="zh-CN" altLang="en-US" sz="2400" b="1" dirty="0">
                <a:solidFill>
                  <a:srgbClr val="FF0000"/>
                </a:solidFill>
              </a:rPr>
              <a:t>分布有一定的规律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lvl="1">
              <a:lnSpc>
                <a:spcPts val="31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稀疏矩阵</a:t>
            </a:r>
            <a:r>
              <a:rPr lang="zh-CN" altLang="en-US" sz="2400" b="1" dirty="0"/>
              <a:t>：矩阵中有很多特定值的（如零）元素。</a:t>
            </a:r>
            <a:endParaRPr lang="en-US" altLang="zh-CN" sz="2400" b="1" dirty="0"/>
          </a:p>
          <a:p>
            <a:pPr>
              <a:lnSpc>
                <a:spcPts val="3100"/>
              </a:lnSpc>
            </a:pPr>
            <a:r>
              <a:rPr lang="zh-CN" altLang="en-US" sz="2800" b="1" dirty="0"/>
              <a:t>压缩存储的基本思想是： </a:t>
            </a:r>
            <a:endParaRPr lang="en-US" altLang="zh-CN" sz="2800" b="1" dirty="0"/>
          </a:p>
          <a:p>
            <a:pPr lvl="1">
              <a:lnSpc>
                <a:spcPts val="3100"/>
              </a:lnSpc>
            </a:pPr>
            <a:r>
              <a:rPr lang="zh-CN" altLang="en-US" sz="2400" b="1" dirty="0"/>
              <a:t>为多个值</a:t>
            </a:r>
            <a:r>
              <a:rPr lang="zh-CN" altLang="en-US" sz="2400" b="1" dirty="0">
                <a:solidFill>
                  <a:srgbClr val="FF0000"/>
                </a:solidFill>
              </a:rPr>
              <a:t>相同</a:t>
            </a:r>
            <a:r>
              <a:rPr lang="zh-CN" altLang="en-US" sz="2400" b="1" dirty="0"/>
              <a:t>的元素只分配</a:t>
            </a:r>
            <a:r>
              <a:rPr lang="zh-CN" altLang="en-US" sz="2400" b="1" dirty="0">
                <a:solidFill>
                  <a:srgbClr val="FF0000"/>
                </a:solidFill>
              </a:rPr>
              <a:t>一个</a:t>
            </a:r>
            <a:r>
              <a:rPr lang="zh-CN" altLang="en-US" sz="2400" b="1" dirty="0"/>
              <a:t>存储空间； </a:t>
            </a:r>
            <a:endParaRPr lang="en-US" altLang="zh-CN" sz="2400" b="1" dirty="0"/>
          </a:p>
          <a:p>
            <a:pPr lvl="1">
              <a:lnSpc>
                <a:spcPts val="3100"/>
              </a:lnSpc>
            </a:pPr>
            <a:r>
              <a:rPr lang="zh-CN" altLang="en-US" sz="2400" b="1" dirty="0"/>
              <a:t>对</a:t>
            </a:r>
            <a:r>
              <a:rPr lang="zh-CN" altLang="en-US" sz="2400" b="1" dirty="0">
                <a:solidFill>
                  <a:srgbClr val="FF0000"/>
                </a:solidFill>
              </a:rPr>
              <a:t>特定值的（如零）</a:t>
            </a:r>
            <a:r>
              <a:rPr lang="zh-CN" altLang="en-US" sz="2400" b="1" dirty="0"/>
              <a:t>元素</a:t>
            </a:r>
            <a:r>
              <a:rPr lang="zh-CN" altLang="en-US" sz="2400" b="1" dirty="0">
                <a:solidFill>
                  <a:srgbClr val="FF0000"/>
                </a:solidFill>
              </a:rPr>
              <a:t>不分配</a:t>
            </a:r>
            <a:r>
              <a:rPr lang="zh-CN" altLang="en-US" sz="2400" b="1" dirty="0"/>
              <a:t>存储空间。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18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C4B81EC6-5429-7843-87B9-9E928174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b="1" dirty="0">
                <a:cs typeface="+mn-cs"/>
              </a:rPr>
              <a:t>4.3  </a:t>
            </a:r>
            <a:r>
              <a:rPr kumimoji="1" lang="zh-CN" altLang="en-US" sz="4000" b="1" dirty="0">
                <a:cs typeface="+mn-cs"/>
              </a:rPr>
              <a:t>矩阵的压缩存储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437573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zh-CN" altLang="en-US" sz="2400" b="1" dirty="0"/>
              <a:t>对称矩阵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19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1103313" y="3213100"/>
            <a:ext cx="2779712" cy="1584325"/>
          </a:xfrm>
          <a:prstGeom prst="bracketPair">
            <a:avLst>
              <a:gd name="adj" fmla="val 16667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  <a:ea typeface="宋体" charset="-122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333500" y="3068638"/>
            <a:ext cx="30543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Times New Roman" pitchFamily="18" charset="0"/>
              <a:buNone/>
            </a:pPr>
            <a:r>
              <a:rPr lang="en-US" altLang="zh-CN" sz="2400" dirty="0">
                <a:latin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sz="2400" dirty="0">
                <a:solidFill>
                  <a:srgbClr val="6600FF"/>
                </a:solidFill>
                <a:latin typeface="Times New Roman" pitchFamily="18" charset="0"/>
              </a:rPr>
              <a:t>2     4     3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itchFamily="18" charset="0"/>
              </a:rPr>
              <a:t>2     2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sz="2400" dirty="0">
                <a:solidFill>
                  <a:srgbClr val="6600FF"/>
                </a:solidFill>
                <a:latin typeface="Times New Roman" pitchFamily="18" charset="0"/>
              </a:rPr>
              <a:t>5     6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itchFamily="18" charset="0"/>
              </a:rPr>
              <a:t>4     5     3     </a:t>
            </a:r>
            <a:r>
              <a:rPr lang="en-US" altLang="zh-CN" sz="2400" dirty="0">
                <a:solidFill>
                  <a:srgbClr val="6600FF"/>
                </a:solidFill>
                <a:latin typeface="Times New Roman" pitchFamily="18" charset="0"/>
              </a:rPr>
              <a:t>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itchFamily="18" charset="0"/>
              </a:rPr>
              <a:t>3     6     7     8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6"/>
              <p:cNvSpPr txBox="1">
                <a:spLocks noChangeArrowheads="1"/>
              </p:cNvSpPr>
              <p:nvPr/>
            </p:nvSpPr>
            <p:spPr bwMode="auto">
              <a:xfrm>
                <a:off x="363537" y="2004900"/>
                <a:ext cx="8416925" cy="461665"/>
              </a:xfrm>
              <a:prstGeom prst="rect">
                <a:avLst/>
              </a:prstGeom>
              <a:noFill/>
              <a:ln w="38100" cmpd="dbl" algn="ctr">
                <a:solidFill>
                  <a:srgbClr val="8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Pct val="95000"/>
                  <a:buFont typeface="Wingdings" pitchFamily="2" charset="2"/>
                  <a:buChar char="Ø"/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Pct val="95000"/>
                  <a:buFont typeface="Wingdings" pitchFamily="2" charset="2"/>
                  <a:buChar char="Ø"/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Pct val="95000"/>
                  <a:buFont typeface="Wingdings" pitchFamily="2" charset="2"/>
                  <a:buChar char="Ø"/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Pct val="95000"/>
                  <a:buFont typeface="Wingdings" pitchFamily="2" charset="2"/>
                  <a:buChar char="Ø"/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25000"/>
                  </a:spcBef>
                  <a:spcAft>
                    <a:spcPct val="0"/>
                  </a:spcAft>
                </a:pPr>
                <a:r>
                  <a:rPr kumimoji="1" lang="zh-CN" altLang="en-US" sz="2400" dirty="0">
                    <a:solidFill>
                      <a:srgbClr val="0707F9"/>
                    </a:solidFill>
                    <a:latin typeface="Times New Roman" pitchFamily="18" charset="0"/>
                  </a:rPr>
                  <a:t>若</a:t>
                </a:r>
                <a:r>
                  <a:rPr kumimoji="1" lang="en-US" altLang="zh-CN" sz="2400" dirty="0">
                    <a:solidFill>
                      <a:srgbClr val="0707F9"/>
                    </a:solidFill>
                    <a:latin typeface="Times New Roman" pitchFamily="18" charset="0"/>
                  </a:rPr>
                  <a:t>n</a:t>
                </a:r>
                <a:r>
                  <a:rPr kumimoji="1" lang="zh-CN" altLang="en-US" sz="2400" dirty="0">
                    <a:solidFill>
                      <a:srgbClr val="0707F9"/>
                    </a:solidFill>
                    <a:latin typeface="Times New Roman" pitchFamily="18" charset="0"/>
                  </a:rPr>
                  <a:t>阶矩阵的元素满足</a:t>
                </a:r>
                <a:r>
                  <a:rPr kumimoji="1" lang="en-US" altLang="zh-CN" sz="2400" dirty="0" err="1">
                    <a:solidFill>
                      <a:srgbClr val="0707F9"/>
                    </a:solidFill>
                    <a:latin typeface="Times New Roman" pitchFamily="18" charset="0"/>
                  </a:rPr>
                  <a:t>a</a:t>
                </a:r>
                <a:r>
                  <a:rPr kumimoji="1" lang="en-US" altLang="zh-CN" sz="2400" baseline="-25000" dirty="0" err="1">
                    <a:solidFill>
                      <a:srgbClr val="0707F9"/>
                    </a:solidFill>
                    <a:latin typeface="Times New Roman" pitchFamily="18" charset="0"/>
                  </a:rPr>
                  <a:t>ij</a:t>
                </a:r>
                <a:r>
                  <a:rPr kumimoji="1" lang="zh-CN" altLang="en-US" sz="2400" dirty="0">
                    <a:solidFill>
                      <a:srgbClr val="0707F9"/>
                    </a:solidFill>
                    <a:latin typeface="Times New Roman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rgbClr val="0707F9"/>
                    </a:solidFill>
                    <a:latin typeface="Times New Roman" pitchFamily="18" charset="0"/>
                  </a:rPr>
                  <a:t>=</a:t>
                </a:r>
                <a:r>
                  <a:rPr kumimoji="1" lang="zh-CN" altLang="en-US" sz="2400" dirty="0">
                    <a:solidFill>
                      <a:srgbClr val="0707F9"/>
                    </a:solidFill>
                    <a:latin typeface="Times New Roman" pitchFamily="18" charset="0"/>
                  </a:rPr>
                  <a:t> </a:t>
                </a:r>
                <a:r>
                  <a:rPr kumimoji="1" lang="en-US" altLang="zh-CN" sz="2400" dirty="0" err="1">
                    <a:solidFill>
                      <a:srgbClr val="0707F9"/>
                    </a:solidFill>
                    <a:latin typeface="Times New Roman" pitchFamily="18" charset="0"/>
                  </a:rPr>
                  <a:t>a</a:t>
                </a:r>
                <a:r>
                  <a:rPr kumimoji="1" lang="en-US" altLang="zh-CN" sz="2400" baseline="-25000" dirty="0" err="1">
                    <a:solidFill>
                      <a:srgbClr val="0707F9"/>
                    </a:solidFill>
                    <a:latin typeface="Times New Roman" pitchFamily="18" charset="0"/>
                  </a:rPr>
                  <a:t>ji</a:t>
                </a:r>
                <a:r>
                  <a:rPr kumimoji="1" lang="en-US" altLang="zh-CN" sz="2400" dirty="0">
                    <a:solidFill>
                      <a:srgbClr val="0707F9"/>
                    </a:solidFill>
                    <a:latin typeface="Times New Roman" pitchFamily="18" charset="0"/>
                  </a:rPr>
                  <a:t>,</a:t>
                </a:r>
                <a:r>
                  <a:rPr kumimoji="1" lang="zh-CN" altLang="en-US" sz="2400" dirty="0">
                    <a:solidFill>
                      <a:srgbClr val="0707F9"/>
                    </a:solidFill>
                    <a:latin typeface="Times New Roman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rgbClr val="0707F9"/>
                    </a:solidFill>
                    <a:latin typeface="Times New Roman" pitchFamily="18" charset="0"/>
                  </a:rPr>
                  <a:t>1</a:t>
                </a:r>
                <a:r>
                  <a:rPr kumimoji="1" lang="zh-CN" altLang="en-US" sz="2400" dirty="0">
                    <a:solidFill>
                      <a:srgbClr val="0707F9"/>
                    </a:solidFill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 smtClean="0">
                        <a:solidFill>
                          <a:srgbClr val="0707F9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zh-CN" sz="2400" b="1" i="0" smtClean="0">
                        <a:solidFill>
                          <a:srgbClr val="0707F9"/>
                        </a:solidFill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kumimoji="1" lang="en-US" altLang="zh-CN" sz="2400" dirty="0">
                    <a:solidFill>
                      <a:srgbClr val="0707F9"/>
                    </a:solidFill>
                    <a:latin typeface="Times New Roman" pitchFamily="18" charset="0"/>
                  </a:rPr>
                  <a:t>,</a:t>
                </a:r>
                <a:r>
                  <a:rPr kumimoji="1" lang="zh-CN" altLang="en-US" sz="2400" dirty="0">
                    <a:solidFill>
                      <a:srgbClr val="0707F9"/>
                    </a:solidFill>
                    <a:latin typeface="Times New Roman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rgbClr val="0707F9"/>
                    </a:solidFill>
                    <a:latin typeface="Times New Roman" pitchFamily="18" charset="0"/>
                  </a:rPr>
                  <a:t>j</a:t>
                </a:r>
                <a:r>
                  <a:rPr kumimoji="1" lang="zh-CN" altLang="en-US" sz="2400" dirty="0">
                    <a:solidFill>
                      <a:srgbClr val="0707F9"/>
                    </a:solidFill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solidFill>
                          <a:srgbClr val="0707F9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zh-CN" altLang="en-US" sz="2400" dirty="0">
                    <a:solidFill>
                      <a:srgbClr val="0707F9"/>
                    </a:solidFill>
                    <a:latin typeface="Times New Roman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rgbClr val="0707F9"/>
                    </a:solidFill>
                    <a:latin typeface="Times New Roman" pitchFamily="18" charset="0"/>
                  </a:rPr>
                  <a:t>n</a:t>
                </a:r>
                <a:r>
                  <a:rPr kumimoji="1" lang="zh-CN" altLang="en-US" sz="2400" dirty="0">
                    <a:solidFill>
                      <a:srgbClr val="0707F9"/>
                    </a:solidFill>
                    <a:latin typeface="Times New Roman" pitchFamily="18" charset="0"/>
                  </a:rPr>
                  <a:t>，那么称为对称矩阵</a:t>
                </a:r>
                <a:endParaRPr kumimoji="1" lang="en-US" altLang="zh-CN" sz="2400" dirty="0">
                  <a:solidFill>
                    <a:srgbClr val="0707F9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5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37" y="2004900"/>
                <a:ext cx="8416925" cy="461665"/>
              </a:xfrm>
              <a:prstGeom prst="rect">
                <a:avLst/>
              </a:prstGeom>
              <a:blipFill>
                <a:blip r:embed="rId4"/>
                <a:stretch>
                  <a:fillRect l="-901" t="-10000" r="-150" b="-25000"/>
                </a:stretch>
              </a:blipFill>
              <a:ln w="38100" cmpd="dbl" algn="ctr">
                <a:solidFill>
                  <a:srgbClr val="8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utoShape 19"/>
          <p:cNvSpPr>
            <a:spLocks noChangeArrowheads="1"/>
          </p:cNvSpPr>
          <p:nvPr/>
        </p:nvSpPr>
        <p:spPr bwMode="auto">
          <a:xfrm flipV="1">
            <a:off x="1970281" y="5337364"/>
            <a:ext cx="2397125" cy="762000"/>
          </a:xfrm>
          <a:prstGeom prst="wedgeEllipseCallout">
            <a:avLst>
              <a:gd name="adj1" fmla="val -48745"/>
              <a:gd name="adj2" fmla="val 144792"/>
            </a:avLst>
          </a:prstGeom>
          <a:solidFill>
            <a:srgbClr val="97CD9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kern="0" dirty="0"/>
              <a:t>对称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矩阵</a:t>
            </a:r>
            <a:endParaRPr kumimoji="1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DC6F03-5350-F54D-BE1B-19A3B771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b="1" dirty="0">
                <a:cs typeface="+mn-cs"/>
              </a:rPr>
              <a:t>4.3.1  </a:t>
            </a:r>
            <a:r>
              <a:rPr kumimoji="1" lang="zh-CN" altLang="en-US" sz="4000" b="1" dirty="0">
                <a:cs typeface="+mn-cs"/>
              </a:rPr>
              <a:t>特殊矩阵</a:t>
            </a:r>
            <a:endParaRPr lang="en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C59549-9D83-0246-AF16-12B2EF0D2F6D}"/>
              </a:ext>
            </a:extLst>
          </p:cNvPr>
          <p:cNvSpPr txBox="1"/>
          <p:nvPr/>
        </p:nvSpPr>
        <p:spPr>
          <a:xfrm>
            <a:off x="4267201" y="3352799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N" b="1" dirty="0">
                <a:latin typeface="SimSun" panose="02010600030101010101" pitchFamily="2" charset="-122"/>
                <a:ea typeface="SimSun" panose="02010600030101010101" pitchFamily="2" charset="-122"/>
              </a:rPr>
              <a:t>对于对称矩阵</a:t>
            </a:r>
            <a:r>
              <a:rPr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，如果为每一对对称元素只分配一个存储空间，则可将</a:t>
            </a:r>
            <a:r>
              <a:rPr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n</a:t>
            </a:r>
            <a:r>
              <a:rPr lang="en-US" altLang="zh-CN" b="1" baseline="30000" dirty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个元素存储到</a:t>
            </a:r>
            <a:r>
              <a:rPr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n(n+1)/2</a:t>
            </a:r>
            <a:r>
              <a:rPr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个元素空间</a:t>
            </a:r>
            <a:endParaRPr lang="en-US" altLang="zh-CN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/>
            <a:r>
              <a:rPr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（注：</a:t>
            </a:r>
            <a:r>
              <a:rPr lang="zh-CN" altLang="en-US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对角线元素要存储</a:t>
            </a:r>
            <a:r>
              <a:rPr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）。</a:t>
            </a:r>
            <a:endParaRPr lang="en-CN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71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9" grpId="0" animBg="1" autoUpdateAnimBg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lnSpcReduction="10000"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solidFill>
                  <a:srgbClr val="0000FF"/>
                </a:solidFill>
                <a:latin typeface="宋体" charset="-122"/>
                <a:ea typeface="宋体" charset="-122"/>
              </a:rPr>
              <a:t> 重点</a:t>
            </a:r>
            <a:r>
              <a:rPr kumimoji="1" lang="en-US" altLang="zh-CN" sz="2800" b="1" dirty="0">
                <a:solidFill>
                  <a:srgbClr val="0000FF"/>
                </a:solidFill>
                <a:latin typeface="宋体" charset="-122"/>
                <a:ea typeface="宋体" charset="-122"/>
              </a:rPr>
              <a:t>:</a:t>
            </a:r>
          </a:p>
          <a:p>
            <a:pPr marL="400050" lvl="1" indent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2400" b="1" dirty="0">
                <a:latin typeface="宋体" charset="-122"/>
                <a:ea typeface="宋体" charset="-122"/>
              </a:rPr>
              <a:t>数组的存储表示方法；</a:t>
            </a:r>
            <a:endParaRPr kumimoji="1" lang="en-US" altLang="zh-CN" sz="2400" b="1" dirty="0">
              <a:latin typeface="宋体" charset="-122"/>
              <a:ea typeface="宋体" charset="-122"/>
            </a:endParaRPr>
          </a:p>
          <a:p>
            <a:pPr marL="400050" lvl="1" indent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2400" b="1" dirty="0">
                <a:latin typeface="宋体" charset="-122"/>
                <a:ea typeface="宋体" charset="-122"/>
              </a:rPr>
              <a:t>特殊矩阵压缩存储方法；</a:t>
            </a:r>
            <a:endParaRPr kumimoji="1" lang="en-US" altLang="zh-CN" sz="2400" b="1" dirty="0">
              <a:latin typeface="宋体" charset="-122"/>
              <a:ea typeface="宋体" charset="-122"/>
            </a:endParaRPr>
          </a:p>
          <a:p>
            <a:pPr marL="400050" lvl="1" indent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2400" b="1" dirty="0">
                <a:latin typeface="宋体" charset="-122"/>
                <a:ea typeface="宋体" charset="-122"/>
              </a:rPr>
              <a:t>稀疏矩阵的压缩存储方法；</a:t>
            </a:r>
            <a:endParaRPr kumimoji="1" lang="en-US" altLang="zh-CN" sz="2400" b="1" dirty="0">
              <a:latin typeface="宋体" charset="-122"/>
              <a:ea typeface="宋体" charset="-122"/>
            </a:endParaRPr>
          </a:p>
          <a:p>
            <a:pPr marL="400050" lvl="1" indent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2400" b="1" dirty="0">
                <a:latin typeface="宋体" charset="-122"/>
                <a:ea typeface="宋体" charset="-122"/>
              </a:rPr>
              <a:t>广义表的存储表示方法。 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solidFill>
                  <a:srgbClr val="0000FF"/>
                </a:solidFill>
                <a:latin typeface="宋体" charset="-122"/>
                <a:ea typeface="宋体" charset="-122"/>
              </a:rPr>
              <a:t> 难点</a:t>
            </a:r>
            <a:r>
              <a:rPr kumimoji="1" lang="en-US" altLang="zh-CN" sz="2800" b="1" dirty="0">
                <a:solidFill>
                  <a:srgbClr val="0000FF"/>
                </a:solidFill>
                <a:latin typeface="宋体" charset="-122"/>
                <a:ea typeface="宋体" charset="-122"/>
              </a:rPr>
              <a:t>: </a:t>
            </a:r>
          </a:p>
          <a:p>
            <a:pPr marL="400050" lvl="1" indent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2400" b="1" dirty="0">
                <a:latin typeface="宋体" charset="-122"/>
                <a:ea typeface="宋体" charset="-122"/>
              </a:rPr>
              <a:t>稀疏矩阵的压缩存储表示和实现算法。 </a:t>
            </a:r>
            <a:endParaRPr lang="zh-CN" altLang="en-US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2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3">
            <a:extLst>
              <a:ext uri="{FF2B5EF4-FFF2-40B4-BE49-F238E27FC236}">
                <a16:creationId xmlns:a16="http://schemas.microsoft.com/office/drawing/2014/main" id="{EFAE5D63-510E-E143-966A-B9EDA663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本章重点与难点</a:t>
            </a:r>
          </a:p>
        </p:txBody>
      </p:sp>
    </p:spTree>
    <p:extLst>
      <p:ext uri="{BB962C8B-B14F-4D97-AF65-F5344CB8AC3E}">
        <p14:creationId xmlns:p14="http://schemas.microsoft.com/office/powerpoint/2010/main" val="1052096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zh-CN" altLang="en-US" sz="2400" b="1" dirty="0"/>
              <a:t>下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上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三角矩阵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20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1103313" y="2659062"/>
            <a:ext cx="2779712" cy="1584325"/>
          </a:xfrm>
          <a:prstGeom prst="bracketPair">
            <a:avLst>
              <a:gd name="adj" fmla="val 16667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  <a:ea typeface="宋体" charset="-122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333500" y="2514600"/>
            <a:ext cx="30543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Times New Roman" pitchFamily="18" charset="0"/>
              <a:buNone/>
            </a:pPr>
            <a:r>
              <a:rPr lang="en-US" altLang="zh-CN" sz="2400" dirty="0">
                <a:latin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sz="2400" dirty="0">
                <a:solidFill>
                  <a:srgbClr val="6600FF"/>
                </a:solidFill>
                <a:latin typeface="Times New Roman" pitchFamily="18" charset="0"/>
              </a:rPr>
              <a:t>0     0     0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itchFamily="18" charset="0"/>
              </a:rPr>
              <a:t>2     2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sz="2400" dirty="0">
                <a:solidFill>
                  <a:srgbClr val="6600FF"/>
                </a:solidFill>
                <a:latin typeface="Times New Roman" pitchFamily="18" charset="0"/>
              </a:rPr>
              <a:t>0     0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itchFamily="18" charset="0"/>
              </a:rPr>
              <a:t>4     5     3     </a:t>
            </a:r>
            <a:r>
              <a:rPr lang="en-US" altLang="zh-CN" sz="2400" dirty="0">
                <a:solidFill>
                  <a:srgbClr val="6600FF"/>
                </a:solidFill>
                <a:latin typeface="Times New Roman" pitchFamily="18" charset="0"/>
              </a:rPr>
              <a:t>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itchFamily="18" charset="0"/>
              </a:rPr>
              <a:t>3     6     7     8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98475" y="1988403"/>
            <a:ext cx="8135938" cy="400110"/>
          </a:xfrm>
          <a:prstGeom prst="rect">
            <a:avLst/>
          </a:prstGeom>
          <a:noFill/>
          <a:ln w="38100" cmpd="dbl" algn="ctr">
            <a:solidFill>
              <a:srgbClr val="8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25000"/>
              </a:spcBef>
              <a:spcAft>
                <a:spcPct val="0"/>
              </a:spcAft>
            </a:pPr>
            <a:r>
              <a:rPr kumimoji="1" lang="zh-CN" altLang="en-US" sz="2000" dirty="0">
                <a:solidFill>
                  <a:srgbClr val="0707F9"/>
                </a:solidFill>
                <a:latin typeface="Times New Roman" pitchFamily="18" charset="0"/>
              </a:rPr>
              <a:t>对角线以上</a:t>
            </a:r>
            <a:r>
              <a:rPr kumimoji="1" lang="en-US" altLang="zh-CN" sz="2000" dirty="0">
                <a:solidFill>
                  <a:srgbClr val="0707F9"/>
                </a:solidFill>
                <a:latin typeface="Times New Roman" pitchFamily="18" charset="0"/>
              </a:rPr>
              <a:t>(</a:t>
            </a:r>
            <a:r>
              <a:rPr kumimoji="1" lang="zh-CN" altLang="en-US" sz="2000" dirty="0">
                <a:solidFill>
                  <a:srgbClr val="0707F9"/>
                </a:solidFill>
                <a:latin typeface="Times New Roman" pitchFamily="18" charset="0"/>
              </a:rPr>
              <a:t>下</a:t>
            </a:r>
            <a:r>
              <a:rPr kumimoji="1" lang="en-US" altLang="zh-CN" sz="2000" dirty="0">
                <a:solidFill>
                  <a:srgbClr val="0707F9"/>
                </a:solidFill>
                <a:latin typeface="Times New Roman" pitchFamily="18" charset="0"/>
              </a:rPr>
              <a:t>)</a:t>
            </a:r>
            <a:r>
              <a:rPr kumimoji="1" lang="zh-CN" altLang="en-US" sz="2000" dirty="0">
                <a:solidFill>
                  <a:srgbClr val="0707F9"/>
                </a:solidFill>
                <a:latin typeface="Times New Roman" pitchFamily="18" charset="0"/>
              </a:rPr>
              <a:t>元素都为</a:t>
            </a:r>
            <a:r>
              <a:rPr kumimoji="1" lang="en-US" altLang="zh-CN" sz="2000" dirty="0">
                <a:solidFill>
                  <a:srgbClr val="0707F9"/>
                </a:solidFill>
                <a:latin typeface="Times New Roman" pitchFamily="18" charset="0"/>
              </a:rPr>
              <a:t>0</a:t>
            </a:r>
            <a:r>
              <a:rPr kumimoji="1" lang="zh-CN" altLang="en-US" sz="2000" dirty="0">
                <a:solidFill>
                  <a:srgbClr val="0707F9"/>
                </a:solidFill>
                <a:latin typeface="Times New Roman" pitchFamily="18" charset="0"/>
              </a:rPr>
              <a:t>的矩阵称为下</a:t>
            </a:r>
            <a:r>
              <a:rPr kumimoji="1" lang="en-US" altLang="zh-CN" sz="2000" dirty="0">
                <a:solidFill>
                  <a:srgbClr val="0707F9"/>
                </a:solidFill>
                <a:latin typeface="Times New Roman" pitchFamily="18" charset="0"/>
              </a:rPr>
              <a:t>(</a:t>
            </a:r>
            <a:r>
              <a:rPr kumimoji="1" lang="zh-CN" altLang="en-US" sz="2000" dirty="0">
                <a:solidFill>
                  <a:srgbClr val="0707F9"/>
                </a:solidFill>
                <a:latin typeface="Times New Roman" pitchFamily="18" charset="0"/>
              </a:rPr>
              <a:t>上</a:t>
            </a:r>
            <a:r>
              <a:rPr kumimoji="1" lang="en-US" altLang="zh-CN" sz="2000" dirty="0">
                <a:solidFill>
                  <a:srgbClr val="0707F9"/>
                </a:solidFill>
                <a:latin typeface="Times New Roman" pitchFamily="18" charset="0"/>
              </a:rPr>
              <a:t>)</a:t>
            </a:r>
            <a:r>
              <a:rPr kumimoji="1" lang="zh-CN" altLang="en-US" sz="2000" dirty="0">
                <a:solidFill>
                  <a:srgbClr val="0707F9"/>
                </a:solidFill>
                <a:latin typeface="Times New Roman" pitchFamily="18" charset="0"/>
              </a:rPr>
              <a:t>三角矩阵</a:t>
            </a:r>
            <a:endParaRPr kumimoji="1" lang="en-US" altLang="zh-CN" sz="2000" dirty="0">
              <a:solidFill>
                <a:srgbClr val="0707F9"/>
              </a:solidFill>
              <a:latin typeface="Times New Roman" pitchFamily="18" charset="0"/>
            </a:endParaRPr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4775200" y="2732087"/>
            <a:ext cx="2781300" cy="1584325"/>
          </a:xfrm>
          <a:prstGeom prst="bracketPair">
            <a:avLst>
              <a:gd name="adj" fmla="val 16667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  <a:ea typeface="宋体" charset="-122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005388" y="2587625"/>
            <a:ext cx="30543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Times New Roman" pitchFamily="18" charset="0"/>
              <a:buNone/>
            </a:pPr>
            <a:r>
              <a:rPr lang="en-US" altLang="zh-CN" sz="2400" dirty="0">
                <a:latin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sz="2400" dirty="0">
                <a:latin typeface="Times New Roman" pitchFamily="18" charset="0"/>
              </a:rPr>
              <a:t>5     6     3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6600FF"/>
                </a:solidFill>
                <a:latin typeface="Times New Roman" pitchFamily="18" charset="0"/>
              </a:rPr>
              <a:t>0</a:t>
            </a:r>
            <a:r>
              <a:rPr lang="en-US" altLang="zh-CN" sz="2400" dirty="0">
                <a:latin typeface="Times New Roman" pitchFamily="18" charset="0"/>
              </a:rPr>
              <a:t>     2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sz="2400" dirty="0">
                <a:latin typeface="Times New Roman" pitchFamily="18" charset="0"/>
              </a:rPr>
              <a:t>1     3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6600FF"/>
                </a:solidFill>
                <a:latin typeface="Times New Roman" pitchFamily="18" charset="0"/>
              </a:rPr>
              <a:t>0     0     </a:t>
            </a:r>
            <a:r>
              <a:rPr lang="en-US" altLang="zh-CN" sz="2400" dirty="0">
                <a:latin typeface="Times New Roman" pitchFamily="18" charset="0"/>
              </a:rPr>
              <a:t>0</a:t>
            </a:r>
            <a:r>
              <a:rPr lang="en-US" altLang="zh-CN" sz="2400" dirty="0">
                <a:solidFill>
                  <a:srgbClr val="6600FF"/>
                </a:solidFill>
                <a:latin typeface="Times New Roman" pitchFamily="18" charset="0"/>
              </a:rPr>
              <a:t>     </a:t>
            </a:r>
            <a:r>
              <a:rPr lang="en-US" altLang="zh-CN" sz="2400" dirty="0">
                <a:latin typeface="Times New Roman" pitchFamily="18" charset="0"/>
              </a:rPr>
              <a:t>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6600FF"/>
                </a:solidFill>
                <a:latin typeface="Times New Roman" pitchFamily="18" charset="0"/>
              </a:rPr>
              <a:t>0     0     0     </a:t>
            </a:r>
            <a:r>
              <a:rPr lang="en-US" altLang="zh-CN" sz="2400" dirty="0">
                <a:latin typeface="Times New Roman" pitchFamily="18" charset="0"/>
              </a:rPr>
              <a:t>8</a:t>
            </a: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 flipV="1">
            <a:off x="2493963" y="5065712"/>
            <a:ext cx="2397125" cy="762000"/>
          </a:xfrm>
          <a:prstGeom prst="wedgeEllipseCallout">
            <a:avLst>
              <a:gd name="adj1" fmla="val -48745"/>
              <a:gd name="adj2" fmla="val 144792"/>
            </a:avLst>
          </a:prstGeom>
          <a:solidFill>
            <a:srgbClr val="97CD9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下三角矩阵</a:t>
            </a:r>
            <a:endParaRPr kumimoji="1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 flipV="1">
            <a:off x="6546850" y="5035550"/>
            <a:ext cx="2139950" cy="762000"/>
          </a:xfrm>
          <a:prstGeom prst="wedgeEllipseCallout">
            <a:avLst>
              <a:gd name="adj1" fmla="val -52449"/>
              <a:gd name="adj2" fmla="val 135625"/>
            </a:avLst>
          </a:prstGeom>
          <a:solidFill>
            <a:srgbClr val="97CD9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上三角矩阵</a:t>
            </a:r>
            <a:endParaRPr kumimoji="1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DC6F03-5350-F54D-BE1B-19A3B771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b="1" dirty="0">
                <a:cs typeface="+mn-cs"/>
              </a:rPr>
              <a:t>4.3.1  </a:t>
            </a:r>
            <a:r>
              <a:rPr kumimoji="1" lang="zh-CN" altLang="en-US" sz="4000" b="1" dirty="0">
                <a:cs typeface="+mn-cs"/>
              </a:rPr>
              <a:t>特殊矩阵</a:t>
            </a:r>
            <a:endParaRPr lang="en-C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D1CD2D-BD25-DE4E-B5E2-10153098B8FF}"/>
              </a:ext>
            </a:extLst>
          </p:cNvPr>
          <p:cNvSpPr txBox="1"/>
          <p:nvPr/>
        </p:nvSpPr>
        <p:spPr>
          <a:xfrm>
            <a:off x="1382267" y="5963463"/>
            <a:ext cx="6011165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CN" b="1" dirty="0">
                <a:latin typeface="SimSun" panose="02010600030101010101" pitchFamily="2" charset="-122"/>
                <a:ea typeface="SimSun" panose="02010600030101010101" pitchFamily="2" charset="-122"/>
              </a:rPr>
              <a:t>与对称矩阵类似</a:t>
            </a:r>
            <a:r>
              <a:rPr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CN" b="1" dirty="0">
                <a:latin typeface="SimSun" panose="02010600030101010101" pitchFamily="2" charset="-122"/>
                <a:ea typeface="SimSun" panose="02010600030101010101" pitchFamily="2" charset="-122"/>
              </a:rPr>
              <a:t>对于下</a:t>
            </a:r>
            <a:r>
              <a:rPr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（上）角</a:t>
            </a:r>
            <a:r>
              <a:rPr lang="en-CN" b="1" dirty="0">
                <a:latin typeface="SimSun" panose="02010600030101010101" pitchFamily="2" charset="-122"/>
                <a:ea typeface="SimSun" panose="02010600030101010101" pitchFamily="2" charset="-122"/>
              </a:rPr>
              <a:t>矩阵</a:t>
            </a:r>
            <a:r>
              <a:rPr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，如果只存储非零元素，则可将</a:t>
            </a:r>
            <a:r>
              <a:rPr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n</a:t>
            </a:r>
            <a:r>
              <a:rPr lang="en-US" altLang="zh-CN" b="1" baseline="30000" dirty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个元素存储到</a:t>
            </a:r>
            <a:r>
              <a:rPr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n(n+1)/2</a:t>
            </a:r>
            <a:r>
              <a:rPr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个元素空间。</a:t>
            </a:r>
            <a:endParaRPr lang="en-US" altLang="zh-CN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683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7" grpId="0" animBg="1"/>
      <p:bldP spid="18" grpId="0"/>
      <p:bldP spid="19" grpId="0" animBg="1" autoUpdateAnimBg="0"/>
      <p:bldP spid="20" grpId="0" animBg="1" autoUpdateAnimBg="0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zh-CN" altLang="en-US" sz="2400" b="1" dirty="0"/>
              <a:t>下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上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三角矩阵的存储方式</a:t>
            </a: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r>
              <a:rPr lang="zh-CN" altLang="en-US" sz="2400" b="1" dirty="0"/>
              <a:t>下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上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三角矩阵压缩存储时地址对应关系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21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533400" y="1912203"/>
            <a:ext cx="8064500" cy="830997"/>
          </a:xfrm>
          <a:prstGeom prst="rect">
            <a:avLst/>
          </a:prstGeom>
          <a:noFill/>
          <a:ln w="38100" cmpd="dbl" algn="ctr">
            <a:solidFill>
              <a:srgbClr val="8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2500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707F9"/>
                </a:solidFill>
                <a:latin typeface="Times New Roman" pitchFamily="18" charset="0"/>
              </a:rPr>
              <a:t>       下</a:t>
            </a:r>
            <a:r>
              <a:rPr kumimoji="1" lang="en-US" altLang="zh-CN" sz="2400">
                <a:solidFill>
                  <a:srgbClr val="0707F9"/>
                </a:solidFill>
                <a:latin typeface="Times New Roman" pitchFamily="18" charset="0"/>
              </a:rPr>
              <a:t>(</a:t>
            </a:r>
            <a:r>
              <a:rPr kumimoji="1" lang="zh-CN" altLang="en-US" sz="2400">
                <a:solidFill>
                  <a:srgbClr val="0707F9"/>
                </a:solidFill>
                <a:latin typeface="Times New Roman" pitchFamily="18" charset="0"/>
              </a:rPr>
              <a:t>上</a:t>
            </a:r>
            <a:r>
              <a:rPr kumimoji="1" lang="en-US" altLang="zh-CN" sz="2400">
                <a:solidFill>
                  <a:srgbClr val="0707F9"/>
                </a:solidFill>
                <a:latin typeface="Times New Roman" pitchFamily="18" charset="0"/>
              </a:rPr>
              <a:t>)</a:t>
            </a:r>
            <a:r>
              <a:rPr kumimoji="1" lang="zh-CN" altLang="en-US" sz="2400">
                <a:solidFill>
                  <a:srgbClr val="0707F9"/>
                </a:solidFill>
                <a:latin typeface="Times New Roman" pitchFamily="18" charset="0"/>
              </a:rPr>
              <a:t>三角矩阵对角线以上</a:t>
            </a:r>
            <a:r>
              <a:rPr kumimoji="1" lang="en-US" altLang="zh-CN" sz="2400">
                <a:solidFill>
                  <a:srgbClr val="0707F9"/>
                </a:solidFill>
                <a:latin typeface="Times New Roman" pitchFamily="18" charset="0"/>
              </a:rPr>
              <a:t>(</a:t>
            </a:r>
            <a:r>
              <a:rPr kumimoji="1" lang="zh-CN" altLang="en-US" sz="2400">
                <a:solidFill>
                  <a:srgbClr val="0707F9"/>
                </a:solidFill>
                <a:latin typeface="Times New Roman" pitchFamily="18" charset="0"/>
              </a:rPr>
              <a:t>下</a:t>
            </a:r>
            <a:r>
              <a:rPr kumimoji="1" lang="en-US" altLang="zh-CN" sz="2400">
                <a:solidFill>
                  <a:srgbClr val="0707F9"/>
                </a:solidFill>
                <a:latin typeface="Times New Roman" pitchFamily="18" charset="0"/>
              </a:rPr>
              <a:t>)</a:t>
            </a:r>
            <a:r>
              <a:rPr kumimoji="1" lang="zh-CN" altLang="en-US" sz="2400">
                <a:solidFill>
                  <a:srgbClr val="0707F9"/>
                </a:solidFill>
                <a:latin typeface="Times New Roman" pitchFamily="18" charset="0"/>
              </a:rPr>
              <a:t>元素都为零，根据这个特点可以定义一个长度为</a:t>
            </a:r>
            <a:r>
              <a:rPr kumimoji="1" lang="en-US" altLang="zh-CN" sz="2400">
                <a:solidFill>
                  <a:srgbClr val="0707F9"/>
                </a:solidFill>
                <a:latin typeface="Times New Roman" pitchFamily="18" charset="0"/>
              </a:rPr>
              <a:t>n*(n+1)/2</a:t>
            </a:r>
            <a:r>
              <a:rPr kumimoji="1" lang="zh-CN" altLang="en-US" sz="2400">
                <a:solidFill>
                  <a:srgbClr val="0707F9"/>
                </a:solidFill>
                <a:latin typeface="Times New Roman" pitchFamily="18" charset="0"/>
              </a:rPr>
              <a:t>的一维数组来存储。</a:t>
            </a: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776288" y="3805832"/>
            <a:ext cx="80645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>
                <a:latin typeface="Tahoma" pitchFamily="34" charset="0"/>
              </a:rPr>
              <a:t>设</a:t>
            </a:r>
            <a:r>
              <a:rPr kumimoji="1" lang="en-US" altLang="zh-CN" sz="2000" dirty="0">
                <a:latin typeface="Tahoma" pitchFamily="34" charset="0"/>
              </a:rPr>
              <a:t>n</a:t>
            </a:r>
            <a:r>
              <a:rPr kumimoji="1" lang="zh-CN" altLang="en-US" sz="2000" dirty="0">
                <a:latin typeface="Tahoma" pitchFamily="34" charset="0"/>
              </a:rPr>
              <a:t>阶对称或者下（上）三角矩阵为</a:t>
            </a:r>
            <a:r>
              <a:rPr kumimoji="1" lang="en-US" altLang="zh-CN" sz="2000" dirty="0">
                <a:latin typeface="Tahoma" pitchFamily="34" charset="0"/>
              </a:rPr>
              <a:t>a[n][n]</a:t>
            </a:r>
            <a:r>
              <a:rPr kumimoji="1" lang="zh-CN" altLang="en-US" sz="2000" dirty="0">
                <a:latin typeface="Tahoma" pitchFamily="34" charset="0"/>
              </a:rPr>
              <a:t>，用一维数组</a:t>
            </a:r>
            <a:r>
              <a:rPr kumimoji="1" lang="en-US" altLang="zh-CN" sz="2000" dirty="0" err="1">
                <a:latin typeface="Tahoma" pitchFamily="34" charset="0"/>
              </a:rPr>
              <a:t>sa</a:t>
            </a:r>
            <a:r>
              <a:rPr kumimoji="1" lang="en-US" altLang="zh-CN" sz="2000" dirty="0">
                <a:latin typeface="Tahoma" pitchFamily="34" charset="0"/>
              </a:rPr>
              <a:t>[n*(n+1)/2]</a:t>
            </a:r>
            <a:r>
              <a:rPr kumimoji="1" lang="zh-CN" altLang="en-US" sz="2000" dirty="0">
                <a:latin typeface="Tahoma" pitchFamily="34" charset="0"/>
              </a:rPr>
              <a:t>存储其下三角（包括对角线）中的元素，若采用</a:t>
            </a:r>
            <a:r>
              <a:rPr kumimoji="1" lang="zh-CN" altLang="en-US" sz="2000" dirty="0">
                <a:solidFill>
                  <a:srgbClr val="FF0000"/>
                </a:solidFill>
                <a:latin typeface="Tahoma" pitchFamily="34" charset="0"/>
              </a:rPr>
              <a:t>行序为主序</a:t>
            </a:r>
            <a:r>
              <a:rPr kumimoji="1" lang="zh-CN" altLang="en-US" sz="2000" dirty="0">
                <a:latin typeface="Tahoma" pitchFamily="34" charset="0"/>
              </a:rPr>
              <a:t>，则矩阵元素</a:t>
            </a:r>
            <a:r>
              <a:rPr kumimoji="1" lang="en-US" altLang="zh-CN" sz="2000" dirty="0">
                <a:latin typeface="Tahoma" pitchFamily="34" charset="0"/>
              </a:rPr>
              <a:t>a[</a:t>
            </a:r>
            <a:r>
              <a:rPr kumimoji="1" lang="en-US" altLang="zh-CN" sz="2000" dirty="0" err="1">
                <a:latin typeface="Tahoma" pitchFamily="34" charset="0"/>
              </a:rPr>
              <a:t>i</a:t>
            </a:r>
            <a:r>
              <a:rPr kumimoji="1" lang="en-US" altLang="zh-CN" sz="2000" dirty="0">
                <a:latin typeface="Tahoma" pitchFamily="34" charset="0"/>
              </a:rPr>
              <a:t>][j]</a:t>
            </a:r>
            <a:r>
              <a:rPr kumimoji="1" lang="zh-CN" altLang="en-US" sz="2000" dirty="0">
                <a:latin typeface="Tahoma" pitchFamily="34" charset="0"/>
              </a:rPr>
              <a:t>在数组</a:t>
            </a:r>
            <a:r>
              <a:rPr kumimoji="1" lang="en-US" altLang="zh-CN" sz="2000" dirty="0" err="1">
                <a:latin typeface="Tahoma" pitchFamily="34" charset="0"/>
              </a:rPr>
              <a:t>sa</a:t>
            </a:r>
            <a:r>
              <a:rPr kumimoji="1" lang="zh-CN" altLang="en-US" sz="2000" dirty="0">
                <a:latin typeface="Tahoma" pitchFamily="34" charset="0"/>
              </a:rPr>
              <a:t>中的位置为：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9"/>
              <p:cNvSpPr txBox="1">
                <a:spLocks noChangeArrowheads="1"/>
              </p:cNvSpPr>
              <p:nvPr/>
            </p:nvSpPr>
            <p:spPr bwMode="auto">
              <a:xfrm>
                <a:off x="655754" y="4984953"/>
                <a:ext cx="8064500" cy="461665"/>
              </a:xfrm>
              <a:prstGeom prst="rect">
                <a:avLst/>
              </a:prstGeom>
              <a:noFill/>
              <a:ln w="38100" cmpd="dbl" algn="ctr">
                <a:solidFill>
                  <a:srgbClr val="8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Pct val="95000"/>
                  <a:buFont typeface="Wingdings" pitchFamily="2" charset="2"/>
                  <a:buChar char="Ø"/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Pct val="95000"/>
                  <a:buFont typeface="Wingdings" pitchFamily="2" charset="2"/>
                  <a:buChar char="Ø"/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Pct val="95000"/>
                  <a:buFont typeface="Wingdings" pitchFamily="2" charset="2"/>
                  <a:buChar char="Ø"/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Pct val="95000"/>
                  <a:buFont typeface="Wingdings" pitchFamily="2" charset="2"/>
                  <a:buChar char="Ø"/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25000"/>
                  </a:spcBef>
                  <a:spcAft>
                    <a:spcPct val="0"/>
                  </a:spcAft>
                </a:pPr>
                <a:r>
                  <a:rPr kumimoji="1" lang="zh-CN" altLang="en-US" sz="2400" dirty="0">
                    <a:solidFill>
                      <a:srgbClr val="0707F9"/>
                    </a:solidFill>
                    <a:latin typeface="Times New Roman" pitchFamily="18" charset="0"/>
                  </a:rPr>
                  <a:t>  当</a:t>
                </a:r>
                <a:r>
                  <a:rPr kumimoji="1" lang="en-US" altLang="zh-CN" sz="2400" dirty="0" err="1">
                    <a:solidFill>
                      <a:srgbClr val="0707F9"/>
                    </a:solidFill>
                    <a:latin typeface="Times New Roman" pitchFamily="18" charset="0"/>
                  </a:rPr>
                  <a:t>i</a:t>
                </a:r>
                <a:r>
                  <a:rPr kumimoji="1" lang="en-US" altLang="zh-CN" sz="2400" dirty="0">
                    <a:solidFill>
                      <a:srgbClr val="0707F9"/>
                    </a:solidFill>
                    <a:latin typeface="Times New Roman" pitchFamily="18" charset="0"/>
                  </a:rPr>
                  <a:t>&gt;=j</a:t>
                </a:r>
                <a:r>
                  <a:rPr kumimoji="1" lang="zh-CN" altLang="en-US" sz="2400" dirty="0">
                    <a:solidFill>
                      <a:srgbClr val="0707F9"/>
                    </a:solidFill>
                    <a:latin typeface="Times New Roman" pitchFamily="18" charset="0"/>
                  </a:rPr>
                  <a:t>时，</a:t>
                </a:r>
                <a:r>
                  <a:rPr kumimoji="1" lang="en-US" altLang="zh-CN" sz="2400" dirty="0">
                    <a:solidFill>
                      <a:srgbClr val="0707F9"/>
                    </a:solidFill>
                    <a:latin typeface="Times New Roman" pitchFamily="18" charset="0"/>
                  </a:rPr>
                  <a:t>a[</a:t>
                </a:r>
                <a:r>
                  <a:rPr kumimoji="1" lang="en-US" altLang="zh-CN" sz="2400" dirty="0" err="1">
                    <a:solidFill>
                      <a:srgbClr val="0707F9"/>
                    </a:solidFill>
                    <a:latin typeface="Times New Roman" pitchFamily="18" charset="0"/>
                  </a:rPr>
                  <a:t>i</a:t>
                </a:r>
                <a:r>
                  <a:rPr kumimoji="1" lang="en-US" altLang="zh-CN" sz="2400" dirty="0">
                    <a:solidFill>
                      <a:srgbClr val="0707F9"/>
                    </a:solidFill>
                    <a:latin typeface="Times New Roman" pitchFamily="18" charset="0"/>
                  </a:rPr>
                  <a:t>][j]</a:t>
                </a:r>
                <a:r>
                  <a:rPr kumimoji="1" lang="zh-CN" altLang="en-US" sz="2400" dirty="0">
                    <a:solidFill>
                      <a:srgbClr val="0707F9"/>
                    </a:solidFill>
                    <a:latin typeface="Times New Roman" pitchFamily="18" charset="0"/>
                  </a:rPr>
                  <a:t>对应存储在</a:t>
                </a:r>
                <a:r>
                  <a:rPr kumimoji="1" lang="en-US" altLang="zh-CN" sz="2400" dirty="0" err="1">
                    <a:solidFill>
                      <a:srgbClr val="0707F9"/>
                    </a:solidFill>
                    <a:latin typeface="Times New Roman" pitchFamily="18" charset="0"/>
                  </a:rPr>
                  <a:t>sa</a:t>
                </a:r>
                <a:r>
                  <a:rPr kumimoji="1" lang="en-US" altLang="zh-CN" sz="2400" dirty="0">
                    <a:solidFill>
                      <a:srgbClr val="0707F9"/>
                    </a:solidFill>
                    <a:latin typeface="Times New Roman" pitchFamily="18" charset="0"/>
                  </a:rPr>
                  <a:t>[</a:t>
                </a:r>
                <a:r>
                  <a:rPr kumimoji="1" lang="en-US" altLang="zh-CN" sz="2400" dirty="0" err="1">
                    <a:solidFill>
                      <a:srgbClr val="0707F9"/>
                    </a:solidFill>
                    <a:latin typeface="Times New Roman" pitchFamily="18" charset="0"/>
                  </a:rPr>
                  <a:t>i</a:t>
                </a:r>
                <a:r>
                  <a:rPr kumimoji="1" lang="en-US" altLang="zh-CN" sz="2400" dirty="0">
                    <a:solidFill>
                      <a:srgbClr val="0707F9"/>
                    </a:solidFill>
                    <a:latin typeface="Times New Roman" pitchFamily="18" charset="0"/>
                  </a:rPr>
                  <a:t>(i-1)/2+j-1]</a:t>
                </a:r>
                <a:r>
                  <a:rPr kumimoji="1" lang="zh-CN" altLang="en-US" sz="2400" dirty="0">
                    <a:solidFill>
                      <a:srgbClr val="0707F9"/>
                    </a:solidFill>
                    <a:latin typeface="Times New Roman" pitchFamily="18" charset="0"/>
                  </a:rPr>
                  <a:t>，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r>
                  <a:rPr kumimoji="1" lang="zh-CN" altLang="en-US" sz="2400" dirty="0">
                    <a:solidFill>
                      <a:srgbClr val="FF0000"/>
                    </a:solidFill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kumimoji="1" lang="en-US" altLang="zh-CN" sz="2400" dirty="0">
                    <a:solidFill>
                      <a:srgbClr val="FF0000"/>
                    </a:solidFill>
                    <a:latin typeface="Times New Roman" pitchFamily="18" charset="0"/>
                  </a:rPr>
                  <a:t>,</a:t>
                </a:r>
                <a:r>
                  <a:rPr kumimoji="1" lang="zh-CN" altLang="en-US" sz="2400" dirty="0">
                    <a:solidFill>
                      <a:srgbClr val="FF0000"/>
                    </a:solidFill>
                    <a:latin typeface="Times New Roman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latin typeface="Times New Roman" pitchFamily="18" charset="0"/>
                  </a:rPr>
                  <a:t>j</a:t>
                </a:r>
                <a:r>
                  <a:rPr kumimoji="1" lang="zh-CN" altLang="en-US" sz="2400" dirty="0">
                    <a:solidFill>
                      <a:srgbClr val="FF0000"/>
                    </a:solidFill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zh-CN" altLang="en-US" sz="2400" dirty="0">
                    <a:solidFill>
                      <a:srgbClr val="FF0000"/>
                    </a:solidFill>
                    <a:latin typeface="Times New Roman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latin typeface="Times New Roman" pitchFamily="18" charset="0"/>
                  </a:rPr>
                  <a:t>n</a:t>
                </a:r>
                <a:r>
                  <a:rPr kumimoji="1" lang="zh-CN" altLang="en-US" sz="2400" dirty="0">
                    <a:solidFill>
                      <a:srgbClr val="0707F9"/>
                    </a:solidFill>
                    <a:latin typeface="Times New Roman" pitchFamily="18" charset="0"/>
                  </a:rPr>
                  <a:t> </a:t>
                </a:r>
                <a:endParaRPr kumimoji="1" lang="en-US" altLang="zh-CN" sz="2400" dirty="0">
                  <a:solidFill>
                    <a:srgbClr val="0707F9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3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754" y="4984953"/>
                <a:ext cx="8064500" cy="461665"/>
              </a:xfrm>
              <a:prstGeom prst="rect">
                <a:avLst/>
              </a:prstGeom>
              <a:blipFill>
                <a:blip r:embed="rId4"/>
                <a:stretch>
                  <a:fillRect t="-12500" b="-22500"/>
                </a:stretch>
              </a:blipFill>
              <a:ln w="38100" cmpd="dbl" algn="ctr">
                <a:solidFill>
                  <a:srgbClr val="8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EF3FAC04-2F8A-4E4D-9399-221379F1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b="1" dirty="0">
                <a:cs typeface="+mn-cs"/>
              </a:rPr>
              <a:t>4.3.1  </a:t>
            </a:r>
            <a:r>
              <a:rPr kumimoji="1" lang="zh-CN" altLang="en-US" sz="4000" b="1" dirty="0">
                <a:cs typeface="+mn-cs"/>
              </a:rPr>
              <a:t>特殊矩阵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5347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zh-CN" altLang="en-US" sz="2800" b="1" dirty="0"/>
              <a:t>何谓稀疏矩阵</a:t>
            </a:r>
            <a:endParaRPr lang="en-US" altLang="zh-CN" sz="28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22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609600" y="2109787"/>
            <a:ext cx="7885113" cy="2690813"/>
          </a:xfrm>
          <a:prstGeom prst="rect">
            <a:avLst/>
          </a:prstGeom>
          <a:noFill/>
          <a:ln w="38100" cmpd="dbl" algn="ctr">
            <a:solidFill>
              <a:srgbClr val="8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2500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707F9"/>
                </a:solidFill>
                <a:latin typeface="Times New Roman" pitchFamily="18" charset="0"/>
              </a:rPr>
              <a:t>假设 </a:t>
            </a:r>
            <a:r>
              <a:rPr kumimoji="1" lang="en-US" altLang="zh-CN" dirty="0">
                <a:solidFill>
                  <a:srgbClr val="0707F9"/>
                </a:solidFill>
                <a:latin typeface="Times New Roman" pitchFamily="18" charset="0"/>
              </a:rPr>
              <a:t>m </a:t>
            </a:r>
            <a:r>
              <a:rPr kumimoji="1" lang="zh-CN" altLang="en-US" dirty="0">
                <a:solidFill>
                  <a:srgbClr val="0707F9"/>
                </a:solidFill>
                <a:latin typeface="Times New Roman" pitchFamily="18" charset="0"/>
              </a:rPr>
              <a:t>行 </a:t>
            </a:r>
            <a:r>
              <a:rPr kumimoji="1" lang="en-US" altLang="zh-CN" dirty="0">
                <a:solidFill>
                  <a:srgbClr val="0707F9"/>
                </a:solidFill>
                <a:latin typeface="Times New Roman" pitchFamily="18" charset="0"/>
              </a:rPr>
              <a:t>n </a:t>
            </a:r>
            <a:r>
              <a:rPr kumimoji="1" lang="zh-CN" altLang="en-US" dirty="0">
                <a:solidFill>
                  <a:srgbClr val="0707F9"/>
                </a:solidFill>
                <a:latin typeface="Times New Roman" pitchFamily="18" charset="0"/>
              </a:rPr>
              <a:t>列的矩阵含 </a:t>
            </a:r>
            <a:r>
              <a:rPr kumimoji="1" lang="en-US" altLang="zh-CN" dirty="0">
                <a:solidFill>
                  <a:srgbClr val="0707F9"/>
                </a:solidFill>
                <a:latin typeface="Times New Roman" pitchFamily="18" charset="0"/>
              </a:rPr>
              <a:t>t </a:t>
            </a:r>
            <a:r>
              <a:rPr kumimoji="1" lang="zh-CN" altLang="en-US" dirty="0">
                <a:solidFill>
                  <a:srgbClr val="0707F9"/>
                </a:solidFill>
                <a:latin typeface="Times New Roman" pitchFamily="18" charset="0"/>
              </a:rPr>
              <a:t>个非零元素，</a:t>
            </a:r>
          </a:p>
          <a:p>
            <a:pPr eaLnBrk="1" fontAlgn="base" hangingPunct="1">
              <a:spcBef>
                <a:spcPct val="25000"/>
              </a:spcBef>
              <a:spcAft>
                <a:spcPct val="0"/>
              </a:spcAft>
            </a:pPr>
            <a:endParaRPr kumimoji="1" lang="zh-CN" altLang="en-US" dirty="0">
              <a:solidFill>
                <a:srgbClr val="0707F9"/>
              </a:solidFill>
              <a:latin typeface="Times New Roman" pitchFamily="18" charset="0"/>
            </a:endParaRPr>
          </a:p>
          <a:p>
            <a:pPr eaLnBrk="1" fontAlgn="base" hangingPunct="1">
              <a:spcBef>
                <a:spcPct val="2500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707F9"/>
                </a:solidFill>
                <a:latin typeface="Times New Roman" pitchFamily="18" charset="0"/>
              </a:rPr>
              <a:t>称</a:t>
            </a:r>
            <a:r>
              <a:rPr kumimoji="1" lang="en-US" altLang="zh-CN" dirty="0">
                <a:solidFill>
                  <a:srgbClr val="0707F9"/>
                </a:solidFill>
                <a:latin typeface="Times New Roman" pitchFamily="18" charset="0"/>
              </a:rPr>
              <a:t>:                           </a:t>
            </a:r>
            <a:r>
              <a:rPr kumimoji="1" lang="zh-CN" altLang="en-US" dirty="0">
                <a:solidFill>
                  <a:srgbClr val="0707F9"/>
                </a:solidFill>
                <a:latin typeface="Times New Roman" pitchFamily="18" charset="0"/>
              </a:rPr>
              <a:t>为稀疏因子。</a:t>
            </a:r>
          </a:p>
          <a:p>
            <a:pPr eaLnBrk="1" fontAlgn="base" hangingPunct="1">
              <a:spcBef>
                <a:spcPct val="25000"/>
              </a:spcBef>
              <a:spcAft>
                <a:spcPct val="0"/>
              </a:spcAft>
            </a:pPr>
            <a:endParaRPr kumimoji="1" lang="zh-CN" altLang="en-US" dirty="0">
              <a:solidFill>
                <a:srgbClr val="0707F9"/>
              </a:solidFill>
              <a:latin typeface="Times New Roman" pitchFamily="18" charset="0"/>
            </a:endParaRPr>
          </a:p>
          <a:p>
            <a:pPr eaLnBrk="1" fontAlgn="base" hangingPunct="1">
              <a:spcBef>
                <a:spcPct val="2500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707F9"/>
                </a:solidFill>
                <a:latin typeface="Times New Roman" pitchFamily="18" charset="0"/>
              </a:rPr>
              <a:t>通常认为 </a:t>
            </a:r>
            <a:r>
              <a:rPr kumimoji="1" lang="zh-CN" altLang="en-US" dirty="0">
                <a:solidFill>
                  <a:srgbClr val="0707F9"/>
                </a:solidFill>
                <a:latin typeface="Times New Roman" pitchFamily="18" charset="0"/>
                <a:sym typeface="Symbol" pitchFamily="18" charset="2"/>
              </a:rPr>
              <a:t></a:t>
            </a:r>
            <a:r>
              <a:rPr kumimoji="1" lang="zh-CN" altLang="en-US" dirty="0">
                <a:solidFill>
                  <a:srgbClr val="0707F9"/>
                </a:solidFill>
                <a:latin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0707F9"/>
                </a:solidFill>
                <a:latin typeface="Times New Roman" pitchFamily="18" charset="0"/>
                <a:sym typeface="Symbol" pitchFamily="18" charset="2"/>
              </a:rPr>
              <a:t></a:t>
            </a:r>
            <a:r>
              <a:rPr kumimoji="1" lang="zh-CN" altLang="en-US" dirty="0">
                <a:solidFill>
                  <a:srgbClr val="0707F9"/>
                </a:solidFill>
                <a:latin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0707F9"/>
                </a:solidFill>
                <a:latin typeface="Times New Roman" pitchFamily="18" charset="0"/>
              </a:rPr>
              <a:t>0.05 </a:t>
            </a:r>
            <a:r>
              <a:rPr kumimoji="1" lang="zh-CN" altLang="en-US" dirty="0">
                <a:solidFill>
                  <a:srgbClr val="0707F9"/>
                </a:solidFill>
                <a:latin typeface="Times New Roman" pitchFamily="18" charset="0"/>
              </a:rPr>
              <a:t>的矩阵为稀疏矩阵。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117614"/>
              </p:ext>
            </p:extLst>
          </p:nvPr>
        </p:nvGraphicFramePr>
        <p:xfrm>
          <a:off x="1371600" y="3051175"/>
          <a:ext cx="20637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5" name="Microsoft 公式 3.0" r:id="rId5" imgW="1041400" imgH="457200" progId="Equation.3">
                  <p:embed/>
                </p:oleObj>
              </mc:Choice>
              <mc:Fallback>
                <p:oleObj name="Microsoft 公式 3.0" r:id="rId5" imgW="1041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51175"/>
                        <a:ext cx="206375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" y="5105400"/>
            <a:ext cx="7808913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</a:rPr>
              <a:t>以常规方法，即以二维数组表示高阶的稀疏矩阵时产生的问题：</a:t>
            </a:r>
            <a:endParaRPr lang="en-US" altLang="zh-CN" sz="2000" b="1" dirty="0">
              <a:solidFill>
                <a:prstClr val="black"/>
              </a:solidFill>
            </a:endParaRPr>
          </a:p>
          <a:p>
            <a:r>
              <a:rPr lang="en-US" altLang="zh-CN" sz="2000" b="1" dirty="0">
                <a:solidFill>
                  <a:prstClr val="black"/>
                </a:solidFill>
              </a:rPr>
              <a:t>1</a:t>
            </a:r>
            <a:r>
              <a:rPr lang="zh-CN" altLang="en-US" sz="2000" b="1" dirty="0">
                <a:solidFill>
                  <a:prstClr val="black"/>
                </a:solidFill>
              </a:rPr>
              <a:t>）零值元素占的空间很大；</a:t>
            </a:r>
            <a:endParaRPr lang="en-US" altLang="zh-CN" sz="2000" b="1" dirty="0">
              <a:solidFill>
                <a:prstClr val="black"/>
              </a:solidFill>
            </a:endParaRPr>
          </a:p>
          <a:p>
            <a:r>
              <a:rPr lang="en-US" altLang="zh-CN" sz="2000" b="1" dirty="0">
                <a:solidFill>
                  <a:prstClr val="black"/>
                </a:solidFill>
              </a:rPr>
              <a:t>2</a:t>
            </a:r>
            <a:r>
              <a:rPr lang="zh-CN" altLang="en-US" sz="2000" b="1" dirty="0">
                <a:solidFill>
                  <a:prstClr val="black"/>
                </a:solidFill>
              </a:rPr>
              <a:t>）计算中进行了很多和零值的运算；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26EC1EC-0AA3-2642-BB9C-CF1036221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dirty="0">
                <a:cs typeface="+mn-cs"/>
              </a:rPr>
              <a:t>4.3.2  </a:t>
            </a:r>
            <a:r>
              <a:rPr kumimoji="1" lang="zh-CN" altLang="en-US" sz="4000" dirty="0">
                <a:cs typeface="+mn-cs"/>
              </a:rPr>
              <a:t>稀疏矩阵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3318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zh-CN" altLang="en-US" b="1" dirty="0"/>
              <a:t>解决问题的原则：</a:t>
            </a:r>
            <a:endParaRPr lang="en-US" altLang="zh-CN" b="1" dirty="0"/>
          </a:p>
          <a:p>
            <a:pPr marL="914400" lvl="1" indent="-457200">
              <a:lnSpc>
                <a:spcPts val="3600"/>
              </a:lnSpc>
              <a:buFont typeface="+mj-ea"/>
              <a:buAutoNum type="circleNumDbPlain"/>
            </a:pPr>
            <a:r>
              <a:rPr lang="zh-CN" altLang="en-US" sz="2400" b="1" dirty="0"/>
              <a:t>尽可能少存或者不存零值元素；</a:t>
            </a:r>
            <a:endParaRPr lang="en-US" altLang="zh-CN" sz="2400" b="1" dirty="0"/>
          </a:p>
          <a:p>
            <a:pPr marL="914400" lvl="1" indent="-457200">
              <a:lnSpc>
                <a:spcPts val="3600"/>
              </a:lnSpc>
              <a:buFont typeface="+mj-ea"/>
              <a:buAutoNum type="circleNumDbPlain"/>
            </a:pPr>
            <a:r>
              <a:rPr lang="zh-CN" altLang="en-US" sz="2400" b="1" dirty="0"/>
              <a:t>尽可能减少没有实际意义的运算；</a:t>
            </a:r>
            <a:endParaRPr lang="en-US" altLang="zh-CN" sz="2400" b="1" dirty="0"/>
          </a:p>
          <a:p>
            <a:pPr marL="914400" lvl="1" indent="-457200">
              <a:lnSpc>
                <a:spcPts val="3600"/>
              </a:lnSpc>
              <a:buFont typeface="+mj-ea"/>
              <a:buAutoNum type="circleNumDbPlain"/>
            </a:pPr>
            <a:r>
              <a:rPr lang="zh-CN" altLang="en-US" sz="2400" b="1" dirty="0"/>
              <a:t>运算方便，即：</a:t>
            </a:r>
            <a:endParaRPr lang="en-US" altLang="zh-CN" sz="2400" b="1" dirty="0"/>
          </a:p>
          <a:p>
            <a:pPr lvl="2">
              <a:lnSpc>
                <a:spcPts val="3600"/>
              </a:lnSpc>
            </a:pPr>
            <a:r>
              <a:rPr lang="zh-CN" altLang="en-US" sz="2000" b="1" dirty="0"/>
              <a:t>能尽可能快地找到与下标值（</a:t>
            </a:r>
            <a:r>
              <a:rPr lang="en-US" altLang="zh-CN" sz="2000" b="1" dirty="0" err="1"/>
              <a:t>i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j</a:t>
            </a:r>
            <a:r>
              <a:rPr lang="zh-CN" altLang="en-US" sz="2000" b="1" dirty="0"/>
              <a:t>）对应的元素；</a:t>
            </a:r>
            <a:endParaRPr lang="en-US" altLang="zh-CN" sz="2000" b="1" dirty="0"/>
          </a:p>
          <a:p>
            <a:pPr lvl="2">
              <a:lnSpc>
                <a:spcPts val="3600"/>
              </a:lnSpc>
            </a:pPr>
            <a:r>
              <a:rPr lang="zh-CN" altLang="en-US" sz="2000" b="1" dirty="0"/>
              <a:t>能尽可能快地找到同一行或同一列的非零值元素。</a:t>
            </a:r>
            <a:endParaRPr lang="en-US" altLang="zh-CN" sz="2000" b="1" dirty="0"/>
          </a:p>
          <a:p>
            <a:pPr lvl="1">
              <a:lnSpc>
                <a:spcPts val="3100"/>
              </a:lnSpc>
            </a:pPr>
            <a:endParaRPr lang="en-US" altLang="zh-CN" sz="20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23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26C17D04-4F1C-5A4A-BCE4-2A031352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dirty="0">
                <a:cs typeface="+mn-cs"/>
              </a:rPr>
              <a:t>4.3.2  </a:t>
            </a:r>
            <a:r>
              <a:rPr kumimoji="1" lang="zh-CN" altLang="en-US" sz="4000" dirty="0">
                <a:cs typeface="+mn-cs"/>
              </a:rPr>
              <a:t>稀疏矩阵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921855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zh-CN" altLang="en-US" sz="2800" b="1" dirty="0"/>
              <a:t>稀疏矩阵的</a:t>
            </a:r>
            <a:r>
              <a:rPr lang="en-US" altLang="zh-CN" sz="2800" b="1" dirty="0"/>
              <a:t>ADT</a:t>
            </a:r>
            <a:r>
              <a:rPr lang="zh-CN" altLang="en-US" sz="2800" b="1" dirty="0"/>
              <a:t>定义</a:t>
            </a:r>
            <a:endParaRPr lang="en-US" altLang="zh-CN" sz="28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24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57200" y="1693863"/>
            <a:ext cx="9363075" cy="470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latin typeface="Times New Roman" pitchFamily="18" charset="0"/>
              </a:rPr>
              <a:t>ADT SparseMatrix {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latin typeface="Times New Roman" pitchFamily="18" charset="0"/>
              </a:rPr>
              <a:t>  </a:t>
            </a:r>
            <a:r>
              <a:rPr kumimoji="1" lang="zh-CN" altLang="en-US">
                <a:solidFill>
                  <a:srgbClr val="FF3300"/>
                </a:solidFill>
                <a:latin typeface="Times New Roman" pitchFamily="18" charset="0"/>
              </a:rPr>
              <a:t>数据对象：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  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FF3300"/>
                </a:solidFill>
                <a:latin typeface="Times New Roman" pitchFamily="18" charset="0"/>
              </a:rPr>
              <a:t>  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FF3300"/>
                </a:solidFill>
                <a:latin typeface="Times New Roman" pitchFamily="18" charset="0"/>
              </a:rPr>
              <a:t>数据关系：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>
              <a:solidFill>
                <a:srgbClr val="FF3300"/>
              </a:solidFill>
              <a:latin typeface="Times New Roman" pitchFamily="18" charset="0"/>
            </a:endParaRP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>
              <a:solidFill>
                <a:srgbClr val="FF3300"/>
              </a:solidFill>
              <a:latin typeface="Times New Roman" pitchFamily="18" charset="0"/>
            </a:endParaRP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FF3300"/>
                </a:solidFill>
                <a:latin typeface="Times New Roman" pitchFamily="18" charset="0"/>
              </a:rPr>
              <a:t>  基本操作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latin typeface="Times New Roman" pitchFamily="18" charset="0"/>
              </a:rPr>
              <a:t>} ADT Array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690812" y="2197100"/>
            <a:ext cx="669766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latin typeface="Times New Roman" pitchFamily="18" charset="0"/>
              </a:rPr>
              <a:t>D</a:t>
            </a:r>
            <a:r>
              <a:rPr kumimoji="1" lang="zh-CN" altLang="en-US" dirty="0">
                <a:latin typeface="Times New Roman" pitchFamily="18" charset="0"/>
              </a:rPr>
              <a:t>＝</a:t>
            </a:r>
            <a:r>
              <a:rPr kumimoji="1" lang="en-US" altLang="zh-CN" dirty="0">
                <a:latin typeface="Times New Roman" pitchFamily="18" charset="0"/>
              </a:rPr>
              <a:t>{</a:t>
            </a:r>
            <a:r>
              <a:rPr kumimoji="1" lang="en-US" altLang="zh-CN" dirty="0" err="1">
                <a:latin typeface="Times New Roman" pitchFamily="18" charset="0"/>
              </a:rPr>
              <a:t>a</a:t>
            </a:r>
            <a:r>
              <a:rPr kumimoji="1" lang="en-US" altLang="zh-CN" baseline="-25000" dirty="0" err="1">
                <a:latin typeface="Times New Roman" pitchFamily="18" charset="0"/>
              </a:rPr>
              <a:t>ij</a:t>
            </a:r>
            <a:r>
              <a:rPr kumimoji="1" lang="en-US" altLang="zh-CN" dirty="0">
                <a:latin typeface="Times New Roman" pitchFamily="18" charset="0"/>
              </a:rPr>
              <a:t>| </a:t>
            </a:r>
            <a:r>
              <a:rPr kumimoji="1" lang="en-US" altLang="zh-CN" dirty="0" err="1">
                <a:latin typeface="Times New Roman" pitchFamily="18" charset="0"/>
              </a:rPr>
              <a:t>i</a:t>
            </a:r>
            <a:r>
              <a:rPr kumimoji="1" lang="en-US" altLang="zh-CN" dirty="0">
                <a:latin typeface="Times New Roman" pitchFamily="18" charset="0"/>
              </a:rPr>
              <a:t>=1,2,…,m;</a:t>
            </a:r>
            <a:r>
              <a:rPr kumimoji="1" lang="zh-CN" altLang="en-US" dirty="0">
                <a:latin typeface="Times New Roman" pitchFamily="18" charset="0"/>
              </a:rPr>
              <a:t> </a:t>
            </a:r>
            <a:r>
              <a:rPr kumimoji="1" lang="en-US" altLang="zh-CN" dirty="0">
                <a:latin typeface="Times New Roman" pitchFamily="18" charset="0"/>
              </a:rPr>
              <a:t>j=1,2,…,n;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err="1">
                <a:latin typeface="Times New Roman" pitchFamily="18" charset="0"/>
              </a:rPr>
              <a:t>a</a:t>
            </a:r>
            <a:r>
              <a:rPr kumimoji="1" lang="en-US" altLang="zh-CN" baseline="-25000" dirty="0" err="1">
                <a:latin typeface="Times New Roman" pitchFamily="18" charset="0"/>
              </a:rPr>
              <a:t>ij</a:t>
            </a:r>
            <a:r>
              <a:rPr kumimoji="1" lang="en-US" altLang="zh-CN" dirty="0" err="1">
                <a:latin typeface="Times New Roman" pitchFamily="18" charset="0"/>
              </a:rPr>
              <a:t>∈ElemSet</a:t>
            </a:r>
            <a:r>
              <a:rPr kumimoji="1" lang="en-US" altLang="zh-CN" dirty="0">
                <a:latin typeface="Times New Roman" pitchFamily="18" charset="0"/>
              </a:rPr>
              <a:t>,</a:t>
            </a:r>
            <a:r>
              <a:rPr kumimoji="1" lang="zh-CN" altLang="en-US" dirty="0">
                <a:latin typeface="Times New Roman" pitchFamily="18" charset="0"/>
              </a:rPr>
              <a:t> </a:t>
            </a:r>
            <a:r>
              <a:rPr kumimoji="1" lang="en-US" altLang="zh-CN" dirty="0" err="1">
                <a:latin typeface="Times New Roman" pitchFamily="18" charset="0"/>
              </a:rPr>
              <a:t>m,n</a:t>
            </a:r>
            <a:r>
              <a:rPr kumimoji="1" lang="zh-CN" altLang="en-US" dirty="0">
                <a:latin typeface="Times New Roman" pitchFamily="18" charset="0"/>
              </a:rPr>
              <a:t>分别为行数与列数</a:t>
            </a:r>
            <a:r>
              <a:rPr kumimoji="1" lang="en-US" altLang="zh-CN" dirty="0">
                <a:latin typeface="Times New Roman" pitchFamily="18" charset="0"/>
              </a:rPr>
              <a:t>}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690812" y="3735388"/>
            <a:ext cx="6697663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latin typeface="Times New Roman" pitchFamily="18" charset="0"/>
              </a:rPr>
              <a:t>R</a:t>
            </a:r>
            <a:r>
              <a:rPr kumimoji="1" lang="zh-CN" altLang="en-US">
                <a:latin typeface="Times New Roman" pitchFamily="18" charset="0"/>
              </a:rPr>
              <a:t>＝</a:t>
            </a:r>
            <a:r>
              <a:rPr kumimoji="1" lang="en-US" altLang="zh-CN">
                <a:latin typeface="Times New Roman" pitchFamily="18" charset="0"/>
              </a:rPr>
              <a:t>{Row, Col}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latin typeface="Times New Roman" pitchFamily="18" charset="0"/>
              </a:rPr>
              <a:t>Row</a:t>
            </a:r>
            <a:r>
              <a:rPr kumimoji="1" lang="zh-CN" altLang="en-US">
                <a:latin typeface="Times New Roman" pitchFamily="18" charset="0"/>
              </a:rPr>
              <a:t>＝</a:t>
            </a:r>
            <a:r>
              <a:rPr kumimoji="1" lang="en-US" altLang="zh-CN">
                <a:latin typeface="Times New Roman" pitchFamily="18" charset="0"/>
              </a:rPr>
              <a:t>{&lt;a</a:t>
            </a:r>
            <a:r>
              <a:rPr kumimoji="1" lang="en-US" altLang="zh-CN" baseline="-25000">
                <a:latin typeface="Times New Roman" pitchFamily="18" charset="0"/>
              </a:rPr>
              <a:t>i,j</a:t>
            </a:r>
            <a:r>
              <a:rPr kumimoji="1" lang="en-US" altLang="zh-CN">
                <a:latin typeface="Times New Roman" pitchFamily="18" charset="0"/>
              </a:rPr>
              <a:t>, a</a:t>
            </a:r>
            <a:r>
              <a:rPr kumimoji="1" lang="en-US" altLang="zh-CN" baseline="-25000">
                <a:latin typeface="Times New Roman" pitchFamily="18" charset="0"/>
              </a:rPr>
              <a:t>i,j+1 </a:t>
            </a:r>
            <a:r>
              <a:rPr kumimoji="1" lang="en-US" altLang="zh-CN">
                <a:latin typeface="Times New Roman" pitchFamily="18" charset="0"/>
              </a:rPr>
              <a:t>&gt; | i=1,…,m,j=1,…,n-1}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latin typeface="Times New Roman" pitchFamily="18" charset="0"/>
              </a:rPr>
              <a:t>Col</a:t>
            </a:r>
            <a:r>
              <a:rPr kumimoji="1" lang="zh-CN" altLang="en-US">
                <a:latin typeface="Times New Roman" pitchFamily="18" charset="0"/>
              </a:rPr>
              <a:t>＝</a:t>
            </a:r>
            <a:r>
              <a:rPr kumimoji="1" lang="en-US" altLang="zh-CN">
                <a:latin typeface="Times New Roman" pitchFamily="18" charset="0"/>
              </a:rPr>
              <a:t>{&lt;a</a:t>
            </a:r>
            <a:r>
              <a:rPr kumimoji="1" lang="en-US" altLang="zh-CN" baseline="-25000">
                <a:latin typeface="Times New Roman" pitchFamily="18" charset="0"/>
              </a:rPr>
              <a:t>i,j</a:t>
            </a:r>
            <a:r>
              <a:rPr kumimoji="1" lang="en-US" altLang="zh-CN">
                <a:latin typeface="Times New Roman" pitchFamily="18" charset="0"/>
              </a:rPr>
              <a:t>, a</a:t>
            </a:r>
            <a:r>
              <a:rPr kumimoji="1" lang="en-US" altLang="zh-CN" baseline="-25000">
                <a:latin typeface="Times New Roman" pitchFamily="18" charset="0"/>
              </a:rPr>
              <a:t>i+1,j </a:t>
            </a:r>
            <a:r>
              <a:rPr kumimoji="1" lang="en-US" altLang="zh-CN">
                <a:latin typeface="Times New Roman" pitchFamily="18" charset="0"/>
              </a:rPr>
              <a:t>&gt; | i=1,…,m-1,j=1,…,n}</a:t>
            </a:r>
          </a:p>
        </p:txBody>
      </p:sp>
      <p:sp>
        <p:nvSpPr>
          <p:cNvPr id="19" name="Rectangle 9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690812" y="5372837"/>
            <a:ext cx="1662113" cy="433380"/>
          </a:xfrm>
          <a:prstGeom prst="rect">
            <a:avLst/>
          </a:prstGeom>
          <a:solidFill>
            <a:srgbClr val="DBF5F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sng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见下页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7E5F00-BAE0-FF4C-8142-0CE6DB9E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dirty="0">
                <a:cs typeface="+mn-cs"/>
              </a:rPr>
              <a:t>4.3.2  </a:t>
            </a:r>
            <a:r>
              <a:rPr kumimoji="1" lang="zh-CN" altLang="en-US" sz="4000" dirty="0">
                <a:cs typeface="+mn-cs"/>
              </a:rPr>
              <a:t>稀疏矩阵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672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zh-CN" altLang="en-US" sz="2800" b="1" dirty="0"/>
              <a:t>基本操作：</a:t>
            </a:r>
            <a:endParaRPr lang="en-US" altLang="zh-CN" sz="28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25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50012" y="2133600"/>
            <a:ext cx="62464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>
                <a:latin typeface="Times New Roman" pitchFamily="18" charset="0"/>
              </a:rPr>
              <a:t>CreatSMatrix</a:t>
            </a:r>
            <a:r>
              <a:rPr kumimoji="1" lang="en-US" altLang="zh-CN" sz="2400" dirty="0">
                <a:latin typeface="Times New Roman" pitchFamily="18" charset="0"/>
              </a:rPr>
              <a:t>(&amp;M)           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创建稀疏矩阵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</a:p>
        </p:txBody>
      </p:sp>
      <p:sp>
        <p:nvSpPr>
          <p:cNvPr id="21" name="Text Box 4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770650" y="2852738"/>
            <a:ext cx="65975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>
                <a:latin typeface="Times New Roman" pitchFamily="18" charset="0"/>
              </a:rPr>
              <a:t>DestroySMatrix</a:t>
            </a:r>
            <a:r>
              <a:rPr kumimoji="1" lang="en-US" altLang="zh-CN" sz="2400" dirty="0">
                <a:latin typeface="Times New Roman" pitchFamily="18" charset="0"/>
              </a:rPr>
              <a:t>(&amp;M)           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销毁稀疏矩阵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</a:p>
        </p:txBody>
      </p:sp>
      <p:sp>
        <p:nvSpPr>
          <p:cNvPr id="22" name="Text Box 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734137" y="3284538"/>
            <a:ext cx="37240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latin typeface="Times New Roman" pitchFamily="18" charset="0"/>
              </a:rPr>
              <a:t>……………………………..</a:t>
            </a:r>
          </a:p>
        </p:txBody>
      </p:sp>
      <p:sp>
        <p:nvSpPr>
          <p:cNvPr id="23" name="Text Box 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773825" y="4719638"/>
            <a:ext cx="75392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latin typeface="Times New Roman" pitchFamily="18" charset="0"/>
              </a:rPr>
              <a:t>MultSMatrix(M,N,&amp;Q)      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求稀疏矩阵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的乘积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24" name="Text Box 7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734137" y="3989388"/>
            <a:ext cx="76478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latin typeface="Times New Roman" pitchFamily="18" charset="0"/>
              </a:rPr>
              <a:t>TransposeSMatrix(M, &amp;T) 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求稀疏矩阵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的转置矩阵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C0ED0-3C64-C945-B6E5-0F3F6571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dirty="0">
                <a:cs typeface="+mn-cs"/>
              </a:rPr>
              <a:t>4.3.2  </a:t>
            </a:r>
            <a:r>
              <a:rPr kumimoji="1" lang="zh-CN" altLang="en-US" sz="4000" dirty="0">
                <a:cs typeface="+mn-cs"/>
              </a:rPr>
              <a:t>稀疏矩阵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69600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zh-CN" altLang="en-US" sz="2800" b="1" dirty="0"/>
              <a:t>稀疏矩阵的三元组顺序表存储：</a:t>
            </a:r>
            <a:endParaRPr lang="en-US" altLang="zh-CN" sz="28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26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776288" y="2005013"/>
            <a:ext cx="8064500" cy="1411287"/>
          </a:xfrm>
          <a:prstGeom prst="rect">
            <a:avLst/>
          </a:prstGeom>
          <a:noFill/>
          <a:ln w="38100" cmpd="dbl" algn="ctr">
            <a:solidFill>
              <a:srgbClr val="8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根据稀疏矩阵大部分元素的值都为零的特点，可以只存储稀疏矩阵的非零元素，三元组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(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i</a:t>
            </a:r>
            <a:r>
              <a:rPr kumimoji="1" lang="en-US" altLang="zh-CN" kern="0" dirty="0"/>
              <a:t>,</a:t>
            </a:r>
            <a:r>
              <a:rPr kumimoji="1" lang="zh-CN" altLang="en-US" kern="0" dirty="0"/>
              <a:t> </a:t>
            </a:r>
            <a:r>
              <a:rPr kumimoji="1" lang="en-US" altLang="zh-CN" kern="0" dirty="0"/>
              <a:t>j,</a:t>
            </a:r>
            <a:r>
              <a:rPr kumimoji="1" lang="zh-CN" altLang="en-US" kern="0" dirty="0"/>
              <a:t> </a:t>
            </a:r>
            <a:r>
              <a:rPr kumimoji="1" lang="en-US" altLang="zh-CN" kern="0" dirty="0" err="1"/>
              <a:t>a</a:t>
            </a:r>
            <a:r>
              <a:rPr kumimoji="1" lang="en-US" altLang="zh-CN" kern="0" baseline="-25000" dirty="0" err="1"/>
              <a:t>ij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)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分别记录非零元素的行，列位置和元素值。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6046788" y="3589338"/>
            <a:ext cx="2570162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15000"/>
              </a:spcBef>
              <a:spcAft>
                <a:spcPct val="0"/>
              </a:spcAft>
            </a:pPr>
            <a:r>
              <a:rPr kumimoji="1" lang="en-US" altLang="zh-CN">
                <a:latin typeface="Times New Roman" pitchFamily="18" charset="0"/>
              </a:rPr>
              <a:t>0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0  0  0</a:t>
            </a:r>
          </a:p>
          <a:p>
            <a:pPr eaLnBrk="1" fontAlgn="base" hangingPunct="1">
              <a:spcBef>
                <a:spcPct val="15000"/>
              </a:spcBef>
              <a:spcAft>
                <a:spcPct val="0"/>
              </a:spcAft>
            </a:pPr>
            <a:r>
              <a:rPr kumimoji="1" lang="en-US" altLang="zh-CN">
                <a:latin typeface="Times New Roman" pitchFamily="18" charset="0"/>
              </a:rPr>
              <a:t>0  0  0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2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latin typeface="Times New Roman" pitchFamily="18" charset="0"/>
              </a:rPr>
              <a:t>0</a:t>
            </a:r>
          </a:p>
          <a:p>
            <a:pPr eaLnBrk="1" fontAlgn="base" hangingPunct="1">
              <a:spcBef>
                <a:spcPct val="1500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0  0  0  0</a:t>
            </a:r>
          </a:p>
        </p:txBody>
      </p:sp>
      <p:sp>
        <p:nvSpPr>
          <p:cNvPr id="19" name="AutoShape 11"/>
          <p:cNvSpPr>
            <a:spLocks/>
          </p:cNvSpPr>
          <p:nvPr/>
        </p:nvSpPr>
        <p:spPr bwMode="auto">
          <a:xfrm>
            <a:off x="7900988" y="3732213"/>
            <a:ext cx="144462" cy="1230312"/>
          </a:xfrm>
          <a:prstGeom prst="rightBracket">
            <a:avLst>
              <a:gd name="adj" fmla="val 70971"/>
            </a:avLst>
          </a:prstGeom>
          <a:noFill/>
          <a:ln w="222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en-US" sz="2400" b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5" name="AutoShape 12"/>
          <p:cNvSpPr>
            <a:spLocks/>
          </p:cNvSpPr>
          <p:nvPr/>
        </p:nvSpPr>
        <p:spPr bwMode="auto">
          <a:xfrm>
            <a:off x="5816600" y="3738563"/>
            <a:ext cx="212725" cy="1223962"/>
          </a:xfrm>
          <a:prstGeom prst="leftBracket">
            <a:avLst>
              <a:gd name="adj" fmla="val 47948"/>
            </a:avLst>
          </a:prstGeom>
          <a:noFill/>
          <a:ln w="222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en-US" sz="2400" b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1712913" y="5676900"/>
            <a:ext cx="63357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algn="just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latin typeface="Times New Roman" pitchFamily="18" charset="0"/>
              </a:rPr>
              <a:t>M=((1</a:t>
            </a:r>
            <a:r>
              <a:rPr kumimoji="1" lang="zh-CN" altLang="en-US">
                <a:latin typeface="Times New Roman" pitchFamily="18" charset="0"/>
              </a:rPr>
              <a:t>，</a:t>
            </a:r>
            <a:r>
              <a:rPr kumimoji="1" lang="en-US" altLang="zh-CN">
                <a:latin typeface="Times New Roman" pitchFamily="18" charset="0"/>
              </a:rPr>
              <a:t>2</a:t>
            </a:r>
            <a:r>
              <a:rPr kumimoji="1" lang="zh-CN" altLang="en-US">
                <a:latin typeface="Times New Roman" pitchFamily="18" charset="0"/>
              </a:rPr>
              <a:t>，</a:t>
            </a:r>
            <a:r>
              <a:rPr kumimoji="1" lang="en-US" altLang="zh-CN">
                <a:latin typeface="Times New Roman" pitchFamily="18" charset="0"/>
              </a:rPr>
              <a:t>1)</a:t>
            </a:r>
            <a:r>
              <a:rPr kumimoji="1" lang="zh-CN" altLang="en-US">
                <a:latin typeface="Times New Roman" pitchFamily="18" charset="0"/>
              </a:rPr>
              <a:t>，</a:t>
            </a:r>
            <a:r>
              <a:rPr kumimoji="1" lang="en-US" altLang="zh-CN">
                <a:latin typeface="Times New Roman" pitchFamily="18" charset="0"/>
              </a:rPr>
              <a:t>(2</a:t>
            </a:r>
            <a:r>
              <a:rPr kumimoji="1" lang="zh-CN" altLang="en-US">
                <a:latin typeface="Times New Roman" pitchFamily="18" charset="0"/>
              </a:rPr>
              <a:t>，</a:t>
            </a:r>
            <a:r>
              <a:rPr kumimoji="1" lang="en-US" altLang="zh-CN">
                <a:latin typeface="Times New Roman" pitchFamily="18" charset="0"/>
              </a:rPr>
              <a:t>4</a:t>
            </a:r>
            <a:r>
              <a:rPr kumimoji="1" lang="zh-CN" altLang="en-US">
                <a:latin typeface="Times New Roman" pitchFamily="18" charset="0"/>
              </a:rPr>
              <a:t>，</a:t>
            </a:r>
            <a:r>
              <a:rPr kumimoji="1" lang="en-US" altLang="zh-CN">
                <a:latin typeface="Times New Roman" pitchFamily="18" charset="0"/>
              </a:rPr>
              <a:t>2)</a:t>
            </a:r>
            <a:r>
              <a:rPr kumimoji="1" lang="zh-CN" altLang="en-US">
                <a:latin typeface="Times New Roman" pitchFamily="18" charset="0"/>
              </a:rPr>
              <a:t>，</a:t>
            </a:r>
            <a:r>
              <a:rPr kumimoji="1" lang="en-US" altLang="zh-CN">
                <a:latin typeface="Times New Roman" pitchFamily="18" charset="0"/>
              </a:rPr>
              <a:t>(3</a:t>
            </a:r>
            <a:r>
              <a:rPr kumimoji="1" lang="zh-CN" altLang="en-US">
                <a:latin typeface="Times New Roman" pitchFamily="18" charset="0"/>
              </a:rPr>
              <a:t>，</a:t>
            </a:r>
            <a:r>
              <a:rPr kumimoji="1" lang="en-US" altLang="zh-CN">
                <a:latin typeface="Times New Roman" pitchFamily="18" charset="0"/>
              </a:rPr>
              <a:t>1</a:t>
            </a:r>
            <a:r>
              <a:rPr kumimoji="1" lang="zh-CN" altLang="en-US">
                <a:latin typeface="Times New Roman" pitchFamily="18" charset="0"/>
              </a:rPr>
              <a:t>，</a:t>
            </a:r>
            <a:r>
              <a:rPr kumimoji="1" lang="en-US" altLang="zh-CN">
                <a:latin typeface="Times New Roman" pitchFamily="18" charset="0"/>
              </a:rPr>
              <a:t>1))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1006164" y="3673706"/>
            <a:ext cx="46694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2500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        求矩阵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的三元组表示。</a:t>
            </a:r>
          </a:p>
        </p:txBody>
      </p:sp>
      <p:sp>
        <p:nvSpPr>
          <p:cNvPr id="28" name="Oval 15"/>
          <p:cNvSpPr>
            <a:spLocks noChangeArrowheads="1"/>
          </p:cNvSpPr>
          <p:nvPr/>
        </p:nvSpPr>
        <p:spPr bwMode="auto">
          <a:xfrm>
            <a:off x="326908" y="3710685"/>
            <a:ext cx="1143000" cy="449262"/>
          </a:xfrm>
          <a:prstGeom prst="ellipse">
            <a:avLst/>
          </a:prstGeom>
          <a:gradFill rotWithShape="0">
            <a:gsLst>
              <a:gs pos="0">
                <a:srgbClr val="65A865"/>
              </a:gs>
              <a:gs pos="50000">
                <a:srgbClr val="99FF99"/>
              </a:gs>
              <a:gs pos="100000">
                <a:srgbClr val="65A865"/>
              </a:gs>
            </a:gsLst>
            <a:lin ang="18900000" scaled="1"/>
          </a:gradFill>
          <a:ln w="9525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例</a:t>
            </a: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6248400" y="51736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2500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矩阵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M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76162F0C-5B09-9047-A6F9-AA9CDD87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b="1" dirty="0">
                <a:cs typeface="+mn-cs"/>
              </a:rPr>
              <a:t>4.3.3  </a:t>
            </a:r>
            <a:r>
              <a:rPr kumimoji="1" lang="zh-CN" altLang="en-US" sz="4000" b="1" dirty="0">
                <a:cs typeface="+mn-cs"/>
              </a:rPr>
              <a:t>矩阵的压缩存储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65072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5" grpId="0" animBg="1"/>
      <p:bldP spid="26" grpId="0"/>
      <p:bldP spid="27" grpId="0"/>
      <p:bldP spid="28" grpId="0" animBg="1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zh-CN" altLang="en-US" sz="2800" b="1" dirty="0"/>
              <a:t>三元组顺序表的实现：</a:t>
            </a:r>
            <a:endParaRPr lang="en-US" altLang="zh-CN" sz="28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27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631825" y="1765300"/>
            <a:ext cx="7850188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latin typeface="Times New Roman" pitchFamily="18" charset="0"/>
              </a:rPr>
              <a:t>#define  MAXSIZE  12500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latin typeface="Times New Roman" pitchFamily="18" charset="0"/>
              </a:rPr>
              <a:t> typedef struct {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int  i, j;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            //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该非零元的行下标和列下标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ElemType  e;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  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该非零元的值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latin typeface="Times New Roman" pitchFamily="18" charset="0"/>
              </a:rPr>
              <a:t> </a:t>
            </a:r>
            <a:r>
              <a:rPr kumimoji="1" lang="en-US" altLang="zh-CN">
                <a:latin typeface="Times New Roman" pitchFamily="18" charset="0"/>
              </a:rPr>
              <a:t>} Triple;            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三元组类型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631825" y="4429125"/>
            <a:ext cx="8348663" cy="1949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latin typeface="Times New Roman" pitchFamily="18" charset="0"/>
              </a:rPr>
              <a:t>typedef struct{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</a:rPr>
              <a:t>Triple  data[MAXSIZE + 1];   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//data[0]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未用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FF3300"/>
                </a:solidFill>
                <a:latin typeface="Times New Roman" pitchFamily="18" charset="0"/>
              </a:rPr>
              <a:t>      </a:t>
            </a: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</a:rPr>
              <a:t>int     mu, nu, </a:t>
            </a:r>
            <a:r>
              <a:rPr kumimoji="1" lang="en-US" altLang="zh-CN" dirty="0" err="1">
                <a:solidFill>
                  <a:srgbClr val="FF3300"/>
                </a:solidFill>
                <a:latin typeface="Times New Roman" pitchFamily="18" charset="0"/>
              </a:rPr>
              <a:t>tu</a:t>
            </a: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</a:rPr>
              <a:t>;</a:t>
            </a:r>
            <a:r>
              <a:rPr kumimoji="1" lang="en-US" altLang="zh-CN" dirty="0">
                <a:solidFill>
                  <a:srgbClr val="9933FF"/>
                </a:solidFill>
                <a:latin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</a:rPr>
              <a:t> 矩阵的行数、列数和非零元素个数</a:t>
            </a:r>
            <a:endParaRPr kumimoji="1" lang="en-US" altLang="zh-CN" sz="2000" dirty="0">
              <a:solidFill>
                <a:schemeClr val="tx1"/>
              </a:solidFill>
              <a:latin typeface="Times New Roman" pitchFamily="18" charset="0"/>
            </a:endParaRP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latin typeface="Times New Roman" pitchFamily="18" charset="0"/>
              </a:rPr>
              <a:t>} </a:t>
            </a:r>
            <a:r>
              <a:rPr kumimoji="1" lang="en-US" altLang="zh-CN" dirty="0" err="1">
                <a:latin typeface="Times New Roman" pitchFamily="18" charset="0"/>
              </a:rPr>
              <a:t>TSMatrix</a:t>
            </a:r>
            <a:r>
              <a:rPr kumimoji="1" lang="en-US" altLang="zh-CN" dirty="0">
                <a:latin typeface="Times New Roman" pitchFamily="18" charset="0"/>
              </a:rPr>
              <a:t>;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                                     // 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稀疏矩阵类型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D6D6E3B-BD34-F346-9993-C72E6BC0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b="1" dirty="0">
                <a:cs typeface="+mn-cs"/>
              </a:rPr>
              <a:t>4.3.3  </a:t>
            </a:r>
            <a:r>
              <a:rPr kumimoji="1" lang="zh-CN" altLang="en-US" sz="4000" b="1" dirty="0">
                <a:cs typeface="+mn-cs"/>
              </a:rPr>
              <a:t>矩阵的压缩存储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A2589B-F408-0C4C-AE3C-D63D717E5AC8}"/>
              </a:ext>
            </a:extLst>
          </p:cNvPr>
          <p:cNvSpPr txBox="1"/>
          <p:nvPr/>
        </p:nvSpPr>
        <p:spPr>
          <a:xfrm>
            <a:off x="6019800" y="4676775"/>
            <a:ext cx="2667000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可以用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data[0]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存储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mu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nu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tu</a:t>
            </a:r>
            <a:endParaRPr lang="en-US" altLang="zh-CN" sz="1400" b="1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88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en-US" altLang="zh-CN" sz="2400" b="1" dirty="0"/>
              <a:t>Data</a:t>
            </a:r>
            <a:r>
              <a:rPr lang="zh-CN" altLang="en-US" sz="2400" b="1" dirty="0"/>
              <a:t>域表示非零元的三元组是</a:t>
            </a:r>
            <a:r>
              <a:rPr lang="zh-CN" altLang="en-US" sz="2400" b="1" dirty="0">
                <a:solidFill>
                  <a:srgbClr val="FF0000"/>
                </a:solidFill>
              </a:rPr>
              <a:t>以行序为</a:t>
            </a:r>
            <a:r>
              <a:rPr lang="zh-CN" altLang="en-CN" sz="2400" b="1" dirty="0">
                <a:solidFill>
                  <a:srgbClr val="FF0000"/>
                </a:solidFill>
              </a:rPr>
              <a:t>主序</a:t>
            </a:r>
            <a:r>
              <a:rPr lang="zh-CN" altLang="en-US" sz="2400" b="1" dirty="0"/>
              <a:t>排列，这样便于高效的某些矩阵运算，例如矩阵的转置运算</a:t>
            </a:r>
            <a:endParaRPr lang="en-US" altLang="zh-CN" sz="2400" b="1" dirty="0"/>
          </a:p>
          <a:p>
            <a:pPr>
              <a:lnSpc>
                <a:spcPts val="3100"/>
              </a:lnSpc>
            </a:pPr>
            <a:r>
              <a:rPr lang="zh-CN" altLang="en-US" sz="2800" b="1" dirty="0"/>
              <a:t>三元组顺序表转置的实现：</a:t>
            </a:r>
            <a:endParaRPr lang="en-US" altLang="zh-CN" sz="28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28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62000" y="2633663"/>
            <a:ext cx="2000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en-US" sz="4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762000" y="2586038"/>
            <a:ext cx="252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</a:pPr>
            <a:r>
              <a:rPr kumimoji="1" lang="zh-CN" altLang="en-US" dirty="0">
                <a:latin typeface="Times New Roman" pitchFamily="18" charset="0"/>
              </a:rPr>
              <a:t> 示例分例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193800" y="3249613"/>
            <a:ext cx="417671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latin typeface="Times New Roman" pitchFamily="18" charset="0"/>
              </a:rPr>
              <a:t> </a:t>
            </a:r>
            <a:r>
              <a:rPr kumimoji="1" lang="en-US" altLang="zh-CN">
                <a:latin typeface="Times New Roman" pitchFamily="18" charset="0"/>
              </a:rPr>
              <a:t>(1)</a:t>
            </a:r>
            <a:r>
              <a:rPr kumimoji="1" lang="zh-CN" altLang="en-US">
                <a:latin typeface="Times New Roman" pitchFamily="18" charset="0"/>
              </a:rPr>
              <a:t>从矩阵到转置矩阵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1698625" y="4125913"/>
            <a:ext cx="2570162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15000"/>
              </a:spcBef>
              <a:spcAft>
                <a:spcPct val="0"/>
              </a:spcAft>
            </a:pPr>
            <a:r>
              <a:rPr kumimoji="1" lang="en-US" altLang="zh-CN" dirty="0">
                <a:latin typeface="Times New Roman" pitchFamily="18" charset="0"/>
              </a:rPr>
              <a:t>0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</a:rPr>
              <a:t>1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dirty="0">
                <a:latin typeface="Times New Roman" pitchFamily="18" charset="0"/>
              </a:rPr>
              <a:t>0  0  </a:t>
            </a: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</a:rPr>
              <a:t>5</a:t>
            </a:r>
          </a:p>
          <a:p>
            <a:pPr eaLnBrk="1" fontAlgn="base" hangingPunct="1">
              <a:spcBef>
                <a:spcPct val="15000"/>
              </a:spcBef>
              <a:spcAft>
                <a:spcPct val="0"/>
              </a:spcAft>
            </a:pPr>
            <a:r>
              <a:rPr kumimoji="1" lang="en-US" altLang="zh-CN" dirty="0">
                <a:latin typeface="Times New Roman" pitchFamily="18" charset="0"/>
              </a:rPr>
              <a:t>0  </a:t>
            </a: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</a:rPr>
              <a:t>7</a:t>
            </a:r>
            <a:r>
              <a:rPr kumimoji="1" lang="en-US" altLang="zh-CN" dirty="0">
                <a:latin typeface="Times New Roman" pitchFamily="18" charset="0"/>
              </a:rPr>
              <a:t>  0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dirty="0">
                <a:latin typeface="Times New Roman" pitchFamily="18" charset="0"/>
              </a:rPr>
              <a:t>0</a:t>
            </a: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dirty="0">
                <a:latin typeface="Times New Roman" pitchFamily="18" charset="0"/>
              </a:rPr>
              <a:t>0</a:t>
            </a:r>
          </a:p>
          <a:p>
            <a:pPr eaLnBrk="1" fontAlgn="base" hangingPunct="1">
              <a:spcBef>
                <a:spcPct val="15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</a:rPr>
              <a:t>3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dirty="0">
                <a:latin typeface="Times New Roman" pitchFamily="18" charset="0"/>
              </a:rPr>
              <a:t>0  0  </a:t>
            </a: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</a:rPr>
              <a:t>2</a:t>
            </a:r>
            <a:r>
              <a:rPr kumimoji="1" lang="en-US" altLang="zh-CN" dirty="0">
                <a:latin typeface="Times New Roman" pitchFamily="18" charset="0"/>
              </a:rPr>
              <a:t>  0</a:t>
            </a:r>
          </a:p>
        </p:txBody>
      </p:sp>
      <p:sp>
        <p:nvSpPr>
          <p:cNvPr id="19" name="AutoShape 13"/>
          <p:cNvSpPr>
            <a:spLocks/>
          </p:cNvSpPr>
          <p:nvPr/>
        </p:nvSpPr>
        <p:spPr bwMode="auto">
          <a:xfrm>
            <a:off x="3567112" y="4268788"/>
            <a:ext cx="144463" cy="1230312"/>
          </a:xfrm>
          <a:prstGeom prst="rightBracket">
            <a:avLst>
              <a:gd name="adj" fmla="val 70970"/>
            </a:avLst>
          </a:prstGeom>
          <a:noFill/>
          <a:ln w="222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en-US" sz="2400" b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2" name="AutoShape 14"/>
          <p:cNvSpPr>
            <a:spLocks/>
          </p:cNvSpPr>
          <p:nvPr/>
        </p:nvSpPr>
        <p:spPr bwMode="auto">
          <a:xfrm>
            <a:off x="1482725" y="4275138"/>
            <a:ext cx="212725" cy="1223962"/>
          </a:xfrm>
          <a:prstGeom prst="leftBracket">
            <a:avLst>
              <a:gd name="adj" fmla="val 47948"/>
            </a:avLst>
          </a:prstGeom>
          <a:noFill/>
          <a:ln w="222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en-US" sz="2400" b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5897562" y="3648075"/>
            <a:ext cx="1273175" cy="2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15000"/>
              </a:spcBef>
              <a:spcAft>
                <a:spcPct val="0"/>
              </a:spcAft>
            </a:pPr>
            <a:r>
              <a:rPr kumimoji="1" lang="en-US" altLang="zh-CN">
                <a:latin typeface="Times New Roman" pitchFamily="18" charset="0"/>
              </a:rPr>
              <a:t>0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0  </a:t>
            </a:r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3</a:t>
            </a:r>
          </a:p>
          <a:p>
            <a:pPr eaLnBrk="1" fontAlgn="base" hangingPunct="1">
              <a:spcBef>
                <a:spcPct val="1500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1</a:t>
            </a:r>
            <a:r>
              <a:rPr kumimoji="1" lang="en-US" altLang="zh-CN">
                <a:latin typeface="Times New Roman" pitchFamily="18" charset="0"/>
              </a:rPr>
              <a:t>  </a:t>
            </a:r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7</a:t>
            </a:r>
            <a:r>
              <a:rPr kumimoji="1" lang="en-US" altLang="zh-CN">
                <a:latin typeface="Times New Roman" pitchFamily="18" charset="0"/>
              </a:rPr>
              <a:t>  0</a:t>
            </a:r>
          </a:p>
          <a:p>
            <a:pPr eaLnBrk="1" fontAlgn="base" hangingPunct="1">
              <a:spcBef>
                <a:spcPct val="15000"/>
              </a:spcBef>
              <a:spcAft>
                <a:spcPct val="0"/>
              </a:spcAft>
            </a:pPr>
            <a:r>
              <a:rPr kumimoji="1" lang="en-US" altLang="zh-CN">
                <a:latin typeface="Times New Roman" pitchFamily="18" charset="0"/>
              </a:rPr>
              <a:t>0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0  0</a:t>
            </a:r>
          </a:p>
          <a:p>
            <a:pPr eaLnBrk="1" fontAlgn="base" hangingPunct="1">
              <a:spcBef>
                <a:spcPct val="15000"/>
              </a:spcBef>
              <a:spcAft>
                <a:spcPct val="0"/>
              </a:spcAft>
            </a:pPr>
            <a:r>
              <a:rPr kumimoji="1" lang="en-US" altLang="zh-CN">
                <a:latin typeface="Times New Roman" pitchFamily="18" charset="0"/>
              </a:rPr>
              <a:t>0  0  </a:t>
            </a:r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2</a:t>
            </a:r>
          </a:p>
          <a:p>
            <a:pPr eaLnBrk="1" fontAlgn="base" hangingPunct="1">
              <a:spcBef>
                <a:spcPct val="1500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</a:rPr>
              <a:t>5</a:t>
            </a:r>
            <a:r>
              <a:rPr kumimoji="1" lang="en-US" altLang="zh-CN">
                <a:latin typeface="Times New Roman" pitchFamily="18" charset="0"/>
              </a:rPr>
              <a:t>  0  0</a:t>
            </a:r>
          </a:p>
        </p:txBody>
      </p:sp>
      <p:sp>
        <p:nvSpPr>
          <p:cNvPr id="24" name="AutoShape 16"/>
          <p:cNvSpPr>
            <a:spLocks/>
          </p:cNvSpPr>
          <p:nvPr/>
        </p:nvSpPr>
        <p:spPr bwMode="auto">
          <a:xfrm>
            <a:off x="7027862" y="3824288"/>
            <a:ext cx="142875" cy="2159000"/>
          </a:xfrm>
          <a:prstGeom prst="rightBracket">
            <a:avLst>
              <a:gd name="adj" fmla="val 125926"/>
            </a:avLst>
          </a:prstGeom>
          <a:noFill/>
          <a:ln w="222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en-US" sz="2400" b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5" name="AutoShape 17"/>
          <p:cNvSpPr>
            <a:spLocks/>
          </p:cNvSpPr>
          <p:nvPr/>
        </p:nvSpPr>
        <p:spPr bwMode="auto">
          <a:xfrm>
            <a:off x="5730875" y="3827463"/>
            <a:ext cx="149225" cy="2155825"/>
          </a:xfrm>
          <a:prstGeom prst="leftBracket">
            <a:avLst>
              <a:gd name="adj" fmla="val 120390"/>
            </a:avLst>
          </a:prstGeom>
          <a:noFill/>
          <a:ln w="222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en-US" sz="2400" b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" name="AutoShape 18"/>
          <p:cNvSpPr>
            <a:spLocks noChangeArrowheads="1"/>
          </p:cNvSpPr>
          <p:nvPr/>
        </p:nvSpPr>
        <p:spPr bwMode="auto">
          <a:xfrm>
            <a:off x="4146550" y="4618038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  <a:ea typeface="宋体" charset="-122"/>
            </a:endParaRPr>
          </a:p>
        </p:txBody>
      </p: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1914525" y="5842000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2500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矩阵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M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5597524" y="6007603"/>
            <a:ext cx="1873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2500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 转置矩阵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endParaRPr kumimoji="1"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62FEC97-85B1-7D4A-B96A-F955B73D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b="1" dirty="0">
                <a:cs typeface="+mn-cs"/>
              </a:rPr>
              <a:t>4.3.3  </a:t>
            </a:r>
            <a:r>
              <a:rPr kumimoji="1" lang="zh-CN" altLang="en-US" sz="4000" b="1" dirty="0">
                <a:cs typeface="+mn-cs"/>
              </a:rPr>
              <a:t>矩阵的压缩存储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43984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zh-CN" altLang="en-US" sz="2800" b="1" dirty="0"/>
              <a:t>求转置矩阵的操作：</a:t>
            </a:r>
            <a:endParaRPr lang="en-US" altLang="zh-CN" sz="28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29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62000" y="2633663"/>
            <a:ext cx="2000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en-US" sz="4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457200" y="1835934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</a:pPr>
            <a:r>
              <a:rPr kumimoji="1" lang="zh-CN" altLang="en-US" sz="2400" dirty="0">
                <a:latin typeface="Times New Roman" pitchFamily="18" charset="0"/>
              </a:rPr>
              <a:t> 用常规的二维数组表示时的算法，从矩阵</a:t>
            </a:r>
            <a:r>
              <a:rPr kumimoji="1" lang="en-US" altLang="zh-CN" sz="2400" dirty="0">
                <a:latin typeface="Times New Roman" pitchFamily="18" charset="0"/>
              </a:rPr>
              <a:t>M</a:t>
            </a:r>
            <a:r>
              <a:rPr kumimoji="1" lang="zh-CN" altLang="en-US" sz="2400" dirty="0">
                <a:latin typeface="Times New Roman" pitchFamily="18" charset="0"/>
              </a:rPr>
              <a:t>转置为</a:t>
            </a:r>
            <a:r>
              <a:rPr kumimoji="1" lang="en-US" altLang="zh-CN" sz="2400" dirty="0">
                <a:latin typeface="Times New Roman" pitchFamily="18" charset="0"/>
              </a:rPr>
              <a:t>T</a:t>
            </a:r>
            <a:r>
              <a:rPr kumimoji="1" lang="zh-CN" altLang="en-US" sz="2400" dirty="0">
                <a:latin typeface="Times New Roman" pitchFamily="18" charset="0"/>
              </a:rPr>
              <a:t>：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193800" y="2563813"/>
            <a:ext cx="5511800" cy="151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latin typeface="Times New Roman" pitchFamily="18" charset="0"/>
              </a:rPr>
              <a:t> </a:t>
            </a:r>
            <a:r>
              <a:rPr kumimoji="1" lang="en-US" altLang="zh-CN" dirty="0">
                <a:latin typeface="Times New Roman" pitchFamily="18" charset="0"/>
              </a:rPr>
              <a:t>for (col=1; col&lt;=nu;++col)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latin typeface="Times New Roman" pitchFamily="18" charset="0"/>
              </a:rPr>
              <a:t>     for (row=1; row&lt;=mu; ++row)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latin typeface="Times New Roman" pitchFamily="18" charset="0"/>
              </a:rPr>
              <a:t>           T[col][row] = M[row][col];</a:t>
            </a:r>
            <a:endParaRPr kumimoji="1" lang="zh-CN" altLang="en-US" dirty="0">
              <a:latin typeface="Times New Roman" pitchFamily="18" charset="0"/>
            </a:endParaRP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1143000" y="4734580"/>
            <a:ext cx="533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2500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 其时间复杂度为：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O(mu * nu)</a:t>
            </a:r>
            <a:endParaRPr kumimoji="1" lang="zh-CN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036E626-4E41-0843-9B82-DD805195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b="1" dirty="0">
                <a:cs typeface="+mn-cs"/>
              </a:rPr>
              <a:t>4.3.3  </a:t>
            </a:r>
            <a:r>
              <a:rPr kumimoji="1" lang="zh-CN" altLang="en-US" sz="4000" b="1" dirty="0">
                <a:cs typeface="+mn-cs"/>
              </a:rPr>
              <a:t>矩阵的压缩存储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95490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Arial" charset="0"/>
                <a:ea typeface="宋体" charset="-122"/>
              </a:rPr>
              <a:t> </a:t>
            </a:r>
            <a:r>
              <a:rPr kumimoji="1" lang="en-US" altLang="zh-CN" b="1" dirty="0">
                <a:solidFill>
                  <a:srgbClr val="0000FF"/>
                </a:solidFill>
                <a:latin typeface="Arial" charset="0"/>
                <a:ea typeface="宋体" charset="-122"/>
              </a:rPr>
              <a:t>4.1  </a:t>
            </a:r>
            <a:r>
              <a:rPr kumimoji="1" lang="zh-CN" altLang="en-US" b="1" dirty="0">
                <a:solidFill>
                  <a:srgbClr val="0000FF"/>
                </a:solidFill>
                <a:latin typeface="Arial" charset="0"/>
                <a:ea typeface="宋体" charset="-122"/>
              </a:rPr>
              <a:t>数组的类型定义</a:t>
            </a:r>
          </a:p>
          <a:p>
            <a:pPr marL="0" indent="0" fontAlgn="base"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Arial" charset="0"/>
                <a:ea typeface="宋体" charset="-122"/>
              </a:rPr>
              <a:t> </a:t>
            </a:r>
            <a:r>
              <a:rPr kumimoji="1" lang="en-US" altLang="zh-CN" b="1" dirty="0">
                <a:solidFill>
                  <a:srgbClr val="0000FF"/>
                </a:solidFill>
                <a:latin typeface="Arial" charset="0"/>
                <a:ea typeface="宋体" charset="-122"/>
              </a:rPr>
              <a:t>4.2  </a:t>
            </a:r>
            <a:r>
              <a:rPr kumimoji="1" lang="zh-CN" altLang="en-US" b="1" dirty="0">
                <a:solidFill>
                  <a:srgbClr val="0000FF"/>
                </a:solidFill>
                <a:latin typeface="Arial" charset="0"/>
                <a:ea typeface="宋体" charset="-122"/>
              </a:rPr>
              <a:t>数组的顺序表示和实现</a:t>
            </a:r>
          </a:p>
          <a:p>
            <a:pPr marL="0" indent="0" fontAlgn="base"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Arial" charset="0"/>
                <a:ea typeface="宋体" charset="-122"/>
              </a:rPr>
              <a:t> </a:t>
            </a:r>
            <a:r>
              <a:rPr kumimoji="1" lang="en-US" altLang="zh-CN" b="1" dirty="0">
                <a:solidFill>
                  <a:srgbClr val="0000FF"/>
                </a:solidFill>
                <a:latin typeface="Arial" charset="0"/>
                <a:ea typeface="宋体" charset="-122"/>
              </a:rPr>
              <a:t>4.3  </a:t>
            </a:r>
            <a:r>
              <a:rPr kumimoji="1" lang="zh-CN" altLang="en-US" b="1" dirty="0">
                <a:solidFill>
                  <a:srgbClr val="0000FF"/>
                </a:solidFill>
                <a:latin typeface="Arial" charset="0"/>
                <a:ea typeface="宋体" charset="-122"/>
              </a:rPr>
              <a:t>矩阵的压缩存储 </a:t>
            </a:r>
          </a:p>
          <a:p>
            <a:pPr marL="0" indent="0" fontAlgn="base"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Arial" charset="0"/>
                <a:ea typeface="宋体" charset="-122"/>
              </a:rPr>
              <a:t> </a:t>
            </a:r>
            <a:r>
              <a:rPr kumimoji="1" lang="en-US" altLang="zh-CN" b="1" dirty="0">
                <a:solidFill>
                  <a:srgbClr val="0000FF"/>
                </a:solidFill>
                <a:latin typeface="Arial" charset="0"/>
                <a:ea typeface="宋体" charset="-122"/>
              </a:rPr>
              <a:t>4.4  </a:t>
            </a:r>
            <a:r>
              <a:rPr kumimoji="1" lang="zh-CN" altLang="en-US" b="1" dirty="0">
                <a:solidFill>
                  <a:srgbClr val="0000FF"/>
                </a:solidFill>
                <a:latin typeface="Arial" charset="0"/>
                <a:ea typeface="宋体" charset="-122"/>
              </a:rPr>
              <a:t>广义表的类型定义</a:t>
            </a:r>
          </a:p>
          <a:p>
            <a:pPr marL="0" indent="0" fontAlgn="base"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Arial" charset="0"/>
                <a:ea typeface="宋体" charset="-122"/>
              </a:rPr>
              <a:t> </a:t>
            </a:r>
            <a:r>
              <a:rPr kumimoji="1" lang="en-US" altLang="zh-CN" b="1" dirty="0">
                <a:solidFill>
                  <a:srgbClr val="0000FF"/>
                </a:solidFill>
                <a:latin typeface="Arial" charset="0"/>
                <a:ea typeface="宋体" charset="-122"/>
              </a:rPr>
              <a:t>4.5  </a:t>
            </a:r>
            <a:r>
              <a:rPr kumimoji="1" lang="zh-CN" altLang="en-US" b="1" dirty="0">
                <a:solidFill>
                  <a:srgbClr val="0000FF"/>
                </a:solidFill>
                <a:latin typeface="Arial" charset="0"/>
                <a:ea typeface="宋体" charset="-122"/>
              </a:rPr>
              <a:t>广义表的存储结构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3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C846A364-9D4B-F448-A6C1-2C668770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本章内容</a:t>
            </a:r>
          </a:p>
        </p:txBody>
      </p:sp>
    </p:spTree>
    <p:extLst>
      <p:ext uri="{BB962C8B-B14F-4D97-AF65-F5344CB8AC3E}">
        <p14:creationId xmlns:p14="http://schemas.microsoft.com/office/powerpoint/2010/main" val="797558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zh-CN" altLang="en-US" sz="2800" b="1" dirty="0"/>
              <a:t>基于三元组顺序表压缩存储（行序为主序），如何转置（从</a:t>
            </a:r>
            <a:r>
              <a:rPr lang="en-US" altLang="zh-CN" sz="2800" b="1" dirty="0"/>
              <a:t>M</a:t>
            </a:r>
            <a:r>
              <a:rPr lang="zh-CN" altLang="en-US" sz="2800" b="1" dirty="0"/>
              <a:t>转置为</a:t>
            </a:r>
            <a:r>
              <a:rPr lang="en-US" altLang="zh-CN" sz="2800" b="1" dirty="0"/>
              <a:t>T</a:t>
            </a:r>
            <a:r>
              <a:rPr lang="zh-CN" altLang="en-US" sz="2800" b="1" dirty="0"/>
              <a:t>）？</a:t>
            </a:r>
            <a:endParaRPr lang="en-US" altLang="zh-CN" sz="2800" b="1" dirty="0"/>
          </a:p>
          <a:p>
            <a:pPr lvl="1">
              <a:lnSpc>
                <a:spcPts val="3100"/>
              </a:lnSpc>
            </a:pPr>
            <a:r>
              <a:rPr lang="zh-CN" altLang="en-US" sz="2000" b="1" dirty="0"/>
              <a:t>需要</a:t>
            </a:r>
            <a:r>
              <a:rPr lang="zh-CN" altLang="en-US" sz="2000" b="1" dirty="0">
                <a:solidFill>
                  <a:srgbClr val="FF0000"/>
                </a:solidFill>
              </a:rPr>
              <a:t>重排三元组之间的次序</a:t>
            </a:r>
            <a:r>
              <a:rPr lang="zh-CN" altLang="en-US" sz="2000" b="1" dirty="0"/>
              <a:t>：</a:t>
            </a:r>
            <a:endParaRPr lang="en-US" altLang="zh-CN" sz="2000" b="1" dirty="0"/>
          </a:p>
          <a:p>
            <a:pPr lvl="1">
              <a:lnSpc>
                <a:spcPts val="3100"/>
              </a:lnSpc>
            </a:pPr>
            <a:r>
              <a:rPr lang="zh-CN" altLang="en-US" sz="2000" b="1" dirty="0"/>
              <a:t>思路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：按照</a:t>
            </a:r>
            <a:r>
              <a:rPr lang="en-US" altLang="zh-CN" sz="2000" b="1" dirty="0"/>
              <a:t>T</a:t>
            </a:r>
            <a:r>
              <a:rPr lang="zh-CN" altLang="en-US" sz="2000" b="1" dirty="0"/>
              <a:t>中三元组的存储次序依次在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中找到相应的三元组进行转置。</a:t>
            </a:r>
            <a:endParaRPr lang="en-US" altLang="zh-CN" sz="2000" b="1" dirty="0"/>
          </a:p>
          <a:p>
            <a:pPr lvl="2">
              <a:lnSpc>
                <a:spcPts val="31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M</a:t>
            </a:r>
            <a:r>
              <a:rPr lang="zh-CN" altLang="en-US" sz="1600" b="1" dirty="0">
                <a:solidFill>
                  <a:srgbClr val="FF0000"/>
                </a:solidFill>
              </a:rPr>
              <a:t>中的三元组的列序对应于</a:t>
            </a:r>
            <a:r>
              <a:rPr lang="en-US" altLang="zh-CN" sz="1600" b="1" dirty="0">
                <a:solidFill>
                  <a:srgbClr val="FF0000"/>
                </a:solidFill>
              </a:rPr>
              <a:t>T</a:t>
            </a:r>
            <a:r>
              <a:rPr lang="zh-CN" altLang="en-US" sz="1600" b="1" dirty="0">
                <a:solidFill>
                  <a:srgbClr val="FF0000"/>
                </a:solidFill>
              </a:rPr>
              <a:t>中的行序</a:t>
            </a:r>
            <a:r>
              <a:rPr lang="zh-CN" altLang="en-US" sz="1600" b="1" dirty="0"/>
              <a:t>，因此按照矩阵</a:t>
            </a:r>
            <a:r>
              <a:rPr lang="en-US" altLang="zh-CN" sz="1600" b="1" dirty="0"/>
              <a:t>M</a:t>
            </a:r>
            <a:r>
              <a:rPr lang="zh-CN" altLang="en-US" sz="1600" b="1" dirty="0"/>
              <a:t>的列序来进行转置；为了找到</a:t>
            </a:r>
            <a:r>
              <a:rPr lang="en-US" altLang="zh-CN" sz="1600" b="1" dirty="0"/>
              <a:t>M</a:t>
            </a:r>
            <a:r>
              <a:rPr lang="zh-CN" altLang="en-US" sz="1600" b="1" dirty="0"/>
              <a:t>的每一列中所有的非零元素，需要对其三元组表示</a:t>
            </a:r>
            <a:r>
              <a:rPr lang="en-US" altLang="zh-CN" sz="1600" b="1" dirty="0" err="1"/>
              <a:t>M.data</a:t>
            </a:r>
            <a:r>
              <a:rPr lang="zh-CN" altLang="en-US" sz="1600" b="1" dirty="0"/>
              <a:t>从第一行起整个扫描一遍，由于</a:t>
            </a:r>
            <a:r>
              <a:rPr lang="en-US" altLang="zh-CN" sz="1600" b="1" dirty="0" err="1"/>
              <a:t>M.data</a:t>
            </a:r>
            <a:r>
              <a:rPr lang="zh-CN" altLang="en-US" sz="1600" b="1" dirty="0"/>
              <a:t>是以</a:t>
            </a:r>
            <a:r>
              <a:rPr lang="en-US" altLang="zh-CN" sz="1600" b="1" dirty="0"/>
              <a:t>M</a:t>
            </a:r>
            <a:r>
              <a:rPr lang="zh-CN" altLang="en-US" sz="1600" b="1" dirty="0"/>
              <a:t>的行序为主序来存放每个非零元的，由此得到的次序恰好是应有的顺序：</a:t>
            </a:r>
            <a:r>
              <a:rPr lang="en-US" altLang="zh-CN" sz="1600" b="1" dirty="0">
                <a:solidFill>
                  <a:srgbClr val="FF0000"/>
                </a:solidFill>
              </a:rPr>
              <a:t>M</a:t>
            </a:r>
            <a:r>
              <a:rPr lang="zh-CN" altLang="en-US" sz="1600" b="1" dirty="0">
                <a:solidFill>
                  <a:srgbClr val="FF0000"/>
                </a:solidFill>
              </a:rPr>
              <a:t>中从上到下，而在</a:t>
            </a:r>
            <a:r>
              <a:rPr lang="en-US" altLang="zh-CN" sz="1600" b="1" dirty="0">
                <a:solidFill>
                  <a:srgbClr val="FF0000"/>
                </a:solidFill>
              </a:rPr>
              <a:t>T</a:t>
            </a:r>
            <a:r>
              <a:rPr lang="zh-CN" altLang="en-US" sz="1600" b="1" dirty="0">
                <a:solidFill>
                  <a:srgbClr val="FF0000"/>
                </a:solidFill>
              </a:rPr>
              <a:t>中从左到右</a:t>
            </a:r>
            <a:r>
              <a:rPr lang="zh-CN" altLang="en-US" sz="1600" b="1" dirty="0"/>
              <a:t>。</a:t>
            </a:r>
          </a:p>
          <a:p>
            <a:pPr lvl="1">
              <a:lnSpc>
                <a:spcPts val="3100"/>
              </a:lnSpc>
            </a:pPr>
            <a:endParaRPr lang="en-US" altLang="zh-CN" sz="20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30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631A6319-9DEE-564F-9C0A-85352D5C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b="1" dirty="0">
                <a:cs typeface="+mn-cs"/>
              </a:rPr>
              <a:t>4.3.3  </a:t>
            </a:r>
            <a:r>
              <a:rPr kumimoji="1" lang="zh-CN" altLang="en-US" sz="4000" b="1" dirty="0">
                <a:cs typeface="+mn-cs"/>
              </a:rPr>
              <a:t>矩阵的压缩存储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121995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zh-CN" altLang="en-US" sz="2800" b="1" dirty="0"/>
              <a:t>三元组顺序表转置传统算法：</a:t>
            </a:r>
            <a:endParaRPr lang="en-US" altLang="zh-CN" sz="28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31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491714" y="1801386"/>
            <a:ext cx="8688789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latin typeface="Times New Roman" pitchFamily="18" charset="0"/>
              </a:rPr>
              <a:t>Status </a:t>
            </a:r>
            <a:r>
              <a:rPr kumimoji="1" lang="en-US" altLang="zh-CN" sz="2000" dirty="0" err="1">
                <a:latin typeface="Times New Roman" pitchFamily="18" charset="0"/>
              </a:rPr>
              <a:t>TransposeSMatrix</a:t>
            </a:r>
            <a:r>
              <a:rPr kumimoji="1" lang="en-US" altLang="zh-CN" sz="2000" dirty="0">
                <a:latin typeface="Times New Roman" pitchFamily="18" charset="0"/>
              </a:rPr>
              <a:t>(</a:t>
            </a:r>
            <a:r>
              <a:rPr kumimoji="1" lang="en-US" altLang="zh-CN" sz="2000" dirty="0" err="1">
                <a:latin typeface="Times New Roman" pitchFamily="18" charset="0"/>
              </a:rPr>
              <a:t>TSMatrix</a:t>
            </a:r>
            <a:r>
              <a:rPr kumimoji="1" lang="en-US" altLang="zh-CN" sz="2000" dirty="0">
                <a:latin typeface="Times New Roman" pitchFamily="18" charset="0"/>
              </a:rPr>
              <a:t> M, </a:t>
            </a:r>
            <a:r>
              <a:rPr kumimoji="1" lang="en-US" altLang="zh-CN" sz="2000" dirty="0" err="1">
                <a:latin typeface="Times New Roman" pitchFamily="18" charset="0"/>
              </a:rPr>
              <a:t>TSMatrix</a:t>
            </a:r>
            <a:r>
              <a:rPr kumimoji="1" lang="en-US" altLang="zh-CN" sz="2000" dirty="0">
                <a:latin typeface="Times New Roman" pitchFamily="18" charset="0"/>
              </a:rPr>
              <a:t> &amp;T)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latin typeface="Times New Roman" pitchFamily="18" charset="0"/>
              </a:rPr>
              <a:t>{ int p, q, col;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>
                <a:latin typeface="Times New Roman" pitchFamily="18" charset="0"/>
              </a:rPr>
              <a:t>  </a:t>
            </a:r>
            <a:r>
              <a:rPr kumimoji="1" lang="en-US" altLang="zh-CN" sz="2000" dirty="0" err="1">
                <a:latin typeface="Times New Roman" pitchFamily="18" charset="0"/>
              </a:rPr>
              <a:t>T.mu</a:t>
            </a:r>
            <a:r>
              <a:rPr kumimoji="1" lang="en-US" altLang="zh-CN" sz="2000" dirty="0">
                <a:latin typeface="Times New Roman" pitchFamily="18" charset="0"/>
              </a:rPr>
              <a:t>=</a:t>
            </a:r>
            <a:r>
              <a:rPr kumimoji="1" lang="en-US" altLang="zh-CN" sz="2000" dirty="0" err="1">
                <a:latin typeface="Times New Roman" pitchFamily="18" charset="0"/>
              </a:rPr>
              <a:t>M.nu;T.nu</a:t>
            </a:r>
            <a:r>
              <a:rPr kumimoji="1" lang="en-US" altLang="zh-CN" sz="2000" dirty="0">
                <a:latin typeface="Times New Roman" pitchFamily="18" charset="0"/>
              </a:rPr>
              <a:t>=</a:t>
            </a:r>
            <a:r>
              <a:rPr kumimoji="1" lang="en-US" altLang="zh-CN" sz="2000" dirty="0" err="1">
                <a:latin typeface="Times New Roman" pitchFamily="18" charset="0"/>
              </a:rPr>
              <a:t>M.mu;T.tu</a:t>
            </a:r>
            <a:r>
              <a:rPr kumimoji="1" lang="en-US" altLang="zh-CN" sz="2000" dirty="0">
                <a:latin typeface="Times New Roman" pitchFamily="18" charset="0"/>
              </a:rPr>
              <a:t>=</a:t>
            </a:r>
            <a:r>
              <a:rPr kumimoji="1" lang="en-US" altLang="zh-CN" sz="2000" dirty="0" err="1">
                <a:latin typeface="Times New Roman" pitchFamily="18" charset="0"/>
              </a:rPr>
              <a:t>M.tu</a:t>
            </a:r>
            <a:r>
              <a:rPr kumimoji="1" lang="en-US" altLang="zh-CN" sz="2000" dirty="0">
                <a:latin typeface="Times New Roman" pitchFamily="18" charset="0"/>
              </a:rPr>
              <a:t>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latin typeface="Times New Roman" pitchFamily="18" charset="0"/>
              </a:rPr>
              <a:t>  if (</a:t>
            </a:r>
            <a:r>
              <a:rPr kumimoji="1" lang="en-US" altLang="zh-CN" sz="2000" dirty="0" err="1">
                <a:latin typeface="Times New Roman" pitchFamily="18" charset="0"/>
              </a:rPr>
              <a:t>T.tu</a:t>
            </a:r>
            <a:r>
              <a:rPr kumimoji="1" lang="en-US" altLang="zh-CN" sz="2000" dirty="0">
                <a:latin typeface="Times New Roman" pitchFamily="18" charset="0"/>
              </a:rPr>
              <a:t>) {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>
                <a:latin typeface="Times New Roman" pitchFamily="18" charset="0"/>
              </a:rPr>
              <a:t>    </a:t>
            </a:r>
            <a:r>
              <a:rPr kumimoji="1" lang="en-US" altLang="zh-CN" sz="2000" dirty="0">
                <a:latin typeface="Times New Roman" pitchFamily="18" charset="0"/>
              </a:rPr>
              <a:t>q = 1;//</a:t>
            </a:r>
            <a:r>
              <a:rPr kumimoji="1" lang="en-US" altLang="zh-CN" sz="2000" dirty="0" err="1">
                <a:latin typeface="Times New Roman" pitchFamily="18" charset="0"/>
              </a:rPr>
              <a:t>T.data</a:t>
            </a:r>
            <a:r>
              <a:rPr kumimoji="1" lang="zh-CN" altLang="en-US" sz="2000" dirty="0">
                <a:latin typeface="Times New Roman" pitchFamily="18" charset="0"/>
              </a:rPr>
              <a:t>的索引，从第一个开始</a:t>
            </a:r>
            <a:endParaRPr kumimoji="1" lang="en-US" altLang="zh-CN" sz="2000" dirty="0">
              <a:latin typeface="Times New Roman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latin typeface="Times New Roman" pitchFamily="18" charset="0"/>
              </a:rPr>
              <a:t>    for (col=1; col&lt;=</a:t>
            </a:r>
            <a:r>
              <a:rPr kumimoji="1" lang="en-US" altLang="zh-CN" sz="2000" dirty="0" err="1">
                <a:latin typeface="Times New Roman" pitchFamily="18" charset="0"/>
              </a:rPr>
              <a:t>M.nu</a:t>
            </a:r>
            <a:r>
              <a:rPr kumimoji="1" lang="en-US" altLang="zh-CN" sz="2000" dirty="0">
                <a:latin typeface="Times New Roman" pitchFamily="18" charset="0"/>
              </a:rPr>
              <a:t>; ++col)</a:t>
            </a:r>
            <a:r>
              <a:rPr kumimoji="1" lang="zh-CN" altLang="en-US" sz="2000" dirty="0">
                <a:latin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</a:rPr>
              <a:t>原矩阵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</a:rPr>
              <a:t>的一列对应于转置矩阵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T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</a:rPr>
              <a:t>中的一行</a:t>
            </a:r>
            <a:endParaRPr kumimoji="1" lang="en-US" altLang="zh-CN" sz="2000" dirty="0">
              <a:solidFill>
                <a:schemeClr val="tx1"/>
              </a:solidFill>
              <a:latin typeface="Times New Roman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latin typeface="Times New Roman" pitchFamily="18" charset="0"/>
              </a:rPr>
              <a:t>     </a:t>
            </a:r>
            <a:r>
              <a:rPr kumimoji="1" lang="zh-CN" altLang="en-US" sz="2000" dirty="0">
                <a:latin typeface="Times New Roman" pitchFamily="18" charset="0"/>
              </a:rPr>
              <a:t>  </a:t>
            </a:r>
            <a:r>
              <a:rPr kumimoji="1" lang="en-US" altLang="zh-CN" sz="2000" dirty="0">
                <a:latin typeface="Times New Roman" pitchFamily="18" charset="0"/>
              </a:rPr>
              <a:t> for (p=1; p&lt;=</a:t>
            </a:r>
            <a:r>
              <a:rPr kumimoji="1" lang="en-US" altLang="zh-CN" sz="2000" dirty="0" err="1">
                <a:latin typeface="Times New Roman" pitchFamily="18" charset="0"/>
              </a:rPr>
              <a:t>M.tu</a:t>
            </a:r>
            <a:r>
              <a:rPr kumimoji="1" lang="en-US" altLang="zh-CN" sz="2000" dirty="0">
                <a:latin typeface="Times New Roman" pitchFamily="18" charset="0"/>
              </a:rPr>
              <a:t>; ++p)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//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</a:rPr>
              <a:t>逐个非零元素扫描</a:t>
            </a:r>
            <a:endParaRPr kumimoji="1" lang="en-US" altLang="zh-CN" sz="2000" dirty="0">
              <a:latin typeface="Times New Roman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latin typeface="Times New Roman" pitchFamily="18" charset="0"/>
              </a:rPr>
              <a:t>       </a:t>
            </a:r>
            <a:r>
              <a:rPr kumimoji="1" lang="zh-CN" altLang="en-US" sz="2000" dirty="0">
                <a:latin typeface="Times New Roman" pitchFamily="18" charset="0"/>
              </a:rPr>
              <a:t>    </a:t>
            </a:r>
            <a:r>
              <a:rPr kumimoji="1" lang="en-US" altLang="zh-CN" sz="2000" dirty="0">
                <a:latin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FF3300"/>
                </a:solidFill>
                <a:latin typeface="Times New Roman" pitchFamily="18" charset="0"/>
              </a:rPr>
              <a:t>if (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itchFamily="18" charset="0"/>
              </a:rPr>
              <a:t>M.data</a:t>
            </a:r>
            <a:r>
              <a:rPr kumimoji="1" lang="en-US" altLang="zh-CN" sz="2000" dirty="0">
                <a:solidFill>
                  <a:srgbClr val="FF3300"/>
                </a:solidFill>
                <a:latin typeface="Times New Roman" pitchFamily="18" charset="0"/>
              </a:rPr>
              <a:t>[p].j == col) {</a:t>
            </a:r>
            <a:r>
              <a:rPr kumimoji="1" lang="zh-CN" altLang="en-US" sz="2000" dirty="0">
                <a:solidFill>
                  <a:srgbClr val="FF3300"/>
                </a:solidFill>
                <a:latin typeface="Times New Roman" pitchFamily="18" charset="0"/>
              </a:rPr>
              <a:t>  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</a:rPr>
              <a:t>找到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</a:rPr>
              <a:t>中第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col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itchFamily="18" charset="0"/>
              </a:rPr>
              <a:t>列中的非零元素</a:t>
            </a:r>
            <a:endParaRPr kumimoji="1" lang="en-US" altLang="zh-CN" sz="2000" dirty="0">
              <a:solidFill>
                <a:srgbClr val="FF3300"/>
              </a:solidFill>
              <a:latin typeface="Times New Roman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FF3300"/>
                </a:solidFill>
                <a:latin typeface="Times New Roman" pitchFamily="18" charset="0"/>
              </a:rPr>
              <a:t>       </a:t>
            </a:r>
            <a:r>
              <a:rPr kumimoji="1" lang="zh-CN" altLang="en-US" sz="2000" dirty="0">
                <a:solidFill>
                  <a:srgbClr val="FF3300"/>
                </a:solidFill>
                <a:latin typeface="Times New Roman" pitchFamily="18" charset="0"/>
              </a:rPr>
              <a:t>  </a:t>
            </a:r>
            <a:r>
              <a:rPr kumimoji="1" lang="en-US" altLang="zh-CN" sz="2000" dirty="0">
                <a:solidFill>
                  <a:srgbClr val="FF3300"/>
                </a:solidFill>
                <a:latin typeface="Times New Roman" pitchFamily="18" charset="0"/>
              </a:rPr>
              <a:t>  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FF3300"/>
                </a:solidFill>
                <a:latin typeface="Times New Roman" pitchFamily="18" charset="0"/>
              </a:rPr>
              <a:t>[q].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3300"/>
                </a:solidFill>
                <a:latin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itchFamily="18" charset="0"/>
              </a:rPr>
              <a:t>M.data</a:t>
            </a:r>
            <a:r>
              <a:rPr kumimoji="1" lang="en-US" altLang="zh-CN" sz="2000" dirty="0">
                <a:solidFill>
                  <a:srgbClr val="FF3300"/>
                </a:solidFill>
                <a:latin typeface="Times New Roman" pitchFamily="18" charset="0"/>
              </a:rPr>
              <a:t>[p].j;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>
                <a:solidFill>
                  <a:srgbClr val="FF3300"/>
                </a:solidFill>
                <a:latin typeface="Times New Roman" pitchFamily="18" charset="0"/>
              </a:rPr>
              <a:t>           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FF3300"/>
                </a:solidFill>
                <a:latin typeface="Times New Roman" pitchFamily="18" charset="0"/>
              </a:rPr>
              <a:t>[q].j =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itchFamily="18" charset="0"/>
              </a:rPr>
              <a:t>M.data</a:t>
            </a:r>
            <a:r>
              <a:rPr kumimoji="1" lang="en-US" altLang="zh-CN" sz="2000" dirty="0">
                <a:solidFill>
                  <a:srgbClr val="FF3300"/>
                </a:solidFill>
                <a:latin typeface="Times New Roman" pitchFamily="18" charset="0"/>
              </a:rPr>
              <a:t>[p].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3300"/>
                </a:solidFill>
                <a:latin typeface="Times New Roman" pitchFamily="18" charset="0"/>
              </a:rPr>
              <a:t>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FF3300"/>
                </a:solidFill>
                <a:latin typeface="Times New Roman" pitchFamily="18" charset="0"/>
              </a:rPr>
              <a:t>       </a:t>
            </a:r>
            <a:r>
              <a:rPr kumimoji="1" lang="zh-CN" altLang="en-US" sz="2000" dirty="0">
                <a:solidFill>
                  <a:srgbClr val="FF3300"/>
                </a:solidFill>
                <a:latin typeface="Times New Roman" pitchFamily="18" charset="0"/>
              </a:rPr>
              <a:t>  </a:t>
            </a:r>
            <a:r>
              <a:rPr kumimoji="1" lang="en-US" altLang="zh-CN" sz="2000" dirty="0">
                <a:solidFill>
                  <a:srgbClr val="FF3300"/>
                </a:solidFill>
                <a:latin typeface="Times New Roman" pitchFamily="18" charset="0"/>
              </a:rPr>
              <a:t>  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itchFamily="18" charset="0"/>
              </a:rPr>
              <a:t>T.data</a:t>
            </a:r>
            <a:r>
              <a:rPr kumimoji="1" lang="en-US" altLang="zh-CN" sz="2000" dirty="0">
                <a:solidFill>
                  <a:srgbClr val="FF3300"/>
                </a:solidFill>
                <a:latin typeface="Times New Roman" pitchFamily="18" charset="0"/>
              </a:rPr>
              <a:t>[q].e =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itchFamily="18" charset="0"/>
              </a:rPr>
              <a:t>M.data</a:t>
            </a:r>
            <a:r>
              <a:rPr kumimoji="1" lang="en-US" altLang="zh-CN" sz="2000" dirty="0">
                <a:solidFill>
                  <a:srgbClr val="FF3300"/>
                </a:solidFill>
                <a:latin typeface="Times New Roman" pitchFamily="18" charset="0"/>
              </a:rPr>
              <a:t>[p].e;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>
                <a:solidFill>
                  <a:srgbClr val="FF3300"/>
                </a:solidFill>
                <a:latin typeface="Times New Roman" pitchFamily="18" charset="0"/>
              </a:rPr>
              <a:t>            </a:t>
            </a:r>
            <a:r>
              <a:rPr kumimoji="1" lang="en-US" altLang="zh-CN" sz="2000" dirty="0">
                <a:solidFill>
                  <a:srgbClr val="FF3300"/>
                </a:solidFill>
                <a:latin typeface="Times New Roman" pitchFamily="18" charset="0"/>
              </a:rPr>
              <a:t>++q;</a:t>
            </a:r>
            <a:r>
              <a:rPr kumimoji="1" lang="en-US" altLang="zh-CN" sz="2000" dirty="0">
                <a:latin typeface="Times New Roman" pitchFamily="18" charset="0"/>
              </a:rPr>
              <a:t>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latin typeface="Times New Roman" pitchFamily="18" charset="0"/>
              </a:rPr>
              <a:t>        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latin typeface="Times New Roman" pitchFamily="18" charset="0"/>
              </a:rPr>
              <a:t>  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latin typeface="Times New Roman" pitchFamily="18" charset="0"/>
              </a:rPr>
              <a:t>  return OK;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latin typeface="Times New Roman" pitchFamily="18" charset="0"/>
              </a:rPr>
              <a:t>}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31A6319-9DEE-564F-9C0A-85352D5C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b="1" dirty="0">
                <a:cs typeface="+mn-cs"/>
              </a:rPr>
              <a:t>4.3.3  </a:t>
            </a:r>
            <a:r>
              <a:rPr kumimoji="1" lang="zh-CN" altLang="en-US" sz="4000" b="1" dirty="0">
                <a:cs typeface="+mn-cs"/>
              </a:rPr>
              <a:t>矩阵的压缩存储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0498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zh-CN" altLang="en-US" sz="2800" b="1" dirty="0"/>
              <a:t>三元组顺序表转置算法时间复杂性：</a:t>
            </a:r>
            <a:endParaRPr lang="en-US" altLang="zh-CN" sz="28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32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762000" y="4700588"/>
            <a:ext cx="7920037" cy="1523494"/>
          </a:xfrm>
          <a:prstGeom prst="rect">
            <a:avLst/>
          </a:prstGeom>
          <a:noFill/>
          <a:ln w="38100" cmpd="dbl" algn="ctr">
            <a:solidFill>
              <a:srgbClr val="8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25000"/>
              </a:spcBef>
              <a:spcAft>
                <a:spcPct val="0"/>
              </a:spcAft>
              <a:defRPr/>
            </a:pPr>
            <a:r>
              <a:rPr kumimoji="1" lang="zh-CN" altLang="en-US" kern="0" dirty="0"/>
              <a:t>时间复杂度为</a:t>
            </a:r>
            <a:r>
              <a:rPr kumimoji="1" lang="en-US" altLang="zh-CN" kern="0" dirty="0"/>
              <a:t>: O(</a:t>
            </a:r>
            <a:r>
              <a:rPr kumimoji="1" lang="en-US" altLang="zh-CN" kern="0" dirty="0" err="1"/>
              <a:t>M.nu</a:t>
            </a:r>
            <a:r>
              <a:rPr kumimoji="1" lang="en-US" altLang="zh-CN" kern="0" dirty="0"/>
              <a:t>*</a:t>
            </a:r>
            <a:r>
              <a:rPr kumimoji="1" lang="en-US" altLang="zh-CN" kern="0" dirty="0" err="1"/>
              <a:t>M.tu</a:t>
            </a:r>
            <a:r>
              <a:rPr kumimoji="1" lang="en-US" altLang="zh-CN" kern="0" dirty="0"/>
              <a:t>)</a:t>
            </a:r>
          </a:p>
          <a:p>
            <a:pPr algn="just" eaLnBrk="1" fontAlgn="base" hangingPunct="1">
              <a:spcBef>
                <a:spcPct val="25000"/>
              </a:spcBef>
              <a:spcAft>
                <a:spcPct val="0"/>
              </a:spcAft>
              <a:defRPr/>
            </a:pPr>
            <a:r>
              <a:rPr kumimoji="1" lang="zh-CN" altLang="en-US" sz="2000" kern="0" dirty="0"/>
              <a:t>与之前常规二维数组表示的转置算法复杂度</a:t>
            </a:r>
            <a:r>
              <a:rPr kumimoji="1" lang="en-US" altLang="zh-CN" sz="2000" kern="0" dirty="0"/>
              <a:t>O(mu</a:t>
            </a:r>
            <a:r>
              <a:rPr kumimoji="1" lang="zh-CN" altLang="en-US" sz="2000" kern="0" dirty="0"/>
              <a:t>*</a:t>
            </a:r>
            <a:r>
              <a:rPr kumimoji="1" lang="en-US" altLang="zh-CN" sz="2000" kern="0" dirty="0"/>
              <a:t>nu)</a:t>
            </a:r>
            <a:r>
              <a:rPr kumimoji="1" lang="zh-CN" altLang="en-US" sz="2000" kern="0" dirty="0"/>
              <a:t>相比，如果</a:t>
            </a:r>
            <a:r>
              <a:rPr kumimoji="1" lang="en-US" altLang="zh-CN" sz="2000" kern="0" dirty="0" err="1"/>
              <a:t>tu</a:t>
            </a:r>
            <a:r>
              <a:rPr kumimoji="1" lang="zh-CN" altLang="en-US" sz="2000" kern="0" dirty="0"/>
              <a:t>与</a:t>
            </a:r>
            <a:r>
              <a:rPr kumimoji="1" lang="en-US" altLang="zh-CN" sz="2000" kern="0" dirty="0"/>
              <a:t>mu</a:t>
            </a:r>
            <a:r>
              <a:rPr kumimoji="1" lang="zh-CN" altLang="en-US" sz="2000" kern="0" dirty="0"/>
              <a:t>*</a:t>
            </a:r>
            <a:r>
              <a:rPr kumimoji="1" lang="en-US" altLang="zh-CN" sz="2000" kern="0" dirty="0"/>
              <a:t>nu</a:t>
            </a:r>
            <a:r>
              <a:rPr kumimoji="1" lang="zh-CN" altLang="en-US" sz="2000" kern="0" dirty="0"/>
              <a:t>同量级，那么</a:t>
            </a:r>
            <a:r>
              <a:rPr kumimoji="1" lang="en-US" altLang="zh-CN" sz="2000" kern="0" dirty="0"/>
              <a:t>O(</a:t>
            </a:r>
            <a:r>
              <a:rPr kumimoji="1" lang="en-US" altLang="zh-CN" sz="2000" kern="0" dirty="0" err="1"/>
              <a:t>M.nu</a:t>
            </a:r>
            <a:r>
              <a:rPr kumimoji="1" lang="en-US" altLang="zh-CN" sz="2000" kern="0" dirty="0"/>
              <a:t>*</a:t>
            </a:r>
            <a:r>
              <a:rPr kumimoji="1" lang="en-US" altLang="zh-CN" sz="2000" kern="0" dirty="0" err="1"/>
              <a:t>M.tu</a:t>
            </a:r>
            <a:r>
              <a:rPr kumimoji="1" lang="en-US" altLang="zh-CN" sz="2000" kern="0" dirty="0"/>
              <a:t>)</a:t>
            </a:r>
            <a:r>
              <a:rPr kumimoji="1" lang="zh-CN" altLang="en-US" sz="2000" kern="0" dirty="0"/>
              <a:t> </a:t>
            </a:r>
            <a:r>
              <a:rPr kumimoji="1" lang="en-US" altLang="zh-CN" sz="2000" kern="0" dirty="0"/>
              <a:t>=</a:t>
            </a:r>
            <a:r>
              <a:rPr kumimoji="1" lang="zh-CN" altLang="en-US" sz="2000" kern="0" dirty="0"/>
              <a:t> </a:t>
            </a:r>
            <a:r>
              <a:rPr kumimoji="1" lang="en-US" altLang="zh-CN" sz="2000" kern="0" dirty="0"/>
              <a:t>O(mu</a:t>
            </a:r>
            <a:r>
              <a:rPr kumimoji="1" lang="zh-CN" altLang="en-US" sz="2000" kern="0" dirty="0"/>
              <a:t>*</a:t>
            </a:r>
            <a:r>
              <a:rPr kumimoji="1" lang="en-US" altLang="zh-CN" sz="2000" kern="0" dirty="0"/>
              <a:t>nu</a:t>
            </a:r>
            <a:r>
              <a:rPr kumimoji="1" lang="en-US" altLang="zh-CN" sz="2000" kern="0" baseline="30000" dirty="0"/>
              <a:t>2</a:t>
            </a:r>
            <a:r>
              <a:rPr kumimoji="1" lang="en-US" altLang="zh-CN" sz="2000" kern="0" dirty="0"/>
              <a:t>),</a:t>
            </a:r>
            <a:r>
              <a:rPr kumimoji="1" lang="zh-CN" altLang="en-US" sz="2000" kern="0" dirty="0"/>
              <a:t>基于三元组顺序表的压缩存储虽然节省了空间存储，但转置算法时间复杂度太高。</a:t>
            </a:r>
            <a:endParaRPr kumimoji="1" lang="en-US" altLang="zh-CN" sz="2000" kern="0" dirty="0"/>
          </a:p>
        </p:txBody>
      </p:sp>
      <p:sp>
        <p:nvSpPr>
          <p:cNvPr id="14" name="Comment 5"/>
          <p:cNvSpPr>
            <a:spLocks noChangeArrowheads="1"/>
          </p:cNvSpPr>
          <p:nvPr/>
        </p:nvSpPr>
        <p:spPr bwMode="auto">
          <a:xfrm>
            <a:off x="762000" y="2179638"/>
            <a:ext cx="7918450" cy="1846659"/>
          </a:xfrm>
          <a:prstGeom prst="rect">
            <a:avLst/>
          </a:prstGeom>
          <a:noFill/>
          <a:ln w="38100" cmpd="dbl" algn="ctr">
            <a:solidFill>
              <a:srgbClr val="8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25000"/>
              </a:spcBef>
              <a:spcAft>
                <a:spcPct val="0"/>
              </a:spcAft>
              <a:defRPr/>
            </a:pPr>
            <a:r>
              <a:rPr kumimoji="1" lang="en-US" altLang="zh-CN" sz="2400" kern="0" dirty="0"/>
              <a:t>for (col=1; col&lt;=</a:t>
            </a:r>
            <a:r>
              <a:rPr kumimoji="1" lang="en-US" altLang="zh-CN" sz="2400" kern="0" dirty="0" err="1"/>
              <a:t>M.nu</a:t>
            </a:r>
            <a:r>
              <a:rPr kumimoji="1" lang="en-US" altLang="zh-CN" sz="2400" kern="0" dirty="0"/>
              <a:t>; ++col)</a:t>
            </a:r>
          </a:p>
          <a:p>
            <a:pPr eaLnBrk="1" fontAlgn="base" hangingPunct="1">
              <a:spcBef>
                <a:spcPct val="25000"/>
              </a:spcBef>
              <a:spcAft>
                <a:spcPct val="0"/>
              </a:spcAft>
              <a:defRPr/>
            </a:pPr>
            <a:r>
              <a:rPr kumimoji="1" lang="en-US" altLang="zh-CN" sz="2400" kern="0" dirty="0"/>
              <a:t>      for (p=1; p&lt;=</a:t>
            </a:r>
            <a:r>
              <a:rPr kumimoji="1" lang="en-US" altLang="zh-CN" sz="2400" kern="0" dirty="0" err="1"/>
              <a:t>M.tu</a:t>
            </a:r>
            <a:r>
              <a:rPr kumimoji="1" lang="en-US" altLang="zh-CN" sz="2400" kern="0" dirty="0"/>
              <a:t>; ++p)</a:t>
            </a:r>
          </a:p>
          <a:p>
            <a:pPr eaLnBrk="1" fontAlgn="base" hangingPunct="1">
              <a:spcBef>
                <a:spcPct val="25000"/>
              </a:spcBef>
              <a:spcAft>
                <a:spcPct val="0"/>
              </a:spcAft>
              <a:defRPr/>
            </a:pPr>
            <a:r>
              <a:rPr kumimoji="1" lang="en-US" altLang="zh-CN" sz="2400" kern="0" dirty="0"/>
              <a:t>        ………………………..</a:t>
            </a:r>
          </a:p>
          <a:p>
            <a:pPr eaLnBrk="1" fontAlgn="base" hangingPunct="1">
              <a:spcBef>
                <a:spcPct val="25000"/>
              </a:spcBef>
              <a:spcAft>
                <a:spcPct val="0"/>
              </a:spcAft>
              <a:defRPr/>
            </a:pPr>
            <a:r>
              <a:rPr kumimoji="1" lang="en-US" altLang="zh-CN" sz="2400" kern="0" dirty="0"/>
              <a:t>        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A29F183-C36F-1A43-9DF8-DFBDEF10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b="1" dirty="0">
                <a:cs typeface="+mn-cs"/>
              </a:rPr>
              <a:t>4.3.3  </a:t>
            </a:r>
            <a:r>
              <a:rPr kumimoji="1" lang="zh-CN" altLang="en-US" sz="4000" b="1" dirty="0">
                <a:cs typeface="+mn-cs"/>
              </a:rPr>
              <a:t>矩阵的压缩存储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0001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zh-CN" altLang="en-US" sz="2800" b="1" dirty="0"/>
              <a:t>有没有更快的算法？</a:t>
            </a:r>
            <a:endParaRPr lang="en-US" altLang="zh-CN" sz="2800" b="1" dirty="0"/>
          </a:p>
          <a:p>
            <a:pPr lvl="1">
              <a:lnSpc>
                <a:spcPts val="31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重排三元组之间的次序</a:t>
            </a:r>
            <a:r>
              <a:rPr lang="zh-CN" altLang="en-US" sz="2000" b="1" dirty="0"/>
              <a:t>思路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：按照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中三元组的次序进行转置，并将转置后的三元组置入</a:t>
            </a:r>
            <a:r>
              <a:rPr lang="en-US" altLang="zh-CN" sz="2000" b="1" dirty="0"/>
              <a:t>T</a:t>
            </a:r>
            <a:r>
              <a:rPr lang="zh-CN" altLang="en-US" sz="2000" b="1" dirty="0"/>
              <a:t>中恰当的位置</a:t>
            </a:r>
            <a:endParaRPr lang="en-US" altLang="zh-CN" sz="2000" b="1" dirty="0"/>
          </a:p>
          <a:p>
            <a:pPr lvl="2">
              <a:lnSpc>
                <a:spcPts val="3100"/>
              </a:lnSpc>
            </a:pPr>
            <a:r>
              <a:rPr lang="zh-CN" altLang="en-US" sz="1600" b="1" dirty="0"/>
              <a:t>额外设置和维护一个</a:t>
            </a:r>
            <a:r>
              <a:rPr lang="en-US" altLang="zh-CN" sz="1600" b="1" dirty="0" err="1"/>
              <a:t>cpot</a:t>
            </a:r>
            <a:r>
              <a:rPr lang="zh-CN" altLang="en-US" sz="1600" b="1" dirty="0"/>
              <a:t>数组</a:t>
            </a:r>
            <a:r>
              <a:rPr lang="en-US" altLang="zh-CN" sz="1600" b="1" dirty="0"/>
              <a:t>(</a:t>
            </a:r>
            <a:r>
              <a:rPr lang="zh-CN" altLang="en-US" sz="1600" b="1" dirty="0"/>
              <a:t>长度为</a:t>
            </a:r>
            <a:r>
              <a:rPr lang="en-US" altLang="zh-CN" sz="1600" b="1" dirty="0" err="1"/>
              <a:t>M.nu</a:t>
            </a:r>
            <a:r>
              <a:rPr lang="en-US" altLang="zh-CN" sz="1600" b="1" dirty="0"/>
              <a:t>)</a:t>
            </a:r>
            <a:r>
              <a:rPr lang="zh-CN" altLang="en-US" sz="1600" b="1" dirty="0"/>
              <a:t>，</a:t>
            </a:r>
            <a:r>
              <a:rPr lang="en-US" altLang="zh-CN" sz="1600" b="1" dirty="0" err="1"/>
              <a:t>cpot</a:t>
            </a:r>
            <a:r>
              <a:rPr lang="en-US" altLang="zh-CN" sz="1600" b="1" dirty="0"/>
              <a:t>[col]</a:t>
            </a:r>
            <a:r>
              <a:rPr lang="zh-CN" altLang="en-US" sz="1600" b="1" dirty="0"/>
              <a:t>用以实时记录</a:t>
            </a:r>
            <a:r>
              <a:rPr lang="en-US" altLang="zh-CN" sz="1600" b="1" dirty="0"/>
              <a:t>M</a:t>
            </a:r>
            <a:r>
              <a:rPr lang="zh-CN" altLang="en-US" sz="1600" b="1" dirty="0"/>
              <a:t>中第</a:t>
            </a:r>
            <a:r>
              <a:rPr lang="en-US" altLang="zh-CN" sz="1600" b="1" dirty="0"/>
              <a:t>col</a:t>
            </a:r>
            <a:r>
              <a:rPr lang="zh-CN" altLang="en-US" sz="1600" b="1" dirty="0"/>
              <a:t>列中</a:t>
            </a:r>
            <a:r>
              <a:rPr lang="zh-CN" altLang="en-US" sz="1600" b="1" dirty="0">
                <a:solidFill>
                  <a:srgbClr val="FF0000"/>
                </a:solidFill>
              </a:rPr>
              <a:t>当前未转置的第一个非零元</a:t>
            </a:r>
            <a:r>
              <a:rPr lang="zh-CN" altLang="en-US" sz="1600" b="1" dirty="0"/>
              <a:t>在</a:t>
            </a:r>
            <a:r>
              <a:rPr lang="en-US" altLang="zh-CN" sz="1600" b="1" dirty="0"/>
              <a:t>T</a:t>
            </a:r>
            <a:r>
              <a:rPr lang="zh-CN" altLang="en-US" sz="1600" b="1" dirty="0"/>
              <a:t>中的位置</a:t>
            </a:r>
            <a:endParaRPr lang="en-US" altLang="zh-CN" sz="1600" b="1" dirty="0"/>
          </a:p>
          <a:p>
            <a:pPr lvl="2">
              <a:lnSpc>
                <a:spcPts val="3100"/>
              </a:lnSpc>
            </a:pPr>
            <a:r>
              <a:rPr lang="zh-CN" altLang="en-US" sz="1600" b="1" dirty="0"/>
              <a:t>顺序扫描</a:t>
            </a:r>
            <a:r>
              <a:rPr lang="en-US" altLang="zh-CN" sz="1600" b="1" dirty="0"/>
              <a:t>M</a:t>
            </a:r>
            <a:r>
              <a:rPr lang="zh-CN" altLang="en-US" sz="1600" b="1" dirty="0"/>
              <a:t>中非零元，对于当前非零元，根据其列值从</a:t>
            </a:r>
            <a:r>
              <a:rPr lang="en-US" altLang="zh-CN" sz="1600" b="1" dirty="0" err="1"/>
              <a:t>cpot</a:t>
            </a:r>
            <a:r>
              <a:rPr lang="zh-CN" altLang="en-US" sz="1600" b="1" dirty="0"/>
              <a:t>获得该非零元在</a:t>
            </a:r>
            <a:r>
              <a:rPr lang="en-US" altLang="zh-CN" sz="1600" b="1" dirty="0"/>
              <a:t>T</a:t>
            </a:r>
            <a:r>
              <a:rPr lang="zh-CN" altLang="en-US" sz="1600" b="1" dirty="0"/>
              <a:t>中的位置，然后从</a:t>
            </a:r>
            <a:r>
              <a:rPr lang="en-US" altLang="zh-CN" sz="1600" b="1" dirty="0"/>
              <a:t>M</a:t>
            </a:r>
            <a:r>
              <a:rPr lang="zh-CN" altLang="en-US" sz="1600" b="1" dirty="0"/>
              <a:t>往</a:t>
            </a:r>
            <a:r>
              <a:rPr lang="en-US" altLang="zh-CN" sz="1600" b="1" dirty="0"/>
              <a:t>T</a:t>
            </a:r>
            <a:r>
              <a:rPr lang="zh-CN" altLang="en-US" sz="1600" b="1" dirty="0"/>
              <a:t>中赋值</a:t>
            </a:r>
            <a:endParaRPr lang="en-US" altLang="zh-CN" sz="1600" b="1" dirty="0"/>
          </a:p>
          <a:p>
            <a:pPr lvl="2">
              <a:lnSpc>
                <a:spcPts val="3100"/>
              </a:lnSpc>
            </a:pPr>
            <a:r>
              <a:rPr lang="zh-CN" altLang="en-US" sz="1600" b="1" dirty="0"/>
              <a:t>为了求得</a:t>
            </a:r>
            <a:r>
              <a:rPr lang="en-US" altLang="zh-CN" sz="1600" b="1" dirty="0" err="1">
                <a:solidFill>
                  <a:srgbClr val="FF0000"/>
                </a:solidFill>
              </a:rPr>
              <a:t>cpot</a:t>
            </a:r>
            <a:r>
              <a:rPr lang="zh-CN" altLang="en-US" sz="1600" b="1" dirty="0">
                <a:solidFill>
                  <a:srgbClr val="FF0000"/>
                </a:solidFill>
              </a:rPr>
              <a:t>的初始值</a:t>
            </a:r>
            <a:r>
              <a:rPr lang="zh-CN" altLang="en-US" sz="1600" b="1" dirty="0"/>
              <a:t>，需要额外维护一个向量</a:t>
            </a:r>
            <a:r>
              <a:rPr lang="en-US" altLang="zh-CN" sz="1600" b="1" dirty="0"/>
              <a:t>num (</a:t>
            </a:r>
            <a:r>
              <a:rPr lang="zh-CN" altLang="en-US" sz="1600" b="1" dirty="0"/>
              <a:t>长度为</a:t>
            </a:r>
            <a:r>
              <a:rPr lang="en-US" altLang="zh-CN" sz="1600" b="1" dirty="0" err="1"/>
              <a:t>M.nu</a:t>
            </a:r>
            <a:r>
              <a:rPr lang="en-US" altLang="zh-CN" sz="1600" b="1" dirty="0"/>
              <a:t>) 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num[col]</a:t>
            </a:r>
            <a:r>
              <a:rPr lang="zh-CN" altLang="en-US" sz="1600" b="1" dirty="0"/>
              <a:t>用以记录</a:t>
            </a:r>
            <a:r>
              <a:rPr lang="en-US" altLang="zh-CN" sz="1600" b="1" dirty="0"/>
              <a:t>M</a:t>
            </a:r>
            <a:r>
              <a:rPr lang="zh-CN" altLang="en-US" sz="1600" b="1" dirty="0"/>
              <a:t>中第</a:t>
            </a:r>
            <a:r>
              <a:rPr lang="en-US" altLang="zh-CN" sz="1600" b="1" dirty="0"/>
              <a:t>col</a:t>
            </a:r>
            <a:r>
              <a:rPr lang="zh-CN" altLang="en-US" sz="1600" b="1" dirty="0"/>
              <a:t>列中非零元的个数，于是</a:t>
            </a:r>
            <a:r>
              <a:rPr lang="en-US" altLang="zh-CN" sz="1600" b="1" dirty="0" err="1">
                <a:solidFill>
                  <a:srgbClr val="FF0000"/>
                </a:solidFill>
              </a:rPr>
              <a:t>cpot</a:t>
            </a:r>
            <a:r>
              <a:rPr lang="zh-CN" altLang="en-US" sz="1600" b="1" dirty="0">
                <a:solidFill>
                  <a:srgbClr val="FF0000"/>
                </a:solidFill>
              </a:rPr>
              <a:t>的初始值</a:t>
            </a:r>
            <a:r>
              <a:rPr lang="en-US" altLang="zh-CN" sz="1600" b="1" dirty="0"/>
              <a:t>:</a:t>
            </a:r>
          </a:p>
          <a:p>
            <a:pPr marL="914400" lvl="2" indent="0">
              <a:lnSpc>
                <a:spcPts val="3100"/>
              </a:lnSpc>
              <a:buNone/>
            </a:pP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33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3932ABCD-2062-8E43-9BF3-822C0D8E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b="1" dirty="0">
                <a:cs typeface="+mn-cs"/>
              </a:rPr>
              <a:t>4.3.3  </a:t>
            </a:r>
            <a:r>
              <a:rPr kumimoji="1" lang="zh-CN" altLang="en-US" sz="4000" b="1" dirty="0">
                <a:cs typeface="+mn-cs"/>
              </a:rPr>
              <a:t>矩阵的压缩存储</a:t>
            </a:r>
            <a:endParaRPr lang="en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D89029-0A3C-284C-9F02-06A12E27789B}"/>
              </a:ext>
            </a:extLst>
          </p:cNvPr>
          <p:cNvSpPr txBox="1"/>
          <p:nvPr/>
        </p:nvSpPr>
        <p:spPr>
          <a:xfrm>
            <a:off x="2821039" y="5203663"/>
            <a:ext cx="3501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CN" dirty="0"/>
              <a:t>pot</a:t>
            </a:r>
            <a:r>
              <a:rPr lang="en-US" altLang="zh-CN" dirty="0"/>
              <a:t>[1]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c</a:t>
            </a:r>
            <a:r>
              <a:rPr lang="en-CN" dirty="0"/>
              <a:t>pot</a:t>
            </a:r>
            <a:r>
              <a:rPr lang="en-US" altLang="zh-CN" dirty="0"/>
              <a:t>[col]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en-CN" dirty="0"/>
              <a:t>pot</a:t>
            </a:r>
            <a:r>
              <a:rPr lang="en-US" altLang="zh-CN" dirty="0"/>
              <a:t>[col-1]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num[col-1]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717346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zh-CN" altLang="en-US" sz="2800" b="1" dirty="0"/>
              <a:t>三元组顺序表快速转置算法：</a:t>
            </a:r>
            <a:endParaRPr lang="en-US" altLang="zh-CN" sz="28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34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778842" y="1676400"/>
            <a:ext cx="8030403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latin typeface="Times New Roman" pitchFamily="18" charset="0"/>
              </a:rPr>
              <a:t>Status </a:t>
            </a:r>
            <a:r>
              <a:rPr kumimoji="1" lang="en-US" altLang="zh-CN" sz="1800" dirty="0" err="1">
                <a:latin typeface="Times New Roman" pitchFamily="18" charset="0"/>
              </a:rPr>
              <a:t>FastTransposeSMatrix</a:t>
            </a:r>
            <a:r>
              <a:rPr kumimoji="1" lang="en-US" altLang="zh-CN" sz="1800" dirty="0">
                <a:latin typeface="Times New Roman" pitchFamily="18" charset="0"/>
              </a:rPr>
              <a:t>(</a:t>
            </a:r>
            <a:r>
              <a:rPr kumimoji="1" lang="en-US" altLang="zh-CN" sz="1800" dirty="0" err="1">
                <a:latin typeface="Times New Roman" pitchFamily="18" charset="0"/>
              </a:rPr>
              <a:t>TSMatrix</a:t>
            </a:r>
            <a:r>
              <a:rPr kumimoji="1" lang="en-US" altLang="zh-CN" sz="1800" dirty="0">
                <a:latin typeface="Times New Roman" pitchFamily="18" charset="0"/>
              </a:rPr>
              <a:t> M, </a:t>
            </a:r>
            <a:r>
              <a:rPr kumimoji="1" lang="en-US" altLang="zh-CN" sz="1800" dirty="0" err="1">
                <a:latin typeface="Times New Roman" pitchFamily="18" charset="0"/>
              </a:rPr>
              <a:t>TSMatrix</a:t>
            </a:r>
            <a:r>
              <a:rPr kumimoji="1" lang="en-US" altLang="zh-CN" sz="1800" dirty="0">
                <a:latin typeface="Times New Roman" pitchFamily="18" charset="0"/>
              </a:rPr>
              <a:t> &amp;T)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latin typeface="Times New Roman" pitchFamily="18" charset="0"/>
              </a:rPr>
              <a:t>{T.mu=</a:t>
            </a:r>
            <a:r>
              <a:rPr kumimoji="1" lang="en-US" altLang="zh-CN" sz="1800" dirty="0" err="1">
                <a:latin typeface="Times New Roman" pitchFamily="18" charset="0"/>
              </a:rPr>
              <a:t>M.nu;T.nu</a:t>
            </a:r>
            <a:r>
              <a:rPr kumimoji="1" lang="en-US" altLang="zh-CN" sz="1800" dirty="0">
                <a:latin typeface="Times New Roman" pitchFamily="18" charset="0"/>
              </a:rPr>
              <a:t>=</a:t>
            </a:r>
            <a:r>
              <a:rPr kumimoji="1" lang="en-US" altLang="zh-CN" sz="1800" dirty="0" err="1">
                <a:latin typeface="Times New Roman" pitchFamily="18" charset="0"/>
              </a:rPr>
              <a:t>M.mu;T.tu</a:t>
            </a:r>
            <a:r>
              <a:rPr kumimoji="1" lang="en-US" altLang="zh-CN" sz="1800" dirty="0">
                <a:latin typeface="Times New Roman" pitchFamily="18" charset="0"/>
              </a:rPr>
              <a:t>=</a:t>
            </a:r>
            <a:r>
              <a:rPr kumimoji="1" lang="en-US" altLang="zh-CN" sz="1800" dirty="0" err="1">
                <a:latin typeface="Times New Roman" pitchFamily="18" charset="0"/>
              </a:rPr>
              <a:t>M.tu</a:t>
            </a:r>
            <a:r>
              <a:rPr kumimoji="1" lang="en-US" altLang="zh-CN" sz="1800" dirty="0">
                <a:latin typeface="Times New Roman" pitchFamily="18" charset="0"/>
              </a:rPr>
              <a:t>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latin typeface="Times New Roman" pitchFamily="18" charset="0"/>
              </a:rPr>
              <a:t>  if (</a:t>
            </a:r>
            <a:r>
              <a:rPr kumimoji="1" lang="en-US" altLang="zh-CN" sz="1800" dirty="0" err="1">
                <a:latin typeface="Times New Roman" pitchFamily="18" charset="0"/>
              </a:rPr>
              <a:t>T.tu</a:t>
            </a:r>
            <a:r>
              <a:rPr kumimoji="1" lang="en-US" altLang="zh-CN" sz="1800" dirty="0">
                <a:latin typeface="Times New Roman" pitchFamily="18" charset="0"/>
              </a:rPr>
              <a:t>) {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latin typeface="Times New Roman" pitchFamily="18" charset="0"/>
              </a:rPr>
              <a:t>    for (col=1; col&lt;=M.nu; ++col)  </a:t>
            </a:r>
            <a:r>
              <a:rPr kumimoji="1" lang="en-US" altLang="zh-CN" sz="1800" dirty="0" err="1">
                <a:latin typeface="Times New Roman" pitchFamily="18" charset="0"/>
              </a:rPr>
              <a:t>num</a:t>
            </a:r>
            <a:r>
              <a:rPr kumimoji="1" lang="en-US" altLang="zh-CN" sz="1800" dirty="0">
                <a:latin typeface="Times New Roman" pitchFamily="18" charset="0"/>
              </a:rPr>
              <a:t>[col]=0;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latin typeface="Times New Roman" pitchFamily="18" charset="0"/>
              </a:rPr>
              <a:t>    for (t=1; t&lt;=</a:t>
            </a:r>
            <a:r>
              <a:rPr kumimoji="1" lang="en-US" altLang="zh-CN" sz="1800" dirty="0" err="1">
                <a:latin typeface="Times New Roman" pitchFamily="18" charset="0"/>
              </a:rPr>
              <a:t>M.tu</a:t>
            </a:r>
            <a:r>
              <a:rPr kumimoji="1" lang="en-US" altLang="zh-CN" sz="1800" dirty="0">
                <a:latin typeface="Times New Roman" pitchFamily="18" charset="0"/>
              </a:rPr>
              <a:t>; ++t)  ++</a:t>
            </a:r>
            <a:r>
              <a:rPr kumimoji="1" lang="en-US" altLang="zh-CN" sz="1800" dirty="0" err="1">
                <a:latin typeface="Times New Roman" pitchFamily="18" charset="0"/>
              </a:rPr>
              <a:t>num</a:t>
            </a:r>
            <a:r>
              <a:rPr kumimoji="1" lang="en-US" altLang="zh-CN" sz="1800" dirty="0">
                <a:latin typeface="Times New Roman" pitchFamily="18" charset="0"/>
              </a:rPr>
              <a:t>[</a:t>
            </a:r>
            <a:r>
              <a:rPr kumimoji="1" lang="en-US" altLang="zh-CN" sz="1800" dirty="0" err="1">
                <a:latin typeface="Times New Roman" pitchFamily="18" charset="0"/>
              </a:rPr>
              <a:t>M.data</a:t>
            </a:r>
            <a:r>
              <a:rPr kumimoji="1" lang="en-US" altLang="zh-CN" sz="1800" dirty="0">
                <a:latin typeface="Times New Roman" pitchFamily="18" charset="0"/>
              </a:rPr>
              <a:t>[t].j]; //</a:t>
            </a:r>
            <a:r>
              <a:rPr kumimoji="1" lang="zh-CN" altLang="en-US" sz="1800" dirty="0">
                <a:latin typeface="Times New Roman" pitchFamily="18" charset="0"/>
              </a:rPr>
              <a:t>求</a:t>
            </a:r>
            <a:r>
              <a:rPr kumimoji="1" lang="en-US" altLang="zh-CN" sz="1800" dirty="0">
                <a:latin typeface="Times New Roman" pitchFamily="18" charset="0"/>
              </a:rPr>
              <a:t>M</a:t>
            </a:r>
            <a:r>
              <a:rPr kumimoji="1" lang="zh-CN" altLang="en-US" sz="1800" dirty="0">
                <a:latin typeface="Times New Roman" pitchFamily="18" charset="0"/>
              </a:rPr>
              <a:t>中每列非零元个数</a:t>
            </a:r>
            <a:endParaRPr kumimoji="1" lang="en-US" altLang="zh-CN" sz="1800" dirty="0">
              <a:latin typeface="Times New Roman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latin typeface="Times New Roman" pitchFamily="18" charset="0"/>
              </a:rPr>
              <a:t>    </a:t>
            </a:r>
            <a:r>
              <a:rPr kumimoji="1" lang="en-US" altLang="zh-CN" sz="1800" dirty="0" err="1">
                <a:latin typeface="Times New Roman" pitchFamily="18" charset="0"/>
              </a:rPr>
              <a:t>cpot</a:t>
            </a:r>
            <a:r>
              <a:rPr kumimoji="1" lang="en-US" altLang="zh-CN" sz="1800" dirty="0">
                <a:latin typeface="Times New Roman" pitchFamily="18" charset="0"/>
              </a:rPr>
              <a:t>[1] =1;</a:t>
            </a:r>
            <a:r>
              <a:rPr kumimoji="1" lang="zh-CN" altLang="en-US" sz="1800" dirty="0">
                <a:latin typeface="Times New Roman" pitchFamily="18" charset="0"/>
              </a:rPr>
              <a:t> </a:t>
            </a:r>
            <a:r>
              <a:rPr kumimoji="1" lang="en-US" altLang="zh-CN" sz="1800" dirty="0">
                <a:latin typeface="Times New Roman" pitchFamily="18" charset="0"/>
              </a:rPr>
              <a:t>//</a:t>
            </a:r>
            <a:r>
              <a:rPr kumimoji="1" lang="zh-CN" altLang="en-US" sz="1800" dirty="0">
                <a:latin typeface="Times New Roman" pitchFamily="18" charset="0"/>
              </a:rPr>
              <a:t> </a:t>
            </a:r>
            <a:r>
              <a:rPr kumimoji="1" lang="en-US" altLang="zh-CN" sz="1800" dirty="0">
                <a:latin typeface="Times New Roman" pitchFamily="18" charset="0"/>
              </a:rPr>
              <a:t>M</a:t>
            </a:r>
            <a:r>
              <a:rPr kumimoji="1" lang="zh-CN" altLang="en-US" sz="1800" dirty="0">
                <a:latin typeface="Times New Roman" pitchFamily="18" charset="0"/>
              </a:rPr>
              <a:t>中的第一个非零元素也一定是</a:t>
            </a:r>
            <a:r>
              <a:rPr kumimoji="1" lang="en-US" altLang="zh-CN" sz="1800" dirty="0">
                <a:latin typeface="Times New Roman" pitchFamily="18" charset="0"/>
              </a:rPr>
              <a:t>T</a:t>
            </a:r>
            <a:r>
              <a:rPr kumimoji="1" lang="zh-CN" altLang="en-US" sz="1800" dirty="0">
                <a:latin typeface="Times New Roman" pitchFamily="18" charset="0"/>
              </a:rPr>
              <a:t>中第一个非零元素</a:t>
            </a:r>
            <a:endParaRPr kumimoji="1" lang="en-US" altLang="zh-CN" sz="1800" dirty="0">
              <a:latin typeface="Times New Roman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latin typeface="Times New Roman" pitchFamily="18" charset="0"/>
              </a:rPr>
              <a:t>    // </a:t>
            </a:r>
            <a:r>
              <a:rPr kumimoji="1" lang="en-US" altLang="zh-CN" sz="1800" dirty="0" err="1">
                <a:latin typeface="Times New Roman" pitchFamily="18" charset="0"/>
              </a:rPr>
              <a:t>cpot</a:t>
            </a:r>
            <a:r>
              <a:rPr kumimoji="1" lang="zh-CN" altLang="en-US" sz="1800" dirty="0">
                <a:latin typeface="Times New Roman" pitchFamily="18" charset="0"/>
              </a:rPr>
              <a:t>初始化：求</a:t>
            </a:r>
            <a:r>
              <a:rPr kumimoji="1" lang="en-US" altLang="zh-CN" sz="1800" dirty="0">
                <a:latin typeface="Times New Roman" pitchFamily="18" charset="0"/>
              </a:rPr>
              <a:t>M</a:t>
            </a:r>
            <a:r>
              <a:rPr kumimoji="1" lang="zh-CN" altLang="en-US" sz="1800" dirty="0">
                <a:latin typeface="Times New Roman" pitchFamily="18" charset="0"/>
              </a:rPr>
              <a:t>中第</a:t>
            </a:r>
            <a:r>
              <a:rPr kumimoji="1" lang="en-US" altLang="zh-CN" sz="1800" dirty="0">
                <a:latin typeface="Times New Roman" pitchFamily="18" charset="0"/>
              </a:rPr>
              <a:t>col</a:t>
            </a:r>
            <a:r>
              <a:rPr kumimoji="1" lang="zh-CN" altLang="en-US" sz="1800" dirty="0">
                <a:latin typeface="Times New Roman" pitchFamily="18" charset="0"/>
              </a:rPr>
              <a:t>列中第一个非零元在</a:t>
            </a:r>
            <a:r>
              <a:rPr kumimoji="1" lang="en-US" altLang="zh-CN" sz="1800" dirty="0">
                <a:latin typeface="Times New Roman" pitchFamily="18" charset="0"/>
              </a:rPr>
              <a:t>T</a:t>
            </a:r>
            <a:r>
              <a:rPr kumimoji="1" lang="zh-CN" altLang="en-US" sz="1800" dirty="0">
                <a:latin typeface="Times New Roman" pitchFamily="18" charset="0"/>
              </a:rPr>
              <a:t>中的序号</a:t>
            </a:r>
            <a:endParaRPr kumimoji="1" lang="en-US" altLang="zh-CN" sz="1800" dirty="0">
              <a:latin typeface="Times New Roman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latin typeface="Times New Roman" pitchFamily="18" charset="0"/>
              </a:rPr>
              <a:t>    for (col=2; col&lt;=M.nu; ++col)  </a:t>
            </a:r>
            <a:r>
              <a:rPr kumimoji="1" lang="en-US" altLang="zh-CN" sz="1800" dirty="0" err="1">
                <a:latin typeface="Times New Roman" pitchFamily="18" charset="0"/>
              </a:rPr>
              <a:t>cpot</a:t>
            </a:r>
            <a:r>
              <a:rPr kumimoji="1" lang="en-US" altLang="zh-CN" sz="1800" dirty="0">
                <a:latin typeface="Times New Roman" pitchFamily="18" charset="0"/>
              </a:rPr>
              <a:t>[col]=</a:t>
            </a:r>
            <a:r>
              <a:rPr kumimoji="1" lang="en-US" altLang="zh-CN" sz="1800" dirty="0" err="1">
                <a:latin typeface="Times New Roman" pitchFamily="18" charset="0"/>
              </a:rPr>
              <a:t>cpot</a:t>
            </a:r>
            <a:r>
              <a:rPr kumimoji="1" lang="en-US" altLang="zh-CN" sz="1800" dirty="0">
                <a:latin typeface="Times New Roman" pitchFamily="18" charset="0"/>
              </a:rPr>
              <a:t>[col-1]+num[col-1];//</a:t>
            </a:r>
            <a:r>
              <a:rPr kumimoji="1" lang="en-US" altLang="zh-CN" sz="1800" dirty="0" err="1">
                <a:latin typeface="Times New Roman" pitchFamily="18" charset="0"/>
              </a:rPr>
              <a:t>cpot</a:t>
            </a:r>
            <a:r>
              <a:rPr kumimoji="1" lang="zh-CN" altLang="en-US" sz="1800" dirty="0">
                <a:latin typeface="Times New Roman" pitchFamily="18" charset="0"/>
              </a:rPr>
              <a:t>初始化</a:t>
            </a:r>
            <a:endParaRPr kumimoji="1" lang="en-US" altLang="zh-CN" sz="1800" dirty="0">
              <a:latin typeface="Times New Roman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latin typeface="Times New Roman" pitchFamily="18" charset="0"/>
              </a:rPr>
              <a:t>    for (p=1; p&lt;=</a:t>
            </a:r>
            <a:r>
              <a:rPr kumimoji="1" lang="en-US" altLang="zh-CN" sz="1800" dirty="0" err="1">
                <a:latin typeface="Times New Roman" pitchFamily="18" charset="0"/>
              </a:rPr>
              <a:t>M.tu</a:t>
            </a:r>
            <a:r>
              <a:rPr kumimoji="1" lang="en-US" altLang="zh-CN" sz="1800" dirty="0">
                <a:latin typeface="Times New Roman" pitchFamily="18" charset="0"/>
              </a:rPr>
              <a:t>; ++p) 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latin typeface="Times New Roman" pitchFamily="18" charset="0"/>
              </a:rPr>
              <a:t>        </a:t>
            </a:r>
            <a:r>
              <a:rPr kumimoji="1" lang="zh-CN" altLang="en-US" sz="1800" dirty="0">
                <a:latin typeface="Times New Roman" pitchFamily="18" charset="0"/>
              </a:rPr>
              <a:t>  </a:t>
            </a:r>
            <a:r>
              <a:rPr kumimoji="1" lang="en-US" altLang="zh-CN" sz="1800" dirty="0">
                <a:latin typeface="Times New Roman" pitchFamily="18" charset="0"/>
              </a:rPr>
              <a:t>col=</a:t>
            </a:r>
            <a:r>
              <a:rPr kumimoji="1" lang="en-US" altLang="zh-CN" sz="1800" dirty="0" err="1">
                <a:latin typeface="Times New Roman" pitchFamily="18" charset="0"/>
              </a:rPr>
              <a:t>M.data</a:t>
            </a:r>
            <a:r>
              <a:rPr kumimoji="1" lang="en-US" altLang="zh-CN" sz="1800" dirty="0">
                <a:latin typeface="Times New Roman" pitchFamily="18" charset="0"/>
              </a:rPr>
              <a:t>[p].j;   q=</a:t>
            </a:r>
            <a:r>
              <a:rPr kumimoji="1" lang="en-US" altLang="zh-CN" sz="1800" dirty="0" err="1">
                <a:latin typeface="Times New Roman" pitchFamily="18" charset="0"/>
              </a:rPr>
              <a:t>cpot</a:t>
            </a:r>
            <a:r>
              <a:rPr kumimoji="1" lang="en-US" altLang="zh-CN" sz="1800" dirty="0">
                <a:latin typeface="Times New Roman" pitchFamily="18" charset="0"/>
              </a:rPr>
              <a:t>[col];</a:t>
            </a:r>
            <a:endParaRPr kumimoji="1" lang="en-US" altLang="zh-CN" sz="1800" dirty="0">
              <a:solidFill>
                <a:srgbClr val="FF3300"/>
              </a:solidFill>
              <a:latin typeface="Times New Roman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latin typeface="Times New Roman" pitchFamily="18" charset="0"/>
              </a:rPr>
              <a:t>          </a:t>
            </a:r>
            <a:r>
              <a:rPr kumimoji="1" lang="en-US" altLang="zh-CN" sz="1800" dirty="0" err="1">
                <a:latin typeface="Times New Roman" pitchFamily="18" charset="0"/>
              </a:rPr>
              <a:t>T.data</a:t>
            </a:r>
            <a:r>
              <a:rPr kumimoji="1" lang="en-US" altLang="zh-CN" sz="1800" dirty="0">
                <a:latin typeface="Times New Roman" pitchFamily="18" charset="0"/>
              </a:rPr>
              <a:t>[q].</a:t>
            </a:r>
            <a:r>
              <a:rPr kumimoji="1" lang="en-US" altLang="zh-CN" sz="1800" dirty="0" err="1">
                <a:latin typeface="Times New Roman" pitchFamily="18" charset="0"/>
              </a:rPr>
              <a:t>i</a:t>
            </a:r>
            <a:r>
              <a:rPr kumimoji="1" lang="en-US" altLang="zh-CN" sz="1800" dirty="0">
                <a:latin typeface="Times New Roman" pitchFamily="18" charset="0"/>
              </a:rPr>
              <a:t>=</a:t>
            </a:r>
            <a:r>
              <a:rPr kumimoji="1" lang="en-US" altLang="zh-CN" sz="1800" dirty="0" err="1">
                <a:latin typeface="Times New Roman" pitchFamily="18" charset="0"/>
              </a:rPr>
              <a:t>M.data</a:t>
            </a:r>
            <a:r>
              <a:rPr kumimoji="1" lang="en-US" altLang="zh-CN" sz="1800" dirty="0">
                <a:latin typeface="Times New Roman" pitchFamily="18" charset="0"/>
              </a:rPr>
              <a:t>[p].j;</a:t>
            </a:r>
            <a:r>
              <a:rPr kumimoji="1" lang="zh-CN" altLang="en-US" sz="1800" dirty="0">
                <a:latin typeface="Times New Roman" pitchFamily="18" charset="0"/>
              </a:rPr>
              <a:t> </a:t>
            </a:r>
            <a:endParaRPr kumimoji="1" lang="en-US" altLang="zh-CN" sz="1800" dirty="0">
              <a:latin typeface="Times New Roman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00" dirty="0">
                <a:latin typeface="Times New Roman" pitchFamily="18" charset="0"/>
              </a:rPr>
              <a:t>          </a:t>
            </a:r>
            <a:r>
              <a:rPr kumimoji="1" lang="en-US" altLang="zh-CN" sz="1800" dirty="0" err="1">
                <a:latin typeface="Times New Roman" pitchFamily="18" charset="0"/>
              </a:rPr>
              <a:t>T.data</a:t>
            </a:r>
            <a:r>
              <a:rPr kumimoji="1" lang="en-US" altLang="zh-CN" sz="1800" dirty="0">
                <a:latin typeface="Times New Roman" pitchFamily="18" charset="0"/>
              </a:rPr>
              <a:t>[q].j =</a:t>
            </a:r>
            <a:r>
              <a:rPr kumimoji="1" lang="en-US" altLang="zh-CN" sz="1800" dirty="0" err="1">
                <a:latin typeface="Times New Roman" pitchFamily="18" charset="0"/>
              </a:rPr>
              <a:t>M.data</a:t>
            </a:r>
            <a:r>
              <a:rPr kumimoji="1" lang="en-US" altLang="zh-CN" sz="1800" dirty="0">
                <a:latin typeface="Times New Roman" pitchFamily="18" charset="0"/>
              </a:rPr>
              <a:t>[p].</a:t>
            </a:r>
            <a:r>
              <a:rPr kumimoji="1" lang="en-US" altLang="zh-CN" sz="1800" dirty="0" err="1">
                <a:latin typeface="Times New Roman" pitchFamily="18" charset="0"/>
              </a:rPr>
              <a:t>i</a:t>
            </a:r>
            <a:r>
              <a:rPr kumimoji="1" lang="en-US" altLang="zh-CN" sz="1800" dirty="0">
                <a:latin typeface="Times New Roman" pitchFamily="18" charset="0"/>
              </a:rPr>
              <a:t>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latin typeface="Times New Roman" pitchFamily="18" charset="0"/>
              </a:rPr>
              <a:t>          </a:t>
            </a:r>
            <a:r>
              <a:rPr kumimoji="1" lang="en-US" altLang="zh-CN" sz="1800" dirty="0" err="1">
                <a:latin typeface="Times New Roman" pitchFamily="18" charset="0"/>
              </a:rPr>
              <a:t>T.data</a:t>
            </a:r>
            <a:r>
              <a:rPr kumimoji="1" lang="en-US" altLang="zh-CN" sz="1800" dirty="0">
                <a:latin typeface="Times New Roman" pitchFamily="18" charset="0"/>
              </a:rPr>
              <a:t>[q].e =</a:t>
            </a:r>
            <a:r>
              <a:rPr kumimoji="1" lang="en-US" altLang="zh-CN" sz="1800" dirty="0" err="1">
                <a:latin typeface="Times New Roman" pitchFamily="18" charset="0"/>
              </a:rPr>
              <a:t>M.data</a:t>
            </a:r>
            <a:r>
              <a:rPr kumimoji="1" lang="en-US" altLang="zh-CN" sz="1800" dirty="0">
                <a:latin typeface="Times New Roman" pitchFamily="18" charset="0"/>
              </a:rPr>
              <a:t>[p].e; </a:t>
            </a:r>
            <a:r>
              <a:rPr kumimoji="1" lang="zh-CN" altLang="en-US" sz="1800" dirty="0">
                <a:latin typeface="Times New Roman" pitchFamily="18" charset="0"/>
              </a:rPr>
              <a:t> </a:t>
            </a:r>
            <a:r>
              <a:rPr kumimoji="1" lang="en-US" altLang="zh-CN" sz="1800" dirty="0">
                <a:latin typeface="Times New Roman" pitchFamily="18" charset="0"/>
              </a:rPr>
              <a:t>//</a:t>
            </a:r>
            <a:r>
              <a:rPr kumimoji="1" lang="zh-CN" altLang="en-US" sz="1800" dirty="0">
                <a:latin typeface="Times New Roman" pitchFamily="18" charset="0"/>
              </a:rPr>
              <a:t> </a:t>
            </a:r>
            <a:r>
              <a:rPr kumimoji="1" lang="en-US" altLang="zh-CN" sz="1800" dirty="0">
                <a:latin typeface="Times New Roman" pitchFamily="18" charset="0"/>
              </a:rPr>
              <a:t>M</a:t>
            </a:r>
            <a:r>
              <a:rPr kumimoji="1" lang="zh-CN" altLang="en-US" sz="1800" dirty="0">
                <a:latin typeface="Times New Roman" pitchFamily="18" charset="0"/>
              </a:rPr>
              <a:t>中第</a:t>
            </a:r>
            <a:r>
              <a:rPr kumimoji="1" lang="en-US" altLang="zh-CN" sz="1800" dirty="0">
                <a:latin typeface="Times New Roman" pitchFamily="18" charset="0"/>
              </a:rPr>
              <a:t>p</a:t>
            </a:r>
            <a:r>
              <a:rPr kumimoji="1" lang="zh-CN" altLang="en-US" sz="1800" dirty="0">
                <a:latin typeface="Times New Roman" pitchFamily="18" charset="0"/>
              </a:rPr>
              <a:t>个元素对应</a:t>
            </a:r>
            <a:r>
              <a:rPr kumimoji="1" lang="en-US" altLang="zh-CN" sz="1800" dirty="0">
                <a:latin typeface="Times New Roman" pitchFamily="18" charset="0"/>
              </a:rPr>
              <a:t>T</a:t>
            </a:r>
            <a:r>
              <a:rPr kumimoji="1" lang="zh-CN" altLang="en-US" sz="1800" dirty="0">
                <a:latin typeface="Times New Roman" pitchFamily="18" charset="0"/>
              </a:rPr>
              <a:t>中第</a:t>
            </a:r>
            <a:r>
              <a:rPr kumimoji="1" lang="en-US" altLang="zh-CN" sz="1800" dirty="0">
                <a:latin typeface="Times New Roman" pitchFamily="18" charset="0"/>
              </a:rPr>
              <a:t>q</a:t>
            </a:r>
            <a:r>
              <a:rPr kumimoji="1" lang="zh-CN" altLang="en-US" sz="1800" dirty="0">
                <a:latin typeface="Times New Roman" pitchFamily="18" charset="0"/>
              </a:rPr>
              <a:t>个</a:t>
            </a:r>
            <a:endParaRPr kumimoji="1" lang="en-US" altLang="zh-CN" sz="1800" dirty="0">
              <a:latin typeface="Times New Roman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800" dirty="0">
                <a:latin typeface="Times New Roman" pitchFamily="18" charset="0"/>
              </a:rPr>
              <a:t>         </a:t>
            </a:r>
            <a:r>
              <a:rPr kumimoji="1" lang="en-US" altLang="zh-CN" sz="1800" dirty="0">
                <a:latin typeface="Times New Roman" pitchFamily="18" charset="0"/>
              </a:rPr>
              <a:t> </a:t>
            </a:r>
            <a:r>
              <a:rPr kumimoji="1" lang="en-US" altLang="zh-CN" sz="1800" dirty="0">
                <a:solidFill>
                  <a:srgbClr val="FF0000"/>
                </a:solidFill>
                <a:latin typeface="Times New Roman" pitchFamily="18" charset="0"/>
              </a:rPr>
              <a:t>++</a:t>
            </a:r>
            <a:r>
              <a:rPr kumimoji="1" lang="en-US" altLang="zh-CN" sz="1800" dirty="0" err="1">
                <a:solidFill>
                  <a:srgbClr val="FF0000"/>
                </a:solidFill>
                <a:latin typeface="Times New Roman" pitchFamily="18" charset="0"/>
              </a:rPr>
              <a:t>cpot</a:t>
            </a:r>
            <a:r>
              <a:rPr kumimoji="1" lang="en-US" altLang="zh-CN" sz="1800" dirty="0">
                <a:solidFill>
                  <a:srgbClr val="FF0000"/>
                </a:solidFill>
                <a:latin typeface="Times New Roman" pitchFamily="18" charset="0"/>
              </a:rPr>
              <a:t>[col]</a:t>
            </a:r>
            <a:r>
              <a:rPr kumimoji="1" lang="en-US" altLang="zh-CN" sz="1800" dirty="0">
                <a:latin typeface="Times New Roman" pitchFamily="18" charset="0"/>
              </a:rPr>
              <a:t>; //</a:t>
            </a:r>
            <a:r>
              <a:rPr kumimoji="1" lang="zh-CN" altLang="en-US" sz="1800" dirty="0">
                <a:solidFill>
                  <a:srgbClr val="FF0000"/>
                </a:solidFill>
                <a:latin typeface="Times New Roman" pitchFamily="18" charset="0"/>
              </a:rPr>
              <a:t>实时更新</a:t>
            </a:r>
            <a:r>
              <a:rPr kumimoji="1" lang="en-US" altLang="zh-CN" sz="1800" dirty="0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kumimoji="1" lang="zh-CN" altLang="en-US" sz="1800" dirty="0">
                <a:solidFill>
                  <a:srgbClr val="FF0000"/>
                </a:solidFill>
                <a:latin typeface="Times New Roman" pitchFamily="18" charset="0"/>
              </a:rPr>
              <a:t>中当前</a:t>
            </a:r>
            <a:r>
              <a:rPr kumimoji="1" lang="en-US" altLang="zh-CN" sz="1800" dirty="0">
                <a:solidFill>
                  <a:srgbClr val="FF0000"/>
                </a:solidFill>
                <a:latin typeface="Times New Roman" pitchFamily="18" charset="0"/>
              </a:rPr>
              <a:t>col</a:t>
            </a:r>
            <a:r>
              <a:rPr kumimoji="1" lang="zh-CN" altLang="en-US" sz="1800" dirty="0">
                <a:solidFill>
                  <a:srgbClr val="FF0000"/>
                </a:solidFill>
                <a:latin typeface="Times New Roman" pitchFamily="18" charset="0"/>
              </a:rPr>
              <a:t>列中第一个非零元的位置</a:t>
            </a:r>
            <a:endParaRPr kumimoji="1" lang="en-US" altLang="zh-CN" sz="1800" dirty="0">
              <a:solidFill>
                <a:srgbClr val="FF0000"/>
              </a:solidFill>
              <a:latin typeface="Times New Roman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latin typeface="Times New Roman" pitchFamily="18" charset="0"/>
              </a:rPr>
              <a:t>        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latin typeface="Times New Roman" pitchFamily="18" charset="0"/>
              </a:rPr>
              <a:t>  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latin typeface="Times New Roman" pitchFamily="18" charset="0"/>
              </a:rPr>
              <a:t>  return OK;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latin typeface="Times New Roman" pitchFamily="18" charset="0"/>
              </a:rPr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BBFAFA6-0449-0543-BB8C-1D5E5EA0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b="1" dirty="0">
                <a:cs typeface="+mn-cs"/>
              </a:rPr>
              <a:t>4.3.3  </a:t>
            </a:r>
            <a:r>
              <a:rPr kumimoji="1" lang="zh-CN" altLang="en-US" sz="4000" b="1" dirty="0">
                <a:cs typeface="+mn-cs"/>
              </a:rPr>
              <a:t>矩阵的压缩存储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2F18C5-7903-D142-AA4C-93E7431DB38F}"/>
              </a:ext>
            </a:extLst>
          </p:cNvPr>
          <p:cNvSpPr txBox="1"/>
          <p:nvPr/>
        </p:nvSpPr>
        <p:spPr>
          <a:xfrm>
            <a:off x="3509482" y="5562600"/>
            <a:ext cx="4572000" cy="52322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CN" sz="1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该算法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时间复杂性为：</a:t>
            </a:r>
            <a:r>
              <a:rPr kumimoji="1" lang="en-US" altLang="zh-CN" sz="1400" b="1" dirty="0">
                <a:latin typeface="Times New Roman" pitchFamily="18" charset="0"/>
              </a:rPr>
              <a:t>O(nu + </a:t>
            </a:r>
            <a:r>
              <a:rPr kumimoji="1" lang="en-US" altLang="zh-CN" sz="1400" b="1" dirty="0" err="1">
                <a:latin typeface="Times New Roman" pitchFamily="18" charset="0"/>
              </a:rPr>
              <a:t>tu</a:t>
            </a:r>
            <a:r>
              <a:rPr kumimoji="1" lang="en-US" altLang="zh-CN" sz="1400" b="1" dirty="0">
                <a:latin typeface="Times New Roman" pitchFamily="18" charset="0"/>
              </a:rPr>
              <a:t>)</a:t>
            </a:r>
            <a:r>
              <a:rPr kumimoji="1" lang="zh-CN" altLang="en-US" sz="1400" b="1" dirty="0">
                <a:latin typeface="Times New Roman" pitchFamily="18" charset="0"/>
              </a:rPr>
              <a:t>，</a:t>
            </a:r>
            <a:endParaRPr kumimoji="1" lang="en-US" altLang="zh-CN" sz="1400" b="1" dirty="0">
              <a:latin typeface="Times New Roman" pitchFamily="18" charset="0"/>
            </a:endParaRPr>
          </a:p>
          <a:p>
            <a:pPr algn="just"/>
            <a:r>
              <a:rPr kumimoji="1" lang="zh-CN" altLang="en-US" sz="1400" b="1" dirty="0">
                <a:solidFill>
                  <a:srgbClr val="FF0000"/>
                </a:solidFill>
                <a:latin typeface="Times New Roman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kumimoji="1" lang="en-US" altLang="zh-CN" sz="1400" b="1" dirty="0" err="1">
                <a:solidFill>
                  <a:srgbClr val="FF0000"/>
                </a:solidFill>
                <a:latin typeface="Times New Roman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tu</a:t>
            </a:r>
            <a:r>
              <a:rPr kumimoji="1" lang="zh-CN" altLang="en-US" sz="1400" b="1" dirty="0">
                <a:solidFill>
                  <a:srgbClr val="FF0000"/>
                </a:solidFill>
                <a:latin typeface="Times New Roman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1400" b="1" dirty="0">
                <a:solidFill>
                  <a:srgbClr val="FF0000"/>
                </a:solidFill>
                <a:latin typeface="Times New Roman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mu</a:t>
            </a:r>
            <a:r>
              <a:rPr kumimoji="1" lang="zh-CN" altLang="en-US" sz="1400" b="1" dirty="0">
                <a:solidFill>
                  <a:srgbClr val="FF0000"/>
                </a:solidFill>
                <a:latin typeface="Times New Roman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1400" b="1" dirty="0">
                <a:solidFill>
                  <a:srgbClr val="FF0000"/>
                </a:solidFill>
                <a:latin typeface="Times New Roman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nu</a:t>
            </a:r>
            <a:r>
              <a:rPr kumimoji="1" lang="zh-CN" altLang="en-US" sz="1400" b="1" dirty="0">
                <a:solidFill>
                  <a:srgbClr val="FF0000"/>
                </a:solidFill>
                <a:latin typeface="Times New Roman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同量级时，时间复杂性与经典算法相同。</a:t>
            </a:r>
            <a:endParaRPr lang="en-US" altLang="zh-CN" sz="1400" b="1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10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 </a:t>
            </a:r>
            <a:r>
              <a:rPr kumimoji="1" lang="en-US" altLang="zh-CN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4.1  </a:t>
            </a: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数组的类型定义</a:t>
            </a:r>
          </a:p>
          <a:p>
            <a:pPr marL="0" indent="0" fontAlgn="base"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 </a:t>
            </a:r>
            <a:r>
              <a:rPr kumimoji="1" lang="en-US" altLang="zh-CN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4.2  </a:t>
            </a: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数组的顺序表示和实现</a:t>
            </a:r>
          </a:p>
          <a:p>
            <a:pPr marL="0" indent="0" fontAlgn="base"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 </a:t>
            </a:r>
            <a:r>
              <a:rPr kumimoji="1" lang="en-US" altLang="zh-CN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4.3  </a:t>
            </a: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矩阵的压缩存储 </a:t>
            </a:r>
          </a:p>
          <a:p>
            <a:pPr marL="0" indent="0" fontAlgn="base"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Arial" charset="0"/>
                <a:ea typeface="宋体" charset="-122"/>
              </a:rPr>
              <a:t> </a:t>
            </a:r>
            <a:r>
              <a:rPr kumimoji="1" lang="en-US" altLang="zh-CN" b="1" dirty="0">
                <a:solidFill>
                  <a:srgbClr val="0000FF"/>
                </a:solidFill>
                <a:latin typeface="Arial" charset="0"/>
                <a:ea typeface="宋体" charset="-122"/>
              </a:rPr>
              <a:t>4.4  </a:t>
            </a:r>
            <a:r>
              <a:rPr kumimoji="1" lang="zh-CN" altLang="en-US" b="1" dirty="0">
                <a:solidFill>
                  <a:srgbClr val="0000FF"/>
                </a:solidFill>
                <a:latin typeface="Arial" charset="0"/>
                <a:ea typeface="宋体" charset="-122"/>
              </a:rPr>
              <a:t>广义表的类型定义</a:t>
            </a:r>
          </a:p>
          <a:p>
            <a:pPr marL="0" indent="0" fontAlgn="base"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 </a:t>
            </a:r>
            <a:r>
              <a:rPr kumimoji="1" lang="en-US" altLang="zh-CN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4.5  </a:t>
            </a: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广义表的存储结构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35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F5A986C7-8130-4E48-AE52-51D2E8E4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本章内容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625985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zh-CN" altLang="en-US" sz="2800" b="1" dirty="0"/>
              <a:t>广义表的引入：</a:t>
            </a:r>
            <a:endParaRPr lang="en-US" altLang="zh-CN" sz="28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36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836504" y="2143047"/>
            <a:ext cx="7545495" cy="270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algn="just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latin typeface="Times New Roman" pitchFamily="18" charset="0"/>
              </a:rPr>
              <a:t>         线性表要求数据元素的类型相同，在实际应用中线性表的数据类型往往不同。</a:t>
            </a:r>
          </a:p>
          <a:p>
            <a:pPr algn="just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latin typeface="Times New Roman" pitchFamily="18" charset="0"/>
              </a:rPr>
              <a:t>        例如：一个公司有董事长，总经理，秘书，人事部，分公司等等，董事长、总经理、秘书都是单个的人，而人事部、分公司又是一个组织。</a:t>
            </a:r>
          </a:p>
          <a:p>
            <a:pPr algn="just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latin typeface="Times New Roman" pitchFamily="18" charset="0"/>
              </a:rPr>
              <a:t>        如何在这种情况下应用线性表，就是广义表的范畴。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9BCC621-67E7-214E-8F16-722B9A60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b="1" dirty="0">
                <a:cs typeface="+mn-cs"/>
              </a:rPr>
              <a:t>4.4  </a:t>
            </a:r>
            <a:r>
              <a:rPr kumimoji="1" lang="zh-CN" altLang="en-US" sz="4000" b="1" dirty="0">
                <a:cs typeface="+mn-cs"/>
              </a:rPr>
              <a:t>广义表的类型定义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9909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zh-CN" altLang="en-US" sz="2800" b="1" dirty="0"/>
              <a:t>广义表的定义：</a:t>
            </a:r>
            <a:endParaRPr lang="en-US" altLang="zh-CN" sz="28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37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76200" y="1966912"/>
            <a:ext cx="8915400" cy="1858970"/>
          </a:xfrm>
          <a:prstGeom prst="rect">
            <a:avLst/>
          </a:prstGeom>
          <a:noFill/>
          <a:ln w="38100" cmpd="dbl">
            <a:solidFill>
              <a:srgbClr val="0F6FC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      广义表是线性表的推广，也称列表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(Lists</a:t>
            </a:r>
            <a:r>
              <a:rPr kumimoji="1" lang="en-US" altLang="zh-CN" kern="0" dirty="0">
                <a:latin typeface="Times New Roman" pitchFamily="18" charset="0"/>
              </a:rPr>
              <a:t>(</a:t>
            </a:r>
            <a:r>
              <a:rPr kumimoji="1" lang="zh-CN" altLang="en-US" kern="0" noProof="0" dirty="0">
                <a:solidFill>
                  <a:srgbClr val="FF0000"/>
                </a:solidFill>
                <a:latin typeface="Times New Roman" pitchFamily="18" charset="0"/>
              </a:rPr>
              <a:t>复数形式</a:t>
            </a:r>
            <a:r>
              <a:rPr kumimoji="1" lang="en-US" altLang="zh-CN" kern="0" dirty="0">
                <a:latin typeface="Times New Roman" pitchFamily="18" charset="0"/>
              </a:rPr>
              <a:t>))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。它是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n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个元素的有限序列，记作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A=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,a</a:t>
            </a:r>
            <a:r>
              <a:rPr kumimoji="1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,……a</a:t>
            </a:r>
            <a:r>
              <a:rPr kumimoji="1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n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    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其中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是表名，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n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是广义表的长度，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2800" b="1" i="0" u="none" strike="noStrike" kern="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i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是广义表的元素，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2800" b="1" i="0" u="none" strike="noStrike" kern="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i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既可以是单个元素，也可以是广义表。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76200" y="4110037"/>
            <a:ext cx="8929687" cy="996950"/>
          </a:xfrm>
          <a:prstGeom prst="rect">
            <a:avLst/>
          </a:prstGeom>
          <a:noFill/>
          <a:ln w="38100" cmpd="dbl" algn="ctr">
            <a:solidFill>
              <a:srgbClr val="0F6FC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子表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：如果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2800" b="1" i="0" u="none" strike="noStrike" kern="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i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是广义表，称为子表，用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大写字母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表示；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原子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：如果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2800" b="1" i="0" u="none" strike="noStrike" kern="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i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是单个元素，称为原子，用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小写字母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表示。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1201737" y="5467350"/>
            <a:ext cx="66611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zh-CN" altLang="en-US" sz="3200">
                <a:solidFill>
                  <a:srgbClr val="003300"/>
                </a:solidFill>
                <a:ea typeface="楷体_GB2312" pitchFamily="49" charset="-122"/>
              </a:rPr>
              <a:t>例如</a:t>
            </a:r>
            <a:r>
              <a:rPr lang="en-US" altLang="zh-CN" sz="3200">
                <a:solidFill>
                  <a:srgbClr val="003300"/>
                </a:solidFill>
                <a:ea typeface="楷体_GB2312" pitchFamily="49" charset="-122"/>
              </a:rPr>
              <a:t>:   </a:t>
            </a:r>
            <a:r>
              <a:rPr lang="en-US" altLang="zh-CN" sz="3200">
                <a:ea typeface="楷体_GB2312" pitchFamily="49" charset="-122"/>
              </a:rPr>
              <a:t>D = ( E, F ) =  ((a, (b, c))</a:t>
            </a:r>
            <a:r>
              <a:rPr lang="zh-CN" altLang="en-US" sz="3200">
                <a:ea typeface="楷体_GB2312" pitchFamily="49" charset="-122"/>
              </a:rPr>
              <a:t>，</a:t>
            </a:r>
            <a:r>
              <a:rPr lang="en-US" altLang="zh-CN" sz="3200">
                <a:ea typeface="楷体_GB2312" pitchFamily="49" charset="-122"/>
              </a:rPr>
              <a:t>F )</a:t>
            </a:r>
            <a:endParaRPr lang="en-US" altLang="zh-CN">
              <a:ea typeface="楷体_GB2312" pitchFamily="49" charset="-122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6D1D0B8-BB19-3749-9CD7-F76F2EC8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b="1" dirty="0">
                <a:cs typeface="+mn-cs"/>
              </a:rPr>
              <a:t>4.4  </a:t>
            </a:r>
            <a:r>
              <a:rPr kumimoji="1" lang="zh-CN" altLang="en-US" sz="4000" b="1" dirty="0">
                <a:cs typeface="+mn-cs"/>
              </a:rPr>
              <a:t>广义表的类型定义</a:t>
            </a: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5B53D8-A70E-A64F-95D1-23F30C44BCF6}"/>
              </a:ext>
            </a:extLst>
          </p:cNvPr>
          <p:cNvSpPr txBox="1"/>
          <p:nvPr/>
        </p:nvSpPr>
        <p:spPr>
          <a:xfrm>
            <a:off x="4343400" y="1463975"/>
            <a:ext cx="4572000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CN" sz="2000" b="1" dirty="0">
                <a:solidFill>
                  <a:srgbClr val="FF0000"/>
                </a:solidFill>
              </a:rPr>
              <a:t>线性表</a:t>
            </a:r>
            <a:r>
              <a:rPr lang="zh-CN" altLang="en-US" sz="2000" b="1" dirty="0">
                <a:solidFill>
                  <a:srgbClr val="FF0000"/>
                </a:solidFill>
              </a:rPr>
              <a:t>的元素只能是同类型的原子元素</a:t>
            </a:r>
          </a:p>
        </p:txBody>
      </p:sp>
    </p:spTree>
    <p:extLst>
      <p:ext uri="{BB962C8B-B14F-4D97-AF65-F5344CB8AC3E}">
        <p14:creationId xmlns:p14="http://schemas.microsoft.com/office/powerpoint/2010/main" val="7446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utoUpdateAnimBg="0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zh-CN" altLang="en-US" sz="2800" b="1" dirty="0"/>
              <a:t>广义表的</a:t>
            </a:r>
            <a:r>
              <a:rPr lang="en-US" altLang="zh-CN" sz="2800" b="1" dirty="0"/>
              <a:t>ADT</a:t>
            </a:r>
            <a:r>
              <a:rPr lang="zh-CN" altLang="en-US" sz="2800" b="1" dirty="0"/>
              <a:t>：</a:t>
            </a:r>
            <a:endParaRPr lang="en-US" altLang="zh-CN" sz="28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38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812800" y="1717675"/>
            <a:ext cx="6065838" cy="428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latin typeface="Times New Roman" pitchFamily="18" charset="0"/>
              </a:rPr>
              <a:t>ADT </a:t>
            </a:r>
            <a:r>
              <a:rPr kumimoji="1" lang="en-US" altLang="zh-CN" dirty="0" err="1">
                <a:latin typeface="Times New Roman" pitchFamily="18" charset="0"/>
              </a:rPr>
              <a:t>Glist</a:t>
            </a:r>
            <a:r>
              <a:rPr kumimoji="1" lang="en-US" altLang="zh-CN" dirty="0">
                <a:latin typeface="Times New Roman" pitchFamily="18" charset="0"/>
              </a:rPr>
              <a:t> {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3300"/>
                </a:solidFill>
                <a:latin typeface="Times New Roman" pitchFamily="18" charset="0"/>
              </a:rPr>
              <a:t>  </a:t>
            </a:r>
            <a:r>
              <a:rPr kumimoji="1" lang="zh-CN" altLang="en-US" dirty="0">
                <a:solidFill>
                  <a:srgbClr val="FF3300"/>
                </a:solidFill>
                <a:latin typeface="Times New Roman" pitchFamily="18" charset="0"/>
              </a:rPr>
              <a:t>数据对象：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</a:rPr>
              <a:t>  </a:t>
            </a:r>
            <a:endParaRPr kumimoji="1" lang="zh-CN" altLang="en-US" dirty="0">
              <a:solidFill>
                <a:srgbClr val="FF3300"/>
              </a:solidFill>
              <a:latin typeface="Times New Roman" pitchFamily="18" charset="0"/>
            </a:endParaRP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FF3300"/>
                </a:solidFill>
                <a:latin typeface="Times New Roman" pitchFamily="18" charset="0"/>
              </a:rPr>
              <a:t>  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FF3300"/>
                </a:solidFill>
                <a:latin typeface="Times New Roman" pitchFamily="18" charset="0"/>
              </a:rPr>
              <a:t>  数据关系：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FF3300"/>
                </a:solidFill>
                <a:latin typeface="Times New Roman" pitchFamily="18" charset="0"/>
              </a:rPr>
              <a:t>  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FF3300"/>
                </a:solidFill>
                <a:latin typeface="Times New Roman" pitchFamily="18" charset="0"/>
              </a:rPr>
              <a:t>  基本操作：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latin typeface="Times New Roman" pitchFamily="18" charset="0"/>
              </a:rPr>
              <a:t>} ADT </a:t>
            </a:r>
            <a:r>
              <a:rPr kumimoji="1" lang="en-US" altLang="zh-CN" dirty="0" err="1">
                <a:latin typeface="Times New Roman" pitchFamily="18" charset="0"/>
              </a:rPr>
              <a:t>Glist</a:t>
            </a:r>
            <a:endParaRPr kumimoji="1" lang="en-US" altLang="zh-CN" dirty="0">
              <a:latin typeface="Times New Roman" pitchFamily="18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917825" y="3848100"/>
            <a:ext cx="5611812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latin typeface="Times New Roman" pitchFamily="18" charset="0"/>
              </a:rPr>
              <a:t>LR</a:t>
            </a:r>
            <a:r>
              <a:rPr kumimoji="1" lang="zh-CN" altLang="en-US" dirty="0">
                <a:latin typeface="Times New Roman" pitchFamily="18" charset="0"/>
              </a:rPr>
              <a:t>＝</a:t>
            </a:r>
            <a:r>
              <a:rPr kumimoji="1" lang="en-US" altLang="zh-CN" dirty="0">
                <a:latin typeface="Times New Roman" pitchFamily="18" charset="0"/>
              </a:rPr>
              <a:t>{&lt;e</a:t>
            </a:r>
            <a:r>
              <a:rPr kumimoji="1" lang="en-US" altLang="zh-CN" baseline="-25000" dirty="0">
                <a:latin typeface="Times New Roman" pitchFamily="18" charset="0"/>
              </a:rPr>
              <a:t>i-1</a:t>
            </a:r>
            <a:r>
              <a:rPr kumimoji="1" lang="en-US" altLang="zh-CN" dirty="0">
                <a:latin typeface="Times New Roman" pitchFamily="18" charset="0"/>
              </a:rPr>
              <a:t>, </a:t>
            </a:r>
            <a:r>
              <a:rPr kumimoji="1" lang="en-US" altLang="zh-CN" dirty="0" err="1">
                <a:latin typeface="Times New Roman" pitchFamily="18" charset="0"/>
              </a:rPr>
              <a:t>e</a:t>
            </a:r>
            <a:r>
              <a:rPr kumimoji="1" lang="en-US" altLang="zh-CN" baseline="-25000" dirty="0" err="1">
                <a:latin typeface="Times New Roman" pitchFamily="18" charset="0"/>
              </a:rPr>
              <a:t>i</a:t>
            </a:r>
            <a:r>
              <a:rPr kumimoji="1" lang="en-US" altLang="zh-CN" dirty="0">
                <a:latin typeface="Times New Roman" pitchFamily="18" charset="0"/>
              </a:rPr>
              <a:t> &gt;| e</a:t>
            </a:r>
            <a:r>
              <a:rPr kumimoji="1" lang="en-US" altLang="zh-CN" baseline="-25000" dirty="0">
                <a:latin typeface="Times New Roman" pitchFamily="18" charset="0"/>
              </a:rPr>
              <a:t>i-1</a:t>
            </a:r>
            <a:r>
              <a:rPr kumimoji="1" lang="en-US" altLang="zh-CN" dirty="0">
                <a:latin typeface="Times New Roman" pitchFamily="18" charset="0"/>
              </a:rPr>
              <a:t> ,</a:t>
            </a:r>
            <a:r>
              <a:rPr kumimoji="1" lang="en-US" altLang="zh-CN" dirty="0" err="1">
                <a:latin typeface="Times New Roman" pitchFamily="18" charset="0"/>
              </a:rPr>
              <a:t>e</a:t>
            </a:r>
            <a:r>
              <a:rPr kumimoji="1" lang="en-US" altLang="zh-CN" baseline="-25000" dirty="0" err="1">
                <a:latin typeface="Times New Roman" pitchFamily="18" charset="0"/>
              </a:rPr>
              <a:t>i</a:t>
            </a:r>
            <a:r>
              <a:rPr kumimoji="1" lang="en-US" altLang="zh-CN" dirty="0" err="1">
                <a:latin typeface="Times New Roman" pitchFamily="18" charset="0"/>
              </a:rPr>
              <a:t>∈D</a:t>
            </a:r>
            <a:r>
              <a:rPr kumimoji="1" lang="en-US" altLang="zh-CN" dirty="0">
                <a:latin typeface="Times New Roman" pitchFamily="18" charset="0"/>
              </a:rPr>
              <a:t>, 2≤i≤n}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917825" y="2263775"/>
            <a:ext cx="3772186" cy="137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algn="just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=1,2,..,n;  n≥0; </a:t>
            </a:r>
          </a:p>
          <a:p>
            <a:pPr algn="just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∈AtomSet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∈GList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AtomSet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为某个数据对象 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8" name="Rectangle 8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917825" y="4886325"/>
            <a:ext cx="1501775" cy="422275"/>
          </a:xfrm>
          <a:prstGeom prst="rect">
            <a:avLst/>
          </a:prstGeom>
          <a:solidFill>
            <a:srgbClr val="DBF5F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sng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见下页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E961E07-C1C6-8240-B34D-420E2ABA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b="1" dirty="0">
                <a:cs typeface="+mn-cs"/>
              </a:rPr>
              <a:t>4.4  </a:t>
            </a:r>
            <a:r>
              <a:rPr kumimoji="1" lang="zh-CN" altLang="en-US" sz="4000" b="1" dirty="0">
                <a:cs typeface="+mn-cs"/>
              </a:rPr>
              <a:t>广义表的类型定义</a:t>
            </a:r>
            <a:endParaRPr lang="en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D92A98-B1A7-834C-96B1-AC7CC85130AC}"/>
              </a:ext>
            </a:extLst>
          </p:cNvPr>
          <p:cNvSpPr txBox="1"/>
          <p:nvPr/>
        </p:nvSpPr>
        <p:spPr>
          <a:xfrm>
            <a:off x="6578752" y="3205208"/>
            <a:ext cx="2463648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FF0000"/>
                </a:solidFill>
              </a:rPr>
              <a:t>AtomSet</a:t>
            </a:r>
            <a:r>
              <a:rPr lang="zh-CN" altLang="en-US" sz="2000" b="1" dirty="0">
                <a:solidFill>
                  <a:srgbClr val="FF0000"/>
                </a:solidFill>
              </a:rPr>
              <a:t> 为原子元素</a:t>
            </a:r>
          </a:p>
        </p:txBody>
      </p:sp>
    </p:spTree>
    <p:extLst>
      <p:ext uri="{BB962C8B-B14F-4D97-AF65-F5344CB8AC3E}">
        <p14:creationId xmlns:p14="http://schemas.microsoft.com/office/powerpoint/2010/main" val="157729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zh-CN" altLang="en-US" sz="2800" b="1" dirty="0"/>
              <a:t>基本操作：</a:t>
            </a:r>
            <a:endParaRPr lang="en-US" altLang="zh-CN" sz="28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39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219200" y="2016957"/>
            <a:ext cx="6769100" cy="3662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err="1">
                <a:latin typeface="Times New Roman" pitchFamily="18" charset="0"/>
              </a:rPr>
              <a:t>InitGlist</a:t>
            </a:r>
            <a:r>
              <a:rPr kumimoji="1" lang="en-US" altLang="zh-CN" dirty="0">
                <a:latin typeface="Times New Roman" pitchFamily="18" charset="0"/>
              </a:rPr>
              <a:t>(&amp;L)             </a:t>
            </a:r>
            <a:r>
              <a:rPr kumimoji="1" lang="zh-CN" altLang="en-US" dirty="0">
                <a:latin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初始化：创建空表</a:t>
            </a:r>
            <a:r>
              <a:rPr kumimoji="1" lang="zh-CN" altLang="en-US" dirty="0">
                <a:latin typeface="Times New Roman" pitchFamily="18" charset="0"/>
              </a:rPr>
              <a:t>   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err="1">
                <a:latin typeface="Times New Roman" pitchFamily="18" charset="0"/>
              </a:rPr>
              <a:t>CreateGlist</a:t>
            </a:r>
            <a:r>
              <a:rPr kumimoji="1" lang="en-US" altLang="zh-CN" dirty="0">
                <a:latin typeface="Times New Roman" pitchFamily="18" charset="0"/>
              </a:rPr>
              <a:t>(&amp;L,S)    </a:t>
            </a:r>
            <a:r>
              <a:rPr kumimoji="1" lang="zh-CN" altLang="en-US" dirty="0">
                <a:latin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由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创建广义表</a:t>
            </a:r>
            <a:endParaRPr kumimoji="1" lang="en-US" altLang="zh-CN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err="1">
                <a:latin typeface="Times New Roman" pitchFamily="18" charset="0"/>
              </a:rPr>
              <a:t>DestroyGlist</a:t>
            </a:r>
            <a:r>
              <a:rPr kumimoji="1" lang="en-US" altLang="zh-CN" dirty="0">
                <a:latin typeface="Times New Roman" pitchFamily="18" charset="0"/>
              </a:rPr>
              <a:t>(&amp;L)</a:t>
            </a:r>
            <a:r>
              <a:rPr kumimoji="1" lang="zh-CN" altLang="en-US" dirty="0">
                <a:latin typeface="Times New Roman" pitchFamily="18" charset="0"/>
              </a:rPr>
              <a:t>       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</a:rPr>
              <a:t>//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</a:rPr>
              <a:t> 销毁广义表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err="1">
                <a:latin typeface="Times New Roman" pitchFamily="18" charset="0"/>
              </a:rPr>
              <a:t>GListLength</a:t>
            </a:r>
            <a:r>
              <a:rPr kumimoji="1" lang="en-US" altLang="zh-CN" dirty="0">
                <a:latin typeface="Times New Roman" pitchFamily="18" charset="0"/>
              </a:rPr>
              <a:t>(L)       </a:t>
            </a:r>
            <a:r>
              <a:rPr kumimoji="1" lang="zh-CN" altLang="en-US" dirty="0">
                <a:latin typeface="Times New Roman" pitchFamily="18" charset="0"/>
              </a:rPr>
              <a:t> 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求表长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err="1">
                <a:latin typeface="Times New Roman" pitchFamily="18" charset="0"/>
              </a:rPr>
              <a:t>GListDepth</a:t>
            </a:r>
            <a:r>
              <a:rPr kumimoji="1" lang="en-US" altLang="zh-CN" dirty="0">
                <a:latin typeface="Times New Roman" pitchFamily="18" charset="0"/>
              </a:rPr>
              <a:t>(L)        </a:t>
            </a:r>
            <a:r>
              <a:rPr kumimoji="1" lang="zh-CN" altLang="en-US" dirty="0">
                <a:latin typeface="Times New Roman" pitchFamily="18" charset="0"/>
              </a:rPr>
              <a:t> </a:t>
            </a:r>
            <a:r>
              <a:rPr kumimoji="1" lang="en-US" altLang="zh-CN" dirty="0">
                <a:latin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求表的深度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err="1">
                <a:latin typeface="Times New Roman" pitchFamily="18" charset="0"/>
              </a:rPr>
              <a:t>GetHead</a:t>
            </a:r>
            <a:r>
              <a:rPr kumimoji="1" lang="en-US" altLang="zh-CN" dirty="0">
                <a:latin typeface="Times New Roman" pitchFamily="18" charset="0"/>
              </a:rPr>
              <a:t>(L)            </a:t>
            </a:r>
            <a:r>
              <a:rPr kumimoji="1" lang="zh-CN" altLang="en-US" dirty="0">
                <a:latin typeface="Times New Roman" pitchFamily="18" charset="0"/>
              </a:rPr>
              <a:t> </a:t>
            </a:r>
            <a:r>
              <a:rPr kumimoji="1" lang="en-US" altLang="zh-CN" dirty="0">
                <a:latin typeface="Times New Roman" pitchFamily="18" charset="0"/>
              </a:rPr>
              <a:t> </a:t>
            </a:r>
            <a:r>
              <a:rPr kumimoji="1" lang="zh-CN" altLang="en-US" dirty="0">
                <a:latin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取表头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err="1">
                <a:latin typeface="Times New Roman" pitchFamily="18" charset="0"/>
              </a:rPr>
              <a:t>GetTail</a:t>
            </a:r>
            <a:r>
              <a:rPr kumimoji="1" lang="en-US" altLang="zh-CN" dirty="0">
                <a:latin typeface="Times New Roman" pitchFamily="18" charset="0"/>
              </a:rPr>
              <a:t>(L)              </a:t>
            </a:r>
            <a:r>
              <a:rPr kumimoji="1" lang="zh-CN" altLang="en-US" dirty="0">
                <a:latin typeface="Times New Roman" pitchFamily="18" charset="0"/>
              </a:rPr>
              <a:t>  </a:t>
            </a:r>
            <a:r>
              <a:rPr kumimoji="1" lang="en-US" altLang="zh-CN" dirty="0">
                <a:latin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取表尾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4680C33-CEB0-0F4D-9213-70C8BBB5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b="1" dirty="0">
                <a:cs typeface="+mn-cs"/>
              </a:rPr>
              <a:t>4.4  </a:t>
            </a:r>
            <a:r>
              <a:rPr kumimoji="1" lang="zh-CN" altLang="en-US" sz="4000" b="1" dirty="0">
                <a:cs typeface="+mn-cs"/>
              </a:rPr>
              <a:t>广义表的类型定义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539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Arial" charset="0"/>
                <a:ea typeface="宋体" charset="-122"/>
              </a:rPr>
              <a:t> </a:t>
            </a:r>
            <a:r>
              <a:rPr kumimoji="1" lang="en-US" altLang="zh-CN" b="1" dirty="0">
                <a:solidFill>
                  <a:srgbClr val="0000FF"/>
                </a:solidFill>
                <a:latin typeface="Arial" charset="0"/>
                <a:ea typeface="宋体" charset="-122"/>
              </a:rPr>
              <a:t>4.1  </a:t>
            </a:r>
            <a:r>
              <a:rPr kumimoji="1" lang="zh-CN" altLang="en-US" b="1" dirty="0">
                <a:solidFill>
                  <a:srgbClr val="0000FF"/>
                </a:solidFill>
                <a:latin typeface="Arial" charset="0"/>
                <a:ea typeface="宋体" charset="-122"/>
              </a:rPr>
              <a:t>数组的类型定义</a:t>
            </a:r>
          </a:p>
          <a:p>
            <a:pPr marL="0" indent="0" fontAlgn="base"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 </a:t>
            </a:r>
            <a:r>
              <a:rPr kumimoji="1" lang="en-US" altLang="zh-CN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4.2  </a:t>
            </a: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数组的顺序表示和实现</a:t>
            </a:r>
          </a:p>
          <a:p>
            <a:pPr marL="0" indent="0" fontAlgn="base"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 </a:t>
            </a:r>
            <a:r>
              <a:rPr kumimoji="1" lang="en-US" altLang="zh-CN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4.3  </a:t>
            </a: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矩阵的压缩存储 </a:t>
            </a:r>
          </a:p>
          <a:p>
            <a:pPr marL="0" indent="0" fontAlgn="base"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 </a:t>
            </a:r>
            <a:r>
              <a:rPr kumimoji="1" lang="en-US" altLang="zh-CN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4.4  </a:t>
            </a: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广义表的类型定义</a:t>
            </a:r>
          </a:p>
          <a:p>
            <a:pPr marL="0" indent="0" fontAlgn="base"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 </a:t>
            </a:r>
            <a:r>
              <a:rPr kumimoji="1" lang="en-US" altLang="zh-CN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4.5  </a:t>
            </a: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广义表的存储结构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4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59C03394-B9AC-4148-A261-FF69CA63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本章内容</a:t>
            </a:r>
          </a:p>
        </p:txBody>
      </p:sp>
    </p:spTree>
    <p:extLst>
      <p:ext uri="{BB962C8B-B14F-4D97-AF65-F5344CB8AC3E}">
        <p14:creationId xmlns:p14="http://schemas.microsoft.com/office/powerpoint/2010/main" val="3234787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endParaRPr lang="en-US" altLang="zh-CN" sz="28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40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85775" y="1206500"/>
            <a:ext cx="523398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  <a:ea typeface="楷体_GB2312" pitchFamily="49" charset="-122"/>
              </a:rPr>
              <a:t>广义表是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tantia" pitchFamily="18" charset="0"/>
                <a:ea typeface="楷体_GB2312" pitchFamily="49" charset="-122"/>
              </a:rPr>
              <a:t>递归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  <a:ea typeface="楷体_GB2312" pitchFamily="49" charset="-122"/>
              </a:rPr>
              <a:t>定义的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tantia" pitchFamily="18" charset="0"/>
                <a:ea typeface="楷体_GB2312" pitchFamily="49" charset="-122"/>
              </a:rPr>
              <a:t>线性结构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  <a:ea typeface="楷体_GB2312" pitchFamily="49" charset="-122"/>
              </a:rPr>
              <a:t>，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  <a:ea typeface="宋体" charset="-122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419225" y="2006600"/>
            <a:ext cx="5078413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en-US" altLang="zh-CN">
                <a:ea typeface="楷体_GB2312" pitchFamily="49" charset="-122"/>
              </a:rPr>
              <a:t>       LS = (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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baseline="-25000">
                <a:ea typeface="楷体_GB2312" pitchFamily="49" charset="-122"/>
              </a:rPr>
              <a:t>n</a:t>
            </a:r>
            <a:r>
              <a:rPr lang="en-US" altLang="zh-CN">
                <a:ea typeface="楷体_GB2312" pitchFamily="49" charset="-122"/>
              </a:rPr>
              <a:t> )</a:t>
            </a:r>
          </a:p>
          <a:p>
            <a:pPr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zh-CN" altLang="en-US">
                <a:ea typeface="楷体_GB2312" pitchFamily="49" charset="-122"/>
              </a:rPr>
              <a:t>其中：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baseline="-25000">
                <a:ea typeface="楷体_GB2312" pitchFamily="49" charset="-122"/>
              </a:rPr>
              <a:t>i</a:t>
            </a:r>
            <a:r>
              <a:rPr lang="en-US" altLang="zh-CN">
                <a:ea typeface="楷体_GB2312" pitchFamily="49" charset="-122"/>
              </a:rPr>
              <a:t>  </a:t>
            </a:r>
            <a:r>
              <a:rPr lang="zh-CN" altLang="en-US">
                <a:ea typeface="楷体_GB2312" pitchFamily="49" charset="-122"/>
              </a:rPr>
              <a:t>或为原子 或为广义表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650875" y="3292475"/>
            <a:ext cx="5129930" cy="31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zh-CN" altLang="en-US" sz="2400" dirty="0">
                <a:solidFill>
                  <a:srgbClr val="003300"/>
                </a:solidFill>
                <a:ea typeface="楷体_GB2312" pitchFamily="49" charset="-122"/>
              </a:rPr>
              <a:t>例如</a:t>
            </a:r>
            <a:r>
              <a:rPr lang="en-US" altLang="zh-CN" sz="2400" dirty="0">
                <a:solidFill>
                  <a:srgbClr val="003300"/>
                </a:solidFill>
                <a:ea typeface="楷体_GB2312" pitchFamily="49" charset="-122"/>
              </a:rPr>
              <a:t>:   </a:t>
            </a:r>
            <a:r>
              <a:rPr lang="en-US" altLang="zh-CN" sz="2400" dirty="0">
                <a:ea typeface="楷体_GB2312" pitchFamily="49" charset="-122"/>
              </a:rPr>
              <a:t>A = (  )</a:t>
            </a:r>
          </a:p>
          <a:p>
            <a:pPr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    F = (d, (e))</a:t>
            </a:r>
          </a:p>
          <a:p>
            <a:pPr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    D = ((a,(</a:t>
            </a:r>
            <a:r>
              <a:rPr lang="en-US" altLang="zh-CN" sz="2400" dirty="0" err="1">
                <a:ea typeface="楷体_GB2312" pitchFamily="49" charset="-122"/>
              </a:rPr>
              <a:t>b,c</a:t>
            </a:r>
            <a:r>
              <a:rPr lang="en-US" altLang="zh-CN" sz="2400" dirty="0">
                <a:ea typeface="楷体_GB2312" pitchFamily="49" charset="-122"/>
              </a:rPr>
              <a:t>)), F)</a:t>
            </a:r>
          </a:p>
          <a:p>
            <a:pPr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    C = (A, D, F)</a:t>
            </a:r>
          </a:p>
          <a:p>
            <a:pPr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    B = (a, B) = (a, (a, (a,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</a:t>
            </a:r>
            <a:r>
              <a:rPr lang="en-US" altLang="zh-CN" sz="2400" dirty="0">
                <a:ea typeface="楷体_GB2312" pitchFamily="49" charset="-122"/>
              </a:rPr>
              <a:t> ,  ) ) )</a:t>
            </a:r>
          </a:p>
          <a:p>
            <a:pPr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	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E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=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(a,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E)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7F6EC36-F0FF-FD44-8885-A1A1D3CC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b="1" dirty="0">
                <a:cs typeface="+mn-cs"/>
              </a:rPr>
              <a:t>4.4  </a:t>
            </a:r>
            <a:r>
              <a:rPr kumimoji="1" lang="zh-CN" altLang="en-US" sz="4000" b="1" dirty="0">
                <a:cs typeface="+mn-cs"/>
              </a:rPr>
              <a:t>广义表的类型定义</a:t>
            </a: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99E096-B09D-3B4F-AD59-A7FC4E80C290}"/>
              </a:ext>
            </a:extLst>
          </p:cNvPr>
          <p:cNvSpPr txBox="1"/>
          <p:nvPr/>
        </p:nvSpPr>
        <p:spPr>
          <a:xfrm>
            <a:off x="4038600" y="4469984"/>
            <a:ext cx="4724400" cy="338554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N" altLang="zh-CN" sz="1600" b="1" dirty="0">
                <a:solidFill>
                  <a:srgbClr val="FF0000"/>
                </a:solidFill>
              </a:rPr>
              <a:t>D</a:t>
            </a:r>
            <a:r>
              <a:rPr lang="zh-CN" altLang="en-CN" sz="1600" b="1" dirty="0">
                <a:solidFill>
                  <a:srgbClr val="FF0000"/>
                </a:solidFill>
              </a:rPr>
              <a:t>的</a:t>
            </a:r>
            <a:r>
              <a:rPr lang="zh-CN" altLang="en-US" sz="1600" b="1" dirty="0">
                <a:solidFill>
                  <a:srgbClr val="FF0000"/>
                </a:solidFill>
              </a:rPr>
              <a:t>长度为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，两个元素分别为子表</a:t>
            </a:r>
            <a:r>
              <a:rPr lang="en-US" altLang="zh-CN" sz="1600" b="1" dirty="0">
                <a:solidFill>
                  <a:srgbClr val="FF0000"/>
                </a:solidFill>
              </a:rPr>
              <a:t>(a,</a:t>
            </a:r>
            <a:r>
              <a:rPr lang="zh-CN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b,c</a:t>
            </a:r>
            <a:r>
              <a:rPr lang="en-US" altLang="zh-CN" sz="1600" b="1" dirty="0">
                <a:solidFill>
                  <a:srgbClr val="FF0000"/>
                </a:solidFill>
              </a:rPr>
              <a:t>))</a:t>
            </a:r>
            <a:r>
              <a:rPr lang="zh-CN" altLang="en-US" sz="1600" b="1" dirty="0">
                <a:solidFill>
                  <a:srgbClr val="FF0000"/>
                </a:solidFill>
              </a:rPr>
              <a:t>和子表</a:t>
            </a:r>
            <a:r>
              <a:rPr lang="en-US" altLang="zh-CN" sz="1600" b="1" dirty="0">
                <a:solidFill>
                  <a:srgbClr val="FF0000"/>
                </a:solidFill>
              </a:rPr>
              <a:t>F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78D966-77AD-044F-A037-EFF0D66643C3}"/>
              </a:ext>
            </a:extLst>
          </p:cNvPr>
          <p:cNvSpPr txBox="1"/>
          <p:nvPr/>
        </p:nvSpPr>
        <p:spPr>
          <a:xfrm>
            <a:off x="3198957" y="5972437"/>
            <a:ext cx="1144443" cy="338554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E</a:t>
            </a:r>
            <a:r>
              <a:rPr lang="zh-CN" altLang="en-US" sz="1600" b="1" dirty="0">
                <a:solidFill>
                  <a:srgbClr val="FF0000"/>
                </a:solidFill>
              </a:rPr>
              <a:t>为递归表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E44169-7E6F-A34B-84E4-381EFC3DE27B}"/>
              </a:ext>
            </a:extLst>
          </p:cNvPr>
          <p:cNvSpPr txBox="1"/>
          <p:nvPr/>
        </p:nvSpPr>
        <p:spPr>
          <a:xfrm>
            <a:off x="1356412" y="6405172"/>
            <a:ext cx="6816725" cy="338554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r>
              <a:rPr lang="zh-CN" altLang="en-US" sz="1600" b="1" dirty="0">
                <a:solidFill>
                  <a:srgbClr val="FF0000"/>
                </a:solidFill>
              </a:rPr>
              <a:t>和</a:t>
            </a:r>
            <a:r>
              <a:rPr lang="en-US" altLang="zh-CN" sz="1600" b="1" dirty="0">
                <a:solidFill>
                  <a:srgbClr val="FF0000"/>
                </a:solidFill>
              </a:rPr>
              <a:t>((</a:t>
            </a:r>
            <a:r>
              <a:rPr lang="zh-CN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))</a:t>
            </a:r>
            <a:r>
              <a:rPr lang="zh-CN" altLang="en-US" sz="1600" b="1" dirty="0">
                <a:solidFill>
                  <a:srgbClr val="FF0000"/>
                </a:solidFill>
              </a:rPr>
              <a:t>不同，前者为空表，后者含有一个元素，这个元素是空表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15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5" grpId="0" autoUpdateAnimBg="0"/>
      <p:bldP spid="17" grpId="0" autoUpdateAnimBg="0"/>
      <p:bldP spid="10" grpId="0" animBg="1"/>
      <p:bldP spid="11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endParaRPr lang="en-US" altLang="zh-CN" sz="28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41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577850" y="1362075"/>
            <a:ext cx="5211683" cy="637547"/>
          </a:xfrm>
          <a:prstGeom prst="rect">
            <a:avLst/>
          </a:prstGeom>
          <a:noFill/>
          <a:ln w="9525">
            <a:solidFill>
              <a:srgbClr val="0707F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zh-CN" altLang="en-US" dirty="0">
                <a:ea typeface="楷体_GB2312" pitchFamily="49" charset="-122"/>
              </a:rPr>
              <a:t>广义表是一个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多层次</a:t>
            </a:r>
            <a:r>
              <a:rPr lang="zh-CN" altLang="en-US" dirty="0">
                <a:ea typeface="楷体_GB2312" pitchFamily="49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线性结构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54025" y="2238375"/>
            <a:ext cx="12668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zh-CN" altLang="en-US">
                <a:solidFill>
                  <a:srgbClr val="003300"/>
                </a:solidFill>
                <a:ea typeface="楷体_GB2312" pitchFamily="49" charset="-122"/>
              </a:rPr>
              <a:t>例如：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279525" y="3152775"/>
            <a:ext cx="14636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D=(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E,F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)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371475" y="3876675"/>
            <a:ext cx="227806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其中:</a:t>
            </a:r>
          </a:p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E=(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a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,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(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b, c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)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)</a:t>
            </a:r>
          </a:p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  F=(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d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,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 (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e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)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)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5840413" y="2743200"/>
            <a:ext cx="46831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D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495800" y="3733800"/>
            <a:ext cx="40163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E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7508875" y="3733800"/>
            <a:ext cx="3873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F</a:t>
            </a: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3505200" y="4419600"/>
            <a:ext cx="37623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a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  <a:ea typeface="宋体" charset="-122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5407025" y="4419600"/>
            <a:ext cx="63341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(  )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  <a:ea typeface="宋体" charset="-122"/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6542088" y="4419600"/>
            <a:ext cx="40798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d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  <a:ea typeface="宋体" charset="-122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8210550" y="4419600"/>
            <a:ext cx="63341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(  )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  <a:ea typeface="宋体" charset="-122"/>
            </a:endParaRPr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4991100" y="5562600"/>
            <a:ext cx="4032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b</a:t>
            </a:r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6203950" y="5562600"/>
            <a:ext cx="3587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c</a:t>
            </a:r>
          </a:p>
        </p:txBody>
      </p: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8485188" y="5486400"/>
            <a:ext cx="3778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e</a:t>
            </a: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 flipH="1">
            <a:off x="4991100" y="3352800"/>
            <a:ext cx="908050" cy="609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30" name="Line 20"/>
          <p:cNvSpPr>
            <a:spLocks noChangeShapeType="1"/>
          </p:cNvSpPr>
          <p:nvPr/>
        </p:nvSpPr>
        <p:spPr bwMode="auto">
          <a:xfrm>
            <a:off x="6394450" y="3352800"/>
            <a:ext cx="1155700" cy="685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 flipH="1">
            <a:off x="3835400" y="4267200"/>
            <a:ext cx="742950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>
            <a:off x="5073650" y="4343400"/>
            <a:ext cx="74295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33" name="Line 23"/>
          <p:cNvSpPr>
            <a:spLocks noChangeShapeType="1"/>
          </p:cNvSpPr>
          <p:nvPr/>
        </p:nvSpPr>
        <p:spPr bwMode="auto">
          <a:xfrm flipH="1">
            <a:off x="5238750" y="5181600"/>
            <a:ext cx="495300" cy="533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34" name="Line 24"/>
          <p:cNvSpPr>
            <a:spLocks noChangeShapeType="1"/>
          </p:cNvSpPr>
          <p:nvPr/>
        </p:nvSpPr>
        <p:spPr bwMode="auto">
          <a:xfrm>
            <a:off x="5899150" y="5181600"/>
            <a:ext cx="49530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35" name="Line 25"/>
          <p:cNvSpPr>
            <a:spLocks noChangeShapeType="1"/>
          </p:cNvSpPr>
          <p:nvPr/>
        </p:nvSpPr>
        <p:spPr bwMode="auto">
          <a:xfrm flipH="1">
            <a:off x="6972300" y="4343400"/>
            <a:ext cx="577850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>
            <a:off x="8045450" y="4267200"/>
            <a:ext cx="660400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37" name="Line 27"/>
          <p:cNvSpPr>
            <a:spLocks noChangeShapeType="1"/>
          </p:cNvSpPr>
          <p:nvPr/>
        </p:nvSpPr>
        <p:spPr bwMode="auto">
          <a:xfrm>
            <a:off x="8705850" y="5105400"/>
            <a:ext cx="0" cy="609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E195344-5347-D04E-B30A-9448C36B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b="1" dirty="0">
                <a:cs typeface="+mn-cs"/>
              </a:rPr>
              <a:t>4.4  </a:t>
            </a:r>
            <a:r>
              <a:rPr kumimoji="1" lang="zh-CN" altLang="en-US" sz="4000" b="1" dirty="0">
                <a:cs typeface="+mn-cs"/>
              </a:rPr>
              <a:t>广义表的类型定义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83116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5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endParaRPr lang="en-US" altLang="zh-CN" sz="28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42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406400" y="1269821"/>
            <a:ext cx="9575800" cy="45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95000"/>
              <a:buFont typeface="Wingdings" pitchFamily="2" charset="2"/>
              <a:buChar char="p"/>
            </a:pPr>
            <a:r>
              <a:rPr lang="zh-CN" altLang="en-US" sz="2400" dirty="0">
                <a:solidFill>
                  <a:srgbClr val="003300"/>
                </a:solidFill>
                <a:ea typeface="楷体_GB2312" pitchFamily="49" charset="-122"/>
              </a:rPr>
              <a:t>广义表 </a:t>
            </a:r>
            <a:r>
              <a:rPr lang="en-US" altLang="zh-CN" sz="2400" dirty="0">
                <a:solidFill>
                  <a:srgbClr val="003300"/>
                </a:solidFill>
                <a:ea typeface="楷体_GB2312" pitchFamily="49" charset="-122"/>
              </a:rPr>
              <a:t>LS = ( </a:t>
            </a:r>
            <a:r>
              <a:rPr lang="en-US" altLang="zh-CN" sz="2400" dirty="0">
                <a:solidFill>
                  <a:srgbClr val="003300"/>
                </a:solidFill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2400" baseline="-25000" dirty="0">
                <a:solidFill>
                  <a:srgbClr val="003300"/>
                </a:solidFill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003300"/>
                </a:solidFill>
                <a:ea typeface="楷体_GB2312" pitchFamily="49" charset="-122"/>
              </a:rPr>
              <a:t>, </a:t>
            </a:r>
            <a:r>
              <a:rPr lang="en-US" altLang="zh-CN" sz="2400" dirty="0">
                <a:solidFill>
                  <a:srgbClr val="003300"/>
                </a:solidFill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2400" baseline="-25000" dirty="0">
                <a:solidFill>
                  <a:srgbClr val="003300"/>
                </a:solidFill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003300"/>
                </a:solidFill>
                <a:ea typeface="楷体_GB2312" pitchFamily="49" charset="-122"/>
              </a:rPr>
              <a:t>, …, </a:t>
            </a:r>
            <a:r>
              <a:rPr lang="en-US" altLang="zh-CN" sz="2400" dirty="0">
                <a:solidFill>
                  <a:srgbClr val="003300"/>
                </a:solidFill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2400" baseline="-25000" dirty="0">
                <a:solidFill>
                  <a:srgbClr val="003300"/>
                </a:solidFill>
                <a:ea typeface="楷体_GB2312" pitchFamily="49" charset="-122"/>
              </a:rPr>
              <a:t>n</a:t>
            </a:r>
            <a:r>
              <a:rPr lang="en-US" altLang="zh-CN" sz="2400" dirty="0">
                <a:solidFill>
                  <a:srgbClr val="003300"/>
                </a:solidFill>
                <a:ea typeface="楷体_GB2312" pitchFamily="49" charset="-122"/>
              </a:rPr>
              <a:t> )</a:t>
            </a:r>
            <a:r>
              <a:rPr lang="zh-CN" altLang="en-US" sz="2400" dirty="0">
                <a:solidFill>
                  <a:srgbClr val="003300"/>
                </a:solidFill>
                <a:ea typeface="楷体_GB2312" pitchFamily="49" charset="-122"/>
              </a:rPr>
              <a:t>的结构特点</a:t>
            </a:r>
            <a:r>
              <a:rPr lang="en-US" altLang="zh-CN" sz="2400" dirty="0">
                <a:solidFill>
                  <a:srgbClr val="003300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763588" y="1698446"/>
            <a:ext cx="5203669" cy="55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en-US" altLang="zh-CN" sz="2400">
                <a:ea typeface="楷体_GB2312" pitchFamily="49" charset="-122"/>
              </a:rPr>
              <a:t>1)  </a:t>
            </a:r>
            <a:r>
              <a:rPr lang="zh-CN" altLang="en-US" sz="2400">
                <a:ea typeface="楷体_GB2312" pitchFamily="49" charset="-122"/>
              </a:rPr>
              <a:t>广义表中的数据元素有相对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次序</a:t>
            </a:r>
            <a:r>
              <a:rPr lang="zh-CN" altLang="en-US" sz="2400">
                <a:ea typeface="楷体_GB2312" pitchFamily="49" charset="-122"/>
              </a:rPr>
              <a:t>；</a:t>
            </a:r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763588" y="2743200"/>
            <a:ext cx="8439150" cy="153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Constantia" pitchFamily="18" charset="0"/>
                <a:ea typeface="楷体_GB2312" pitchFamily="49" charset="-122"/>
              </a:rPr>
              <a:t>3)  </a:t>
            </a:r>
            <a:r>
              <a:rPr lang="zh-CN" altLang="en-US" sz="2400" b="1" dirty="0">
                <a:solidFill>
                  <a:srgbClr val="0000FF"/>
                </a:solidFill>
                <a:latin typeface="Constantia" pitchFamily="18" charset="0"/>
                <a:ea typeface="楷体_GB2312" pitchFamily="49" charset="-122"/>
              </a:rPr>
              <a:t>广义表的</a:t>
            </a:r>
            <a:r>
              <a:rPr lang="zh-CN" altLang="en-US" sz="2400" b="1" dirty="0">
                <a:solidFill>
                  <a:srgbClr val="FF0000"/>
                </a:solidFill>
                <a:latin typeface="Constantia" pitchFamily="18" charset="0"/>
                <a:ea typeface="楷体_GB2312" pitchFamily="49" charset="-122"/>
              </a:rPr>
              <a:t>深度</a:t>
            </a:r>
            <a:r>
              <a:rPr lang="zh-CN" altLang="en-US" sz="2400" b="1" dirty="0">
                <a:solidFill>
                  <a:srgbClr val="0000FF"/>
                </a:solidFill>
                <a:latin typeface="Constantia" pitchFamily="18" charset="0"/>
                <a:ea typeface="楷体_GB2312" pitchFamily="49" charset="-122"/>
              </a:rPr>
              <a:t>定义为所含</a:t>
            </a:r>
            <a:r>
              <a:rPr lang="zh-CN" altLang="en-US" sz="2400" b="1" dirty="0">
                <a:solidFill>
                  <a:srgbClr val="FF3300"/>
                </a:solidFill>
                <a:latin typeface="Constantia" pitchFamily="18" charset="0"/>
                <a:ea typeface="楷体_GB2312" pitchFamily="49" charset="-122"/>
              </a:rPr>
              <a:t>括弧的重数</a:t>
            </a:r>
            <a:r>
              <a:rPr lang="zh-CN" altLang="en-US" sz="2400" b="1" dirty="0">
                <a:solidFill>
                  <a:srgbClr val="0000FF"/>
                </a:solidFill>
                <a:latin typeface="Constantia" pitchFamily="18" charset="0"/>
                <a:ea typeface="楷体_GB2312" pitchFamily="49" charset="-122"/>
              </a:rPr>
              <a:t>；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Constantia" pitchFamily="18" charset="0"/>
                <a:ea typeface="楷体_GB2312" pitchFamily="49" charset="-122"/>
              </a:rPr>
              <a:t>   注意：“原子”的深度为</a:t>
            </a:r>
            <a:r>
              <a:rPr lang="zh-CN" altLang="en-US" sz="2400" b="1" dirty="0">
                <a:solidFill>
                  <a:srgbClr val="0000FF"/>
                </a:solidFill>
                <a:latin typeface="宋体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宋体"/>
              </a:rPr>
              <a:t>0 </a:t>
            </a:r>
            <a:r>
              <a:rPr lang="en-US" altLang="zh-CN" sz="2400" b="1" dirty="0">
                <a:solidFill>
                  <a:srgbClr val="0000FF"/>
                </a:solidFill>
                <a:latin typeface="宋体"/>
              </a:rPr>
              <a:t> 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Constantia" pitchFamily="18" charset="0"/>
                <a:ea typeface="楷体_GB2312" pitchFamily="49" charset="-122"/>
              </a:rPr>
              <a:t>           </a:t>
            </a:r>
            <a:r>
              <a:rPr lang="zh-CN" altLang="en-US" sz="2400" b="1" dirty="0">
                <a:solidFill>
                  <a:srgbClr val="0000FF"/>
                </a:solidFill>
                <a:latin typeface="Constantia" pitchFamily="18" charset="0"/>
                <a:ea typeface="楷体_GB2312" pitchFamily="49" charset="-122"/>
              </a:rPr>
              <a:t>　“空表”的深度为  </a:t>
            </a:r>
            <a:r>
              <a:rPr lang="en-US" altLang="zh-CN" sz="2400" b="1" dirty="0">
                <a:solidFill>
                  <a:srgbClr val="FF3300"/>
                </a:solidFill>
                <a:latin typeface="宋体" pitchFamily="2" charset="-122"/>
              </a:rPr>
              <a:t>1 </a:t>
            </a: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763588" y="4799588"/>
            <a:ext cx="8433719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4)  </a:t>
            </a:r>
            <a:r>
              <a:rPr lang="zh-CN" altLang="en-US" sz="2400" dirty="0">
                <a:ea typeface="楷体_GB2312" pitchFamily="49" charset="-122"/>
              </a:rPr>
              <a:t>广义表可以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共享</a:t>
            </a:r>
            <a:r>
              <a:rPr lang="zh-CN" altLang="en-US" sz="1800" dirty="0">
                <a:ea typeface="楷体_GB2312" pitchFamily="49" charset="-122"/>
              </a:rPr>
              <a:t>（不必列出子表的值，而是通过子表的名称来引用）</a:t>
            </a:r>
            <a:r>
              <a:rPr lang="zh-CN" altLang="en-US" sz="2400" dirty="0">
                <a:ea typeface="楷体_GB2312" pitchFamily="49" charset="-122"/>
              </a:rPr>
              <a:t>；</a:t>
            </a: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763588" y="5226050"/>
            <a:ext cx="612218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5)  </a:t>
            </a:r>
            <a:r>
              <a:rPr lang="zh-CN" altLang="en-US" sz="2400" dirty="0">
                <a:ea typeface="楷体_GB2312" pitchFamily="49" charset="-122"/>
              </a:rPr>
              <a:t>广义表可以是一个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递归</a:t>
            </a:r>
            <a:r>
              <a:rPr lang="zh-CN" altLang="en-US" sz="2400" dirty="0">
                <a:ea typeface="楷体_GB2312" pitchFamily="49" charset="-122"/>
              </a:rPr>
              <a:t>的表。</a:t>
            </a:r>
          </a:p>
          <a:p>
            <a:pPr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递归表的深度是无穷值，长度是有限值。</a:t>
            </a:r>
          </a:p>
        </p:txBody>
      </p:sp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1171575" y="4245192"/>
            <a:ext cx="5040162" cy="555408"/>
          </a:xfrm>
          <a:prstGeom prst="rect">
            <a:avLst/>
          </a:prstGeom>
          <a:gradFill rotWithShape="1">
            <a:gsLst>
              <a:gs pos="0">
                <a:srgbClr val="008EC4">
                  <a:tint val="50000"/>
                  <a:satMod val="300000"/>
                </a:srgbClr>
              </a:gs>
              <a:gs pos="35000">
                <a:srgbClr val="008EC4">
                  <a:tint val="37000"/>
                  <a:satMod val="300000"/>
                </a:srgbClr>
              </a:gs>
              <a:gs pos="100000">
                <a:srgbClr val="008EC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8EC4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广义表的深度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=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/>
                <a:ea typeface="楷体_GB2312" pitchFamily="49" charset="-122"/>
                <a:cs typeface="+mn-cs"/>
              </a:rPr>
              <a:t>Max {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/>
                <a:ea typeface="楷体_GB2312" pitchFamily="49" charset="-122"/>
                <a:cs typeface="+mn-cs"/>
              </a:rPr>
              <a:t>子表的深度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/>
                <a:ea typeface="楷体_GB2312" pitchFamily="49" charset="-122"/>
                <a:cs typeface="+mn-cs"/>
              </a:rPr>
              <a:t>}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+1</a:t>
            </a: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742950" y="2187792"/>
            <a:ext cx="10153650" cy="55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2)  </a:t>
            </a:r>
            <a:r>
              <a:rPr lang="zh-CN" altLang="en-US" sz="2400" dirty="0">
                <a:ea typeface="楷体_GB2312" pitchFamily="49" charset="-122"/>
              </a:rPr>
              <a:t>广义表的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长度</a:t>
            </a:r>
            <a:r>
              <a:rPr lang="zh-CN" altLang="en-US" sz="2400" dirty="0">
                <a:ea typeface="楷体_GB2312" pitchFamily="49" charset="-122"/>
              </a:rPr>
              <a:t>定义为最外层包含元素个数；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2A334D-3354-8F42-88B4-CF35294B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b="1" dirty="0">
                <a:cs typeface="+mn-cs"/>
              </a:rPr>
              <a:t>4.4  </a:t>
            </a:r>
            <a:r>
              <a:rPr kumimoji="1" lang="zh-CN" altLang="en-US" sz="4000" b="1" dirty="0">
                <a:cs typeface="+mn-cs"/>
              </a:rPr>
              <a:t>广义表的类型定义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03935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utoUpdateAnimBg="0"/>
      <p:bldP spid="39" grpId="0" autoUpdateAnimBg="0"/>
      <p:bldP spid="40" grpId="0" autoUpdateAnimBg="0"/>
      <p:bldP spid="41" grpId="0" autoUpdateAnimBg="0"/>
      <p:bldP spid="42" grpId="0" autoUpdateAnimBg="0"/>
      <p:bldP spid="43" grpId="0" animBg="1" autoUpdateAnimBg="0"/>
      <p:bldP spid="4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endParaRPr lang="en-US" altLang="zh-CN" sz="28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43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406400" y="1269821"/>
            <a:ext cx="9575800" cy="45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95000"/>
              <a:buFont typeface="Wingdings" pitchFamily="2" charset="2"/>
              <a:buChar char="p"/>
            </a:pPr>
            <a:r>
              <a:rPr lang="zh-CN" altLang="en-US" sz="2400" dirty="0">
                <a:solidFill>
                  <a:srgbClr val="003300"/>
                </a:solidFill>
                <a:ea typeface="楷体_GB2312" pitchFamily="49" charset="-122"/>
              </a:rPr>
              <a:t>广义表 </a:t>
            </a:r>
            <a:r>
              <a:rPr lang="en-US" altLang="zh-CN" sz="2400" dirty="0">
                <a:solidFill>
                  <a:srgbClr val="003300"/>
                </a:solidFill>
                <a:ea typeface="楷体_GB2312" pitchFamily="49" charset="-122"/>
              </a:rPr>
              <a:t>LS = ( </a:t>
            </a:r>
            <a:r>
              <a:rPr lang="en-US" altLang="zh-CN" sz="2400" dirty="0">
                <a:solidFill>
                  <a:srgbClr val="003300"/>
                </a:solidFill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2400" baseline="-25000" dirty="0">
                <a:solidFill>
                  <a:srgbClr val="003300"/>
                </a:solidFill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003300"/>
                </a:solidFill>
                <a:ea typeface="楷体_GB2312" pitchFamily="49" charset="-122"/>
              </a:rPr>
              <a:t>, </a:t>
            </a:r>
            <a:r>
              <a:rPr lang="en-US" altLang="zh-CN" sz="2400" dirty="0">
                <a:solidFill>
                  <a:srgbClr val="003300"/>
                </a:solidFill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2400" baseline="-25000" dirty="0">
                <a:solidFill>
                  <a:srgbClr val="003300"/>
                </a:solidFill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003300"/>
                </a:solidFill>
                <a:ea typeface="楷体_GB2312" pitchFamily="49" charset="-122"/>
              </a:rPr>
              <a:t>, …, </a:t>
            </a:r>
            <a:r>
              <a:rPr lang="en-US" altLang="zh-CN" sz="2400" dirty="0">
                <a:solidFill>
                  <a:srgbClr val="003300"/>
                </a:solidFill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2400" baseline="-25000" dirty="0">
                <a:solidFill>
                  <a:srgbClr val="003300"/>
                </a:solidFill>
                <a:ea typeface="楷体_GB2312" pitchFamily="49" charset="-122"/>
              </a:rPr>
              <a:t>n</a:t>
            </a:r>
            <a:r>
              <a:rPr lang="en-US" altLang="zh-CN" sz="2400" dirty="0">
                <a:solidFill>
                  <a:srgbClr val="003300"/>
                </a:solidFill>
                <a:ea typeface="楷体_GB2312" pitchFamily="49" charset="-122"/>
              </a:rPr>
              <a:t> )</a:t>
            </a:r>
            <a:r>
              <a:rPr lang="zh-CN" altLang="en-US" sz="2400" dirty="0">
                <a:solidFill>
                  <a:srgbClr val="003300"/>
                </a:solidFill>
                <a:ea typeface="楷体_GB2312" pitchFamily="49" charset="-122"/>
              </a:rPr>
              <a:t>的结构特点</a:t>
            </a:r>
            <a:r>
              <a:rPr lang="en-US" altLang="zh-CN" sz="2400" dirty="0">
                <a:solidFill>
                  <a:srgbClr val="003300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473075" y="1838337"/>
            <a:ext cx="8366125" cy="904863"/>
          </a:xfrm>
          <a:prstGeom prst="rect">
            <a:avLst/>
          </a:prstGeom>
          <a:noFill/>
          <a:ln w="9525">
            <a:solidFill>
              <a:srgbClr val="0707F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algn="just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6)  </a:t>
            </a:r>
            <a:r>
              <a:rPr lang="zh-CN" altLang="en-US" sz="2400" dirty="0">
                <a:ea typeface="楷体_GB2312" pitchFamily="49" charset="-122"/>
              </a:rPr>
              <a:t>任何一个非空广义表    </a:t>
            </a:r>
            <a:r>
              <a:rPr lang="en-US" altLang="zh-CN" sz="2400" dirty="0">
                <a:ea typeface="楷体_GB2312" pitchFamily="49" charset="-122"/>
              </a:rPr>
              <a:t>LS = (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2400" baseline="-250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2400" baseline="-25000" dirty="0">
                <a:ea typeface="楷体_GB2312" pitchFamily="49" charset="-122"/>
              </a:rPr>
              <a:t>2</a:t>
            </a:r>
            <a:r>
              <a:rPr lang="en-US" altLang="zh-CN" sz="2400" dirty="0">
                <a:ea typeface="楷体_GB2312" pitchFamily="49" charset="-122"/>
              </a:rPr>
              <a:t>, …,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2400" baseline="-25000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)</a:t>
            </a:r>
            <a:r>
              <a:rPr lang="zh-CN" altLang="en-US" sz="2400" dirty="0">
                <a:ea typeface="楷体_GB2312" pitchFamily="49" charset="-122"/>
              </a:rPr>
              <a:t>均可分解为</a:t>
            </a:r>
          </a:p>
          <a:p>
            <a:pPr algn="just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表头</a:t>
            </a:r>
            <a:r>
              <a:rPr lang="zh-CN" altLang="en-US" sz="2400" dirty="0">
                <a:ea typeface="楷体_GB2312" pitchFamily="49" charset="-122"/>
              </a:rPr>
              <a:t>  </a:t>
            </a:r>
            <a:r>
              <a:rPr lang="en-US" altLang="zh-CN" sz="2400" dirty="0">
                <a:ea typeface="楷体_GB2312" pitchFamily="49" charset="-122"/>
              </a:rPr>
              <a:t>Head(LS) =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2400" baseline="-250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  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表尾</a:t>
            </a:r>
            <a:r>
              <a:rPr lang="zh-CN" altLang="en-US" sz="2400" dirty="0">
                <a:ea typeface="楷体_GB2312" pitchFamily="49" charset="-122"/>
              </a:rPr>
              <a:t>  </a:t>
            </a:r>
            <a:r>
              <a:rPr lang="en-US" altLang="zh-CN" sz="2400" dirty="0">
                <a:ea typeface="楷体_GB2312" pitchFamily="49" charset="-122"/>
              </a:rPr>
              <a:t>Tail(LS) = (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2400" baseline="-25000" dirty="0">
                <a:ea typeface="楷体_GB2312" pitchFamily="49" charset="-122"/>
              </a:rPr>
              <a:t>2</a:t>
            </a:r>
            <a:r>
              <a:rPr lang="en-US" altLang="zh-CN" sz="2400" dirty="0">
                <a:ea typeface="楷体_GB2312" pitchFamily="49" charset="-122"/>
              </a:rPr>
              <a:t>, …,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2400" baseline="-25000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)  </a:t>
            </a:r>
            <a:r>
              <a:rPr lang="zh-CN" altLang="en-US" sz="2400" dirty="0">
                <a:ea typeface="楷体_GB2312" pitchFamily="49" charset="-122"/>
              </a:rPr>
              <a:t>两部分。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368300" y="3048000"/>
            <a:ext cx="5049459" cy="55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zh-CN" altLang="en-US" sz="2400" dirty="0">
                <a:solidFill>
                  <a:srgbClr val="008000"/>
                </a:solidFill>
                <a:ea typeface="楷体_GB2312" pitchFamily="49" charset="-122"/>
              </a:rPr>
              <a:t>例如</a:t>
            </a:r>
            <a:r>
              <a:rPr lang="en-US" altLang="zh-CN" sz="2400" dirty="0">
                <a:solidFill>
                  <a:srgbClr val="008000"/>
                </a:solidFill>
                <a:ea typeface="楷体_GB2312" pitchFamily="49" charset="-122"/>
              </a:rPr>
              <a:t>:   </a:t>
            </a:r>
            <a:r>
              <a:rPr lang="en-US" altLang="zh-CN" sz="2400" dirty="0">
                <a:ea typeface="楷体_GB2312" pitchFamily="49" charset="-122"/>
              </a:rPr>
              <a:t>D = ( E, F ) =  ((a, (b, c))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F )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742950" y="3629628"/>
            <a:ext cx="4711996" cy="561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Head( D ) = </a:t>
            </a:r>
            <a:r>
              <a:rPr lang="en-US" altLang="zh-CN" sz="2400" dirty="0">
                <a:solidFill>
                  <a:srgbClr val="FF3300"/>
                </a:solidFill>
                <a:ea typeface="楷体_GB2312" pitchFamily="49" charset="-122"/>
              </a:rPr>
              <a:t>E</a:t>
            </a:r>
            <a:r>
              <a:rPr lang="en-US" altLang="zh-CN" sz="2400" dirty="0">
                <a:ea typeface="楷体_GB2312" pitchFamily="49" charset="-122"/>
              </a:rPr>
              <a:t>        Tail( D ) = </a:t>
            </a:r>
            <a:r>
              <a:rPr lang="en-US" altLang="zh-CN" sz="2400" dirty="0">
                <a:solidFill>
                  <a:srgbClr val="FF3300"/>
                </a:solidFill>
                <a:ea typeface="楷体_GB2312" pitchFamily="49" charset="-122"/>
              </a:rPr>
              <a:t>( F )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742950" y="4191000"/>
            <a:ext cx="5256375" cy="561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Head( E ) = </a:t>
            </a:r>
            <a:r>
              <a:rPr lang="en-US" altLang="zh-CN" sz="2400" dirty="0">
                <a:solidFill>
                  <a:srgbClr val="FF3300"/>
                </a:solidFill>
                <a:ea typeface="楷体_GB2312" pitchFamily="49" charset="-122"/>
              </a:rPr>
              <a:t>a   </a:t>
            </a:r>
            <a:r>
              <a:rPr lang="en-US" altLang="zh-CN" sz="2400" dirty="0">
                <a:ea typeface="楷体_GB2312" pitchFamily="49" charset="-122"/>
              </a:rPr>
              <a:t>      Tail( E ) = </a:t>
            </a:r>
            <a:r>
              <a:rPr lang="en-US" altLang="zh-CN" sz="2400" dirty="0">
                <a:solidFill>
                  <a:srgbClr val="FF3300"/>
                </a:solidFill>
                <a:ea typeface="楷体_GB2312" pitchFamily="49" charset="-122"/>
              </a:rPr>
              <a:t>( ( b, c) )</a:t>
            </a: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728424" y="4696428"/>
            <a:ext cx="6281976" cy="561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Head( (( b, c)) ) </a:t>
            </a:r>
            <a:r>
              <a:rPr lang="en-US" altLang="zh-CN" sz="2400" dirty="0">
                <a:solidFill>
                  <a:srgbClr val="FF3300"/>
                </a:solidFill>
                <a:ea typeface="楷体_GB2312" pitchFamily="49" charset="-122"/>
              </a:rPr>
              <a:t>= ( b, c)   </a:t>
            </a:r>
            <a:r>
              <a:rPr lang="en-US" altLang="zh-CN" sz="2400" dirty="0">
                <a:ea typeface="楷体_GB2312" pitchFamily="49" charset="-122"/>
              </a:rPr>
              <a:t>Tail( (( b, c)) ) </a:t>
            </a:r>
            <a:r>
              <a:rPr lang="en-US" altLang="zh-CN" sz="2400" dirty="0">
                <a:solidFill>
                  <a:srgbClr val="FF3300"/>
                </a:solidFill>
                <a:ea typeface="楷体_GB2312" pitchFamily="49" charset="-122"/>
              </a:rPr>
              <a:t>= ( )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696913" y="5153628"/>
            <a:ext cx="5474704" cy="561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Head( ( b, c) ) =</a:t>
            </a:r>
            <a:r>
              <a:rPr lang="en-US" altLang="zh-CN" sz="2400" dirty="0">
                <a:solidFill>
                  <a:srgbClr val="9933FF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FF3300"/>
                </a:solidFill>
                <a:ea typeface="楷体_GB2312" pitchFamily="49" charset="-122"/>
              </a:rPr>
              <a:t>b  </a:t>
            </a:r>
            <a:r>
              <a:rPr lang="en-US" altLang="zh-CN" sz="2400" dirty="0">
                <a:ea typeface="楷体_GB2312" pitchFamily="49" charset="-122"/>
              </a:rPr>
              <a:t>  Tail( ( b, c) ) </a:t>
            </a:r>
            <a:r>
              <a:rPr lang="en-US" altLang="zh-CN" sz="2400" dirty="0">
                <a:solidFill>
                  <a:srgbClr val="FF3300"/>
                </a:solidFill>
                <a:ea typeface="楷体_GB2312" pitchFamily="49" charset="-122"/>
              </a:rPr>
              <a:t>= ( c )</a:t>
            </a: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709613" y="5687028"/>
            <a:ext cx="4964308" cy="561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en-US" altLang="zh-CN" sz="2400">
                <a:ea typeface="楷体_GB2312" pitchFamily="49" charset="-122"/>
              </a:rPr>
              <a:t>Head( ( c ) ) </a:t>
            </a:r>
            <a:r>
              <a:rPr lang="en-US" altLang="zh-CN" sz="2400">
                <a:solidFill>
                  <a:srgbClr val="FF3300"/>
                </a:solidFill>
                <a:ea typeface="楷体_GB2312" pitchFamily="49" charset="-122"/>
              </a:rPr>
              <a:t>= c        </a:t>
            </a:r>
            <a:r>
              <a:rPr lang="en-US" altLang="zh-CN" sz="2400">
                <a:ea typeface="楷体_GB2312" pitchFamily="49" charset="-122"/>
              </a:rPr>
              <a:t>Tail( ( c ) ) = </a:t>
            </a:r>
            <a:r>
              <a:rPr lang="en-US" altLang="zh-CN" sz="2400">
                <a:solidFill>
                  <a:srgbClr val="FF3300"/>
                </a:solidFill>
                <a:ea typeface="楷体_GB2312" pitchFamily="49" charset="-122"/>
              </a:rPr>
              <a:t>( 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B1BA0F1-F011-0846-9F96-F3B46FB6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b="1" dirty="0">
                <a:cs typeface="+mn-cs"/>
              </a:rPr>
              <a:t>4.4  </a:t>
            </a:r>
            <a:r>
              <a:rPr kumimoji="1" lang="zh-CN" altLang="en-US" sz="4000" b="1" dirty="0">
                <a:cs typeface="+mn-cs"/>
              </a:rPr>
              <a:t>广义表的类型定义</a:t>
            </a:r>
            <a:endParaRPr lang="en-C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1B7191-B99F-444F-8DE2-0F6C587988DD}"/>
              </a:ext>
            </a:extLst>
          </p:cNvPr>
          <p:cNvSpPr txBox="1"/>
          <p:nvPr/>
        </p:nvSpPr>
        <p:spPr>
          <a:xfrm>
            <a:off x="6070600" y="2840161"/>
            <a:ext cx="2667000" cy="584775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CN" sz="1600" b="1" dirty="0">
                <a:solidFill>
                  <a:srgbClr val="FF0000"/>
                </a:solidFill>
              </a:rPr>
              <a:t>表</a:t>
            </a:r>
            <a:r>
              <a:rPr lang="zh-CN" altLang="en-US" sz="1600" b="1" dirty="0">
                <a:solidFill>
                  <a:srgbClr val="FF0000"/>
                </a:solidFill>
              </a:rPr>
              <a:t>尾：除了第一个元素之外，其他元素组成的表</a:t>
            </a:r>
          </a:p>
        </p:txBody>
      </p:sp>
    </p:spTree>
    <p:extLst>
      <p:ext uri="{BB962C8B-B14F-4D97-AF65-F5344CB8AC3E}">
        <p14:creationId xmlns:p14="http://schemas.microsoft.com/office/powerpoint/2010/main" val="37731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utoUpdateAnimBg="0"/>
      <p:bldP spid="19" grpId="0" animBg="1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zh-CN" altLang="en-US" sz="2800" b="1" dirty="0"/>
              <a:t>基本操作举例</a:t>
            </a:r>
            <a:endParaRPr lang="en-US" altLang="zh-CN" sz="28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44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842962" y="1938683"/>
            <a:ext cx="7920038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按例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(1)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的方式完成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(2)(3)(4)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填空</a:t>
            </a:r>
          </a:p>
          <a:p>
            <a:pPr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kumimoji="1" lang="zh-CN" altLang="en-US" sz="2400" dirty="0">
                <a:latin typeface="Times New Roman" pitchFamily="18" charset="0"/>
              </a:rPr>
              <a:t>（</a:t>
            </a:r>
            <a:r>
              <a:rPr kumimoji="1" lang="en-US" altLang="zh-CN" sz="2400" dirty="0">
                <a:latin typeface="Times New Roman" pitchFamily="18" charset="0"/>
              </a:rPr>
              <a:t>1</a:t>
            </a:r>
            <a:r>
              <a:rPr kumimoji="1" lang="zh-CN" altLang="en-US" sz="2400" dirty="0">
                <a:latin typeface="Times New Roman" pitchFamily="18" charset="0"/>
              </a:rPr>
              <a:t>）</a:t>
            </a:r>
            <a:r>
              <a:rPr kumimoji="1" lang="en-US" altLang="zh-CN" sz="2400" dirty="0">
                <a:latin typeface="Times New Roman" pitchFamily="18" charset="0"/>
              </a:rPr>
              <a:t>B=</a:t>
            </a:r>
            <a:r>
              <a:rPr kumimoji="1" lang="zh-CN" altLang="en-US" sz="2400" dirty="0">
                <a:latin typeface="Times New Roman" pitchFamily="18" charset="0"/>
              </a:rPr>
              <a:t>（</a:t>
            </a:r>
            <a:r>
              <a:rPr kumimoji="1" lang="en-US" altLang="zh-CN" sz="2400" dirty="0">
                <a:latin typeface="Times New Roman" pitchFamily="18" charset="0"/>
              </a:rPr>
              <a:t>e</a:t>
            </a:r>
            <a:r>
              <a:rPr kumimoji="1" lang="zh-CN" altLang="en-US" sz="2400" dirty="0">
                <a:latin typeface="Times New Roman" pitchFamily="18" charset="0"/>
              </a:rPr>
              <a:t>）</a:t>
            </a:r>
          </a:p>
          <a:p>
            <a:pPr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kumimoji="1" lang="zh-CN" altLang="en-US" sz="2400" dirty="0">
                <a:latin typeface="Times New Roman" pitchFamily="18" charset="0"/>
              </a:rPr>
              <a:t>         只含一个原子，长度为</a:t>
            </a:r>
            <a:r>
              <a:rPr kumimoji="1" lang="en-US" altLang="zh-CN" sz="2400" dirty="0">
                <a:latin typeface="Times New Roman" pitchFamily="18" charset="0"/>
              </a:rPr>
              <a:t>1</a:t>
            </a:r>
            <a:r>
              <a:rPr kumimoji="1" lang="zh-CN" altLang="en-US" sz="2400" dirty="0">
                <a:latin typeface="Times New Roman" pitchFamily="18" charset="0"/>
              </a:rPr>
              <a:t>，深度为</a:t>
            </a:r>
            <a:r>
              <a:rPr kumimoji="1" lang="en-US" altLang="zh-CN" sz="2400" dirty="0">
                <a:latin typeface="Times New Roman" pitchFamily="18" charset="0"/>
              </a:rPr>
              <a:t>1</a:t>
            </a:r>
            <a:r>
              <a:rPr kumimoji="1" lang="zh-CN" altLang="en-US" sz="2400" dirty="0">
                <a:latin typeface="Times New Roman" pitchFamily="18" charset="0"/>
              </a:rPr>
              <a:t>。</a:t>
            </a:r>
          </a:p>
          <a:p>
            <a:pPr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kumimoji="1" lang="zh-CN" altLang="en-US" sz="2400" dirty="0">
                <a:latin typeface="Times New Roman" pitchFamily="18" charset="0"/>
              </a:rPr>
              <a:t>（</a:t>
            </a:r>
            <a:r>
              <a:rPr kumimoji="1" lang="en-US" altLang="zh-CN" sz="2400" dirty="0">
                <a:latin typeface="Times New Roman" pitchFamily="18" charset="0"/>
              </a:rPr>
              <a:t>2</a:t>
            </a:r>
            <a:r>
              <a:rPr kumimoji="1" lang="zh-CN" altLang="en-US" sz="2400" dirty="0">
                <a:latin typeface="Times New Roman" pitchFamily="18" charset="0"/>
              </a:rPr>
              <a:t>）</a:t>
            </a:r>
            <a:r>
              <a:rPr kumimoji="1" lang="en-US" altLang="zh-CN" sz="2400" dirty="0">
                <a:latin typeface="Times New Roman" pitchFamily="18" charset="0"/>
              </a:rPr>
              <a:t>C=(a,(b</a:t>
            </a:r>
            <a:r>
              <a:rPr kumimoji="1" lang="zh-CN" altLang="en-US" sz="2400" dirty="0">
                <a:latin typeface="Times New Roman" pitchFamily="18" charset="0"/>
              </a:rPr>
              <a:t>，</a:t>
            </a:r>
            <a:r>
              <a:rPr kumimoji="1" lang="en-US" altLang="zh-CN" sz="2400" dirty="0">
                <a:latin typeface="Times New Roman" pitchFamily="18" charset="0"/>
              </a:rPr>
              <a:t>c</a:t>
            </a:r>
            <a:r>
              <a:rPr kumimoji="1" lang="zh-CN" altLang="en-US" sz="2400" dirty="0">
                <a:latin typeface="Times New Roman" pitchFamily="18" charset="0"/>
              </a:rPr>
              <a:t>，</a:t>
            </a:r>
            <a:r>
              <a:rPr kumimoji="1" lang="en-US" altLang="zh-CN" sz="2400" dirty="0">
                <a:latin typeface="Times New Roman" pitchFamily="18" charset="0"/>
              </a:rPr>
              <a:t>d))</a:t>
            </a:r>
          </a:p>
          <a:p>
            <a:pPr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400" dirty="0">
                <a:latin typeface="Times New Roman" pitchFamily="18" charset="0"/>
              </a:rPr>
              <a:t>         </a:t>
            </a:r>
            <a:r>
              <a:rPr kumimoji="1" lang="zh-CN" altLang="en-US" sz="2400" dirty="0">
                <a:latin typeface="Times New Roman" pitchFamily="18" charset="0"/>
              </a:rPr>
              <a:t>有一个原子，一个子表，长度为</a:t>
            </a:r>
            <a:r>
              <a:rPr kumimoji="1" lang="en-US" altLang="zh-CN" sz="2400" dirty="0">
                <a:latin typeface="Times New Roman" pitchFamily="18" charset="0"/>
              </a:rPr>
              <a:t>2</a:t>
            </a:r>
            <a:r>
              <a:rPr kumimoji="1" lang="zh-CN" altLang="en-US" sz="2400" dirty="0">
                <a:latin typeface="Times New Roman" pitchFamily="18" charset="0"/>
              </a:rPr>
              <a:t>，深度为</a:t>
            </a:r>
            <a:r>
              <a:rPr kumimoji="1" lang="en-US" altLang="zh-CN" sz="2400" dirty="0">
                <a:latin typeface="Times New Roman" pitchFamily="18" charset="0"/>
              </a:rPr>
              <a:t>2</a:t>
            </a:r>
            <a:r>
              <a:rPr kumimoji="1" lang="zh-CN" altLang="en-US" sz="2400" dirty="0">
                <a:latin typeface="Times New Roman" pitchFamily="18" charset="0"/>
              </a:rPr>
              <a:t>。</a:t>
            </a:r>
          </a:p>
          <a:p>
            <a:pPr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kumimoji="1" lang="zh-CN" altLang="en-US" sz="2400" dirty="0">
                <a:latin typeface="Times New Roman" pitchFamily="18" charset="0"/>
              </a:rPr>
              <a:t>（</a:t>
            </a:r>
            <a:r>
              <a:rPr kumimoji="1" lang="en-US" altLang="zh-CN" sz="2400" dirty="0">
                <a:latin typeface="Times New Roman" pitchFamily="18" charset="0"/>
              </a:rPr>
              <a:t>3</a:t>
            </a:r>
            <a:r>
              <a:rPr kumimoji="1" lang="zh-CN" altLang="en-US" sz="2400" dirty="0">
                <a:latin typeface="Times New Roman" pitchFamily="18" charset="0"/>
              </a:rPr>
              <a:t>）</a:t>
            </a:r>
            <a:r>
              <a:rPr kumimoji="1" lang="en-US" altLang="zh-CN" sz="2400" dirty="0">
                <a:latin typeface="Times New Roman" pitchFamily="18" charset="0"/>
              </a:rPr>
              <a:t>D=(B,C)</a:t>
            </a:r>
          </a:p>
          <a:p>
            <a:pPr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400" dirty="0">
                <a:latin typeface="Times New Roman" pitchFamily="18" charset="0"/>
              </a:rPr>
              <a:t>          </a:t>
            </a:r>
            <a:r>
              <a:rPr kumimoji="1" lang="zh-CN" altLang="en-US" sz="2400" dirty="0">
                <a:latin typeface="Times New Roman" pitchFamily="18" charset="0"/>
              </a:rPr>
              <a:t>二个元素都是列表，长度为</a:t>
            </a:r>
            <a:r>
              <a:rPr kumimoji="1" lang="en-US" altLang="zh-CN" sz="2400" dirty="0">
                <a:latin typeface="Times New Roman" pitchFamily="18" charset="0"/>
              </a:rPr>
              <a:t>2</a:t>
            </a:r>
            <a:r>
              <a:rPr kumimoji="1" lang="zh-CN" altLang="en-US" sz="2400" dirty="0">
                <a:latin typeface="Times New Roman" pitchFamily="18" charset="0"/>
              </a:rPr>
              <a:t>，深度为</a:t>
            </a:r>
            <a:r>
              <a:rPr kumimoji="1" lang="en-US" altLang="zh-CN" sz="2400" dirty="0">
                <a:latin typeface="Times New Roman" pitchFamily="18" charset="0"/>
              </a:rPr>
              <a:t>3</a:t>
            </a:r>
            <a:r>
              <a:rPr kumimoji="1" lang="zh-CN" altLang="en-US" sz="2400" dirty="0">
                <a:latin typeface="Times New Roman" pitchFamily="18" charset="0"/>
              </a:rPr>
              <a:t>。</a:t>
            </a:r>
          </a:p>
          <a:p>
            <a:pPr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kumimoji="1" lang="zh-CN" altLang="en-US" sz="2400" dirty="0">
                <a:latin typeface="Times New Roman" pitchFamily="18" charset="0"/>
              </a:rPr>
              <a:t>（</a:t>
            </a:r>
            <a:r>
              <a:rPr kumimoji="1" lang="en-US" altLang="zh-CN" sz="2400" dirty="0">
                <a:latin typeface="Times New Roman" pitchFamily="18" charset="0"/>
              </a:rPr>
              <a:t>4</a:t>
            </a:r>
            <a:r>
              <a:rPr kumimoji="1" lang="zh-CN" altLang="en-US" sz="2400" dirty="0">
                <a:latin typeface="Times New Roman" pitchFamily="18" charset="0"/>
              </a:rPr>
              <a:t>）</a:t>
            </a:r>
            <a:r>
              <a:rPr kumimoji="1" lang="en-US" altLang="zh-CN" sz="2400" dirty="0">
                <a:latin typeface="Times New Roman" pitchFamily="18" charset="0"/>
              </a:rPr>
              <a:t>E=(</a:t>
            </a:r>
            <a:r>
              <a:rPr kumimoji="1" lang="en-US" altLang="zh-CN" sz="2400" dirty="0" err="1">
                <a:latin typeface="Times New Roman" pitchFamily="18" charset="0"/>
              </a:rPr>
              <a:t>a,E</a:t>
            </a:r>
            <a:r>
              <a:rPr kumimoji="1" lang="en-US" altLang="zh-CN" sz="2400" dirty="0">
                <a:latin typeface="Times New Roman" pitchFamily="18" charset="0"/>
              </a:rPr>
              <a:t>)</a:t>
            </a:r>
          </a:p>
          <a:p>
            <a:pPr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400" dirty="0">
                <a:latin typeface="Times New Roman" pitchFamily="18" charset="0"/>
              </a:rPr>
              <a:t>          </a:t>
            </a:r>
            <a:r>
              <a:rPr kumimoji="1" lang="zh-CN" altLang="en-US" sz="2400" dirty="0">
                <a:latin typeface="Times New Roman" pitchFamily="18" charset="0"/>
              </a:rPr>
              <a:t>是一个递归表，长度为</a:t>
            </a:r>
            <a:r>
              <a:rPr kumimoji="1" lang="en-US" altLang="zh-CN" sz="2400" dirty="0">
                <a:latin typeface="Times New Roman" pitchFamily="18" charset="0"/>
              </a:rPr>
              <a:t>2</a:t>
            </a:r>
            <a:r>
              <a:rPr kumimoji="1" lang="zh-CN" altLang="en-US" sz="2400" dirty="0">
                <a:latin typeface="Times New Roman" pitchFamily="18" charset="0"/>
              </a:rPr>
              <a:t>，深度无限，相当于</a:t>
            </a:r>
            <a:endParaRPr kumimoji="1" lang="en-US" altLang="zh-CN" sz="2400" dirty="0">
              <a:latin typeface="Times New Roman" pitchFamily="18" charset="0"/>
            </a:endParaRPr>
          </a:p>
          <a:p>
            <a:pPr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kumimoji="1" lang="zh-CN" altLang="en-US" sz="2400" dirty="0">
                <a:latin typeface="Times New Roman" pitchFamily="18" charset="0"/>
              </a:rPr>
              <a:t>          </a:t>
            </a:r>
            <a:r>
              <a:rPr kumimoji="1" lang="en-US" altLang="zh-CN" sz="2400" dirty="0">
                <a:latin typeface="Times New Roman" pitchFamily="18" charset="0"/>
              </a:rPr>
              <a:t>E=</a:t>
            </a:r>
            <a:r>
              <a:rPr kumimoji="1" lang="zh-CN" altLang="en-US" sz="2400" dirty="0">
                <a:latin typeface="Times New Roman" pitchFamily="18" charset="0"/>
              </a:rPr>
              <a:t>（</a:t>
            </a:r>
            <a:r>
              <a:rPr kumimoji="1" lang="en-US" altLang="zh-CN" sz="2400" dirty="0">
                <a:latin typeface="Times New Roman" pitchFamily="18" charset="0"/>
              </a:rPr>
              <a:t>a,</a:t>
            </a:r>
            <a:r>
              <a:rPr kumimoji="1" lang="zh-CN" altLang="en-US" sz="2400" dirty="0">
                <a:latin typeface="Times New Roman" pitchFamily="18" charset="0"/>
              </a:rPr>
              <a:t>（</a:t>
            </a:r>
            <a:r>
              <a:rPr kumimoji="1" lang="en-US" altLang="zh-CN" sz="2400" dirty="0">
                <a:latin typeface="Times New Roman" pitchFamily="18" charset="0"/>
              </a:rPr>
              <a:t>a,</a:t>
            </a:r>
            <a:r>
              <a:rPr kumimoji="1" lang="zh-CN" altLang="en-US" sz="2400" dirty="0">
                <a:latin typeface="Times New Roman" pitchFamily="18" charset="0"/>
              </a:rPr>
              <a:t>（</a:t>
            </a:r>
            <a:r>
              <a:rPr kumimoji="1" lang="en-US" altLang="zh-CN" sz="2400" dirty="0">
                <a:latin typeface="Times New Roman" pitchFamily="18" charset="0"/>
              </a:rPr>
              <a:t>a,</a:t>
            </a:r>
            <a:r>
              <a:rPr kumimoji="1" lang="zh-CN" altLang="en-US" sz="2400" dirty="0">
                <a:latin typeface="Times New Roman" pitchFamily="18" charset="0"/>
              </a:rPr>
              <a:t>（</a:t>
            </a:r>
            <a:r>
              <a:rPr kumimoji="1" lang="en-US" altLang="zh-CN" sz="2400" dirty="0">
                <a:latin typeface="Times New Roman" pitchFamily="18" charset="0"/>
              </a:rPr>
              <a:t>a,……</a:t>
            </a:r>
            <a:r>
              <a:rPr kumimoji="1" lang="zh-CN" altLang="en-US" sz="2400" dirty="0">
                <a:latin typeface="Times New Roman" pitchFamily="18" charset="0"/>
              </a:rPr>
              <a:t>））））。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6C80946-495A-1140-A72A-90B413BF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b="1" dirty="0">
                <a:cs typeface="+mn-cs"/>
              </a:rPr>
              <a:t>4.4  </a:t>
            </a:r>
            <a:r>
              <a:rPr kumimoji="1" lang="zh-CN" altLang="en-US" sz="4000" b="1" dirty="0">
                <a:cs typeface="+mn-cs"/>
              </a:rPr>
              <a:t>广义表的类型定义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69635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 </a:t>
            </a:r>
            <a:r>
              <a:rPr kumimoji="1" lang="en-US" altLang="zh-CN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4.1  </a:t>
            </a: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数组的类型定义</a:t>
            </a:r>
          </a:p>
          <a:p>
            <a:pPr marL="0" indent="0" fontAlgn="base"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 </a:t>
            </a:r>
            <a:r>
              <a:rPr kumimoji="1" lang="en-US" altLang="zh-CN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4.2  </a:t>
            </a: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数组的顺序表示和实现</a:t>
            </a:r>
          </a:p>
          <a:p>
            <a:pPr marL="0" indent="0" fontAlgn="base"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 </a:t>
            </a:r>
            <a:r>
              <a:rPr kumimoji="1" lang="en-US" altLang="zh-CN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4.3  </a:t>
            </a: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矩阵的压缩存储 </a:t>
            </a:r>
          </a:p>
          <a:p>
            <a:pPr marL="0" indent="0" fontAlgn="base"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 </a:t>
            </a:r>
            <a:r>
              <a:rPr kumimoji="1" lang="en-US" altLang="zh-CN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4.4  </a:t>
            </a:r>
            <a:r>
              <a:rPr kumimoji="1" lang="zh-CN" altLang="en-US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宋体" charset="-122"/>
              </a:rPr>
              <a:t>广义表的类型定义</a:t>
            </a:r>
          </a:p>
          <a:p>
            <a:pPr marL="0" indent="0" fontAlgn="base"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Arial" charset="0"/>
                <a:ea typeface="宋体" charset="-122"/>
              </a:rPr>
              <a:t> </a:t>
            </a:r>
            <a:r>
              <a:rPr kumimoji="1" lang="en-US" altLang="zh-CN" b="1" dirty="0">
                <a:solidFill>
                  <a:srgbClr val="0000FF"/>
                </a:solidFill>
                <a:latin typeface="Arial" charset="0"/>
                <a:ea typeface="宋体" charset="-122"/>
              </a:rPr>
              <a:t>4.5  </a:t>
            </a:r>
            <a:r>
              <a:rPr kumimoji="1" lang="zh-CN" altLang="en-US" b="1" dirty="0">
                <a:solidFill>
                  <a:srgbClr val="0000FF"/>
                </a:solidFill>
                <a:latin typeface="Arial" charset="0"/>
                <a:ea typeface="宋体" charset="-122"/>
              </a:rPr>
              <a:t>广义表的存储结构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45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0F684454-FB1B-834E-A529-19138F1B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本章内容</a:t>
            </a:r>
          </a:p>
        </p:txBody>
      </p:sp>
    </p:spTree>
    <p:extLst>
      <p:ext uri="{BB962C8B-B14F-4D97-AF65-F5344CB8AC3E}">
        <p14:creationId xmlns:p14="http://schemas.microsoft.com/office/powerpoint/2010/main" val="34364251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广义表表示方法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1">
              <a:lnSpc>
                <a:spcPts val="31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广义表的数据元素可以具有不同的结构（原子或是子表），因此难以用顺序存储结构表示，通过采用链式存储结构，每个数据元素是一个结点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ts val="3100"/>
              </a:lnSpc>
              <a:buNone/>
            </a:pP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46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706437" y="2895600"/>
            <a:ext cx="451326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广义表从结构上可以分解成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681037" y="3629025"/>
            <a:ext cx="4929188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广义表 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= 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表头 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+ 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表尾   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52475" y="4713287"/>
            <a:ext cx="683895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广义表 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= 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子表</a:t>
            </a:r>
            <a:r>
              <a:rPr lang="en-US" altLang="zh-CN" sz="3200" dirty="0">
                <a:ea typeface="楷体_GB2312" pitchFamily="49" charset="-122"/>
              </a:rPr>
              <a:t>1 + </a:t>
            </a:r>
            <a:r>
              <a:rPr lang="zh-CN" altLang="en-US" sz="3200" dirty="0">
                <a:ea typeface="楷体_GB2312" pitchFamily="49" charset="-122"/>
              </a:rPr>
              <a:t>子表</a:t>
            </a:r>
            <a:r>
              <a:rPr lang="en-US" altLang="zh-CN" sz="3200" dirty="0">
                <a:ea typeface="楷体_GB2312" pitchFamily="49" charset="-122"/>
              </a:rPr>
              <a:t>2 +  ··· + </a:t>
            </a:r>
            <a:r>
              <a:rPr lang="zh-CN" altLang="en-US" sz="3200" dirty="0">
                <a:ea typeface="楷体_GB2312" pitchFamily="49" charset="-122"/>
              </a:rPr>
              <a:t>子表</a:t>
            </a:r>
            <a:r>
              <a:rPr lang="en-US" altLang="zh-CN" sz="3200" dirty="0">
                <a:ea typeface="楷体_GB2312" pitchFamily="49" charset="-122"/>
              </a:rPr>
              <a:t>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40375" y="3700462"/>
            <a:ext cx="3070225" cy="695325"/>
          </a:xfrm>
          <a:prstGeom prst="rect">
            <a:avLst/>
          </a:prstGeom>
          <a:gradFill rotWithShape="1">
            <a:gsLst>
              <a:gs pos="0">
                <a:srgbClr val="008EC4">
                  <a:tint val="50000"/>
                  <a:satMod val="300000"/>
                </a:srgbClr>
              </a:gs>
              <a:gs pos="35000">
                <a:srgbClr val="008EC4">
                  <a:tint val="37000"/>
                  <a:satMod val="300000"/>
                </a:srgbClr>
              </a:gs>
              <a:gs pos="100000">
                <a:srgbClr val="008EC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8EC4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707F9"/>
                </a:solidFill>
                <a:effectLst/>
                <a:uLnTx/>
                <a:uFillTx/>
                <a:latin typeface="Constantia"/>
                <a:ea typeface="宋体"/>
                <a:cs typeface="+mn-cs"/>
              </a:rPr>
              <a:t>表头、表尾分析法</a:t>
            </a:r>
          </a:p>
        </p:txBody>
      </p:sp>
      <p:sp>
        <p:nvSpPr>
          <p:cNvPr id="18" name="右箭头 17"/>
          <p:cNvSpPr>
            <a:spLocks noChangeArrowheads="1"/>
          </p:cNvSpPr>
          <p:nvPr/>
        </p:nvSpPr>
        <p:spPr bwMode="auto">
          <a:xfrm>
            <a:off x="5038725" y="3986212"/>
            <a:ext cx="500062" cy="142875"/>
          </a:xfrm>
          <a:prstGeom prst="rightArrow">
            <a:avLst>
              <a:gd name="adj1" fmla="val 50000"/>
              <a:gd name="adj2" fmla="val 50005"/>
            </a:avLst>
          </a:prstGeom>
          <a:noFill/>
          <a:ln w="9525" algn="ctr">
            <a:solidFill>
              <a:srgbClr val="0707F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533400" indent="-5334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533400" marR="0" lvl="0" indent="-53340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  <a:ea typeface="宋体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95787" y="5843587"/>
            <a:ext cx="1987550" cy="631825"/>
          </a:xfrm>
          <a:prstGeom prst="rect">
            <a:avLst/>
          </a:prstGeom>
          <a:gradFill rotWithShape="1">
            <a:gsLst>
              <a:gs pos="0">
                <a:srgbClr val="008EC4">
                  <a:tint val="50000"/>
                  <a:satMod val="300000"/>
                </a:srgbClr>
              </a:gs>
              <a:gs pos="35000">
                <a:srgbClr val="008EC4">
                  <a:tint val="37000"/>
                  <a:satMod val="300000"/>
                </a:srgbClr>
              </a:gs>
              <a:gs pos="100000">
                <a:srgbClr val="008EC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8EC4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/>
                <a:ea typeface="宋体"/>
                <a:cs typeface="+mn-cs"/>
              </a:rPr>
              <a:t>子表分析法</a:t>
            </a:r>
          </a:p>
        </p:txBody>
      </p:sp>
      <p:sp>
        <p:nvSpPr>
          <p:cNvPr id="20" name="右箭头 19"/>
          <p:cNvSpPr>
            <a:spLocks noChangeArrowheads="1"/>
          </p:cNvSpPr>
          <p:nvPr/>
        </p:nvSpPr>
        <p:spPr bwMode="auto">
          <a:xfrm rot="5400000">
            <a:off x="5191124" y="5414963"/>
            <a:ext cx="633413" cy="214312"/>
          </a:xfrm>
          <a:prstGeom prst="rightArrow">
            <a:avLst>
              <a:gd name="adj1" fmla="val 50000"/>
              <a:gd name="adj2" fmla="val 49998"/>
            </a:avLst>
          </a:prstGeom>
          <a:noFill/>
          <a:ln w="9525" algn="ctr">
            <a:solidFill>
              <a:srgbClr val="0707F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533400" indent="-5334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533400" marR="0" lvl="0" indent="-53340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  <a:ea typeface="宋体" charset="-122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486D18A-FCF9-4C44-8D8E-AE436A65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b="1" dirty="0">
                <a:cs typeface="+mn-cs"/>
              </a:rPr>
              <a:t>4.5  </a:t>
            </a:r>
            <a:r>
              <a:rPr kumimoji="1" lang="zh-CN" altLang="en-US" sz="4000" b="1" dirty="0">
                <a:cs typeface="+mn-cs"/>
              </a:rPr>
              <a:t>广义表的存储结构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92687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5" grpId="0" autoUpdateAnimBg="0"/>
      <p:bldP spid="17" grpId="0" animBg="1"/>
      <p:bldP spid="18" grpId="0" animBg="1"/>
      <p:bldP spid="19" grpId="0" animBg="1"/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表头、表尾分析法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47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766763" y="1893887"/>
            <a:ext cx="7119937" cy="557213"/>
          </a:xfrm>
          <a:prstGeom prst="rect">
            <a:avLst/>
          </a:prstGeom>
          <a:noFill/>
          <a:ln w="38100" cmpd="dbl" algn="ctr">
            <a:solidFill>
              <a:srgbClr val="0F6FC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广义表通常采用头、尾指针的链表结构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685800" y="2806700"/>
            <a:ext cx="2374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latin typeface="宋体" charset="-122"/>
              </a:rPr>
              <a:t>表结点</a:t>
            </a:r>
            <a:r>
              <a:rPr kumimoji="1" lang="en-US" altLang="zh-CN">
                <a:latin typeface="宋体" charset="-122"/>
              </a:rPr>
              <a:t>:</a:t>
            </a:r>
            <a:endParaRPr kumimoji="1" lang="zh-CN" altLang="en-US">
              <a:latin typeface="宋体" charset="-122"/>
            </a:endParaRP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685800" y="3622675"/>
            <a:ext cx="2374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latin typeface="宋体" charset="-122"/>
              </a:rPr>
              <a:t>原子结点：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757238" y="4486275"/>
            <a:ext cx="7273925" cy="1384995"/>
          </a:xfrm>
          <a:prstGeom prst="rect">
            <a:avLst/>
          </a:prstGeom>
          <a:noFill/>
          <a:ln w="38100" cmpd="dbl" algn="ctr">
            <a:solidFill>
              <a:srgbClr val="0F6FC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对于每一个结点，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若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tag=0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表示这是一个原子结点，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atom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域存放该原子的值。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若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tag=1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表示这是一个表结点，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hp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指向子表头的指针域，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tp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指</a:t>
            </a:r>
            <a:r>
              <a:rPr kumimoji="1" lang="zh-CN" altLang="en-US" sz="2000" kern="0" dirty="0">
                <a:latin typeface="Times New Roman" pitchFamily="18" charset="0"/>
              </a:rPr>
              <a:t>向子表尾的指针域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  <p:grpSp>
        <p:nvGrpSpPr>
          <p:cNvPr id="25" name="组合 19"/>
          <p:cNvGrpSpPr>
            <a:grpSpLocks/>
          </p:cNvGrpSpPr>
          <p:nvPr/>
        </p:nvGrpSpPr>
        <p:grpSpPr bwMode="auto">
          <a:xfrm>
            <a:off x="3503613" y="2765425"/>
            <a:ext cx="2184400" cy="714375"/>
            <a:chOff x="4126006" y="2963859"/>
            <a:chExt cx="2184316" cy="714380"/>
          </a:xfrm>
        </p:grpSpPr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4126006" y="2963859"/>
              <a:ext cx="2184316" cy="695330"/>
            </a:xfrm>
            <a:prstGeom prst="rect">
              <a:avLst/>
            </a:prstGeom>
            <a:solidFill>
              <a:srgbClr val="009DD9">
                <a:lumMod val="20000"/>
                <a:lumOff val="80000"/>
              </a:srgbClr>
            </a:solidFill>
            <a:ln w="19050">
              <a:solidFill>
                <a:srgbClr val="0707F9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707F9"/>
                  </a:solidFill>
                  <a:effectLst/>
                  <a:uLnTx/>
                  <a:uFillTx/>
                  <a:latin typeface="Times New Roman"/>
                  <a:ea typeface="楷体_GB2312" pitchFamily="49" charset="-122"/>
                </a:rPr>
                <a:t>tag=1  hp  </a:t>
              </a:r>
              <a:r>
                <a:rPr kumimoji="0" lang="en-US" altLang="zh-CN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707F9"/>
                  </a:solidFill>
                  <a:effectLst/>
                  <a:uLnTx/>
                  <a:uFillTx/>
                  <a:latin typeface="Times New Roman"/>
                  <a:ea typeface="楷体_GB2312" pitchFamily="49" charset="-122"/>
                </a:rPr>
                <a:t>tp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707F9"/>
                </a:solidFill>
                <a:effectLst/>
                <a:uLnTx/>
                <a:uFillTx/>
                <a:latin typeface="Times New Roman"/>
                <a:ea typeface="楷体_GB2312" pitchFamily="49" charset="-122"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5121330" y="2963859"/>
              <a:ext cx="0" cy="714380"/>
            </a:xfrm>
            <a:prstGeom prst="line">
              <a:avLst/>
            </a:prstGeom>
            <a:noFill/>
            <a:ln w="9525">
              <a:solidFill>
                <a:srgbClr val="0707F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</a:endParaRPr>
            </a:p>
          </p:txBody>
        </p:sp>
        <p:cxnSp>
          <p:nvCxnSpPr>
            <p:cNvPr id="28" name="直接连接符 30"/>
            <p:cNvCxnSpPr>
              <a:cxnSpLocks noChangeShapeType="1"/>
            </p:cNvCxnSpPr>
            <p:nvPr/>
          </p:nvCxnSpPr>
          <p:spPr bwMode="auto">
            <a:xfrm rot="5400000">
              <a:off x="5418141" y="3321843"/>
              <a:ext cx="642148" cy="794"/>
            </a:xfrm>
            <a:prstGeom prst="line">
              <a:avLst/>
            </a:prstGeom>
            <a:noFill/>
            <a:ln w="9525" algn="ctr">
              <a:solidFill>
                <a:srgbClr val="0707F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" name="组合 20"/>
          <p:cNvGrpSpPr>
            <a:grpSpLocks/>
          </p:cNvGrpSpPr>
          <p:nvPr/>
        </p:nvGrpSpPr>
        <p:grpSpPr bwMode="auto">
          <a:xfrm>
            <a:off x="3595689" y="3622676"/>
            <a:ext cx="2007281" cy="628890"/>
            <a:chOff x="4140294" y="4411659"/>
            <a:chExt cx="2006986" cy="628399"/>
          </a:xfrm>
        </p:grpSpPr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4140294" y="4411659"/>
              <a:ext cx="2006986" cy="628399"/>
            </a:xfrm>
            <a:prstGeom prst="rect">
              <a:avLst/>
            </a:prstGeom>
            <a:solidFill>
              <a:srgbClr val="009DD9">
                <a:lumMod val="20000"/>
                <a:lumOff val="80000"/>
              </a:srgbClr>
            </a:solidFill>
            <a:ln w="19050">
              <a:solidFill>
                <a:srgbClr val="0707F9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707F9"/>
                  </a:solidFill>
                  <a:effectLst/>
                  <a:uLnTx/>
                  <a:uFillTx/>
                  <a:latin typeface="Times New Roman"/>
                  <a:ea typeface="楷体_GB2312" pitchFamily="49" charset="-122"/>
                </a:rPr>
                <a:t>tag=0  atom</a:t>
              </a:r>
            </a:p>
          </p:txBody>
        </p:sp>
        <p:cxnSp>
          <p:nvCxnSpPr>
            <p:cNvPr id="31" name="直接连接符 33"/>
            <p:cNvCxnSpPr>
              <a:cxnSpLocks noChangeShapeType="1"/>
              <a:stCxn id="30" idx="0"/>
              <a:endCxn id="30" idx="2"/>
            </p:cNvCxnSpPr>
            <p:nvPr/>
          </p:nvCxnSpPr>
          <p:spPr bwMode="auto">
            <a:xfrm>
              <a:off x="5143787" y="4411659"/>
              <a:ext cx="0" cy="628399"/>
            </a:xfrm>
            <a:prstGeom prst="line">
              <a:avLst/>
            </a:prstGeom>
            <a:noFill/>
            <a:ln w="9525" algn="ctr">
              <a:solidFill>
                <a:srgbClr val="0707F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AA3F407B-444A-DC4D-A860-CB8D66E1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b="1" dirty="0">
                <a:cs typeface="+mn-cs"/>
              </a:rPr>
              <a:t>4.5  </a:t>
            </a:r>
            <a:r>
              <a:rPr kumimoji="1" lang="zh-CN" altLang="en-US" sz="4000" b="1" dirty="0">
                <a:cs typeface="+mn-cs"/>
              </a:rPr>
              <a:t>广义表的存储结构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8912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  <p:bldP spid="2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表头、表尾分析法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48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446087" y="2057400"/>
            <a:ext cx="3786188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1)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表头、表尾分析法：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>
            <a:off x="2471737" y="4419600"/>
            <a:ext cx="990600" cy="0"/>
          </a:xfrm>
          <a:prstGeom prst="line">
            <a:avLst/>
          </a:prstGeom>
          <a:noFill/>
          <a:ln w="25400">
            <a:solidFill>
              <a:srgbClr val="9933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</a:pPr>
            <a:endParaRPr lang="zh-CN" altLang="en-US" sz="2800" b="1">
              <a:solidFill>
                <a:srgbClr val="0000FF"/>
              </a:solidFill>
              <a:latin typeface="Constantia" pitchFamily="18" charset="0"/>
            </a:endParaRP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931862" y="2940050"/>
            <a:ext cx="2627642" cy="63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zh-CN" altLang="en-US" dirty="0">
                <a:solidFill>
                  <a:srgbClr val="9933FF"/>
                </a:solidFill>
                <a:ea typeface="楷体_GB2312" pitchFamily="49" charset="-122"/>
              </a:rPr>
              <a:t>空表 </a:t>
            </a:r>
            <a:r>
              <a:rPr lang="zh-CN" altLang="en-US" dirty="0">
                <a:ea typeface="楷体_GB2312" pitchFamily="49" charset="-122"/>
              </a:rPr>
              <a:t>     </a:t>
            </a:r>
            <a:r>
              <a:rPr lang="en-US" altLang="zh-CN" i="1" dirty="0">
                <a:solidFill>
                  <a:srgbClr val="9933FF"/>
                </a:solidFill>
                <a:ea typeface="楷体_GB2312" pitchFamily="49" charset="-122"/>
              </a:rPr>
              <a:t>LS=NIL</a:t>
            </a:r>
            <a:endParaRPr lang="en-US" altLang="zh-CN" dirty="0">
              <a:ea typeface="楷体_GB2312" pitchFamily="49" charset="-122"/>
            </a:endParaRP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931862" y="3778250"/>
            <a:ext cx="1837362" cy="63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zh-CN" altLang="en-US" dirty="0">
                <a:solidFill>
                  <a:srgbClr val="9933FF"/>
                </a:solidFill>
                <a:ea typeface="楷体_GB2312" pitchFamily="49" charset="-122"/>
              </a:rPr>
              <a:t>非空表  </a:t>
            </a:r>
            <a:r>
              <a:rPr lang="en-US" altLang="zh-CN" i="1" dirty="0">
                <a:solidFill>
                  <a:srgbClr val="9933FF"/>
                </a:solidFill>
                <a:ea typeface="楷体_GB2312" pitchFamily="49" charset="-122"/>
              </a:rPr>
              <a:t>LS</a:t>
            </a:r>
            <a:endParaRPr lang="en-US" altLang="zh-CN" dirty="0">
              <a:ea typeface="楷体_GB2312" pitchFamily="49" charset="-122"/>
            </a:endParaRPr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3462337" y="4038600"/>
            <a:ext cx="2667000" cy="695575"/>
          </a:xfrm>
          <a:prstGeom prst="rect">
            <a:avLst/>
          </a:prstGeom>
          <a:solidFill>
            <a:srgbClr val="99CCFF"/>
          </a:solidFill>
          <a:ln w="19050">
            <a:solidFill>
              <a:srgbClr val="009DD9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  <a:ea typeface="楷体_GB2312" pitchFamily="49" charset="-122"/>
              </a:rPr>
              <a:t>tag=1            </a:t>
            </a:r>
          </a:p>
        </p:txBody>
      </p:sp>
      <p:sp>
        <p:nvSpPr>
          <p:cNvPr id="39" name="Line 26"/>
          <p:cNvSpPr>
            <a:spLocks noChangeShapeType="1"/>
          </p:cNvSpPr>
          <p:nvPr/>
        </p:nvSpPr>
        <p:spPr bwMode="auto">
          <a:xfrm>
            <a:off x="4757737" y="4038600"/>
            <a:ext cx="0" cy="685800"/>
          </a:xfrm>
          <a:prstGeom prst="line">
            <a:avLst/>
          </a:prstGeom>
          <a:noFill/>
          <a:ln w="9525">
            <a:solidFill>
              <a:srgbClr val="009DD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40" name="Line 27"/>
          <p:cNvSpPr>
            <a:spLocks noChangeShapeType="1"/>
          </p:cNvSpPr>
          <p:nvPr/>
        </p:nvSpPr>
        <p:spPr bwMode="auto">
          <a:xfrm>
            <a:off x="5443537" y="4038600"/>
            <a:ext cx="0" cy="685800"/>
          </a:xfrm>
          <a:prstGeom prst="line">
            <a:avLst/>
          </a:prstGeom>
          <a:noFill/>
          <a:ln w="9525">
            <a:solidFill>
              <a:srgbClr val="009DD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41" name="Line 28"/>
          <p:cNvSpPr>
            <a:spLocks noChangeShapeType="1"/>
          </p:cNvSpPr>
          <p:nvPr/>
        </p:nvSpPr>
        <p:spPr bwMode="auto">
          <a:xfrm>
            <a:off x="5062537" y="4419600"/>
            <a:ext cx="0" cy="533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</a:pPr>
            <a:endParaRPr lang="zh-CN" altLang="en-US" sz="2800" b="1">
              <a:solidFill>
                <a:srgbClr val="0000FF"/>
              </a:solidFill>
              <a:latin typeface="Constantia" pitchFamily="18" charset="0"/>
            </a:endParaRPr>
          </a:p>
        </p:txBody>
      </p:sp>
      <p:sp>
        <p:nvSpPr>
          <p:cNvPr id="42" name="Line 29"/>
          <p:cNvSpPr>
            <a:spLocks noChangeShapeType="1"/>
          </p:cNvSpPr>
          <p:nvPr/>
        </p:nvSpPr>
        <p:spPr bwMode="auto">
          <a:xfrm>
            <a:off x="5824537" y="44196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</a:pPr>
            <a:endParaRPr lang="zh-CN" altLang="en-US" sz="2800" b="1">
              <a:solidFill>
                <a:srgbClr val="0000FF"/>
              </a:solidFill>
              <a:latin typeface="Constantia" pitchFamily="18" charset="0"/>
            </a:endParaRPr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auto">
          <a:xfrm>
            <a:off x="3933825" y="4986338"/>
            <a:ext cx="270986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zh-CN" altLang="en-US">
                <a:ea typeface="隶书" pitchFamily="49" charset="-122"/>
              </a:rPr>
              <a:t>指向表头的指针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6129337" y="3810000"/>
            <a:ext cx="2709863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zh-CN" altLang="en-US">
                <a:ea typeface="隶书" pitchFamily="49" charset="-122"/>
              </a:rPr>
              <a:t>指向表尾的指针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E9CAEA6-0284-114A-86ED-EE6E037D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b="1" dirty="0">
                <a:cs typeface="+mn-cs"/>
              </a:rPr>
              <a:t>4.5  </a:t>
            </a:r>
            <a:r>
              <a:rPr kumimoji="1" lang="zh-CN" altLang="en-US" sz="4000" b="1" dirty="0">
                <a:cs typeface="+mn-cs"/>
              </a:rPr>
              <a:t>广义表的存储结构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8564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utoUpdateAnimBg="0"/>
      <p:bldP spid="35" grpId="0" animBg="1"/>
      <p:bldP spid="36" grpId="0" autoUpdateAnimBg="0"/>
      <p:bldP spid="37" grpId="0" autoUpdateAnimBg="0"/>
      <p:bldP spid="38" grpId="0" animBg="1" autoUpdateAnimBg="0"/>
      <p:bldP spid="39" grpId="0" animBg="1"/>
      <p:bldP spid="40" grpId="0" animBg="1"/>
      <p:bldP spid="41" grpId="0" animBg="1"/>
      <p:bldP spid="42" grpId="0" animBg="1"/>
      <p:bldP spid="43" grpId="0" autoUpdateAnimBg="0"/>
      <p:bldP spid="44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表头、表尾分析法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49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1026"/>
          <p:cNvSpPr txBox="1">
            <a:spLocks noChangeArrowheads="1"/>
          </p:cNvSpPr>
          <p:nvPr/>
        </p:nvSpPr>
        <p:spPr bwMode="auto">
          <a:xfrm>
            <a:off x="784225" y="1748135"/>
            <a:ext cx="8131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3300"/>
              </a:buClr>
              <a:buSzPct val="95000"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3300"/>
                </a:solidFill>
                <a:latin typeface="宋体" charset="-122"/>
              </a:rPr>
              <a:t>如何由子表组合成一个广义表？</a:t>
            </a:r>
          </a:p>
        </p:txBody>
      </p:sp>
      <p:sp>
        <p:nvSpPr>
          <p:cNvPr id="24" name="Text Box 1027"/>
          <p:cNvSpPr txBox="1">
            <a:spLocks noChangeArrowheads="1"/>
          </p:cNvSpPr>
          <p:nvPr/>
        </p:nvSpPr>
        <p:spPr bwMode="auto">
          <a:xfrm>
            <a:off x="533400" y="2281535"/>
            <a:ext cx="8131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707F9"/>
                </a:solidFill>
                <a:latin typeface="宋体" charset="-122"/>
              </a:rPr>
              <a:t>    </a:t>
            </a:r>
            <a:r>
              <a:rPr lang="zh-CN" altLang="en-US" sz="2400" dirty="0">
                <a:solidFill>
                  <a:srgbClr val="0707F9"/>
                </a:solidFill>
                <a:latin typeface="宋体" charset="-122"/>
              </a:rPr>
              <a:t>首先分析广义表和子表在存储结构中的关系。</a:t>
            </a:r>
          </a:p>
        </p:txBody>
      </p:sp>
      <p:sp>
        <p:nvSpPr>
          <p:cNvPr id="25" name="Text Box 1028"/>
          <p:cNvSpPr txBox="1">
            <a:spLocks noChangeArrowheads="1"/>
          </p:cNvSpPr>
          <p:nvPr/>
        </p:nvSpPr>
        <p:spPr bwMode="auto">
          <a:xfrm>
            <a:off x="533400" y="2722562"/>
            <a:ext cx="8131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zh-CN" altLang="en-US" sz="2400">
                <a:solidFill>
                  <a:srgbClr val="0707F9"/>
                </a:solidFill>
                <a:latin typeface="宋体" charset="-122"/>
              </a:rPr>
              <a:t>先看第一个子表和广义表的关系</a:t>
            </a:r>
            <a:r>
              <a:rPr lang="en-US" altLang="zh-CN" sz="2400">
                <a:solidFill>
                  <a:srgbClr val="0707F9"/>
                </a:solidFill>
                <a:latin typeface="宋体" charset="-122"/>
              </a:rPr>
              <a:t>:</a:t>
            </a:r>
          </a:p>
        </p:txBody>
      </p:sp>
      <p:sp>
        <p:nvSpPr>
          <p:cNvPr id="26" name="Line 1029"/>
          <p:cNvSpPr>
            <a:spLocks noChangeShapeType="1"/>
          </p:cNvSpPr>
          <p:nvPr/>
        </p:nvSpPr>
        <p:spPr bwMode="auto">
          <a:xfrm>
            <a:off x="2895600" y="4691062"/>
            <a:ext cx="990600" cy="0"/>
          </a:xfrm>
          <a:prstGeom prst="line">
            <a:avLst/>
          </a:prstGeom>
          <a:noFill/>
          <a:ln w="38100">
            <a:solidFill>
              <a:srgbClr val="0707F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</a:pPr>
            <a:endParaRPr lang="zh-CN" altLang="en-US" sz="2800" b="1">
              <a:solidFill>
                <a:srgbClr val="0000FF"/>
              </a:solidFill>
              <a:latin typeface="Constantia" pitchFamily="18" charset="0"/>
            </a:endParaRPr>
          </a:p>
        </p:txBody>
      </p:sp>
      <p:sp>
        <p:nvSpPr>
          <p:cNvPr id="27" name="Rectangle 1030"/>
          <p:cNvSpPr>
            <a:spLocks noChangeArrowheads="1"/>
          </p:cNvSpPr>
          <p:nvPr/>
        </p:nvSpPr>
        <p:spPr bwMode="auto">
          <a:xfrm>
            <a:off x="3886200" y="4278312"/>
            <a:ext cx="1752600" cy="523875"/>
          </a:xfrm>
          <a:prstGeom prst="rect">
            <a:avLst/>
          </a:prstGeom>
          <a:solidFill>
            <a:srgbClr val="99CCFF"/>
          </a:solidFill>
          <a:ln w="19050">
            <a:solidFill>
              <a:srgbClr val="009DD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707F9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 1           </a:t>
            </a:r>
          </a:p>
        </p:txBody>
      </p:sp>
      <p:sp>
        <p:nvSpPr>
          <p:cNvPr id="28" name="Line 1031"/>
          <p:cNvSpPr>
            <a:spLocks noChangeShapeType="1"/>
          </p:cNvSpPr>
          <p:nvPr/>
        </p:nvSpPr>
        <p:spPr bwMode="auto">
          <a:xfrm>
            <a:off x="4495800" y="4278312"/>
            <a:ext cx="0" cy="685800"/>
          </a:xfrm>
          <a:prstGeom prst="line">
            <a:avLst/>
          </a:prstGeom>
          <a:noFill/>
          <a:ln w="9525">
            <a:solidFill>
              <a:srgbClr val="009DD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29" name="Line 1032"/>
          <p:cNvSpPr>
            <a:spLocks noChangeShapeType="1"/>
          </p:cNvSpPr>
          <p:nvPr/>
        </p:nvSpPr>
        <p:spPr bwMode="auto">
          <a:xfrm>
            <a:off x="5105400" y="4278312"/>
            <a:ext cx="0" cy="685800"/>
          </a:xfrm>
          <a:prstGeom prst="line">
            <a:avLst/>
          </a:prstGeom>
          <a:noFill/>
          <a:ln w="9525">
            <a:solidFill>
              <a:srgbClr val="009DD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30" name="Line 1033"/>
          <p:cNvSpPr>
            <a:spLocks noChangeShapeType="1"/>
          </p:cNvSpPr>
          <p:nvPr/>
        </p:nvSpPr>
        <p:spPr bwMode="auto">
          <a:xfrm>
            <a:off x="4800600" y="4691062"/>
            <a:ext cx="0" cy="882650"/>
          </a:xfrm>
          <a:prstGeom prst="line">
            <a:avLst/>
          </a:prstGeom>
          <a:noFill/>
          <a:ln w="38100">
            <a:solidFill>
              <a:srgbClr val="0707F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</a:pPr>
            <a:endParaRPr lang="zh-CN" altLang="en-US" sz="2800" b="1">
              <a:solidFill>
                <a:srgbClr val="0000FF"/>
              </a:solidFill>
              <a:latin typeface="Constantia" pitchFamily="18" charset="0"/>
            </a:endParaRPr>
          </a:p>
        </p:txBody>
      </p:sp>
      <p:sp>
        <p:nvSpPr>
          <p:cNvPr id="31" name="Rectangle 1035"/>
          <p:cNvSpPr>
            <a:spLocks noChangeArrowheads="1"/>
          </p:cNvSpPr>
          <p:nvPr/>
        </p:nvSpPr>
        <p:spPr bwMode="auto">
          <a:xfrm>
            <a:off x="2787650" y="4125912"/>
            <a:ext cx="36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en-US" altLang="zh-CN" i="1">
                <a:solidFill>
                  <a:srgbClr val="0707F9"/>
                </a:solidFill>
                <a:latin typeface="宋体" charset="-122"/>
              </a:rPr>
              <a:t>L</a:t>
            </a:r>
          </a:p>
        </p:txBody>
      </p:sp>
      <p:sp>
        <p:nvSpPr>
          <p:cNvPr id="32" name="AutoShape 1036"/>
          <p:cNvSpPr>
            <a:spLocks noChangeArrowheads="1"/>
          </p:cNvSpPr>
          <p:nvPr/>
        </p:nvSpPr>
        <p:spPr bwMode="auto">
          <a:xfrm>
            <a:off x="152400" y="3211512"/>
            <a:ext cx="2362200" cy="914400"/>
          </a:xfrm>
          <a:prstGeom prst="wedgeRoundRectCallout">
            <a:avLst>
              <a:gd name="adj1" fmla="val 63509"/>
              <a:gd name="adj2" fmla="val 82986"/>
              <a:gd name="adj3" fmla="val 16667"/>
            </a:avLst>
          </a:prstGeom>
          <a:solidFill>
            <a:srgbClr val="009DD9">
              <a:lumMod val="20000"/>
              <a:lumOff val="80000"/>
            </a:srgbClr>
          </a:solidFill>
          <a:ln w="9525">
            <a:solidFill>
              <a:srgbClr val="0707F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707F9"/>
                </a:solidFill>
                <a:effectLst/>
                <a:uLnTx/>
                <a:uFillTx/>
                <a:latin typeface="宋体" pitchFamily="2" charset="-122"/>
              </a:rPr>
              <a:t>指向广义表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707F9"/>
                </a:solidFill>
                <a:effectLst/>
                <a:uLnTx/>
                <a:uFillTx/>
                <a:latin typeface="宋体" pitchFamily="2" charset="-122"/>
              </a:rPr>
              <a:t>的头指针</a:t>
            </a:r>
          </a:p>
        </p:txBody>
      </p:sp>
      <p:sp>
        <p:nvSpPr>
          <p:cNvPr id="33" name="AutoShape 1037"/>
          <p:cNvSpPr>
            <a:spLocks noChangeArrowheads="1"/>
          </p:cNvSpPr>
          <p:nvPr/>
        </p:nvSpPr>
        <p:spPr bwMode="auto">
          <a:xfrm>
            <a:off x="6248400" y="4964112"/>
            <a:ext cx="2667000" cy="1219200"/>
          </a:xfrm>
          <a:prstGeom prst="wedgeRoundRectCallout">
            <a:avLst>
              <a:gd name="adj1" fmla="val -96606"/>
              <a:gd name="adj2" fmla="val -28125"/>
              <a:gd name="adj3" fmla="val 16667"/>
            </a:avLst>
          </a:prstGeom>
          <a:solidFill>
            <a:srgbClr val="009DD9">
              <a:lumMod val="20000"/>
              <a:lumOff val="80000"/>
            </a:srgbClr>
          </a:solidFill>
          <a:ln w="9525">
            <a:solidFill>
              <a:srgbClr val="0707F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707F9"/>
                </a:solidFill>
                <a:effectLst/>
                <a:uLnTx/>
                <a:uFillTx/>
                <a:latin typeface="宋体" pitchFamily="2" charset="-122"/>
              </a:rPr>
              <a:t>指向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A0202"/>
                </a:solidFill>
                <a:effectLst/>
                <a:uLnTx/>
                <a:uFillTx/>
                <a:latin typeface="宋体" pitchFamily="2" charset="-122"/>
              </a:rPr>
              <a:t>第一个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A0202"/>
                </a:solidFill>
                <a:effectLst/>
                <a:uLnTx/>
                <a:uFillTx/>
                <a:latin typeface="宋体" pitchFamily="2" charset="-122"/>
              </a:rPr>
              <a:t>子表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707F9"/>
                </a:solidFill>
                <a:effectLst/>
                <a:uLnTx/>
                <a:uFillTx/>
                <a:latin typeface="宋体" pitchFamily="2" charset="-122"/>
              </a:rPr>
              <a:t>的头指针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19D9CB1-6DA2-AB45-8FDE-3809BF2F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b="1" dirty="0">
                <a:cs typeface="+mn-cs"/>
              </a:rPr>
              <a:t>4.5  </a:t>
            </a:r>
            <a:r>
              <a:rPr kumimoji="1" lang="zh-CN" altLang="en-US" sz="4000" b="1" dirty="0">
                <a:cs typeface="+mn-cs"/>
              </a:rPr>
              <a:t>广义表的存储结构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22390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24" grpId="0" autoUpdateAnimBg="0"/>
      <p:bldP spid="25" grpId="0" autoUpdateAnimBg="0"/>
      <p:bldP spid="26" grpId="0" animBg="1"/>
      <p:bldP spid="27" grpId="0" animBg="1" autoUpdateAnimBg="0"/>
      <p:bldP spid="28" grpId="0" animBg="1"/>
      <p:bldP spid="29" grpId="0" animBg="1"/>
      <p:bldP spid="30" grpId="0" animBg="1"/>
      <p:bldP spid="31" grpId="0" autoUpdateAnimBg="0"/>
      <p:bldP spid="32" grpId="0" animBg="1" autoUpdateAnimBg="0"/>
      <p:bldP spid="3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zh-CN" altLang="en-US" sz="2400" b="1" dirty="0"/>
              <a:t>线性表中的数据元素是非结构的原子类型：元素的值不能再分解</a:t>
            </a: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r>
              <a:rPr lang="zh-CN" altLang="en-US" sz="2400" b="1" dirty="0"/>
              <a:t>数组和广义表可以看做是线性表的扩展：表中的数据元素本身也可以是一个数据结构</a:t>
            </a: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5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C5A47B31-B57B-2542-AAAA-139DF217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zh-CN" altLang="en-US" dirty="0"/>
              <a:t> 数组的类型定义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058740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广义表的头尾链表存储表示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50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850900" y="1905000"/>
            <a:ext cx="8140700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typedef 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enum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{ATOM,LIST} 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ElemTag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ATOM==0: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 原子，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LIST==1: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 子表</a:t>
            </a:r>
            <a:endParaRPr kumimoji="1"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n-US" altLang="zh-CN" dirty="0">
              <a:latin typeface="Times New Roman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>
                <a:latin typeface="Times New Roman" pitchFamily="18" charset="0"/>
              </a:rPr>
              <a:t>typedef</a:t>
            </a:r>
            <a:r>
              <a:rPr kumimoji="1" lang="en-US" altLang="zh-CN" sz="2400" dirty="0">
                <a:latin typeface="Times New Roman" pitchFamily="18" charset="0"/>
              </a:rPr>
              <a:t> </a:t>
            </a:r>
            <a:r>
              <a:rPr kumimoji="1" lang="en-US" altLang="zh-CN" sz="2400" dirty="0" err="1">
                <a:latin typeface="Times New Roman" pitchFamily="18" charset="0"/>
              </a:rPr>
              <a:t>struct</a:t>
            </a:r>
            <a:r>
              <a:rPr kumimoji="1" lang="en-US" altLang="zh-CN" sz="2400" dirty="0">
                <a:latin typeface="Times New Roman" pitchFamily="18" charset="0"/>
              </a:rPr>
              <a:t> </a:t>
            </a:r>
            <a:r>
              <a:rPr kumimoji="1" lang="en-US" altLang="zh-CN" sz="2400" dirty="0" err="1">
                <a:latin typeface="Times New Roman" pitchFamily="18" charset="0"/>
              </a:rPr>
              <a:t>GLNode</a:t>
            </a:r>
            <a:r>
              <a:rPr kumimoji="1" lang="en-US" altLang="zh-CN" sz="2400" dirty="0">
                <a:latin typeface="Times New Roman" pitchFamily="18" charset="0"/>
              </a:rPr>
              <a:t>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latin typeface="Times New Roman" pitchFamily="18" charset="0"/>
              </a:rPr>
              <a:t>    </a:t>
            </a:r>
            <a:r>
              <a:rPr kumimoji="1" lang="en-US" altLang="zh-CN" sz="2400" dirty="0" err="1">
                <a:latin typeface="Times New Roman" pitchFamily="18" charset="0"/>
              </a:rPr>
              <a:t>ElemTag</a:t>
            </a:r>
            <a:r>
              <a:rPr kumimoji="1" lang="en-US" altLang="zh-CN" sz="2400" dirty="0">
                <a:latin typeface="Times New Roman" pitchFamily="18" charset="0"/>
              </a:rPr>
              <a:t> tag;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latin typeface="Times New Roman" pitchFamily="18" charset="0"/>
              </a:rPr>
              <a:t>    union{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latin typeface="Times New Roman" pitchFamily="18" charset="0"/>
              </a:rPr>
              <a:t>    </a:t>
            </a:r>
            <a:r>
              <a:rPr kumimoji="1" lang="en-US" altLang="zh-CN" sz="2400" dirty="0" err="1">
                <a:latin typeface="Times New Roman" pitchFamily="18" charset="0"/>
              </a:rPr>
              <a:t>AtomType</a:t>
            </a:r>
            <a:r>
              <a:rPr kumimoji="1" lang="en-US" altLang="zh-CN" sz="2400" dirty="0">
                <a:latin typeface="Times New Roman" pitchFamily="18" charset="0"/>
              </a:rPr>
              <a:t> atom;//</a:t>
            </a:r>
            <a:r>
              <a:rPr kumimoji="1" lang="zh-CN" altLang="en-US" sz="2400" dirty="0">
                <a:latin typeface="Times New Roman" pitchFamily="18" charset="0"/>
              </a:rPr>
              <a:t>原子结点值域</a:t>
            </a:r>
            <a:r>
              <a:rPr kumimoji="1" lang="en-US" altLang="zh-CN" sz="2400" dirty="0">
                <a:latin typeface="Times New Roman" pitchFamily="18" charset="0"/>
              </a:rPr>
              <a:t>,</a:t>
            </a:r>
            <a:r>
              <a:rPr kumimoji="1" lang="zh-CN" altLang="en-US" sz="2400" dirty="0">
                <a:latin typeface="Times New Roman" pitchFamily="18" charset="0"/>
              </a:rPr>
              <a:t> </a:t>
            </a:r>
            <a:r>
              <a:rPr kumimoji="1" lang="en-US" altLang="zh-CN" sz="2400" dirty="0" err="1">
                <a:latin typeface="Times New Roman" pitchFamily="18" charset="0"/>
              </a:rPr>
              <a:t>AtomType</a:t>
            </a:r>
            <a:r>
              <a:rPr kumimoji="1" lang="zh-CN" altLang="en-US" sz="2400" dirty="0">
                <a:latin typeface="Times New Roman" pitchFamily="18" charset="0"/>
              </a:rPr>
              <a:t>由用户定义</a:t>
            </a:r>
            <a:endParaRPr kumimoji="1" lang="en-US" altLang="zh-CN" sz="2400" dirty="0">
              <a:latin typeface="Times New Roman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latin typeface="Times New Roman" pitchFamily="18" charset="0"/>
              </a:rPr>
              <a:t>    struct {struct </a:t>
            </a:r>
            <a:r>
              <a:rPr kumimoji="1" lang="en-US" altLang="zh-CN" sz="2400" dirty="0" err="1">
                <a:latin typeface="Times New Roman" pitchFamily="18" charset="0"/>
              </a:rPr>
              <a:t>GLNode</a:t>
            </a:r>
            <a:r>
              <a:rPr kumimoji="1" lang="en-US" altLang="zh-CN" sz="2400" dirty="0">
                <a:latin typeface="Times New Roman" pitchFamily="18" charset="0"/>
              </a:rPr>
              <a:t> *hp,*</a:t>
            </a:r>
            <a:r>
              <a:rPr kumimoji="1" lang="en-US" altLang="zh-CN" sz="2400" dirty="0" err="1">
                <a:latin typeface="Times New Roman" pitchFamily="18" charset="0"/>
              </a:rPr>
              <a:t>tp</a:t>
            </a:r>
            <a:r>
              <a:rPr kumimoji="1" lang="en-US" altLang="zh-CN" sz="2400" dirty="0">
                <a:latin typeface="Times New Roman" pitchFamily="18" charset="0"/>
              </a:rPr>
              <a:t>;}</a:t>
            </a:r>
            <a:r>
              <a:rPr kumimoji="1" lang="zh-CN" altLang="en-US" sz="2400" dirty="0">
                <a:latin typeface="Times New Roman" pitchFamily="18" charset="0"/>
              </a:rPr>
              <a:t> </a:t>
            </a:r>
            <a:r>
              <a:rPr kumimoji="1" lang="en-US" altLang="zh-CN" sz="2400" dirty="0" err="1">
                <a:latin typeface="Times New Roman" pitchFamily="18" charset="0"/>
              </a:rPr>
              <a:t>ptr</a:t>
            </a:r>
            <a:r>
              <a:rPr kumimoji="1" lang="en-US" altLang="zh-CN" sz="2400" dirty="0">
                <a:latin typeface="Times New Roman" pitchFamily="18" charset="0"/>
              </a:rPr>
              <a:t>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latin typeface="Times New Roman" pitchFamily="18" charset="0"/>
              </a:rPr>
              <a:t>    }//</a:t>
            </a:r>
            <a:r>
              <a:rPr kumimoji="1" lang="zh-CN" altLang="en-US" sz="2400" dirty="0">
                <a:latin typeface="Times New Roman" pitchFamily="18" charset="0"/>
              </a:rPr>
              <a:t>表结点指针域，</a:t>
            </a:r>
            <a:r>
              <a:rPr kumimoji="1" lang="en-US" altLang="zh-CN" sz="2400" dirty="0">
                <a:latin typeface="Times New Roman" pitchFamily="18" charset="0"/>
              </a:rPr>
              <a:t>hp</a:t>
            </a:r>
            <a:r>
              <a:rPr kumimoji="1" lang="zh-CN" altLang="en-US" sz="2400" dirty="0">
                <a:latin typeface="Times New Roman" pitchFamily="18" charset="0"/>
              </a:rPr>
              <a:t>和</a:t>
            </a:r>
            <a:r>
              <a:rPr kumimoji="1" lang="en-US" altLang="zh-CN" sz="2400" dirty="0" err="1">
                <a:latin typeface="Times New Roman" pitchFamily="18" charset="0"/>
              </a:rPr>
              <a:t>tp</a:t>
            </a:r>
            <a:r>
              <a:rPr kumimoji="1" lang="zh-CN" altLang="en-US" sz="2400" dirty="0">
                <a:latin typeface="Times New Roman" pitchFamily="18" charset="0"/>
              </a:rPr>
              <a:t>分别指向表头和表尾</a:t>
            </a:r>
            <a:endParaRPr kumimoji="1" lang="en-US" altLang="zh-CN" sz="2400" dirty="0">
              <a:latin typeface="Times New Roman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latin typeface="Times New Roman" pitchFamily="18" charset="0"/>
              </a:rPr>
              <a:t>}*</a:t>
            </a:r>
            <a:r>
              <a:rPr kumimoji="1" lang="en-US" altLang="zh-CN" sz="2400" dirty="0" err="1">
                <a:latin typeface="Times New Roman" pitchFamily="18" charset="0"/>
              </a:rPr>
              <a:t>Glist</a:t>
            </a:r>
            <a:r>
              <a:rPr kumimoji="1" lang="en-US" altLang="zh-CN" sz="2400" dirty="0">
                <a:latin typeface="Times New Roman" pitchFamily="18" charset="0"/>
              </a:rPr>
              <a:t>;//</a:t>
            </a:r>
            <a:r>
              <a:rPr kumimoji="1" lang="zh-CN" altLang="en-US" sz="2400" dirty="0">
                <a:latin typeface="Times New Roman" pitchFamily="18" charset="0"/>
              </a:rPr>
              <a:t>广义表类型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D4BA9DF-AE87-9F4E-8896-3BE9173D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b="1" dirty="0">
                <a:cs typeface="+mn-cs"/>
              </a:rPr>
              <a:t>4.5  </a:t>
            </a:r>
            <a:r>
              <a:rPr kumimoji="1" lang="zh-CN" altLang="en-US" sz="4000" b="1" dirty="0">
                <a:cs typeface="+mn-cs"/>
              </a:rPr>
              <a:t>广义表的存储结构</a:t>
            </a:r>
            <a:endParaRPr lang="en-C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504F55-95CB-C248-A29E-441502D16586}"/>
              </a:ext>
            </a:extLst>
          </p:cNvPr>
          <p:cNvSpPr txBox="1"/>
          <p:nvPr/>
        </p:nvSpPr>
        <p:spPr>
          <a:xfrm>
            <a:off x="6070600" y="2840161"/>
            <a:ext cx="2667000" cy="584775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CN" sz="1600" b="1" dirty="0">
                <a:solidFill>
                  <a:srgbClr val="FF0000"/>
                </a:solidFill>
              </a:rPr>
              <a:t>表</a:t>
            </a:r>
            <a:r>
              <a:rPr lang="zh-CN" altLang="en-US" sz="1600" b="1" dirty="0">
                <a:solidFill>
                  <a:srgbClr val="FF0000"/>
                </a:solidFill>
              </a:rPr>
              <a:t>尾：除了第一个元素之外，其他元素组成的表</a:t>
            </a:r>
          </a:p>
        </p:txBody>
      </p:sp>
    </p:spTree>
    <p:extLst>
      <p:ext uri="{BB962C8B-B14F-4D97-AF65-F5344CB8AC3E}">
        <p14:creationId xmlns:p14="http://schemas.microsoft.com/office/powerpoint/2010/main" val="215075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广义表的头尾指针结点结构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51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Group 51"/>
          <p:cNvGraphicFramePr>
            <a:graphicFrameLocks noGrp="1"/>
          </p:cNvGraphicFramePr>
          <p:nvPr/>
        </p:nvGraphicFramePr>
        <p:xfrm>
          <a:off x="3944938" y="4597400"/>
          <a:ext cx="1657350" cy="4572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tantia" pitchFamily="18" charset="0"/>
                          <a:ea typeface="宋体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tantia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tantia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tantia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Group 49"/>
          <p:cNvGraphicFramePr>
            <a:graphicFrameLocks noGrp="1"/>
          </p:cNvGraphicFramePr>
          <p:nvPr/>
        </p:nvGraphicFramePr>
        <p:xfrm>
          <a:off x="4376738" y="5438775"/>
          <a:ext cx="792162" cy="457200"/>
        </p:xfrm>
        <a:graphic>
          <a:graphicData uri="http://schemas.openxmlformats.org/drawingml/2006/table">
            <a:tbl>
              <a:tblPr/>
              <a:tblGrid>
                <a:gridCol w="360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9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tantia" pitchFamily="18" charset="0"/>
                          <a:ea typeface="宋体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tantia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tantia" pitchFamily="18" charset="0"/>
                          <a:ea typeface="宋体" charset="-122"/>
                        </a:rPr>
                        <a:t>d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tantia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Oval 43"/>
          <p:cNvSpPr>
            <a:spLocks noChangeArrowheads="1"/>
          </p:cNvSpPr>
          <p:nvPr/>
        </p:nvSpPr>
        <p:spPr bwMode="auto">
          <a:xfrm>
            <a:off x="641350" y="2286000"/>
            <a:ext cx="1143000" cy="439738"/>
          </a:xfrm>
          <a:prstGeom prst="ellipse">
            <a:avLst/>
          </a:prstGeom>
          <a:gradFill rotWithShape="0">
            <a:gsLst>
              <a:gs pos="0">
                <a:srgbClr val="65A865"/>
              </a:gs>
              <a:gs pos="50000">
                <a:srgbClr val="99FF99"/>
              </a:gs>
              <a:gs pos="100000">
                <a:srgbClr val="65A865"/>
              </a:gs>
            </a:gsLst>
            <a:lin ang="18900000" scaled="1"/>
          </a:gradFill>
          <a:ln w="9525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例</a:t>
            </a:r>
          </a:p>
        </p:txBody>
      </p:sp>
      <p:sp>
        <p:nvSpPr>
          <p:cNvPr id="50" name="Rectangle 44"/>
          <p:cNvSpPr>
            <a:spLocks noChangeArrowheads="1"/>
          </p:cNvSpPr>
          <p:nvPr/>
        </p:nvSpPr>
        <p:spPr bwMode="auto">
          <a:xfrm>
            <a:off x="1281113" y="2211388"/>
            <a:ext cx="7343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        画出广义表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A=(c,B),B=(d,e)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的存储结构图</a:t>
            </a:r>
          </a:p>
        </p:txBody>
      </p:sp>
      <p:sp>
        <p:nvSpPr>
          <p:cNvPr id="51" name="Rectangle 45"/>
          <p:cNvSpPr>
            <a:spLocks noChangeArrowheads="1"/>
          </p:cNvSpPr>
          <p:nvPr/>
        </p:nvSpPr>
        <p:spPr bwMode="auto">
          <a:xfrm>
            <a:off x="3225800" y="4525963"/>
            <a:ext cx="792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B=</a:t>
            </a:r>
            <a:endParaRPr kumimoji="1" lang="zh-CN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" name="Line 52"/>
          <p:cNvSpPr>
            <a:spLocks noChangeShapeType="1"/>
          </p:cNvSpPr>
          <p:nvPr/>
        </p:nvSpPr>
        <p:spPr bwMode="auto">
          <a:xfrm>
            <a:off x="5457825" y="4814888"/>
            <a:ext cx="43180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graphicFrame>
        <p:nvGraphicFramePr>
          <p:cNvPr id="53" name="Group 63"/>
          <p:cNvGraphicFramePr>
            <a:graphicFrameLocks noGrp="1"/>
          </p:cNvGraphicFramePr>
          <p:nvPr/>
        </p:nvGraphicFramePr>
        <p:xfrm>
          <a:off x="5888038" y="4597400"/>
          <a:ext cx="165735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rgbClr val="0BD0D9"/>
                        </a:buClr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tantia" pitchFamily="18" charset="0"/>
                          <a:ea typeface="宋体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tantia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rgbClr val="0BD0D9"/>
                        </a:buClr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tantia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rgbClr val="0BD0D9"/>
                        </a:buClr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64"/>
          <p:cNvGraphicFramePr>
            <a:graphicFrameLocks noGrp="1"/>
          </p:cNvGraphicFramePr>
          <p:nvPr/>
        </p:nvGraphicFramePr>
        <p:xfrm>
          <a:off x="6321425" y="5462588"/>
          <a:ext cx="792163" cy="457200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9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tantia" pitchFamily="18" charset="0"/>
                          <a:ea typeface="宋体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tantia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tantia" pitchFamily="18" charset="0"/>
                          <a:ea typeface="宋体" charset="-122"/>
                        </a:rPr>
                        <a:t>e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tantia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Line 72"/>
          <p:cNvSpPr>
            <a:spLocks noChangeShapeType="1"/>
          </p:cNvSpPr>
          <p:nvPr/>
        </p:nvSpPr>
        <p:spPr bwMode="auto">
          <a:xfrm>
            <a:off x="4737100" y="4886325"/>
            <a:ext cx="0" cy="4318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56" name="Line 73"/>
          <p:cNvSpPr>
            <a:spLocks noChangeShapeType="1"/>
          </p:cNvSpPr>
          <p:nvPr/>
        </p:nvSpPr>
        <p:spPr bwMode="auto">
          <a:xfrm>
            <a:off x="6681788" y="4886325"/>
            <a:ext cx="0" cy="4318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1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graphicFrame>
        <p:nvGraphicFramePr>
          <p:cNvPr id="57" name="Group 74"/>
          <p:cNvGraphicFramePr>
            <a:graphicFrameLocks noGrp="1"/>
          </p:cNvGraphicFramePr>
          <p:nvPr/>
        </p:nvGraphicFramePr>
        <p:xfrm>
          <a:off x="2000250" y="3157538"/>
          <a:ext cx="1657350" cy="4572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tantia" pitchFamily="18" charset="0"/>
                          <a:ea typeface="宋体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tantia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tantia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tantia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Rectangle 84"/>
          <p:cNvSpPr>
            <a:spLocks noChangeArrowheads="1"/>
          </p:cNvSpPr>
          <p:nvPr/>
        </p:nvSpPr>
        <p:spPr bwMode="auto">
          <a:xfrm>
            <a:off x="1281113" y="3086100"/>
            <a:ext cx="792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A=</a:t>
            </a:r>
            <a:endParaRPr kumimoji="1" lang="zh-CN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" name="Line 85"/>
          <p:cNvSpPr>
            <a:spLocks noChangeShapeType="1"/>
          </p:cNvSpPr>
          <p:nvPr/>
        </p:nvSpPr>
        <p:spPr bwMode="auto">
          <a:xfrm>
            <a:off x="3513138" y="3375025"/>
            <a:ext cx="43180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graphicFrame>
        <p:nvGraphicFramePr>
          <p:cNvPr id="60" name="Group 86"/>
          <p:cNvGraphicFramePr>
            <a:graphicFrameLocks noGrp="1"/>
          </p:cNvGraphicFramePr>
          <p:nvPr/>
        </p:nvGraphicFramePr>
        <p:xfrm>
          <a:off x="3943350" y="3157538"/>
          <a:ext cx="165735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rgbClr val="0BD0D9"/>
                        </a:buClr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tantia" pitchFamily="18" charset="0"/>
                          <a:ea typeface="宋体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tantia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rgbClr val="0BD0D9"/>
                        </a:buClr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tantia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rgbClr val="0BD0D9"/>
                        </a:buClr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Group 96"/>
          <p:cNvGraphicFramePr>
            <a:graphicFrameLocks noGrp="1"/>
          </p:cNvGraphicFramePr>
          <p:nvPr/>
        </p:nvGraphicFramePr>
        <p:xfrm>
          <a:off x="2432050" y="3927475"/>
          <a:ext cx="792163" cy="457200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9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tantia" pitchFamily="18" charset="0"/>
                          <a:ea typeface="宋体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tantia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tantia" pitchFamily="18" charset="0"/>
                          <a:ea typeface="宋体" charset="-122"/>
                        </a:rPr>
                        <a:t>c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tantia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Line 104"/>
          <p:cNvSpPr>
            <a:spLocks noChangeShapeType="1"/>
          </p:cNvSpPr>
          <p:nvPr/>
        </p:nvSpPr>
        <p:spPr bwMode="auto">
          <a:xfrm>
            <a:off x="2792413" y="3375025"/>
            <a:ext cx="0" cy="4318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63" name="Line 105"/>
          <p:cNvSpPr>
            <a:spLocks noChangeShapeType="1"/>
          </p:cNvSpPr>
          <p:nvPr/>
        </p:nvSpPr>
        <p:spPr bwMode="auto">
          <a:xfrm>
            <a:off x="4737100" y="3375025"/>
            <a:ext cx="0" cy="10795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D3CF636-F0D0-6648-B3BB-4E5785F6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b="1" dirty="0">
                <a:cs typeface="+mn-cs"/>
              </a:rPr>
              <a:t>4.5  </a:t>
            </a:r>
            <a:r>
              <a:rPr kumimoji="1" lang="zh-CN" altLang="en-US" sz="4000" b="1" dirty="0">
                <a:cs typeface="+mn-cs"/>
              </a:rPr>
              <a:t>广义表的存储结构</a:t>
            </a:r>
            <a:endParaRPr lang="en-C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C3E80C-776C-C745-9469-E4555E230606}"/>
              </a:ext>
            </a:extLst>
          </p:cNvPr>
          <p:cNvSpPr txBox="1"/>
          <p:nvPr/>
        </p:nvSpPr>
        <p:spPr>
          <a:xfrm>
            <a:off x="65089" y="4446816"/>
            <a:ext cx="2667000" cy="181588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b="1" dirty="0">
                <a:solidFill>
                  <a:srgbClr val="FF0000"/>
                </a:solidFill>
              </a:rPr>
              <a:t>对任何非空广义表，其表头指针均指向一个表节点，且该结点的</a:t>
            </a:r>
            <a:r>
              <a:rPr lang="en-US" altLang="zh-CN" sz="1600" b="1" dirty="0">
                <a:solidFill>
                  <a:srgbClr val="FF0000"/>
                </a:solidFill>
              </a:rPr>
              <a:t>hp</a:t>
            </a:r>
            <a:r>
              <a:rPr lang="zh-CN" altLang="en-US" sz="1600" b="1" dirty="0">
                <a:solidFill>
                  <a:srgbClr val="FF0000"/>
                </a:solidFill>
              </a:rPr>
              <a:t>域均指向表头（或为原子结点，或为表结点），</a:t>
            </a:r>
            <a:r>
              <a:rPr lang="en-US" altLang="zh-CN" sz="1600" b="1" dirty="0" err="1">
                <a:solidFill>
                  <a:srgbClr val="FF0000"/>
                </a:solidFill>
              </a:rPr>
              <a:t>tp</a:t>
            </a:r>
            <a:r>
              <a:rPr lang="zh-CN" altLang="en-US" sz="1600" b="1" dirty="0">
                <a:solidFill>
                  <a:srgbClr val="FF0000"/>
                </a:solidFill>
              </a:rPr>
              <a:t>域指向表尾，如果表尾为空，则指针为空，否则必为表节点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7F9D1F-EC06-A841-B19F-0063F1A88DA1}"/>
              </a:ext>
            </a:extLst>
          </p:cNvPr>
          <p:cNvSpPr txBox="1"/>
          <p:nvPr/>
        </p:nvSpPr>
        <p:spPr>
          <a:xfrm>
            <a:off x="6070600" y="2840161"/>
            <a:ext cx="2667000" cy="1077218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CN" sz="1600" b="1" dirty="0">
                <a:solidFill>
                  <a:srgbClr val="FF0000"/>
                </a:solidFill>
              </a:rPr>
              <a:t>表</a:t>
            </a:r>
            <a:r>
              <a:rPr lang="zh-CN" altLang="en-US" sz="1600" b="1" dirty="0">
                <a:solidFill>
                  <a:srgbClr val="FF0000"/>
                </a:solidFill>
              </a:rPr>
              <a:t>尾：除了第一个元素之外，其他元素组成的表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这里</a:t>
            </a:r>
            <a:r>
              <a:rPr lang="en-US" altLang="zh-CN" sz="1600" b="1" dirty="0">
                <a:solidFill>
                  <a:srgbClr val="FF0000"/>
                </a:solidFill>
              </a:rPr>
              <a:t>A</a:t>
            </a:r>
            <a:r>
              <a:rPr lang="zh-CN" altLang="en-US" sz="1600" b="1" dirty="0">
                <a:solidFill>
                  <a:srgbClr val="FF0000"/>
                </a:solidFill>
              </a:rPr>
              <a:t>的表尾是（</a:t>
            </a:r>
            <a:r>
              <a:rPr lang="en-US" altLang="zh-CN" sz="1600" b="1" dirty="0">
                <a:solidFill>
                  <a:srgbClr val="FF0000"/>
                </a:solidFill>
              </a:rPr>
              <a:t>B</a:t>
            </a:r>
            <a:r>
              <a:rPr lang="zh-CN" altLang="en-US" sz="1600" b="1" dirty="0">
                <a:solidFill>
                  <a:srgbClr val="FF0000"/>
                </a:solidFill>
              </a:rPr>
              <a:t>），以</a:t>
            </a:r>
            <a:r>
              <a:rPr lang="en-US" altLang="zh-CN" sz="1600" b="1" dirty="0">
                <a:solidFill>
                  <a:srgbClr val="FF0000"/>
                </a:solidFill>
              </a:rPr>
              <a:t>B</a:t>
            </a:r>
            <a:r>
              <a:rPr lang="zh-CN" altLang="en-US" sz="1600" b="1" dirty="0">
                <a:solidFill>
                  <a:srgbClr val="FF0000"/>
                </a:solidFill>
              </a:rPr>
              <a:t>为表头</a:t>
            </a:r>
          </a:p>
        </p:txBody>
      </p:sp>
    </p:spTree>
    <p:extLst>
      <p:ext uri="{BB962C8B-B14F-4D97-AF65-F5344CB8AC3E}">
        <p14:creationId xmlns:p14="http://schemas.microsoft.com/office/powerpoint/2010/main" val="301042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 animBg="1"/>
      <p:bldP spid="55" grpId="0" animBg="1"/>
      <p:bldP spid="56" grpId="0" animBg="1"/>
      <p:bldP spid="58" grpId="0"/>
      <p:bldP spid="59" grpId="0" animBg="1"/>
      <p:bldP spid="62" grpId="0" animBg="1"/>
      <p:bldP spid="63" grpId="0" animBg="1"/>
      <p:bldP spid="31" grpId="0" animBg="1"/>
      <p:bldP spid="2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462" y="125095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子表分析法（扩展线性链表）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52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662132" y="2291514"/>
            <a:ext cx="1757212" cy="55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zh-CN" altLang="en-US" sz="2400" dirty="0">
                <a:solidFill>
                  <a:srgbClr val="0707F9"/>
                </a:solidFill>
                <a:ea typeface="楷体_GB2312" pitchFamily="49" charset="-122"/>
              </a:rPr>
              <a:t>空表      </a:t>
            </a:r>
            <a:r>
              <a:rPr lang="en-US" altLang="zh-CN" sz="2400" i="1" dirty="0">
                <a:solidFill>
                  <a:srgbClr val="0707F9"/>
                </a:solidFill>
                <a:ea typeface="楷体_GB2312" pitchFamily="49" charset="-122"/>
              </a:rPr>
              <a:t>LS=</a:t>
            </a:r>
            <a:endParaRPr lang="en-US" altLang="zh-CN" sz="2400" dirty="0">
              <a:solidFill>
                <a:srgbClr val="0707F9"/>
              </a:solidFill>
              <a:ea typeface="楷体_GB2312" pitchFamily="49" charset="-122"/>
            </a:endParaRP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672785" y="2788096"/>
            <a:ext cx="111280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zh-CN" altLang="en-US" sz="2400" dirty="0">
                <a:solidFill>
                  <a:srgbClr val="0707F9"/>
                </a:solidFill>
                <a:ea typeface="楷体_GB2312" pitchFamily="49" charset="-122"/>
              </a:rPr>
              <a:t>非空表</a:t>
            </a:r>
          </a:p>
        </p:txBody>
      </p:sp>
      <p:grpSp>
        <p:nvGrpSpPr>
          <p:cNvPr id="40" name="组合 65"/>
          <p:cNvGrpSpPr>
            <a:grpSpLocks/>
          </p:cNvGrpSpPr>
          <p:nvPr/>
        </p:nvGrpSpPr>
        <p:grpSpPr bwMode="auto">
          <a:xfrm>
            <a:off x="273685" y="3072008"/>
            <a:ext cx="8108316" cy="2873187"/>
            <a:chOff x="273685" y="2296439"/>
            <a:chExt cx="8108340" cy="2873197"/>
          </a:xfrm>
        </p:grpSpPr>
        <p:sp>
          <p:nvSpPr>
            <p:cNvPr id="41" name="Line 3"/>
            <p:cNvSpPr>
              <a:spLocks noChangeShapeType="1"/>
            </p:cNvSpPr>
            <p:nvPr/>
          </p:nvSpPr>
          <p:spPr bwMode="auto">
            <a:xfrm>
              <a:off x="381635" y="2861589"/>
              <a:ext cx="990600" cy="0"/>
            </a:xfrm>
            <a:prstGeom prst="line">
              <a:avLst/>
            </a:prstGeom>
            <a:noFill/>
            <a:ln w="25400">
              <a:solidFill>
                <a:srgbClr val="0707F9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Char char="Ø"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</a:endParaRPr>
            </a:p>
          </p:txBody>
        </p:sp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1447803" y="3457581"/>
              <a:ext cx="1181738" cy="561374"/>
            </a:xfrm>
            <a:prstGeom prst="rect">
              <a:avLst/>
            </a:prstGeom>
            <a:solidFill>
              <a:srgbClr val="009DD9">
                <a:lumMod val="20000"/>
                <a:lumOff val="80000"/>
              </a:srgbClr>
            </a:solidFill>
            <a:ln w="19050">
              <a:solidFill>
                <a:srgbClr val="0707F9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tantia" pitchFamily="18" charset="0"/>
                  <a:ea typeface="楷体_GB2312" pitchFamily="49" charset="-122"/>
                </a:rPr>
                <a:t> 1           </a:t>
              </a:r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1952604" y="3429000"/>
              <a:ext cx="0" cy="685800"/>
            </a:xfrm>
            <a:prstGeom prst="line">
              <a:avLst/>
            </a:prstGeom>
            <a:noFill/>
            <a:ln w="9525">
              <a:solidFill>
                <a:srgbClr val="0707F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Char char="Ø"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</a:endParaRPr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2397715" y="3429000"/>
              <a:ext cx="0" cy="685800"/>
            </a:xfrm>
            <a:prstGeom prst="line">
              <a:avLst/>
            </a:prstGeom>
            <a:noFill/>
            <a:ln w="9525">
              <a:solidFill>
                <a:srgbClr val="0707F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Char char="Ø"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</a:endParaRPr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>
              <a:off x="2257404" y="3838580"/>
              <a:ext cx="0" cy="6096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Char char="Ø"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</a:endParaRP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977623" y="4461748"/>
              <a:ext cx="2070383" cy="707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rgbClr val="0000FF"/>
                  </a:solidFill>
                  <a:latin typeface="Constantia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0000FF"/>
                  </a:solidFill>
                  <a:latin typeface="Constantia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0000FF"/>
                  </a:solidFill>
                  <a:latin typeface="Constantia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0000FF"/>
                  </a:solidFill>
                  <a:latin typeface="Constantia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0000FF"/>
                  </a:solidFill>
                  <a:latin typeface="Constantia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Char char="Ø"/>
                <a:defRPr sz="2800" b="1">
                  <a:solidFill>
                    <a:srgbClr val="0000FF"/>
                  </a:solidFill>
                  <a:latin typeface="Constantia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Char char="Ø"/>
                <a:defRPr sz="2800" b="1">
                  <a:solidFill>
                    <a:srgbClr val="0000FF"/>
                  </a:solidFill>
                  <a:latin typeface="Constantia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Char char="Ø"/>
                <a:defRPr sz="2800" b="1">
                  <a:solidFill>
                    <a:srgbClr val="0000FF"/>
                  </a:solidFill>
                  <a:latin typeface="Constantia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Char char="Ø"/>
                <a:defRPr sz="2800" b="1">
                  <a:solidFill>
                    <a:srgbClr val="0000FF"/>
                  </a:solidFill>
                  <a:latin typeface="Constantia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tantia" pitchFamily="18" charset="0"/>
                  <a:ea typeface="隶书" pitchFamily="49" charset="-122"/>
                </a:rPr>
                <a:t>指向子表（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tantia" pitchFamily="18" charset="0"/>
                  <a:ea typeface="隶书" pitchFamily="49" charset="-122"/>
                </a:rPr>
                <a:t>or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tantia" pitchFamily="18" charset="0"/>
                  <a:ea typeface="隶书" pitchFamily="49" charset="-122"/>
                </a:rPr>
                <a:t>原子）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tantia" pitchFamily="18" charset="0"/>
                  <a:ea typeface="楷体_GB2312" pitchFamily="49" charset="-122"/>
                  <a:sym typeface="Symbol" pitchFamily="18" charset="2"/>
                </a:rPr>
                <a:t> </a:t>
              </a:r>
              <a:r>
                <a:rPr kumimoji="0" lang="en-US" altLang="zh-CN" sz="2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tantia" pitchFamily="18" charset="0"/>
                  <a:ea typeface="隶书" pitchFamily="49" charset="-122"/>
                </a:rPr>
                <a:t>1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tantia" pitchFamily="18" charset="0"/>
                  <a:ea typeface="隶书" pitchFamily="49" charset="-122"/>
                </a:rPr>
                <a:t>的表头</a:t>
              </a:r>
            </a:p>
          </p:txBody>
        </p:sp>
        <p:sp>
          <p:nvSpPr>
            <p:cNvPr id="47" name="Rectangle 15"/>
            <p:cNvSpPr>
              <a:spLocks noChangeArrowheads="1"/>
            </p:cNvSpPr>
            <p:nvPr/>
          </p:nvSpPr>
          <p:spPr bwMode="auto">
            <a:xfrm>
              <a:off x="3657610" y="3457581"/>
              <a:ext cx="1181738" cy="609400"/>
            </a:xfrm>
            <a:prstGeom prst="rect">
              <a:avLst/>
            </a:prstGeom>
            <a:solidFill>
              <a:srgbClr val="009DD9">
                <a:lumMod val="20000"/>
                <a:lumOff val="80000"/>
              </a:srgbClr>
            </a:solidFill>
            <a:ln w="19050">
              <a:solidFill>
                <a:srgbClr val="0707F9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tantia" pitchFamily="18" charset="0"/>
                  <a:ea typeface="楷体_GB2312" pitchFamily="49" charset="-122"/>
                </a:rPr>
                <a:t> 1           </a:t>
              </a:r>
            </a:p>
          </p:txBody>
        </p:sp>
        <p:sp>
          <p:nvSpPr>
            <p:cNvPr id="48" name="Line 16"/>
            <p:cNvSpPr>
              <a:spLocks noChangeShapeType="1"/>
            </p:cNvSpPr>
            <p:nvPr/>
          </p:nvSpPr>
          <p:spPr bwMode="auto">
            <a:xfrm>
              <a:off x="4162404" y="3429000"/>
              <a:ext cx="0" cy="685800"/>
            </a:xfrm>
            <a:prstGeom prst="line">
              <a:avLst/>
            </a:prstGeom>
            <a:noFill/>
            <a:ln w="9525">
              <a:solidFill>
                <a:srgbClr val="0707F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Char char="Ø"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</a:endParaRPr>
            </a:p>
          </p:txBody>
        </p:sp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4607515" y="3429000"/>
              <a:ext cx="0" cy="685800"/>
            </a:xfrm>
            <a:prstGeom prst="line">
              <a:avLst/>
            </a:prstGeom>
            <a:noFill/>
            <a:ln w="9525">
              <a:solidFill>
                <a:srgbClr val="0707F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Char char="Ø"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</a:endParaRPr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4467204" y="3838580"/>
              <a:ext cx="0" cy="6096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Char char="Ø"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</a:endParaRPr>
            </a:p>
          </p:txBody>
        </p:sp>
        <p:sp>
          <p:nvSpPr>
            <p:cNvPr id="51" name="Rectangle 20"/>
            <p:cNvSpPr>
              <a:spLocks noChangeArrowheads="1"/>
            </p:cNvSpPr>
            <p:nvPr/>
          </p:nvSpPr>
          <p:spPr bwMode="auto">
            <a:xfrm>
              <a:off x="7112020" y="3457581"/>
              <a:ext cx="1181738" cy="609400"/>
            </a:xfrm>
            <a:prstGeom prst="rect">
              <a:avLst/>
            </a:prstGeom>
            <a:solidFill>
              <a:srgbClr val="009DD9">
                <a:lumMod val="20000"/>
                <a:lumOff val="80000"/>
              </a:srgbClr>
            </a:solidFill>
            <a:ln w="19050">
              <a:solidFill>
                <a:srgbClr val="0707F9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tantia" pitchFamily="18" charset="0"/>
                  <a:ea typeface="楷体_GB2312" pitchFamily="49" charset="-122"/>
                </a:rPr>
                <a:t> 1           </a:t>
              </a:r>
            </a:p>
          </p:txBody>
        </p:sp>
        <p:sp>
          <p:nvSpPr>
            <p:cNvPr id="52" name="Line 21"/>
            <p:cNvSpPr>
              <a:spLocks noChangeShapeType="1"/>
            </p:cNvSpPr>
            <p:nvPr/>
          </p:nvSpPr>
          <p:spPr bwMode="auto">
            <a:xfrm>
              <a:off x="7616804" y="3429000"/>
              <a:ext cx="0" cy="685800"/>
            </a:xfrm>
            <a:prstGeom prst="line">
              <a:avLst/>
            </a:prstGeom>
            <a:noFill/>
            <a:ln w="9525">
              <a:solidFill>
                <a:srgbClr val="0707F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Char char="Ø"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</a:endParaRPr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>
              <a:off x="8061915" y="3429000"/>
              <a:ext cx="0" cy="685800"/>
            </a:xfrm>
            <a:prstGeom prst="line">
              <a:avLst/>
            </a:prstGeom>
            <a:noFill/>
            <a:ln w="9525">
              <a:solidFill>
                <a:srgbClr val="0707F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Char char="Ø"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</a:endParaRPr>
            </a:p>
          </p:txBody>
        </p:sp>
        <p:sp>
          <p:nvSpPr>
            <p:cNvPr id="54" name="Line 23"/>
            <p:cNvSpPr>
              <a:spLocks noChangeShapeType="1"/>
            </p:cNvSpPr>
            <p:nvPr/>
          </p:nvSpPr>
          <p:spPr bwMode="auto">
            <a:xfrm>
              <a:off x="7896204" y="3838580"/>
              <a:ext cx="0" cy="6858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Char char="Ø"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</a:endParaRPr>
            </a:p>
          </p:txBody>
        </p:sp>
        <p:sp>
          <p:nvSpPr>
            <p:cNvPr id="55" name="Line 26"/>
            <p:cNvSpPr>
              <a:spLocks noChangeShapeType="1"/>
            </p:cNvSpPr>
            <p:nvPr/>
          </p:nvSpPr>
          <p:spPr bwMode="auto">
            <a:xfrm>
              <a:off x="2971800" y="3838580"/>
              <a:ext cx="6858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Char char="Ø"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</a:endParaRPr>
            </a:p>
          </p:txBody>
        </p:sp>
        <p:sp>
          <p:nvSpPr>
            <p:cNvPr id="56" name="Line 27"/>
            <p:cNvSpPr>
              <a:spLocks noChangeShapeType="1"/>
            </p:cNvSpPr>
            <p:nvPr/>
          </p:nvSpPr>
          <p:spPr bwMode="auto">
            <a:xfrm>
              <a:off x="5181600" y="3838580"/>
              <a:ext cx="6858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Char char="Ø"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</a:endParaRPr>
            </a:p>
          </p:txBody>
        </p:sp>
        <p:sp>
          <p:nvSpPr>
            <p:cNvPr id="57" name="Line 28"/>
            <p:cNvSpPr>
              <a:spLocks noChangeShapeType="1"/>
            </p:cNvSpPr>
            <p:nvPr/>
          </p:nvSpPr>
          <p:spPr bwMode="auto">
            <a:xfrm>
              <a:off x="6400800" y="3838580"/>
              <a:ext cx="6858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Char char="Ø"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</a:endParaRPr>
            </a:p>
          </p:txBody>
        </p:sp>
        <p:sp>
          <p:nvSpPr>
            <p:cNvPr id="58" name="Rectangle 29"/>
            <p:cNvSpPr>
              <a:spLocks noChangeArrowheads="1"/>
            </p:cNvSpPr>
            <p:nvPr/>
          </p:nvSpPr>
          <p:spPr bwMode="auto">
            <a:xfrm>
              <a:off x="273685" y="2296439"/>
              <a:ext cx="529314" cy="60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FF"/>
                  </a:solidFill>
                  <a:latin typeface="Constantia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0000FF"/>
                  </a:solidFill>
                  <a:latin typeface="Constantia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0000FF"/>
                  </a:solidFill>
                  <a:latin typeface="Constantia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0000FF"/>
                  </a:solidFill>
                  <a:latin typeface="Constantia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0000FF"/>
                  </a:solidFill>
                  <a:latin typeface="Constantia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Char char="Ø"/>
                <a:defRPr sz="2800" b="1">
                  <a:solidFill>
                    <a:srgbClr val="0000FF"/>
                  </a:solidFill>
                  <a:latin typeface="Constantia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Char char="Ø"/>
                <a:defRPr sz="2800" b="1">
                  <a:solidFill>
                    <a:srgbClr val="0000FF"/>
                  </a:solidFill>
                  <a:latin typeface="Constantia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Char char="Ø"/>
                <a:defRPr sz="2800" b="1">
                  <a:solidFill>
                    <a:srgbClr val="0000FF"/>
                  </a:solidFill>
                  <a:latin typeface="Constantia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Char char="Ø"/>
                <a:defRPr sz="2800" b="1">
                  <a:solidFill>
                    <a:srgbClr val="0000FF"/>
                  </a:solidFill>
                  <a:latin typeface="Constantia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None/>
                <a:tabLst/>
                <a:defRPr/>
              </a:pPr>
              <a:r>
                <a:rPr kumimoji="0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707F9"/>
                  </a:solidFill>
                  <a:effectLst/>
                  <a:uLnTx/>
                  <a:uFillTx/>
                  <a:latin typeface="Constantia" pitchFamily="18" charset="0"/>
                  <a:ea typeface="楷体_GB2312" pitchFamily="49" charset="-122"/>
                </a:rPr>
                <a:t>LS</a:t>
              </a:r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5810250" y="3305180"/>
              <a:ext cx="415499" cy="60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FF"/>
                  </a:solidFill>
                  <a:latin typeface="Constantia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0000FF"/>
                  </a:solidFill>
                  <a:latin typeface="Constantia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0000FF"/>
                  </a:solidFill>
                  <a:latin typeface="Constantia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0000FF"/>
                  </a:solidFill>
                  <a:latin typeface="Constantia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0000FF"/>
                  </a:solidFill>
                  <a:latin typeface="Constantia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Char char="Ø"/>
                <a:defRPr sz="2800" b="1">
                  <a:solidFill>
                    <a:srgbClr val="0000FF"/>
                  </a:solidFill>
                  <a:latin typeface="Constantia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Char char="Ø"/>
                <a:defRPr sz="2800" b="1">
                  <a:solidFill>
                    <a:srgbClr val="0000FF"/>
                  </a:solidFill>
                  <a:latin typeface="Constantia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Char char="Ø"/>
                <a:defRPr sz="2800" b="1">
                  <a:solidFill>
                    <a:srgbClr val="0000FF"/>
                  </a:solidFill>
                  <a:latin typeface="Constantia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Char char="Ø"/>
                <a:defRPr sz="2800" b="1">
                  <a:solidFill>
                    <a:srgbClr val="0000FF"/>
                  </a:solidFill>
                  <a:latin typeface="Constantia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tantia" pitchFamily="18" charset="0"/>
                  <a:ea typeface="宋体" charset="-122"/>
                </a:rPr>
                <a:t>…</a:t>
              </a:r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8011410" y="3381380"/>
              <a:ext cx="370615" cy="60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FF"/>
                  </a:solidFill>
                  <a:latin typeface="Constantia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0000FF"/>
                  </a:solidFill>
                  <a:latin typeface="Constantia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0000FF"/>
                  </a:solidFill>
                  <a:latin typeface="Constantia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0000FF"/>
                  </a:solidFill>
                  <a:latin typeface="Constantia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0000FF"/>
                  </a:solidFill>
                  <a:latin typeface="Constantia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Char char="Ø"/>
                <a:defRPr sz="2800" b="1">
                  <a:solidFill>
                    <a:srgbClr val="0000FF"/>
                  </a:solidFill>
                  <a:latin typeface="Constantia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Char char="Ø"/>
                <a:defRPr sz="2800" b="1">
                  <a:solidFill>
                    <a:srgbClr val="0000FF"/>
                  </a:solidFill>
                  <a:latin typeface="Constantia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Char char="Ø"/>
                <a:defRPr sz="2800" b="1">
                  <a:solidFill>
                    <a:srgbClr val="0000FF"/>
                  </a:solidFill>
                  <a:latin typeface="Constantia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Char char="Ø"/>
                <a:defRPr sz="2800" b="1">
                  <a:solidFill>
                    <a:srgbClr val="0000FF"/>
                  </a:solidFill>
                  <a:latin typeface="Constantia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tantia" pitchFamily="18" charset="0"/>
                  <a:ea typeface="宋体" charset="-122"/>
                  <a:sym typeface="Symbol" pitchFamily="18" charset="2"/>
                </a:rPr>
                <a:t>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  <a:ea typeface="宋体" charset="-122"/>
              </a:endParaRPr>
            </a:p>
          </p:txBody>
        </p:sp>
      </p:grp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381635" y="1850589"/>
            <a:ext cx="8686166" cy="461665"/>
          </a:xfrm>
          <a:prstGeom prst="rect">
            <a:avLst/>
          </a:prstGeom>
          <a:noFill/>
          <a:ln w="9525">
            <a:solidFill>
              <a:srgbClr val="0707F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广义表 </a:t>
            </a:r>
            <a:r>
              <a:rPr lang="en-US" altLang="zh-CN" sz="2400" dirty="0">
                <a:ea typeface="楷体_GB2312" pitchFamily="49" charset="-122"/>
              </a:rPr>
              <a:t>LS = (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2400" baseline="-250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2400" baseline="-25000" dirty="0">
                <a:ea typeface="楷体_GB2312" pitchFamily="49" charset="-122"/>
              </a:rPr>
              <a:t>2</a:t>
            </a:r>
            <a:r>
              <a:rPr lang="en-US" altLang="zh-CN" sz="2400" dirty="0">
                <a:ea typeface="楷体_GB2312" pitchFamily="49" charset="-122"/>
              </a:rPr>
              <a:t>, …,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2400" baseline="-25000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)</a:t>
            </a:r>
            <a:r>
              <a:rPr lang="zh-CN" altLang="en-US" sz="2400" dirty="0">
                <a:ea typeface="楷体_GB2312" pitchFamily="49" charset="-122"/>
              </a:rPr>
              <a:t>包括</a:t>
            </a:r>
            <a:r>
              <a:rPr lang="en-US" altLang="zh-CN" sz="2400" dirty="0">
                <a:ea typeface="楷体_GB2312" pitchFamily="49" charset="-122"/>
              </a:rPr>
              <a:t>n</a:t>
            </a:r>
            <a:r>
              <a:rPr lang="zh-CN" altLang="en-US" sz="2400" dirty="0">
                <a:ea typeface="楷体_GB2312" pitchFamily="49" charset="-122"/>
              </a:rPr>
              <a:t>个子表，可以看成是线性链表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4811ECD-D504-CF4B-8307-311235C7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b="1" dirty="0">
                <a:cs typeface="+mn-cs"/>
              </a:rPr>
              <a:t>4.5  </a:t>
            </a:r>
            <a:r>
              <a:rPr kumimoji="1" lang="zh-CN" altLang="en-US" sz="4000" b="1" dirty="0">
                <a:cs typeface="+mn-cs"/>
              </a:rPr>
              <a:t>广义表的存储结构</a:t>
            </a:r>
            <a:endParaRPr lang="en-CN" dirty="0"/>
          </a:p>
        </p:txBody>
      </p:sp>
      <p:sp>
        <p:nvSpPr>
          <p:cNvPr id="65" name="Rectangle 7">
            <a:extLst>
              <a:ext uri="{FF2B5EF4-FFF2-40B4-BE49-F238E27FC236}">
                <a16:creationId xmlns:a16="http://schemas.microsoft.com/office/drawing/2014/main" id="{0F83D56C-2AB9-EA4C-932E-D7E79391C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797" y="3309886"/>
            <a:ext cx="1181734" cy="561372"/>
          </a:xfrm>
          <a:prstGeom prst="rect">
            <a:avLst/>
          </a:prstGeom>
          <a:solidFill>
            <a:srgbClr val="009DD9">
              <a:lumMod val="20000"/>
              <a:lumOff val="80000"/>
            </a:srgbClr>
          </a:solidFill>
          <a:ln w="19050">
            <a:solidFill>
              <a:srgbClr val="0707F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  <a:ea typeface="楷体_GB2312" pitchFamily="49" charset="-122"/>
              </a:rPr>
              <a:t> 1           </a:t>
            </a:r>
          </a:p>
        </p:txBody>
      </p:sp>
      <p:sp>
        <p:nvSpPr>
          <p:cNvPr id="66" name="Line 8">
            <a:extLst>
              <a:ext uri="{FF2B5EF4-FFF2-40B4-BE49-F238E27FC236}">
                <a16:creationId xmlns:a16="http://schemas.microsoft.com/office/drawing/2014/main" id="{D5015547-DE4F-DF4C-9C16-3137519D89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2596" y="3281305"/>
            <a:ext cx="0" cy="604895"/>
          </a:xfrm>
          <a:prstGeom prst="line">
            <a:avLst/>
          </a:prstGeom>
          <a:noFill/>
          <a:ln w="9525">
            <a:solidFill>
              <a:srgbClr val="0707F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67" name="Line 9">
            <a:extLst>
              <a:ext uri="{FF2B5EF4-FFF2-40B4-BE49-F238E27FC236}">
                <a16:creationId xmlns:a16="http://schemas.microsoft.com/office/drawing/2014/main" id="{44680066-46A4-B34C-B8A2-3A81201807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96588" y="3281305"/>
            <a:ext cx="1118" cy="585251"/>
          </a:xfrm>
          <a:prstGeom prst="line">
            <a:avLst/>
          </a:prstGeom>
          <a:noFill/>
          <a:ln w="9525">
            <a:solidFill>
              <a:srgbClr val="0707F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68" name="Text Box 31">
            <a:extLst>
              <a:ext uri="{FF2B5EF4-FFF2-40B4-BE49-F238E27FC236}">
                <a16:creationId xmlns:a16="http://schemas.microsoft.com/office/drawing/2014/main" id="{85C282F3-0098-AE49-9D36-F1B90E34E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3134" y="3244784"/>
            <a:ext cx="370614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  <a:ea typeface="宋体" charset="-122"/>
                <a:sym typeface="Symbol" pitchFamily="18" charset="2"/>
              </a:rPr>
              <a:t>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  <a:ea typeface="宋体" charset="-122"/>
            </a:endParaRPr>
          </a:p>
        </p:txBody>
      </p:sp>
      <p:sp>
        <p:nvSpPr>
          <p:cNvPr id="69" name="Line 10">
            <a:extLst>
              <a:ext uri="{FF2B5EF4-FFF2-40B4-BE49-F238E27FC236}">
                <a16:creationId xmlns:a16="http://schemas.microsoft.com/office/drawing/2014/main" id="{68AC3BAC-042D-3F45-B280-37C848A0A7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4791" y="3854181"/>
            <a:ext cx="0" cy="35038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75" name="Text Box 11">
            <a:extLst>
              <a:ext uri="{FF2B5EF4-FFF2-40B4-BE49-F238E27FC236}">
                <a16:creationId xmlns:a16="http://schemas.microsoft.com/office/drawing/2014/main" id="{257D684C-515D-6C47-9E31-60ACDC3F5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3278" y="5207404"/>
            <a:ext cx="20703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隶书" pitchFamily="49" charset="-122"/>
              </a:rPr>
              <a:t>指向子表（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隶书" pitchFamily="49" charset="-122"/>
              </a:rPr>
              <a:t>or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隶书" pitchFamily="49" charset="-122"/>
              </a:rPr>
              <a:t>原子）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楷体_GB2312" pitchFamily="49" charset="-122"/>
                <a:sym typeface="Symbol" pitchFamily="18" charset="2"/>
              </a:rPr>
              <a:t> </a:t>
            </a:r>
            <a:r>
              <a:rPr kumimoji="0" lang="en-US" altLang="zh-CN" sz="20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隶书" pitchFamily="49" charset="-122"/>
              </a:rPr>
              <a:t>2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隶书" pitchFamily="49" charset="-122"/>
              </a:rPr>
              <a:t>的表头</a:t>
            </a:r>
          </a:p>
        </p:txBody>
      </p:sp>
      <p:sp>
        <p:nvSpPr>
          <p:cNvPr id="76" name="Text Box 11">
            <a:extLst>
              <a:ext uri="{FF2B5EF4-FFF2-40B4-BE49-F238E27FC236}">
                <a16:creationId xmlns:a16="http://schemas.microsoft.com/office/drawing/2014/main" id="{A9D5498E-402D-754D-BA52-50E7FD187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6198" y="5306997"/>
            <a:ext cx="20703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隶书" pitchFamily="49" charset="-122"/>
              </a:rPr>
              <a:t>指向子表（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隶书" pitchFamily="49" charset="-122"/>
              </a:rPr>
              <a:t>or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隶书" pitchFamily="49" charset="-122"/>
              </a:rPr>
              <a:t>原子）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楷体_GB2312" pitchFamily="49" charset="-122"/>
                <a:sym typeface="Symbol" pitchFamily="18" charset="2"/>
              </a:rPr>
              <a:t> </a:t>
            </a:r>
            <a:r>
              <a:rPr kumimoji="0" lang="en-US" altLang="zh-CN" sz="20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隶书" pitchFamily="49" charset="-122"/>
              </a:rPr>
              <a:t>3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隶书" pitchFamily="49" charset="-122"/>
              </a:rPr>
              <a:t>的表头</a:t>
            </a:r>
          </a:p>
        </p:txBody>
      </p:sp>
      <p:sp>
        <p:nvSpPr>
          <p:cNvPr id="78" name="Rectangle 7">
            <a:extLst>
              <a:ext uri="{FF2B5EF4-FFF2-40B4-BE49-F238E27FC236}">
                <a16:creationId xmlns:a16="http://schemas.microsoft.com/office/drawing/2014/main" id="{220F137D-1BC7-4E42-A3A0-E6F761C53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633" y="2389972"/>
            <a:ext cx="1181734" cy="561372"/>
          </a:xfrm>
          <a:prstGeom prst="rect">
            <a:avLst/>
          </a:prstGeom>
          <a:solidFill>
            <a:srgbClr val="009DD9">
              <a:lumMod val="20000"/>
              <a:lumOff val="80000"/>
            </a:srgbClr>
          </a:solidFill>
          <a:ln w="19050">
            <a:solidFill>
              <a:srgbClr val="0707F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  <a:ea typeface="楷体_GB2312" pitchFamily="49" charset="-122"/>
              </a:rPr>
              <a:t> 1           </a:t>
            </a: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47FF641C-C46D-F64D-9199-3F828AF56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3278" y="2341946"/>
            <a:ext cx="370614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  <a:ea typeface="宋体" charset="-122"/>
                <a:sym typeface="Symbol" pitchFamily="18" charset="2"/>
              </a:rPr>
              <a:t>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  <a:ea typeface="宋体" charset="-122"/>
            </a:endParaRPr>
          </a:p>
        </p:txBody>
      </p:sp>
      <p:sp>
        <p:nvSpPr>
          <p:cNvPr id="81" name="Line 8">
            <a:extLst>
              <a:ext uri="{FF2B5EF4-FFF2-40B4-BE49-F238E27FC236}">
                <a16:creationId xmlns:a16="http://schemas.microsoft.com/office/drawing/2014/main" id="{7258FE54-C849-7840-A51B-5202F56CA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389972"/>
            <a:ext cx="0" cy="604895"/>
          </a:xfrm>
          <a:prstGeom prst="line">
            <a:avLst/>
          </a:prstGeom>
          <a:noFill/>
          <a:ln w="9525">
            <a:solidFill>
              <a:srgbClr val="0707F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82" name="Line 8">
            <a:extLst>
              <a:ext uri="{FF2B5EF4-FFF2-40B4-BE49-F238E27FC236}">
                <a16:creationId xmlns:a16="http://schemas.microsoft.com/office/drawing/2014/main" id="{1E726D61-0F4C-0B40-A54F-88297266DF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3278" y="2389971"/>
            <a:ext cx="0" cy="604895"/>
          </a:xfrm>
          <a:prstGeom prst="line">
            <a:avLst/>
          </a:prstGeom>
          <a:noFill/>
          <a:ln w="9525">
            <a:solidFill>
              <a:srgbClr val="0707F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83" name="Text Box 31">
            <a:extLst>
              <a:ext uri="{FF2B5EF4-FFF2-40B4-BE49-F238E27FC236}">
                <a16:creationId xmlns:a16="http://schemas.microsoft.com/office/drawing/2014/main" id="{EFFAA67C-8089-D843-B587-B975C7444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251" y="2330049"/>
            <a:ext cx="370614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  <a:ea typeface="宋体" charset="-122"/>
                <a:sym typeface="Symbol" pitchFamily="18" charset="2"/>
              </a:rPr>
              <a:t>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199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子表分析法（扩展线性链表）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ts val="3100"/>
              </a:lnSpc>
            </a:pP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53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2"/>
          <p:cNvSpPr txBox="1">
            <a:spLocks noChangeArrowheads="1"/>
          </p:cNvSpPr>
          <p:nvPr/>
        </p:nvSpPr>
        <p:spPr bwMode="auto">
          <a:xfrm>
            <a:off x="457200" y="1895475"/>
            <a:ext cx="100806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zh-CN" altLang="en-US" dirty="0">
                <a:solidFill>
                  <a:srgbClr val="0707F9"/>
                </a:solidFill>
                <a:ea typeface="楷体_GB2312" pitchFamily="49" charset="-122"/>
              </a:rPr>
              <a:t>例如</a:t>
            </a:r>
            <a:r>
              <a:rPr lang="en-US" altLang="zh-CN" dirty="0">
                <a:solidFill>
                  <a:srgbClr val="0707F9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66" name="Line 3"/>
          <p:cNvSpPr>
            <a:spLocks noChangeShapeType="1"/>
          </p:cNvSpPr>
          <p:nvPr/>
        </p:nvSpPr>
        <p:spPr bwMode="auto">
          <a:xfrm>
            <a:off x="1143000" y="3938587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67" name="Line 4"/>
          <p:cNvSpPr>
            <a:spLocks noChangeShapeType="1"/>
          </p:cNvSpPr>
          <p:nvPr/>
        </p:nvSpPr>
        <p:spPr bwMode="auto">
          <a:xfrm>
            <a:off x="1752600" y="3938587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68" name="Line 5"/>
          <p:cNvSpPr>
            <a:spLocks noChangeShapeType="1"/>
          </p:cNvSpPr>
          <p:nvPr/>
        </p:nvSpPr>
        <p:spPr bwMode="auto">
          <a:xfrm>
            <a:off x="2971800" y="3938587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69" name="Line 6"/>
          <p:cNvSpPr>
            <a:spLocks noChangeShapeType="1"/>
          </p:cNvSpPr>
          <p:nvPr/>
        </p:nvSpPr>
        <p:spPr bwMode="auto">
          <a:xfrm>
            <a:off x="1143000" y="3938587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70" name="Line 7"/>
          <p:cNvSpPr>
            <a:spLocks noChangeShapeType="1"/>
          </p:cNvSpPr>
          <p:nvPr/>
        </p:nvSpPr>
        <p:spPr bwMode="auto">
          <a:xfrm>
            <a:off x="2362200" y="3938587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71" name="Line 8"/>
          <p:cNvSpPr>
            <a:spLocks noChangeShapeType="1"/>
          </p:cNvSpPr>
          <p:nvPr/>
        </p:nvSpPr>
        <p:spPr bwMode="auto">
          <a:xfrm>
            <a:off x="1143000" y="4624387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72" name="Line 9"/>
          <p:cNvSpPr>
            <a:spLocks noChangeShapeType="1"/>
          </p:cNvSpPr>
          <p:nvPr/>
        </p:nvSpPr>
        <p:spPr bwMode="auto">
          <a:xfrm>
            <a:off x="3810000" y="3938587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73" name="Line 10"/>
          <p:cNvSpPr>
            <a:spLocks noChangeShapeType="1"/>
          </p:cNvSpPr>
          <p:nvPr/>
        </p:nvSpPr>
        <p:spPr bwMode="auto">
          <a:xfrm>
            <a:off x="4419600" y="3938587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74" name="Line 11"/>
          <p:cNvSpPr>
            <a:spLocks noChangeShapeType="1"/>
          </p:cNvSpPr>
          <p:nvPr/>
        </p:nvSpPr>
        <p:spPr bwMode="auto">
          <a:xfrm>
            <a:off x="5638800" y="3938587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75" name="Line 12"/>
          <p:cNvSpPr>
            <a:spLocks noChangeShapeType="1"/>
          </p:cNvSpPr>
          <p:nvPr/>
        </p:nvSpPr>
        <p:spPr bwMode="auto">
          <a:xfrm>
            <a:off x="3810000" y="3938587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76" name="Line 13"/>
          <p:cNvSpPr>
            <a:spLocks noChangeShapeType="1"/>
          </p:cNvSpPr>
          <p:nvPr/>
        </p:nvSpPr>
        <p:spPr bwMode="auto">
          <a:xfrm>
            <a:off x="5029200" y="3938587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77" name="Line 14"/>
          <p:cNvSpPr>
            <a:spLocks noChangeShapeType="1"/>
          </p:cNvSpPr>
          <p:nvPr/>
        </p:nvSpPr>
        <p:spPr bwMode="auto">
          <a:xfrm>
            <a:off x="3810000" y="4624387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>
            <a:off x="6858000" y="3938587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7467600" y="3938587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>
            <a:off x="8686800" y="3938587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>
            <a:off x="6858000" y="3938587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82" name="Line 19"/>
          <p:cNvSpPr>
            <a:spLocks noChangeShapeType="1"/>
          </p:cNvSpPr>
          <p:nvPr/>
        </p:nvSpPr>
        <p:spPr bwMode="auto">
          <a:xfrm>
            <a:off x="8077200" y="3938587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>
            <a:off x="6858000" y="4624387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362353" y="3124200"/>
            <a:ext cx="762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>
            <a:off x="2743200" y="4319587"/>
            <a:ext cx="1066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86" name="Line 23"/>
          <p:cNvSpPr>
            <a:spLocks noChangeShapeType="1"/>
          </p:cNvSpPr>
          <p:nvPr/>
        </p:nvSpPr>
        <p:spPr bwMode="auto">
          <a:xfrm>
            <a:off x="5410200" y="4319587"/>
            <a:ext cx="1447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87" name="Line 24"/>
          <p:cNvSpPr>
            <a:spLocks noChangeShapeType="1"/>
          </p:cNvSpPr>
          <p:nvPr/>
        </p:nvSpPr>
        <p:spPr bwMode="auto">
          <a:xfrm>
            <a:off x="2057400" y="4395787"/>
            <a:ext cx="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88" name="Line 25"/>
          <p:cNvSpPr>
            <a:spLocks noChangeShapeType="1"/>
          </p:cNvSpPr>
          <p:nvPr/>
        </p:nvSpPr>
        <p:spPr bwMode="auto">
          <a:xfrm>
            <a:off x="4724400" y="4395787"/>
            <a:ext cx="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89" name="Line 26"/>
          <p:cNvSpPr>
            <a:spLocks noChangeShapeType="1"/>
          </p:cNvSpPr>
          <p:nvPr/>
        </p:nvSpPr>
        <p:spPr bwMode="auto">
          <a:xfrm>
            <a:off x="7772400" y="4395787"/>
            <a:ext cx="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90" name="Text Box 27"/>
          <p:cNvSpPr txBox="1">
            <a:spLocks noChangeArrowheads="1"/>
          </p:cNvSpPr>
          <p:nvPr/>
        </p:nvSpPr>
        <p:spPr bwMode="auto">
          <a:xfrm>
            <a:off x="8145330" y="3761580"/>
            <a:ext cx="4937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en-US" altLang="zh-CN" sz="4000" dirty="0">
                <a:ea typeface="楷体_GB2312" pitchFamily="49" charset="-122"/>
                <a:sym typeface="Symbol" pitchFamily="18" charset="2"/>
              </a:rPr>
              <a:t>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7305675" y="5248275"/>
            <a:ext cx="11017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((x))  </a:t>
            </a:r>
          </a:p>
        </p:txBody>
      </p:sp>
      <p:sp>
        <p:nvSpPr>
          <p:cNvPr id="92" name="Text Box 31"/>
          <p:cNvSpPr txBox="1">
            <a:spLocks noChangeArrowheads="1"/>
          </p:cNvSpPr>
          <p:nvPr/>
        </p:nvSpPr>
        <p:spPr bwMode="auto">
          <a:xfrm>
            <a:off x="1809750" y="1895475"/>
            <a:ext cx="31003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L=( a, (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x,y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), ((x)) )</a:t>
            </a:r>
          </a:p>
        </p:txBody>
      </p:sp>
      <p:sp>
        <p:nvSpPr>
          <p:cNvPr id="93" name="Text Box 36"/>
          <p:cNvSpPr txBox="1">
            <a:spLocks noChangeArrowheads="1"/>
          </p:cNvSpPr>
          <p:nvPr/>
        </p:nvSpPr>
        <p:spPr bwMode="auto">
          <a:xfrm>
            <a:off x="617565" y="2613406"/>
            <a:ext cx="39211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L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  <a:ea typeface="宋体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376363" y="3894137"/>
            <a:ext cx="365125" cy="695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宋体"/>
              </a:rPr>
              <a:t>1</a:t>
            </a:r>
            <a:endParaRPr lang="zh-CN" altLang="en-US" sz="2800" b="1" dirty="0">
              <a:solidFill>
                <a:srgbClr val="0000FF"/>
              </a:solidFill>
              <a:latin typeface="宋体"/>
            </a:endParaRPr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1574800" y="5248275"/>
            <a:ext cx="165893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  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a            </a:t>
            </a:r>
          </a:p>
        </p:txBody>
      </p:sp>
      <p:sp>
        <p:nvSpPr>
          <p:cNvPr id="96" name="Text Box 28"/>
          <p:cNvSpPr txBox="1">
            <a:spLocks noChangeArrowheads="1"/>
          </p:cNvSpPr>
          <p:nvPr/>
        </p:nvSpPr>
        <p:spPr bwMode="auto">
          <a:xfrm>
            <a:off x="4019550" y="5176837"/>
            <a:ext cx="14493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  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itchFamily="18" charset="0"/>
                <a:ea typeface="宋体" charset="-122"/>
              </a:rPr>
              <a:t>(x, y) 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948113" y="3890962"/>
            <a:ext cx="365125" cy="695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宋体"/>
              </a:rPr>
              <a:t>1</a:t>
            </a:r>
            <a:endParaRPr lang="zh-CN" altLang="en-US" sz="2800" b="1" dirty="0">
              <a:solidFill>
                <a:srgbClr val="0000FF"/>
              </a:solidFill>
              <a:latin typeface="宋体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011988" y="3962400"/>
            <a:ext cx="365125" cy="695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宋体"/>
              </a:rPr>
              <a:t>1</a:t>
            </a:r>
            <a:endParaRPr lang="zh-CN" altLang="en-US" sz="2800" b="1" dirty="0">
              <a:solidFill>
                <a:srgbClr val="0000FF"/>
              </a:solidFill>
              <a:latin typeface="宋体"/>
            </a:endParaRPr>
          </a:p>
        </p:txBody>
      </p:sp>
      <p:sp>
        <p:nvSpPr>
          <p:cNvPr id="99" name="流程图: 资料带 98"/>
          <p:cNvSpPr/>
          <p:nvPr/>
        </p:nvSpPr>
        <p:spPr bwMode="auto">
          <a:xfrm>
            <a:off x="3136900" y="5843586"/>
            <a:ext cx="3214687" cy="928688"/>
          </a:xfrm>
          <a:prstGeom prst="flowChartPunchedTape">
            <a:avLst/>
          </a:prstGeom>
          <a:gradFill rotWithShape="1">
            <a:gsLst>
              <a:gs pos="0">
                <a:srgbClr val="008EC4">
                  <a:tint val="50000"/>
                  <a:satMod val="300000"/>
                </a:srgbClr>
              </a:gs>
              <a:gs pos="35000">
                <a:srgbClr val="008EC4">
                  <a:tint val="37000"/>
                  <a:satMod val="300000"/>
                </a:srgbClr>
              </a:gs>
              <a:gs pos="100000">
                <a:srgbClr val="008EC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8EC4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533400" marR="0" lvl="0" indent="-53340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/>
                <a:ea typeface="宋体"/>
                <a:cs typeface="+mn-cs"/>
              </a:rPr>
              <a:t>结构类似线性表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73E225B-697F-F54F-82AC-A9DC3094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b="1" dirty="0">
                <a:cs typeface="+mn-cs"/>
              </a:rPr>
              <a:t>4.5  </a:t>
            </a:r>
            <a:r>
              <a:rPr kumimoji="1" lang="zh-CN" altLang="en-US" sz="4000" b="1" dirty="0">
                <a:cs typeface="+mn-cs"/>
              </a:rPr>
              <a:t>广义表的存储结构</a:t>
            </a:r>
            <a:endParaRPr lang="en-CN" dirty="0"/>
          </a:p>
        </p:txBody>
      </p:sp>
      <p:sp>
        <p:nvSpPr>
          <p:cNvPr id="42" name="Line 3">
            <a:extLst>
              <a:ext uri="{FF2B5EF4-FFF2-40B4-BE49-F238E27FC236}">
                <a16:creationId xmlns:a16="http://schemas.microsoft.com/office/drawing/2014/main" id="{3A6A22FB-3D21-714A-AE5E-48CA2CD0C4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8852" y="2658836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43" name="Line 4">
            <a:extLst>
              <a:ext uri="{FF2B5EF4-FFF2-40B4-BE49-F238E27FC236}">
                <a16:creationId xmlns:a16="http://schemas.microsoft.com/office/drawing/2014/main" id="{51C5A9FE-D9CC-2842-8708-0DC211867F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8452" y="2658836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44" name="Line 5">
            <a:extLst>
              <a:ext uri="{FF2B5EF4-FFF2-40B4-BE49-F238E27FC236}">
                <a16:creationId xmlns:a16="http://schemas.microsoft.com/office/drawing/2014/main" id="{C79D4C48-424D-2A4E-824D-E79C872A6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7652" y="2658836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45" name="Line 6">
            <a:extLst>
              <a:ext uri="{FF2B5EF4-FFF2-40B4-BE49-F238E27FC236}">
                <a16:creationId xmlns:a16="http://schemas.microsoft.com/office/drawing/2014/main" id="{2D739FDC-8398-E146-84FC-9E8A90492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8852" y="2658836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46" name="Line 7">
            <a:extLst>
              <a:ext uri="{FF2B5EF4-FFF2-40B4-BE49-F238E27FC236}">
                <a16:creationId xmlns:a16="http://schemas.microsoft.com/office/drawing/2014/main" id="{6670B96E-143E-8B4C-AF87-10B04731B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8052" y="2658836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47" name="Line 8">
            <a:extLst>
              <a:ext uri="{FF2B5EF4-FFF2-40B4-BE49-F238E27FC236}">
                <a16:creationId xmlns:a16="http://schemas.microsoft.com/office/drawing/2014/main" id="{9FF07270-0A40-1F41-AE00-C0D1555B7D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8852" y="3339051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B8D458-43EA-7942-B972-89261E502136}"/>
              </a:ext>
            </a:extLst>
          </p:cNvPr>
          <p:cNvSpPr txBox="1"/>
          <p:nvPr/>
        </p:nvSpPr>
        <p:spPr>
          <a:xfrm>
            <a:off x="1402215" y="2614386"/>
            <a:ext cx="365125" cy="695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宋体"/>
              </a:rPr>
              <a:t>1</a:t>
            </a:r>
            <a:endParaRPr lang="zh-CN" altLang="en-US" sz="2800" b="1" dirty="0">
              <a:solidFill>
                <a:srgbClr val="0000FF"/>
              </a:solidFill>
              <a:latin typeface="宋体"/>
            </a:endParaRPr>
          </a:p>
        </p:txBody>
      </p:sp>
      <p:sp>
        <p:nvSpPr>
          <p:cNvPr id="49" name="Line 24">
            <a:extLst>
              <a:ext uri="{FF2B5EF4-FFF2-40B4-BE49-F238E27FC236}">
                <a16:creationId xmlns:a16="http://schemas.microsoft.com/office/drawing/2014/main" id="{D8591D0C-F152-8148-B7EA-35FF0997A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339051"/>
            <a:ext cx="0" cy="62334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0E3BA263-9E27-5C4E-82D8-73D19F918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987" y="2416638"/>
            <a:ext cx="4937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None/>
            </a:pPr>
            <a:r>
              <a:rPr lang="en-US" altLang="zh-CN" sz="4000" dirty="0">
                <a:ea typeface="楷体_GB2312" pitchFamily="49" charset="-122"/>
                <a:sym typeface="Symbol" pitchFamily="18" charset="2"/>
              </a:rPr>
              <a:t></a:t>
            </a:r>
          </a:p>
        </p:txBody>
      </p:sp>
    </p:spTree>
    <p:extLst>
      <p:ext uri="{BB962C8B-B14F-4D97-AF65-F5344CB8AC3E}">
        <p14:creationId xmlns:p14="http://schemas.microsoft.com/office/powerpoint/2010/main" val="3324683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（子表分析法）扩展线性链表结构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54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798959" y="1679309"/>
            <a:ext cx="792480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err="1">
                <a:latin typeface="Times New Roman" pitchFamily="18" charset="0"/>
              </a:rPr>
              <a:t>typedef</a:t>
            </a:r>
            <a:r>
              <a:rPr kumimoji="1" lang="en-US" altLang="zh-CN" dirty="0">
                <a:latin typeface="Times New Roman" pitchFamily="18" charset="0"/>
              </a:rPr>
              <a:t> </a:t>
            </a:r>
            <a:r>
              <a:rPr kumimoji="1" lang="en-US" altLang="zh-CN" dirty="0" err="1">
                <a:latin typeface="Times New Roman" pitchFamily="18" charset="0"/>
              </a:rPr>
              <a:t>enum</a:t>
            </a:r>
            <a:r>
              <a:rPr kumimoji="1" lang="en-US" altLang="zh-CN" dirty="0">
                <a:latin typeface="Times New Roman" pitchFamily="18" charset="0"/>
              </a:rPr>
              <a:t>{ATOM,LIST} </a:t>
            </a:r>
            <a:r>
              <a:rPr kumimoji="1" lang="en-US" altLang="zh-CN" dirty="0" err="1">
                <a:latin typeface="Times New Roman" pitchFamily="18" charset="0"/>
              </a:rPr>
              <a:t>ElemTag</a:t>
            </a:r>
            <a:r>
              <a:rPr kumimoji="1" lang="en-US" altLang="zh-CN" dirty="0">
                <a:latin typeface="Times New Roman" pitchFamily="18" charset="0"/>
              </a:rPr>
              <a:t>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n-US" altLang="zh-CN" dirty="0">
              <a:latin typeface="Times New Roman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err="1">
                <a:latin typeface="Times New Roman" pitchFamily="18" charset="0"/>
              </a:rPr>
              <a:t>typedef</a:t>
            </a:r>
            <a:r>
              <a:rPr kumimoji="1" lang="en-US" altLang="zh-CN" dirty="0">
                <a:latin typeface="Times New Roman" pitchFamily="18" charset="0"/>
              </a:rPr>
              <a:t> </a:t>
            </a:r>
            <a:r>
              <a:rPr kumimoji="1" lang="en-US" altLang="zh-CN" dirty="0" err="1">
                <a:latin typeface="Times New Roman" pitchFamily="18" charset="0"/>
              </a:rPr>
              <a:t>struct</a:t>
            </a:r>
            <a:r>
              <a:rPr kumimoji="1" lang="en-US" altLang="zh-CN" dirty="0">
                <a:latin typeface="Times New Roman" pitchFamily="18" charset="0"/>
              </a:rPr>
              <a:t> </a:t>
            </a:r>
            <a:r>
              <a:rPr kumimoji="1" lang="en-US" altLang="zh-CN" dirty="0" err="1">
                <a:latin typeface="Times New Roman" pitchFamily="18" charset="0"/>
              </a:rPr>
              <a:t>GLNode</a:t>
            </a:r>
            <a:r>
              <a:rPr kumimoji="1" lang="en-US" altLang="zh-CN" dirty="0">
                <a:latin typeface="Times New Roman" pitchFamily="18" charset="0"/>
              </a:rPr>
              <a:t>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latin typeface="Times New Roman" pitchFamily="18" charset="0"/>
              </a:rPr>
              <a:t>    </a:t>
            </a:r>
            <a:r>
              <a:rPr kumimoji="1" lang="en-US" altLang="zh-CN" dirty="0" err="1">
                <a:latin typeface="Times New Roman" pitchFamily="18" charset="0"/>
              </a:rPr>
              <a:t>ElemTag</a:t>
            </a:r>
            <a:r>
              <a:rPr kumimoji="1" lang="en-US" altLang="zh-CN" dirty="0">
                <a:latin typeface="Times New Roman" pitchFamily="18" charset="0"/>
              </a:rPr>
              <a:t> tag;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latin typeface="Times New Roman" pitchFamily="18" charset="0"/>
              </a:rPr>
              <a:t>    union{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latin typeface="Times New Roman" pitchFamily="18" charset="0"/>
              </a:rPr>
              <a:t>    </a:t>
            </a:r>
            <a:r>
              <a:rPr kumimoji="1" lang="en-US" altLang="zh-CN" dirty="0" err="1">
                <a:latin typeface="Times New Roman" pitchFamily="18" charset="0"/>
              </a:rPr>
              <a:t>AtomType</a:t>
            </a:r>
            <a:r>
              <a:rPr kumimoji="1" lang="en-US" altLang="zh-CN" dirty="0">
                <a:latin typeface="Times New Roman" pitchFamily="18" charset="0"/>
              </a:rPr>
              <a:t> atom; </a:t>
            </a:r>
            <a:r>
              <a:rPr kumimoji="1" lang="en-US" altLang="zh-CN" sz="2000" dirty="0">
                <a:latin typeface="Times New Roman" pitchFamily="18" charset="0"/>
              </a:rPr>
              <a:t>//</a:t>
            </a:r>
            <a:r>
              <a:rPr kumimoji="1" lang="zh-CN" altLang="en-US" sz="2000" dirty="0">
                <a:latin typeface="Times New Roman" pitchFamily="18" charset="0"/>
              </a:rPr>
              <a:t>原子结点</a:t>
            </a:r>
            <a:endParaRPr kumimoji="1" lang="en-US" altLang="zh-CN" sz="2000" dirty="0">
              <a:latin typeface="Times New Roman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latin typeface="Times New Roman" pitchFamily="18" charset="0"/>
              </a:rPr>
              <a:t>    </a:t>
            </a:r>
            <a:r>
              <a:rPr kumimoji="1" lang="en-US" altLang="zh-CN" dirty="0" err="1">
                <a:latin typeface="Times New Roman" pitchFamily="18" charset="0"/>
              </a:rPr>
              <a:t>struct</a:t>
            </a:r>
            <a:r>
              <a:rPr kumimoji="1" lang="en-US" altLang="zh-CN" dirty="0">
                <a:latin typeface="Times New Roman" pitchFamily="18" charset="0"/>
              </a:rPr>
              <a:t> </a:t>
            </a:r>
            <a:r>
              <a:rPr kumimoji="1" lang="en-US" altLang="zh-CN" dirty="0" err="1">
                <a:latin typeface="Times New Roman" pitchFamily="18" charset="0"/>
              </a:rPr>
              <a:t>GLNode</a:t>
            </a:r>
            <a:r>
              <a:rPr kumimoji="1" lang="en-US" altLang="zh-CN" dirty="0">
                <a:latin typeface="Times New Roman" pitchFamily="18" charset="0"/>
              </a:rPr>
              <a:t> *</a:t>
            </a:r>
            <a:r>
              <a:rPr kumimoji="1" lang="en-US" altLang="zh-CN" dirty="0" err="1">
                <a:latin typeface="Times New Roman" pitchFamily="18" charset="0"/>
              </a:rPr>
              <a:t>hp</a:t>
            </a:r>
            <a:r>
              <a:rPr kumimoji="1" lang="en-US" altLang="zh-CN" dirty="0">
                <a:latin typeface="Times New Roman" pitchFamily="18" charset="0"/>
              </a:rPr>
              <a:t>; </a:t>
            </a:r>
            <a:r>
              <a:rPr kumimoji="1" lang="en-US" altLang="zh-CN" sz="2000" dirty="0">
                <a:latin typeface="Times New Roman" pitchFamily="18" charset="0"/>
              </a:rPr>
              <a:t>//</a:t>
            </a:r>
            <a:r>
              <a:rPr kumimoji="1" lang="zh-CN" altLang="en-US" sz="2000" dirty="0">
                <a:latin typeface="Times New Roman" pitchFamily="18" charset="0"/>
              </a:rPr>
              <a:t>定义它的头指针</a:t>
            </a:r>
            <a:endParaRPr kumimoji="1" lang="en-US" altLang="zh-CN" sz="2000" dirty="0">
              <a:latin typeface="Times New Roman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latin typeface="Times New Roman" pitchFamily="18" charset="0"/>
              </a:rPr>
              <a:t>    };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latin typeface="Times New Roman" pitchFamily="18" charset="0"/>
              </a:rPr>
              <a:t>    </a:t>
            </a:r>
            <a:r>
              <a:rPr kumimoji="1" lang="en-US" altLang="zh-CN" dirty="0" err="1">
                <a:latin typeface="Times New Roman" pitchFamily="18" charset="0"/>
              </a:rPr>
              <a:t>struct</a:t>
            </a:r>
            <a:r>
              <a:rPr kumimoji="1" lang="en-US" altLang="zh-CN" dirty="0">
                <a:latin typeface="Times New Roman" pitchFamily="18" charset="0"/>
              </a:rPr>
              <a:t> </a:t>
            </a:r>
            <a:r>
              <a:rPr kumimoji="1" lang="en-US" altLang="zh-CN" dirty="0" err="1">
                <a:latin typeface="Times New Roman" pitchFamily="18" charset="0"/>
              </a:rPr>
              <a:t>GLNode</a:t>
            </a:r>
            <a:r>
              <a:rPr kumimoji="1" lang="en-US" altLang="zh-CN" dirty="0">
                <a:latin typeface="Times New Roman" pitchFamily="18" charset="0"/>
              </a:rPr>
              <a:t> *</a:t>
            </a:r>
            <a:r>
              <a:rPr kumimoji="1" lang="en-US" altLang="zh-CN" dirty="0" err="1">
                <a:latin typeface="Times New Roman" pitchFamily="18" charset="0"/>
              </a:rPr>
              <a:t>tp</a:t>
            </a:r>
            <a:r>
              <a:rPr kumimoji="1" lang="en-US" altLang="zh-CN" dirty="0">
                <a:latin typeface="Times New Roman" pitchFamily="18" charset="0"/>
              </a:rPr>
              <a:t>;//</a:t>
            </a:r>
            <a:r>
              <a:rPr kumimoji="1" lang="zh-CN" altLang="en-US" sz="2000" dirty="0">
                <a:latin typeface="Times New Roman" pitchFamily="18" charset="0"/>
              </a:rPr>
              <a:t>相当于线性链表中的</a:t>
            </a:r>
            <a:r>
              <a:rPr kumimoji="1" lang="en-US" altLang="zh-CN" sz="2000" dirty="0">
                <a:latin typeface="Times New Roman" pitchFamily="18" charset="0"/>
              </a:rPr>
              <a:t>next</a:t>
            </a:r>
            <a:r>
              <a:rPr kumimoji="1" lang="zh-CN" altLang="en-US" sz="2000" dirty="0">
                <a:latin typeface="Times New Roman" pitchFamily="18" charset="0"/>
              </a:rPr>
              <a:t>，指向下一个元素的节点；</a:t>
            </a:r>
            <a:endParaRPr kumimoji="1" lang="zh-CN" altLang="en-US" dirty="0">
              <a:latin typeface="Times New Roman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latin typeface="Times New Roman" pitchFamily="18" charset="0"/>
              </a:rPr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9E031A4-1993-514B-B723-F07C97F7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b="1" dirty="0">
                <a:cs typeface="+mn-cs"/>
              </a:rPr>
              <a:t>4.5  </a:t>
            </a:r>
            <a:r>
              <a:rPr kumimoji="1" lang="zh-CN" altLang="en-US" sz="4000" b="1" dirty="0">
                <a:cs typeface="+mn-cs"/>
              </a:rPr>
              <a:t>广义表的存储结构</a:t>
            </a:r>
            <a:endParaRPr lang="en-C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0D7A1D-6C4B-F345-9233-D68229D88037}"/>
              </a:ext>
            </a:extLst>
          </p:cNvPr>
          <p:cNvSpPr txBox="1"/>
          <p:nvPr/>
        </p:nvSpPr>
        <p:spPr>
          <a:xfrm>
            <a:off x="5532202" y="2234693"/>
            <a:ext cx="3476438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b="1" dirty="0">
                <a:solidFill>
                  <a:srgbClr val="FF0000"/>
                </a:solidFill>
              </a:rPr>
              <a:t>原子结点和表结点均有</a:t>
            </a:r>
            <a:r>
              <a:rPr lang="en-US" altLang="zh-CN" sz="1600" b="1" dirty="0" err="1">
                <a:solidFill>
                  <a:srgbClr val="FF0000"/>
                </a:solidFill>
              </a:rPr>
              <a:t>tp</a:t>
            </a:r>
            <a:r>
              <a:rPr lang="zh-CN" altLang="en-US" sz="1600" b="1" dirty="0">
                <a:solidFill>
                  <a:srgbClr val="FF0000"/>
                </a:solidFill>
              </a:rPr>
              <a:t>域，此时</a:t>
            </a:r>
            <a:r>
              <a:rPr lang="en-US" altLang="zh-CN" sz="1600" b="1" dirty="0" err="1">
                <a:solidFill>
                  <a:srgbClr val="FF0000"/>
                </a:solidFill>
              </a:rPr>
              <a:t>tp</a:t>
            </a:r>
            <a:r>
              <a:rPr lang="zh-CN" altLang="en-US" sz="1600" b="1" dirty="0">
                <a:solidFill>
                  <a:srgbClr val="FF0000"/>
                </a:solidFill>
              </a:rPr>
              <a:t>指向下一个元素，而不是指向表尾，类似于线性链表的</a:t>
            </a:r>
            <a:r>
              <a:rPr lang="en-US" altLang="zh-CN" sz="1600" b="1" dirty="0">
                <a:solidFill>
                  <a:srgbClr val="FF0000"/>
                </a:solidFill>
              </a:rPr>
              <a:t>next</a:t>
            </a:r>
            <a:r>
              <a:rPr lang="zh-CN" altLang="en-US" sz="1600" b="1" dirty="0">
                <a:solidFill>
                  <a:srgbClr val="FF0000"/>
                </a:solidFill>
              </a:rPr>
              <a:t>指针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78FDF339-DF07-314C-91BE-6DC48C9DC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2121" y="3290331"/>
            <a:ext cx="12053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>
                <a:latin typeface="宋体" charset="-122"/>
              </a:rPr>
              <a:t>表结点</a:t>
            </a:r>
            <a:r>
              <a:rPr kumimoji="1" lang="en-US" altLang="zh-CN" sz="2000" dirty="0">
                <a:latin typeface="宋体" charset="-122"/>
              </a:rPr>
              <a:t>:</a:t>
            </a:r>
            <a:endParaRPr kumimoji="1" lang="zh-CN" altLang="en-US" sz="2000" dirty="0">
              <a:latin typeface="宋体" charset="-122"/>
            </a:endParaRPr>
          </a:p>
        </p:txBody>
      </p:sp>
      <p:grpSp>
        <p:nvGrpSpPr>
          <p:cNvPr id="19" name="组合 19">
            <a:extLst>
              <a:ext uri="{FF2B5EF4-FFF2-40B4-BE49-F238E27FC236}">
                <a16:creationId xmlns:a16="http://schemas.microsoft.com/office/drawing/2014/main" id="{A2B038CD-652C-F24F-89FC-3C4CAF9F84C8}"/>
              </a:ext>
            </a:extLst>
          </p:cNvPr>
          <p:cNvGrpSpPr>
            <a:grpSpLocks/>
          </p:cNvGrpSpPr>
          <p:nvPr/>
        </p:nvGrpSpPr>
        <p:grpSpPr bwMode="auto">
          <a:xfrm>
            <a:off x="6759492" y="3276600"/>
            <a:ext cx="1569660" cy="486211"/>
            <a:chOff x="4126006" y="2958543"/>
            <a:chExt cx="1569600" cy="48621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A56AA3C-3F72-9344-BF12-2CDD07ADF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006" y="2963859"/>
              <a:ext cx="1569600" cy="475582"/>
            </a:xfrm>
            <a:prstGeom prst="rect">
              <a:avLst/>
            </a:prstGeom>
            <a:solidFill>
              <a:srgbClr val="009DD9">
                <a:lumMod val="20000"/>
                <a:lumOff val="80000"/>
              </a:srgbClr>
            </a:solidFill>
            <a:ln w="19050">
              <a:solidFill>
                <a:srgbClr val="0707F9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707F9"/>
                  </a:solidFill>
                  <a:effectLst/>
                  <a:uLnTx/>
                  <a:uFillTx/>
                  <a:latin typeface="Times New Roman"/>
                  <a:ea typeface="楷体_GB2312" pitchFamily="49" charset="-122"/>
                </a:rPr>
                <a:t>tag=1  hp  </a:t>
              </a:r>
              <a:r>
                <a:rPr kumimoji="0" lang="en-US" altLang="zh-CN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707F9"/>
                  </a:solidFill>
                  <a:effectLst/>
                  <a:uLnTx/>
                  <a:uFillTx/>
                  <a:latin typeface="Times New Roman"/>
                  <a:ea typeface="楷体_GB2312" pitchFamily="49" charset="-122"/>
                </a:rPr>
                <a:t>tp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707F9"/>
                </a:solidFill>
                <a:effectLst/>
                <a:uLnTx/>
                <a:uFillTx/>
                <a:latin typeface="Times New Roman"/>
                <a:ea typeface="楷体_GB2312" pitchFamily="49" charset="-122"/>
              </a:endParaRPr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48BFB935-4561-8A46-842C-176605D580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97567" y="2958543"/>
              <a:ext cx="6620" cy="480899"/>
            </a:xfrm>
            <a:prstGeom prst="line">
              <a:avLst/>
            </a:prstGeom>
            <a:noFill/>
            <a:ln w="9525">
              <a:solidFill>
                <a:srgbClr val="0707F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</a:endParaRPr>
            </a:p>
          </p:txBody>
        </p:sp>
        <p:cxnSp>
          <p:nvCxnSpPr>
            <p:cNvPr id="22" name="直接连接符 30">
              <a:extLst>
                <a:ext uri="{FF2B5EF4-FFF2-40B4-BE49-F238E27FC236}">
                  <a16:creationId xmlns:a16="http://schemas.microsoft.com/office/drawing/2014/main" id="{0A218B06-A64C-D04E-851F-01FC59144C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68963" y="2963859"/>
              <a:ext cx="0" cy="480899"/>
            </a:xfrm>
            <a:prstGeom prst="line">
              <a:avLst/>
            </a:prstGeom>
            <a:noFill/>
            <a:ln w="9525" algn="ctr">
              <a:solidFill>
                <a:srgbClr val="0707F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" name="Rectangle 4">
            <a:extLst>
              <a:ext uri="{FF2B5EF4-FFF2-40B4-BE49-F238E27FC236}">
                <a16:creationId xmlns:a16="http://schemas.microsoft.com/office/drawing/2014/main" id="{91C1F50F-12D5-DA4A-997F-9F702F733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7145" y="3918101"/>
            <a:ext cx="12053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>
                <a:latin typeface="宋体" charset="-122"/>
              </a:rPr>
              <a:t>原子结点</a:t>
            </a:r>
            <a:r>
              <a:rPr kumimoji="1" lang="en-US" altLang="zh-CN" sz="2000" dirty="0">
                <a:latin typeface="宋体" charset="-122"/>
              </a:rPr>
              <a:t>:</a:t>
            </a:r>
            <a:endParaRPr kumimoji="1" lang="zh-CN" altLang="en-US" sz="2000" dirty="0">
              <a:latin typeface="宋体" charset="-122"/>
            </a:endParaRPr>
          </a:p>
        </p:txBody>
      </p:sp>
      <p:grpSp>
        <p:nvGrpSpPr>
          <p:cNvPr id="28" name="组合 19">
            <a:extLst>
              <a:ext uri="{FF2B5EF4-FFF2-40B4-BE49-F238E27FC236}">
                <a16:creationId xmlns:a16="http://schemas.microsoft.com/office/drawing/2014/main" id="{8893B6A4-5CB9-6340-9E88-B591A70CE65B}"/>
              </a:ext>
            </a:extLst>
          </p:cNvPr>
          <p:cNvGrpSpPr>
            <a:grpSpLocks/>
          </p:cNvGrpSpPr>
          <p:nvPr/>
        </p:nvGrpSpPr>
        <p:grpSpPr bwMode="auto">
          <a:xfrm>
            <a:off x="6759491" y="3877708"/>
            <a:ext cx="1838965" cy="480896"/>
            <a:chOff x="4126006" y="2958542"/>
            <a:chExt cx="1838895" cy="4809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BD41C0-9937-5749-86FE-717426943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006" y="2963859"/>
              <a:ext cx="1838895" cy="475583"/>
            </a:xfrm>
            <a:prstGeom prst="rect">
              <a:avLst/>
            </a:prstGeom>
            <a:solidFill>
              <a:srgbClr val="009DD9">
                <a:lumMod val="20000"/>
                <a:lumOff val="80000"/>
              </a:srgbClr>
            </a:solidFill>
            <a:ln w="19050">
              <a:solidFill>
                <a:srgbClr val="0707F9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707F9"/>
                  </a:solidFill>
                  <a:effectLst/>
                  <a:uLnTx/>
                  <a:uFillTx/>
                  <a:latin typeface="Times New Roman"/>
                  <a:ea typeface="楷体_GB2312" pitchFamily="49" charset="-122"/>
                </a:rPr>
                <a:t>tag=0  atom  </a:t>
              </a:r>
              <a:r>
                <a:rPr kumimoji="0" lang="en-US" altLang="zh-CN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707F9"/>
                  </a:solidFill>
                  <a:effectLst/>
                  <a:uLnTx/>
                  <a:uFillTx/>
                  <a:latin typeface="Times New Roman"/>
                  <a:ea typeface="楷体_GB2312" pitchFamily="49" charset="-122"/>
                </a:rPr>
                <a:t>tp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707F9"/>
                </a:solidFill>
                <a:effectLst/>
                <a:uLnTx/>
                <a:uFillTx/>
                <a:latin typeface="Times New Roman"/>
                <a:ea typeface="楷体_GB2312" pitchFamily="49" charset="-122"/>
              </a:endParaRPr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EDAF1005-359F-F047-BF35-9381159BF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97567" y="2958543"/>
              <a:ext cx="6620" cy="480899"/>
            </a:xfrm>
            <a:prstGeom prst="line">
              <a:avLst/>
            </a:prstGeom>
            <a:noFill/>
            <a:ln w="9525">
              <a:solidFill>
                <a:srgbClr val="0707F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95000"/>
                <a:buFont typeface="Wingdings" pitchFamily="2" charset="2"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9855B3C-FADD-0B4D-8317-C1F0497CB3E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73753" y="2958542"/>
              <a:ext cx="0" cy="480899"/>
            </a:xfrm>
            <a:prstGeom prst="line">
              <a:avLst/>
            </a:prstGeom>
            <a:noFill/>
            <a:ln w="9525" algn="ctr">
              <a:solidFill>
                <a:srgbClr val="0707F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05C4B-ABCD-6145-A0AD-A12A4F7EB924}"/>
              </a:ext>
            </a:extLst>
          </p:cNvPr>
          <p:cNvSpPr/>
          <p:nvPr/>
        </p:nvSpPr>
        <p:spPr>
          <a:xfrm>
            <a:off x="5552121" y="3200400"/>
            <a:ext cx="3301731" cy="1183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7818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7" grpId="0"/>
      <p:bldP spid="1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（子表分析法）扩展线性链表结构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55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550"/>
              </p:ext>
            </p:extLst>
          </p:nvPr>
        </p:nvGraphicFramePr>
        <p:xfrm>
          <a:off x="3944938" y="5425440"/>
          <a:ext cx="1657350" cy="4572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rgbClr val="0BD0D9"/>
                        </a:buClr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tantia" pitchFamily="18" charset="0"/>
                          <a:ea typeface="宋体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tantia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rgbClr val="0BD0D9"/>
                        </a:buClr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tantia" pitchFamily="18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rgbClr val="0BD0D9"/>
                        </a:buClr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tantia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val 21"/>
          <p:cNvSpPr>
            <a:spLocks noChangeArrowheads="1"/>
          </p:cNvSpPr>
          <p:nvPr/>
        </p:nvSpPr>
        <p:spPr bwMode="auto">
          <a:xfrm>
            <a:off x="641350" y="2125028"/>
            <a:ext cx="1143000" cy="514350"/>
          </a:xfrm>
          <a:prstGeom prst="ellipse">
            <a:avLst/>
          </a:prstGeom>
          <a:gradFill rotWithShape="0">
            <a:gsLst>
              <a:gs pos="0">
                <a:srgbClr val="65A865"/>
              </a:gs>
              <a:gs pos="50000">
                <a:srgbClr val="99FF99"/>
              </a:gs>
              <a:gs pos="100000">
                <a:srgbClr val="65A865"/>
              </a:gs>
            </a:gsLst>
            <a:lin ang="18900000" scaled="1"/>
          </a:gradFill>
          <a:ln w="9525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例</a:t>
            </a: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1281113" y="2125028"/>
            <a:ext cx="7343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        画出广义表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A=(c,B),B=(d,e)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的存储结构图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1077460" y="5370156"/>
            <a:ext cx="792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B=</a:t>
            </a:r>
            <a:endParaRPr kumimoji="1" lang="zh-CN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>
            <a:off x="5457825" y="5642928"/>
            <a:ext cx="43180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graphicFrame>
        <p:nvGraphicFramePr>
          <p:cNvPr id="1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738659"/>
              </p:ext>
            </p:extLst>
          </p:nvPr>
        </p:nvGraphicFramePr>
        <p:xfrm>
          <a:off x="5888038" y="5425440"/>
          <a:ext cx="165735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rgbClr val="0BD0D9"/>
                        </a:buClr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tantia" pitchFamily="18" charset="0"/>
                          <a:ea typeface="宋体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tantia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rgbClr val="0BD0D9"/>
                        </a:buClr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tantia" pitchFamily="18" charset="0"/>
                          <a:ea typeface="宋体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rgbClr val="0BD0D9"/>
                        </a:buClr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101689"/>
              </p:ext>
            </p:extLst>
          </p:nvPr>
        </p:nvGraphicFramePr>
        <p:xfrm>
          <a:off x="2000250" y="3985578"/>
          <a:ext cx="1657350" cy="4572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tantia" pitchFamily="18" charset="0"/>
                          <a:ea typeface="宋体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tantia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tantia" pitchFamily="18" charset="0"/>
                          <a:ea typeface="宋体" charset="-122"/>
                        </a:rPr>
                        <a:t>c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tantia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tantia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ectangle 55"/>
          <p:cNvSpPr>
            <a:spLocks noChangeArrowheads="1"/>
          </p:cNvSpPr>
          <p:nvPr/>
        </p:nvSpPr>
        <p:spPr bwMode="auto">
          <a:xfrm>
            <a:off x="1143000" y="2949893"/>
            <a:ext cx="792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A=</a:t>
            </a:r>
            <a:endParaRPr kumimoji="1" lang="zh-CN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" name="Line 56"/>
          <p:cNvSpPr>
            <a:spLocks noChangeShapeType="1"/>
          </p:cNvSpPr>
          <p:nvPr/>
        </p:nvSpPr>
        <p:spPr bwMode="auto">
          <a:xfrm>
            <a:off x="3513138" y="4203065"/>
            <a:ext cx="43180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graphicFrame>
        <p:nvGraphicFramePr>
          <p:cNvPr id="23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03131"/>
              </p:ext>
            </p:extLst>
          </p:nvPr>
        </p:nvGraphicFramePr>
        <p:xfrm>
          <a:off x="3943350" y="3985578"/>
          <a:ext cx="165735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rgbClr val="0BD0D9"/>
                        </a:buClr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tantia" pitchFamily="18" charset="0"/>
                          <a:ea typeface="宋体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tantia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rgbClr val="0BD0D9"/>
                        </a:buClr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tantia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rgbClr val="0BD0D9"/>
                        </a:buClr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Line 76"/>
          <p:cNvSpPr>
            <a:spLocks noChangeShapeType="1"/>
          </p:cNvSpPr>
          <p:nvPr/>
        </p:nvSpPr>
        <p:spPr bwMode="auto">
          <a:xfrm>
            <a:off x="4737100" y="4203064"/>
            <a:ext cx="0" cy="12223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B293329-4CD2-9B47-A13C-B005FD33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b="1" dirty="0">
                <a:cs typeface="+mn-cs"/>
              </a:rPr>
              <a:t>4.5  </a:t>
            </a:r>
            <a:r>
              <a:rPr kumimoji="1" lang="zh-CN" altLang="en-US" sz="4000" b="1" dirty="0">
                <a:cs typeface="+mn-cs"/>
              </a:rPr>
              <a:t>广义表的存储结构</a:t>
            </a:r>
            <a:endParaRPr lang="en-CN" dirty="0"/>
          </a:p>
        </p:txBody>
      </p:sp>
      <p:graphicFrame>
        <p:nvGraphicFramePr>
          <p:cNvPr id="25" name="Group 57">
            <a:extLst>
              <a:ext uri="{FF2B5EF4-FFF2-40B4-BE49-F238E27FC236}">
                <a16:creationId xmlns:a16="http://schemas.microsoft.com/office/drawing/2014/main" id="{2F0868BD-AF50-8143-96BE-60C876441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390147"/>
              </p:ext>
            </p:extLst>
          </p:nvPr>
        </p:nvGraphicFramePr>
        <p:xfrm>
          <a:off x="2000250" y="3000693"/>
          <a:ext cx="165735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rgbClr val="0BD0D9"/>
                        </a:buClr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tantia" pitchFamily="18" charset="0"/>
                          <a:ea typeface="宋体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tantia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rgbClr val="0BD0D9"/>
                        </a:buClr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tantia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rgbClr val="0BD0D9"/>
                        </a:buClr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Line 76">
            <a:extLst>
              <a:ext uri="{FF2B5EF4-FFF2-40B4-BE49-F238E27FC236}">
                <a16:creationId xmlns:a16="http://schemas.microsoft.com/office/drawing/2014/main" id="{F6DC893F-C457-0D47-A68F-C60955E9E6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8925" y="3209449"/>
            <a:ext cx="0" cy="776129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itchFamily="18" charset="0"/>
            </a:endParaRPr>
          </a:p>
        </p:txBody>
      </p:sp>
      <p:graphicFrame>
        <p:nvGraphicFramePr>
          <p:cNvPr id="28" name="Group 57">
            <a:extLst>
              <a:ext uri="{FF2B5EF4-FFF2-40B4-BE49-F238E27FC236}">
                <a16:creationId xmlns:a16="http://schemas.microsoft.com/office/drawing/2014/main" id="{2338656D-A3E7-804B-97F4-29A9C5D2E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917544"/>
              </p:ext>
            </p:extLst>
          </p:nvPr>
        </p:nvGraphicFramePr>
        <p:xfrm>
          <a:off x="1855788" y="5403778"/>
          <a:ext cx="165735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0421"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rgbClr val="0BD0D9"/>
                        </a:buClr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tantia" pitchFamily="18" charset="0"/>
                          <a:ea typeface="宋体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tantia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rgbClr val="0BD0D9"/>
                        </a:buClr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tantia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buClr>
                          <a:srgbClr val="0BD0D9"/>
                        </a:buClr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1pPr>
                      <a:lvl2pPr marL="742950" indent="-285750" algn="l" defTabSz="914400" rtl="0" eaLnBrk="0" latinLnBrk="0" hangingPunct="0"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2pPr>
                      <a:lvl3pPr marL="1143000" indent="-228600" algn="l" defTabSz="914400" rtl="0" eaLnBrk="0" latinLnBrk="0" hangingPunct="0"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3pPr>
                      <a:lvl4pPr marL="1600200" indent="-228600" algn="l" defTabSz="914400" rtl="0" eaLnBrk="0" latinLnBrk="0" hangingPunct="0"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4pPr>
                      <a:lvl5pPr marL="2057400" indent="-228600" algn="l" defTabSz="914400" rtl="0" eaLnBrk="0" latinLnBrk="0" hangingPunct="0"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 sz="2400" kern="1200">
                          <a:solidFill>
                            <a:schemeClr val="tx1"/>
                          </a:solidFill>
                          <a:latin typeface="Constantia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63237A1E-F10B-854F-B5A7-90EC7341761C}"/>
              </a:ext>
            </a:extLst>
          </p:cNvPr>
          <p:cNvCxnSpPr>
            <a:cxnSpLocks/>
            <a:stCxn id="28" idx="0"/>
          </p:cNvCxnSpPr>
          <p:nvPr/>
        </p:nvCxnSpPr>
        <p:spPr>
          <a:xfrm rot="5400000" flipH="1" flipV="1">
            <a:off x="3550444" y="4217123"/>
            <a:ext cx="320675" cy="2052637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83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21" grpId="0"/>
      <p:bldP spid="22" grpId="0" animBg="1"/>
      <p:bldP spid="24" grpId="0" animBg="1"/>
      <p:bldP spid="2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 marL="457200" lvl="1" indent="0">
              <a:lnSpc>
                <a:spcPts val="3000"/>
              </a:lnSpc>
              <a:buNone/>
            </a:pPr>
            <a:endParaRPr lang="en-US" altLang="zh-CN" sz="2400" b="1" dirty="0"/>
          </a:p>
          <a:p>
            <a:pPr lvl="1">
              <a:lnSpc>
                <a:spcPts val="3000"/>
              </a:lnSpc>
            </a:pPr>
            <a:endParaRPr lang="en-US" altLang="zh-CN" sz="2400" b="1" dirty="0"/>
          </a:p>
          <a:p>
            <a:pPr lvl="1">
              <a:lnSpc>
                <a:spcPts val="3000"/>
              </a:lnSpc>
            </a:pPr>
            <a:endParaRPr lang="en-US" altLang="zh-CN" sz="2400" b="1" dirty="0"/>
          </a:p>
          <a:p>
            <a:pPr lvl="1">
              <a:lnSpc>
                <a:spcPts val="3000"/>
              </a:lnSpc>
            </a:pPr>
            <a:endParaRPr lang="en-US" altLang="zh-CN" sz="2400" b="1" dirty="0"/>
          </a:p>
          <a:p>
            <a:pPr lvl="1">
              <a:lnSpc>
                <a:spcPts val="3000"/>
              </a:lnSpc>
            </a:pPr>
            <a:endParaRPr lang="en-US" altLang="zh-CN" sz="2400" b="1" dirty="0"/>
          </a:p>
          <a:p>
            <a:pPr lvl="1">
              <a:lnSpc>
                <a:spcPts val="3000"/>
              </a:lnSpc>
            </a:pPr>
            <a:endParaRPr lang="en-US" altLang="zh-CN" sz="2400" b="1" dirty="0"/>
          </a:p>
          <a:p>
            <a:pPr lvl="1">
              <a:lnSpc>
                <a:spcPts val="3000"/>
              </a:lnSpc>
            </a:pP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56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39750" y="1300163"/>
            <a:ext cx="8175625" cy="4795837"/>
          </a:xfrm>
          <a:prstGeom prst="rect">
            <a:avLst/>
          </a:prstGeom>
          <a:noFill/>
          <a:ln w="38100" cmpd="dbl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800">
                <a:solidFill>
                  <a:schemeClr val="tx1"/>
                </a:solidFill>
                <a:latin typeface="+mn-lt"/>
                <a:ea typeface="+mn-ea"/>
              </a:defRPr>
            </a:lvl5pPr>
            <a:lvl6pPr marL="1919288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800">
                <a:solidFill>
                  <a:schemeClr val="tx1"/>
                </a:solidFill>
                <a:latin typeface="+mn-lt"/>
                <a:ea typeface="+mn-ea"/>
              </a:defRPr>
            </a:lvl6pPr>
            <a:lvl7pPr marL="2376488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800">
                <a:solidFill>
                  <a:schemeClr val="tx1"/>
                </a:solidFill>
                <a:latin typeface="+mn-lt"/>
                <a:ea typeface="+mn-ea"/>
              </a:defRPr>
            </a:lvl7pPr>
            <a:lvl8pPr marL="2833688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800">
                <a:solidFill>
                  <a:schemeClr val="tx1"/>
                </a:solidFill>
                <a:latin typeface="+mn-lt"/>
                <a:ea typeface="+mn-ea"/>
              </a:defRPr>
            </a:lvl8pPr>
            <a:lvl9pPr marL="3290888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eaLnBrk="1" hangingPunct="1"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ea typeface="隶书" pitchFamily="49" charset="-122"/>
              </a:rPr>
              <a:t> 熟练掌握：</a:t>
            </a:r>
          </a:p>
          <a:p>
            <a:pPr marL="366713" lvl="1" indent="0" eaLnBrk="1" hangingPunct="1">
              <a:buClr>
                <a:srgbClr val="0000FF"/>
              </a:buClr>
            </a:pPr>
            <a:r>
              <a:rPr lang="zh-CN" altLang="en-US" kern="0" dirty="0">
                <a:ea typeface="隶书" pitchFamily="49" charset="-122"/>
              </a:rPr>
              <a:t> </a:t>
            </a:r>
            <a:r>
              <a:rPr lang="en-US" altLang="zh-CN" kern="0" dirty="0">
                <a:ea typeface="隶书" pitchFamily="49" charset="-122"/>
              </a:rPr>
              <a:t>(1)</a:t>
            </a:r>
            <a:r>
              <a:rPr lang="zh-CN" altLang="en-US" kern="0" dirty="0">
                <a:ea typeface="隶书" pitchFamily="49" charset="-122"/>
              </a:rPr>
              <a:t>数组的存储表示方法；</a:t>
            </a:r>
          </a:p>
          <a:p>
            <a:pPr marL="366713" lvl="1" indent="0" eaLnBrk="1" hangingPunct="1">
              <a:buClr>
                <a:srgbClr val="0000FF"/>
              </a:buClr>
            </a:pPr>
            <a:r>
              <a:rPr lang="zh-CN" altLang="en-US" kern="0" dirty="0">
                <a:ea typeface="隶书" pitchFamily="49" charset="-122"/>
              </a:rPr>
              <a:t> </a:t>
            </a:r>
            <a:r>
              <a:rPr lang="en-US" altLang="zh-CN" kern="0" dirty="0">
                <a:ea typeface="隶书" pitchFamily="49" charset="-122"/>
              </a:rPr>
              <a:t>(2)</a:t>
            </a:r>
            <a:r>
              <a:rPr lang="zh-CN" altLang="en-US" kern="0" dirty="0">
                <a:ea typeface="隶书" pitchFamily="49" charset="-122"/>
              </a:rPr>
              <a:t>数组在存储结构中的地址计算方法；</a:t>
            </a:r>
          </a:p>
          <a:p>
            <a:pPr marL="366713" lvl="1" indent="0" eaLnBrk="1" hangingPunct="1">
              <a:buClr>
                <a:srgbClr val="0000FF"/>
              </a:buClr>
            </a:pPr>
            <a:r>
              <a:rPr lang="zh-CN" altLang="en-US" kern="0" dirty="0">
                <a:ea typeface="隶书" pitchFamily="49" charset="-122"/>
              </a:rPr>
              <a:t> </a:t>
            </a:r>
            <a:r>
              <a:rPr lang="en-US" altLang="zh-CN" kern="0" dirty="0">
                <a:ea typeface="隶书" pitchFamily="49" charset="-122"/>
              </a:rPr>
              <a:t>(3)</a:t>
            </a:r>
            <a:r>
              <a:rPr lang="zh-CN" altLang="en-US" kern="0" dirty="0">
                <a:ea typeface="隶书" pitchFamily="49" charset="-122"/>
              </a:rPr>
              <a:t>特殊矩阵压缩存储时的下标变换公式；</a:t>
            </a:r>
          </a:p>
          <a:p>
            <a:pPr marL="366713" lvl="1" indent="0" eaLnBrk="1" hangingPunct="1">
              <a:buClr>
                <a:srgbClr val="0000FF"/>
              </a:buClr>
            </a:pPr>
            <a:r>
              <a:rPr lang="zh-CN" altLang="en-US" kern="0" dirty="0">
                <a:ea typeface="隶书" pitchFamily="49" charset="-122"/>
              </a:rPr>
              <a:t> </a:t>
            </a:r>
            <a:r>
              <a:rPr lang="en-US" altLang="zh-CN" kern="0" dirty="0">
                <a:ea typeface="隶书" pitchFamily="49" charset="-122"/>
              </a:rPr>
              <a:t>(4)</a:t>
            </a:r>
            <a:r>
              <a:rPr lang="zh-CN" altLang="en-US" kern="0" dirty="0">
                <a:ea typeface="隶书" pitchFamily="49" charset="-122"/>
              </a:rPr>
              <a:t>稀疏矩阵的压缩存储方法；</a:t>
            </a:r>
          </a:p>
          <a:p>
            <a:pPr marL="366713" lvl="1" indent="0" eaLnBrk="1" hangingPunct="1">
              <a:buClr>
                <a:srgbClr val="0000FF"/>
              </a:buClr>
            </a:pPr>
            <a:r>
              <a:rPr lang="zh-CN" altLang="en-US" kern="0" dirty="0">
                <a:ea typeface="隶书" pitchFamily="49" charset="-122"/>
              </a:rPr>
              <a:t> </a:t>
            </a:r>
            <a:r>
              <a:rPr lang="en-US" altLang="zh-CN" kern="0" dirty="0">
                <a:ea typeface="隶书" pitchFamily="49" charset="-122"/>
              </a:rPr>
              <a:t>(5)</a:t>
            </a:r>
            <a:r>
              <a:rPr lang="zh-CN" altLang="en-US" kern="0" dirty="0">
                <a:ea typeface="隶书" pitchFamily="49" charset="-122"/>
              </a:rPr>
              <a:t>三元组表示稀疏矩阵时进行矩阵运算采用的算法。</a:t>
            </a:r>
          </a:p>
          <a:p>
            <a:pPr marL="366713" lvl="1" indent="0" eaLnBrk="1" hangingPunct="1">
              <a:buClr>
                <a:srgbClr val="0000FF"/>
              </a:buClr>
            </a:pPr>
            <a:r>
              <a:rPr lang="zh-CN" altLang="en-US" kern="0" dirty="0">
                <a:ea typeface="隶书" pitchFamily="49" charset="-122"/>
              </a:rPr>
              <a:t> </a:t>
            </a:r>
            <a:r>
              <a:rPr lang="en-US" altLang="zh-CN" kern="0" dirty="0">
                <a:ea typeface="隶书" pitchFamily="49" charset="-122"/>
              </a:rPr>
              <a:t>(6)</a:t>
            </a:r>
            <a:r>
              <a:rPr lang="zh-CN" altLang="en-US" kern="0" dirty="0">
                <a:ea typeface="隶书" pitchFamily="49" charset="-122"/>
              </a:rPr>
              <a:t>广义表的定义、存储和性质。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94ACBC9-2C17-C448-A366-4322AA66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本章小结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08267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zh-CN" altLang="en-US" sz="2800" b="1" dirty="0"/>
              <a:t>数组：</a:t>
            </a:r>
            <a:endParaRPr lang="en-US" altLang="zh-CN" sz="2800" b="1" dirty="0"/>
          </a:p>
          <a:p>
            <a:pPr lvl="1">
              <a:lnSpc>
                <a:spcPts val="3100"/>
              </a:lnSpc>
            </a:pPr>
            <a:r>
              <a:rPr lang="zh-CN" altLang="en-US" sz="2400" b="1" dirty="0"/>
              <a:t>是由</a:t>
            </a:r>
            <a:r>
              <a:rPr lang="zh-CN" altLang="en-US" sz="2400" b="1" dirty="0">
                <a:solidFill>
                  <a:srgbClr val="FF0000"/>
                </a:solidFill>
              </a:rPr>
              <a:t>下标（</a:t>
            </a:r>
            <a:r>
              <a:rPr lang="en-US" altLang="zh-CN" sz="2400" b="1" dirty="0">
                <a:solidFill>
                  <a:srgbClr val="FF0000"/>
                </a:solidFill>
              </a:rPr>
              <a:t>index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  <a:r>
              <a:rPr lang="zh-CN" altLang="en-US" sz="2400" b="1" dirty="0"/>
              <a:t>和值（</a:t>
            </a:r>
            <a:r>
              <a:rPr lang="en-US" altLang="zh-CN" sz="2400" b="1" dirty="0"/>
              <a:t>value</a:t>
            </a:r>
            <a:r>
              <a:rPr lang="zh-CN" altLang="en-US" sz="2400" b="1" dirty="0"/>
              <a:t>）组成的</a:t>
            </a:r>
            <a:r>
              <a:rPr lang="zh-CN" altLang="en-US" sz="2400" b="1" dirty="0">
                <a:solidFill>
                  <a:srgbClr val="FF0000"/>
                </a:solidFill>
              </a:rPr>
              <a:t>序对（</a:t>
            </a:r>
            <a:r>
              <a:rPr lang="en-US" altLang="zh-CN" sz="2400" b="1" dirty="0">
                <a:solidFill>
                  <a:srgbClr val="FF0000"/>
                </a:solidFill>
              </a:rPr>
              <a:t>index</a:t>
            </a:r>
            <a:r>
              <a:rPr lang="zh-CN" altLang="en-US" sz="2400" b="1" dirty="0">
                <a:solidFill>
                  <a:srgbClr val="FF0000"/>
                </a:solidFill>
              </a:rPr>
              <a:t>， </a:t>
            </a:r>
            <a:r>
              <a:rPr lang="en-US" altLang="zh-CN" sz="2400" b="1" dirty="0">
                <a:solidFill>
                  <a:srgbClr val="FF0000"/>
                </a:solidFill>
              </a:rPr>
              <a:t>value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  <a:r>
              <a:rPr lang="zh-CN" altLang="en-US" sz="2400" b="1" dirty="0"/>
              <a:t>的集合。 </a:t>
            </a:r>
            <a:endParaRPr lang="en-US" altLang="zh-CN" sz="2400" b="1" dirty="0"/>
          </a:p>
          <a:p>
            <a:pPr lvl="1">
              <a:lnSpc>
                <a:spcPts val="3100"/>
              </a:lnSpc>
            </a:pPr>
            <a:r>
              <a:rPr lang="zh-CN" altLang="en-US" sz="2400" b="1" dirty="0"/>
              <a:t>也可以定义为是由</a:t>
            </a:r>
            <a:r>
              <a:rPr lang="zh-CN" altLang="en-US" sz="2400" b="1" dirty="0">
                <a:solidFill>
                  <a:srgbClr val="FF0000"/>
                </a:solidFill>
              </a:rPr>
              <a:t>相同类型</a:t>
            </a:r>
            <a:r>
              <a:rPr lang="zh-CN" altLang="en-US" sz="2400" b="1" dirty="0"/>
              <a:t>的数据元素组成有限序列。 </a:t>
            </a:r>
            <a:endParaRPr lang="en-US" altLang="zh-CN" sz="2400" b="1" dirty="0"/>
          </a:p>
          <a:p>
            <a:pPr lvl="1">
              <a:lnSpc>
                <a:spcPts val="3100"/>
              </a:lnSpc>
            </a:pPr>
            <a:r>
              <a:rPr lang="zh-CN" altLang="en-US" sz="2400" b="1" dirty="0"/>
              <a:t>每个元素受</a:t>
            </a:r>
            <a:r>
              <a:rPr lang="en-US" altLang="zh-CN" sz="2400" b="1" dirty="0"/>
              <a:t>n(n≥1)</a:t>
            </a:r>
            <a:r>
              <a:rPr lang="zh-CN" altLang="en-US" sz="2400" b="1" dirty="0"/>
              <a:t>个线性关系的约束，每个元素在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个线性关系中的序号</a:t>
            </a:r>
            <a:r>
              <a:rPr lang="en-US" altLang="zh-CN" sz="2400" b="1" dirty="0"/>
              <a:t>i</a:t>
            </a:r>
            <a:r>
              <a:rPr lang="en-US" altLang="zh-CN" sz="2400" b="1" baseline="-25000" dirty="0"/>
              <a:t>1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i</a:t>
            </a:r>
            <a:r>
              <a:rPr lang="en-US" altLang="zh-CN" sz="2400" b="1" baseline="-25000" dirty="0"/>
              <a:t>2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…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i</a:t>
            </a:r>
            <a:r>
              <a:rPr lang="en-US" altLang="zh-CN" sz="2400" b="1" baseline="-25000" dirty="0"/>
              <a:t>n</a:t>
            </a:r>
            <a:r>
              <a:rPr lang="zh-CN" altLang="en-US" sz="2400" b="1" dirty="0"/>
              <a:t>称为该元素的下标，并称该数组为</a:t>
            </a:r>
            <a:r>
              <a:rPr lang="en-US" altLang="zh-CN" sz="2400" b="1" dirty="0"/>
              <a:t>n </a:t>
            </a:r>
            <a:r>
              <a:rPr lang="zh-CN" altLang="en-US" sz="2400" b="1" dirty="0"/>
              <a:t>维数组。</a:t>
            </a:r>
            <a:endParaRPr lang="en-US" altLang="zh-CN" sz="2400" b="1" dirty="0"/>
          </a:p>
          <a:p>
            <a:pPr>
              <a:lnSpc>
                <a:spcPts val="3100"/>
              </a:lnSpc>
            </a:pPr>
            <a:r>
              <a:rPr lang="zh-CN" altLang="en-US" sz="2800" b="1" dirty="0"/>
              <a:t>数组的</a:t>
            </a:r>
            <a:r>
              <a:rPr lang="zh-CN" altLang="en-US" sz="2800" b="1" dirty="0">
                <a:solidFill>
                  <a:srgbClr val="FF0000"/>
                </a:solidFill>
              </a:rPr>
              <a:t>特点</a:t>
            </a:r>
            <a:r>
              <a:rPr lang="zh-CN" altLang="en-US" sz="2800" b="1" dirty="0"/>
              <a:t>：</a:t>
            </a:r>
            <a:endParaRPr lang="en-US" altLang="zh-CN" sz="2800" b="1" dirty="0"/>
          </a:p>
          <a:p>
            <a:pPr lvl="1">
              <a:lnSpc>
                <a:spcPts val="3100"/>
              </a:lnSpc>
            </a:pPr>
            <a:r>
              <a:rPr lang="zh-CN" altLang="en-US" sz="2400" b="1" dirty="0"/>
              <a:t>元素本身可以具有某种结构，属于同一数据类型； </a:t>
            </a:r>
            <a:endParaRPr lang="en-US" altLang="zh-CN" sz="2400" b="1" dirty="0"/>
          </a:p>
          <a:p>
            <a:pPr lvl="1">
              <a:lnSpc>
                <a:spcPts val="3100"/>
              </a:lnSpc>
            </a:pPr>
            <a:r>
              <a:rPr lang="zh-CN" altLang="en-US" sz="2400" b="1" dirty="0"/>
              <a:t>数组是一个具有</a:t>
            </a:r>
            <a:r>
              <a:rPr lang="zh-CN" altLang="en-US" sz="2400" b="1" dirty="0">
                <a:solidFill>
                  <a:srgbClr val="FF0000"/>
                </a:solidFill>
              </a:rPr>
              <a:t>固定</a:t>
            </a:r>
            <a:r>
              <a:rPr lang="zh-CN" altLang="en-US" sz="2400" b="1" dirty="0"/>
              <a:t>格式和数量的数据集合。</a:t>
            </a: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6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C5A47B31-B57B-2542-AAAA-139DF217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zh-CN" altLang="en-US" dirty="0"/>
              <a:t> 数组的类型定义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0711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ts val="3100"/>
              </a:lnSpc>
            </a:pPr>
            <a:r>
              <a:rPr lang="zh-CN" altLang="en-US" sz="2400" b="1" dirty="0"/>
              <a:t>示例：</a:t>
            </a: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endParaRPr lang="en-US" altLang="zh-CN" sz="2400" b="1" dirty="0"/>
          </a:p>
          <a:p>
            <a:pPr>
              <a:lnSpc>
                <a:spcPts val="3100"/>
              </a:lnSpc>
            </a:pPr>
            <a:r>
              <a:rPr lang="zh-CN" altLang="en-US" sz="2400" b="1" dirty="0"/>
              <a:t>元素</a:t>
            </a:r>
            <a:r>
              <a:rPr lang="en-US" altLang="zh-CN" sz="2400" b="1" dirty="0"/>
              <a:t>a</a:t>
            </a:r>
            <a:r>
              <a:rPr lang="en-US" altLang="zh-CN" sz="2400" b="1" baseline="-25000" dirty="0"/>
              <a:t>22</a:t>
            </a:r>
            <a:r>
              <a:rPr lang="zh-CN" altLang="en-US" sz="2400" b="1" dirty="0"/>
              <a:t>受两个线性关系的约束，在行上有一个行前驱</a:t>
            </a:r>
            <a:r>
              <a:rPr lang="en-US" altLang="zh-CN" sz="2400" b="1" dirty="0"/>
              <a:t>a</a:t>
            </a:r>
            <a:r>
              <a:rPr lang="en-US" altLang="zh-CN" sz="2400" b="1" baseline="-25000" dirty="0"/>
              <a:t>21</a:t>
            </a:r>
            <a:r>
              <a:rPr lang="zh-CN" altLang="en-US" sz="2400" b="1" dirty="0"/>
              <a:t>和一个行后继</a:t>
            </a:r>
            <a:r>
              <a:rPr lang="en-US" altLang="zh-CN" sz="2400" b="1" dirty="0"/>
              <a:t>a</a:t>
            </a:r>
            <a:r>
              <a:rPr lang="en-US" altLang="zh-CN" sz="2400" b="1" baseline="-25000" dirty="0"/>
              <a:t>23</a:t>
            </a:r>
            <a:r>
              <a:rPr lang="zh-CN" altLang="en-US" sz="2400" b="1" dirty="0"/>
              <a:t>，在列上有一个列前驱</a:t>
            </a:r>
            <a:r>
              <a:rPr lang="en-US" altLang="zh-CN" sz="2400" b="1" dirty="0"/>
              <a:t>a</a:t>
            </a:r>
            <a:r>
              <a:rPr lang="en-US" altLang="zh-CN" sz="2400" b="1" baseline="-25000" dirty="0"/>
              <a:t>12</a:t>
            </a:r>
            <a:r>
              <a:rPr lang="zh-CN" altLang="en-US" sz="2400" b="1" dirty="0"/>
              <a:t>和和一个列后继</a:t>
            </a:r>
            <a:r>
              <a:rPr lang="en-US" altLang="zh-CN" sz="2400" b="1" dirty="0"/>
              <a:t>a</a:t>
            </a:r>
            <a:r>
              <a:rPr lang="en-US" altLang="zh-CN" sz="2400" b="1" baseline="-25000" dirty="0"/>
              <a:t>32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>
              <a:lnSpc>
                <a:spcPts val="3100"/>
              </a:lnSpc>
            </a:pPr>
            <a:r>
              <a:rPr lang="zh-CN" altLang="en-US" sz="2400" b="1" dirty="0"/>
              <a:t>二维数组是</a:t>
            </a:r>
            <a:r>
              <a:rPr lang="zh-CN" altLang="en-US" sz="2400" b="1" dirty="0">
                <a:solidFill>
                  <a:srgbClr val="FF0000"/>
                </a:solidFill>
              </a:rPr>
              <a:t>数据元素为线性表的线性表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>
              <a:lnSpc>
                <a:spcPts val="3100"/>
              </a:lnSpc>
            </a:pPr>
            <a:r>
              <a:rPr lang="zh-CN" altLang="en-US" sz="2400" b="1" dirty="0"/>
              <a:t>同理：一个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维数组可以定义为其数据元素为</a:t>
            </a:r>
            <a:r>
              <a:rPr lang="en-US" altLang="zh-CN" sz="2400" b="1" dirty="0"/>
              <a:t>n-1</a:t>
            </a:r>
            <a:r>
              <a:rPr lang="zh-CN" altLang="en-US" sz="2400" b="1" dirty="0"/>
              <a:t>维数组类型的一维数组。</a:t>
            </a: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7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3282597" cy="1895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667000"/>
            <a:ext cx="914400" cy="56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76400"/>
            <a:ext cx="4419600" cy="265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A4A57BE-3AC2-A844-8C9E-B8BC1D42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zh-CN" altLang="en-US" dirty="0"/>
              <a:t> 数组的类型定义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02602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zh-CN" altLang="en-US" sz="2400" b="1" dirty="0"/>
              <a:t>数组的</a:t>
            </a:r>
            <a:r>
              <a:rPr lang="en-US" altLang="zh-CN" sz="2400" b="1" dirty="0"/>
              <a:t>ADT</a:t>
            </a:r>
            <a:r>
              <a:rPr lang="zh-CN" altLang="en-US" sz="2400" b="1" dirty="0"/>
              <a:t>定义：</a:t>
            </a: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8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704850" y="1809750"/>
            <a:ext cx="958215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latin typeface="Times New Roman" pitchFamily="18" charset="0"/>
              </a:rPr>
              <a:t>ADT Array 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zh-CN" altLang="en-US" sz="2400" dirty="0">
                <a:solidFill>
                  <a:srgbClr val="FF3300"/>
                </a:solidFill>
                <a:latin typeface="Times New Roman" pitchFamily="18" charset="0"/>
              </a:rPr>
              <a:t>数据对象</a:t>
            </a:r>
            <a:r>
              <a:rPr kumimoji="1" lang="zh-CN" altLang="en-US" sz="2400" dirty="0">
                <a:solidFill>
                  <a:srgbClr val="3333FF"/>
                </a:solidFill>
                <a:latin typeface="Times New Roman" pitchFamily="18" charset="0"/>
              </a:rPr>
              <a:t>：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zh-CN" altLang="en-US" sz="2400" dirty="0">
                <a:solidFill>
                  <a:srgbClr val="FF3300"/>
                </a:solidFill>
                <a:latin typeface="Times New Roman" pitchFamily="18" charset="0"/>
              </a:rPr>
              <a:t>数据关系</a:t>
            </a:r>
            <a:r>
              <a:rPr kumimoji="1" lang="zh-CN" altLang="en-US" sz="2400" dirty="0">
                <a:solidFill>
                  <a:srgbClr val="3333FF"/>
                </a:solidFill>
                <a:latin typeface="Times New Roman" pitchFamily="18" charset="0"/>
              </a:rPr>
              <a:t>：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en-US" sz="2400" dirty="0">
              <a:solidFill>
                <a:srgbClr val="3333FF"/>
              </a:solidFill>
              <a:latin typeface="Times New Roman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en-US" sz="2400" dirty="0">
              <a:solidFill>
                <a:srgbClr val="3333FF"/>
              </a:solidFill>
              <a:latin typeface="Times New Roman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en-US" sz="2400" dirty="0">
              <a:solidFill>
                <a:srgbClr val="3333FF"/>
              </a:solidFill>
              <a:latin typeface="Times New Roman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FF3300"/>
                </a:solidFill>
                <a:latin typeface="Times New Roman" pitchFamily="18" charset="0"/>
              </a:rPr>
              <a:t>   </a:t>
            </a:r>
            <a:endParaRPr kumimoji="1" lang="en-US" altLang="zh-CN" sz="2400" dirty="0">
              <a:solidFill>
                <a:srgbClr val="FF3300"/>
              </a:solidFill>
              <a:latin typeface="Times New Roman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FF3300"/>
                </a:solidFill>
                <a:latin typeface="Times New Roman" pitchFamily="18" charset="0"/>
              </a:rPr>
              <a:t>基本操作：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latin typeface="Times New Roman" pitchFamily="18" charset="0"/>
              </a:rPr>
              <a:t>} ADT Array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7"/>
              <p:cNvSpPr txBox="1">
                <a:spLocks noChangeArrowheads="1"/>
              </p:cNvSpPr>
              <p:nvPr/>
            </p:nvSpPr>
            <p:spPr bwMode="auto">
              <a:xfrm>
                <a:off x="2726450" y="3707545"/>
                <a:ext cx="6213475" cy="1688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Pct val="95000"/>
                  <a:buFont typeface="Wingdings" pitchFamily="2" charset="2"/>
                  <a:buChar char="Ø"/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Pct val="95000"/>
                  <a:buFont typeface="Wingdings" pitchFamily="2" charset="2"/>
                  <a:buChar char="Ø"/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Pct val="95000"/>
                  <a:buFont typeface="Wingdings" pitchFamily="2" charset="2"/>
                  <a:buChar char="Ø"/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Pct val="95000"/>
                  <a:buFont typeface="Wingdings" pitchFamily="2" charset="2"/>
                  <a:buChar char="Ø"/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:r>
                  <a:rPr kumimoji="1"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{R1, R2, ..., Rn}</a:t>
                </a: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Ri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{&lt;</a:t>
                </a:r>
                <a:r>
                  <a:rPr kumimoji="1" lang="en-US" altLang="zh-CN" sz="20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𝐣</m:t>
                            </m:r>
                          </m:e>
                          <m:sub>
                            <m:r>
                              <a:rPr kumimoji="1" lang="en-US" altLang="zh-CN" sz="2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zh-CN" altLang="en-US" sz="2000" b="1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1" lang="zh-CN" altLang="en-US" sz="2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kumimoji="1" lang="en-US" altLang="zh-CN" sz="2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𝐣</m:t>
                            </m:r>
                          </m:e>
                          <m:sub>
                            <m:r>
                              <a:rPr kumimoji="1" lang="en-US" altLang="zh-CN" sz="2000" b="1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𝐢</m:t>
                            </m:r>
                          </m:sub>
                        </m:sSub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zh-CN" alt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kumimoji="1" lang="en-US" altLang="zh-CN" sz="2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𝐣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𝐣</m:t>
                            </m:r>
                          </m:e>
                          <m:sub>
                            <m:r>
                              <a:rPr kumimoji="1" lang="en-US" altLang="zh-CN" sz="2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zh-CN" alt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1" lang="zh-CN" altLang="en-US" sz="2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kumimoji="1" lang="en-US" altLang="zh-CN" sz="2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𝐣</m:t>
                            </m:r>
                          </m:e>
                          <m:sub>
                            <m:r>
                              <a:rPr kumimoji="1" lang="en-US" altLang="zh-CN" sz="2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𝐢</m:t>
                            </m:r>
                          </m:sub>
                        </m:sSub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zh-CN" alt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kumimoji="1" lang="en-US" altLang="zh-CN" sz="2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𝐣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&gt; | </a:t>
                </a: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 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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0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kumimoji="1" lang="en-US" altLang="zh-CN" sz="2000" baseline="-250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kumimoji="1" lang="en-US" altLang="zh-CN" sz="20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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b</a:t>
                </a:r>
                <a:r>
                  <a:rPr kumimoji="1" lang="en-US" altLang="zh-CN" sz="20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-1,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 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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k 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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n, 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且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k 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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0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 </a:t>
                </a: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 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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j</a:t>
                </a:r>
                <a:r>
                  <a:rPr kumimoji="1" lang="en-US" altLang="zh-CN" sz="20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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b</a:t>
                </a:r>
                <a:r>
                  <a:rPr kumimoji="1" lang="en-US" altLang="zh-CN" sz="20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-2, </a:t>
                </a: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𝐣</m:t>
                            </m:r>
                          </m:e>
                          <m:sub>
                            <m:r>
                              <a:rPr kumimoji="1" lang="en-US" altLang="zh-CN" sz="2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zh-CN" alt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1" lang="zh-CN" altLang="en-US" sz="2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kumimoji="1" lang="en-US" altLang="zh-CN" sz="2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𝐣</m:t>
                            </m:r>
                          </m:e>
                          <m:sub>
                            <m:r>
                              <a:rPr kumimoji="1" lang="en-US" altLang="zh-CN" sz="2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𝐢</m:t>
                            </m:r>
                          </m:sub>
                        </m:sSub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zh-CN" alt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kumimoji="1" lang="en-US" altLang="zh-CN" sz="2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𝐣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𝐣</m:t>
                            </m:r>
                          </m:e>
                          <m:sub>
                            <m:r>
                              <a:rPr kumimoji="1" lang="en-US" altLang="zh-CN" sz="2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zh-CN" alt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1" lang="zh-CN" altLang="en-US" sz="2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kumimoji="1" lang="en-US" altLang="zh-CN" sz="2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𝐣</m:t>
                            </m:r>
                          </m:e>
                          <m:sub>
                            <m:r>
                              <a:rPr kumimoji="1" lang="en-US" altLang="zh-CN" sz="2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𝐢</m:t>
                            </m:r>
                          </m:sub>
                        </m:sSub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zh-CN" alt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kumimoji="1" lang="en-US" altLang="zh-CN" sz="2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𝐣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∈D,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0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=2,...,n }</a:t>
                </a:r>
                <a:r>
                  <a:rPr kumimoji="1"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6450" y="3707545"/>
                <a:ext cx="6213475" cy="1688667"/>
              </a:xfrm>
              <a:prstGeom prst="rect">
                <a:avLst/>
              </a:prstGeom>
              <a:blipFill>
                <a:blip r:embed="rId4"/>
                <a:stretch>
                  <a:fillRect l="-1018" t="-2239" b="-37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8"/>
              <p:cNvSpPr txBox="1">
                <a:spLocks noChangeArrowheads="1"/>
              </p:cNvSpPr>
              <p:nvPr/>
            </p:nvSpPr>
            <p:spPr bwMode="auto">
              <a:xfrm>
                <a:off x="2720975" y="2206625"/>
                <a:ext cx="4518025" cy="13808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Pct val="95000"/>
                  <a:buFont typeface="Wingdings" pitchFamily="2" charset="2"/>
                  <a:buChar char="Ø"/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Pct val="95000"/>
                  <a:buFont typeface="Wingdings" pitchFamily="2" charset="2"/>
                  <a:buChar char="Ø"/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Pct val="95000"/>
                  <a:buFont typeface="Wingdings" pitchFamily="2" charset="2"/>
                  <a:buChar char="Ø"/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SzPct val="95000"/>
                  <a:buFont typeface="Wingdings" pitchFamily="2" charset="2"/>
                  <a:buChar char="Ø"/>
                  <a:defRPr sz="2800" b="1">
                    <a:solidFill>
                      <a:srgbClr val="0000FF"/>
                    </a:solidFill>
                    <a:latin typeface="Constantia" pitchFamily="18" charset="0"/>
                    <a:ea typeface="宋体" charset="-122"/>
                  </a:defRPr>
                </a:lvl9pPr>
              </a:lstStyle>
              <a:p>
                <a:pPr algn="just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kumimoji="1" lang="en-US" altLang="zh-CN" sz="2000" baseline="-250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z="20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=0,</a:t>
                </a:r>
                <a:r>
                  <a:rPr kumimoji="1" lang="zh-CN" altLang="en-US" sz="20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0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…,</a:t>
                </a:r>
                <a:r>
                  <a:rPr kumimoji="1" lang="zh-CN" altLang="en-US" sz="20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0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kumimoji="1" lang="en-US" altLang="zh-CN" sz="2000" baseline="-250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z="20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-1,</a:t>
                </a:r>
                <a:r>
                  <a:rPr kumimoji="1" lang="zh-CN" altLang="en-US" sz="20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000" dirty="0" err="1">
                    <a:solidFill>
                      <a:srgbClr val="3333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z="20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=1,</a:t>
                </a:r>
                <a:r>
                  <a:rPr kumimoji="1" lang="zh-CN" altLang="en-US" sz="20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0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</a:t>
                </a:r>
                <a:r>
                  <a:rPr kumimoji="1" lang="zh-CN" altLang="en-US" sz="20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0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…,</a:t>
                </a:r>
                <a:r>
                  <a:rPr kumimoji="1" lang="zh-CN" altLang="en-US" sz="20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0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n,</a:t>
                </a:r>
              </a:p>
              <a:p>
                <a:pPr algn="just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𝐣</m:t>
                            </m:r>
                          </m:e>
                          <m:sub>
                            <m:r>
                              <a:rPr kumimoji="1" lang="en-US" altLang="zh-CN" sz="2000" b="1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2000" b="1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kumimoji="1" lang="en-US" altLang="zh-CN" sz="2000" b="1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𝐣</m:t>
                            </m:r>
                          </m:e>
                          <m:sub>
                            <m:r>
                              <a:rPr kumimoji="1" lang="en-US" altLang="zh-CN" sz="2000" b="1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zh-CN" altLang="en-US" sz="2000" b="1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kumimoji="1" lang="en-US" altLang="zh-CN" sz="2000" i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𝐣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| n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称为数据元素的维数，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kumimoji="1" lang="en-US" altLang="zh-CN" sz="20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是数组第</a:t>
                </a:r>
                <a:r>
                  <a:rPr kumimoji="1" lang="en-US" altLang="zh-CN" sz="20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维的长度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kumimoji="1" lang="en-US" altLang="zh-CN" sz="20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是数组元素的第</a:t>
                </a:r>
                <a:r>
                  <a:rPr kumimoji="1" lang="en-US" altLang="zh-CN" sz="20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维下标，</a:t>
                </a:r>
                <a:r>
                  <a:rPr kumimoji="1" lang="en-US" altLang="zh-CN" sz="20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𝐣</m:t>
                            </m:r>
                          </m:e>
                          <m:sub>
                            <m:r>
                              <a:rPr kumimoji="1" lang="en-US" altLang="zh-CN" sz="2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2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kumimoji="1" lang="en-US" altLang="zh-CN" sz="2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𝐣</m:t>
                            </m:r>
                          </m:e>
                          <m:sub>
                            <m:r>
                              <a:rPr kumimoji="1" lang="en-US" altLang="zh-CN" sz="2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zh-CN" alt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kumimoji="1" lang="en-US" altLang="zh-CN" sz="2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𝐣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∈ElemSet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2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0975" y="2206625"/>
                <a:ext cx="4518025" cy="1380891"/>
              </a:xfrm>
              <a:prstGeom prst="rect">
                <a:avLst/>
              </a:prstGeom>
              <a:blipFill>
                <a:blip r:embed="rId5"/>
                <a:stretch>
                  <a:fillRect l="-1401" t="-2727" r="-1401" b="-54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9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438400" y="5508298"/>
            <a:ext cx="1094957" cy="352107"/>
          </a:xfrm>
          <a:prstGeom prst="rect">
            <a:avLst/>
          </a:prstGeom>
          <a:solidFill>
            <a:srgbClr val="DBF5F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95000"/>
              <a:buFont typeface="Wingdings" pitchFamily="2" charset="2"/>
              <a:buChar char="Ø"/>
              <a:defRPr sz="2800" b="1">
                <a:solidFill>
                  <a:srgbClr val="0000FF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见下页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5B8D2D1-E5A7-0F42-AB6B-DCC88D81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zh-CN" altLang="en-US" dirty="0"/>
              <a:t> 数组的类型定义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D6C0EF-3B0D-F24C-AAD0-7D4FD863390A}"/>
                  </a:ext>
                </a:extLst>
              </p:cNvPr>
              <p:cNvSpPr txBox="1"/>
              <p:nvPr/>
            </p:nvSpPr>
            <p:spPr>
              <a:xfrm>
                <a:off x="6553200" y="3707545"/>
                <a:ext cx="2514600" cy="14051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1400" b="1" dirty="0">
                    <a:solidFill>
                      <a:srgbClr val="FF0000"/>
                    </a:solidFill>
                  </a:rPr>
                  <a:t>该数组有</a:t>
                </a:r>
                <a:r>
                  <a:rPr lang="en-US" altLang="zh-CN" sz="1400" b="1" dirty="0">
                    <a:solidFill>
                      <a:srgbClr val="FF0000"/>
                    </a:solidFill>
                  </a:rPr>
                  <a:t>n</a:t>
                </a:r>
                <a:r>
                  <a:rPr lang="zh-CN" altLang="en-US" sz="1400" b="1" dirty="0">
                    <a:solidFill>
                      <a:srgbClr val="FF0000"/>
                    </a:solidFill>
                  </a:rPr>
                  <a:t>个维度，每个维度有一个线性约束关系，因此数据关系有</a:t>
                </a:r>
                <a:r>
                  <a:rPr lang="en-US" altLang="zh-CN" sz="1400" b="1" dirty="0">
                    <a:solidFill>
                      <a:srgbClr val="FF0000"/>
                    </a:solidFill>
                  </a:rPr>
                  <a:t>n</a:t>
                </a:r>
                <a:r>
                  <a:rPr lang="zh-CN" altLang="en-US" sz="1400" b="1" dirty="0">
                    <a:solidFill>
                      <a:srgbClr val="FF0000"/>
                    </a:solidFill>
                  </a:rPr>
                  <a:t>个；在每个关系中，</a:t>
                </a:r>
                <a:endParaRPr lang="en-US" altLang="zh-CN" sz="1400" b="1" dirty="0">
                  <a:solidFill>
                    <a:srgbClr val="FF0000"/>
                  </a:solidFill>
                </a:endParaRPr>
              </a:p>
              <a:p>
                <a:pPr algn="just"/>
                <a:r>
                  <a:rPr kumimoji="1" lang="en-US" altLang="zh-CN" sz="1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𝐣</m:t>
                            </m:r>
                          </m:e>
                          <m:sub>
                            <m:r>
                              <a:rPr kumimoji="1" lang="en-US" altLang="zh-CN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zh-CN" alt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1" lang="zh-CN" altLang="en-US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kumimoji="1" lang="en-US" altLang="zh-CN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𝐣</m:t>
                            </m:r>
                          </m:e>
                          <m:sub>
                            <m:r>
                              <a:rPr kumimoji="1" lang="en-US" altLang="zh-CN" sz="1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𝐢</m:t>
                            </m:r>
                          </m:sub>
                        </m:sSub>
                        <m:r>
                          <a:rPr kumimoji="1"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kumimoji="1" lang="en-US" altLang="zh-CN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𝐣</m:t>
                            </m:r>
                          </m:e>
                          <m:sub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zh-CN" altLang="en-US" sz="1400" i="1" dirty="0"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1400" i="1" dirty="0"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400" b="1" dirty="0"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 </a:t>
                </a:r>
                <a:r>
                  <a:rPr kumimoji="1" lang="en-US" altLang="zh-CN" sz="1400" b="1" dirty="0"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</a:t>
                </a:r>
                <a:r>
                  <a:rPr kumimoji="1" lang="en-US" altLang="zh-CN" sz="1400" b="1" dirty="0"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j</a:t>
                </a:r>
                <a:r>
                  <a:rPr kumimoji="1" lang="en-US" altLang="zh-CN" sz="1400" b="1" baseline="-25000" dirty="0"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z="1400" b="1" dirty="0"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400" b="1" dirty="0"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</a:t>
                </a:r>
                <a:r>
                  <a:rPr kumimoji="1" lang="en-US" altLang="zh-CN" sz="1400" b="1" dirty="0"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b</a:t>
                </a:r>
                <a:r>
                  <a:rPr kumimoji="1" lang="en-US" altLang="zh-CN" sz="1400" b="1" baseline="-25000" dirty="0"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z="1400" b="1" dirty="0"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-2</a:t>
                </a:r>
              </a:p>
              <a:p>
                <a:pPr algn="just"/>
                <a:r>
                  <a:rPr kumimoji="1" lang="zh-CN" altLang="en-US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都与直接后继元素构成约束关系。</a:t>
                </a:r>
                <a:endParaRPr lang="en-US" altLang="zh-CN" sz="1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D6C0EF-3B0D-F24C-AAD0-7D4FD8633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707545"/>
                <a:ext cx="2514600" cy="1405128"/>
              </a:xfrm>
              <a:prstGeom prst="rect">
                <a:avLst/>
              </a:prstGeom>
              <a:blipFill>
                <a:blip r:embed="rId7"/>
                <a:stretch>
                  <a:fillRect l="-498" t="-1770" r="-6965" b="-1770"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743EAA9-295D-A242-86FA-D93587749ECC}"/>
              </a:ext>
            </a:extLst>
          </p:cNvPr>
          <p:cNvSpPr txBox="1"/>
          <p:nvPr/>
        </p:nvSpPr>
        <p:spPr>
          <a:xfrm>
            <a:off x="6553200" y="1964068"/>
            <a:ext cx="2514600" cy="52322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CN" sz="1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n=1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，那么该数组就退化为普通的线性表</a:t>
            </a:r>
            <a:endParaRPr lang="en-US" altLang="zh-CN" sz="1400" b="1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74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EC4C-CFD8-4F45-A0A2-30028C1F73DB}" type="slidenum">
              <a:rPr lang="zh-CN" altLang="en-US" b="1">
                <a:solidFill>
                  <a:srgbClr val="F79646">
                    <a:lumMod val="75000"/>
                  </a:srgbClr>
                </a:solidFill>
              </a:rPr>
              <a:pPr/>
              <a:t>9</a:t>
            </a:fld>
            <a:endParaRPr lang="zh-CN" altLang="en-US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2049" name="Picture 1" descr="C:\Users\Haijun\AppData\Roaming\Tencent\Users\2968516474\QQ\WinTemp\RichOle\O5)[OOM[}$H7(6{A~41GY`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37" y="1"/>
            <a:ext cx="9708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D062E88B-D07E-3D42-A586-DF830507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zh-CN" altLang="en-US" dirty="0"/>
              <a:t> 数组的类型定义</a:t>
            </a:r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1E87D-3213-ED4B-948A-BA8CD61C4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3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基本操作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lvl="1">
              <a:lnSpc>
                <a:spcPts val="3000"/>
              </a:lnSpc>
            </a:pPr>
            <a:r>
              <a:rPr lang="zh-CN" altLang="en-US" sz="1800" b="1" dirty="0"/>
              <a:t>初始化 ：</a:t>
            </a:r>
            <a:r>
              <a:rPr lang="en-US" altLang="zh-CN" sz="1800" b="1" dirty="0"/>
              <a:t>Create</a:t>
            </a:r>
            <a:r>
              <a:rPr lang="zh-CN" altLang="en-US" sz="1800" b="1" dirty="0"/>
              <a:t>（</a:t>
            </a:r>
            <a:r>
              <a:rPr lang="en-US" altLang="zh-CN" sz="1800" b="1" dirty="0"/>
              <a:t>&amp;array</a:t>
            </a:r>
            <a:r>
              <a:rPr lang="zh-CN" altLang="en-US" sz="1800" b="1" dirty="0"/>
              <a:t>） </a:t>
            </a:r>
            <a:endParaRPr lang="en-US" altLang="zh-CN" sz="1800" b="1" dirty="0"/>
          </a:p>
          <a:p>
            <a:pPr lvl="2">
              <a:lnSpc>
                <a:spcPts val="3000"/>
              </a:lnSpc>
            </a:pPr>
            <a:r>
              <a:rPr lang="zh-CN" altLang="en-US" sz="1800" b="1" dirty="0"/>
              <a:t>建立一个空数组； </a:t>
            </a:r>
            <a:endParaRPr lang="en-US" altLang="zh-CN" sz="1800" b="1" dirty="0"/>
          </a:p>
          <a:p>
            <a:pPr lvl="2">
              <a:lnSpc>
                <a:spcPts val="3000"/>
              </a:lnSpc>
            </a:pPr>
            <a:r>
              <a:rPr lang="en-US" altLang="zh-CN" sz="1800" b="1" dirty="0"/>
              <a:t>int A[ ][ ]</a:t>
            </a:r>
          </a:p>
          <a:p>
            <a:pPr lvl="1">
              <a:lnSpc>
                <a:spcPts val="3000"/>
              </a:lnSpc>
            </a:pPr>
            <a:r>
              <a:rPr lang="zh-CN" altLang="en-US" sz="1800" b="1" dirty="0"/>
              <a:t>销毁：</a:t>
            </a:r>
            <a:r>
              <a:rPr lang="en-US" altLang="zh-CN" sz="1800" b="1" dirty="0"/>
              <a:t>Destroy (&amp;array)</a:t>
            </a:r>
          </a:p>
          <a:p>
            <a:pPr lvl="2">
              <a:lnSpc>
                <a:spcPts val="3000"/>
              </a:lnSpc>
            </a:pPr>
            <a:r>
              <a:rPr lang="zh-CN" altLang="en-US" sz="1800" b="1" dirty="0"/>
              <a:t>销毁数组</a:t>
            </a:r>
            <a:r>
              <a:rPr lang="en-US" altLang="zh-CN" sz="1800" b="1" dirty="0"/>
              <a:t>array</a:t>
            </a:r>
          </a:p>
          <a:p>
            <a:pPr lvl="1">
              <a:lnSpc>
                <a:spcPts val="3000"/>
              </a:lnSpc>
            </a:pPr>
            <a:r>
              <a:rPr lang="zh-CN" altLang="en-US" sz="1800" b="1" dirty="0"/>
              <a:t>存取：</a:t>
            </a:r>
            <a:r>
              <a:rPr lang="en-US" altLang="zh-CN" sz="1800" b="1" dirty="0"/>
              <a:t>Retrieve</a:t>
            </a:r>
            <a:r>
              <a:rPr lang="zh-CN" altLang="en-US" sz="1800" b="1" dirty="0"/>
              <a:t>（</a:t>
            </a:r>
            <a:r>
              <a:rPr lang="en-US" altLang="zh-CN" sz="1800" b="1" dirty="0"/>
              <a:t>array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index</a:t>
            </a:r>
            <a:r>
              <a:rPr lang="zh-CN" altLang="en-US" sz="1800" b="1" dirty="0"/>
              <a:t>） </a:t>
            </a:r>
            <a:endParaRPr lang="en-US" altLang="zh-CN" sz="1800" b="1" dirty="0"/>
          </a:p>
          <a:p>
            <a:pPr lvl="2">
              <a:lnSpc>
                <a:spcPts val="3000"/>
              </a:lnSpc>
            </a:pPr>
            <a:r>
              <a:rPr lang="zh-CN" altLang="en-US" sz="1800" b="1" dirty="0"/>
              <a:t>给定一组下标，读出对应的数组元素； </a:t>
            </a:r>
            <a:endParaRPr lang="en-US" altLang="zh-CN" sz="1800" b="1" dirty="0"/>
          </a:p>
          <a:p>
            <a:pPr lvl="2">
              <a:lnSpc>
                <a:spcPts val="3000"/>
              </a:lnSpc>
            </a:pPr>
            <a:r>
              <a:rPr lang="en-US" altLang="zh-CN" sz="1800" b="1" dirty="0"/>
              <a:t>A[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][j]</a:t>
            </a:r>
          </a:p>
          <a:p>
            <a:pPr lvl="1">
              <a:lnSpc>
                <a:spcPts val="3000"/>
              </a:lnSpc>
            </a:pPr>
            <a:r>
              <a:rPr lang="zh-CN" altLang="en-US" sz="1800" b="1" dirty="0"/>
              <a:t>修改：</a:t>
            </a:r>
            <a:r>
              <a:rPr lang="en-US" altLang="zh-CN" sz="1800" b="1" dirty="0"/>
              <a:t>Store</a:t>
            </a:r>
            <a:r>
              <a:rPr lang="zh-CN" altLang="en-US" sz="1800" b="1" dirty="0"/>
              <a:t>（</a:t>
            </a:r>
            <a:r>
              <a:rPr lang="en-US" altLang="zh-CN" sz="1800" b="1" dirty="0"/>
              <a:t>&amp;array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index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value</a:t>
            </a:r>
            <a:r>
              <a:rPr lang="zh-CN" altLang="en-US" sz="1800" b="1" dirty="0"/>
              <a:t>） </a:t>
            </a:r>
            <a:endParaRPr lang="en-US" altLang="zh-CN" sz="1800" b="1" dirty="0"/>
          </a:p>
          <a:p>
            <a:pPr lvl="2">
              <a:lnSpc>
                <a:spcPts val="3000"/>
              </a:lnSpc>
            </a:pPr>
            <a:r>
              <a:rPr lang="zh-CN" altLang="en-US" sz="1800" b="1" dirty="0"/>
              <a:t>给定一组下标，存储或修改与其相对应的数组元素。 </a:t>
            </a:r>
            <a:endParaRPr lang="en-US" altLang="zh-CN" sz="1800" b="1" dirty="0"/>
          </a:p>
          <a:p>
            <a:pPr lvl="2">
              <a:lnSpc>
                <a:spcPts val="3000"/>
              </a:lnSpc>
            </a:pPr>
            <a:r>
              <a:rPr lang="en-US" altLang="zh-CN" sz="1800" b="1" dirty="0"/>
              <a:t>A[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][j]=8</a:t>
            </a:r>
            <a:r>
              <a:rPr lang="zh-CN" altLang="en-US" sz="1800" b="1" dirty="0"/>
              <a:t>。</a:t>
            </a:r>
            <a:endParaRPr lang="en-US" altLang="zh-CN" sz="1800" b="1" dirty="0"/>
          </a:p>
          <a:p>
            <a:pPr lvl="1">
              <a:lnSpc>
                <a:spcPts val="3000"/>
              </a:lnSpc>
            </a:pPr>
            <a:r>
              <a:rPr lang="zh-CN" altLang="en-US" sz="1800" b="1" dirty="0">
                <a:solidFill>
                  <a:srgbClr val="FF0000"/>
                </a:solidFill>
              </a:rPr>
              <a:t>无需插入和删除操作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lvl="1">
              <a:lnSpc>
                <a:spcPts val="3000"/>
              </a:lnSpc>
            </a:pPr>
            <a:endParaRPr lang="en-US" altLang="zh-CN" b="1" dirty="0">
              <a:solidFill>
                <a:srgbClr val="FF0000"/>
              </a:solidFill>
            </a:endParaRPr>
          </a:p>
          <a:p>
            <a:pPr lvl="1">
              <a:lnSpc>
                <a:spcPts val="3000"/>
              </a:lnSpc>
            </a:pPr>
            <a:endParaRPr lang="en-US" altLang="zh-CN" b="1" dirty="0">
              <a:solidFill>
                <a:srgbClr val="FF0000"/>
              </a:solidFill>
            </a:endParaRPr>
          </a:p>
          <a:p>
            <a:pPr lvl="2">
              <a:lnSpc>
                <a:spcPts val="2800"/>
              </a:lnSpc>
            </a:pPr>
            <a:endParaRPr lang="en-US" altLang="zh-CN" sz="2000" b="1" dirty="0"/>
          </a:p>
          <a:p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FD8450-8E84-BA43-9714-E4751C15D48F}"/>
              </a:ext>
            </a:extLst>
          </p:cNvPr>
          <p:cNvSpPr txBox="1"/>
          <p:nvPr/>
        </p:nvSpPr>
        <p:spPr>
          <a:xfrm>
            <a:off x="6151756" y="2514600"/>
            <a:ext cx="2514600" cy="1169551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CN" sz="1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数组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一旦被定义，维数和维界（各个维度的长度）就不再改变，因此除了初始化和销毁，数组只有存取元素和修改元素的操作，没有插入和删除操作。</a:t>
            </a:r>
            <a:endParaRPr lang="en-US" altLang="zh-CN" sz="1400" b="1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24920</TotalTime>
  <Words>7783</Words>
  <Application>Microsoft Macintosh PowerPoint</Application>
  <PresentationFormat>On-screen Show (4:3)</PresentationFormat>
  <Paragraphs>892</Paragraphs>
  <Slides>56</Slides>
  <Notes>56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71" baseType="lpstr">
      <vt:lpstr>楷体_GB2312</vt:lpstr>
      <vt:lpstr>Microsoft YaHei</vt:lpstr>
      <vt:lpstr>宋体</vt:lpstr>
      <vt:lpstr>宋体</vt:lpstr>
      <vt:lpstr>华文琥珀</vt:lpstr>
      <vt:lpstr>Arial</vt:lpstr>
      <vt:lpstr>Calibri</vt:lpstr>
      <vt:lpstr>Cambria Math</vt:lpstr>
      <vt:lpstr>Constantia</vt:lpstr>
      <vt:lpstr>Tahoma</vt:lpstr>
      <vt:lpstr>Times New Roman</vt:lpstr>
      <vt:lpstr>Wingdings</vt:lpstr>
      <vt:lpstr>Wingdings 2</vt:lpstr>
      <vt:lpstr>1_Office 主题​​</vt:lpstr>
      <vt:lpstr>Microsoft 公式 3.0</vt:lpstr>
      <vt:lpstr>PowerPoint Presentation</vt:lpstr>
      <vt:lpstr>本章重点与难点</vt:lpstr>
      <vt:lpstr>本章内容</vt:lpstr>
      <vt:lpstr>本章内容</vt:lpstr>
      <vt:lpstr>4.1 数组的类型定义</vt:lpstr>
      <vt:lpstr>4.1 数组的类型定义</vt:lpstr>
      <vt:lpstr>4.1 数组的类型定义</vt:lpstr>
      <vt:lpstr>4.1 数组的类型定义</vt:lpstr>
      <vt:lpstr>4.1 数组的类型定义</vt:lpstr>
      <vt:lpstr>本章内容</vt:lpstr>
      <vt:lpstr>4.2  数组的顺序表示和实现</vt:lpstr>
      <vt:lpstr>4.2  数组的顺序表示和实现</vt:lpstr>
      <vt:lpstr>4.1 数组的类型定义</vt:lpstr>
      <vt:lpstr>4.2  数组的顺序表示和实现</vt:lpstr>
      <vt:lpstr>4.2  数组的顺序表示和实现</vt:lpstr>
      <vt:lpstr>4.2  数组的顺序表示和实现</vt:lpstr>
      <vt:lpstr>本章内容</vt:lpstr>
      <vt:lpstr>4.3  矩阵的压缩存储</vt:lpstr>
      <vt:lpstr>4.3.1  特殊矩阵</vt:lpstr>
      <vt:lpstr>4.3.1  特殊矩阵</vt:lpstr>
      <vt:lpstr>4.3.1  特殊矩阵</vt:lpstr>
      <vt:lpstr>4.3.2  稀疏矩阵</vt:lpstr>
      <vt:lpstr>4.3.2  稀疏矩阵</vt:lpstr>
      <vt:lpstr>4.3.2  稀疏矩阵</vt:lpstr>
      <vt:lpstr>4.3.2  稀疏矩阵</vt:lpstr>
      <vt:lpstr>4.3.3  矩阵的压缩存储</vt:lpstr>
      <vt:lpstr>4.3.3  矩阵的压缩存储</vt:lpstr>
      <vt:lpstr>4.3.3  矩阵的压缩存储</vt:lpstr>
      <vt:lpstr>4.3.3  矩阵的压缩存储</vt:lpstr>
      <vt:lpstr>4.3.3  矩阵的压缩存储</vt:lpstr>
      <vt:lpstr>4.3.3  矩阵的压缩存储</vt:lpstr>
      <vt:lpstr>4.3.3  矩阵的压缩存储</vt:lpstr>
      <vt:lpstr>4.3.3  矩阵的压缩存储</vt:lpstr>
      <vt:lpstr>4.3.3  矩阵的压缩存储</vt:lpstr>
      <vt:lpstr>本章内容</vt:lpstr>
      <vt:lpstr>4.4  广义表的类型定义</vt:lpstr>
      <vt:lpstr>4.4  广义表的类型定义</vt:lpstr>
      <vt:lpstr>4.4  广义表的类型定义</vt:lpstr>
      <vt:lpstr>4.4  广义表的类型定义</vt:lpstr>
      <vt:lpstr>4.4  广义表的类型定义</vt:lpstr>
      <vt:lpstr>4.4  广义表的类型定义</vt:lpstr>
      <vt:lpstr>4.4  广义表的类型定义</vt:lpstr>
      <vt:lpstr>4.4  广义表的类型定义</vt:lpstr>
      <vt:lpstr>4.4  广义表的类型定义</vt:lpstr>
      <vt:lpstr>本章内容</vt:lpstr>
      <vt:lpstr>4.5  广义表的存储结构</vt:lpstr>
      <vt:lpstr>4.5  广义表的存储结构</vt:lpstr>
      <vt:lpstr>4.5  广义表的存储结构</vt:lpstr>
      <vt:lpstr>4.5  广义表的存储结构</vt:lpstr>
      <vt:lpstr>4.5  广义表的存储结构</vt:lpstr>
      <vt:lpstr>4.5  广义表的存储结构</vt:lpstr>
      <vt:lpstr>4.5  广义表的存储结构</vt:lpstr>
      <vt:lpstr>4.5  广义表的存储结构</vt:lpstr>
      <vt:lpstr>4.5  广义表的存储结构</vt:lpstr>
      <vt:lpstr>4.5  广义表的存储结构</vt:lpstr>
      <vt:lpstr>本章小结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 Data Structures</dc:title>
  <dc:creator>Haijun ZHANG</dc:creator>
  <cp:lastModifiedBy>Pei Wenjie</cp:lastModifiedBy>
  <cp:revision>938</cp:revision>
  <dcterms:created xsi:type="dcterms:W3CDTF">2017-08-09T05:01:49Z</dcterms:created>
  <dcterms:modified xsi:type="dcterms:W3CDTF">2025-03-24T14:05:25Z</dcterms:modified>
</cp:coreProperties>
</file>