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112"/>
  </p:notesMasterIdLst>
  <p:handoutMasterIdLst>
    <p:handoutMasterId r:id="rId113"/>
  </p:handoutMasterIdLst>
  <p:sldIdLst>
    <p:sldId id="256" r:id="rId2"/>
    <p:sldId id="268" r:id="rId3"/>
    <p:sldId id="270" r:id="rId4"/>
    <p:sldId id="495" r:id="rId5"/>
    <p:sldId id="497" r:id="rId6"/>
    <p:sldId id="498" r:id="rId7"/>
    <p:sldId id="499" r:id="rId8"/>
    <p:sldId id="500" r:id="rId9"/>
    <p:sldId id="501" r:id="rId10"/>
    <p:sldId id="502" r:id="rId11"/>
    <p:sldId id="503" r:id="rId12"/>
    <p:sldId id="649" r:id="rId13"/>
    <p:sldId id="614" r:id="rId14"/>
    <p:sldId id="504" r:id="rId15"/>
    <p:sldId id="506" r:id="rId16"/>
    <p:sldId id="507" r:id="rId17"/>
    <p:sldId id="505" r:id="rId18"/>
    <p:sldId id="508" r:id="rId19"/>
    <p:sldId id="509" r:id="rId20"/>
    <p:sldId id="510" r:id="rId21"/>
    <p:sldId id="511" r:id="rId22"/>
    <p:sldId id="512" r:id="rId23"/>
    <p:sldId id="513" r:id="rId24"/>
    <p:sldId id="514" r:id="rId25"/>
    <p:sldId id="515" r:id="rId26"/>
    <p:sldId id="516" r:id="rId27"/>
    <p:sldId id="517" r:id="rId28"/>
    <p:sldId id="518" r:id="rId29"/>
    <p:sldId id="520" r:id="rId30"/>
    <p:sldId id="519" r:id="rId31"/>
    <p:sldId id="521" r:id="rId32"/>
    <p:sldId id="522" r:id="rId33"/>
    <p:sldId id="523" r:id="rId34"/>
    <p:sldId id="524" r:id="rId35"/>
    <p:sldId id="645" r:id="rId36"/>
    <p:sldId id="644" r:id="rId37"/>
    <p:sldId id="526" r:id="rId38"/>
    <p:sldId id="527" r:id="rId39"/>
    <p:sldId id="528" r:id="rId40"/>
    <p:sldId id="650" r:id="rId41"/>
    <p:sldId id="529" r:id="rId42"/>
    <p:sldId id="530" r:id="rId43"/>
    <p:sldId id="531" r:id="rId44"/>
    <p:sldId id="615" r:id="rId45"/>
    <p:sldId id="616" r:id="rId46"/>
    <p:sldId id="617" r:id="rId47"/>
    <p:sldId id="618" r:id="rId48"/>
    <p:sldId id="619" r:id="rId49"/>
    <p:sldId id="532" r:id="rId50"/>
    <p:sldId id="533" r:id="rId51"/>
    <p:sldId id="534" r:id="rId52"/>
    <p:sldId id="535" r:id="rId53"/>
    <p:sldId id="538" r:id="rId54"/>
    <p:sldId id="537" r:id="rId55"/>
    <p:sldId id="539" r:id="rId56"/>
    <p:sldId id="542" r:id="rId57"/>
    <p:sldId id="541" r:id="rId58"/>
    <p:sldId id="540" r:id="rId59"/>
    <p:sldId id="544" r:id="rId60"/>
    <p:sldId id="545" r:id="rId61"/>
    <p:sldId id="546" r:id="rId62"/>
    <p:sldId id="547" r:id="rId63"/>
    <p:sldId id="559" r:id="rId64"/>
    <p:sldId id="560" r:id="rId65"/>
    <p:sldId id="558" r:id="rId66"/>
    <p:sldId id="561" r:id="rId67"/>
    <p:sldId id="620" r:id="rId68"/>
    <p:sldId id="562" r:id="rId69"/>
    <p:sldId id="563" r:id="rId70"/>
    <p:sldId id="564" r:id="rId71"/>
    <p:sldId id="646" r:id="rId72"/>
    <p:sldId id="565" r:id="rId73"/>
    <p:sldId id="566" r:id="rId74"/>
    <p:sldId id="567" r:id="rId75"/>
    <p:sldId id="568" r:id="rId76"/>
    <p:sldId id="569" r:id="rId77"/>
    <p:sldId id="622" r:id="rId78"/>
    <p:sldId id="570" r:id="rId79"/>
    <p:sldId id="571" r:id="rId80"/>
    <p:sldId id="572" r:id="rId81"/>
    <p:sldId id="647" r:id="rId82"/>
    <p:sldId id="648" r:id="rId83"/>
    <p:sldId id="573" r:id="rId84"/>
    <p:sldId id="574" r:id="rId85"/>
    <p:sldId id="575" r:id="rId86"/>
    <p:sldId id="576" r:id="rId87"/>
    <p:sldId id="579" r:id="rId88"/>
    <p:sldId id="578" r:id="rId89"/>
    <p:sldId id="580" r:id="rId90"/>
    <p:sldId id="581" r:id="rId91"/>
    <p:sldId id="582" r:id="rId92"/>
    <p:sldId id="597" r:id="rId93"/>
    <p:sldId id="595" r:id="rId94"/>
    <p:sldId id="624" r:id="rId95"/>
    <p:sldId id="598" r:id="rId96"/>
    <p:sldId id="596" r:id="rId97"/>
    <p:sldId id="599" r:id="rId98"/>
    <p:sldId id="600" r:id="rId99"/>
    <p:sldId id="601" r:id="rId100"/>
    <p:sldId id="602" r:id="rId101"/>
    <p:sldId id="603" r:id="rId102"/>
    <p:sldId id="605" r:id="rId103"/>
    <p:sldId id="606" r:id="rId104"/>
    <p:sldId id="607" r:id="rId105"/>
    <p:sldId id="608" r:id="rId106"/>
    <p:sldId id="609" r:id="rId107"/>
    <p:sldId id="610" r:id="rId108"/>
    <p:sldId id="613" r:id="rId109"/>
    <p:sldId id="611" r:id="rId110"/>
    <p:sldId id="326" r:id="rId111"/>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801BF"/>
    <a:srgbClr val="1B06B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734" autoAdjust="0"/>
    <p:restoredTop sz="77503" autoAdjust="0"/>
  </p:normalViewPr>
  <p:slideViewPr>
    <p:cSldViewPr>
      <p:cViewPr varScale="1">
        <p:scale>
          <a:sx n="210" d="100"/>
          <a:sy n="210" d="100"/>
        </p:scale>
        <p:origin x="5032" y="176"/>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tableStyles" Target="tableStyles.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notesMaster" Target="notesMasters/notesMaster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handoutMaster" Target="handoutMasters/handoutMaster1.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image" Target="../media/image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zh-CN" altLang="en-US"/>
              <a:t>第</a:t>
            </a:r>
            <a:r>
              <a:rPr lang="en-US" altLang="zh-CN"/>
              <a:t>1</a:t>
            </a:r>
            <a:r>
              <a:rPr lang="zh-CN" altLang="en-US"/>
              <a:t>章 绪论</a:t>
            </a:r>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24B3334-8B19-41FD-BA5B-2CDDAB13B5AB}" type="datetimeFigureOut">
              <a:rPr lang="zh-CN" altLang="en-US" smtClean="0"/>
              <a:t>2025/4/9</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F5231CD-A0B8-4499-BF13-ACF9615008C5}" type="slidenum">
              <a:rPr lang="zh-CN" altLang="en-US" smtClean="0"/>
              <a:t>‹#›</a:t>
            </a:fld>
            <a:endParaRPr lang="zh-CN" altLang="en-US"/>
          </a:p>
        </p:txBody>
      </p:sp>
    </p:spTree>
    <p:extLst>
      <p:ext uri="{BB962C8B-B14F-4D97-AF65-F5344CB8AC3E}">
        <p14:creationId xmlns:p14="http://schemas.microsoft.com/office/powerpoint/2010/main" val="1603092418"/>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zh-CN" altLang="en-US"/>
              <a:t>第</a:t>
            </a:r>
            <a:r>
              <a:rPr lang="en-US" altLang="zh-CN"/>
              <a:t>1</a:t>
            </a:r>
            <a:r>
              <a:rPr lang="zh-CN" altLang="en-US"/>
              <a:t>章 绪论</a:t>
            </a:r>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1426617-0DE9-4FCC-BA51-2984BBE67358}" type="datetimeFigureOut">
              <a:rPr lang="zh-CN" altLang="en-US" smtClean="0"/>
              <a:t>2025/4/9</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73ADF5C-0B53-4BD5-BF19-A16D1C70E8AA}" type="slidenum">
              <a:rPr lang="zh-CN" altLang="en-US" smtClean="0"/>
              <a:t>‹#›</a:t>
            </a:fld>
            <a:endParaRPr lang="zh-CN" altLang="en-US"/>
          </a:p>
        </p:txBody>
      </p:sp>
    </p:spTree>
    <p:extLst>
      <p:ext uri="{BB962C8B-B14F-4D97-AF65-F5344CB8AC3E}">
        <p14:creationId xmlns:p14="http://schemas.microsoft.com/office/powerpoint/2010/main" val="3546944924"/>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6802" name="Rectangle 6"/>
          <p:cNvSpPr txBox="1">
            <a:spLocks noGrp="1"/>
          </p:cNvSpPr>
          <p:nvPr>
            <p:ph type="ftr" sz="quarter"/>
          </p:nvPr>
        </p:nvSpPr>
        <p:spPr>
          <a:xfrm>
            <a:off x="0" y="8686800"/>
            <a:ext cx="2971800" cy="457200"/>
          </a:xfrm>
          <a:prstGeom prst="rect">
            <a:avLst/>
          </a:prstGeom>
          <a:noFill/>
          <a:ln w="9525">
            <a:noFill/>
          </a:ln>
        </p:spPr>
        <p:txBody>
          <a:bodyPr wrap="square" lIns="91440" tIns="45720" rIns="91440" bIns="45720" anchor="b"/>
          <a:lstStyle/>
          <a:p>
            <a:pPr lvl="0" indent="0"/>
            <a:r>
              <a:rPr lang="en-US" altLang="zh-CN" sz="1200" dirty="0">
                <a:latin typeface="Times New Roman" panose="02020603050405020304" pitchFamily="18" charset="0"/>
              </a:rPr>
              <a:t>© DB-LAB (2003)</a:t>
            </a:r>
          </a:p>
        </p:txBody>
      </p:sp>
      <p:sp>
        <p:nvSpPr>
          <p:cNvPr id="76803" name="Rectangle 7"/>
          <p:cNvSpPr txBox="1">
            <a:spLocks noGrp="1"/>
          </p:cNvSpPr>
          <p:nvPr>
            <p:ph type="sldNum" sz="quarter"/>
          </p:nvPr>
        </p:nvSpPr>
        <p:spPr>
          <a:xfrm>
            <a:off x="3886200" y="8686800"/>
            <a:ext cx="2971800" cy="457200"/>
          </a:xfrm>
          <a:prstGeom prst="rect">
            <a:avLst/>
          </a:prstGeom>
          <a:noFill/>
          <a:ln w="9525">
            <a:noFill/>
          </a:ln>
        </p:spPr>
        <p:txBody>
          <a:bodyPr wrap="square" lIns="91440" tIns="45720" rIns="91440" bIns="45720" anchor="b"/>
          <a:lstStyle/>
          <a:p>
            <a:pPr lvl="0" indent="0" algn="r"/>
            <a:fld id="{9A0DB2DC-4C9A-4742-B13C-FB6460FD3503}" type="slidenum">
              <a:rPr lang="en-US" altLang="zh-CN" sz="1800" dirty="0">
                <a:latin typeface="Times New Roman" panose="02020603050405020304" pitchFamily="18" charset="0"/>
              </a:rPr>
              <a:t>1</a:t>
            </a:fld>
            <a:endParaRPr lang="en-US" altLang="zh-CN" sz="1800" dirty="0">
              <a:latin typeface="Times New Roman" panose="02020603050405020304" pitchFamily="18" charset="0"/>
            </a:endParaRPr>
          </a:p>
        </p:txBody>
      </p:sp>
      <p:sp>
        <p:nvSpPr>
          <p:cNvPr id="76804" name="Rectangle 2"/>
          <p:cNvSpPr>
            <a:spLocks noGrp="1" noRot="1" noChangeAspect="1" noTextEdit="1"/>
          </p:cNvSpPr>
          <p:nvPr>
            <p:ph type="sldImg"/>
          </p:nvPr>
        </p:nvSpPr>
        <p:spPr>
          <a:xfrm>
            <a:off x="1171575" y="692150"/>
            <a:ext cx="4516438" cy="3387725"/>
          </a:xfrm>
          <a:solidFill>
            <a:srgbClr val="FFFFFF"/>
          </a:solidFill>
        </p:spPr>
      </p:sp>
      <p:sp>
        <p:nvSpPr>
          <p:cNvPr id="76805" name="Rectangle 3"/>
          <p:cNvSpPr>
            <a:spLocks noGrp="1"/>
          </p:cNvSpPr>
          <p:nvPr>
            <p:ph type="body"/>
          </p:nvPr>
        </p:nvSpPr>
        <p:spPr>
          <a:xfrm>
            <a:off x="914400" y="4311650"/>
            <a:ext cx="5029200" cy="4157663"/>
          </a:xfrm>
        </p:spPr>
        <p:txBody>
          <a:bodyPr wrap="none" lIns="91440" tIns="45720" rIns="91440" bIns="45720" anchor="ctr"/>
          <a:lstStyle/>
          <a:p>
            <a:pPr lvl="0" defTabSz="449580" eaLnBrk="1" hangingPunct="1"/>
            <a:endParaRPr lang="zh-CN" altLang="zh-CN" dirty="0"/>
          </a:p>
        </p:txBody>
      </p:sp>
    </p:spTree>
    <p:extLst>
      <p:ext uri="{BB962C8B-B14F-4D97-AF65-F5344CB8AC3E}">
        <p14:creationId xmlns:p14="http://schemas.microsoft.com/office/powerpoint/2010/main" val="406228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73ADF5C-0B53-4BD5-BF19-A16D1C70E8AA}" type="slidenum">
              <a:rPr lang="zh-CN" altLang="en-US">
                <a:solidFill>
                  <a:prstClr val="black"/>
                </a:solidFill>
              </a:rPr>
              <a:pPr/>
              <a:t>10</a:t>
            </a:fld>
            <a:endParaRPr lang="zh-CN" altLang="en-US">
              <a:solidFill>
                <a:prstClr val="black"/>
              </a:solidFill>
            </a:endParaRPr>
          </a:p>
        </p:txBody>
      </p:sp>
      <p:sp>
        <p:nvSpPr>
          <p:cNvPr id="5" name="页脚占位符 4"/>
          <p:cNvSpPr>
            <a:spLocks noGrp="1"/>
          </p:cNvSpPr>
          <p:nvPr>
            <p:ph type="ftr" sz="quarter" idx="11"/>
          </p:nvPr>
        </p:nvSpPr>
        <p:spPr/>
        <p:txBody>
          <a:bodyPr/>
          <a:lstStyle/>
          <a:p>
            <a:endParaRPr lang="zh-CN" altLang="en-US">
              <a:solidFill>
                <a:prstClr val="black"/>
              </a:solidFill>
            </a:endParaRPr>
          </a:p>
        </p:txBody>
      </p:sp>
      <p:sp>
        <p:nvSpPr>
          <p:cNvPr id="6" name="页眉占位符 5"/>
          <p:cNvSpPr>
            <a:spLocks noGrp="1"/>
          </p:cNvSpPr>
          <p:nvPr>
            <p:ph type="hdr" sz="quarter" idx="12"/>
          </p:nvPr>
        </p:nvSpPr>
        <p:spPr/>
        <p:txBody>
          <a:bodyPr/>
          <a:lstStyle/>
          <a:p>
            <a:r>
              <a:rPr lang="zh-CN" altLang="en-US">
                <a:solidFill>
                  <a:prstClr val="black"/>
                </a:solidFill>
              </a:rPr>
              <a:t>第</a:t>
            </a:r>
            <a:r>
              <a:rPr lang="en-US" altLang="zh-CN">
                <a:solidFill>
                  <a:prstClr val="black"/>
                </a:solidFill>
              </a:rPr>
              <a:t>1</a:t>
            </a:r>
            <a:r>
              <a:rPr lang="zh-CN" altLang="en-US">
                <a:solidFill>
                  <a:prstClr val="black"/>
                </a:solidFill>
              </a:rPr>
              <a:t>章 绪论</a:t>
            </a:r>
          </a:p>
        </p:txBody>
      </p:sp>
    </p:spTree>
    <p:extLst>
      <p:ext uri="{BB962C8B-B14F-4D97-AF65-F5344CB8AC3E}">
        <p14:creationId xmlns:p14="http://schemas.microsoft.com/office/powerpoint/2010/main" val="1953212056"/>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73ADF5C-0B53-4BD5-BF19-A16D1C70E8AA}" type="slidenum">
              <a:rPr lang="zh-CN" altLang="en-US">
                <a:solidFill>
                  <a:prstClr val="black"/>
                </a:solidFill>
              </a:rPr>
              <a:pPr/>
              <a:t>100</a:t>
            </a:fld>
            <a:endParaRPr lang="zh-CN" altLang="en-US">
              <a:solidFill>
                <a:prstClr val="black"/>
              </a:solidFill>
            </a:endParaRPr>
          </a:p>
        </p:txBody>
      </p:sp>
      <p:sp>
        <p:nvSpPr>
          <p:cNvPr id="5" name="页脚占位符 4"/>
          <p:cNvSpPr>
            <a:spLocks noGrp="1"/>
          </p:cNvSpPr>
          <p:nvPr>
            <p:ph type="ftr" sz="quarter" idx="11"/>
          </p:nvPr>
        </p:nvSpPr>
        <p:spPr/>
        <p:txBody>
          <a:bodyPr/>
          <a:lstStyle/>
          <a:p>
            <a:endParaRPr lang="zh-CN" altLang="en-US">
              <a:solidFill>
                <a:prstClr val="black"/>
              </a:solidFill>
            </a:endParaRPr>
          </a:p>
        </p:txBody>
      </p:sp>
      <p:sp>
        <p:nvSpPr>
          <p:cNvPr id="6" name="页眉占位符 5"/>
          <p:cNvSpPr>
            <a:spLocks noGrp="1"/>
          </p:cNvSpPr>
          <p:nvPr>
            <p:ph type="hdr" sz="quarter" idx="12"/>
          </p:nvPr>
        </p:nvSpPr>
        <p:spPr/>
        <p:txBody>
          <a:bodyPr/>
          <a:lstStyle/>
          <a:p>
            <a:r>
              <a:rPr lang="zh-CN" altLang="en-US">
                <a:solidFill>
                  <a:prstClr val="black"/>
                </a:solidFill>
              </a:rPr>
              <a:t>第</a:t>
            </a:r>
            <a:r>
              <a:rPr lang="en-US" altLang="zh-CN">
                <a:solidFill>
                  <a:prstClr val="black"/>
                </a:solidFill>
              </a:rPr>
              <a:t>1</a:t>
            </a:r>
            <a:r>
              <a:rPr lang="zh-CN" altLang="en-US">
                <a:solidFill>
                  <a:prstClr val="black"/>
                </a:solidFill>
              </a:rPr>
              <a:t>章 绪论</a:t>
            </a:r>
          </a:p>
        </p:txBody>
      </p:sp>
    </p:spTree>
    <p:extLst>
      <p:ext uri="{BB962C8B-B14F-4D97-AF65-F5344CB8AC3E}">
        <p14:creationId xmlns:p14="http://schemas.microsoft.com/office/powerpoint/2010/main" val="1953212056"/>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73ADF5C-0B53-4BD5-BF19-A16D1C70E8AA}" type="slidenum">
              <a:rPr lang="zh-CN" altLang="en-US">
                <a:solidFill>
                  <a:prstClr val="black"/>
                </a:solidFill>
              </a:rPr>
              <a:pPr/>
              <a:t>101</a:t>
            </a:fld>
            <a:endParaRPr lang="zh-CN" altLang="en-US">
              <a:solidFill>
                <a:prstClr val="black"/>
              </a:solidFill>
            </a:endParaRPr>
          </a:p>
        </p:txBody>
      </p:sp>
      <p:sp>
        <p:nvSpPr>
          <p:cNvPr id="5" name="页脚占位符 4"/>
          <p:cNvSpPr>
            <a:spLocks noGrp="1"/>
          </p:cNvSpPr>
          <p:nvPr>
            <p:ph type="ftr" sz="quarter" idx="11"/>
          </p:nvPr>
        </p:nvSpPr>
        <p:spPr/>
        <p:txBody>
          <a:bodyPr/>
          <a:lstStyle/>
          <a:p>
            <a:endParaRPr lang="zh-CN" altLang="en-US">
              <a:solidFill>
                <a:prstClr val="black"/>
              </a:solidFill>
            </a:endParaRPr>
          </a:p>
        </p:txBody>
      </p:sp>
      <p:sp>
        <p:nvSpPr>
          <p:cNvPr id="6" name="页眉占位符 5"/>
          <p:cNvSpPr>
            <a:spLocks noGrp="1"/>
          </p:cNvSpPr>
          <p:nvPr>
            <p:ph type="hdr" sz="quarter" idx="12"/>
          </p:nvPr>
        </p:nvSpPr>
        <p:spPr/>
        <p:txBody>
          <a:bodyPr/>
          <a:lstStyle/>
          <a:p>
            <a:r>
              <a:rPr lang="zh-CN" altLang="en-US">
                <a:solidFill>
                  <a:prstClr val="black"/>
                </a:solidFill>
              </a:rPr>
              <a:t>第</a:t>
            </a:r>
            <a:r>
              <a:rPr lang="en-US" altLang="zh-CN">
                <a:solidFill>
                  <a:prstClr val="black"/>
                </a:solidFill>
              </a:rPr>
              <a:t>1</a:t>
            </a:r>
            <a:r>
              <a:rPr lang="zh-CN" altLang="en-US">
                <a:solidFill>
                  <a:prstClr val="black"/>
                </a:solidFill>
              </a:rPr>
              <a:t>章 绪论</a:t>
            </a:r>
          </a:p>
        </p:txBody>
      </p:sp>
    </p:spTree>
    <p:extLst>
      <p:ext uri="{BB962C8B-B14F-4D97-AF65-F5344CB8AC3E}">
        <p14:creationId xmlns:p14="http://schemas.microsoft.com/office/powerpoint/2010/main" val="1953212056"/>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73ADF5C-0B53-4BD5-BF19-A16D1C70E8AA}" type="slidenum">
              <a:rPr lang="zh-CN" altLang="en-US">
                <a:solidFill>
                  <a:prstClr val="black"/>
                </a:solidFill>
              </a:rPr>
              <a:pPr/>
              <a:t>102</a:t>
            </a:fld>
            <a:endParaRPr lang="zh-CN" altLang="en-US">
              <a:solidFill>
                <a:prstClr val="black"/>
              </a:solidFill>
            </a:endParaRPr>
          </a:p>
        </p:txBody>
      </p:sp>
      <p:sp>
        <p:nvSpPr>
          <p:cNvPr id="5" name="页脚占位符 4"/>
          <p:cNvSpPr>
            <a:spLocks noGrp="1"/>
          </p:cNvSpPr>
          <p:nvPr>
            <p:ph type="ftr" sz="quarter" idx="11"/>
          </p:nvPr>
        </p:nvSpPr>
        <p:spPr/>
        <p:txBody>
          <a:bodyPr/>
          <a:lstStyle/>
          <a:p>
            <a:endParaRPr lang="zh-CN" altLang="en-US">
              <a:solidFill>
                <a:prstClr val="black"/>
              </a:solidFill>
            </a:endParaRPr>
          </a:p>
        </p:txBody>
      </p:sp>
      <p:sp>
        <p:nvSpPr>
          <p:cNvPr id="6" name="页眉占位符 5"/>
          <p:cNvSpPr>
            <a:spLocks noGrp="1"/>
          </p:cNvSpPr>
          <p:nvPr>
            <p:ph type="hdr" sz="quarter" idx="12"/>
          </p:nvPr>
        </p:nvSpPr>
        <p:spPr/>
        <p:txBody>
          <a:bodyPr/>
          <a:lstStyle/>
          <a:p>
            <a:r>
              <a:rPr lang="zh-CN" altLang="en-US">
                <a:solidFill>
                  <a:prstClr val="black"/>
                </a:solidFill>
              </a:rPr>
              <a:t>第</a:t>
            </a:r>
            <a:r>
              <a:rPr lang="en-US" altLang="zh-CN">
                <a:solidFill>
                  <a:prstClr val="black"/>
                </a:solidFill>
              </a:rPr>
              <a:t>1</a:t>
            </a:r>
            <a:r>
              <a:rPr lang="zh-CN" altLang="en-US">
                <a:solidFill>
                  <a:prstClr val="black"/>
                </a:solidFill>
              </a:rPr>
              <a:t>章 绪论</a:t>
            </a:r>
          </a:p>
        </p:txBody>
      </p:sp>
    </p:spTree>
    <p:extLst>
      <p:ext uri="{BB962C8B-B14F-4D97-AF65-F5344CB8AC3E}">
        <p14:creationId xmlns:p14="http://schemas.microsoft.com/office/powerpoint/2010/main" val="1953212056"/>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73ADF5C-0B53-4BD5-BF19-A16D1C70E8AA}" type="slidenum">
              <a:rPr lang="zh-CN" altLang="en-US">
                <a:solidFill>
                  <a:prstClr val="black"/>
                </a:solidFill>
              </a:rPr>
              <a:pPr/>
              <a:t>103</a:t>
            </a:fld>
            <a:endParaRPr lang="zh-CN" altLang="en-US">
              <a:solidFill>
                <a:prstClr val="black"/>
              </a:solidFill>
            </a:endParaRPr>
          </a:p>
        </p:txBody>
      </p:sp>
      <p:sp>
        <p:nvSpPr>
          <p:cNvPr id="5" name="页脚占位符 4"/>
          <p:cNvSpPr>
            <a:spLocks noGrp="1"/>
          </p:cNvSpPr>
          <p:nvPr>
            <p:ph type="ftr" sz="quarter" idx="11"/>
          </p:nvPr>
        </p:nvSpPr>
        <p:spPr/>
        <p:txBody>
          <a:bodyPr/>
          <a:lstStyle/>
          <a:p>
            <a:endParaRPr lang="zh-CN" altLang="en-US">
              <a:solidFill>
                <a:prstClr val="black"/>
              </a:solidFill>
            </a:endParaRPr>
          </a:p>
        </p:txBody>
      </p:sp>
      <p:sp>
        <p:nvSpPr>
          <p:cNvPr id="6" name="页眉占位符 5"/>
          <p:cNvSpPr>
            <a:spLocks noGrp="1"/>
          </p:cNvSpPr>
          <p:nvPr>
            <p:ph type="hdr" sz="quarter" idx="12"/>
          </p:nvPr>
        </p:nvSpPr>
        <p:spPr/>
        <p:txBody>
          <a:bodyPr/>
          <a:lstStyle/>
          <a:p>
            <a:r>
              <a:rPr lang="zh-CN" altLang="en-US">
                <a:solidFill>
                  <a:prstClr val="black"/>
                </a:solidFill>
              </a:rPr>
              <a:t>第</a:t>
            </a:r>
            <a:r>
              <a:rPr lang="en-US" altLang="zh-CN">
                <a:solidFill>
                  <a:prstClr val="black"/>
                </a:solidFill>
              </a:rPr>
              <a:t>1</a:t>
            </a:r>
            <a:r>
              <a:rPr lang="zh-CN" altLang="en-US">
                <a:solidFill>
                  <a:prstClr val="black"/>
                </a:solidFill>
              </a:rPr>
              <a:t>章 绪论</a:t>
            </a:r>
          </a:p>
        </p:txBody>
      </p:sp>
    </p:spTree>
    <p:extLst>
      <p:ext uri="{BB962C8B-B14F-4D97-AF65-F5344CB8AC3E}">
        <p14:creationId xmlns:p14="http://schemas.microsoft.com/office/powerpoint/2010/main" val="1953212056"/>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分配完：已经分配好了，高位是</a:t>
            </a:r>
            <a:r>
              <a:rPr lang="en-US" altLang="zh-CN" dirty="0"/>
              <a:t>0</a:t>
            </a:r>
            <a:r>
              <a:rPr lang="zh-CN" altLang="en-US" dirty="0"/>
              <a:t>，在</a:t>
            </a:r>
            <a:r>
              <a:rPr lang="en-US" altLang="zh-CN" dirty="0"/>
              <a:t>Q0</a:t>
            </a:r>
            <a:r>
              <a:rPr lang="zh-CN" altLang="en-US" dirty="0"/>
              <a:t>；</a:t>
            </a:r>
            <a:endParaRPr lang="en-US" altLang="zh-CN" dirty="0"/>
          </a:p>
          <a:p>
            <a:r>
              <a:rPr lang="zh-CN" altLang="en-US" dirty="0"/>
              <a:t>一个队列有两个指针：头指针和尾指针；</a:t>
            </a:r>
            <a:endParaRPr lang="en-US" altLang="zh-CN" dirty="0"/>
          </a:p>
          <a:p>
            <a:r>
              <a:rPr lang="zh-CN" altLang="en-US" dirty="0"/>
              <a:t>让头指针指向链表的头节点，尾指针指向最后一个节点；</a:t>
            </a:r>
            <a:endParaRPr lang="en-US" altLang="zh-CN" dirty="0"/>
          </a:p>
          <a:p>
            <a:endParaRPr lang="en-US" altLang="zh-CN" dirty="0"/>
          </a:p>
          <a:p>
            <a:r>
              <a:rPr lang="zh-CN" altLang="en-US" dirty="0"/>
              <a:t>收集过程：</a:t>
            </a:r>
            <a:endParaRPr lang="en-US" altLang="zh-CN" dirty="0"/>
          </a:p>
          <a:p>
            <a:r>
              <a:rPr lang="zh-CN" altLang="en-US" dirty="0"/>
              <a:t>每个队列的最后一个结点指向下一个队列的第一个结点；</a:t>
            </a:r>
            <a:endParaRPr lang="en-US" altLang="zh-CN" dirty="0"/>
          </a:p>
          <a:p>
            <a:r>
              <a:rPr lang="zh-CN" altLang="en-US" dirty="0"/>
              <a:t>所有都收集到</a:t>
            </a:r>
            <a:r>
              <a:rPr lang="en-US" altLang="zh-CN" dirty="0"/>
              <a:t>Q0</a:t>
            </a:r>
            <a:r>
              <a:rPr lang="zh-CN" altLang="en-US" dirty="0"/>
              <a:t>中；</a:t>
            </a:r>
            <a:endParaRPr lang="en-US" altLang="zh-CN" dirty="0"/>
          </a:p>
          <a:p>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D73ADF5C-0B53-4BD5-BF19-A16D1C70E8AA}" type="slidenum">
              <a:rPr lang="zh-CN" altLang="en-US">
                <a:solidFill>
                  <a:prstClr val="black"/>
                </a:solidFill>
              </a:rPr>
              <a:pPr/>
              <a:t>104</a:t>
            </a:fld>
            <a:endParaRPr lang="zh-CN" altLang="en-US">
              <a:solidFill>
                <a:prstClr val="black"/>
              </a:solidFill>
            </a:endParaRPr>
          </a:p>
        </p:txBody>
      </p:sp>
      <p:sp>
        <p:nvSpPr>
          <p:cNvPr id="5" name="页脚占位符 4"/>
          <p:cNvSpPr>
            <a:spLocks noGrp="1"/>
          </p:cNvSpPr>
          <p:nvPr>
            <p:ph type="ftr" sz="quarter" idx="11"/>
          </p:nvPr>
        </p:nvSpPr>
        <p:spPr/>
        <p:txBody>
          <a:bodyPr/>
          <a:lstStyle/>
          <a:p>
            <a:endParaRPr lang="zh-CN" altLang="en-US">
              <a:solidFill>
                <a:prstClr val="black"/>
              </a:solidFill>
            </a:endParaRPr>
          </a:p>
        </p:txBody>
      </p:sp>
      <p:sp>
        <p:nvSpPr>
          <p:cNvPr id="6" name="页眉占位符 5"/>
          <p:cNvSpPr>
            <a:spLocks noGrp="1"/>
          </p:cNvSpPr>
          <p:nvPr>
            <p:ph type="hdr" sz="quarter" idx="12"/>
          </p:nvPr>
        </p:nvSpPr>
        <p:spPr/>
        <p:txBody>
          <a:bodyPr/>
          <a:lstStyle/>
          <a:p>
            <a:r>
              <a:rPr lang="zh-CN" altLang="en-US">
                <a:solidFill>
                  <a:prstClr val="black"/>
                </a:solidFill>
              </a:rPr>
              <a:t>第</a:t>
            </a:r>
            <a:r>
              <a:rPr lang="en-US" altLang="zh-CN">
                <a:solidFill>
                  <a:prstClr val="black"/>
                </a:solidFill>
              </a:rPr>
              <a:t>1</a:t>
            </a:r>
            <a:r>
              <a:rPr lang="zh-CN" altLang="en-US">
                <a:solidFill>
                  <a:prstClr val="black"/>
                </a:solidFill>
              </a:rPr>
              <a:t>章 绪论</a:t>
            </a:r>
          </a:p>
        </p:txBody>
      </p:sp>
    </p:spTree>
    <p:extLst>
      <p:ext uri="{BB962C8B-B14F-4D97-AF65-F5344CB8AC3E}">
        <p14:creationId xmlns:p14="http://schemas.microsoft.com/office/powerpoint/2010/main" val="1953212056"/>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把</a:t>
            </a:r>
            <a:r>
              <a:rPr lang="en-US" altLang="zh-CN" dirty="0"/>
              <a:t>Q0</a:t>
            </a:r>
            <a:r>
              <a:rPr lang="zh-CN" altLang="en-US" dirty="0"/>
              <a:t>的最后一个节点指向</a:t>
            </a:r>
            <a:r>
              <a:rPr lang="en-US" altLang="zh-CN" dirty="0"/>
              <a:t>Q1</a:t>
            </a:r>
            <a:r>
              <a:rPr lang="zh-CN" altLang="en-US" dirty="0"/>
              <a:t>的第一个结点；</a:t>
            </a:r>
            <a:endParaRPr lang="en-US" altLang="zh-CN" dirty="0"/>
          </a:p>
          <a:p>
            <a:r>
              <a:rPr lang="zh-CN" altLang="en-US" dirty="0"/>
              <a:t>修改</a:t>
            </a:r>
            <a:r>
              <a:rPr lang="en-US" altLang="zh-CN" dirty="0"/>
              <a:t>Q0</a:t>
            </a:r>
            <a:r>
              <a:rPr lang="zh-CN" altLang="en-US" dirty="0"/>
              <a:t>尾指针</a:t>
            </a:r>
          </a:p>
        </p:txBody>
      </p:sp>
      <p:sp>
        <p:nvSpPr>
          <p:cNvPr id="4" name="灯片编号占位符 3"/>
          <p:cNvSpPr>
            <a:spLocks noGrp="1"/>
          </p:cNvSpPr>
          <p:nvPr>
            <p:ph type="sldNum" sz="quarter" idx="10"/>
          </p:nvPr>
        </p:nvSpPr>
        <p:spPr/>
        <p:txBody>
          <a:bodyPr/>
          <a:lstStyle/>
          <a:p>
            <a:fld id="{D73ADF5C-0B53-4BD5-BF19-A16D1C70E8AA}" type="slidenum">
              <a:rPr lang="zh-CN" altLang="en-US">
                <a:solidFill>
                  <a:prstClr val="black"/>
                </a:solidFill>
              </a:rPr>
              <a:pPr/>
              <a:t>105</a:t>
            </a:fld>
            <a:endParaRPr lang="zh-CN" altLang="en-US">
              <a:solidFill>
                <a:prstClr val="black"/>
              </a:solidFill>
            </a:endParaRPr>
          </a:p>
        </p:txBody>
      </p:sp>
      <p:sp>
        <p:nvSpPr>
          <p:cNvPr id="5" name="页脚占位符 4"/>
          <p:cNvSpPr>
            <a:spLocks noGrp="1"/>
          </p:cNvSpPr>
          <p:nvPr>
            <p:ph type="ftr" sz="quarter" idx="11"/>
          </p:nvPr>
        </p:nvSpPr>
        <p:spPr/>
        <p:txBody>
          <a:bodyPr/>
          <a:lstStyle/>
          <a:p>
            <a:endParaRPr lang="zh-CN" altLang="en-US">
              <a:solidFill>
                <a:prstClr val="black"/>
              </a:solidFill>
            </a:endParaRPr>
          </a:p>
        </p:txBody>
      </p:sp>
      <p:sp>
        <p:nvSpPr>
          <p:cNvPr id="6" name="页眉占位符 5"/>
          <p:cNvSpPr>
            <a:spLocks noGrp="1"/>
          </p:cNvSpPr>
          <p:nvPr>
            <p:ph type="hdr" sz="quarter" idx="12"/>
          </p:nvPr>
        </p:nvSpPr>
        <p:spPr/>
        <p:txBody>
          <a:bodyPr/>
          <a:lstStyle/>
          <a:p>
            <a:r>
              <a:rPr lang="zh-CN" altLang="en-US">
                <a:solidFill>
                  <a:prstClr val="black"/>
                </a:solidFill>
              </a:rPr>
              <a:t>第</a:t>
            </a:r>
            <a:r>
              <a:rPr lang="en-US" altLang="zh-CN">
                <a:solidFill>
                  <a:prstClr val="black"/>
                </a:solidFill>
              </a:rPr>
              <a:t>1</a:t>
            </a:r>
            <a:r>
              <a:rPr lang="zh-CN" altLang="en-US">
                <a:solidFill>
                  <a:prstClr val="black"/>
                </a:solidFill>
              </a:rPr>
              <a:t>章 绪论</a:t>
            </a:r>
          </a:p>
        </p:txBody>
      </p:sp>
    </p:spTree>
    <p:extLst>
      <p:ext uri="{BB962C8B-B14F-4D97-AF65-F5344CB8AC3E}">
        <p14:creationId xmlns:p14="http://schemas.microsoft.com/office/powerpoint/2010/main" val="1953212056"/>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顺序需要入队和出队操作；</a:t>
            </a:r>
            <a:endParaRPr lang="en-US" altLang="zh-CN" dirty="0"/>
          </a:p>
          <a:p>
            <a:r>
              <a:rPr lang="zh-CN" altLang="en-US" dirty="0"/>
              <a:t>但是链式只需要修改指针就可以了；（把所有的关键字都收集到</a:t>
            </a:r>
            <a:r>
              <a:rPr lang="en-US" altLang="zh-CN" dirty="0"/>
              <a:t>Q[0]</a:t>
            </a:r>
            <a:r>
              <a:rPr lang="zh-CN" altLang="en-US" dirty="0"/>
              <a:t>中了）</a:t>
            </a:r>
          </a:p>
        </p:txBody>
      </p:sp>
      <p:sp>
        <p:nvSpPr>
          <p:cNvPr id="4" name="灯片编号占位符 3"/>
          <p:cNvSpPr>
            <a:spLocks noGrp="1"/>
          </p:cNvSpPr>
          <p:nvPr>
            <p:ph type="sldNum" sz="quarter" idx="10"/>
          </p:nvPr>
        </p:nvSpPr>
        <p:spPr/>
        <p:txBody>
          <a:bodyPr/>
          <a:lstStyle/>
          <a:p>
            <a:fld id="{D73ADF5C-0B53-4BD5-BF19-A16D1C70E8AA}" type="slidenum">
              <a:rPr lang="zh-CN" altLang="en-US">
                <a:solidFill>
                  <a:prstClr val="black"/>
                </a:solidFill>
              </a:rPr>
              <a:pPr/>
              <a:t>106</a:t>
            </a:fld>
            <a:endParaRPr lang="zh-CN" altLang="en-US">
              <a:solidFill>
                <a:prstClr val="black"/>
              </a:solidFill>
            </a:endParaRPr>
          </a:p>
        </p:txBody>
      </p:sp>
      <p:sp>
        <p:nvSpPr>
          <p:cNvPr id="5" name="页脚占位符 4"/>
          <p:cNvSpPr>
            <a:spLocks noGrp="1"/>
          </p:cNvSpPr>
          <p:nvPr>
            <p:ph type="ftr" sz="quarter" idx="11"/>
          </p:nvPr>
        </p:nvSpPr>
        <p:spPr/>
        <p:txBody>
          <a:bodyPr/>
          <a:lstStyle/>
          <a:p>
            <a:endParaRPr lang="zh-CN" altLang="en-US">
              <a:solidFill>
                <a:prstClr val="black"/>
              </a:solidFill>
            </a:endParaRPr>
          </a:p>
        </p:txBody>
      </p:sp>
      <p:sp>
        <p:nvSpPr>
          <p:cNvPr id="6" name="页眉占位符 5"/>
          <p:cNvSpPr>
            <a:spLocks noGrp="1"/>
          </p:cNvSpPr>
          <p:nvPr>
            <p:ph type="hdr" sz="quarter" idx="12"/>
          </p:nvPr>
        </p:nvSpPr>
        <p:spPr/>
        <p:txBody>
          <a:bodyPr/>
          <a:lstStyle/>
          <a:p>
            <a:r>
              <a:rPr lang="zh-CN" altLang="en-US">
                <a:solidFill>
                  <a:prstClr val="black"/>
                </a:solidFill>
              </a:rPr>
              <a:t>第</a:t>
            </a:r>
            <a:r>
              <a:rPr lang="en-US" altLang="zh-CN">
                <a:solidFill>
                  <a:prstClr val="black"/>
                </a:solidFill>
              </a:rPr>
              <a:t>1</a:t>
            </a:r>
            <a:r>
              <a:rPr lang="zh-CN" altLang="en-US">
                <a:solidFill>
                  <a:prstClr val="black"/>
                </a:solidFill>
              </a:rPr>
              <a:t>章 绪论</a:t>
            </a:r>
          </a:p>
        </p:txBody>
      </p:sp>
    </p:spTree>
    <p:extLst>
      <p:ext uri="{BB962C8B-B14F-4D97-AF65-F5344CB8AC3E}">
        <p14:creationId xmlns:p14="http://schemas.microsoft.com/office/powerpoint/2010/main" val="1953212056"/>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73ADF5C-0B53-4BD5-BF19-A16D1C70E8AA}" type="slidenum">
              <a:rPr lang="zh-CN" altLang="en-US">
                <a:solidFill>
                  <a:prstClr val="black"/>
                </a:solidFill>
              </a:rPr>
              <a:pPr/>
              <a:t>107</a:t>
            </a:fld>
            <a:endParaRPr lang="zh-CN" altLang="en-US">
              <a:solidFill>
                <a:prstClr val="black"/>
              </a:solidFill>
            </a:endParaRPr>
          </a:p>
        </p:txBody>
      </p:sp>
      <p:sp>
        <p:nvSpPr>
          <p:cNvPr id="5" name="页脚占位符 4"/>
          <p:cNvSpPr>
            <a:spLocks noGrp="1"/>
          </p:cNvSpPr>
          <p:nvPr>
            <p:ph type="ftr" sz="quarter" idx="11"/>
          </p:nvPr>
        </p:nvSpPr>
        <p:spPr/>
        <p:txBody>
          <a:bodyPr/>
          <a:lstStyle/>
          <a:p>
            <a:endParaRPr lang="zh-CN" altLang="en-US">
              <a:solidFill>
                <a:prstClr val="black"/>
              </a:solidFill>
            </a:endParaRPr>
          </a:p>
        </p:txBody>
      </p:sp>
      <p:sp>
        <p:nvSpPr>
          <p:cNvPr id="6" name="页眉占位符 5"/>
          <p:cNvSpPr>
            <a:spLocks noGrp="1"/>
          </p:cNvSpPr>
          <p:nvPr>
            <p:ph type="hdr" sz="quarter" idx="12"/>
          </p:nvPr>
        </p:nvSpPr>
        <p:spPr/>
        <p:txBody>
          <a:bodyPr/>
          <a:lstStyle/>
          <a:p>
            <a:r>
              <a:rPr lang="zh-CN" altLang="en-US">
                <a:solidFill>
                  <a:prstClr val="black"/>
                </a:solidFill>
              </a:rPr>
              <a:t>第</a:t>
            </a:r>
            <a:r>
              <a:rPr lang="en-US" altLang="zh-CN">
                <a:solidFill>
                  <a:prstClr val="black"/>
                </a:solidFill>
              </a:rPr>
              <a:t>1</a:t>
            </a:r>
            <a:r>
              <a:rPr lang="zh-CN" altLang="en-US">
                <a:solidFill>
                  <a:prstClr val="black"/>
                </a:solidFill>
              </a:rPr>
              <a:t>章 绪论</a:t>
            </a:r>
          </a:p>
        </p:txBody>
      </p:sp>
    </p:spTree>
    <p:extLst>
      <p:ext uri="{BB962C8B-B14F-4D97-AF65-F5344CB8AC3E}">
        <p14:creationId xmlns:p14="http://schemas.microsoft.com/office/powerpoint/2010/main" val="1953212056"/>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3ADF5C-0B53-4BD5-BF19-A16D1C70E8AA}" type="slidenum">
              <a:rPr lang="zh-CN" altLang="en-US">
                <a:solidFill>
                  <a:prstClr val="black"/>
                </a:solidFill>
              </a:rPr>
              <a:pPr/>
              <a:t>108</a:t>
            </a:fld>
            <a:endParaRPr lang="zh-CN" altLang="en-US">
              <a:solidFill>
                <a:prstClr val="black"/>
              </a:solidFill>
            </a:endParaRPr>
          </a:p>
        </p:txBody>
      </p:sp>
      <p:sp>
        <p:nvSpPr>
          <p:cNvPr id="5" name="页脚占位符 4"/>
          <p:cNvSpPr>
            <a:spLocks noGrp="1"/>
          </p:cNvSpPr>
          <p:nvPr>
            <p:ph type="ftr" sz="quarter" idx="11"/>
          </p:nvPr>
        </p:nvSpPr>
        <p:spPr/>
        <p:txBody>
          <a:bodyPr/>
          <a:lstStyle/>
          <a:p>
            <a:endParaRPr lang="zh-CN" altLang="en-US">
              <a:solidFill>
                <a:prstClr val="black"/>
              </a:solidFill>
            </a:endParaRPr>
          </a:p>
        </p:txBody>
      </p:sp>
      <p:sp>
        <p:nvSpPr>
          <p:cNvPr id="6" name="页眉占位符 5"/>
          <p:cNvSpPr>
            <a:spLocks noGrp="1"/>
          </p:cNvSpPr>
          <p:nvPr>
            <p:ph type="hdr" sz="quarter" idx="12"/>
          </p:nvPr>
        </p:nvSpPr>
        <p:spPr/>
        <p:txBody>
          <a:bodyPr/>
          <a:lstStyle/>
          <a:p>
            <a:r>
              <a:rPr lang="zh-CN" altLang="en-US">
                <a:solidFill>
                  <a:prstClr val="black"/>
                </a:solidFill>
              </a:rPr>
              <a:t>第</a:t>
            </a:r>
            <a:r>
              <a:rPr lang="en-US" altLang="zh-CN">
                <a:solidFill>
                  <a:prstClr val="black"/>
                </a:solidFill>
              </a:rPr>
              <a:t>1</a:t>
            </a:r>
            <a:r>
              <a:rPr lang="zh-CN" altLang="en-US">
                <a:solidFill>
                  <a:prstClr val="black"/>
                </a:solidFill>
              </a:rPr>
              <a:t>章 绪论</a:t>
            </a:r>
          </a:p>
        </p:txBody>
      </p:sp>
    </p:spTree>
    <p:extLst>
      <p:ext uri="{BB962C8B-B14F-4D97-AF65-F5344CB8AC3E}">
        <p14:creationId xmlns:p14="http://schemas.microsoft.com/office/powerpoint/2010/main" val="1953212056"/>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73ADF5C-0B53-4BD5-BF19-A16D1C70E8AA}" type="slidenum">
              <a:rPr lang="zh-CN" altLang="en-US">
                <a:solidFill>
                  <a:prstClr val="black"/>
                </a:solidFill>
              </a:rPr>
              <a:pPr/>
              <a:t>109</a:t>
            </a:fld>
            <a:endParaRPr lang="zh-CN" altLang="en-US">
              <a:solidFill>
                <a:prstClr val="black"/>
              </a:solidFill>
            </a:endParaRPr>
          </a:p>
        </p:txBody>
      </p:sp>
      <p:sp>
        <p:nvSpPr>
          <p:cNvPr id="5" name="页脚占位符 4"/>
          <p:cNvSpPr>
            <a:spLocks noGrp="1"/>
          </p:cNvSpPr>
          <p:nvPr>
            <p:ph type="ftr" sz="quarter" idx="11"/>
          </p:nvPr>
        </p:nvSpPr>
        <p:spPr/>
        <p:txBody>
          <a:bodyPr/>
          <a:lstStyle/>
          <a:p>
            <a:endParaRPr lang="zh-CN" altLang="en-US">
              <a:solidFill>
                <a:prstClr val="black"/>
              </a:solidFill>
            </a:endParaRPr>
          </a:p>
        </p:txBody>
      </p:sp>
      <p:sp>
        <p:nvSpPr>
          <p:cNvPr id="6" name="页眉占位符 5"/>
          <p:cNvSpPr>
            <a:spLocks noGrp="1"/>
          </p:cNvSpPr>
          <p:nvPr>
            <p:ph type="hdr" sz="quarter" idx="12"/>
          </p:nvPr>
        </p:nvSpPr>
        <p:spPr/>
        <p:txBody>
          <a:bodyPr/>
          <a:lstStyle/>
          <a:p>
            <a:r>
              <a:rPr lang="zh-CN" altLang="en-US">
                <a:solidFill>
                  <a:prstClr val="black"/>
                </a:solidFill>
              </a:rPr>
              <a:t>第</a:t>
            </a:r>
            <a:r>
              <a:rPr lang="en-US" altLang="zh-CN">
                <a:solidFill>
                  <a:prstClr val="black"/>
                </a:solidFill>
              </a:rPr>
              <a:t>1</a:t>
            </a:r>
            <a:r>
              <a:rPr lang="zh-CN" altLang="en-US">
                <a:solidFill>
                  <a:prstClr val="black"/>
                </a:solidFill>
              </a:rPr>
              <a:t>章 绪论</a:t>
            </a:r>
          </a:p>
        </p:txBody>
      </p:sp>
    </p:spTree>
    <p:extLst>
      <p:ext uri="{BB962C8B-B14F-4D97-AF65-F5344CB8AC3E}">
        <p14:creationId xmlns:p14="http://schemas.microsoft.com/office/powerpoint/2010/main" val="19532120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73ADF5C-0B53-4BD5-BF19-A16D1C70E8AA}" type="slidenum">
              <a:rPr lang="zh-CN" altLang="en-US">
                <a:solidFill>
                  <a:prstClr val="black"/>
                </a:solidFill>
              </a:rPr>
              <a:pPr/>
              <a:t>11</a:t>
            </a:fld>
            <a:endParaRPr lang="zh-CN" altLang="en-US">
              <a:solidFill>
                <a:prstClr val="black"/>
              </a:solidFill>
            </a:endParaRPr>
          </a:p>
        </p:txBody>
      </p:sp>
      <p:sp>
        <p:nvSpPr>
          <p:cNvPr id="5" name="页脚占位符 4"/>
          <p:cNvSpPr>
            <a:spLocks noGrp="1"/>
          </p:cNvSpPr>
          <p:nvPr>
            <p:ph type="ftr" sz="quarter" idx="11"/>
          </p:nvPr>
        </p:nvSpPr>
        <p:spPr/>
        <p:txBody>
          <a:bodyPr/>
          <a:lstStyle/>
          <a:p>
            <a:endParaRPr lang="zh-CN" altLang="en-US">
              <a:solidFill>
                <a:prstClr val="black"/>
              </a:solidFill>
            </a:endParaRPr>
          </a:p>
        </p:txBody>
      </p:sp>
      <p:sp>
        <p:nvSpPr>
          <p:cNvPr id="6" name="页眉占位符 5"/>
          <p:cNvSpPr>
            <a:spLocks noGrp="1"/>
          </p:cNvSpPr>
          <p:nvPr>
            <p:ph type="hdr" sz="quarter" idx="12"/>
          </p:nvPr>
        </p:nvSpPr>
        <p:spPr/>
        <p:txBody>
          <a:bodyPr/>
          <a:lstStyle/>
          <a:p>
            <a:r>
              <a:rPr lang="zh-CN" altLang="en-US">
                <a:solidFill>
                  <a:prstClr val="black"/>
                </a:solidFill>
              </a:rPr>
              <a:t>第</a:t>
            </a:r>
            <a:r>
              <a:rPr lang="en-US" altLang="zh-CN">
                <a:solidFill>
                  <a:prstClr val="black"/>
                </a:solidFill>
              </a:rPr>
              <a:t>1</a:t>
            </a:r>
            <a:r>
              <a:rPr lang="zh-CN" altLang="en-US">
                <a:solidFill>
                  <a:prstClr val="black"/>
                </a:solidFill>
              </a:rPr>
              <a:t>章 绪论</a:t>
            </a:r>
          </a:p>
        </p:txBody>
      </p:sp>
    </p:spTree>
    <p:extLst>
      <p:ext uri="{BB962C8B-B14F-4D97-AF65-F5344CB8AC3E}">
        <p14:creationId xmlns:p14="http://schemas.microsoft.com/office/powerpoint/2010/main" val="1953212056"/>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D73ADF5C-0B53-4BD5-BF19-A16D1C70E8AA}" type="slidenum">
              <a:rPr lang="zh-CN" altLang="en-US">
                <a:solidFill>
                  <a:prstClr val="black"/>
                </a:solidFill>
              </a:rPr>
              <a:pPr/>
              <a:t>110</a:t>
            </a:fld>
            <a:endParaRPr lang="zh-CN" altLang="en-US">
              <a:solidFill>
                <a:prstClr val="black"/>
              </a:solidFill>
            </a:endParaRPr>
          </a:p>
        </p:txBody>
      </p:sp>
      <p:sp>
        <p:nvSpPr>
          <p:cNvPr id="5" name="页脚占位符 4"/>
          <p:cNvSpPr>
            <a:spLocks noGrp="1"/>
          </p:cNvSpPr>
          <p:nvPr>
            <p:ph type="ftr" sz="quarter" idx="11"/>
          </p:nvPr>
        </p:nvSpPr>
        <p:spPr/>
        <p:txBody>
          <a:bodyPr/>
          <a:lstStyle/>
          <a:p>
            <a:endParaRPr lang="zh-CN" altLang="en-US">
              <a:solidFill>
                <a:prstClr val="black"/>
              </a:solidFill>
            </a:endParaRPr>
          </a:p>
        </p:txBody>
      </p:sp>
      <p:sp>
        <p:nvSpPr>
          <p:cNvPr id="6" name="页眉占位符 5"/>
          <p:cNvSpPr>
            <a:spLocks noGrp="1"/>
          </p:cNvSpPr>
          <p:nvPr>
            <p:ph type="hdr" sz="quarter" idx="12"/>
          </p:nvPr>
        </p:nvSpPr>
        <p:spPr/>
        <p:txBody>
          <a:bodyPr/>
          <a:lstStyle/>
          <a:p>
            <a:r>
              <a:rPr lang="zh-CN" altLang="en-US">
                <a:solidFill>
                  <a:prstClr val="black"/>
                </a:solidFill>
              </a:rPr>
              <a:t>第</a:t>
            </a:r>
            <a:r>
              <a:rPr lang="en-US" altLang="zh-CN">
                <a:solidFill>
                  <a:prstClr val="black"/>
                </a:solidFill>
              </a:rPr>
              <a:t>1</a:t>
            </a:r>
            <a:r>
              <a:rPr lang="zh-CN" altLang="en-US">
                <a:solidFill>
                  <a:prstClr val="black"/>
                </a:solidFill>
              </a:rPr>
              <a:t>章 绪论</a:t>
            </a:r>
          </a:p>
        </p:txBody>
      </p:sp>
    </p:spTree>
    <p:extLst>
      <p:ext uri="{BB962C8B-B14F-4D97-AF65-F5344CB8AC3E}">
        <p14:creationId xmlns:p14="http://schemas.microsoft.com/office/powerpoint/2010/main" val="19532120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73ADF5C-0B53-4BD5-BF19-A16D1C70E8AA}" type="slidenum">
              <a:rPr lang="zh-CN" altLang="en-US">
                <a:solidFill>
                  <a:prstClr val="black"/>
                </a:solidFill>
              </a:rPr>
              <a:pPr/>
              <a:t>12</a:t>
            </a:fld>
            <a:endParaRPr lang="zh-CN" altLang="en-US">
              <a:solidFill>
                <a:prstClr val="black"/>
              </a:solidFill>
            </a:endParaRPr>
          </a:p>
        </p:txBody>
      </p:sp>
      <p:sp>
        <p:nvSpPr>
          <p:cNvPr id="5" name="页脚占位符 4"/>
          <p:cNvSpPr>
            <a:spLocks noGrp="1"/>
          </p:cNvSpPr>
          <p:nvPr>
            <p:ph type="ftr" sz="quarter" idx="11"/>
          </p:nvPr>
        </p:nvSpPr>
        <p:spPr/>
        <p:txBody>
          <a:bodyPr/>
          <a:lstStyle/>
          <a:p>
            <a:endParaRPr lang="zh-CN" altLang="en-US">
              <a:solidFill>
                <a:prstClr val="black"/>
              </a:solidFill>
            </a:endParaRPr>
          </a:p>
        </p:txBody>
      </p:sp>
      <p:sp>
        <p:nvSpPr>
          <p:cNvPr id="6" name="页眉占位符 5"/>
          <p:cNvSpPr>
            <a:spLocks noGrp="1"/>
          </p:cNvSpPr>
          <p:nvPr>
            <p:ph type="hdr" sz="quarter" idx="12"/>
          </p:nvPr>
        </p:nvSpPr>
        <p:spPr/>
        <p:txBody>
          <a:bodyPr/>
          <a:lstStyle/>
          <a:p>
            <a:r>
              <a:rPr lang="zh-CN" altLang="en-US">
                <a:solidFill>
                  <a:prstClr val="black"/>
                </a:solidFill>
              </a:rPr>
              <a:t>第</a:t>
            </a:r>
            <a:r>
              <a:rPr lang="en-US" altLang="zh-CN">
                <a:solidFill>
                  <a:prstClr val="black"/>
                </a:solidFill>
              </a:rPr>
              <a:t>1</a:t>
            </a:r>
            <a:r>
              <a:rPr lang="zh-CN" altLang="en-US">
                <a:solidFill>
                  <a:prstClr val="black"/>
                </a:solidFill>
              </a:rPr>
              <a:t>章 绪论</a:t>
            </a:r>
          </a:p>
        </p:txBody>
      </p:sp>
    </p:spTree>
    <p:extLst>
      <p:ext uri="{BB962C8B-B14F-4D97-AF65-F5344CB8AC3E}">
        <p14:creationId xmlns:p14="http://schemas.microsoft.com/office/powerpoint/2010/main" val="32166387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73ADF5C-0B53-4BD5-BF19-A16D1C70E8AA}" type="slidenum">
              <a:rPr lang="zh-CN" altLang="en-US">
                <a:solidFill>
                  <a:prstClr val="black"/>
                </a:solidFill>
              </a:rPr>
              <a:pPr/>
              <a:t>13</a:t>
            </a:fld>
            <a:endParaRPr lang="zh-CN" altLang="en-US">
              <a:solidFill>
                <a:prstClr val="black"/>
              </a:solidFill>
            </a:endParaRPr>
          </a:p>
        </p:txBody>
      </p:sp>
      <p:sp>
        <p:nvSpPr>
          <p:cNvPr id="5" name="页脚占位符 4"/>
          <p:cNvSpPr>
            <a:spLocks noGrp="1"/>
          </p:cNvSpPr>
          <p:nvPr>
            <p:ph type="ftr" sz="quarter" idx="11"/>
          </p:nvPr>
        </p:nvSpPr>
        <p:spPr/>
        <p:txBody>
          <a:bodyPr/>
          <a:lstStyle/>
          <a:p>
            <a:endParaRPr lang="zh-CN" altLang="en-US">
              <a:solidFill>
                <a:prstClr val="black"/>
              </a:solidFill>
            </a:endParaRPr>
          </a:p>
        </p:txBody>
      </p:sp>
      <p:sp>
        <p:nvSpPr>
          <p:cNvPr id="6" name="页眉占位符 5"/>
          <p:cNvSpPr>
            <a:spLocks noGrp="1"/>
          </p:cNvSpPr>
          <p:nvPr>
            <p:ph type="hdr" sz="quarter" idx="12"/>
          </p:nvPr>
        </p:nvSpPr>
        <p:spPr/>
        <p:txBody>
          <a:bodyPr/>
          <a:lstStyle/>
          <a:p>
            <a:r>
              <a:rPr lang="zh-CN" altLang="en-US">
                <a:solidFill>
                  <a:prstClr val="black"/>
                </a:solidFill>
              </a:rPr>
              <a:t>第</a:t>
            </a:r>
            <a:r>
              <a:rPr lang="en-US" altLang="zh-CN">
                <a:solidFill>
                  <a:prstClr val="black"/>
                </a:solidFill>
              </a:rPr>
              <a:t>1</a:t>
            </a:r>
            <a:r>
              <a:rPr lang="zh-CN" altLang="en-US">
                <a:solidFill>
                  <a:prstClr val="black"/>
                </a:solidFill>
              </a:rPr>
              <a:t>章 绪论</a:t>
            </a:r>
          </a:p>
        </p:txBody>
      </p:sp>
    </p:spTree>
    <p:extLst>
      <p:ext uri="{BB962C8B-B14F-4D97-AF65-F5344CB8AC3E}">
        <p14:creationId xmlns:p14="http://schemas.microsoft.com/office/powerpoint/2010/main" val="19532120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73ADF5C-0B53-4BD5-BF19-A16D1C70E8AA}" type="slidenum">
              <a:rPr lang="zh-CN" altLang="en-US">
                <a:solidFill>
                  <a:prstClr val="black"/>
                </a:solidFill>
              </a:rPr>
              <a:pPr/>
              <a:t>14</a:t>
            </a:fld>
            <a:endParaRPr lang="zh-CN" altLang="en-US">
              <a:solidFill>
                <a:prstClr val="black"/>
              </a:solidFill>
            </a:endParaRPr>
          </a:p>
        </p:txBody>
      </p:sp>
      <p:sp>
        <p:nvSpPr>
          <p:cNvPr id="5" name="页脚占位符 4"/>
          <p:cNvSpPr>
            <a:spLocks noGrp="1"/>
          </p:cNvSpPr>
          <p:nvPr>
            <p:ph type="ftr" sz="quarter" idx="11"/>
          </p:nvPr>
        </p:nvSpPr>
        <p:spPr/>
        <p:txBody>
          <a:bodyPr/>
          <a:lstStyle/>
          <a:p>
            <a:endParaRPr lang="zh-CN" altLang="en-US">
              <a:solidFill>
                <a:prstClr val="black"/>
              </a:solidFill>
            </a:endParaRPr>
          </a:p>
        </p:txBody>
      </p:sp>
      <p:sp>
        <p:nvSpPr>
          <p:cNvPr id="6" name="页眉占位符 5"/>
          <p:cNvSpPr>
            <a:spLocks noGrp="1"/>
          </p:cNvSpPr>
          <p:nvPr>
            <p:ph type="hdr" sz="quarter" idx="12"/>
          </p:nvPr>
        </p:nvSpPr>
        <p:spPr/>
        <p:txBody>
          <a:bodyPr/>
          <a:lstStyle/>
          <a:p>
            <a:r>
              <a:rPr lang="zh-CN" altLang="en-US">
                <a:solidFill>
                  <a:prstClr val="black"/>
                </a:solidFill>
              </a:rPr>
              <a:t>第</a:t>
            </a:r>
            <a:r>
              <a:rPr lang="en-US" altLang="zh-CN">
                <a:solidFill>
                  <a:prstClr val="black"/>
                </a:solidFill>
              </a:rPr>
              <a:t>1</a:t>
            </a:r>
            <a:r>
              <a:rPr lang="zh-CN" altLang="en-US">
                <a:solidFill>
                  <a:prstClr val="black"/>
                </a:solidFill>
              </a:rPr>
              <a:t>章 绪论</a:t>
            </a:r>
          </a:p>
        </p:txBody>
      </p:sp>
    </p:spTree>
    <p:extLst>
      <p:ext uri="{BB962C8B-B14F-4D97-AF65-F5344CB8AC3E}">
        <p14:creationId xmlns:p14="http://schemas.microsoft.com/office/powerpoint/2010/main" val="19532120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3ADF5C-0B53-4BD5-BF19-A16D1C70E8AA}" type="slidenum">
              <a:rPr lang="zh-CN" altLang="en-US">
                <a:solidFill>
                  <a:prstClr val="black"/>
                </a:solidFill>
              </a:rPr>
              <a:pPr/>
              <a:t>15</a:t>
            </a:fld>
            <a:endParaRPr lang="zh-CN" altLang="en-US">
              <a:solidFill>
                <a:prstClr val="black"/>
              </a:solidFill>
            </a:endParaRPr>
          </a:p>
        </p:txBody>
      </p:sp>
      <p:sp>
        <p:nvSpPr>
          <p:cNvPr id="5" name="页脚占位符 4"/>
          <p:cNvSpPr>
            <a:spLocks noGrp="1"/>
          </p:cNvSpPr>
          <p:nvPr>
            <p:ph type="ftr" sz="quarter" idx="11"/>
          </p:nvPr>
        </p:nvSpPr>
        <p:spPr/>
        <p:txBody>
          <a:bodyPr/>
          <a:lstStyle/>
          <a:p>
            <a:endParaRPr lang="zh-CN" altLang="en-US">
              <a:solidFill>
                <a:prstClr val="black"/>
              </a:solidFill>
            </a:endParaRPr>
          </a:p>
        </p:txBody>
      </p:sp>
      <p:sp>
        <p:nvSpPr>
          <p:cNvPr id="6" name="页眉占位符 5"/>
          <p:cNvSpPr>
            <a:spLocks noGrp="1"/>
          </p:cNvSpPr>
          <p:nvPr>
            <p:ph type="hdr" sz="quarter" idx="12"/>
          </p:nvPr>
        </p:nvSpPr>
        <p:spPr/>
        <p:txBody>
          <a:bodyPr/>
          <a:lstStyle/>
          <a:p>
            <a:r>
              <a:rPr lang="zh-CN" altLang="en-US">
                <a:solidFill>
                  <a:prstClr val="black"/>
                </a:solidFill>
              </a:rPr>
              <a:t>第</a:t>
            </a:r>
            <a:r>
              <a:rPr lang="en-US" altLang="zh-CN">
                <a:solidFill>
                  <a:prstClr val="black"/>
                </a:solidFill>
              </a:rPr>
              <a:t>1</a:t>
            </a:r>
            <a:r>
              <a:rPr lang="zh-CN" altLang="en-US">
                <a:solidFill>
                  <a:prstClr val="black"/>
                </a:solidFill>
              </a:rPr>
              <a:t>章 绪论</a:t>
            </a:r>
          </a:p>
        </p:txBody>
      </p:sp>
    </p:spTree>
    <p:extLst>
      <p:ext uri="{BB962C8B-B14F-4D97-AF65-F5344CB8AC3E}">
        <p14:creationId xmlns:p14="http://schemas.microsoft.com/office/powerpoint/2010/main" val="19532120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3ADF5C-0B53-4BD5-BF19-A16D1C70E8AA}" type="slidenum">
              <a:rPr lang="zh-CN" altLang="en-US">
                <a:solidFill>
                  <a:prstClr val="black"/>
                </a:solidFill>
              </a:rPr>
              <a:pPr/>
              <a:t>16</a:t>
            </a:fld>
            <a:endParaRPr lang="zh-CN" altLang="en-US">
              <a:solidFill>
                <a:prstClr val="black"/>
              </a:solidFill>
            </a:endParaRPr>
          </a:p>
        </p:txBody>
      </p:sp>
      <p:sp>
        <p:nvSpPr>
          <p:cNvPr id="5" name="页脚占位符 4"/>
          <p:cNvSpPr>
            <a:spLocks noGrp="1"/>
          </p:cNvSpPr>
          <p:nvPr>
            <p:ph type="ftr" sz="quarter" idx="11"/>
          </p:nvPr>
        </p:nvSpPr>
        <p:spPr/>
        <p:txBody>
          <a:bodyPr/>
          <a:lstStyle/>
          <a:p>
            <a:endParaRPr lang="zh-CN" altLang="en-US">
              <a:solidFill>
                <a:prstClr val="black"/>
              </a:solidFill>
            </a:endParaRPr>
          </a:p>
        </p:txBody>
      </p:sp>
      <p:sp>
        <p:nvSpPr>
          <p:cNvPr id="6" name="页眉占位符 5"/>
          <p:cNvSpPr>
            <a:spLocks noGrp="1"/>
          </p:cNvSpPr>
          <p:nvPr>
            <p:ph type="hdr" sz="quarter" idx="12"/>
          </p:nvPr>
        </p:nvSpPr>
        <p:spPr/>
        <p:txBody>
          <a:bodyPr/>
          <a:lstStyle/>
          <a:p>
            <a:r>
              <a:rPr lang="zh-CN" altLang="en-US">
                <a:solidFill>
                  <a:prstClr val="black"/>
                </a:solidFill>
              </a:rPr>
              <a:t>第</a:t>
            </a:r>
            <a:r>
              <a:rPr lang="en-US" altLang="zh-CN">
                <a:solidFill>
                  <a:prstClr val="black"/>
                </a:solidFill>
              </a:rPr>
              <a:t>1</a:t>
            </a:r>
            <a:r>
              <a:rPr lang="zh-CN" altLang="en-US">
                <a:solidFill>
                  <a:prstClr val="black"/>
                </a:solidFill>
              </a:rPr>
              <a:t>章 绪论</a:t>
            </a:r>
          </a:p>
        </p:txBody>
      </p:sp>
    </p:spTree>
    <p:extLst>
      <p:ext uri="{BB962C8B-B14F-4D97-AF65-F5344CB8AC3E}">
        <p14:creationId xmlns:p14="http://schemas.microsoft.com/office/powerpoint/2010/main" val="19532120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73ADF5C-0B53-4BD5-BF19-A16D1C70E8AA}" type="slidenum">
              <a:rPr lang="zh-CN" altLang="en-US">
                <a:solidFill>
                  <a:prstClr val="black"/>
                </a:solidFill>
              </a:rPr>
              <a:pPr/>
              <a:t>17</a:t>
            </a:fld>
            <a:endParaRPr lang="zh-CN" altLang="en-US">
              <a:solidFill>
                <a:prstClr val="black"/>
              </a:solidFill>
            </a:endParaRPr>
          </a:p>
        </p:txBody>
      </p:sp>
      <p:sp>
        <p:nvSpPr>
          <p:cNvPr id="5" name="页脚占位符 4"/>
          <p:cNvSpPr>
            <a:spLocks noGrp="1"/>
          </p:cNvSpPr>
          <p:nvPr>
            <p:ph type="ftr" sz="quarter" idx="11"/>
          </p:nvPr>
        </p:nvSpPr>
        <p:spPr/>
        <p:txBody>
          <a:bodyPr/>
          <a:lstStyle/>
          <a:p>
            <a:endParaRPr lang="zh-CN" altLang="en-US">
              <a:solidFill>
                <a:prstClr val="black"/>
              </a:solidFill>
            </a:endParaRPr>
          </a:p>
        </p:txBody>
      </p:sp>
      <p:sp>
        <p:nvSpPr>
          <p:cNvPr id="6" name="页眉占位符 5"/>
          <p:cNvSpPr>
            <a:spLocks noGrp="1"/>
          </p:cNvSpPr>
          <p:nvPr>
            <p:ph type="hdr" sz="quarter" idx="12"/>
          </p:nvPr>
        </p:nvSpPr>
        <p:spPr/>
        <p:txBody>
          <a:bodyPr/>
          <a:lstStyle/>
          <a:p>
            <a:r>
              <a:rPr lang="zh-CN" altLang="en-US">
                <a:solidFill>
                  <a:prstClr val="black"/>
                </a:solidFill>
              </a:rPr>
              <a:t>第</a:t>
            </a:r>
            <a:r>
              <a:rPr lang="en-US" altLang="zh-CN">
                <a:solidFill>
                  <a:prstClr val="black"/>
                </a:solidFill>
              </a:rPr>
              <a:t>1</a:t>
            </a:r>
            <a:r>
              <a:rPr lang="zh-CN" altLang="en-US">
                <a:solidFill>
                  <a:prstClr val="black"/>
                </a:solidFill>
              </a:rPr>
              <a:t>章 绪论</a:t>
            </a:r>
          </a:p>
        </p:txBody>
      </p:sp>
    </p:spTree>
    <p:extLst>
      <p:ext uri="{BB962C8B-B14F-4D97-AF65-F5344CB8AC3E}">
        <p14:creationId xmlns:p14="http://schemas.microsoft.com/office/powerpoint/2010/main" val="19532120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73ADF5C-0B53-4BD5-BF19-A16D1C70E8AA}" type="slidenum">
              <a:rPr lang="zh-CN" altLang="en-US">
                <a:solidFill>
                  <a:prstClr val="black"/>
                </a:solidFill>
              </a:rPr>
              <a:pPr/>
              <a:t>18</a:t>
            </a:fld>
            <a:endParaRPr lang="zh-CN" altLang="en-US">
              <a:solidFill>
                <a:prstClr val="black"/>
              </a:solidFill>
            </a:endParaRPr>
          </a:p>
        </p:txBody>
      </p:sp>
      <p:sp>
        <p:nvSpPr>
          <p:cNvPr id="5" name="页脚占位符 4"/>
          <p:cNvSpPr>
            <a:spLocks noGrp="1"/>
          </p:cNvSpPr>
          <p:nvPr>
            <p:ph type="ftr" sz="quarter" idx="11"/>
          </p:nvPr>
        </p:nvSpPr>
        <p:spPr/>
        <p:txBody>
          <a:bodyPr/>
          <a:lstStyle/>
          <a:p>
            <a:endParaRPr lang="zh-CN" altLang="en-US">
              <a:solidFill>
                <a:prstClr val="black"/>
              </a:solidFill>
            </a:endParaRPr>
          </a:p>
        </p:txBody>
      </p:sp>
      <p:sp>
        <p:nvSpPr>
          <p:cNvPr id="6" name="页眉占位符 5"/>
          <p:cNvSpPr>
            <a:spLocks noGrp="1"/>
          </p:cNvSpPr>
          <p:nvPr>
            <p:ph type="hdr" sz="quarter" idx="12"/>
          </p:nvPr>
        </p:nvSpPr>
        <p:spPr/>
        <p:txBody>
          <a:bodyPr/>
          <a:lstStyle/>
          <a:p>
            <a:r>
              <a:rPr lang="zh-CN" altLang="en-US">
                <a:solidFill>
                  <a:prstClr val="black"/>
                </a:solidFill>
              </a:rPr>
              <a:t>第</a:t>
            </a:r>
            <a:r>
              <a:rPr lang="en-US" altLang="zh-CN">
                <a:solidFill>
                  <a:prstClr val="black"/>
                </a:solidFill>
              </a:rPr>
              <a:t>1</a:t>
            </a:r>
            <a:r>
              <a:rPr lang="zh-CN" altLang="en-US">
                <a:solidFill>
                  <a:prstClr val="black"/>
                </a:solidFill>
              </a:rPr>
              <a:t>章 绪论</a:t>
            </a:r>
          </a:p>
        </p:txBody>
      </p:sp>
    </p:spTree>
    <p:extLst>
      <p:ext uri="{BB962C8B-B14F-4D97-AF65-F5344CB8AC3E}">
        <p14:creationId xmlns:p14="http://schemas.microsoft.com/office/powerpoint/2010/main" val="195321205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73ADF5C-0B53-4BD5-BF19-A16D1C70E8AA}" type="slidenum">
              <a:rPr lang="zh-CN" altLang="en-US">
                <a:solidFill>
                  <a:prstClr val="black"/>
                </a:solidFill>
              </a:rPr>
              <a:pPr/>
              <a:t>19</a:t>
            </a:fld>
            <a:endParaRPr lang="zh-CN" altLang="en-US">
              <a:solidFill>
                <a:prstClr val="black"/>
              </a:solidFill>
            </a:endParaRPr>
          </a:p>
        </p:txBody>
      </p:sp>
      <p:sp>
        <p:nvSpPr>
          <p:cNvPr id="5" name="页脚占位符 4"/>
          <p:cNvSpPr>
            <a:spLocks noGrp="1"/>
          </p:cNvSpPr>
          <p:nvPr>
            <p:ph type="ftr" sz="quarter" idx="11"/>
          </p:nvPr>
        </p:nvSpPr>
        <p:spPr/>
        <p:txBody>
          <a:bodyPr/>
          <a:lstStyle/>
          <a:p>
            <a:endParaRPr lang="zh-CN" altLang="en-US">
              <a:solidFill>
                <a:prstClr val="black"/>
              </a:solidFill>
            </a:endParaRPr>
          </a:p>
        </p:txBody>
      </p:sp>
      <p:sp>
        <p:nvSpPr>
          <p:cNvPr id="6" name="页眉占位符 5"/>
          <p:cNvSpPr>
            <a:spLocks noGrp="1"/>
          </p:cNvSpPr>
          <p:nvPr>
            <p:ph type="hdr" sz="quarter" idx="12"/>
          </p:nvPr>
        </p:nvSpPr>
        <p:spPr/>
        <p:txBody>
          <a:bodyPr/>
          <a:lstStyle/>
          <a:p>
            <a:r>
              <a:rPr lang="zh-CN" altLang="en-US">
                <a:solidFill>
                  <a:prstClr val="black"/>
                </a:solidFill>
              </a:rPr>
              <a:t>第</a:t>
            </a:r>
            <a:r>
              <a:rPr lang="en-US" altLang="zh-CN">
                <a:solidFill>
                  <a:prstClr val="black"/>
                </a:solidFill>
              </a:rPr>
              <a:t>1</a:t>
            </a:r>
            <a:r>
              <a:rPr lang="zh-CN" altLang="en-US">
                <a:solidFill>
                  <a:prstClr val="black"/>
                </a:solidFill>
              </a:rPr>
              <a:t>章 绪论</a:t>
            </a:r>
          </a:p>
        </p:txBody>
      </p:sp>
    </p:spTree>
    <p:extLst>
      <p:ext uri="{BB962C8B-B14F-4D97-AF65-F5344CB8AC3E}">
        <p14:creationId xmlns:p14="http://schemas.microsoft.com/office/powerpoint/2010/main" val="19532120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3ADF5C-0B53-4BD5-BF19-A16D1C70E8AA}" type="slidenum">
              <a:rPr lang="zh-CN" altLang="en-US">
                <a:solidFill>
                  <a:prstClr val="black"/>
                </a:solidFill>
              </a:rPr>
              <a:pPr/>
              <a:t>2</a:t>
            </a:fld>
            <a:endParaRPr lang="zh-CN" altLang="en-US">
              <a:solidFill>
                <a:prstClr val="black"/>
              </a:solidFill>
            </a:endParaRPr>
          </a:p>
        </p:txBody>
      </p:sp>
      <p:sp>
        <p:nvSpPr>
          <p:cNvPr id="5" name="页脚占位符 4"/>
          <p:cNvSpPr>
            <a:spLocks noGrp="1"/>
          </p:cNvSpPr>
          <p:nvPr>
            <p:ph type="ftr" sz="quarter" idx="11"/>
          </p:nvPr>
        </p:nvSpPr>
        <p:spPr/>
        <p:txBody>
          <a:bodyPr/>
          <a:lstStyle/>
          <a:p>
            <a:endParaRPr lang="zh-CN" altLang="en-US">
              <a:solidFill>
                <a:prstClr val="black"/>
              </a:solidFill>
            </a:endParaRPr>
          </a:p>
        </p:txBody>
      </p:sp>
      <p:sp>
        <p:nvSpPr>
          <p:cNvPr id="6" name="页眉占位符 5"/>
          <p:cNvSpPr>
            <a:spLocks noGrp="1"/>
          </p:cNvSpPr>
          <p:nvPr>
            <p:ph type="hdr" sz="quarter" idx="12"/>
          </p:nvPr>
        </p:nvSpPr>
        <p:spPr/>
        <p:txBody>
          <a:bodyPr/>
          <a:lstStyle/>
          <a:p>
            <a:r>
              <a:rPr lang="zh-CN" altLang="en-US">
                <a:solidFill>
                  <a:prstClr val="black"/>
                </a:solidFill>
              </a:rPr>
              <a:t>第</a:t>
            </a:r>
            <a:r>
              <a:rPr lang="en-US" altLang="zh-CN">
                <a:solidFill>
                  <a:prstClr val="black"/>
                </a:solidFill>
              </a:rPr>
              <a:t>1</a:t>
            </a:r>
            <a:r>
              <a:rPr lang="zh-CN" altLang="en-US">
                <a:solidFill>
                  <a:prstClr val="black"/>
                </a:solidFill>
              </a:rPr>
              <a:t>章 绪论</a:t>
            </a:r>
          </a:p>
        </p:txBody>
      </p:sp>
    </p:spTree>
    <p:extLst>
      <p:ext uri="{BB962C8B-B14F-4D97-AF65-F5344CB8AC3E}">
        <p14:creationId xmlns:p14="http://schemas.microsoft.com/office/powerpoint/2010/main" val="195321205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73ADF5C-0B53-4BD5-BF19-A16D1C70E8AA}" type="slidenum">
              <a:rPr lang="zh-CN" altLang="en-US">
                <a:solidFill>
                  <a:prstClr val="black"/>
                </a:solidFill>
              </a:rPr>
              <a:pPr/>
              <a:t>20</a:t>
            </a:fld>
            <a:endParaRPr lang="zh-CN" altLang="en-US">
              <a:solidFill>
                <a:prstClr val="black"/>
              </a:solidFill>
            </a:endParaRPr>
          </a:p>
        </p:txBody>
      </p:sp>
      <p:sp>
        <p:nvSpPr>
          <p:cNvPr id="5" name="页脚占位符 4"/>
          <p:cNvSpPr>
            <a:spLocks noGrp="1"/>
          </p:cNvSpPr>
          <p:nvPr>
            <p:ph type="ftr" sz="quarter" idx="11"/>
          </p:nvPr>
        </p:nvSpPr>
        <p:spPr/>
        <p:txBody>
          <a:bodyPr/>
          <a:lstStyle/>
          <a:p>
            <a:endParaRPr lang="zh-CN" altLang="en-US">
              <a:solidFill>
                <a:prstClr val="black"/>
              </a:solidFill>
            </a:endParaRPr>
          </a:p>
        </p:txBody>
      </p:sp>
      <p:sp>
        <p:nvSpPr>
          <p:cNvPr id="6" name="页眉占位符 5"/>
          <p:cNvSpPr>
            <a:spLocks noGrp="1"/>
          </p:cNvSpPr>
          <p:nvPr>
            <p:ph type="hdr" sz="quarter" idx="12"/>
          </p:nvPr>
        </p:nvSpPr>
        <p:spPr/>
        <p:txBody>
          <a:bodyPr/>
          <a:lstStyle/>
          <a:p>
            <a:r>
              <a:rPr lang="zh-CN" altLang="en-US">
                <a:solidFill>
                  <a:prstClr val="black"/>
                </a:solidFill>
              </a:rPr>
              <a:t>第</a:t>
            </a:r>
            <a:r>
              <a:rPr lang="en-US" altLang="zh-CN">
                <a:solidFill>
                  <a:prstClr val="black"/>
                </a:solidFill>
              </a:rPr>
              <a:t>1</a:t>
            </a:r>
            <a:r>
              <a:rPr lang="zh-CN" altLang="en-US">
                <a:solidFill>
                  <a:prstClr val="black"/>
                </a:solidFill>
              </a:rPr>
              <a:t>章 绪论</a:t>
            </a:r>
          </a:p>
        </p:txBody>
      </p:sp>
    </p:spTree>
    <p:extLst>
      <p:ext uri="{BB962C8B-B14F-4D97-AF65-F5344CB8AC3E}">
        <p14:creationId xmlns:p14="http://schemas.microsoft.com/office/powerpoint/2010/main" val="195321205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R0</a:t>
            </a:r>
            <a:r>
              <a:rPr lang="zh-CN" altLang="en-US" dirty="0"/>
              <a:t>放监视哨，然后从前往后和有序序列比较，找插入位置；</a:t>
            </a:r>
            <a:endParaRPr lang="en-US" altLang="zh-CN" dirty="0"/>
          </a:p>
          <a:p>
            <a:r>
              <a:rPr lang="zh-CN" altLang="en-US" dirty="0"/>
              <a:t>从后往前比。。。</a:t>
            </a:r>
            <a:endParaRPr lang="en-US" altLang="zh-CN" dirty="0"/>
          </a:p>
          <a:p>
            <a:endParaRPr lang="en-US" altLang="zh-CN" dirty="0"/>
          </a:p>
          <a:p>
            <a:r>
              <a:rPr lang="zh-CN" altLang="en-US" dirty="0"/>
              <a:t>演示视频里，从无序的那个里面取出元素，先和有序表中的最后一个元素做对比，如果比他大，那就不用动了，如果比它小，就把这个元素放在监视哨里，为了便于移动，</a:t>
            </a:r>
            <a:r>
              <a:rPr lang="en-US" altLang="zh-CN" dirty="0"/>
              <a:t>---</a:t>
            </a:r>
            <a:r>
              <a:rPr lang="zh-CN" altLang="en-US" dirty="0"/>
              <a:t>放到</a:t>
            </a:r>
            <a:r>
              <a:rPr lang="en-US" altLang="zh-CN" dirty="0"/>
              <a:t>r0</a:t>
            </a:r>
            <a:r>
              <a:rPr lang="zh-CN" altLang="en-US" dirty="0"/>
              <a:t>做监视哨，然后从后往前比，找到插入位置。。。</a:t>
            </a:r>
            <a:endParaRPr lang="en-US" altLang="zh-CN" dirty="0"/>
          </a:p>
        </p:txBody>
      </p:sp>
      <p:sp>
        <p:nvSpPr>
          <p:cNvPr id="4" name="灯片编号占位符 3"/>
          <p:cNvSpPr>
            <a:spLocks noGrp="1"/>
          </p:cNvSpPr>
          <p:nvPr>
            <p:ph type="sldNum" sz="quarter" idx="10"/>
          </p:nvPr>
        </p:nvSpPr>
        <p:spPr/>
        <p:txBody>
          <a:bodyPr/>
          <a:lstStyle/>
          <a:p>
            <a:fld id="{D73ADF5C-0B53-4BD5-BF19-A16D1C70E8AA}" type="slidenum">
              <a:rPr lang="zh-CN" altLang="en-US">
                <a:solidFill>
                  <a:prstClr val="black"/>
                </a:solidFill>
              </a:rPr>
              <a:pPr/>
              <a:t>21</a:t>
            </a:fld>
            <a:endParaRPr lang="zh-CN" altLang="en-US">
              <a:solidFill>
                <a:prstClr val="black"/>
              </a:solidFill>
            </a:endParaRPr>
          </a:p>
        </p:txBody>
      </p:sp>
      <p:sp>
        <p:nvSpPr>
          <p:cNvPr id="5" name="页脚占位符 4"/>
          <p:cNvSpPr>
            <a:spLocks noGrp="1"/>
          </p:cNvSpPr>
          <p:nvPr>
            <p:ph type="ftr" sz="quarter" idx="11"/>
          </p:nvPr>
        </p:nvSpPr>
        <p:spPr/>
        <p:txBody>
          <a:bodyPr/>
          <a:lstStyle/>
          <a:p>
            <a:endParaRPr lang="zh-CN" altLang="en-US">
              <a:solidFill>
                <a:prstClr val="black"/>
              </a:solidFill>
            </a:endParaRPr>
          </a:p>
        </p:txBody>
      </p:sp>
      <p:sp>
        <p:nvSpPr>
          <p:cNvPr id="6" name="页眉占位符 5"/>
          <p:cNvSpPr>
            <a:spLocks noGrp="1"/>
          </p:cNvSpPr>
          <p:nvPr>
            <p:ph type="hdr" sz="quarter" idx="12"/>
          </p:nvPr>
        </p:nvSpPr>
        <p:spPr/>
        <p:txBody>
          <a:bodyPr/>
          <a:lstStyle/>
          <a:p>
            <a:r>
              <a:rPr lang="zh-CN" altLang="en-US">
                <a:solidFill>
                  <a:prstClr val="black"/>
                </a:solidFill>
              </a:rPr>
              <a:t>第</a:t>
            </a:r>
            <a:r>
              <a:rPr lang="en-US" altLang="zh-CN">
                <a:solidFill>
                  <a:prstClr val="black"/>
                </a:solidFill>
              </a:rPr>
              <a:t>1</a:t>
            </a:r>
            <a:r>
              <a:rPr lang="zh-CN" altLang="en-US">
                <a:solidFill>
                  <a:prstClr val="black"/>
                </a:solidFill>
              </a:rPr>
              <a:t>章 绪论</a:t>
            </a:r>
          </a:p>
        </p:txBody>
      </p:sp>
    </p:spTree>
    <p:extLst>
      <p:ext uri="{BB962C8B-B14F-4D97-AF65-F5344CB8AC3E}">
        <p14:creationId xmlns:p14="http://schemas.microsoft.com/office/powerpoint/2010/main" val="195321205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73ADF5C-0B53-4BD5-BF19-A16D1C70E8AA}" type="slidenum">
              <a:rPr lang="zh-CN" altLang="en-US">
                <a:solidFill>
                  <a:prstClr val="black"/>
                </a:solidFill>
              </a:rPr>
              <a:pPr/>
              <a:t>22</a:t>
            </a:fld>
            <a:endParaRPr lang="zh-CN" altLang="en-US">
              <a:solidFill>
                <a:prstClr val="black"/>
              </a:solidFill>
            </a:endParaRPr>
          </a:p>
        </p:txBody>
      </p:sp>
      <p:sp>
        <p:nvSpPr>
          <p:cNvPr id="5" name="页脚占位符 4"/>
          <p:cNvSpPr>
            <a:spLocks noGrp="1"/>
          </p:cNvSpPr>
          <p:nvPr>
            <p:ph type="ftr" sz="quarter" idx="11"/>
          </p:nvPr>
        </p:nvSpPr>
        <p:spPr/>
        <p:txBody>
          <a:bodyPr/>
          <a:lstStyle/>
          <a:p>
            <a:endParaRPr lang="zh-CN" altLang="en-US">
              <a:solidFill>
                <a:prstClr val="black"/>
              </a:solidFill>
            </a:endParaRPr>
          </a:p>
        </p:txBody>
      </p:sp>
      <p:sp>
        <p:nvSpPr>
          <p:cNvPr id="6" name="页眉占位符 5"/>
          <p:cNvSpPr>
            <a:spLocks noGrp="1"/>
          </p:cNvSpPr>
          <p:nvPr>
            <p:ph type="hdr" sz="quarter" idx="12"/>
          </p:nvPr>
        </p:nvSpPr>
        <p:spPr/>
        <p:txBody>
          <a:bodyPr/>
          <a:lstStyle/>
          <a:p>
            <a:r>
              <a:rPr lang="zh-CN" altLang="en-US">
                <a:solidFill>
                  <a:prstClr val="black"/>
                </a:solidFill>
              </a:rPr>
              <a:t>第</a:t>
            </a:r>
            <a:r>
              <a:rPr lang="en-US" altLang="zh-CN">
                <a:solidFill>
                  <a:prstClr val="black"/>
                </a:solidFill>
              </a:rPr>
              <a:t>1</a:t>
            </a:r>
            <a:r>
              <a:rPr lang="zh-CN" altLang="en-US">
                <a:solidFill>
                  <a:prstClr val="black"/>
                </a:solidFill>
              </a:rPr>
              <a:t>章 绪论</a:t>
            </a:r>
          </a:p>
        </p:txBody>
      </p:sp>
    </p:spTree>
    <p:extLst>
      <p:ext uri="{BB962C8B-B14F-4D97-AF65-F5344CB8AC3E}">
        <p14:creationId xmlns:p14="http://schemas.microsoft.com/office/powerpoint/2010/main" val="195321205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当</a:t>
            </a:r>
            <a:r>
              <a:rPr lang="en-US" altLang="zh-CN" dirty="0" err="1"/>
              <a:t>ri</a:t>
            </a:r>
            <a:r>
              <a:rPr lang="en-US" altLang="zh-CN" dirty="0"/>
              <a:t>=r0&lt;</a:t>
            </a:r>
            <a:r>
              <a:rPr lang="en-US" altLang="zh-CN" dirty="0" err="1"/>
              <a:t>rj</a:t>
            </a:r>
            <a:r>
              <a:rPr lang="en-US" altLang="zh-CN" dirty="0"/>
              <a:t>,</a:t>
            </a:r>
            <a:r>
              <a:rPr lang="zh-CN" altLang="en-US" dirty="0"/>
              <a:t>才进入循环。。。</a:t>
            </a:r>
          </a:p>
        </p:txBody>
      </p:sp>
      <p:sp>
        <p:nvSpPr>
          <p:cNvPr id="4" name="灯片编号占位符 3"/>
          <p:cNvSpPr>
            <a:spLocks noGrp="1"/>
          </p:cNvSpPr>
          <p:nvPr>
            <p:ph type="sldNum" sz="quarter" idx="10"/>
          </p:nvPr>
        </p:nvSpPr>
        <p:spPr/>
        <p:txBody>
          <a:bodyPr/>
          <a:lstStyle/>
          <a:p>
            <a:fld id="{D73ADF5C-0B53-4BD5-BF19-A16D1C70E8AA}" type="slidenum">
              <a:rPr lang="zh-CN" altLang="en-US">
                <a:solidFill>
                  <a:prstClr val="black"/>
                </a:solidFill>
              </a:rPr>
              <a:pPr/>
              <a:t>23</a:t>
            </a:fld>
            <a:endParaRPr lang="zh-CN" altLang="en-US">
              <a:solidFill>
                <a:prstClr val="black"/>
              </a:solidFill>
            </a:endParaRPr>
          </a:p>
        </p:txBody>
      </p:sp>
      <p:sp>
        <p:nvSpPr>
          <p:cNvPr id="5" name="页脚占位符 4"/>
          <p:cNvSpPr>
            <a:spLocks noGrp="1"/>
          </p:cNvSpPr>
          <p:nvPr>
            <p:ph type="ftr" sz="quarter" idx="11"/>
          </p:nvPr>
        </p:nvSpPr>
        <p:spPr/>
        <p:txBody>
          <a:bodyPr/>
          <a:lstStyle/>
          <a:p>
            <a:endParaRPr lang="zh-CN" altLang="en-US">
              <a:solidFill>
                <a:prstClr val="black"/>
              </a:solidFill>
            </a:endParaRPr>
          </a:p>
        </p:txBody>
      </p:sp>
      <p:sp>
        <p:nvSpPr>
          <p:cNvPr id="6" name="页眉占位符 5"/>
          <p:cNvSpPr>
            <a:spLocks noGrp="1"/>
          </p:cNvSpPr>
          <p:nvPr>
            <p:ph type="hdr" sz="quarter" idx="12"/>
          </p:nvPr>
        </p:nvSpPr>
        <p:spPr/>
        <p:txBody>
          <a:bodyPr/>
          <a:lstStyle/>
          <a:p>
            <a:r>
              <a:rPr lang="zh-CN" altLang="en-US">
                <a:solidFill>
                  <a:prstClr val="black"/>
                </a:solidFill>
              </a:rPr>
              <a:t>第</a:t>
            </a:r>
            <a:r>
              <a:rPr lang="en-US" altLang="zh-CN">
                <a:solidFill>
                  <a:prstClr val="black"/>
                </a:solidFill>
              </a:rPr>
              <a:t>1</a:t>
            </a:r>
            <a:r>
              <a:rPr lang="zh-CN" altLang="en-US">
                <a:solidFill>
                  <a:prstClr val="black"/>
                </a:solidFill>
              </a:rPr>
              <a:t>章 绪论</a:t>
            </a:r>
          </a:p>
        </p:txBody>
      </p:sp>
    </p:spTree>
    <p:extLst>
      <p:ext uri="{BB962C8B-B14F-4D97-AF65-F5344CB8AC3E}">
        <p14:creationId xmlns:p14="http://schemas.microsoft.com/office/powerpoint/2010/main" val="195321205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73ADF5C-0B53-4BD5-BF19-A16D1C70E8AA}" type="slidenum">
              <a:rPr lang="zh-CN" altLang="en-US">
                <a:solidFill>
                  <a:prstClr val="black"/>
                </a:solidFill>
              </a:rPr>
              <a:pPr/>
              <a:t>24</a:t>
            </a:fld>
            <a:endParaRPr lang="zh-CN" altLang="en-US">
              <a:solidFill>
                <a:prstClr val="black"/>
              </a:solidFill>
            </a:endParaRPr>
          </a:p>
        </p:txBody>
      </p:sp>
      <p:sp>
        <p:nvSpPr>
          <p:cNvPr id="5" name="页脚占位符 4"/>
          <p:cNvSpPr>
            <a:spLocks noGrp="1"/>
          </p:cNvSpPr>
          <p:nvPr>
            <p:ph type="ftr" sz="quarter" idx="11"/>
          </p:nvPr>
        </p:nvSpPr>
        <p:spPr/>
        <p:txBody>
          <a:bodyPr/>
          <a:lstStyle/>
          <a:p>
            <a:endParaRPr lang="zh-CN" altLang="en-US">
              <a:solidFill>
                <a:prstClr val="black"/>
              </a:solidFill>
            </a:endParaRPr>
          </a:p>
        </p:txBody>
      </p:sp>
      <p:sp>
        <p:nvSpPr>
          <p:cNvPr id="6" name="页眉占位符 5"/>
          <p:cNvSpPr>
            <a:spLocks noGrp="1"/>
          </p:cNvSpPr>
          <p:nvPr>
            <p:ph type="hdr" sz="quarter" idx="12"/>
          </p:nvPr>
        </p:nvSpPr>
        <p:spPr/>
        <p:txBody>
          <a:bodyPr/>
          <a:lstStyle/>
          <a:p>
            <a:r>
              <a:rPr lang="zh-CN" altLang="en-US">
                <a:solidFill>
                  <a:prstClr val="black"/>
                </a:solidFill>
              </a:rPr>
              <a:t>第</a:t>
            </a:r>
            <a:r>
              <a:rPr lang="en-US" altLang="zh-CN">
                <a:solidFill>
                  <a:prstClr val="black"/>
                </a:solidFill>
              </a:rPr>
              <a:t>1</a:t>
            </a:r>
            <a:r>
              <a:rPr lang="zh-CN" altLang="en-US">
                <a:solidFill>
                  <a:prstClr val="black"/>
                </a:solidFill>
              </a:rPr>
              <a:t>章 绪论</a:t>
            </a:r>
          </a:p>
        </p:txBody>
      </p:sp>
    </p:spTree>
    <p:extLst>
      <p:ext uri="{BB962C8B-B14F-4D97-AF65-F5344CB8AC3E}">
        <p14:creationId xmlns:p14="http://schemas.microsoft.com/office/powerpoint/2010/main" val="195321205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73ADF5C-0B53-4BD5-BF19-A16D1C70E8AA}" type="slidenum">
              <a:rPr lang="zh-CN" altLang="en-US">
                <a:solidFill>
                  <a:prstClr val="black"/>
                </a:solidFill>
              </a:rPr>
              <a:pPr/>
              <a:t>25</a:t>
            </a:fld>
            <a:endParaRPr lang="zh-CN" altLang="en-US">
              <a:solidFill>
                <a:prstClr val="black"/>
              </a:solidFill>
            </a:endParaRPr>
          </a:p>
        </p:txBody>
      </p:sp>
      <p:sp>
        <p:nvSpPr>
          <p:cNvPr id="5" name="页脚占位符 4"/>
          <p:cNvSpPr>
            <a:spLocks noGrp="1"/>
          </p:cNvSpPr>
          <p:nvPr>
            <p:ph type="ftr" sz="quarter" idx="11"/>
          </p:nvPr>
        </p:nvSpPr>
        <p:spPr/>
        <p:txBody>
          <a:bodyPr/>
          <a:lstStyle/>
          <a:p>
            <a:endParaRPr lang="zh-CN" altLang="en-US">
              <a:solidFill>
                <a:prstClr val="black"/>
              </a:solidFill>
            </a:endParaRPr>
          </a:p>
        </p:txBody>
      </p:sp>
      <p:sp>
        <p:nvSpPr>
          <p:cNvPr id="6" name="页眉占位符 5"/>
          <p:cNvSpPr>
            <a:spLocks noGrp="1"/>
          </p:cNvSpPr>
          <p:nvPr>
            <p:ph type="hdr" sz="quarter" idx="12"/>
          </p:nvPr>
        </p:nvSpPr>
        <p:spPr/>
        <p:txBody>
          <a:bodyPr/>
          <a:lstStyle/>
          <a:p>
            <a:r>
              <a:rPr lang="zh-CN" altLang="en-US">
                <a:solidFill>
                  <a:prstClr val="black"/>
                </a:solidFill>
              </a:rPr>
              <a:t>第</a:t>
            </a:r>
            <a:r>
              <a:rPr lang="en-US" altLang="zh-CN">
                <a:solidFill>
                  <a:prstClr val="black"/>
                </a:solidFill>
              </a:rPr>
              <a:t>1</a:t>
            </a:r>
            <a:r>
              <a:rPr lang="zh-CN" altLang="en-US">
                <a:solidFill>
                  <a:prstClr val="black"/>
                </a:solidFill>
              </a:rPr>
              <a:t>章 绪论</a:t>
            </a:r>
          </a:p>
        </p:txBody>
      </p:sp>
    </p:spTree>
    <p:extLst>
      <p:ext uri="{BB962C8B-B14F-4D97-AF65-F5344CB8AC3E}">
        <p14:creationId xmlns:p14="http://schemas.microsoft.com/office/powerpoint/2010/main" val="195321205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73ADF5C-0B53-4BD5-BF19-A16D1C70E8AA}" type="slidenum">
              <a:rPr lang="zh-CN" altLang="en-US">
                <a:solidFill>
                  <a:prstClr val="black"/>
                </a:solidFill>
              </a:rPr>
              <a:pPr/>
              <a:t>26</a:t>
            </a:fld>
            <a:endParaRPr lang="zh-CN" altLang="en-US">
              <a:solidFill>
                <a:prstClr val="black"/>
              </a:solidFill>
            </a:endParaRPr>
          </a:p>
        </p:txBody>
      </p:sp>
      <p:sp>
        <p:nvSpPr>
          <p:cNvPr id="5" name="页脚占位符 4"/>
          <p:cNvSpPr>
            <a:spLocks noGrp="1"/>
          </p:cNvSpPr>
          <p:nvPr>
            <p:ph type="ftr" sz="quarter" idx="11"/>
          </p:nvPr>
        </p:nvSpPr>
        <p:spPr/>
        <p:txBody>
          <a:bodyPr/>
          <a:lstStyle/>
          <a:p>
            <a:endParaRPr lang="zh-CN" altLang="en-US">
              <a:solidFill>
                <a:prstClr val="black"/>
              </a:solidFill>
            </a:endParaRPr>
          </a:p>
        </p:txBody>
      </p:sp>
      <p:sp>
        <p:nvSpPr>
          <p:cNvPr id="6" name="页眉占位符 5"/>
          <p:cNvSpPr>
            <a:spLocks noGrp="1"/>
          </p:cNvSpPr>
          <p:nvPr>
            <p:ph type="hdr" sz="quarter" idx="12"/>
          </p:nvPr>
        </p:nvSpPr>
        <p:spPr/>
        <p:txBody>
          <a:bodyPr/>
          <a:lstStyle/>
          <a:p>
            <a:r>
              <a:rPr lang="zh-CN" altLang="en-US">
                <a:solidFill>
                  <a:prstClr val="black"/>
                </a:solidFill>
              </a:rPr>
              <a:t>第</a:t>
            </a:r>
            <a:r>
              <a:rPr lang="en-US" altLang="zh-CN">
                <a:solidFill>
                  <a:prstClr val="black"/>
                </a:solidFill>
              </a:rPr>
              <a:t>1</a:t>
            </a:r>
            <a:r>
              <a:rPr lang="zh-CN" altLang="en-US">
                <a:solidFill>
                  <a:prstClr val="black"/>
                </a:solidFill>
              </a:rPr>
              <a:t>章 绪论</a:t>
            </a:r>
          </a:p>
        </p:txBody>
      </p:sp>
    </p:spTree>
    <p:extLst>
      <p:ext uri="{BB962C8B-B14F-4D97-AF65-F5344CB8AC3E}">
        <p14:creationId xmlns:p14="http://schemas.microsoft.com/office/powerpoint/2010/main" val="195321205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73ADF5C-0B53-4BD5-BF19-A16D1C70E8AA}" type="slidenum">
              <a:rPr lang="zh-CN" altLang="en-US">
                <a:solidFill>
                  <a:prstClr val="black"/>
                </a:solidFill>
              </a:rPr>
              <a:pPr/>
              <a:t>27</a:t>
            </a:fld>
            <a:endParaRPr lang="zh-CN" altLang="en-US">
              <a:solidFill>
                <a:prstClr val="black"/>
              </a:solidFill>
            </a:endParaRPr>
          </a:p>
        </p:txBody>
      </p:sp>
      <p:sp>
        <p:nvSpPr>
          <p:cNvPr id="5" name="页脚占位符 4"/>
          <p:cNvSpPr>
            <a:spLocks noGrp="1"/>
          </p:cNvSpPr>
          <p:nvPr>
            <p:ph type="ftr" sz="quarter" idx="11"/>
          </p:nvPr>
        </p:nvSpPr>
        <p:spPr/>
        <p:txBody>
          <a:bodyPr/>
          <a:lstStyle/>
          <a:p>
            <a:endParaRPr lang="zh-CN" altLang="en-US">
              <a:solidFill>
                <a:prstClr val="black"/>
              </a:solidFill>
            </a:endParaRPr>
          </a:p>
        </p:txBody>
      </p:sp>
      <p:sp>
        <p:nvSpPr>
          <p:cNvPr id="6" name="页眉占位符 5"/>
          <p:cNvSpPr>
            <a:spLocks noGrp="1"/>
          </p:cNvSpPr>
          <p:nvPr>
            <p:ph type="hdr" sz="quarter" idx="12"/>
          </p:nvPr>
        </p:nvSpPr>
        <p:spPr/>
        <p:txBody>
          <a:bodyPr/>
          <a:lstStyle/>
          <a:p>
            <a:r>
              <a:rPr lang="zh-CN" altLang="en-US">
                <a:solidFill>
                  <a:prstClr val="black"/>
                </a:solidFill>
              </a:rPr>
              <a:t>第</a:t>
            </a:r>
            <a:r>
              <a:rPr lang="en-US" altLang="zh-CN">
                <a:solidFill>
                  <a:prstClr val="black"/>
                </a:solidFill>
              </a:rPr>
              <a:t>1</a:t>
            </a:r>
            <a:r>
              <a:rPr lang="zh-CN" altLang="en-US">
                <a:solidFill>
                  <a:prstClr val="black"/>
                </a:solidFill>
              </a:rPr>
              <a:t>章 绪论</a:t>
            </a:r>
          </a:p>
        </p:txBody>
      </p:sp>
    </p:spTree>
    <p:extLst>
      <p:ext uri="{BB962C8B-B14F-4D97-AF65-F5344CB8AC3E}">
        <p14:creationId xmlns:p14="http://schemas.microsoft.com/office/powerpoint/2010/main" val="195321205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73ADF5C-0B53-4BD5-BF19-A16D1C70E8AA}" type="slidenum">
              <a:rPr lang="zh-CN" altLang="en-US">
                <a:solidFill>
                  <a:prstClr val="black"/>
                </a:solidFill>
              </a:rPr>
              <a:pPr/>
              <a:t>28</a:t>
            </a:fld>
            <a:endParaRPr lang="zh-CN" altLang="en-US">
              <a:solidFill>
                <a:prstClr val="black"/>
              </a:solidFill>
            </a:endParaRPr>
          </a:p>
        </p:txBody>
      </p:sp>
      <p:sp>
        <p:nvSpPr>
          <p:cNvPr id="5" name="页脚占位符 4"/>
          <p:cNvSpPr>
            <a:spLocks noGrp="1"/>
          </p:cNvSpPr>
          <p:nvPr>
            <p:ph type="ftr" sz="quarter" idx="11"/>
          </p:nvPr>
        </p:nvSpPr>
        <p:spPr/>
        <p:txBody>
          <a:bodyPr/>
          <a:lstStyle/>
          <a:p>
            <a:endParaRPr lang="zh-CN" altLang="en-US">
              <a:solidFill>
                <a:prstClr val="black"/>
              </a:solidFill>
            </a:endParaRPr>
          </a:p>
        </p:txBody>
      </p:sp>
      <p:sp>
        <p:nvSpPr>
          <p:cNvPr id="6" name="页眉占位符 5"/>
          <p:cNvSpPr>
            <a:spLocks noGrp="1"/>
          </p:cNvSpPr>
          <p:nvPr>
            <p:ph type="hdr" sz="quarter" idx="12"/>
          </p:nvPr>
        </p:nvSpPr>
        <p:spPr/>
        <p:txBody>
          <a:bodyPr/>
          <a:lstStyle/>
          <a:p>
            <a:r>
              <a:rPr lang="zh-CN" altLang="en-US">
                <a:solidFill>
                  <a:prstClr val="black"/>
                </a:solidFill>
              </a:rPr>
              <a:t>第</a:t>
            </a:r>
            <a:r>
              <a:rPr lang="en-US" altLang="zh-CN">
                <a:solidFill>
                  <a:prstClr val="black"/>
                </a:solidFill>
              </a:rPr>
              <a:t>1</a:t>
            </a:r>
            <a:r>
              <a:rPr lang="zh-CN" altLang="en-US">
                <a:solidFill>
                  <a:prstClr val="black"/>
                </a:solidFill>
              </a:rPr>
              <a:t>章 绪论</a:t>
            </a:r>
          </a:p>
        </p:txBody>
      </p:sp>
    </p:spTree>
    <p:extLst>
      <p:ext uri="{BB962C8B-B14F-4D97-AF65-F5344CB8AC3E}">
        <p14:creationId xmlns:p14="http://schemas.microsoft.com/office/powerpoint/2010/main" val="195321205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按折半查找的思想找插入位置。。。</a:t>
            </a:r>
          </a:p>
        </p:txBody>
      </p:sp>
      <p:sp>
        <p:nvSpPr>
          <p:cNvPr id="4" name="灯片编号占位符 3"/>
          <p:cNvSpPr>
            <a:spLocks noGrp="1"/>
          </p:cNvSpPr>
          <p:nvPr>
            <p:ph type="sldNum" sz="quarter" idx="10"/>
          </p:nvPr>
        </p:nvSpPr>
        <p:spPr/>
        <p:txBody>
          <a:bodyPr/>
          <a:lstStyle/>
          <a:p>
            <a:fld id="{D73ADF5C-0B53-4BD5-BF19-A16D1C70E8AA}" type="slidenum">
              <a:rPr lang="zh-CN" altLang="en-US">
                <a:solidFill>
                  <a:prstClr val="black"/>
                </a:solidFill>
              </a:rPr>
              <a:pPr/>
              <a:t>29</a:t>
            </a:fld>
            <a:endParaRPr lang="zh-CN" altLang="en-US">
              <a:solidFill>
                <a:prstClr val="black"/>
              </a:solidFill>
            </a:endParaRPr>
          </a:p>
        </p:txBody>
      </p:sp>
      <p:sp>
        <p:nvSpPr>
          <p:cNvPr id="5" name="页脚占位符 4"/>
          <p:cNvSpPr>
            <a:spLocks noGrp="1"/>
          </p:cNvSpPr>
          <p:nvPr>
            <p:ph type="ftr" sz="quarter" idx="11"/>
          </p:nvPr>
        </p:nvSpPr>
        <p:spPr/>
        <p:txBody>
          <a:bodyPr/>
          <a:lstStyle/>
          <a:p>
            <a:endParaRPr lang="zh-CN" altLang="en-US">
              <a:solidFill>
                <a:prstClr val="black"/>
              </a:solidFill>
            </a:endParaRPr>
          </a:p>
        </p:txBody>
      </p:sp>
      <p:sp>
        <p:nvSpPr>
          <p:cNvPr id="6" name="页眉占位符 5"/>
          <p:cNvSpPr>
            <a:spLocks noGrp="1"/>
          </p:cNvSpPr>
          <p:nvPr>
            <p:ph type="hdr" sz="quarter" idx="12"/>
          </p:nvPr>
        </p:nvSpPr>
        <p:spPr/>
        <p:txBody>
          <a:bodyPr/>
          <a:lstStyle/>
          <a:p>
            <a:r>
              <a:rPr lang="zh-CN" altLang="en-US">
                <a:solidFill>
                  <a:prstClr val="black"/>
                </a:solidFill>
              </a:rPr>
              <a:t>第</a:t>
            </a:r>
            <a:r>
              <a:rPr lang="en-US" altLang="zh-CN">
                <a:solidFill>
                  <a:prstClr val="black"/>
                </a:solidFill>
              </a:rPr>
              <a:t>1</a:t>
            </a:r>
            <a:r>
              <a:rPr lang="zh-CN" altLang="en-US">
                <a:solidFill>
                  <a:prstClr val="black"/>
                </a:solidFill>
              </a:rPr>
              <a:t>章 绪论</a:t>
            </a:r>
          </a:p>
        </p:txBody>
      </p:sp>
    </p:spTree>
    <p:extLst>
      <p:ext uri="{BB962C8B-B14F-4D97-AF65-F5344CB8AC3E}">
        <p14:creationId xmlns:p14="http://schemas.microsoft.com/office/powerpoint/2010/main" val="19532120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73ADF5C-0B53-4BD5-BF19-A16D1C70E8AA}" type="slidenum">
              <a:rPr lang="zh-CN" altLang="en-US">
                <a:solidFill>
                  <a:prstClr val="black"/>
                </a:solidFill>
              </a:rPr>
              <a:pPr/>
              <a:t>3</a:t>
            </a:fld>
            <a:endParaRPr lang="zh-CN" altLang="en-US">
              <a:solidFill>
                <a:prstClr val="black"/>
              </a:solidFill>
            </a:endParaRPr>
          </a:p>
        </p:txBody>
      </p:sp>
      <p:sp>
        <p:nvSpPr>
          <p:cNvPr id="5" name="页脚占位符 4"/>
          <p:cNvSpPr>
            <a:spLocks noGrp="1"/>
          </p:cNvSpPr>
          <p:nvPr>
            <p:ph type="ftr" sz="quarter" idx="11"/>
          </p:nvPr>
        </p:nvSpPr>
        <p:spPr/>
        <p:txBody>
          <a:bodyPr/>
          <a:lstStyle/>
          <a:p>
            <a:endParaRPr lang="zh-CN" altLang="en-US">
              <a:solidFill>
                <a:prstClr val="black"/>
              </a:solidFill>
            </a:endParaRPr>
          </a:p>
        </p:txBody>
      </p:sp>
      <p:sp>
        <p:nvSpPr>
          <p:cNvPr id="6" name="页眉占位符 5"/>
          <p:cNvSpPr>
            <a:spLocks noGrp="1"/>
          </p:cNvSpPr>
          <p:nvPr>
            <p:ph type="hdr" sz="quarter" idx="12"/>
          </p:nvPr>
        </p:nvSpPr>
        <p:spPr/>
        <p:txBody>
          <a:bodyPr/>
          <a:lstStyle/>
          <a:p>
            <a:r>
              <a:rPr lang="zh-CN" altLang="en-US">
                <a:solidFill>
                  <a:prstClr val="black"/>
                </a:solidFill>
              </a:rPr>
              <a:t>第</a:t>
            </a:r>
            <a:r>
              <a:rPr lang="en-US" altLang="zh-CN">
                <a:solidFill>
                  <a:prstClr val="black"/>
                </a:solidFill>
              </a:rPr>
              <a:t>1</a:t>
            </a:r>
            <a:r>
              <a:rPr lang="zh-CN" altLang="en-US">
                <a:solidFill>
                  <a:prstClr val="black"/>
                </a:solidFill>
              </a:rPr>
              <a:t>章 绪论</a:t>
            </a:r>
          </a:p>
        </p:txBody>
      </p:sp>
    </p:spTree>
    <p:extLst>
      <p:ext uri="{BB962C8B-B14F-4D97-AF65-F5344CB8AC3E}">
        <p14:creationId xmlns:p14="http://schemas.microsoft.com/office/powerpoint/2010/main" val="195321205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向下取整。。。</a:t>
            </a:r>
            <a:endParaRPr lang="en-US" altLang="zh-CN" dirty="0"/>
          </a:p>
          <a:p>
            <a:r>
              <a:rPr lang="zh-CN" altLang="en-US" dirty="0"/>
              <a:t>当</a:t>
            </a:r>
            <a:r>
              <a:rPr lang="en-US" altLang="zh-CN" dirty="0"/>
              <a:t>high</a:t>
            </a:r>
            <a:r>
              <a:rPr lang="zh-CN" altLang="en-US" dirty="0"/>
              <a:t>小于</a:t>
            </a:r>
            <a:r>
              <a:rPr lang="en-US" altLang="zh-CN" dirty="0"/>
              <a:t>low</a:t>
            </a:r>
            <a:r>
              <a:rPr lang="zh-CN" altLang="en-US" dirty="0"/>
              <a:t>的时候，循环终止，然后插入位置是</a:t>
            </a:r>
            <a:r>
              <a:rPr lang="en-US" altLang="zh-CN" dirty="0"/>
              <a:t>high+1</a:t>
            </a:r>
            <a:r>
              <a:rPr lang="zh-CN" altLang="en-US" dirty="0"/>
              <a:t>；</a:t>
            </a:r>
          </a:p>
        </p:txBody>
      </p:sp>
      <p:sp>
        <p:nvSpPr>
          <p:cNvPr id="4" name="灯片编号占位符 3"/>
          <p:cNvSpPr>
            <a:spLocks noGrp="1"/>
          </p:cNvSpPr>
          <p:nvPr>
            <p:ph type="sldNum" sz="quarter" idx="10"/>
          </p:nvPr>
        </p:nvSpPr>
        <p:spPr/>
        <p:txBody>
          <a:bodyPr/>
          <a:lstStyle/>
          <a:p>
            <a:fld id="{D73ADF5C-0B53-4BD5-BF19-A16D1C70E8AA}" type="slidenum">
              <a:rPr lang="zh-CN" altLang="en-US">
                <a:solidFill>
                  <a:prstClr val="black"/>
                </a:solidFill>
              </a:rPr>
              <a:pPr/>
              <a:t>30</a:t>
            </a:fld>
            <a:endParaRPr lang="zh-CN" altLang="en-US">
              <a:solidFill>
                <a:prstClr val="black"/>
              </a:solidFill>
            </a:endParaRPr>
          </a:p>
        </p:txBody>
      </p:sp>
      <p:sp>
        <p:nvSpPr>
          <p:cNvPr id="5" name="页脚占位符 4"/>
          <p:cNvSpPr>
            <a:spLocks noGrp="1"/>
          </p:cNvSpPr>
          <p:nvPr>
            <p:ph type="ftr" sz="quarter" idx="11"/>
          </p:nvPr>
        </p:nvSpPr>
        <p:spPr/>
        <p:txBody>
          <a:bodyPr/>
          <a:lstStyle/>
          <a:p>
            <a:endParaRPr lang="zh-CN" altLang="en-US">
              <a:solidFill>
                <a:prstClr val="black"/>
              </a:solidFill>
            </a:endParaRPr>
          </a:p>
        </p:txBody>
      </p:sp>
      <p:sp>
        <p:nvSpPr>
          <p:cNvPr id="6" name="页眉占位符 5"/>
          <p:cNvSpPr>
            <a:spLocks noGrp="1"/>
          </p:cNvSpPr>
          <p:nvPr>
            <p:ph type="hdr" sz="quarter" idx="12"/>
          </p:nvPr>
        </p:nvSpPr>
        <p:spPr/>
        <p:txBody>
          <a:bodyPr/>
          <a:lstStyle/>
          <a:p>
            <a:r>
              <a:rPr lang="zh-CN" altLang="en-US">
                <a:solidFill>
                  <a:prstClr val="black"/>
                </a:solidFill>
              </a:rPr>
              <a:t>第</a:t>
            </a:r>
            <a:r>
              <a:rPr lang="en-US" altLang="zh-CN">
                <a:solidFill>
                  <a:prstClr val="black"/>
                </a:solidFill>
              </a:rPr>
              <a:t>1</a:t>
            </a:r>
            <a:r>
              <a:rPr lang="zh-CN" altLang="en-US">
                <a:solidFill>
                  <a:prstClr val="black"/>
                </a:solidFill>
              </a:rPr>
              <a:t>章 绪论</a:t>
            </a:r>
          </a:p>
        </p:txBody>
      </p:sp>
    </p:spTree>
    <p:extLst>
      <p:ext uri="{BB962C8B-B14F-4D97-AF65-F5344CB8AC3E}">
        <p14:creationId xmlns:p14="http://schemas.microsoft.com/office/powerpoint/2010/main" val="195321205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73ADF5C-0B53-4BD5-BF19-A16D1C70E8AA}" type="slidenum">
              <a:rPr lang="zh-CN" altLang="en-US">
                <a:solidFill>
                  <a:prstClr val="black"/>
                </a:solidFill>
              </a:rPr>
              <a:pPr/>
              <a:t>31</a:t>
            </a:fld>
            <a:endParaRPr lang="zh-CN" altLang="en-US">
              <a:solidFill>
                <a:prstClr val="black"/>
              </a:solidFill>
            </a:endParaRPr>
          </a:p>
        </p:txBody>
      </p:sp>
      <p:sp>
        <p:nvSpPr>
          <p:cNvPr id="5" name="页脚占位符 4"/>
          <p:cNvSpPr>
            <a:spLocks noGrp="1"/>
          </p:cNvSpPr>
          <p:nvPr>
            <p:ph type="ftr" sz="quarter" idx="11"/>
          </p:nvPr>
        </p:nvSpPr>
        <p:spPr/>
        <p:txBody>
          <a:bodyPr/>
          <a:lstStyle/>
          <a:p>
            <a:endParaRPr lang="zh-CN" altLang="en-US">
              <a:solidFill>
                <a:prstClr val="black"/>
              </a:solidFill>
            </a:endParaRPr>
          </a:p>
        </p:txBody>
      </p:sp>
      <p:sp>
        <p:nvSpPr>
          <p:cNvPr id="6" name="页眉占位符 5"/>
          <p:cNvSpPr>
            <a:spLocks noGrp="1"/>
          </p:cNvSpPr>
          <p:nvPr>
            <p:ph type="hdr" sz="quarter" idx="12"/>
          </p:nvPr>
        </p:nvSpPr>
        <p:spPr/>
        <p:txBody>
          <a:bodyPr/>
          <a:lstStyle/>
          <a:p>
            <a:r>
              <a:rPr lang="zh-CN" altLang="en-US">
                <a:solidFill>
                  <a:prstClr val="black"/>
                </a:solidFill>
              </a:rPr>
              <a:t>第</a:t>
            </a:r>
            <a:r>
              <a:rPr lang="en-US" altLang="zh-CN">
                <a:solidFill>
                  <a:prstClr val="black"/>
                </a:solidFill>
              </a:rPr>
              <a:t>1</a:t>
            </a:r>
            <a:r>
              <a:rPr lang="zh-CN" altLang="en-US">
                <a:solidFill>
                  <a:prstClr val="black"/>
                </a:solidFill>
              </a:rPr>
              <a:t>章 绪论</a:t>
            </a:r>
          </a:p>
        </p:txBody>
      </p:sp>
    </p:spTree>
    <p:extLst>
      <p:ext uri="{BB962C8B-B14F-4D97-AF65-F5344CB8AC3E}">
        <p14:creationId xmlns:p14="http://schemas.microsoft.com/office/powerpoint/2010/main" val="195321205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73ADF5C-0B53-4BD5-BF19-A16D1C70E8AA}" type="slidenum">
              <a:rPr lang="zh-CN" altLang="en-US">
                <a:solidFill>
                  <a:prstClr val="black"/>
                </a:solidFill>
              </a:rPr>
              <a:pPr/>
              <a:t>32</a:t>
            </a:fld>
            <a:endParaRPr lang="zh-CN" altLang="en-US">
              <a:solidFill>
                <a:prstClr val="black"/>
              </a:solidFill>
            </a:endParaRPr>
          </a:p>
        </p:txBody>
      </p:sp>
      <p:sp>
        <p:nvSpPr>
          <p:cNvPr id="5" name="页脚占位符 4"/>
          <p:cNvSpPr>
            <a:spLocks noGrp="1"/>
          </p:cNvSpPr>
          <p:nvPr>
            <p:ph type="ftr" sz="quarter" idx="11"/>
          </p:nvPr>
        </p:nvSpPr>
        <p:spPr/>
        <p:txBody>
          <a:bodyPr/>
          <a:lstStyle/>
          <a:p>
            <a:endParaRPr lang="zh-CN" altLang="en-US">
              <a:solidFill>
                <a:prstClr val="black"/>
              </a:solidFill>
            </a:endParaRPr>
          </a:p>
        </p:txBody>
      </p:sp>
      <p:sp>
        <p:nvSpPr>
          <p:cNvPr id="6" name="页眉占位符 5"/>
          <p:cNvSpPr>
            <a:spLocks noGrp="1"/>
          </p:cNvSpPr>
          <p:nvPr>
            <p:ph type="hdr" sz="quarter" idx="12"/>
          </p:nvPr>
        </p:nvSpPr>
        <p:spPr/>
        <p:txBody>
          <a:bodyPr/>
          <a:lstStyle/>
          <a:p>
            <a:r>
              <a:rPr lang="zh-CN" altLang="en-US">
                <a:solidFill>
                  <a:prstClr val="black"/>
                </a:solidFill>
              </a:rPr>
              <a:t>第</a:t>
            </a:r>
            <a:r>
              <a:rPr lang="en-US" altLang="zh-CN">
                <a:solidFill>
                  <a:prstClr val="black"/>
                </a:solidFill>
              </a:rPr>
              <a:t>1</a:t>
            </a:r>
            <a:r>
              <a:rPr lang="zh-CN" altLang="en-US">
                <a:solidFill>
                  <a:prstClr val="black"/>
                </a:solidFill>
              </a:rPr>
              <a:t>章 绪论</a:t>
            </a:r>
          </a:p>
        </p:txBody>
      </p:sp>
    </p:spTree>
    <p:extLst>
      <p:ext uri="{BB962C8B-B14F-4D97-AF65-F5344CB8AC3E}">
        <p14:creationId xmlns:p14="http://schemas.microsoft.com/office/powerpoint/2010/main" val="195321205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73ADF5C-0B53-4BD5-BF19-A16D1C70E8AA}" type="slidenum">
              <a:rPr lang="zh-CN" altLang="en-US">
                <a:solidFill>
                  <a:prstClr val="black"/>
                </a:solidFill>
              </a:rPr>
              <a:pPr/>
              <a:t>33</a:t>
            </a:fld>
            <a:endParaRPr lang="zh-CN" altLang="en-US">
              <a:solidFill>
                <a:prstClr val="black"/>
              </a:solidFill>
            </a:endParaRPr>
          </a:p>
        </p:txBody>
      </p:sp>
      <p:sp>
        <p:nvSpPr>
          <p:cNvPr id="5" name="页脚占位符 4"/>
          <p:cNvSpPr>
            <a:spLocks noGrp="1"/>
          </p:cNvSpPr>
          <p:nvPr>
            <p:ph type="ftr" sz="quarter" idx="11"/>
          </p:nvPr>
        </p:nvSpPr>
        <p:spPr/>
        <p:txBody>
          <a:bodyPr/>
          <a:lstStyle/>
          <a:p>
            <a:endParaRPr lang="zh-CN" altLang="en-US">
              <a:solidFill>
                <a:prstClr val="black"/>
              </a:solidFill>
            </a:endParaRPr>
          </a:p>
        </p:txBody>
      </p:sp>
      <p:sp>
        <p:nvSpPr>
          <p:cNvPr id="6" name="页眉占位符 5"/>
          <p:cNvSpPr>
            <a:spLocks noGrp="1"/>
          </p:cNvSpPr>
          <p:nvPr>
            <p:ph type="hdr" sz="quarter" idx="12"/>
          </p:nvPr>
        </p:nvSpPr>
        <p:spPr/>
        <p:txBody>
          <a:bodyPr/>
          <a:lstStyle/>
          <a:p>
            <a:r>
              <a:rPr lang="zh-CN" altLang="en-US">
                <a:solidFill>
                  <a:prstClr val="black"/>
                </a:solidFill>
              </a:rPr>
              <a:t>第</a:t>
            </a:r>
            <a:r>
              <a:rPr lang="en-US" altLang="zh-CN">
                <a:solidFill>
                  <a:prstClr val="black"/>
                </a:solidFill>
              </a:rPr>
              <a:t>1</a:t>
            </a:r>
            <a:r>
              <a:rPr lang="zh-CN" altLang="en-US">
                <a:solidFill>
                  <a:prstClr val="black"/>
                </a:solidFill>
              </a:rPr>
              <a:t>章 绪论</a:t>
            </a:r>
          </a:p>
        </p:txBody>
      </p:sp>
    </p:spTree>
    <p:extLst>
      <p:ext uri="{BB962C8B-B14F-4D97-AF65-F5344CB8AC3E}">
        <p14:creationId xmlns:p14="http://schemas.microsoft.com/office/powerpoint/2010/main" val="195321205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73ADF5C-0B53-4BD5-BF19-A16D1C70E8AA}" type="slidenum">
              <a:rPr lang="zh-CN" altLang="en-US">
                <a:solidFill>
                  <a:prstClr val="black"/>
                </a:solidFill>
              </a:rPr>
              <a:pPr/>
              <a:t>34</a:t>
            </a:fld>
            <a:endParaRPr lang="zh-CN" altLang="en-US">
              <a:solidFill>
                <a:prstClr val="black"/>
              </a:solidFill>
            </a:endParaRPr>
          </a:p>
        </p:txBody>
      </p:sp>
      <p:sp>
        <p:nvSpPr>
          <p:cNvPr id="5" name="页脚占位符 4"/>
          <p:cNvSpPr>
            <a:spLocks noGrp="1"/>
          </p:cNvSpPr>
          <p:nvPr>
            <p:ph type="ftr" sz="quarter" idx="11"/>
          </p:nvPr>
        </p:nvSpPr>
        <p:spPr/>
        <p:txBody>
          <a:bodyPr/>
          <a:lstStyle/>
          <a:p>
            <a:endParaRPr lang="zh-CN" altLang="en-US">
              <a:solidFill>
                <a:prstClr val="black"/>
              </a:solidFill>
            </a:endParaRPr>
          </a:p>
        </p:txBody>
      </p:sp>
      <p:sp>
        <p:nvSpPr>
          <p:cNvPr id="6" name="页眉占位符 5"/>
          <p:cNvSpPr>
            <a:spLocks noGrp="1"/>
          </p:cNvSpPr>
          <p:nvPr>
            <p:ph type="hdr" sz="quarter" idx="12"/>
          </p:nvPr>
        </p:nvSpPr>
        <p:spPr/>
        <p:txBody>
          <a:bodyPr/>
          <a:lstStyle/>
          <a:p>
            <a:r>
              <a:rPr lang="zh-CN" altLang="en-US">
                <a:solidFill>
                  <a:prstClr val="black"/>
                </a:solidFill>
              </a:rPr>
              <a:t>第</a:t>
            </a:r>
            <a:r>
              <a:rPr lang="en-US" altLang="zh-CN">
                <a:solidFill>
                  <a:prstClr val="black"/>
                </a:solidFill>
              </a:rPr>
              <a:t>1</a:t>
            </a:r>
            <a:r>
              <a:rPr lang="zh-CN" altLang="en-US">
                <a:solidFill>
                  <a:prstClr val="black"/>
                </a:solidFill>
              </a:rPr>
              <a:t>章 绪论</a:t>
            </a:r>
          </a:p>
        </p:txBody>
      </p:sp>
    </p:spTree>
    <p:extLst>
      <p:ext uri="{BB962C8B-B14F-4D97-AF65-F5344CB8AC3E}">
        <p14:creationId xmlns:p14="http://schemas.microsoft.com/office/powerpoint/2010/main" val="195321205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http://www.onmpw.com/tm/xwzj/algorithm_13.html</a:t>
            </a:r>
          </a:p>
          <a:p>
            <a:r>
              <a:rPr lang="zh-CN" altLang="en-US" dirty="0"/>
              <a:t>首先将静态链表中数组下标为</a:t>
            </a:r>
            <a:r>
              <a:rPr lang="en-US" altLang="zh-CN" dirty="0"/>
              <a:t>1</a:t>
            </a:r>
            <a:r>
              <a:rPr lang="zh-CN" altLang="en-US" dirty="0"/>
              <a:t>的分量和表头节点构成一个循环链表，然后依次。。。</a:t>
            </a:r>
            <a:endParaRPr lang="en-US" altLang="zh-CN" dirty="0"/>
          </a:p>
          <a:p>
            <a:endParaRPr lang="en-US" altLang="zh-CN" dirty="0"/>
          </a:p>
          <a:p>
            <a:endParaRPr lang="en-US" altLang="zh-CN" dirty="0"/>
          </a:p>
          <a:p>
            <a:r>
              <a:rPr lang="zh-CN" altLang="en-US" sz="1200" kern="1200" dirty="0">
                <a:solidFill>
                  <a:schemeClr val="tx1"/>
                </a:solidFill>
                <a:effectLst/>
                <a:latin typeface="+mn-lt"/>
                <a:ea typeface="+mn-ea"/>
                <a:cs typeface="+mn-cs"/>
              </a:rPr>
              <a:t>所谓插入排序之表排序，是利用静态链表的形式，分两步完成排序。</a:t>
            </a:r>
            <a:endParaRPr lang="zh-CN" altLang="en-US" dirty="0">
              <a:effectLst/>
            </a:endParaRPr>
          </a:p>
          <a:p>
            <a:r>
              <a:rPr lang="zh-CN" altLang="en-US" sz="1200" kern="1200" dirty="0">
                <a:solidFill>
                  <a:schemeClr val="tx1"/>
                </a:solidFill>
                <a:effectLst/>
                <a:latin typeface="+mn-lt"/>
                <a:ea typeface="+mn-ea"/>
                <a:cs typeface="+mn-cs"/>
              </a:rPr>
              <a:t>一，对一个有序的循环链表，插入一新的元素，修改每个节点的后继指针的指向，使顺着这个指针的指向，元素是有序的。在这个过程中，我们不移动或交换元素，只是修改指针的指向。</a:t>
            </a:r>
            <a:endParaRPr lang="zh-CN" altLang="en-US" dirty="0">
              <a:effectLst/>
            </a:endParaRPr>
          </a:p>
          <a:p>
            <a:r>
              <a:rPr lang="zh-CN" altLang="en-US" sz="1200" kern="1200" dirty="0">
                <a:solidFill>
                  <a:schemeClr val="tx1"/>
                </a:solidFill>
                <a:effectLst/>
                <a:latin typeface="+mn-lt"/>
                <a:ea typeface="+mn-ea"/>
                <a:cs typeface="+mn-cs"/>
              </a:rPr>
              <a:t>二，顺着指针的指向调整元素的位置，使其在链表中真正做到物理有序。</a:t>
            </a:r>
            <a:endParaRPr lang="zh-CN" altLang="en-US" dirty="0">
              <a:effectLst/>
            </a:endParaRPr>
          </a:p>
          <a:p>
            <a:r>
              <a:rPr lang="zh-CN" altLang="en-US" sz="1200" kern="1200" dirty="0">
                <a:solidFill>
                  <a:schemeClr val="tx1"/>
                </a:solidFill>
                <a:effectLst/>
                <a:latin typeface="+mn-lt"/>
                <a:ea typeface="+mn-ea"/>
                <a:cs typeface="+mn-cs"/>
              </a:rPr>
              <a:t>思路：</a:t>
            </a:r>
            <a:endParaRPr lang="zh-CN" altLang="en-US" dirty="0">
              <a:effectLst/>
            </a:endParaRPr>
          </a:p>
          <a:p>
            <a:r>
              <a:rPr lang="en-US" altLang="zh-CN" sz="1200" kern="1200" dirty="0">
                <a:solidFill>
                  <a:schemeClr val="tx1"/>
                </a:solidFill>
                <a:effectLst/>
                <a:latin typeface="+mn-lt"/>
                <a:ea typeface="+mn-ea"/>
                <a:cs typeface="+mn-cs"/>
              </a:rPr>
              <a:t>1</a:t>
            </a:r>
            <a:r>
              <a:rPr lang="zh-CN" altLang="en-US" sz="1200" kern="1200" dirty="0">
                <a:solidFill>
                  <a:schemeClr val="tx1"/>
                </a:solidFill>
                <a:effectLst/>
                <a:latin typeface="+mn-lt"/>
                <a:ea typeface="+mn-ea"/>
                <a:cs typeface="+mn-cs"/>
              </a:rPr>
              <a:t>，构建一新的结构体类型，使其封装了值域和指针域。并增加一节点，当做头节点，为循环终止创造条件，头节点值域存贮的值应不小于原序列中的最大值。</a:t>
            </a:r>
            <a:endParaRPr lang="zh-CN" altLang="en-US" dirty="0">
              <a:effectLst/>
            </a:endParaRPr>
          </a:p>
          <a:p>
            <a:r>
              <a:rPr lang="en-US" altLang="zh-CN" sz="1200" kern="1200" dirty="0">
                <a:solidFill>
                  <a:schemeClr val="tx1"/>
                </a:solidFill>
                <a:effectLst/>
                <a:latin typeface="+mn-lt"/>
                <a:ea typeface="+mn-ea"/>
                <a:cs typeface="+mn-cs"/>
              </a:rPr>
              <a:t>2</a:t>
            </a:r>
            <a:r>
              <a:rPr lang="zh-CN" altLang="en-US" sz="1200" kern="1200" dirty="0">
                <a:solidFill>
                  <a:schemeClr val="tx1"/>
                </a:solidFill>
                <a:effectLst/>
                <a:latin typeface="+mn-lt"/>
                <a:ea typeface="+mn-ea"/>
                <a:cs typeface="+mn-cs"/>
              </a:rPr>
              <a:t>，初始化静态链表：使第一个节点和头节点构成循环的链表。由于链表中只有一个元素，那当然是有序的。</a:t>
            </a:r>
            <a:endParaRPr lang="zh-CN" altLang="en-US" dirty="0">
              <a:effectLst/>
            </a:endParaRPr>
          </a:p>
          <a:p>
            <a:r>
              <a:rPr lang="en-US" altLang="zh-CN" sz="1200" kern="1200" dirty="0">
                <a:solidFill>
                  <a:schemeClr val="tx1"/>
                </a:solidFill>
                <a:effectLst/>
                <a:latin typeface="+mn-lt"/>
                <a:ea typeface="+mn-ea"/>
                <a:cs typeface="+mn-cs"/>
              </a:rPr>
              <a:t>3</a:t>
            </a:r>
            <a:r>
              <a:rPr lang="zh-CN" altLang="en-US" sz="1200" kern="1200" dirty="0">
                <a:solidFill>
                  <a:schemeClr val="tx1"/>
                </a:solidFill>
                <a:effectLst/>
                <a:latin typeface="+mn-lt"/>
                <a:ea typeface="+mn-ea"/>
                <a:cs typeface="+mn-cs"/>
              </a:rPr>
              <a:t>，把后续的节点依次插入到该循环链表中，调整各节点的指针指向，使其沿着指针方向是有序的。</a:t>
            </a:r>
            <a:endParaRPr lang="zh-CN" altLang="en-US" dirty="0">
              <a:effectLst/>
            </a:endParaRPr>
          </a:p>
          <a:p>
            <a:endParaRPr lang="en-US" altLang="zh-CN" dirty="0"/>
          </a:p>
          <a:p>
            <a:r>
              <a:rPr lang="zh-CN" altLang="en-US" dirty="0">
                <a:effectLst/>
                <a:latin typeface="SimSun"/>
              </a:rPr>
              <a:t>小结：</a:t>
            </a:r>
            <a:endParaRPr lang="zh-CN" altLang="en-US" dirty="0">
              <a:effectLst/>
            </a:endParaRPr>
          </a:p>
          <a:p>
            <a:r>
              <a:rPr lang="zh-CN" altLang="en-US" dirty="0">
                <a:effectLst/>
                <a:latin typeface="SimSun"/>
              </a:rPr>
              <a:t>说它是插入排序，是因为，每次都是把一个新的数据插入到原本有序的序列中，并且是从序列的头部开始比较。</a:t>
            </a:r>
            <a:endParaRPr lang="en-US" altLang="zh-CN" dirty="0"/>
          </a:p>
          <a:p>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D73ADF5C-0B53-4BD5-BF19-A16D1C70E8AA}" type="slidenum">
              <a:rPr lang="zh-CN" altLang="en-US">
                <a:solidFill>
                  <a:prstClr val="black"/>
                </a:solidFill>
              </a:rPr>
              <a:pPr/>
              <a:t>35</a:t>
            </a:fld>
            <a:endParaRPr lang="zh-CN" altLang="en-US">
              <a:solidFill>
                <a:prstClr val="black"/>
              </a:solidFill>
            </a:endParaRPr>
          </a:p>
        </p:txBody>
      </p:sp>
      <p:sp>
        <p:nvSpPr>
          <p:cNvPr id="5" name="页脚占位符 4"/>
          <p:cNvSpPr>
            <a:spLocks noGrp="1"/>
          </p:cNvSpPr>
          <p:nvPr>
            <p:ph type="ftr" sz="quarter" idx="11"/>
          </p:nvPr>
        </p:nvSpPr>
        <p:spPr/>
        <p:txBody>
          <a:bodyPr/>
          <a:lstStyle/>
          <a:p>
            <a:endParaRPr lang="zh-CN" altLang="en-US">
              <a:solidFill>
                <a:prstClr val="black"/>
              </a:solidFill>
            </a:endParaRPr>
          </a:p>
        </p:txBody>
      </p:sp>
      <p:sp>
        <p:nvSpPr>
          <p:cNvPr id="6" name="页眉占位符 5"/>
          <p:cNvSpPr>
            <a:spLocks noGrp="1"/>
          </p:cNvSpPr>
          <p:nvPr>
            <p:ph type="hdr" sz="quarter" idx="12"/>
          </p:nvPr>
        </p:nvSpPr>
        <p:spPr/>
        <p:txBody>
          <a:bodyPr/>
          <a:lstStyle/>
          <a:p>
            <a:r>
              <a:rPr lang="zh-CN" altLang="en-US">
                <a:solidFill>
                  <a:prstClr val="black"/>
                </a:solidFill>
              </a:rPr>
              <a:t>第</a:t>
            </a:r>
            <a:r>
              <a:rPr lang="en-US" altLang="zh-CN">
                <a:solidFill>
                  <a:prstClr val="black"/>
                </a:solidFill>
              </a:rPr>
              <a:t>1</a:t>
            </a:r>
            <a:r>
              <a:rPr lang="zh-CN" altLang="en-US">
                <a:solidFill>
                  <a:prstClr val="black"/>
                </a:solidFill>
              </a:rPr>
              <a:t>章 绪论</a:t>
            </a:r>
          </a:p>
        </p:txBody>
      </p:sp>
    </p:spTree>
    <p:extLst>
      <p:ext uri="{BB962C8B-B14F-4D97-AF65-F5344CB8AC3E}">
        <p14:creationId xmlns:p14="http://schemas.microsoft.com/office/powerpoint/2010/main" val="195321205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http://www.onmpw.com/tm/xwzj/algorithm_13.html</a:t>
            </a:r>
          </a:p>
          <a:p>
            <a:r>
              <a:rPr lang="zh-CN" altLang="en-US" dirty="0"/>
              <a:t>首先将静态链表中数组下标为</a:t>
            </a:r>
            <a:r>
              <a:rPr lang="en-US" altLang="zh-CN" dirty="0"/>
              <a:t>1</a:t>
            </a:r>
            <a:r>
              <a:rPr lang="zh-CN" altLang="en-US" dirty="0"/>
              <a:t>的分量和表头节点构成一个循环链表，然后依次。。。</a:t>
            </a:r>
            <a:endParaRPr lang="en-US" altLang="zh-CN" dirty="0"/>
          </a:p>
          <a:p>
            <a:endParaRPr lang="en-US" altLang="zh-CN" dirty="0"/>
          </a:p>
          <a:p>
            <a:endParaRPr lang="en-US" altLang="zh-CN" dirty="0"/>
          </a:p>
          <a:p>
            <a:r>
              <a:rPr lang="zh-CN" altLang="en-US" sz="1200" kern="1200" dirty="0">
                <a:solidFill>
                  <a:schemeClr val="tx1"/>
                </a:solidFill>
                <a:effectLst/>
                <a:latin typeface="+mn-lt"/>
                <a:ea typeface="+mn-ea"/>
                <a:cs typeface="+mn-cs"/>
              </a:rPr>
              <a:t>所谓插入排序之表排序，是利用静态链表的形式，分两步完成排序。</a:t>
            </a:r>
            <a:endParaRPr lang="zh-CN" altLang="en-US" dirty="0">
              <a:effectLst/>
            </a:endParaRPr>
          </a:p>
          <a:p>
            <a:r>
              <a:rPr lang="zh-CN" altLang="en-US" sz="1200" kern="1200" dirty="0">
                <a:solidFill>
                  <a:schemeClr val="tx1"/>
                </a:solidFill>
                <a:effectLst/>
                <a:latin typeface="+mn-lt"/>
                <a:ea typeface="+mn-ea"/>
                <a:cs typeface="+mn-cs"/>
              </a:rPr>
              <a:t>一，对一个有序的循环链表，插入一新的元素，修改每个节点的后继指针的指向，使顺着这个指针的指向，元素是有序的。在这个过程中，我们不移动或交换元素，只是修改指针的指向。</a:t>
            </a:r>
            <a:endParaRPr lang="zh-CN" altLang="en-US" dirty="0">
              <a:effectLst/>
            </a:endParaRPr>
          </a:p>
          <a:p>
            <a:r>
              <a:rPr lang="zh-CN" altLang="en-US" sz="1200" kern="1200" dirty="0">
                <a:solidFill>
                  <a:schemeClr val="tx1"/>
                </a:solidFill>
                <a:effectLst/>
                <a:latin typeface="+mn-lt"/>
                <a:ea typeface="+mn-ea"/>
                <a:cs typeface="+mn-cs"/>
              </a:rPr>
              <a:t>二，顺着指针的指向调整元素的位置，使其在链表中真正做到物理有序。</a:t>
            </a:r>
            <a:endParaRPr lang="zh-CN" altLang="en-US" dirty="0">
              <a:effectLst/>
            </a:endParaRPr>
          </a:p>
          <a:p>
            <a:r>
              <a:rPr lang="zh-CN" altLang="en-US" sz="1200" kern="1200" dirty="0">
                <a:solidFill>
                  <a:schemeClr val="tx1"/>
                </a:solidFill>
                <a:effectLst/>
                <a:latin typeface="+mn-lt"/>
                <a:ea typeface="+mn-ea"/>
                <a:cs typeface="+mn-cs"/>
              </a:rPr>
              <a:t>思路：</a:t>
            </a:r>
            <a:endParaRPr lang="zh-CN" altLang="en-US" dirty="0">
              <a:effectLst/>
            </a:endParaRPr>
          </a:p>
          <a:p>
            <a:r>
              <a:rPr lang="en-US" altLang="zh-CN" sz="1200" kern="1200" dirty="0">
                <a:solidFill>
                  <a:schemeClr val="tx1"/>
                </a:solidFill>
                <a:effectLst/>
                <a:latin typeface="+mn-lt"/>
                <a:ea typeface="+mn-ea"/>
                <a:cs typeface="+mn-cs"/>
              </a:rPr>
              <a:t>1</a:t>
            </a:r>
            <a:r>
              <a:rPr lang="zh-CN" altLang="en-US" sz="1200" kern="1200" dirty="0">
                <a:solidFill>
                  <a:schemeClr val="tx1"/>
                </a:solidFill>
                <a:effectLst/>
                <a:latin typeface="+mn-lt"/>
                <a:ea typeface="+mn-ea"/>
                <a:cs typeface="+mn-cs"/>
              </a:rPr>
              <a:t>，构建一新的结构体类型，使其封装了值域和指针域。并增加一节点，当做头节点，为循环终止创造条件，头节点值域存贮的值应不小于原序列中的最大值。</a:t>
            </a:r>
            <a:endParaRPr lang="zh-CN" altLang="en-US" dirty="0">
              <a:effectLst/>
            </a:endParaRPr>
          </a:p>
          <a:p>
            <a:r>
              <a:rPr lang="en-US" altLang="zh-CN" sz="1200" kern="1200" dirty="0">
                <a:solidFill>
                  <a:schemeClr val="tx1"/>
                </a:solidFill>
                <a:effectLst/>
                <a:latin typeface="+mn-lt"/>
                <a:ea typeface="+mn-ea"/>
                <a:cs typeface="+mn-cs"/>
              </a:rPr>
              <a:t>2</a:t>
            </a:r>
            <a:r>
              <a:rPr lang="zh-CN" altLang="en-US" sz="1200" kern="1200" dirty="0">
                <a:solidFill>
                  <a:schemeClr val="tx1"/>
                </a:solidFill>
                <a:effectLst/>
                <a:latin typeface="+mn-lt"/>
                <a:ea typeface="+mn-ea"/>
                <a:cs typeface="+mn-cs"/>
              </a:rPr>
              <a:t>，初始化静态链表：使第一个节点和头节点构成循环的链表。由于链表中只有一个元素，那当然是有序的。</a:t>
            </a:r>
            <a:endParaRPr lang="zh-CN" altLang="en-US" dirty="0">
              <a:effectLst/>
            </a:endParaRPr>
          </a:p>
          <a:p>
            <a:r>
              <a:rPr lang="en-US" altLang="zh-CN" sz="1200" kern="1200" dirty="0">
                <a:solidFill>
                  <a:schemeClr val="tx1"/>
                </a:solidFill>
                <a:effectLst/>
                <a:latin typeface="+mn-lt"/>
                <a:ea typeface="+mn-ea"/>
                <a:cs typeface="+mn-cs"/>
              </a:rPr>
              <a:t>3</a:t>
            </a:r>
            <a:r>
              <a:rPr lang="zh-CN" altLang="en-US" sz="1200" kern="1200" dirty="0">
                <a:solidFill>
                  <a:schemeClr val="tx1"/>
                </a:solidFill>
                <a:effectLst/>
                <a:latin typeface="+mn-lt"/>
                <a:ea typeface="+mn-ea"/>
                <a:cs typeface="+mn-cs"/>
              </a:rPr>
              <a:t>，把后续的节点依次插入到该循环链表中，调整各节点的指针指向，使其沿着指针方向是有序的。</a:t>
            </a:r>
            <a:endParaRPr lang="zh-CN" altLang="en-US" dirty="0">
              <a:effectLst/>
            </a:endParaRPr>
          </a:p>
          <a:p>
            <a:endParaRPr lang="en-US" altLang="zh-CN" dirty="0"/>
          </a:p>
          <a:p>
            <a:r>
              <a:rPr lang="zh-CN" altLang="en-US" dirty="0">
                <a:effectLst/>
                <a:latin typeface="SimSun"/>
              </a:rPr>
              <a:t>小结：</a:t>
            </a:r>
            <a:endParaRPr lang="zh-CN" altLang="en-US" dirty="0">
              <a:effectLst/>
            </a:endParaRPr>
          </a:p>
          <a:p>
            <a:r>
              <a:rPr lang="zh-CN" altLang="en-US" dirty="0">
                <a:effectLst/>
                <a:latin typeface="SimSun"/>
              </a:rPr>
              <a:t>说它是插入排序，是因为，每次都是把一个新的数据插入到原本有序的序列中，并且是从序列的头部开始比较。</a:t>
            </a:r>
            <a:endParaRPr lang="en-US" altLang="zh-CN" dirty="0"/>
          </a:p>
          <a:p>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D73ADF5C-0B53-4BD5-BF19-A16D1C70E8AA}" type="slidenum">
              <a:rPr lang="zh-CN" altLang="en-US">
                <a:solidFill>
                  <a:prstClr val="black"/>
                </a:solidFill>
              </a:rPr>
              <a:pPr/>
              <a:t>36</a:t>
            </a:fld>
            <a:endParaRPr lang="zh-CN" altLang="en-US">
              <a:solidFill>
                <a:prstClr val="black"/>
              </a:solidFill>
            </a:endParaRPr>
          </a:p>
        </p:txBody>
      </p:sp>
      <p:sp>
        <p:nvSpPr>
          <p:cNvPr id="5" name="页脚占位符 4"/>
          <p:cNvSpPr>
            <a:spLocks noGrp="1"/>
          </p:cNvSpPr>
          <p:nvPr>
            <p:ph type="ftr" sz="quarter" idx="11"/>
          </p:nvPr>
        </p:nvSpPr>
        <p:spPr/>
        <p:txBody>
          <a:bodyPr/>
          <a:lstStyle/>
          <a:p>
            <a:endParaRPr lang="zh-CN" altLang="en-US">
              <a:solidFill>
                <a:prstClr val="black"/>
              </a:solidFill>
            </a:endParaRPr>
          </a:p>
        </p:txBody>
      </p:sp>
      <p:sp>
        <p:nvSpPr>
          <p:cNvPr id="6" name="页眉占位符 5"/>
          <p:cNvSpPr>
            <a:spLocks noGrp="1"/>
          </p:cNvSpPr>
          <p:nvPr>
            <p:ph type="hdr" sz="quarter" idx="12"/>
          </p:nvPr>
        </p:nvSpPr>
        <p:spPr/>
        <p:txBody>
          <a:bodyPr/>
          <a:lstStyle/>
          <a:p>
            <a:r>
              <a:rPr lang="zh-CN" altLang="en-US">
                <a:solidFill>
                  <a:prstClr val="black"/>
                </a:solidFill>
              </a:rPr>
              <a:t>第</a:t>
            </a:r>
            <a:r>
              <a:rPr lang="en-US" altLang="zh-CN">
                <a:solidFill>
                  <a:prstClr val="black"/>
                </a:solidFill>
              </a:rPr>
              <a:t>1</a:t>
            </a:r>
            <a:r>
              <a:rPr lang="zh-CN" altLang="en-US">
                <a:solidFill>
                  <a:prstClr val="black"/>
                </a:solidFill>
              </a:rPr>
              <a:t>章 绪论</a:t>
            </a:r>
          </a:p>
        </p:txBody>
      </p:sp>
    </p:spTree>
    <p:extLst>
      <p:ext uri="{BB962C8B-B14F-4D97-AF65-F5344CB8AC3E}">
        <p14:creationId xmlns:p14="http://schemas.microsoft.com/office/powerpoint/2010/main" val="195321205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一开始，构建一个循环链表，头指针和第一个值构成，</a:t>
            </a:r>
            <a:r>
              <a:rPr lang="en-US" altLang="zh-CN" dirty="0"/>
              <a:t>next</a:t>
            </a:r>
            <a:r>
              <a:rPr lang="zh-CN" altLang="en-US" dirty="0"/>
              <a:t>域表示后继指针；</a:t>
            </a:r>
            <a:r>
              <a:rPr lang="en-US" altLang="zh-CN" dirty="0"/>
              <a:t>key</a:t>
            </a:r>
            <a:r>
              <a:rPr lang="zh-CN" altLang="en-US" dirty="0"/>
              <a:t>域表示值；</a:t>
            </a:r>
            <a:endParaRPr lang="en-US" altLang="zh-CN" dirty="0"/>
          </a:p>
          <a:p>
            <a:endParaRPr lang="en-US" altLang="zh-CN" dirty="0"/>
          </a:p>
          <a:p>
            <a:r>
              <a:rPr lang="zh-CN" altLang="en-US" dirty="0"/>
              <a:t>先形成有序链表，确定指针的指向；</a:t>
            </a:r>
          </a:p>
        </p:txBody>
      </p:sp>
      <p:sp>
        <p:nvSpPr>
          <p:cNvPr id="4" name="灯片编号占位符 3"/>
          <p:cNvSpPr>
            <a:spLocks noGrp="1"/>
          </p:cNvSpPr>
          <p:nvPr>
            <p:ph type="sldNum" sz="quarter" idx="10"/>
          </p:nvPr>
        </p:nvSpPr>
        <p:spPr/>
        <p:txBody>
          <a:bodyPr/>
          <a:lstStyle/>
          <a:p>
            <a:fld id="{D73ADF5C-0B53-4BD5-BF19-A16D1C70E8AA}" type="slidenum">
              <a:rPr lang="zh-CN" altLang="en-US">
                <a:solidFill>
                  <a:prstClr val="black"/>
                </a:solidFill>
              </a:rPr>
              <a:pPr/>
              <a:t>37</a:t>
            </a:fld>
            <a:endParaRPr lang="zh-CN" altLang="en-US">
              <a:solidFill>
                <a:prstClr val="black"/>
              </a:solidFill>
            </a:endParaRPr>
          </a:p>
        </p:txBody>
      </p:sp>
      <p:sp>
        <p:nvSpPr>
          <p:cNvPr id="5" name="页脚占位符 4"/>
          <p:cNvSpPr>
            <a:spLocks noGrp="1"/>
          </p:cNvSpPr>
          <p:nvPr>
            <p:ph type="ftr" sz="quarter" idx="11"/>
          </p:nvPr>
        </p:nvSpPr>
        <p:spPr/>
        <p:txBody>
          <a:bodyPr/>
          <a:lstStyle/>
          <a:p>
            <a:endParaRPr lang="zh-CN" altLang="en-US">
              <a:solidFill>
                <a:prstClr val="black"/>
              </a:solidFill>
            </a:endParaRPr>
          </a:p>
        </p:txBody>
      </p:sp>
      <p:sp>
        <p:nvSpPr>
          <p:cNvPr id="6" name="页眉占位符 5"/>
          <p:cNvSpPr>
            <a:spLocks noGrp="1"/>
          </p:cNvSpPr>
          <p:nvPr>
            <p:ph type="hdr" sz="quarter" idx="12"/>
          </p:nvPr>
        </p:nvSpPr>
        <p:spPr/>
        <p:txBody>
          <a:bodyPr/>
          <a:lstStyle/>
          <a:p>
            <a:r>
              <a:rPr lang="zh-CN" altLang="en-US">
                <a:solidFill>
                  <a:prstClr val="black"/>
                </a:solidFill>
              </a:rPr>
              <a:t>第</a:t>
            </a:r>
            <a:r>
              <a:rPr lang="en-US" altLang="zh-CN">
                <a:solidFill>
                  <a:prstClr val="black"/>
                </a:solidFill>
              </a:rPr>
              <a:t>1</a:t>
            </a:r>
            <a:r>
              <a:rPr lang="zh-CN" altLang="en-US">
                <a:solidFill>
                  <a:prstClr val="black"/>
                </a:solidFill>
              </a:rPr>
              <a:t>章 绪论</a:t>
            </a:r>
          </a:p>
        </p:txBody>
      </p:sp>
    </p:spTree>
    <p:extLst>
      <p:ext uri="{BB962C8B-B14F-4D97-AF65-F5344CB8AC3E}">
        <p14:creationId xmlns:p14="http://schemas.microsoft.com/office/powerpoint/2010/main" val="195321205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73ADF5C-0B53-4BD5-BF19-A16D1C70E8AA}" type="slidenum">
              <a:rPr lang="zh-CN" altLang="en-US">
                <a:solidFill>
                  <a:prstClr val="black"/>
                </a:solidFill>
              </a:rPr>
              <a:pPr/>
              <a:t>38</a:t>
            </a:fld>
            <a:endParaRPr lang="zh-CN" altLang="en-US">
              <a:solidFill>
                <a:prstClr val="black"/>
              </a:solidFill>
            </a:endParaRPr>
          </a:p>
        </p:txBody>
      </p:sp>
      <p:sp>
        <p:nvSpPr>
          <p:cNvPr id="5" name="页脚占位符 4"/>
          <p:cNvSpPr>
            <a:spLocks noGrp="1"/>
          </p:cNvSpPr>
          <p:nvPr>
            <p:ph type="ftr" sz="quarter" idx="11"/>
          </p:nvPr>
        </p:nvSpPr>
        <p:spPr/>
        <p:txBody>
          <a:bodyPr/>
          <a:lstStyle/>
          <a:p>
            <a:endParaRPr lang="zh-CN" altLang="en-US">
              <a:solidFill>
                <a:prstClr val="black"/>
              </a:solidFill>
            </a:endParaRPr>
          </a:p>
        </p:txBody>
      </p:sp>
      <p:sp>
        <p:nvSpPr>
          <p:cNvPr id="6" name="页眉占位符 5"/>
          <p:cNvSpPr>
            <a:spLocks noGrp="1"/>
          </p:cNvSpPr>
          <p:nvPr>
            <p:ph type="hdr" sz="quarter" idx="12"/>
          </p:nvPr>
        </p:nvSpPr>
        <p:spPr/>
        <p:txBody>
          <a:bodyPr/>
          <a:lstStyle/>
          <a:p>
            <a:r>
              <a:rPr lang="zh-CN" altLang="en-US">
                <a:solidFill>
                  <a:prstClr val="black"/>
                </a:solidFill>
              </a:rPr>
              <a:t>第</a:t>
            </a:r>
            <a:r>
              <a:rPr lang="en-US" altLang="zh-CN">
                <a:solidFill>
                  <a:prstClr val="black"/>
                </a:solidFill>
              </a:rPr>
              <a:t>1</a:t>
            </a:r>
            <a:r>
              <a:rPr lang="zh-CN" altLang="en-US">
                <a:solidFill>
                  <a:prstClr val="black"/>
                </a:solidFill>
              </a:rPr>
              <a:t>章 绪论</a:t>
            </a:r>
          </a:p>
        </p:txBody>
      </p:sp>
    </p:spTree>
    <p:extLst>
      <p:ext uri="{BB962C8B-B14F-4D97-AF65-F5344CB8AC3E}">
        <p14:creationId xmlns:p14="http://schemas.microsoft.com/office/powerpoint/2010/main" val="195321205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首先构成一个循环链表；</a:t>
            </a:r>
            <a:endParaRPr lang="en-US" altLang="zh-CN" dirty="0"/>
          </a:p>
          <a:p>
            <a:r>
              <a:rPr lang="en-US" altLang="zh-CN" dirty="0" err="1"/>
              <a:t>SL.r</a:t>
            </a:r>
            <a:r>
              <a:rPr lang="en-US" altLang="zh-CN" dirty="0"/>
              <a:t>[k].key &lt;= </a:t>
            </a:r>
            <a:r>
              <a:rPr lang="en-US" altLang="zh-CN" dirty="0" err="1"/>
              <a:t>SL.r</a:t>
            </a:r>
            <a:r>
              <a:rPr lang="en-US" altLang="zh-CN" dirty="0"/>
              <a:t>[</a:t>
            </a:r>
            <a:r>
              <a:rPr lang="en-US" altLang="zh-CN" dirty="0" err="1"/>
              <a:t>i</a:t>
            </a:r>
            <a:r>
              <a:rPr lang="en-US" altLang="zh-CN" dirty="0"/>
              <a:t>].key </a:t>
            </a:r>
          </a:p>
          <a:p>
            <a:r>
              <a:rPr lang="zh-CN" altLang="en-US" dirty="0"/>
              <a:t>如果前面都比它小，就进入循环，</a:t>
            </a:r>
            <a:r>
              <a:rPr lang="en-US" altLang="zh-CN" dirty="0"/>
              <a:t>j</a:t>
            </a:r>
            <a:r>
              <a:rPr lang="zh-CN" altLang="en-US" dirty="0"/>
              <a:t>记录了当前位置，</a:t>
            </a:r>
            <a:r>
              <a:rPr lang="en-US" altLang="zh-CN" dirty="0"/>
              <a:t>k</a:t>
            </a:r>
            <a:r>
              <a:rPr lang="zh-CN" altLang="en-US" dirty="0"/>
              <a:t>记录了下一个位置；</a:t>
            </a:r>
            <a:endParaRPr lang="en-US" altLang="zh-CN" dirty="0"/>
          </a:p>
          <a:p>
            <a:endParaRPr lang="en-US" altLang="zh-CN" dirty="0"/>
          </a:p>
          <a:p>
            <a:r>
              <a:rPr lang="zh-CN" altLang="en-US" dirty="0"/>
              <a:t>只是求得一个有序链表，则只能对它进行顺序查找，不能进行随机查找。。</a:t>
            </a:r>
            <a:endParaRPr lang="en-US" altLang="zh-CN" dirty="0"/>
          </a:p>
          <a:p>
            <a:r>
              <a:rPr lang="zh-CN" altLang="en-US" dirty="0"/>
              <a:t>为了让他可以随机查找，要让他物理有序，所以来看后面的重排记录的算法。。。</a:t>
            </a:r>
          </a:p>
        </p:txBody>
      </p:sp>
      <p:sp>
        <p:nvSpPr>
          <p:cNvPr id="4" name="灯片编号占位符 3"/>
          <p:cNvSpPr>
            <a:spLocks noGrp="1"/>
          </p:cNvSpPr>
          <p:nvPr>
            <p:ph type="sldNum" sz="quarter" idx="10"/>
          </p:nvPr>
        </p:nvSpPr>
        <p:spPr/>
        <p:txBody>
          <a:bodyPr/>
          <a:lstStyle/>
          <a:p>
            <a:fld id="{D73ADF5C-0B53-4BD5-BF19-A16D1C70E8AA}" type="slidenum">
              <a:rPr lang="zh-CN" altLang="en-US">
                <a:solidFill>
                  <a:prstClr val="black"/>
                </a:solidFill>
              </a:rPr>
              <a:pPr/>
              <a:t>39</a:t>
            </a:fld>
            <a:endParaRPr lang="zh-CN" altLang="en-US">
              <a:solidFill>
                <a:prstClr val="black"/>
              </a:solidFill>
            </a:endParaRPr>
          </a:p>
        </p:txBody>
      </p:sp>
      <p:sp>
        <p:nvSpPr>
          <p:cNvPr id="5" name="页脚占位符 4"/>
          <p:cNvSpPr>
            <a:spLocks noGrp="1"/>
          </p:cNvSpPr>
          <p:nvPr>
            <p:ph type="ftr" sz="quarter" idx="11"/>
          </p:nvPr>
        </p:nvSpPr>
        <p:spPr/>
        <p:txBody>
          <a:bodyPr/>
          <a:lstStyle/>
          <a:p>
            <a:endParaRPr lang="zh-CN" altLang="en-US">
              <a:solidFill>
                <a:prstClr val="black"/>
              </a:solidFill>
            </a:endParaRPr>
          </a:p>
        </p:txBody>
      </p:sp>
      <p:sp>
        <p:nvSpPr>
          <p:cNvPr id="6" name="页眉占位符 5"/>
          <p:cNvSpPr>
            <a:spLocks noGrp="1"/>
          </p:cNvSpPr>
          <p:nvPr>
            <p:ph type="hdr" sz="quarter" idx="12"/>
          </p:nvPr>
        </p:nvSpPr>
        <p:spPr/>
        <p:txBody>
          <a:bodyPr/>
          <a:lstStyle/>
          <a:p>
            <a:r>
              <a:rPr lang="zh-CN" altLang="en-US">
                <a:solidFill>
                  <a:prstClr val="black"/>
                </a:solidFill>
              </a:rPr>
              <a:t>第</a:t>
            </a:r>
            <a:r>
              <a:rPr lang="en-US" altLang="zh-CN">
                <a:solidFill>
                  <a:prstClr val="black"/>
                </a:solidFill>
              </a:rPr>
              <a:t>1</a:t>
            </a:r>
            <a:r>
              <a:rPr lang="zh-CN" altLang="en-US">
                <a:solidFill>
                  <a:prstClr val="black"/>
                </a:solidFill>
              </a:rPr>
              <a:t>章 绪论</a:t>
            </a:r>
          </a:p>
        </p:txBody>
      </p:sp>
    </p:spTree>
    <p:extLst>
      <p:ext uri="{BB962C8B-B14F-4D97-AF65-F5344CB8AC3E}">
        <p14:creationId xmlns:p14="http://schemas.microsoft.com/office/powerpoint/2010/main" val="19532120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73ADF5C-0B53-4BD5-BF19-A16D1C70E8AA}" type="slidenum">
              <a:rPr lang="zh-CN" altLang="en-US">
                <a:solidFill>
                  <a:prstClr val="black"/>
                </a:solidFill>
              </a:rPr>
              <a:pPr/>
              <a:t>4</a:t>
            </a:fld>
            <a:endParaRPr lang="zh-CN" altLang="en-US">
              <a:solidFill>
                <a:prstClr val="black"/>
              </a:solidFill>
            </a:endParaRPr>
          </a:p>
        </p:txBody>
      </p:sp>
      <p:sp>
        <p:nvSpPr>
          <p:cNvPr id="5" name="页脚占位符 4"/>
          <p:cNvSpPr>
            <a:spLocks noGrp="1"/>
          </p:cNvSpPr>
          <p:nvPr>
            <p:ph type="ftr" sz="quarter" idx="11"/>
          </p:nvPr>
        </p:nvSpPr>
        <p:spPr/>
        <p:txBody>
          <a:bodyPr/>
          <a:lstStyle/>
          <a:p>
            <a:endParaRPr lang="zh-CN" altLang="en-US">
              <a:solidFill>
                <a:prstClr val="black"/>
              </a:solidFill>
            </a:endParaRPr>
          </a:p>
        </p:txBody>
      </p:sp>
      <p:sp>
        <p:nvSpPr>
          <p:cNvPr id="6" name="页眉占位符 5"/>
          <p:cNvSpPr>
            <a:spLocks noGrp="1"/>
          </p:cNvSpPr>
          <p:nvPr>
            <p:ph type="hdr" sz="quarter" idx="12"/>
          </p:nvPr>
        </p:nvSpPr>
        <p:spPr/>
        <p:txBody>
          <a:bodyPr/>
          <a:lstStyle/>
          <a:p>
            <a:r>
              <a:rPr lang="zh-CN" altLang="en-US">
                <a:solidFill>
                  <a:prstClr val="black"/>
                </a:solidFill>
              </a:rPr>
              <a:t>第</a:t>
            </a:r>
            <a:r>
              <a:rPr lang="en-US" altLang="zh-CN">
                <a:solidFill>
                  <a:prstClr val="black"/>
                </a:solidFill>
              </a:rPr>
              <a:t>1</a:t>
            </a:r>
            <a:r>
              <a:rPr lang="zh-CN" altLang="en-US">
                <a:solidFill>
                  <a:prstClr val="black"/>
                </a:solidFill>
              </a:rPr>
              <a:t>章 绪论</a:t>
            </a:r>
          </a:p>
        </p:txBody>
      </p:sp>
    </p:spTree>
    <p:extLst>
      <p:ext uri="{BB962C8B-B14F-4D97-AF65-F5344CB8AC3E}">
        <p14:creationId xmlns:p14="http://schemas.microsoft.com/office/powerpoint/2010/main" val="195321205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首先构成一个循环链表；</a:t>
            </a:r>
            <a:endParaRPr lang="en-US" altLang="zh-CN" dirty="0"/>
          </a:p>
          <a:p>
            <a:r>
              <a:rPr lang="en-US" altLang="zh-CN" dirty="0" err="1"/>
              <a:t>SL.r</a:t>
            </a:r>
            <a:r>
              <a:rPr lang="en-US" altLang="zh-CN" dirty="0"/>
              <a:t>[k].key &lt;= </a:t>
            </a:r>
            <a:r>
              <a:rPr lang="en-US" altLang="zh-CN" dirty="0" err="1"/>
              <a:t>SL.r</a:t>
            </a:r>
            <a:r>
              <a:rPr lang="en-US" altLang="zh-CN" dirty="0"/>
              <a:t>[</a:t>
            </a:r>
            <a:r>
              <a:rPr lang="en-US" altLang="zh-CN" dirty="0" err="1"/>
              <a:t>i</a:t>
            </a:r>
            <a:r>
              <a:rPr lang="en-US" altLang="zh-CN" dirty="0"/>
              <a:t>].key </a:t>
            </a:r>
          </a:p>
          <a:p>
            <a:r>
              <a:rPr lang="zh-CN" altLang="en-US" dirty="0"/>
              <a:t>如果前面都比它小，就进入循环，</a:t>
            </a:r>
            <a:r>
              <a:rPr lang="en-US" altLang="zh-CN" dirty="0"/>
              <a:t>j</a:t>
            </a:r>
            <a:r>
              <a:rPr lang="zh-CN" altLang="en-US" dirty="0"/>
              <a:t>记录了当前位置，</a:t>
            </a:r>
            <a:r>
              <a:rPr lang="en-US" altLang="zh-CN" dirty="0"/>
              <a:t>k</a:t>
            </a:r>
            <a:r>
              <a:rPr lang="zh-CN" altLang="en-US" dirty="0"/>
              <a:t>记录了下一个位置；</a:t>
            </a:r>
            <a:endParaRPr lang="en-US" altLang="zh-CN" dirty="0"/>
          </a:p>
          <a:p>
            <a:endParaRPr lang="en-US" altLang="zh-CN" dirty="0"/>
          </a:p>
          <a:p>
            <a:r>
              <a:rPr lang="zh-CN" altLang="en-US" dirty="0"/>
              <a:t>只是求得一个有序链表，则只能对它进行顺序查找，不能进行随机查找。。</a:t>
            </a:r>
            <a:endParaRPr lang="en-US" altLang="zh-CN" dirty="0"/>
          </a:p>
          <a:p>
            <a:r>
              <a:rPr lang="zh-CN" altLang="en-US" dirty="0"/>
              <a:t>为了让他可以随机查找，要让他物理有序，所以来看后面的重排记录的算法。。。</a:t>
            </a:r>
          </a:p>
        </p:txBody>
      </p:sp>
      <p:sp>
        <p:nvSpPr>
          <p:cNvPr id="4" name="灯片编号占位符 3"/>
          <p:cNvSpPr>
            <a:spLocks noGrp="1"/>
          </p:cNvSpPr>
          <p:nvPr>
            <p:ph type="sldNum" sz="quarter" idx="10"/>
          </p:nvPr>
        </p:nvSpPr>
        <p:spPr/>
        <p:txBody>
          <a:bodyPr/>
          <a:lstStyle/>
          <a:p>
            <a:fld id="{D73ADF5C-0B53-4BD5-BF19-A16D1C70E8AA}" type="slidenum">
              <a:rPr lang="zh-CN" altLang="en-US">
                <a:solidFill>
                  <a:prstClr val="black"/>
                </a:solidFill>
              </a:rPr>
              <a:pPr/>
              <a:t>40</a:t>
            </a:fld>
            <a:endParaRPr lang="zh-CN" altLang="en-US">
              <a:solidFill>
                <a:prstClr val="black"/>
              </a:solidFill>
            </a:endParaRPr>
          </a:p>
        </p:txBody>
      </p:sp>
      <p:sp>
        <p:nvSpPr>
          <p:cNvPr id="5" name="页脚占位符 4"/>
          <p:cNvSpPr>
            <a:spLocks noGrp="1"/>
          </p:cNvSpPr>
          <p:nvPr>
            <p:ph type="ftr" sz="quarter" idx="11"/>
          </p:nvPr>
        </p:nvSpPr>
        <p:spPr/>
        <p:txBody>
          <a:bodyPr/>
          <a:lstStyle/>
          <a:p>
            <a:endParaRPr lang="zh-CN" altLang="en-US">
              <a:solidFill>
                <a:prstClr val="black"/>
              </a:solidFill>
            </a:endParaRPr>
          </a:p>
        </p:txBody>
      </p:sp>
      <p:sp>
        <p:nvSpPr>
          <p:cNvPr id="6" name="页眉占位符 5"/>
          <p:cNvSpPr>
            <a:spLocks noGrp="1"/>
          </p:cNvSpPr>
          <p:nvPr>
            <p:ph type="hdr" sz="quarter" idx="12"/>
          </p:nvPr>
        </p:nvSpPr>
        <p:spPr/>
        <p:txBody>
          <a:bodyPr/>
          <a:lstStyle/>
          <a:p>
            <a:r>
              <a:rPr lang="zh-CN" altLang="en-US">
                <a:solidFill>
                  <a:prstClr val="black"/>
                </a:solidFill>
              </a:rPr>
              <a:t>第</a:t>
            </a:r>
            <a:r>
              <a:rPr lang="en-US" altLang="zh-CN">
                <a:solidFill>
                  <a:prstClr val="black"/>
                </a:solidFill>
              </a:rPr>
              <a:t>1</a:t>
            </a:r>
            <a:r>
              <a:rPr lang="zh-CN" altLang="en-US">
                <a:solidFill>
                  <a:prstClr val="black"/>
                </a:solidFill>
              </a:rPr>
              <a:t>章 绪论</a:t>
            </a:r>
          </a:p>
        </p:txBody>
      </p:sp>
    </p:spTree>
    <p:extLst>
      <p:ext uri="{BB962C8B-B14F-4D97-AF65-F5344CB8AC3E}">
        <p14:creationId xmlns:p14="http://schemas.microsoft.com/office/powerpoint/2010/main" val="348893320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通过交换，达到把关键字送到相应的位置；但是如何交换呢？</a:t>
            </a:r>
            <a:endParaRPr lang="en-US" altLang="zh-CN" dirty="0"/>
          </a:p>
          <a:p>
            <a:r>
              <a:rPr lang="zh-CN" altLang="en-US" dirty="0"/>
              <a:t>那么我们设置</a:t>
            </a:r>
            <a:r>
              <a:rPr lang="en-US" altLang="zh-CN" dirty="0"/>
              <a:t>3</a:t>
            </a:r>
            <a:r>
              <a:rPr lang="zh-CN" altLang="en-US" dirty="0"/>
              <a:t>个变量，</a:t>
            </a:r>
            <a:r>
              <a:rPr lang="en-US" altLang="zh-CN" dirty="0"/>
              <a:t>i</a:t>
            </a:r>
            <a:r>
              <a:rPr lang="zh-CN" altLang="en-US" dirty="0"/>
              <a:t>，</a:t>
            </a:r>
            <a:r>
              <a:rPr lang="en-US" altLang="zh-CN" dirty="0"/>
              <a:t>p</a:t>
            </a:r>
            <a:r>
              <a:rPr lang="zh-CN" altLang="en-US" dirty="0"/>
              <a:t>，</a:t>
            </a:r>
            <a:r>
              <a:rPr lang="en-US" altLang="zh-CN" dirty="0"/>
              <a:t>q</a:t>
            </a:r>
            <a:r>
              <a:rPr lang="zh-CN" altLang="en-US" dirty="0"/>
              <a:t>。。。</a:t>
            </a:r>
            <a:endParaRPr lang="en-US" altLang="zh-CN" dirty="0"/>
          </a:p>
          <a:p>
            <a:r>
              <a:rPr lang="zh-CN" altLang="en-US" dirty="0"/>
              <a:t>先交换完，交换完了，</a:t>
            </a:r>
            <a:r>
              <a:rPr lang="en-US" altLang="zh-CN" dirty="0"/>
              <a:t>i</a:t>
            </a:r>
            <a:r>
              <a:rPr lang="zh-CN" altLang="en-US" dirty="0"/>
              <a:t>的位置的</a:t>
            </a:r>
            <a:r>
              <a:rPr lang="en-US" altLang="zh-CN" dirty="0"/>
              <a:t>.next</a:t>
            </a:r>
            <a:r>
              <a:rPr lang="zh-CN" altLang="en-US" dirty="0"/>
              <a:t>域存刚刚被交换走的那个关键字跑到哪里去了。。。更新</a:t>
            </a:r>
            <a:r>
              <a:rPr lang="en-US" altLang="zh-CN" dirty="0"/>
              <a:t>p=q</a:t>
            </a:r>
            <a:r>
              <a:rPr lang="zh-CN" altLang="en-US" dirty="0"/>
              <a:t>，这一轮结束。</a:t>
            </a:r>
            <a:endParaRPr lang="en-US" altLang="zh-CN" dirty="0"/>
          </a:p>
          <a:p>
            <a:r>
              <a:rPr lang="zh-CN" altLang="en-US" dirty="0"/>
              <a:t>然后</a:t>
            </a:r>
            <a:r>
              <a:rPr lang="en-US" altLang="zh-CN" dirty="0"/>
              <a:t>i=i+1</a:t>
            </a:r>
            <a:r>
              <a:rPr lang="zh-CN" altLang="en-US" dirty="0"/>
              <a:t>，比较</a:t>
            </a:r>
            <a:r>
              <a:rPr lang="en-US" altLang="zh-CN" dirty="0"/>
              <a:t>p</a:t>
            </a:r>
            <a:r>
              <a:rPr lang="zh-CN" altLang="en-US" dirty="0"/>
              <a:t>和</a:t>
            </a:r>
            <a:r>
              <a:rPr lang="en-US" altLang="zh-CN" dirty="0"/>
              <a:t>i</a:t>
            </a:r>
            <a:r>
              <a:rPr lang="zh-CN" altLang="en-US" dirty="0"/>
              <a:t>的大小，如果比他小，意味着刚刚那个被交换走了，那么应该让</a:t>
            </a:r>
            <a:r>
              <a:rPr lang="en-US" altLang="zh-CN" dirty="0"/>
              <a:t>p</a:t>
            </a:r>
            <a:r>
              <a:rPr lang="zh-CN" altLang="en-US" dirty="0"/>
              <a:t>等于那个被调走的位置</a:t>
            </a:r>
            <a:r>
              <a:rPr lang="en-US" altLang="zh-CN" dirty="0"/>
              <a:t>(</a:t>
            </a:r>
            <a:r>
              <a:rPr lang="zh-CN" altLang="en-US" dirty="0"/>
              <a:t>通过和</a:t>
            </a:r>
            <a:r>
              <a:rPr lang="en-US" altLang="zh-CN" dirty="0" err="1"/>
              <a:t>i</a:t>
            </a:r>
            <a:r>
              <a:rPr lang="zh-CN" altLang="en-US" dirty="0"/>
              <a:t>的比较，先判断</a:t>
            </a:r>
            <a:r>
              <a:rPr lang="en-US" altLang="zh-CN" dirty="0"/>
              <a:t>p</a:t>
            </a:r>
            <a:r>
              <a:rPr lang="zh-CN" altLang="en-US" dirty="0"/>
              <a:t>的最终位置</a:t>
            </a:r>
            <a:r>
              <a:rPr lang="en-US" altLang="zh-CN" dirty="0"/>
              <a:t>)</a:t>
            </a:r>
            <a:r>
              <a:rPr lang="zh-CN" altLang="en-US" dirty="0"/>
              <a:t>，然后设置</a:t>
            </a:r>
            <a:r>
              <a:rPr lang="en-US" altLang="zh-CN" dirty="0"/>
              <a:t>q=</a:t>
            </a:r>
            <a:r>
              <a:rPr lang="en-US" altLang="zh-CN" dirty="0" err="1"/>
              <a:t>p.next</a:t>
            </a:r>
            <a:r>
              <a:rPr lang="en-US" altLang="zh-CN" dirty="0"/>
              <a:t>,</a:t>
            </a:r>
            <a:r>
              <a:rPr lang="zh-CN" altLang="en-US" dirty="0"/>
              <a:t>然后交换，调整。。。</a:t>
            </a:r>
            <a:endParaRPr lang="en-US" altLang="zh-CN" dirty="0"/>
          </a:p>
          <a:p>
            <a:endParaRPr lang="en-US" altLang="zh-CN" dirty="0"/>
          </a:p>
          <a:p>
            <a:r>
              <a:rPr lang="zh-CN" altLang="en-US" dirty="0"/>
              <a:t>重排记录的做法；</a:t>
            </a:r>
            <a:endParaRPr lang="en-US" altLang="zh-CN" dirty="0"/>
          </a:p>
          <a:p>
            <a:r>
              <a:rPr lang="en-US" altLang="zh-CN" dirty="0" err="1"/>
              <a:t>i</a:t>
            </a:r>
            <a:r>
              <a:rPr lang="en-US" altLang="zh-CN" dirty="0"/>
              <a:t>=1</a:t>
            </a:r>
            <a:r>
              <a:rPr lang="zh-CN" altLang="en-US" dirty="0"/>
              <a:t>；</a:t>
            </a:r>
            <a:endParaRPr lang="en-US" altLang="zh-CN" dirty="0"/>
          </a:p>
          <a:p>
            <a:r>
              <a:rPr lang="en-US" altLang="zh-CN" dirty="0"/>
              <a:t>P</a:t>
            </a:r>
            <a:r>
              <a:rPr lang="zh-CN" altLang="en-US" dirty="0"/>
              <a:t>指向</a:t>
            </a:r>
            <a:r>
              <a:rPr lang="en-US" altLang="zh-CN" dirty="0"/>
              <a:t>m</a:t>
            </a:r>
            <a:r>
              <a:rPr lang="zh-CN" altLang="en-US" dirty="0"/>
              <a:t>关键字对应的位置；即序列中最小的关键字；即</a:t>
            </a:r>
            <a:r>
              <a:rPr lang="en-US" altLang="zh-CN" dirty="0"/>
              <a:t>p</a:t>
            </a:r>
            <a:r>
              <a:rPr lang="zh-CN" altLang="en-US" dirty="0"/>
              <a:t>指向</a:t>
            </a:r>
            <a:r>
              <a:rPr lang="en-US" altLang="zh-CN" dirty="0"/>
              <a:t>6</a:t>
            </a:r>
            <a:r>
              <a:rPr lang="zh-CN" altLang="en-US" dirty="0"/>
              <a:t>的位置，</a:t>
            </a:r>
            <a:r>
              <a:rPr lang="en-US" altLang="zh-CN" dirty="0"/>
              <a:t>q</a:t>
            </a:r>
            <a:r>
              <a:rPr lang="zh-CN" altLang="en-US" dirty="0"/>
              <a:t>指向</a:t>
            </a:r>
            <a:r>
              <a:rPr lang="en-US" altLang="zh-CN" dirty="0"/>
              <a:t>7</a:t>
            </a:r>
            <a:r>
              <a:rPr lang="zh-CN" altLang="en-US" dirty="0"/>
              <a:t>的位置</a:t>
            </a:r>
            <a:endParaRPr lang="en-US" altLang="zh-CN" dirty="0"/>
          </a:p>
          <a:p>
            <a:r>
              <a:rPr lang="en-US" altLang="zh-CN" dirty="0"/>
              <a:t>Q=</a:t>
            </a:r>
            <a:r>
              <a:rPr lang="en-US" altLang="zh-CN" dirty="0" err="1"/>
              <a:t>p.next</a:t>
            </a:r>
            <a:r>
              <a:rPr lang="en-US" altLang="zh-CN" dirty="0"/>
              <a:t>;</a:t>
            </a:r>
          </a:p>
          <a:p>
            <a:endParaRPr lang="en-US" altLang="zh-CN" dirty="0"/>
          </a:p>
          <a:p>
            <a:r>
              <a:rPr lang="zh-CN" altLang="en-US" dirty="0"/>
              <a:t>先交换，调整到</a:t>
            </a:r>
            <a:r>
              <a:rPr lang="en-US" altLang="zh-CN" dirty="0" err="1"/>
              <a:t>i</a:t>
            </a:r>
            <a:r>
              <a:rPr lang="zh-CN" altLang="en-US" dirty="0"/>
              <a:t>位置上的指针域保留被调整后的位置信息；</a:t>
            </a:r>
            <a:endParaRPr lang="en-US" altLang="zh-CN" dirty="0"/>
          </a:p>
          <a:p>
            <a:r>
              <a:rPr lang="zh-CN" altLang="en-US" dirty="0"/>
              <a:t>更新</a:t>
            </a:r>
            <a:r>
              <a:rPr lang="en-US" altLang="zh-CN" dirty="0"/>
              <a:t>p=q</a:t>
            </a:r>
            <a:r>
              <a:rPr lang="zh-CN" altLang="en-US" dirty="0"/>
              <a:t>；这一轮结束；</a:t>
            </a:r>
            <a:endParaRPr lang="en-US" altLang="zh-CN" dirty="0"/>
          </a:p>
          <a:p>
            <a:endParaRPr lang="en-US" altLang="zh-CN" dirty="0"/>
          </a:p>
          <a:p>
            <a:r>
              <a:rPr lang="zh-CN" altLang="en-US" dirty="0"/>
              <a:t>下一轮，</a:t>
            </a:r>
            <a:r>
              <a:rPr lang="en-US" altLang="zh-CN" dirty="0" err="1"/>
              <a:t>i</a:t>
            </a:r>
            <a:r>
              <a:rPr lang="en-US" altLang="zh-CN" dirty="0"/>
              <a:t>=i+1</a:t>
            </a:r>
            <a:r>
              <a:rPr lang="zh-CN" altLang="en-US" dirty="0"/>
              <a:t>；判断</a:t>
            </a:r>
            <a:r>
              <a:rPr lang="en-US" altLang="zh-CN" dirty="0"/>
              <a:t>p</a:t>
            </a:r>
            <a:r>
              <a:rPr lang="zh-CN" altLang="en-US" dirty="0"/>
              <a:t>是否小于</a:t>
            </a:r>
            <a:r>
              <a:rPr lang="en-US" altLang="zh-CN" dirty="0" err="1"/>
              <a:t>i</a:t>
            </a:r>
            <a:r>
              <a:rPr lang="zh-CN" altLang="en-US" dirty="0"/>
              <a:t>，如果不小于，</a:t>
            </a:r>
            <a:r>
              <a:rPr lang="en-US" altLang="zh-CN" dirty="0"/>
              <a:t>p</a:t>
            </a:r>
            <a:r>
              <a:rPr lang="zh-CN" altLang="en-US" dirty="0"/>
              <a:t>就指到上一轮</a:t>
            </a:r>
            <a:r>
              <a:rPr lang="en-US" altLang="zh-CN" dirty="0"/>
              <a:t>q</a:t>
            </a:r>
            <a:r>
              <a:rPr lang="zh-CN" altLang="en-US" dirty="0"/>
              <a:t>的位置上；如果小于，就指向相应位置被调整后的位置；然后</a:t>
            </a:r>
            <a:r>
              <a:rPr lang="en-US" altLang="zh-CN" dirty="0"/>
              <a:t>q=</a:t>
            </a:r>
            <a:r>
              <a:rPr lang="en-US" altLang="zh-CN" dirty="0" err="1"/>
              <a:t>p.next</a:t>
            </a:r>
            <a:r>
              <a:rPr lang="zh-CN" altLang="en-US" dirty="0"/>
              <a:t>（永远）</a:t>
            </a:r>
            <a:r>
              <a:rPr lang="en-US" altLang="zh-CN" dirty="0"/>
              <a:t>;</a:t>
            </a:r>
            <a:r>
              <a:rPr lang="zh-CN" altLang="en-US" dirty="0"/>
              <a:t>然后交换，调整</a:t>
            </a:r>
          </a:p>
        </p:txBody>
      </p:sp>
      <p:sp>
        <p:nvSpPr>
          <p:cNvPr id="4" name="灯片编号占位符 3"/>
          <p:cNvSpPr>
            <a:spLocks noGrp="1"/>
          </p:cNvSpPr>
          <p:nvPr>
            <p:ph type="sldNum" sz="quarter" idx="10"/>
          </p:nvPr>
        </p:nvSpPr>
        <p:spPr/>
        <p:txBody>
          <a:bodyPr/>
          <a:lstStyle/>
          <a:p>
            <a:fld id="{D73ADF5C-0B53-4BD5-BF19-A16D1C70E8AA}" type="slidenum">
              <a:rPr lang="zh-CN" altLang="en-US">
                <a:solidFill>
                  <a:prstClr val="black"/>
                </a:solidFill>
              </a:rPr>
              <a:pPr/>
              <a:t>41</a:t>
            </a:fld>
            <a:endParaRPr lang="zh-CN" altLang="en-US">
              <a:solidFill>
                <a:prstClr val="black"/>
              </a:solidFill>
            </a:endParaRPr>
          </a:p>
        </p:txBody>
      </p:sp>
      <p:sp>
        <p:nvSpPr>
          <p:cNvPr id="5" name="页脚占位符 4"/>
          <p:cNvSpPr>
            <a:spLocks noGrp="1"/>
          </p:cNvSpPr>
          <p:nvPr>
            <p:ph type="ftr" sz="quarter" idx="11"/>
          </p:nvPr>
        </p:nvSpPr>
        <p:spPr/>
        <p:txBody>
          <a:bodyPr/>
          <a:lstStyle/>
          <a:p>
            <a:endParaRPr lang="zh-CN" altLang="en-US">
              <a:solidFill>
                <a:prstClr val="black"/>
              </a:solidFill>
            </a:endParaRPr>
          </a:p>
        </p:txBody>
      </p:sp>
      <p:sp>
        <p:nvSpPr>
          <p:cNvPr id="6" name="页眉占位符 5"/>
          <p:cNvSpPr>
            <a:spLocks noGrp="1"/>
          </p:cNvSpPr>
          <p:nvPr>
            <p:ph type="hdr" sz="quarter" idx="12"/>
          </p:nvPr>
        </p:nvSpPr>
        <p:spPr/>
        <p:txBody>
          <a:bodyPr/>
          <a:lstStyle/>
          <a:p>
            <a:r>
              <a:rPr lang="zh-CN" altLang="en-US">
                <a:solidFill>
                  <a:prstClr val="black"/>
                </a:solidFill>
              </a:rPr>
              <a:t>第</a:t>
            </a:r>
            <a:r>
              <a:rPr lang="en-US" altLang="zh-CN">
                <a:solidFill>
                  <a:prstClr val="black"/>
                </a:solidFill>
              </a:rPr>
              <a:t>1</a:t>
            </a:r>
            <a:r>
              <a:rPr lang="zh-CN" altLang="en-US">
                <a:solidFill>
                  <a:prstClr val="black"/>
                </a:solidFill>
              </a:rPr>
              <a:t>章 绪论</a:t>
            </a:r>
          </a:p>
        </p:txBody>
      </p:sp>
    </p:spTree>
    <p:extLst>
      <p:ext uri="{BB962C8B-B14F-4D97-AF65-F5344CB8AC3E}">
        <p14:creationId xmlns:p14="http://schemas.microsoft.com/office/powerpoint/2010/main" val="195321205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13</a:t>
            </a:r>
            <a:r>
              <a:rPr lang="zh-CN" altLang="en-US" dirty="0"/>
              <a:t>之前的</a:t>
            </a:r>
            <a:r>
              <a:rPr lang="en-US" altLang="zh-CN" dirty="0"/>
              <a:t>next</a:t>
            </a:r>
            <a:r>
              <a:rPr lang="zh-CN" altLang="en-US" dirty="0"/>
              <a:t>，后继信息保留在</a:t>
            </a:r>
            <a:r>
              <a:rPr lang="en-US" altLang="zh-CN" dirty="0"/>
              <a:t>q</a:t>
            </a:r>
            <a:r>
              <a:rPr lang="zh-CN" altLang="en-US" dirty="0"/>
              <a:t>中；</a:t>
            </a:r>
            <a:endParaRPr lang="en-US" altLang="zh-CN" dirty="0"/>
          </a:p>
          <a:p>
            <a:r>
              <a:rPr lang="en-US" altLang="zh-CN" dirty="0"/>
              <a:t>P</a:t>
            </a:r>
            <a:r>
              <a:rPr lang="zh-CN" altLang="en-US" dirty="0"/>
              <a:t>指向了</a:t>
            </a:r>
            <a:r>
              <a:rPr lang="en-US" altLang="zh-CN" dirty="0"/>
              <a:t>q</a:t>
            </a:r>
            <a:r>
              <a:rPr lang="zh-CN" altLang="en-US" dirty="0"/>
              <a:t>的位置；</a:t>
            </a:r>
            <a:r>
              <a:rPr lang="en-US" altLang="zh-CN" dirty="0"/>
              <a:t>--》p=q</a:t>
            </a:r>
            <a:r>
              <a:rPr lang="zh-CN" altLang="en-US" dirty="0"/>
              <a:t>；这一轮结束；（</a:t>
            </a:r>
            <a:r>
              <a:rPr lang="en-US" altLang="zh-CN" dirty="0"/>
              <a:t>q=</a:t>
            </a:r>
            <a:r>
              <a:rPr lang="en-US" altLang="zh-CN" dirty="0" err="1"/>
              <a:t>p.next</a:t>
            </a:r>
            <a:r>
              <a:rPr lang="en-US" altLang="zh-CN" dirty="0"/>
              <a:t>,</a:t>
            </a:r>
            <a:r>
              <a:rPr lang="zh-CN" altLang="en-US" dirty="0"/>
              <a:t>做交换完，更新</a:t>
            </a:r>
            <a:r>
              <a:rPr lang="en-US" altLang="zh-CN" dirty="0"/>
              <a:t>p</a:t>
            </a:r>
            <a:r>
              <a:rPr lang="zh-CN" altLang="en-US" dirty="0"/>
              <a:t>的值，这一轮才结束）</a:t>
            </a:r>
            <a:endParaRPr lang="en-US" altLang="zh-CN" dirty="0"/>
          </a:p>
          <a:p>
            <a:endParaRPr lang="en-US" altLang="zh-CN" dirty="0"/>
          </a:p>
          <a:p>
            <a:endParaRPr lang="en-US" altLang="zh-CN" dirty="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得到</a:t>
            </a:r>
            <a:r>
              <a:rPr lang="en-US" altLang="zh-CN" dirty="0"/>
              <a:t>p=7</a:t>
            </a:r>
            <a:r>
              <a:rPr lang="zh-CN" altLang="en-US" dirty="0"/>
              <a:t>，</a:t>
            </a:r>
            <a:r>
              <a:rPr lang="en-US" altLang="zh-CN" dirty="0"/>
              <a:t>i=i+1</a:t>
            </a:r>
            <a:r>
              <a:rPr lang="zh-CN" altLang="en-US" dirty="0"/>
              <a:t>；</a:t>
            </a:r>
            <a:r>
              <a:rPr lang="en-US" altLang="zh-CN" dirty="0"/>
              <a:t>page270</a:t>
            </a:r>
            <a:r>
              <a:rPr lang="zh-CN" altLang="en-US" dirty="0"/>
              <a:t>，判断</a:t>
            </a:r>
            <a:r>
              <a:rPr lang="en-US" altLang="zh-CN" dirty="0"/>
              <a:t>p</a:t>
            </a:r>
            <a:r>
              <a:rPr lang="zh-CN" altLang="en-US" dirty="0"/>
              <a:t>和</a:t>
            </a:r>
            <a:r>
              <a:rPr lang="en-US" altLang="zh-CN" dirty="0"/>
              <a:t>i</a:t>
            </a:r>
            <a:r>
              <a:rPr lang="zh-CN" altLang="en-US" dirty="0"/>
              <a:t>的大小，如果</a:t>
            </a:r>
            <a:r>
              <a:rPr lang="en-US" altLang="zh-CN" dirty="0"/>
              <a:t>p&lt;I,</a:t>
            </a:r>
            <a:r>
              <a:rPr lang="zh-CN" altLang="en-US" dirty="0"/>
              <a:t>进入</a:t>
            </a:r>
            <a:r>
              <a:rPr lang="en-US" altLang="zh-CN" dirty="0"/>
              <a:t>while</a:t>
            </a:r>
            <a:r>
              <a:rPr lang="zh-CN" altLang="en-US" dirty="0"/>
              <a:t>循环：</a:t>
            </a:r>
            <a:r>
              <a:rPr lang="en-US" altLang="zh-CN" dirty="0"/>
              <a:t>p=</a:t>
            </a:r>
            <a:r>
              <a:rPr lang="en-US" altLang="zh-CN" dirty="0" err="1"/>
              <a:t>SL.r</a:t>
            </a:r>
            <a:r>
              <a:rPr lang="en-US" altLang="zh-CN" dirty="0"/>
              <a:t>[p].next;</a:t>
            </a: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如果</a:t>
            </a:r>
            <a:r>
              <a:rPr lang="en-US" altLang="zh-CN" dirty="0"/>
              <a:t>p</a:t>
            </a:r>
            <a:r>
              <a:rPr lang="zh-CN" altLang="en-US" dirty="0"/>
              <a:t>大于</a:t>
            </a:r>
            <a:r>
              <a:rPr lang="en-US" altLang="zh-CN" dirty="0"/>
              <a:t>i</a:t>
            </a:r>
            <a:r>
              <a:rPr lang="zh-CN" altLang="en-US" dirty="0"/>
              <a:t>，直接让</a:t>
            </a:r>
            <a:r>
              <a:rPr lang="en-US" altLang="zh-CN" dirty="0"/>
              <a:t>q=</a:t>
            </a:r>
            <a:r>
              <a:rPr lang="en-US" altLang="zh-CN" dirty="0" err="1"/>
              <a:t>p.next</a:t>
            </a:r>
            <a:r>
              <a:rPr lang="en-US" altLang="zh-CN" dirty="0"/>
              <a:t>,</a:t>
            </a:r>
            <a:r>
              <a:rPr lang="zh-CN" altLang="en-US" dirty="0"/>
              <a:t>即</a:t>
            </a:r>
            <a:r>
              <a:rPr lang="en-US" altLang="zh-CN" dirty="0"/>
              <a:t>27</a:t>
            </a:r>
            <a:r>
              <a:rPr lang="zh-CN" altLang="en-US" dirty="0"/>
              <a:t>的后继付给</a:t>
            </a:r>
            <a:r>
              <a:rPr lang="en-US" altLang="zh-CN" dirty="0"/>
              <a:t>q</a:t>
            </a:r>
            <a:r>
              <a:rPr lang="zh-CN" altLang="en-US" dirty="0"/>
              <a:t>；后继信息保留在</a:t>
            </a:r>
            <a:r>
              <a:rPr lang="en-US" altLang="zh-CN" dirty="0"/>
              <a:t>q</a:t>
            </a:r>
            <a:r>
              <a:rPr lang="zh-CN" altLang="en-US" dirty="0"/>
              <a:t>中；</a:t>
            </a:r>
            <a:endParaRPr lang="en-US" altLang="zh-CN" dirty="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交换后，更新</a:t>
            </a:r>
            <a:r>
              <a:rPr lang="en-US" altLang="zh-CN" dirty="0"/>
              <a:t>p=q</a:t>
            </a:r>
            <a:r>
              <a:rPr lang="zh-CN" altLang="en-US" dirty="0"/>
              <a:t>；这一轮结束；</a:t>
            </a:r>
            <a:endParaRPr lang="en-US" altLang="zh-CN"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下一轮增加</a:t>
            </a:r>
            <a:r>
              <a:rPr lang="en-US" altLang="zh-CN" dirty="0" err="1"/>
              <a:t>i</a:t>
            </a:r>
            <a:r>
              <a:rPr lang="en-US" altLang="zh-CN" dirty="0"/>
              <a:t>=i+1;</a:t>
            </a:r>
            <a:r>
              <a:rPr lang="zh-CN" altLang="en-US" dirty="0"/>
              <a:t>先判断</a:t>
            </a:r>
            <a:r>
              <a:rPr lang="en-US" altLang="zh-CN" dirty="0"/>
              <a:t>p</a:t>
            </a:r>
            <a:r>
              <a:rPr lang="zh-CN" altLang="en-US" dirty="0"/>
              <a:t>是否小于</a:t>
            </a:r>
            <a:r>
              <a:rPr lang="en-US" altLang="zh-CN" dirty="0" err="1"/>
              <a:t>i</a:t>
            </a:r>
            <a:r>
              <a:rPr lang="zh-CN" altLang="en-US" dirty="0"/>
              <a:t>，如果不小于，</a:t>
            </a:r>
            <a:r>
              <a:rPr lang="en-US" altLang="zh-CN" dirty="0"/>
              <a:t>p</a:t>
            </a:r>
            <a:r>
              <a:rPr lang="zh-CN" altLang="en-US" dirty="0"/>
              <a:t>就等于</a:t>
            </a:r>
            <a:r>
              <a:rPr lang="en-US" altLang="zh-CN" dirty="0"/>
              <a:t>q</a:t>
            </a:r>
            <a:r>
              <a:rPr lang="zh-CN" altLang="en-US" dirty="0"/>
              <a:t>；否则的话，要等于他被调整后的位置；（为什么？说明已经被调整了？？？）</a:t>
            </a:r>
            <a:endParaRPr lang="en-US" altLang="zh-CN" dirty="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a:t>Q=</a:t>
            </a:r>
            <a:r>
              <a:rPr lang="en-US" altLang="zh-CN" dirty="0" err="1"/>
              <a:t>p.next</a:t>
            </a:r>
            <a:r>
              <a:rPr lang="en-US" altLang="zh-CN" dirty="0"/>
              <a:t>;</a:t>
            </a: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然后再交换；更新</a:t>
            </a:r>
            <a:r>
              <a:rPr lang="en-US" altLang="zh-CN" dirty="0"/>
              <a:t>p=q</a:t>
            </a:r>
            <a:r>
              <a:rPr lang="zh-CN" altLang="en-US" dirty="0"/>
              <a:t>，这一轮结束；</a:t>
            </a:r>
            <a:endParaRPr lang="en-US" altLang="zh-CN"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dirty="0"/>
          </a:p>
          <a:p>
            <a:endParaRPr lang="en-US" altLang="zh-CN" dirty="0"/>
          </a:p>
          <a:p>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D73ADF5C-0B53-4BD5-BF19-A16D1C70E8AA}" type="slidenum">
              <a:rPr lang="zh-CN" altLang="en-US">
                <a:solidFill>
                  <a:prstClr val="black"/>
                </a:solidFill>
              </a:rPr>
              <a:pPr/>
              <a:t>42</a:t>
            </a:fld>
            <a:endParaRPr lang="zh-CN" altLang="en-US">
              <a:solidFill>
                <a:prstClr val="black"/>
              </a:solidFill>
            </a:endParaRPr>
          </a:p>
        </p:txBody>
      </p:sp>
      <p:sp>
        <p:nvSpPr>
          <p:cNvPr id="5" name="页脚占位符 4"/>
          <p:cNvSpPr>
            <a:spLocks noGrp="1"/>
          </p:cNvSpPr>
          <p:nvPr>
            <p:ph type="ftr" sz="quarter" idx="11"/>
          </p:nvPr>
        </p:nvSpPr>
        <p:spPr/>
        <p:txBody>
          <a:bodyPr/>
          <a:lstStyle/>
          <a:p>
            <a:endParaRPr lang="zh-CN" altLang="en-US">
              <a:solidFill>
                <a:prstClr val="black"/>
              </a:solidFill>
            </a:endParaRPr>
          </a:p>
        </p:txBody>
      </p:sp>
      <p:sp>
        <p:nvSpPr>
          <p:cNvPr id="6" name="页眉占位符 5"/>
          <p:cNvSpPr>
            <a:spLocks noGrp="1"/>
          </p:cNvSpPr>
          <p:nvPr>
            <p:ph type="hdr" sz="quarter" idx="12"/>
          </p:nvPr>
        </p:nvSpPr>
        <p:spPr/>
        <p:txBody>
          <a:bodyPr/>
          <a:lstStyle/>
          <a:p>
            <a:r>
              <a:rPr lang="zh-CN" altLang="en-US">
                <a:solidFill>
                  <a:prstClr val="black"/>
                </a:solidFill>
              </a:rPr>
              <a:t>第</a:t>
            </a:r>
            <a:r>
              <a:rPr lang="en-US" altLang="zh-CN">
                <a:solidFill>
                  <a:prstClr val="black"/>
                </a:solidFill>
              </a:rPr>
              <a:t>1</a:t>
            </a:r>
            <a:r>
              <a:rPr lang="zh-CN" altLang="en-US">
                <a:solidFill>
                  <a:prstClr val="black"/>
                </a:solidFill>
              </a:rPr>
              <a:t>章 绪论</a:t>
            </a:r>
          </a:p>
        </p:txBody>
      </p:sp>
    </p:spTree>
    <p:extLst>
      <p:ext uri="{BB962C8B-B14F-4D97-AF65-F5344CB8AC3E}">
        <p14:creationId xmlns:p14="http://schemas.microsoft.com/office/powerpoint/2010/main" val="195321205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当前位置是指未交换前的位置；</a:t>
            </a:r>
            <a:endParaRPr lang="en-US" altLang="zh-CN" dirty="0"/>
          </a:p>
          <a:p>
            <a:endParaRPr lang="en-US" altLang="zh-CN" dirty="0"/>
          </a:p>
          <a:p>
            <a:r>
              <a:rPr lang="en-US" altLang="zh-CN" dirty="0"/>
              <a:t>38</a:t>
            </a:r>
            <a:r>
              <a:rPr lang="zh-CN" altLang="en-US" dirty="0"/>
              <a:t>和</a:t>
            </a:r>
            <a:r>
              <a:rPr lang="en-US" altLang="zh-CN" dirty="0"/>
              <a:t>27</a:t>
            </a:r>
            <a:r>
              <a:rPr lang="zh-CN" altLang="en-US" dirty="0"/>
              <a:t>交换；</a:t>
            </a:r>
            <a:r>
              <a:rPr lang="en-US" altLang="zh-CN" dirty="0"/>
              <a:t>27</a:t>
            </a:r>
            <a:r>
              <a:rPr lang="zh-CN" altLang="en-US" dirty="0"/>
              <a:t>的</a:t>
            </a:r>
            <a:r>
              <a:rPr lang="en-US" altLang="zh-CN" dirty="0"/>
              <a:t>next</a:t>
            </a:r>
            <a:r>
              <a:rPr lang="zh-CN" altLang="en-US" dirty="0"/>
              <a:t>保留了</a:t>
            </a:r>
            <a:r>
              <a:rPr lang="en-US" altLang="zh-CN" dirty="0"/>
              <a:t>38</a:t>
            </a:r>
            <a:r>
              <a:rPr lang="zh-CN" altLang="en-US" dirty="0"/>
              <a:t>现在的位置；</a:t>
            </a:r>
            <a:r>
              <a:rPr lang="en-US" altLang="zh-CN" dirty="0"/>
              <a:t>p=q</a:t>
            </a:r>
            <a:r>
              <a:rPr lang="zh-CN" altLang="en-US" dirty="0"/>
              <a:t>；即</a:t>
            </a:r>
            <a:r>
              <a:rPr lang="en-US" altLang="zh-CN" dirty="0"/>
              <a:t>p=2</a:t>
            </a:r>
            <a:r>
              <a:rPr lang="zh-CN" altLang="en-US" dirty="0"/>
              <a:t>；这一轮结束；</a:t>
            </a:r>
            <a:endParaRPr lang="en-US" altLang="zh-CN" dirty="0"/>
          </a:p>
          <a:p>
            <a:r>
              <a:rPr lang="zh-CN" altLang="en-US" dirty="0"/>
              <a:t>循环开始前，有两个值，</a:t>
            </a:r>
            <a:r>
              <a:rPr lang="en-US" altLang="zh-CN" dirty="0"/>
              <a:t>i=i+1=3</a:t>
            </a:r>
            <a:r>
              <a:rPr lang="zh-CN" altLang="en-US" dirty="0"/>
              <a:t>，</a:t>
            </a:r>
            <a:r>
              <a:rPr lang="en-US" altLang="zh-CN" dirty="0"/>
              <a:t>p=q=2</a:t>
            </a:r>
            <a:r>
              <a:rPr lang="zh-CN" altLang="en-US" dirty="0"/>
              <a:t>（即上一轮赋值完的）；</a:t>
            </a:r>
            <a:endParaRPr lang="en-US" altLang="zh-CN" dirty="0"/>
          </a:p>
          <a:p>
            <a:r>
              <a:rPr lang="zh-CN" altLang="en-US" dirty="0"/>
              <a:t>先做一个判断：</a:t>
            </a:r>
            <a:r>
              <a:rPr lang="en-US" altLang="zh-CN" dirty="0"/>
              <a:t>p</a:t>
            </a:r>
            <a:r>
              <a:rPr lang="zh-CN" altLang="en-US" dirty="0"/>
              <a:t>和</a:t>
            </a:r>
            <a:r>
              <a:rPr lang="en-US" altLang="zh-CN" dirty="0"/>
              <a:t>i</a:t>
            </a:r>
          </a:p>
          <a:p>
            <a:r>
              <a:rPr lang="zh-CN" altLang="en-US" dirty="0"/>
              <a:t>但是</a:t>
            </a:r>
            <a:r>
              <a:rPr lang="en-US" altLang="zh-CN" dirty="0"/>
              <a:t>p&lt;I,</a:t>
            </a:r>
            <a:r>
              <a:rPr lang="zh-CN" altLang="en-US" dirty="0"/>
              <a:t>所以</a:t>
            </a:r>
            <a:r>
              <a:rPr lang="en-US" altLang="zh-CN" dirty="0"/>
              <a:t>p=7</a:t>
            </a:r>
            <a:r>
              <a:rPr lang="zh-CN" altLang="en-US" dirty="0"/>
              <a:t>；</a:t>
            </a:r>
            <a:r>
              <a:rPr lang="en-US" altLang="zh-CN" dirty="0"/>
              <a:t>p=</a:t>
            </a:r>
            <a:r>
              <a:rPr lang="en-US" altLang="zh-CN" dirty="0" err="1"/>
              <a:t>sl.r</a:t>
            </a:r>
            <a:r>
              <a:rPr lang="en-US" altLang="zh-CN" dirty="0"/>
              <a:t>[p].next;</a:t>
            </a:r>
          </a:p>
          <a:p>
            <a:endParaRPr lang="zh-CN" altLang="en-US" dirty="0"/>
          </a:p>
        </p:txBody>
      </p:sp>
      <p:sp>
        <p:nvSpPr>
          <p:cNvPr id="4" name="灯片编号占位符 3"/>
          <p:cNvSpPr>
            <a:spLocks noGrp="1"/>
          </p:cNvSpPr>
          <p:nvPr>
            <p:ph type="sldNum" sz="quarter" idx="10"/>
          </p:nvPr>
        </p:nvSpPr>
        <p:spPr/>
        <p:txBody>
          <a:bodyPr/>
          <a:lstStyle/>
          <a:p>
            <a:fld id="{D73ADF5C-0B53-4BD5-BF19-A16D1C70E8AA}" type="slidenum">
              <a:rPr lang="zh-CN" altLang="en-US">
                <a:solidFill>
                  <a:prstClr val="black"/>
                </a:solidFill>
              </a:rPr>
              <a:pPr/>
              <a:t>43</a:t>
            </a:fld>
            <a:endParaRPr lang="zh-CN" altLang="en-US">
              <a:solidFill>
                <a:prstClr val="black"/>
              </a:solidFill>
            </a:endParaRPr>
          </a:p>
        </p:txBody>
      </p:sp>
      <p:sp>
        <p:nvSpPr>
          <p:cNvPr id="5" name="页脚占位符 4"/>
          <p:cNvSpPr>
            <a:spLocks noGrp="1"/>
          </p:cNvSpPr>
          <p:nvPr>
            <p:ph type="ftr" sz="quarter" idx="11"/>
          </p:nvPr>
        </p:nvSpPr>
        <p:spPr/>
        <p:txBody>
          <a:bodyPr/>
          <a:lstStyle/>
          <a:p>
            <a:endParaRPr lang="zh-CN" altLang="en-US">
              <a:solidFill>
                <a:prstClr val="black"/>
              </a:solidFill>
            </a:endParaRPr>
          </a:p>
        </p:txBody>
      </p:sp>
      <p:sp>
        <p:nvSpPr>
          <p:cNvPr id="6" name="页眉占位符 5"/>
          <p:cNvSpPr>
            <a:spLocks noGrp="1"/>
          </p:cNvSpPr>
          <p:nvPr>
            <p:ph type="hdr" sz="quarter" idx="12"/>
          </p:nvPr>
        </p:nvSpPr>
        <p:spPr/>
        <p:txBody>
          <a:bodyPr/>
          <a:lstStyle/>
          <a:p>
            <a:r>
              <a:rPr lang="zh-CN" altLang="en-US">
                <a:solidFill>
                  <a:prstClr val="black"/>
                </a:solidFill>
              </a:rPr>
              <a:t>第</a:t>
            </a:r>
            <a:r>
              <a:rPr lang="en-US" altLang="zh-CN">
                <a:solidFill>
                  <a:prstClr val="black"/>
                </a:solidFill>
              </a:rPr>
              <a:t>1</a:t>
            </a:r>
            <a:r>
              <a:rPr lang="zh-CN" altLang="en-US">
                <a:solidFill>
                  <a:prstClr val="black"/>
                </a:solidFill>
              </a:rPr>
              <a:t>章 绪论</a:t>
            </a:r>
          </a:p>
        </p:txBody>
      </p:sp>
    </p:spTree>
    <p:extLst>
      <p:ext uri="{BB962C8B-B14F-4D97-AF65-F5344CB8AC3E}">
        <p14:creationId xmlns:p14="http://schemas.microsoft.com/office/powerpoint/2010/main" val="195321205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当前位置是指未交换前的位置；</a:t>
            </a:r>
            <a:endParaRPr lang="en-US" altLang="zh-CN" dirty="0"/>
          </a:p>
          <a:p>
            <a:endParaRPr lang="en-US" altLang="zh-CN" dirty="0"/>
          </a:p>
          <a:p>
            <a:r>
              <a:rPr lang="en-US" altLang="zh-CN" dirty="0"/>
              <a:t>38</a:t>
            </a:r>
            <a:r>
              <a:rPr lang="zh-CN" altLang="en-US" dirty="0"/>
              <a:t>和</a:t>
            </a:r>
            <a:r>
              <a:rPr lang="en-US" altLang="zh-CN" dirty="0"/>
              <a:t>27</a:t>
            </a:r>
            <a:r>
              <a:rPr lang="zh-CN" altLang="en-US" dirty="0"/>
              <a:t>交换；</a:t>
            </a:r>
            <a:r>
              <a:rPr lang="en-US" altLang="zh-CN" dirty="0"/>
              <a:t>27</a:t>
            </a:r>
            <a:r>
              <a:rPr lang="zh-CN" altLang="en-US" dirty="0"/>
              <a:t>的</a:t>
            </a:r>
            <a:r>
              <a:rPr lang="en-US" altLang="zh-CN" dirty="0"/>
              <a:t>next</a:t>
            </a:r>
            <a:r>
              <a:rPr lang="zh-CN" altLang="en-US" dirty="0"/>
              <a:t>保留了</a:t>
            </a:r>
            <a:r>
              <a:rPr lang="en-US" altLang="zh-CN" dirty="0"/>
              <a:t>38</a:t>
            </a:r>
            <a:r>
              <a:rPr lang="zh-CN" altLang="en-US" dirty="0"/>
              <a:t>现在的位置；</a:t>
            </a:r>
            <a:r>
              <a:rPr lang="en-US" altLang="zh-CN" dirty="0"/>
              <a:t>p=q</a:t>
            </a:r>
            <a:r>
              <a:rPr lang="zh-CN" altLang="en-US" dirty="0"/>
              <a:t>；即</a:t>
            </a:r>
            <a:r>
              <a:rPr lang="en-US" altLang="zh-CN" dirty="0"/>
              <a:t>p=2</a:t>
            </a:r>
            <a:r>
              <a:rPr lang="zh-CN" altLang="en-US" dirty="0"/>
              <a:t>；但是</a:t>
            </a:r>
            <a:r>
              <a:rPr lang="en-US" altLang="zh-CN" dirty="0"/>
              <a:t>p&lt;I,</a:t>
            </a:r>
            <a:r>
              <a:rPr lang="zh-CN" altLang="en-US" dirty="0"/>
              <a:t>所以</a:t>
            </a:r>
            <a:r>
              <a:rPr lang="en-US" altLang="zh-CN" dirty="0"/>
              <a:t>p=7</a:t>
            </a:r>
            <a:r>
              <a:rPr lang="zh-CN" altLang="en-US" dirty="0"/>
              <a:t>；</a:t>
            </a:r>
            <a:r>
              <a:rPr lang="en-US" altLang="zh-CN" dirty="0"/>
              <a:t>p=</a:t>
            </a:r>
            <a:r>
              <a:rPr lang="en-US" altLang="zh-CN" dirty="0" err="1"/>
              <a:t>sl.r</a:t>
            </a:r>
            <a:r>
              <a:rPr lang="en-US" altLang="zh-CN" dirty="0"/>
              <a:t>[p].next;</a:t>
            </a:r>
          </a:p>
          <a:p>
            <a:endParaRPr lang="en-US" altLang="zh-CN" dirty="0"/>
          </a:p>
        </p:txBody>
      </p:sp>
      <p:sp>
        <p:nvSpPr>
          <p:cNvPr id="4" name="灯片编号占位符 3"/>
          <p:cNvSpPr>
            <a:spLocks noGrp="1"/>
          </p:cNvSpPr>
          <p:nvPr>
            <p:ph type="sldNum" sz="quarter" idx="10"/>
          </p:nvPr>
        </p:nvSpPr>
        <p:spPr/>
        <p:txBody>
          <a:bodyPr/>
          <a:lstStyle/>
          <a:p>
            <a:fld id="{D73ADF5C-0B53-4BD5-BF19-A16D1C70E8AA}" type="slidenum">
              <a:rPr lang="zh-CN" altLang="en-US">
                <a:solidFill>
                  <a:prstClr val="black"/>
                </a:solidFill>
              </a:rPr>
              <a:pPr/>
              <a:t>44</a:t>
            </a:fld>
            <a:endParaRPr lang="zh-CN" altLang="en-US">
              <a:solidFill>
                <a:prstClr val="black"/>
              </a:solidFill>
            </a:endParaRPr>
          </a:p>
        </p:txBody>
      </p:sp>
      <p:sp>
        <p:nvSpPr>
          <p:cNvPr id="5" name="页脚占位符 4"/>
          <p:cNvSpPr>
            <a:spLocks noGrp="1"/>
          </p:cNvSpPr>
          <p:nvPr>
            <p:ph type="ftr" sz="quarter" idx="11"/>
          </p:nvPr>
        </p:nvSpPr>
        <p:spPr/>
        <p:txBody>
          <a:bodyPr/>
          <a:lstStyle/>
          <a:p>
            <a:endParaRPr lang="zh-CN" altLang="en-US">
              <a:solidFill>
                <a:prstClr val="black"/>
              </a:solidFill>
            </a:endParaRPr>
          </a:p>
        </p:txBody>
      </p:sp>
      <p:sp>
        <p:nvSpPr>
          <p:cNvPr id="6" name="页眉占位符 5"/>
          <p:cNvSpPr>
            <a:spLocks noGrp="1"/>
          </p:cNvSpPr>
          <p:nvPr>
            <p:ph type="hdr" sz="quarter" idx="12"/>
          </p:nvPr>
        </p:nvSpPr>
        <p:spPr/>
        <p:txBody>
          <a:bodyPr/>
          <a:lstStyle/>
          <a:p>
            <a:r>
              <a:rPr lang="zh-CN" altLang="en-US">
                <a:solidFill>
                  <a:prstClr val="black"/>
                </a:solidFill>
              </a:rPr>
              <a:t>第</a:t>
            </a:r>
            <a:r>
              <a:rPr lang="en-US" altLang="zh-CN">
                <a:solidFill>
                  <a:prstClr val="black"/>
                </a:solidFill>
              </a:rPr>
              <a:t>1</a:t>
            </a:r>
            <a:r>
              <a:rPr lang="zh-CN" altLang="en-US">
                <a:solidFill>
                  <a:prstClr val="black"/>
                </a:solidFill>
              </a:rPr>
              <a:t>章 绪论</a:t>
            </a:r>
          </a:p>
        </p:txBody>
      </p:sp>
    </p:spTree>
    <p:extLst>
      <p:ext uri="{BB962C8B-B14F-4D97-AF65-F5344CB8AC3E}">
        <p14:creationId xmlns:p14="http://schemas.microsoft.com/office/powerpoint/2010/main" val="195321205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当前位置是指未交换前的位置；</a:t>
            </a:r>
            <a:endParaRPr lang="en-US" altLang="zh-CN" dirty="0"/>
          </a:p>
          <a:p>
            <a:endParaRPr lang="en-US" altLang="zh-CN" dirty="0"/>
          </a:p>
          <a:p>
            <a:r>
              <a:rPr lang="en-US" altLang="zh-CN" dirty="0"/>
              <a:t>38</a:t>
            </a:r>
            <a:r>
              <a:rPr lang="zh-CN" altLang="en-US" dirty="0"/>
              <a:t>和</a:t>
            </a:r>
            <a:r>
              <a:rPr lang="en-US" altLang="zh-CN" dirty="0"/>
              <a:t>27</a:t>
            </a:r>
            <a:r>
              <a:rPr lang="zh-CN" altLang="en-US" dirty="0"/>
              <a:t>交换；</a:t>
            </a:r>
            <a:r>
              <a:rPr lang="en-US" altLang="zh-CN" dirty="0"/>
              <a:t>27</a:t>
            </a:r>
            <a:r>
              <a:rPr lang="zh-CN" altLang="en-US" dirty="0"/>
              <a:t>的</a:t>
            </a:r>
            <a:r>
              <a:rPr lang="en-US" altLang="zh-CN" dirty="0"/>
              <a:t>next</a:t>
            </a:r>
            <a:r>
              <a:rPr lang="zh-CN" altLang="en-US" dirty="0"/>
              <a:t>保留了</a:t>
            </a:r>
            <a:r>
              <a:rPr lang="en-US" altLang="zh-CN" dirty="0"/>
              <a:t>38</a:t>
            </a:r>
            <a:r>
              <a:rPr lang="zh-CN" altLang="en-US" dirty="0"/>
              <a:t>现在的位置；</a:t>
            </a:r>
            <a:r>
              <a:rPr lang="en-US" altLang="zh-CN" dirty="0"/>
              <a:t>p=q</a:t>
            </a:r>
            <a:r>
              <a:rPr lang="zh-CN" altLang="en-US" dirty="0"/>
              <a:t>；即</a:t>
            </a:r>
            <a:r>
              <a:rPr lang="en-US" altLang="zh-CN" dirty="0"/>
              <a:t>p=2</a:t>
            </a:r>
            <a:r>
              <a:rPr lang="zh-CN" altLang="en-US" dirty="0"/>
              <a:t>；但是</a:t>
            </a:r>
            <a:r>
              <a:rPr lang="en-US" altLang="zh-CN" dirty="0"/>
              <a:t>p&lt;I,</a:t>
            </a:r>
            <a:r>
              <a:rPr lang="zh-CN" altLang="en-US" dirty="0"/>
              <a:t>所以</a:t>
            </a:r>
            <a:r>
              <a:rPr lang="en-US" altLang="zh-CN" dirty="0"/>
              <a:t>p=7</a:t>
            </a:r>
            <a:r>
              <a:rPr lang="zh-CN" altLang="en-US" dirty="0"/>
              <a:t>；</a:t>
            </a:r>
            <a:r>
              <a:rPr lang="en-US" altLang="zh-CN" dirty="0"/>
              <a:t>p=</a:t>
            </a:r>
            <a:r>
              <a:rPr lang="en-US" altLang="zh-CN" dirty="0" err="1"/>
              <a:t>sl.r</a:t>
            </a:r>
            <a:r>
              <a:rPr lang="en-US" altLang="zh-CN" dirty="0"/>
              <a:t>[p].next;</a:t>
            </a:r>
          </a:p>
          <a:p>
            <a:endParaRPr lang="zh-CN" altLang="en-US" dirty="0"/>
          </a:p>
        </p:txBody>
      </p:sp>
      <p:sp>
        <p:nvSpPr>
          <p:cNvPr id="4" name="灯片编号占位符 3"/>
          <p:cNvSpPr>
            <a:spLocks noGrp="1"/>
          </p:cNvSpPr>
          <p:nvPr>
            <p:ph type="sldNum" sz="quarter" idx="10"/>
          </p:nvPr>
        </p:nvSpPr>
        <p:spPr/>
        <p:txBody>
          <a:bodyPr/>
          <a:lstStyle/>
          <a:p>
            <a:fld id="{D73ADF5C-0B53-4BD5-BF19-A16D1C70E8AA}" type="slidenum">
              <a:rPr lang="zh-CN" altLang="en-US">
                <a:solidFill>
                  <a:prstClr val="black"/>
                </a:solidFill>
              </a:rPr>
              <a:pPr/>
              <a:t>45</a:t>
            </a:fld>
            <a:endParaRPr lang="zh-CN" altLang="en-US">
              <a:solidFill>
                <a:prstClr val="black"/>
              </a:solidFill>
            </a:endParaRPr>
          </a:p>
        </p:txBody>
      </p:sp>
      <p:sp>
        <p:nvSpPr>
          <p:cNvPr id="5" name="页脚占位符 4"/>
          <p:cNvSpPr>
            <a:spLocks noGrp="1"/>
          </p:cNvSpPr>
          <p:nvPr>
            <p:ph type="ftr" sz="quarter" idx="11"/>
          </p:nvPr>
        </p:nvSpPr>
        <p:spPr/>
        <p:txBody>
          <a:bodyPr/>
          <a:lstStyle/>
          <a:p>
            <a:endParaRPr lang="zh-CN" altLang="en-US">
              <a:solidFill>
                <a:prstClr val="black"/>
              </a:solidFill>
            </a:endParaRPr>
          </a:p>
        </p:txBody>
      </p:sp>
      <p:sp>
        <p:nvSpPr>
          <p:cNvPr id="6" name="页眉占位符 5"/>
          <p:cNvSpPr>
            <a:spLocks noGrp="1"/>
          </p:cNvSpPr>
          <p:nvPr>
            <p:ph type="hdr" sz="quarter" idx="12"/>
          </p:nvPr>
        </p:nvSpPr>
        <p:spPr/>
        <p:txBody>
          <a:bodyPr/>
          <a:lstStyle/>
          <a:p>
            <a:r>
              <a:rPr lang="zh-CN" altLang="en-US">
                <a:solidFill>
                  <a:prstClr val="black"/>
                </a:solidFill>
              </a:rPr>
              <a:t>第</a:t>
            </a:r>
            <a:r>
              <a:rPr lang="en-US" altLang="zh-CN">
                <a:solidFill>
                  <a:prstClr val="black"/>
                </a:solidFill>
              </a:rPr>
              <a:t>1</a:t>
            </a:r>
            <a:r>
              <a:rPr lang="zh-CN" altLang="en-US">
                <a:solidFill>
                  <a:prstClr val="black"/>
                </a:solidFill>
              </a:rPr>
              <a:t>章 绪论</a:t>
            </a:r>
          </a:p>
        </p:txBody>
      </p:sp>
    </p:spTree>
    <p:extLst>
      <p:ext uri="{BB962C8B-B14F-4D97-AF65-F5344CB8AC3E}">
        <p14:creationId xmlns:p14="http://schemas.microsoft.com/office/powerpoint/2010/main" val="195321205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当前位置是指未交换前的位置；</a:t>
            </a:r>
            <a:endParaRPr lang="en-US" altLang="zh-CN" dirty="0"/>
          </a:p>
          <a:p>
            <a:endParaRPr lang="en-US" altLang="zh-CN" dirty="0"/>
          </a:p>
          <a:p>
            <a:r>
              <a:rPr lang="en-US" altLang="zh-CN" dirty="0"/>
              <a:t>P=3&lt;</a:t>
            </a:r>
            <a:r>
              <a:rPr lang="en-US" altLang="zh-CN" dirty="0" err="1"/>
              <a:t>i</a:t>
            </a:r>
            <a:r>
              <a:rPr lang="en-US" altLang="zh-CN" dirty="0"/>
              <a:t>=6; </a:t>
            </a:r>
            <a:r>
              <a:rPr lang="zh-CN" altLang="en-US" dirty="0"/>
              <a:t>所以</a:t>
            </a:r>
            <a:r>
              <a:rPr lang="en-US" altLang="zh-CN" dirty="0"/>
              <a:t>p=7</a:t>
            </a:r>
            <a:r>
              <a:rPr lang="zh-CN" altLang="en-US" dirty="0"/>
              <a:t>；</a:t>
            </a:r>
            <a:endParaRPr lang="en-US" altLang="zh-CN" dirty="0"/>
          </a:p>
          <a:p>
            <a:r>
              <a:rPr lang="en-US" altLang="zh-CN" dirty="0"/>
              <a:t>Q=</a:t>
            </a:r>
            <a:r>
              <a:rPr lang="en-US" altLang="zh-CN" dirty="0" err="1"/>
              <a:t>p.next</a:t>
            </a:r>
            <a:r>
              <a:rPr lang="en-US" altLang="zh-CN" dirty="0"/>
              <a:t>=5;</a:t>
            </a:r>
            <a:endParaRPr lang="zh-CN" altLang="en-US" dirty="0"/>
          </a:p>
        </p:txBody>
      </p:sp>
      <p:sp>
        <p:nvSpPr>
          <p:cNvPr id="4" name="灯片编号占位符 3"/>
          <p:cNvSpPr>
            <a:spLocks noGrp="1"/>
          </p:cNvSpPr>
          <p:nvPr>
            <p:ph type="sldNum" sz="quarter" idx="10"/>
          </p:nvPr>
        </p:nvSpPr>
        <p:spPr/>
        <p:txBody>
          <a:bodyPr/>
          <a:lstStyle/>
          <a:p>
            <a:fld id="{D73ADF5C-0B53-4BD5-BF19-A16D1C70E8AA}" type="slidenum">
              <a:rPr lang="zh-CN" altLang="en-US">
                <a:solidFill>
                  <a:prstClr val="black"/>
                </a:solidFill>
              </a:rPr>
              <a:pPr/>
              <a:t>46</a:t>
            </a:fld>
            <a:endParaRPr lang="zh-CN" altLang="en-US">
              <a:solidFill>
                <a:prstClr val="black"/>
              </a:solidFill>
            </a:endParaRPr>
          </a:p>
        </p:txBody>
      </p:sp>
      <p:sp>
        <p:nvSpPr>
          <p:cNvPr id="5" name="页脚占位符 4"/>
          <p:cNvSpPr>
            <a:spLocks noGrp="1"/>
          </p:cNvSpPr>
          <p:nvPr>
            <p:ph type="ftr" sz="quarter" idx="11"/>
          </p:nvPr>
        </p:nvSpPr>
        <p:spPr/>
        <p:txBody>
          <a:bodyPr/>
          <a:lstStyle/>
          <a:p>
            <a:endParaRPr lang="zh-CN" altLang="en-US">
              <a:solidFill>
                <a:prstClr val="black"/>
              </a:solidFill>
            </a:endParaRPr>
          </a:p>
        </p:txBody>
      </p:sp>
      <p:sp>
        <p:nvSpPr>
          <p:cNvPr id="6" name="页眉占位符 5"/>
          <p:cNvSpPr>
            <a:spLocks noGrp="1"/>
          </p:cNvSpPr>
          <p:nvPr>
            <p:ph type="hdr" sz="quarter" idx="12"/>
          </p:nvPr>
        </p:nvSpPr>
        <p:spPr/>
        <p:txBody>
          <a:bodyPr/>
          <a:lstStyle/>
          <a:p>
            <a:r>
              <a:rPr lang="zh-CN" altLang="en-US">
                <a:solidFill>
                  <a:prstClr val="black"/>
                </a:solidFill>
              </a:rPr>
              <a:t>第</a:t>
            </a:r>
            <a:r>
              <a:rPr lang="en-US" altLang="zh-CN">
                <a:solidFill>
                  <a:prstClr val="black"/>
                </a:solidFill>
              </a:rPr>
              <a:t>1</a:t>
            </a:r>
            <a:r>
              <a:rPr lang="zh-CN" altLang="en-US">
                <a:solidFill>
                  <a:prstClr val="black"/>
                </a:solidFill>
              </a:rPr>
              <a:t>章 绪论</a:t>
            </a:r>
          </a:p>
        </p:txBody>
      </p:sp>
    </p:spTree>
    <p:extLst>
      <p:ext uri="{BB962C8B-B14F-4D97-AF65-F5344CB8AC3E}">
        <p14:creationId xmlns:p14="http://schemas.microsoft.com/office/powerpoint/2010/main" val="195321205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当前位置是指未交换前的位置；</a:t>
            </a:r>
            <a:endParaRPr lang="en-US" altLang="zh-CN" dirty="0"/>
          </a:p>
          <a:p>
            <a:endParaRPr lang="en-US" altLang="zh-CN" dirty="0"/>
          </a:p>
          <a:p>
            <a:r>
              <a:rPr lang="en-US" altLang="zh-CN" dirty="0"/>
              <a:t>P=5&lt;</a:t>
            </a:r>
            <a:r>
              <a:rPr lang="en-US" altLang="zh-CN" dirty="0" err="1"/>
              <a:t>i</a:t>
            </a:r>
            <a:r>
              <a:rPr lang="en-US" altLang="zh-CN" dirty="0"/>
              <a:t>=7; </a:t>
            </a:r>
            <a:r>
              <a:rPr lang="zh-CN" altLang="en-US" dirty="0"/>
              <a:t>所以</a:t>
            </a:r>
            <a:r>
              <a:rPr lang="en-US" altLang="zh-CN" dirty="0"/>
              <a:t>p=8</a:t>
            </a:r>
            <a:r>
              <a:rPr lang="zh-CN" altLang="en-US" dirty="0"/>
              <a:t>；</a:t>
            </a:r>
            <a:endParaRPr lang="en-US" altLang="zh-CN" dirty="0"/>
          </a:p>
          <a:p>
            <a:r>
              <a:rPr lang="en-US" altLang="zh-CN" dirty="0"/>
              <a:t>Q=</a:t>
            </a:r>
            <a:r>
              <a:rPr lang="en-US" altLang="zh-CN" dirty="0" err="1"/>
              <a:t>p.next</a:t>
            </a:r>
            <a:r>
              <a:rPr lang="en-US" altLang="zh-CN" dirty="0"/>
              <a:t>=4;</a:t>
            </a:r>
            <a:endParaRPr lang="zh-CN" altLang="en-US" dirty="0"/>
          </a:p>
        </p:txBody>
      </p:sp>
      <p:sp>
        <p:nvSpPr>
          <p:cNvPr id="4" name="灯片编号占位符 3"/>
          <p:cNvSpPr>
            <a:spLocks noGrp="1"/>
          </p:cNvSpPr>
          <p:nvPr>
            <p:ph type="sldNum" sz="quarter" idx="10"/>
          </p:nvPr>
        </p:nvSpPr>
        <p:spPr/>
        <p:txBody>
          <a:bodyPr/>
          <a:lstStyle/>
          <a:p>
            <a:fld id="{D73ADF5C-0B53-4BD5-BF19-A16D1C70E8AA}" type="slidenum">
              <a:rPr lang="zh-CN" altLang="en-US">
                <a:solidFill>
                  <a:prstClr val="black"/>
                </a:solidFill>
              </a:rPr>
              <a:pPr/>
              <a:t>47</a:t>
            </a:fld>
            <a:endParaRPr lang="zh-CN" altLang="en-US">
              <a:solidFill>
                <a:prstClr val="black"/>
              </a:solidFill>
            </a:endParaRPr>
          </a:p>
        </p:txBody>
      </p:sp>
      <p:sp>
        <p:nvSpPr>
          <p:cNvPr id="5" name="页脚占位符 4"/>
          <p:cNvSpPr>
            <a:spLocks noGrp="1"/>
          </p:cNvSpPr>
          <p:nvPr>
            <p:ph type="ftr" sz="quarter" idx="11"/>
          </p:nvPr>
        </p:nvSpPr>
        <p:spPr/>
        <p:txBody>
          <a:bodyPr/>
          <a:lstStyle/>
          <a:p>
            <a:endParaRPr lang="zh-CN" altLang="en-US">
              <a:solidFill>
                <a:prstClr val="black"/>
              </a:solidFill>
            </a:endParaRPr>
          </a:p>
        </p:txBody>
      </p:sp>
      <p:sp>
        <p:nvSpPr>
          <p:cNvPr id="6" name="页眉占位符 5"/>
          <p:cNvSpPr>
            <a:spLocks noGrp="1"/>
          </p:cNvSpPr>
          <p:nvPr>
            <p:ph type="hdr" sz="quarter" idx="12"/>
          </p:nvPr>
        </p:nvSpPr>
        <p:spPr/>
        <p:txBody>
          <a:bodyPr/>
          <a:lstStyle/>
          <a:p>
            <a:r>
              <a:rPr lang="zh-CN" altLang="en-US">
                <a:solidFill>
                  <a:prstClr val="black"/>
                </a:solidFill>
              </a:rPr>
              <a:t>第</a:t>
            </a:r>
            <a:r>
              <a:rPr lang="en-US" altLang="zh-CN">
                <a:solidFill>
                  <a:prstClr val="black"/>
                </a:solidFill>
              </a:rPr>
              <a:t>1</a:t>
            </a:r>
            <a:r>
              <a:rPr lang="zh-CN" altLang="en-US">
                <a:solidFill>
                  <a:prstClr val="black"/>
                </a:solidFill>
              </a:rPr>
              <a:t>章 绪论</a:t>
            </a:r>
          </a:p>
        </p:txBody>
      </p:sp>
    </p:spTree>
    <p:extLst>
      <p:ext uri="{BB962C8B-B14F-4D97-AF65-F5344CB8AC3E}">
        <p14:creationId xmlns:p14="http://schemas.microsoft.com/office/powerpoint/2010/main" val="195321205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当前位置是指未交换前的位置；</a:t>
            </a:r>
            <a:endParaRPr lang="en-US" altLang="zh-CN" dirty="0"/>
          </a:p>
          <a:p>
            <a:r>
              <a:rPr lang="zh-CN" altLang="en-US" dirty="0"/>
              <a:t>先交换位置，这轮结束；</a:t>
            </a:r>
            <a:endParaRPr lang="en-US" altLang="zh-CN" dirty="0"/>
          </a:p>
          <a:p>
            <a:endParaRPr lang="en-US" altLang="zh-CN" dirty="0"/>
          </a:p>
          <a:p>
            <a:r>
              <a:rPr lang="zh-CN" altLang="en-US" dirty="0"/>
              <a:t>下一轮更新</a:t>
            </a:r>
            <a:r>
              <a:rPr lang="en-US" altLang="zh-CN" dirty="0" err="1"/>
              <a:t>i</a:t>
            </a:r>
            <a:r>
              <a:rPr lang="zh-CN" altLang="en-US" dirty="0"/>
              <a:t>，</a:t>
            </a:r>
            <a:r>
              <a:rPr lang="en-US" altLang="zh-CN" dirty="0"/>
              <a:t>p</a:t>
            </a:r>
            <a:r>
              <a:rPr lang="zh-CN" altLang="en-US" dirty="0"/>
              <a:t>，</a:t>
            </a:r>
            <a:r>
              <a:rPr lang="en-US" altLang="zh-CN" dirty="0"/>
              <a:t>q</a:t>
            </a:r>
          </a:p>
          <a:p>
            <a:r>
              <a:rPr lang="en-US" altLang="zh-CN" dirty="0"/>
              <a:t>P=4&lt;</a:t>
            </a:r>
            <a:r>
              <a:rPr lang="en-US" altLang="zh-CN" dirty="0" err="1"/>
              <a:t>i</a:t>
            </a:r>
            <a:r>
              <a:rPr lang="en-US" altLang="zh-CN" dirty="0"/>
              <a:t>=8 (p</a:t>
            </a:r>
            <a:r>
              <a:rPr lang="zh-CN" altLang="en-US" dirty="0"/>
              <a:t>永远等于上一轮的</a:t>
            </a:r>
            <a:r>
              <a:rPr lang="en-US" altLang="zh-CN" dirty="0"/>
              <a:t>q); </a:t>
            </a:r>
            <a:r>
              <a:rPr lang="zh-CN" altLang="en-US" dirty="0"/>
              <a:t>所以</a:t>
            </a:r>
            <a:r>
              <a:rPr lang="en-US" altLang="zh-CN" dirty="0"/>
              <a:t>p=6</a:t>
            </a:r>
            <a:r>
              <a:rPr lang="zh-CN" altLang="en-US" dirty="0"/>
              <a:t>，但是还是</a:t>
            </a:r>
            <a:r>
              <a:rPr lang="en-US" altLang="zh-CN" dirty="0"/>
              <a:t>6</a:t>
            </a:r>
            <a:r>
              <a:rPr lang="zh-CN" altLang="en-US" dirty="0"/>
              <a:t>小于</a:t>
            </a:r>
            <a:r>
              <a:rPr lang="en-US" altLang="zh-CN" dirty="0" err="1"/>
              <a:t>i</a:t>
            </a:r>
            <a:r>
              <a:rPr lang="en-US" altLang="zh-CN" dirty="0"/>
              <a:t>=8</a:t>
            </a:r>
            <a:r>
              <a:rPr lang="zh-CN" altLang="en-US" dirty="0"/>
              <a:t>；所以</a:t>
            </a:r>
            <a:r>
              <a:rPr lang="en-US" altLang="zh-CN" dirty="0"/>
              <a:t>(6</a:t>
            </a:r>
            <a:r>
              <a:rPr lang="zh-CN" altLang="en-US" dirty="0"/>
              <a:t>位置的</a:t>
            </a:r>
            <a:r>
              <a:rPr lang="en-US" altLang="zh-CN" dirty="0"/>
              <a:t>next)p=7,</a:t>
            </a:r>
            <a:r>
              <a:rPr lang="zh-CN" altLang="en-US" dirty="0"/>
              <a:t>还是小于</a:t>
            </a:r>
            <a:r>
              <a:rPr lang="en-US" altLang="zh-CN" dirty="0"/>
              <a:t>8</a:t>
            </a:r>
            <a:r>
              <a:rPr lang="zh-CN" altLang="en-US" dirty="0"/>
              <a:t>，再找</a:t>
            </a:r>
            <a:r>
              <a:rPr lang="en-US" altLang="zh-CN" dirty="0"/>
              <a:t>7</a:t>
            </a:r>
            <a:r>
              <a:rPr lang="zh-CN" altLang="en-US" dirty="0"/>
              <a:t>的</a:t>
            </a:r>
            <a:r>
              <a:rPr lang="en-US" altLang="zh-CN" dirty="0"/>
              <a:t>next</a:t>
            </a:r>
            <a:r>
              <a:rPr lang="zh-CN" altLang="en-US" dirty="0"/>
              <a:t>；所以</a:t>
            </a:r>
            <a:r>
              <a:rPr lang="en-US" altLang="zh-CN" dirty="0"/>
              <a:t>p=8(</a:t>
            </a:r>
            <a:r>
              <a:rPr lang="zh-CN" altLang="en-US" dirty="0"/>
              <a:t>只要不小于</a:t>
            </a:r>
            <a:r>
              <a:rPr lang="en-US" altLang="zh-CN" dirty="0"/>
              <a:t>8</a:t>
            </a:r>
            <a:r>
              <a:rPr lang="zh-CN" altLang="en-US" dirty="0"/>
              <a:t>就可以了</a:t>
            </a:r>
            <a:r>
              <a:rPr lang="en-US" altLang="zh-CN" dirty="0"/>
              <a:t>)</a:t>
            </a:r>
            <a:r>
              <a:rPr lang="zh-CN" altLang="en-US" dirty="0"/>
              <a:t>；</a:t>
            </a:r>
            <a:endParaRPr lang="en-US" altLang="zh-CN" dirty="0"/>
          </a:p>
          <a:p>
            <a:r>
              <a:rPr lang="en-US" altLang="zh-CN" dirty="0"/>
              <a:t>Q=</a:t>
            </a:r>
            <a:r>
              <a:rPr lang="en-US" altLang="zh-CN" dirty="0" err="1"/>
              <a:t>p.next</a:t>
            </a:r>
            <a:r>
              <a:rPr lang="en-US" altLang="zh-CN" dirty="0"/>
              <a:t>=0;</a:t>
            </a:r>
          </a:p>
          <a:p>
            <a:endParaRPr lang="en-US" altLang="zh-CN" dirty="0"/>
          </a:p>
          <a:p>
            <a:r>
              <a:rPr lang="en-US" altLang="zh-CN" dirty="0"/>
              <a:t>P=</a:t>
            </a:r>
            <a:r>
              <a:rPr lang="en-US" altLang="zh-CN" dirty="0" err="1"/>
              <a:t>i</a:t>
            </a:r>
            <a:r>
              <a:rPr lang="zh-CN" altLang="en-US" dirty="0"/>
              <a:t>了，不用交换；然后下一轮，</a:t>
            </a:r>
            <a:r>
              <a:rPr lang="en-US" altLang="zh-CN" dirty="0" err="1"/>
              <a:t>i</a:t>
            </a:r>
            <a:r>
              <a:rPr lang="en-US" altLang="zh-CN" dirty="0"/>
              <a:t>=9</a:t>
            </a:r>
            <a:r>
              <a:rPr lang="zh-CN" altLang="en-US" dirty="0"/>
              <a:t>，循环退出；</a:t>
            </a:r>
          </a:p>
        </p:txBody>
      </p:sp>
      <p:sp>
        <p:nvSpPr>
          <p:cNvPr id="4" name="灯片编号占位符 3"/>
          <p:cNvSpPr>
            <a:spLocks noGrp="1"/>
          </p:cNvSpPr>
          <p:nvPr>
            <p:ph type="sldNum" sz="quarter" idx="10"/>
          </p:nvPr>
        </p:nvSpPr>
        <p:spPr/>
        <p:txBody>
          <a:bodyPr/>
          <a:lstStyle/>
          <a:p>
            <a:fld id="{D73ADF5C-0B53-4BD5-BF19-A16D1C70E8AA}" type="slidenum">
              <a:rPr lang="zh-CN" altLang="en-US">
                <a:solidFill>
                  <a:prstClr val="black"/>
                </a:solidFill>
              </a:rPr>
              <a:pPr/>
              <a:t>48</a:t>
            </a:fld>
            <a:endParaRPr lang="zh-CN" altLang="en-US">
              <a:solidFill>
                <a:prstClr val="black"/>
              </a:solidFill>
            </a:endParaRPr>
          </a:p>
        </p:txBody>
      </p:sp>
      <p:sp>
        <p:nvSpPr>
          <p:cNvPr id="5" name="页脚占位符 4"/>
          <p:cNvSpPr>
            <a:spLocks noGrp="1"/>
          </p:cNvSpPr>
          <p:nvPr>
            <p:ph type="ftr" sz="quarter" idx="11"/>
          </p:nvPr>
        </p:nvSpPr>
        <p:spPr/>
        <p:txBody>
          <a:bodyPr/>
          <a:lstStyle/>
          <a:p>
            <a:endParaRPr lang="zh-CN" altLang="en-US">
              <a:solidFill>
                <a:prstClr val="black"/>
              </a:solidFill>
            </a:endParaRPr>
          </a:p>
        </p:txBody>
      </p:sp>
      <p:sp>
        <p:nvSpPr>
          <p:cNvPr id="6" name="页眉占位符 5"/>
          <p:cNvSpPr>
            <a:spLocks noGrp="1"/>
          </p:cNvSpPr>
          <p:nvPr>
            <p:ph type="hdr" sz="quarter" idx="12"/>
          </p:nvPr>
        </p:nvSpPr>
        <p:spPr/>
        <p:txBody>
          <a:bodyPr/>
          <a:lstStyle/>
          <a:p>
            <a:r>
              <a:rPr lang="zh-CN" altLang="en-US">
                <a:solidFill>
                  <a:prstClr val="black"/>
                </a:solidFill>
              </a:rPr>
              <a:t>第</a:t>
            </a:r>
            <a:r>
              <a:rPr lang="en-US" altLang="zh-CN">
                <a:solidFill>
                  <a:prstClr val="black"/>
                </a:solidFill>
              </a:rPr>
              <a:t>1</a:t>
            </a:r>
            <a:r>
              <a:rPr lang="zh-CN" altLang="en-US">
                <a:solidFill>
                  <a:prstClr val="black"/>
                </a:solidFill>
              </a:rPr>
              <a:t>章 绪论</a:t>
            </a:r>
          </a:p>
        </p:txBody>
      </p:sp>
    </p:spTree>
    <p:extLst>
      <p:ext uri="{BB962C8B-B14F-4D97-AF65-F5344CB8AC3E}">
        <p14:creationId xmlns:p14="http://schemas.microsoft.com/office/powerpoint/2010/main" val="195321205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73ADF5C-0B53-4BD5-BF19-A16D1C70E8AA}" type="slidenum">
              <a:rPr lang="zh-CN" altLang="en-US">
                <a:solidFill>
                  <a:prstClr val="black"/>
                </a:solidFill>
              </a:rPr>
              <a:pPr/>
              <a:t>49</a:t>
            </a:fld>
            <a:endParaRPr lang="zh-CN" altLang="en-US">
              <a:solidFill>
                <a:prstClr val="black"/>
              </a:solidFill>
            </a:endParaRPr>
          </a:p>
        </p:txBody>
      </p:sp>
      <p:sp>
        <p:nvSpPr>
          <p:cNvPr id="5" name="页脚占位符 4"/>
          <p:cNvSpPr>
            <a:spLocks noGrp="1"/>
          </p:cNvSpPr>
          <p:nvPr>
            <p:ph type="ftr" sz="quarter" idx="11"/>
          </p:nvPr>
        </p:nvSpPr>
        <p:spPr/>
        <p:txBody>
          <a:bodyPr/>
          <a:lstStyle/>
          <a:p>
            <a:endParaRPr lang="zh-CN" altLang="en-US">
              <a:solidFill>
                <a:prstClr val="black"/>
              </a:solidFill>
            </a:endParaRPr>
          </a:p>
        </p:txBody>
      </p:sp>
      <p:sp>
        <p:nvSpPr>
          <p:cNvPr id="6" name="页眉占位符 5"/>
          <p:cNvSpPr>
            <a:spLocks noGrp="1"/>
          </p:cNvSpPr>
          <p:nvPr>
            <p:ph type="hdr" sz="quarter" idx="12"/>
          </p:nvPr>
        </p:nvSpPr>
        <p:spPr/>
        <p:txBody>
          <a:bodyPr/>
          <a:lstStyle/>
          <a:p>
            <a:r>
              <a:rPr lang="zh-CN" altLang="en-US">
                <a:solidFill>
                  <a:prstClr val="black"/>
                </a:solidFill>
              </a:rPr>
              <a:t>第</a:t>
            </a:r>
            <a:r>
              <a:rPr lang="en-US" altLang="zh-CN">
                <a:solidFill>
                  <a:prstClr val="black"/>
                </a:solidFill>
              </a:rPr>
              <a:t>1</a:t>
            </a:r>
            <a:r>
              <a:rPr lang="zh-CN" altLang="en-US">
                <a:solidFill>
                  <a:prstClr val="black"/>
                </a:solidFill>
              </a:rPr>
              <a:t>章 绪论</a:t>
            </a:r>
          </a:p>
        </p:txBody>
      </p:sp>
    </p:spTree>
    <p:extLst>
      <p:ext uri="{BB962C8B-B14F-4D97-AF65-F5344CB8AC3E}">
        <p14:creationId xmlns:p14="http://schemas.microsoft.com/office/powerpoint/2010/main" val="19532120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73ADF5C-0B53-4BD5-BF19-A16D1C70E8AA}" type="slidenum">
              <a:rPr lang="zh-CN" altLang="en-US">
                <a:solidFill>
                  <a:prstClr val="black"/>
                </a:solidFill>
              </a:rPr>
              <a:pPr/>
              <a:t>5</a:t>
            </a:fld>
            <a:endParaRPr lang="zh-CN" altLang="en-US">
              <a:solidFill>
                <a:prstClr val="black"/>
              </a:solidFill>
            </a:endParaRPr>
          </a:p>
        </p:txBody>
      </p:sp>
      <p:sp>
        <p:nvSpPr>
          <p:cNvPr id="5" name="页脚占位符 4"/>
          <p:cNvSpPr>
            <a:spLocks noGrp="1"/>
          </p:cNvSpPr>
          <p:nvPr>
            <p:ph type="ftr" sz="quarter" idx="11"/>
          </p:nvPr>
        </p:nvSpPr>
        <p:spPr/>
        <p:txBody>
          <a:bodyPr/>
          <a:lstStyle/>
          <a:p>
            <a:endParaRPr lang="zh-CN" altLang="en-US">
              <a:solidFill>
                <a:prstClr val="black"/>
              </a:solidFill>
            </a:endParaRPr>
          </a:p>
        </p:txBody>
      </p:sp>
      <p:sp>
        <p:nvSpPr>
          <p:cNvPr id="6" name="页眉占位符 5"/>
          <p:cNvSpPr>
            <a:spLocks noGrp="1"/>
          </p:cNvSpPr>
          <p:nvPr>
            <p:ph type="hdr" sz="quarter" idx="12"/>
          </p:nvPr>
        </p:nvSpPr>
        <p:spPr/>
        <p:txBody>
          <a:bodyPr/>
          <a:lstStyle/>
          <a:p>
            <a:r>
              <a:rPr lang="zh-CN" altLang="en-US">
                <a:solidFill>
                  <a:prstClr val="black"/>
                </a:solidFill>
              </a:rPr>
              <a:t>第</a:t>
            </a:r>
            <a:r>
              <a:rPr lang="en-US" altLang="zh-CN">
                <a:solidFill>
                  <a:prstClr val="black"/>
                </a:solidFill>
              </a:rPr>
              <a:t>1</a:t>
            </a:r>
            <a:r>
              <a:rPr lang="zh-CN" altLang="en-US">
                <a:solidFill>
                  <a:prstClr val="black"/>
                </a:solidFill>
              </a:rPr>
              <a:t>章 绪论</a:t>
            </a:r>
          </a:p>
        </p:txBody>
      </p:sp>
    </p:spTree>
    <p:extLst>
      <p:ext uri="{BB962C8B-B14F-4D97-AF65-F5344CB8AC3E}">
        <p14:creationId xmlns:p14="http://schemas.microsoft.com/office/powerpoint/2010/main" val="195321205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希尔排序也是一种属于插入排序类的方法，但是在时间效率上较前述几种排序方法有较大的改进；</a:t>
            </a:r>
            <a:endParaRPr lang="en-US" altLang="zh-CN" dirty="0"/>
          </a:p>
          <a:p>
            <a:r>
              <a:rPr lang="zh-CN" altLang="en-US" dirty="0"/>
              <a:t>见书上</a:t>
            </a:r>
            <a:r>
              <a:rPr lang="en-US" altLang="zh-CN" dirty="0"/>
              <a:t>271</a:t>
            </a:r>
            <a:r>
              <a:rPr lang="zh-CN" altLang="en-US" dirty="0"/>
              <a:t>；</a:t>
            </a:r>
          </a:p>
        </p:txBody>
      </p:sp>
      <p:sp>
        <p:nvSpPr>
          <p:cNvPr id="4" name="灯片编号占位符 3"/>
          <p:cNvSpPr>
            <a:spLocks noGrp="1"/>
          </p:cNvSpPr>
          <p:nvPr>
            <p:ph type="sldNum" sz="quarter" idx="10"/>
          </p:nvPr>
        </p:nvSpPr>
        <p:spPr/>
        <p:txBody>
          <a:bodyPr/>
          <a:lstStyle/>
          <a:p>
            <a:fld id="{D73ADF5C-0B53-4BD5-BF19-A16D1C70E8AA}" type="slidenum">
              <a:rPr lang="zh-CN" altLang="en-US">
                <a:solidFill>
                  <a:prstClr val="black"/>
                </a:solidFill>
              </a:rPr>
              <a:pPr/>
              <a:t>50</a:t>
            </a:fld>
            <a:endParaRPr lang="zh-CN" altLang="en-US">
              <a:solidFill>
                <a:prstClr val="black"/>
              </a:solidFill>
            </a:endParaRPr>
          </a:p>
        </p:txBody>
      </p:sp>
      <p:sp>
        <p:nvSpPr>
          <p:cNvPr id="5" name="页脚占位符 4"/>
          <p:cNvSpPr>
            <a:spLocks noGrp="1"/>
          </p:cNvSpPr>
          <p:nvPr>
            <p:ph type="ftr" sz="quarter" idx="11"/>
          </p:nvPr>
        </p:nvSpPr>
        <p:spPr/>
        <p:txBody>
          <a:bodyPr/>
          <a:lstStyle/>
          <a:p>
            <a:endParaRPr lang="zh-CN" altLang="en-US">
              <a:solidFill>
                <a:prstClr val="black"/>
              </a:solidFill>
            </a:endParaRPr>
          </a:p>
        </p:txBody>
      </p:sp>
      <p:sp>
        <p:nvSpPr>
          <p:cNvPr id="6" name="页眉占位符 5"/>
          <p:cNvSpPr>
            <a:spLocks noGrp="1"/>
          </p:cNvSpPr>
          <p:nvPr>
            <p:ph type="hdr" sz="quarter" idx="12"/>
          </p:nvPr>
        </p:nvSpPr>
        <p:spPr/>
        <p:txBody>
          <a:bodyPr/>
          <a:lstStyle/>
          <a:p>
            <a:r>
              <a:rPr lang="zh-CN" altLang="en-US">
                <a:solidFill>
                  <a:prstClr val="black"/>
                </a:solidFill>
              </a:rPr>
              <a:t>第</a:t>
            </a:r>
            <a:r>
              <a:rPr lang="en-US" altLang="zh-CN">
                <a:solidFill>
                  <a:prstClr val="black"/>
                </a:solidFill>
              </a:rPr>
              <a:t>1</a:t>
            </a:r>
            <a:r>
              <a:rPr lang="zh-CN" altLang="en-US">
                <a:solidFill>
                  <a:prstClr val="black"/>
                </a:solidFill>
              </a:rPr>
              <a:t>章 绪论</a:t>
            </a:r>
          </a:p>
        </p:txBody>
      </p:sp>
    </p:spTree>
    <p:extLst>
      <p:ext uri="{BB962C8B-B14F-4D97-AF65-F5344CB8AC3E}">
        <p14:creationId xmlns:p14="http://schemas.microsoft.com/office/powerpoint/2010/main" val="195321205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假设</a:t>
            </a:r>
            <a:r>
              <a:rPr lang="en-US" altLang="zh-CN" dirty="0"/>
              <a:t>10</a:t>
            </a:r>
            <a:r>
              <a:rPr lang="zh-CN" altLang="en-US" dirty="0"/>
              <a:t>个记录，分成</a:t>
            </a:r>
            <a:r>
              <a:rPr lang="en-US" altLang="zh-CN" dirty="0"/>
              <a:t>5</a:t>
            </a:r>
            <a:r>
              <a:rPr lang="zh-CN" altLang="en-US" dirty="0"/>
              <a:t>个子序列：</a:t>
            </a:r>
            <a:r>
              <a:rPr lang="en-US" altLang="zh-CN" dirty="0"/>
              <a:t>{r1</a:t>
            </a:r>
            <a:r>
              <a:rPr lang="zh-CN" altLang="en-US" dirty="0"/>
              <a:t>，</a:t>
            </a:r>
            <a:r>
              <a:rPr lang="en-US" altLang="zh-CN" dirty="0"/>
              <a:t>r6};{r2,r7};{r3,r8}…</a:t>
            </a:r>
            <a:endParaRPr lang="zh-CN" altLang="en-US" dirty="0"/>
          </a:p>
        </p:txBody>
      </p:sp>
      <p:sp>
        <p:nvSpPr>
          <p:cNvPr id="4" name="灯片编号占位符 3"/>
          <p:cNvSpPr>
            <a:spLocks noGrp="1"/>
          </p:cNvSpPr>
          <p:nvPr>
            <p:ph type="sldNum" sz="quarter" idx="10"/>
          </p:nvPr>
        </p:nvSpPr>
        <p:spPr/>
        <p:txBody>
          <a:bodyPr/>
          <a:lstStyle/>
          <a:p>
            <a:fld id="{D73ADF5C-0B53-4BD5-BF19-A16D1C70E8AA}" type="slidenum">
              <a:rPr lang="zh-CN" altLang="en-US">
                <a:solidFill>
                  <a:prstClr val="black"/>
                </a:solidFill>
              </a:rPr>
              <a:pPr/>
              <a:t>51</a:t>
            </a:fld>
            <a:endParaRPr lang="zh-CN" altLang="en-US">
              <a:solidFill>
                <a:prstClr val="black"/>
              </a:solidFill>
            </a:endParaRPr>
          </a:p>
        </p:txBody>
      </p:sp>
      <p:sp>
        <p:nvSpPr>
          <p:cNvPr id="5" name="页脚占位符 4"/>
          <p:cNvSpPr>
            <a:spLocks noGrp="1"/>
          </p:cNvSpPr>
          <p:nvPr>
            <p:ph type="ftr" sz="quarter" idx="11"/>
          </p:nvPr>
        </p:nvSpPr>
        <p:spPr/>
        <p:txBody>
          <a:bodyPr/>
          <a:lstStyle/>
          <a:p>
            <a:endParaRPr lang="zh-CN" altLang="en-US">
              <a:solidFill>
                <a:prstClr val="black"/>
              </a:solidFill>
            </a:endParaRPr>
          </a:p>
        </p:txBody>
      </p:sp>
      <p:sp>
        <p:nvSpPr>
          <p:cNvPr id="6" name="页眉占位符 5"/>
          <p:cNvSpPr>
            <a:spLocks noGrp="1"/>
          </p:cNvSpPr>
          <p:nvPr>
            <p:ph type="hdr" sz="quarter" idx="12"/>
          </p:nvPr>
        </p:nvSpPr>
        <p:spPr/>
        <p:txBody>
          <a:bodyPr/>
          <a:lstStyle/>
          <a:p>
            <a:r>
              <a:rPr lang="zh-CN" altLang="en-US">
                <a:solidFill>
                  <a:prstClr val="black"/>
                </a:solidFill>
              </a:rPr>
              <a:t>第</a:t>
            </a:r>
            <a:r>
              <a:rPr lang="en-US" altLang="zh-CN">
                <a:solidFill>
                  <a:prstClr val="black"/>
                </a:solidFill>
              </a:rPr>
              <a:t>1</a:t>
            </a:r>
            <a:r>
              <a:rPr lang="zh-CN" altLang="en-US">
                <a:solidFill>
                  <a:prstClr val="black"/>
                </a:solidFill>
              </a:rPr>
              <a:t>章 绪论</a:t>
            </a:r>
          </a:p>
        </p:txBody>
      </p:sp>
    </p:spTree>
    <p:extLst>
      <p:ext uri="{BB962C8B-B14F-4D97-AF65-F5344CB8AC3E}">
        <p14:creationId xmlns:p14="http://schemas.microsoft.com/office/powerpoint/2010/main" val="195321205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第一趟：</a:t>
            </a:r>
            <a:r>
              <a:rPr lang="en-US" altLang="zh-CN" dirty="0"/>
              <a:t>{16,11,31};{25,23};{12,36};{30,9};{47,18}</a:t>
            </a:r>
          </a:p>
          <a:p>
            <a:r>
              <a:rPr lang="en-US" altLang="zh-CN" dirty="0"/>
              <a:t>11,16</a:t>
            </a:r>
            <a:r>
              <a:rPr lang="zh-CN" altLang="en-US" dirty="0"/>
              <a:t>交换；</a:t>
            </a:r>
            <a:r>
              <a:rPr lang="en-US" altLang="zh-CN" dirty="0"/>
              <a:t>25</a:t>
            </a:r>
            <a:r>
              <a:rPr lang="zh-CN" altLang="en-US" dirty="0"/>
              <a:t>，</a:t>
            </a:r>
            <a:r>
              <a:rPr lang="en-US" altLang="zh-CN" dirty="0"/>
              <a:t>23</a:t>
            </a:r>
            <a:r>
              <a:rPr lang="zh-CN" altLang="en-US" dirty="0"/>
              <a:t>交换；</a:t>
            </a:r>
            <a:r>
              <a:rPr lang="en-US" altLang="zh-CN" dirty="0"/>
              <a:t>12</a:t>
            </a:r>
            <a:r>
              <a:rPr lang="zh-CN" altLang="en-US" dirty="0"/>
              <a:t>，</a:t>
            </a:r>
            <a:r>
              <a:rPr lang="en-US" altLang="zh-CN" dirty="0"/>
              <a:t>36</a:t>
            </a:r>
            <a:r>
              <a:rPr lang="zh-CN" altLang="en-US" dirty="0"/>
              <a:t>不用交换；</a:t>
            </a:r>
            <a:r>
              <a:rPr lang="en-US" altLang="zh-CN" dirty="0"/>
              <a:t>30</a:t>
            </a:r>
            <a:r>
              <a:rPr lang="zh-CN" altLang="en-US" dirty="0"/>
              <a:t>，</a:t>
            </a:r>
            <a:r>
              <a:rPr lang="en-US" altLang="zh-CN" dirty="0"/>
              <a:t>9</a:t>
            </a:r>
            <a:r>
              <a:rPr lang="zh-CN" altLang="en-US" dirty="0"/>
              <a:t>交换；</a:t>
            </a:r>
            <a:r>
              <a:rPr lang="en-US" altLang="zh-CN" dirty="0"/>
              <a:t>47</a:t>
            </a:r>
            <a:r>
              <a:rPr lang="zh-CN" altLang="en-US" dirty="0"/>
              <a:t>，</a:t>
            </a:r>
            <a:r>
              <a:rPr lang="en-US" altLang="zh-CN" dirty="0"/>
              <a:t>18</a:t>
            </a:r>
            <a:r>
              <a:rPr lang="zh-CN" altLang="en-US" dirty="0"/>
              <a:t>交换；</a:t>
            </a:r>
            <a:endParaRPr lang="en-US" altLang="zh-CN" dirty="0"/>
          </a:p>
          <a:p>
            <a:r>
              <a:rPr lang="zh-CN" altLang="en-US" dirty="0"/>
              <a:t>第二趟：</a:t>
            </a:r>
            <a:r>
              <a:rPr lang="en-US" altLang="zh-CN" dirty="0"/>
              <a:t>d=3;</a:t>
            </a:r>
          </a:p>
          <a:p>
            <a:r>
              <a:rPr lang="en-US" altLang="zh-CN" dirty="0"/>
              <a:t>{11,9,25,47};{23,18,36,31};{12,16,30};</a:t>
            </a:r>
          </a:p>
          <a:p>
            <a:r>
              <a:rPr lang="zh-CN" altLang="en-US" dirty="0"/>
              <a:t>插入排序后</a:t>
            </a:r>
            <a:r>
              <a:rPr lang="en-US" altLang="zh-CN" dirty="0"/>
              <a:t>{9</a:t>
            </a:r>
            <a:r>
              <a:rPr lang="zh-CN" altLang="en-US" dirty="0"/>
              <a:t>，</a:t>
            </a:r>
            <a:r>
              <a:rPr lang="en-US" altLang="zh-CN" dirty="0"/>
              <a:t>11</a:t>
            </a:r>
            <a:r>
              <a:rPr lang="zh-CN" altLang="en-US" dirty="0"/>
              <a:t>，</a:t>
            </a:r>
            <a:r>
              <a:rPr lang="en-US" altLang="zh-CN" dirty="0"/>
              <a:t>25</a:t>
            </a:r>
            <a:r>
              <a:rPr lang="zh-CN" altLang="en-US" dirty="0"/>
              <a:t>，</a:t>
            </a:r>
            <a:r>
              <a:rPr lang="en-US" altLang="zh-CN" dirty="0"/>
              <a:t>47}</a:t>
            </a:r>
            <a:r>
              <a:rPr lang="zh-CN" altLang="en-US" dirty="0"/>
              <a:t>；</a:t>
            </a:r>
            <a:r>
              <a:rPr lang="en-US" altLang="zh-CN" dirty="0"/>
              <a:t>{18</a:t>
            </a:r>
            <a:r>
              <a:rPr lang="zh-CN" altLang="en-US" dirty="0"/>
              <a:t>，</a:t>
            </a:r>
            <a:r>
              <a:rPr lang="en-US" altLang="zh-CN" dirty="0"/>
              <a:t>23</a:t>
            </a:r>
            <a:r>
              <a:rPr lang="zh-CN" altLang="en-US" dirty="0"/>
              <a:t>，</a:t>
            </a:r>
            <a:r>
              <a:rPr lang="en-US" altLang="zh-CN" dirty="0"/>
              <a:t>31</a:t>
            </a:r>
            <a:r>
              <a:rPr lang="zh-CN" altLang="en-US" dirty="0"/>
              <a:t>，</a:t>
            </a:r>
            <a:r>
              <a:rPr lang="en-US" altLang="zh-CN" dirty="0"/>
              <a:t>36}</a:t>
            </a:r>
            <a:r>
              <a:rPr lang="zh-CN" altLang="en-US" dirty="0"/>
              <a:t>；</a:t>
            </a:r>
            <a:r>
              <a:rPr lang="en-US" altLang="zh-CN" dirty="0"/>
              <a:t>{12</a:t>
            </a:r>
            <a:r>
              <a:rPr lang="zh-CN" altLang="en-US" dirty="0"/>
              <a:t>，</a:t>
            </a:r>
            <a:r>
              <a:rPr lang="en-US" altLang="zh-CN" dirty="0"/>
              <a:t>16</a:t>
            </a:r>
            <a:r>
              <a:rPr lang="zh-CN" altLang="en-US" dirty="0"/>
              <a:t>，</a:t>
            </a:r>
            <a:r>
              <a:rPr lang="en-US" altLang="zh-CN" dirty="0"/>
              <a:t>30}</a:t>
            </a:r>
            <a:r>
              <a:rPr lang="zh-CN" altLang="en-US" dirty="0"/>
              <a:t>；</a:t>
            </a:r>
            <a:endParaRPr lang="en-US" altLang="zh-CN" dirty="0"/>
          </a:p>
          <a:p>
            <a:r>
              <a:rPr lang="zh-CN" altLang="en-US" dirty="0"/>
              <a:t>第三趟：</a:t>
            </a:r>
            <a:endParaRPr lang="en-US" altLang="zh-CN" dirty="0"/>
          </a:p>
          <a:p>
            <a:r>
              <a:rPr lang="zh-CN" altLang="en-US" dirty="0"/>
              <a:t>对整个序列进行一趟直接插入排序；</a:t>
            </a:r>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D73ADF5C-0B53-4BD5-BF19-A16D1C70E8AA}" type="slidenum">
              <a:rPr lang="zh-CN" altLang="en-US">
                <a:solidFill>
                  <a:prstClr val="black"/>
                </a:solidFill>
              </a:rPr>
              <a:pPr/>
              <a:t>52</a:t>
            </a:fld>
            <a:endParaRPr lang="zh-CN" altLang="en-US">
              <a:solidFill>
                <a:prstClr val="black"/>
              </a:solidFill>
            </a:endParaRPr>
          </a:p>
        </p:txBody>
      </p:sp>
      <p:sp>
        <p:nvSpPr>
          <p:cNvPr id="5" name="页脚占位符 4"/>
          <p:cNvSpPr>
            <a:spLocks noGrp="1"/>
          </p:cNvSpPr>
          <p:nvPr>
            <p:ph type="ftr" sz="quarter" idx="11"/>
          </p:nvPr>
        </p:nvSpPr>
        <p:spPr/>
        <p:txBody>
          <a:bodyPr/>
          <a:lstStyle/>
          <a:p>
            <a:endParaRPr lang="zh-CN" altLang="en-US">
              <a:solidFill>
                <a:prstClr val="black"/>
              </a:solidFill>
            </a:endParaRPr>
          </a:p>
        </p:txBody>
      </p:sp>
      <p:sp>
        <p:nvSpPr>
          <p:cNvPr id="6" name="页眉占位符 5"/>
          <p:cNvSpPr>
            <a:spLocks noGrp="1"/>
          </p:cNvSpPr>
          <p:nvPr>
            <p:ph type="hdr" sz="quarter" idx="12"/>
          </p:nvPr>
        </p:nvSpPr>
        <p:spPr/>
        <p:txBody>
          <a:bodyPr/>
          <a:lstStyle/>
          <a:p>
            <a:r>
              <a:rPr lang="zh-CN" altLang="en-US">
                <a:solidFill>
                  <a:prstClr val="black"/>
                </a:solidFill>
              </a:rPr>
              <a:t>第</a:t>
            </a:r>
            <a:r>
              <a:rPr lang="en-US" altLang="zh-CN">
                <a:solidFill>
                  <a:prstClr val="black"/>
                </a:solidFill>
              </a:rPr>
              <a:t>1</a:t>
            </a:r>
            <a:r>
              <a:rPr lang="zh-CN" altLang="en-US">
                <a:solidFill>
                  <a:prstClr val="black"/>
                </a:solidFill>
              </a:rPr>
              <a:t>章 绪论</a:t>
            </a:r>
          </a:p>
        </p:txBody>
      </p:sp>
    </p:spTree>
    <p:extLst>
      <p:ext uri="{BB962C8B-B14F-4D97-AF65-F5344CB8AC3E}">
        <p14:creationId xmlns:p14="http://schemas.microsoft.com/office/powerpoint/2010/main" val="195321205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a:t>Dlta_k</a:t>
            </a:r>
            <a:r>
              <a:rPr lang="zh-CN" altLang="en-US" dirty="0"/>
              <a:t>是那个</a:t>
            </a:r>
            <a:r>
              <a:rPr lang="en-US" altLang="zh-CN" dirty="0"/>
              <a:t>d</a:t>
            </a:r>
            <a:r>
              <a:rPr lang="zh-CN" altLang="en-US" dirty="0"/>
              <a:t>的序列（增量序列，就是增量</a:t>
            </a:r>
            <a:r>
              <a:rPr lang="en-US" altLang="zh-CN" dirty="0"/>
              <a:t>d</a:t>
            </a:r>
            <a:r>
              <a:rPr lang="zh-CN" altLang="en-US" dirty="0"/>
              <a:t>是如何递减的）</a:t>
            </a:r>
            <a:endParaRPr lang="en-US" altLang="zh-CN" dirty="0"/>
          </a:p>
          <a:p>
            <a:r>
              <a:rPr lang="en-US" altLang="zh-CN" dirty="0" err="1"/>
              <a:t>Dlta_k</a:t>
            </a:r>
            <a:r>
              <a:rPr lang="en-US" altLang="zh-CN" dirty="0"/>
              <a:t>=[5,3,1];</a:t>
            </a:r>
            <a:r>
              <a:rPr lang="zh-CN" altLang="en-US"/>
              <a:t>书上例子中</a:t>
            </a:r>
            <a:endParaRPr lang="zh-CN" altLang="en-US" dirty="0"/>
          </a:p>
        </p:txBody>
      </p:sp>
      <p:sp>
        <p:nvSpPr>
          <p:cNvPr id="4" name="灯片编号占位符 3"/>
          <p:cNvSpPr>
            <a:spLocks noGrp="1"/>
          </p:cNvSpPr>
          <p:nvPr>
            <p:ph type="sldNum" sz="quarter" idx="10"/>
          </p:nvPr>
        </p:nvSpPr>
        <p:spPr/>
        <p:txBody>
          <a:bodyPr/>
          <a:lstStyle/>
          <a:p>
            <a:fld id="{D73ADF5C-0B53-4BD5-BF19-A16D1C70E8AA}" type="slidenum">
              <a:rPr lang="zh-CN" altLang="en-US">
                <a:solidFill>
                  <a:prstClr val="black"/>
                </a:solidFill>
              </a:rPr>
              <a:pPr/>
              <a:t>53</a:t>
            </a:fld>
            <a:endParaRPr lang="zh-CN" altLang="en-US">
              <a:solidFill>
                <a:prstClr val="black"/>
              </a:solidFill>
            </a:endParaRPr>
          </a:p>
        </p:txBody>
      </p:sp>
      <p:sp>
        <p:nvSpPr>
          <p:cNvPr id="5" name="页脚占位符 4"/>
          <p:cNvSpPr>
            <a:spLocks noGrp="1"/>
          </p:cNvSpPr>
          <p:nvPr>
            <p:ph type="ftr" sz="quarter" idx="11"/>
          </p:nvPr>
        </p:nvSpPr>
        <p:spPr/>
        <p:txBody>
          <a:bodyPr/>
          <a:lstStyle/>
          <a:p>
            <a:endParaRPr lang="zh-CN" altLang="en-US">
              <a:solidFill>
                <a:prstClr val="black"/>
              </a:solidFill>
            </a:endParaRPr>
          </a:p>
        </p:txBody>
      </p:sp>
      <p:sp>
        <p:nvSpPr>
          <p:cNvPr id="6" name="页眉占位符 5"/>
          <p:cNvSpPr>
            <a:spLocks noGrp="1"/>
          </p:cNvSpPr>
          <p:nvPr>
            <p:ph type="hdr" sz="quarter" idx="12"/>
          </p:nvPr>
        </p:nvSpPr>
        <p:spPr/>
        <p:txBody>
          <a:bodyPr/>
          <a:lstStyle/>
          <a:p>
            <a:r>
              <a:rPr lang="zh-CN" altLang="en-US">
                <a:solidFill>
                  <a:prstClr val="black"/>
                </a:solidFill>
              </a:rPr>
              <a:t>第</a:t>
            </a:r>
            <a:r>
              <a:rPr lang="en-US" altLang="zh-CN">
                <a:solidFill>
                  <a:prstClr val="black"/>
                </a:solidFill>
              </a:rPr>
              <a:t>1</a:t>
            </a:r>
            <a:r>
              <a:rPr lang="zh-CN" altLang="en-US">
                <a:solidFill>
                  <a:prstClr val="black"/>
                </a:solidFill>
              </a:rPr>
              <a:t>章 绪论</a:t>
            </a:r>
          </a:p>
        </p:txBody>
      </p:sp>
    </p:spTree>
    <p:extLst>
      <p:ext uri="{BB962C8B-B14F-4D97-AF65-F5344CB8AC3E}">
        <p14:creationId xmlns:p14="http://schemas.microsoft.com/office/powerpoint/2010/main" val="195321205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sz="1200" b="1" dirty="0">
                <a:solidFill>
                  <a:srgbClr val="0000FF"/>
                </a:solidFill>
                <a:latin typeface="Times New Roman" pitchFamily="18" charset="0"/>
              </a:rPr>
              <a:t>一趟希尔排序的算法</a:t>
            </a:r>
            <a:endParaRPr kumimoji="1" lang="en-US" altLang="zh-CN" sz="1200" b="1" dirty="0">
              <a:solidFill>
                <a:srgbClr val="0000FF"/>
              </a:solidFill>
              <a:latin typeface="Times New Roman" pitchFamily="18" charset="0"/>
            </a:endParaRPr>
          </a:p>
          <a:p>
            <a:r>
              <a:rPr kumimoji="1" lang="en-US" altLang="zh-CN" sz="1200" b="1" dirty="0">
                <a:solidFill>
                  <a:srgbClr val="0000FF"/>
                </a:solidFill>
                <a:latin typeface="Times New Roman" pitchFamily="18" charset="0"/>
              </a:rPr>
              <a:t>0</a:t>
            </a:r>
            <a:r>
              <a:rPr kumimoji="1" lang="zh-CN" altLang="en-US" sz="1200" b="1" dirty="0">
                <a:solidFill>
                  <a:srgbClr val="0000FF"/>
                </a:solidFill>
                <a:latin typeface="Times New Roman" pitchFamily="18" charset="0"/>
              </a:rPr>
              <a:t>做暂存；</a:t>
            </a:r>
            <a:endParaRPr kumimoji="1" lang="en-US" altLang="zh-CN" sz="1200" b="1" dirty="0">
              <a:solidFill>
                <a:srgbClr val="0000FF"/>
              </a:solidFill>
              <a:latin typeface="Times New Roman" pitchFamily="18" charset="0"/>
            </a:endParaRPr>
          </a:p>
          <a:p>
            <a:r>
              <a:rPr kumimoji="1" lang="en-US" altLang="zh-CN" sz="1200" b="1" dirty="0">
                <a:solidFill>
                  <a:srgbClr val="0000FF"/>
                </a:solidFill>
                <a:latin typeface="Times New Roman" pitchFamily="18" charset="0"/>
              </a:rPr>
              <a:t>LT(</a:t>
            </a:r>
            <a:r>
              <a:rPr kumimoji="1" lang="en-US" altLang="zh-CN" sz="1200" b="1" dirty="0" err="1">
                <a:solidFill>
                  <a:srgbClr val="0000FF"/>
                </a:solidFill>
                <a:latin typeface="Times New Roman" pitchFamily="18" charset="0"/>
              </a:rPr>
              <a:t>L.r</a:t>
            </a:r>
            <a:r>
              <a:rPr kumimoji="1" lang="en-US" altLang="zh-CN" sz="1200" b="1" dirty="0">
                <a:solidFill>
                  <a:srgbClr val="0000FF"/>
                </a:solidFill>
                <a:latin typeface="Times New Roman" pitchFamily="18" charset="0"/>
              </a:rPr>
              <a:t>[</a:t>
            </a:r>
            <a:r>
              <a:rPr kumimoji="1" lang="en-US" altLang="zh-CN" sz="1200" b="1" dirty="0" err="1">
                <a:solidFill>
                  <a:srgbClr val="0000FF"/>
                </a:solidFill>
                <a:latin typeface="Times New Roman" pitchFamily="18" charset="0"/>
              </a:rPr>
              <a:t>i</a:t>
            </a:r>
            <a:r>
              <a:rPr kumimoji="1" lang="en-US" altLang="zh-CN" sz="1200" b="1" dirty="0">
                <a:solidFill>
                  <a:srgbClr val="0000FF"/>
                </a:solidFill>
                <a:latin typeface="Times New Roman" pitchFamily="18" charset="0"/>
              </a:rPr>
              <a:t>].key, </a:t>
            </a:r>
            <a:r>
              <a:rPr kumimoji="1" lang="en-US" altLang="zh-CN" sz="1200" b="1" dirty="0" err="1">
                <a:solidFill>
                  <a:srgbClr val="0000FF"/>
                </a:solidFill>
                <a:latin typeface="Times New Roman" pitchFamily="18" charset="0"/>
              </a:rPr>
              <a:t>L.r</a:t>
            </a:r>
            <a:r>
              <a:rPr kumimoji="1" lang="en-US" altLang="zh-CN" sz="1200" b="1" dirty="0">
                <a:solidFill>
                  <a:srgbClr val="0000FF"/>
                </a:solidFill>
                <a:latin typeface="Times New Roman" pitchFamily="18" charset="0"/>
              </a:rPr>
              <a:t>[</a:t>
            </a:r>
            <a:r>
              <a:rPr kumimoji="1" lang="en-US" altLang="zh-CN" sz="1200" b="1" dirty="0" err="1">
                <a:solidFill>
                  <a:srgbClr val="0000FF"/>
                </a:solidFill>
                <a:latin typeface="Times New Roman" pitchFamily="18" charset="0"/>
              </a:rPr>
              <a:t>i-dk</a:t>
            </a:r>
            <a:r>
              <a:rPr kumimoji="1" lang="en-US" altLang="zh-CN" sz="1200" b="1" dirty="0">
                <a:solidFill>
                  <a:srgbClr val="0000FF"/>
                </a:solidFill>
                <a:latin typeface="Times New Roman" pitchFamily="18" charset="0"/>
              </a:rPr>
              <a:t>].key)</a:t>
            </a:r>
            <a:r>
              <a:rPr kumimoji="1" lang="zh-CN" altLang="en-US" sz="1200" b="1" dirty="0">
                <a:solidFill>
                  <a:srgbClr val="0000FF"/>
                </a:solidFill>
                <a:latin typeface="Times New Roman" pitchFamily="18" charset="0"/>
              </a:rPr>
              <a:t>，如果比他小的话，暂存下来</a:t>
            </a:r>
            <a:endParaRPr kumimoji="1" lang="en-US" altLang="zh-CN" sz="1200" b="1" dirty="0">
              <a:solidFill>
                <a:srgbClr val="0000FF"/>
              </a:solidFill>
              <a:latin typeface="Times New Roman" pitchFamily="18" charset="0"/>
            </a:endParaRPr>
          </a:p>
          <a:p>
            <a:r>
              <a:rPr kumimoji="1" lang="en-US" altLang="zh-CN" sz="1200" b="1" dirty="0">
                <a:solidFill>
                  <a:srgbClr val="0000FF"/>
                </a:solidFill>
                <a:latin typeface="Times New Roman" pitchFamily="18" charset="0"/>
              </a:rPr>
              <a:t>J=i-</a:t>
            </a:r>
            <a:r>
              <a:rPr kumimoji="1" lang="en-US" altLang="zh-CN" sz="1200" b="1" dirty="0" err="1">
                <a:solidFill>
                  <a:srgbClr val="0000FF"/>
                </a:solidFill>
                <a:latin typeface="Times New Roman" pitchFamily="18" charset="0"/>
              </a:rPr>
              <a:t>dk</a:t>
            </a:r>
            <a:r>
              <a:rPr kumimoji="1" lang="zh-CN" altLang="en-US" sz="1200" b="1" dirty="0">
                <a:solidFill>
                  <a:srgbClr val="0000FF"/>
                </a:solidFill>
                <a:latin typeface="Times New Roman" pitchFamily="18" charset="0"/>
              </a:rPr>
              <a:t>，循环的步数，相当于从后向前跳；</a:t>
            </a:r>
            <a:endParaRPr lang="zh-CN" altLang="en-US" dirty="0"/>
          </a:p>
        </p:txBody>
      </p:sp>
      <p:sp>
        <p:nvSpPr>
          <p:cNvPr id="4" name="灯片编号占位符 3"/>
          <p:cNvSpPr>
            <a:spLocks noGrp="1"/>
          </p:cNvSpPr>
          <p:nvPr>
            <p:ph type="sldNum" sz="quarter" idx="10"/>
          </p:nvPr>
        </p:nvSpPr>
        <p:spPr/>
        <p:txBody>
          <a:bodyPr/>
          <a:lstStyle/>
          <a:p>
            <a:fld id="{D73ADF5C-0B53-4BD5-BF19-A16D1C70E8AA}" type="slidenum">
              <a:rPr lang="zh-CN" altLang="en-US">
                <a:solidFill>
                  <a:prstClr val="black"/>
                </a:solidFill>
              </a:rPr>
              <a:pPr/>
              <a:t>54</a:t>
            </a:fld>
            <a:endParaRPr lang="zh-CN" altLang="en-US">
              <a:solidFill>
                <a:prstClr val="black"/>
              </a:solidFill>
            </a:endParaRPr>
          </a:p>
        </p:txBody>
      </p:sp>
      <p:sp>
        <p:nvSpPr>
          <p:cNvPr id="5" name="页脚占位符 4"/>
          <p:cNvSpPr>
            <a:spLocks noGrp="1"/>
          </p:cNvSpPr>
          <p:nvPr>
            <p:ph type="ftr" sz="quarter" idx="11"/>
          </p:nvPr>
        </p:nvSpPr>
        <p:spPr/>
        <p:txBody>
          <a:bodyPr/>
          <a:lstStyle/>
          <a:p>
            <a:endParaRPr lang="zh-CN" altLang="en-US">
              <a:solidFill>
                <a:prstClr val="black"/>
              </a:solidFill>
            </a:endParaRPr>
          </a:p>
        </p:txBody>
      </p:sp>
      <p:sp>
        <p:nvSpPr>
          <p:cNvPr id="6" name="页眉占位符 5"/>
          <p:cNvSpPr>
            <a:spLocks noGrp="1"/>
          </p:cNvSpPr>
          <p:nvPr>
            <p:ph type="hdr" sz="quarter" idx="12"/>
          </p:nvPr>
        </p:nvSpPr>
        <p:spPr/>
        <p:txBody>
          <a:bodyPr/>
          <a:lstStyle/>
          <a:p>
            <a:r>
              <a:rPr lang="zh-CN" altLang="en-US">
                <a:solidFill>
                  <a:prstClr val="black"/>
                </a:solidFill>
              </a:rPr>
              <a:t>第</a:t>
            </a:r>
            <a:r>
              <a:rPr lang="en-US" altLang="zh-CN">
                <a:solidFill>
                  <a:prstClr val="black"/>
                </a:solidFill>
              </a:rPr>
              <a:t>1</a:t>
            </a:r>
            <a:r>
              <a:rPr lang="zh-CN" altLang="en-US">
                <a:solidFill>
                  <a:prstClr val="black"/>
                </a:solidFill>
              </a:rPr>
              <a:t>章 绪论</a:t>
            </a:r>
          </a:p>
        </p:txBody>
      </p:sp>
    </p:spTree>
    <p:extLst>
      <p:ext uri="{BB962C8B-B14F-4D97-AF65-F5344CB8AC3E}">
        <p14:creationId xmlns:p14="http://schemas.microsoft.com/office/powerpoint/2010/main" val="195321205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D73ADF5C-0B53-4BD5-BF19-A16D1C70E8AA}" type="slidenum">
              <a:rPr lang="zh-CN" altLang="en-US">
                <a:solidFill>
                  <a:prstClr val="black"/>
                </a:solidFill>
              </a:rPr>
              <a:pPr/>
              <a:t>55</a:t>
            </a:fld>
            <a:endParaRPr lang="zh-CN" altLang="en-US">
              <a:solidFill>
                <a:prstClr val="black"/>
              </a:solidFill>
            </a:endParaRPr>
          </a:p>
        </p:txBody>
      </p:sp>
      <p:sp>
        <p:nvSpPr>
          <p:cNvPr id="5" name="页脚占位符 4"/>
          <p:cNvSpPr>
            <a:spLocks noGrp="1"/>
          </p:cNvSpPr>
          <p:nvPr>
            <p:ph type="ftr" sz="quarter" idx="11"/>
          </p:nvPr>
        </p:nvSpPr>
        <p:spPr/>
        <p:txBody>
          <a:bodyPr/>
          <a:lstStyle/>
          <a:p>
            <a:endParaRPr lang="zh-CN" altLang="en-US">
              <a:solidFill>
                <a:prstClr val="black"/>
              </a:solidFill>
            </a:endParaRPr>
          </a:p>
        </p:txBody>
      </p:sp>
      <p:sp>
        <p:nvSpPr>
          <p:cNvPr id="6" name="页眉占位符 5"/>
          <p:cNvSpPr>
            <a:spLocks noGrp="1"/>
          </p:cNvSpPr>
          <p:nvPr>
            <p:ph type="hdr" sz="quarter" idx="12"/>
          </p:nvPr>
        </p:nvSpPr>
        <p:spPr/>
        <p:txBody>
          <a:bodyPr/>
          <a:lstStyle/>
          <a:p>
            <a:r>
              <a:rPr lang="zh-CN" altLang="en-US">
                <a:solidFill>
                  <a:prstClr val="black"/>
                </a:solidFill>
              </a:rPr>
              <a:t>第</a:t>
            </a:r>
            <a:r>
              <a:rPr lang="en-US" altLang="zh-CN">
                <a:solidFill>
                  <a:prstClr val="black"/>
                </a:solidFill>
              </a:rPr>
              <a:t>1</a:t>
            </a:r>
            <a:r>
              <a:rPr lang="zh-CN" altLang="en-US">
                <a:solidFill>
                  <a:prstClr val="black"/>
                </a:solidFill>
              </a:rPr>
              <a:t>章 绪论</a:t>
            </a:r>
          </a:p>
        </p:txBody>
      </p:sp>
    </p:spTree>
    <p:extLst>
      <p:ext uri="{BB962C8B-B14F-4D97-AF65-F5344CB8AC3E}">
        <p14:creationId xmlns:p14="http://schemas.microsoft.com/office/powerpoint/2010/main" val="195321205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3ADF5C-0B53-4BD5-BF19-A16D1C70E8AA}" type="slidenum">
              <a:rPr lang="zh-CN" altLang="en-US">
                <a:solidFill>
                  <a:prstClr val="black"/>
                </a:solidFill>
              </a:rPr>
              <a:pPr/>
              <a:t>56</a:t>
            </a:fld>
            <a:endParaRPr lang="zh-CN" altLang="en-US">
              <a:solidFill>
                <a:prstClr val="black"/>
              </a:solidFill>
            </a:endParaRPr>
          </a:p>
        </p:txBody>
      </p:sp>
      <p:sp>
        <p:nvSpPr>
          <p:cNvPr id="5" name="页脚占位符 4"/>
          <p:cNvSpPr>
            <a:spLocks noGrp="1"/>
          </p:cNvSpPr>
          <p:nvPr>
            <p:ph type="ftr" sz="quarter" idx="11"/>
          </p:nvPr>
        </p:nvSpPr>
        <p:spPr/>
        <p:txBody>
          <a:bodyPr/>
          <a:lstStyle/>
          <a:p>
            <a:endParaRPr lang="zh-CN" altLang="en-US">
              <a:solidFill>
                <a:prstClr val="black"/>
              </a:solidFill>
            </a:endParaRPr>
          </a:p>
        </p:txBody>
      </p:sp>
      <p:sp>
        <p:nvSpPr>
          <p:cNvPr id="6" name="页眉占位符 5"/>
          <p:cNvSpPr>
            <a:spLocks noGrp="1"/>
          </p:cNvSpPr>
          <p:nvPr>
            <p:ph type="hdr" sz="quarter" idx="12"/>
          </p:nvPr>
        </p:nvSpPr>
        <p:spPr/>
        <p:txBody>
          <a:bodyPr/>
          <a:lstStyle/>
          <a:p>
            <a:r>
              <a:rPr lang="zh-CN" altLang="en-US">
                <a:solidFill>
                  <a:prstClr val="black"/>
                </a:solidFill>
              </a:rPr>
              <a:t>第</a:t>
            </a:r>
            <a:r>
              <a:rPr lang="en-US" altLang="zh-CN">
                <a:solidFill>
                  <a:prstClr val="black"/>
                </a:solidFill>
              </a:rPr>
              <a:t>1</a:t>
            </a:r>
            <a:r>
              <a:rPr lang="zh-CN" altLang="en-US">
                <a:solidFill>
                  <a:prstClr val="black"/>
                </a:solidFill>
              </a:rPr>
              <a:t>章 绪论</a:t>
            </a:r>
          </a:p>
        </p:txBody>
      </p:sp>
    </p:spTree>
    <p:extLst>
      <p:ext uri="{BB962C8B-B14F-4D97-AF65-F5344CB8AC3E}">
        <p14:creationId xmlns:p14="http://schemas.microsoft.com/office/powerpoint/2010/main" val="1953212056"/>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73ADF5C-0B53-4BD5-BF19-A16D1C70E8AA}" type="slidenum">
              <a:rPr lang="zh-CN" altLang="en-US">
                <a:solidFill>
                  <a:prstClr val="black"/>
                </a:solidFill>
              </a:rPr>
              <a:pPr/>
              <a:t>57</a:t>
            </a:fld>
            <a:endParaRPr lang="zh-CN" altLang="en-US">
              <a:solidFill>
                <a:prstClr val="black"/>
              </a:solidFill>
            </a:endParaRPr>
          </a:p>
        </p:txBody>
      </p:sp>
      <p:sp>
        <p:nvSpPr>
          <p:cNvPr id="5" name="页脚占位符 4"/>
          <p:cNvSpPr>
            <a:spLocks noGrp="1"/>
          </p:cNvSpPr>
          <p:nvPr>
            <p:ph type="ftr" sz="quarter" idx="11"/>
          </p:nvPr>
        </p:nvSpPr>
        <p:spPr/>
        <p:txBody>
          <a:bodyPr/>
          <a:lstStyle/>
          <a:p>
            <a:endParaRPr lang="zh-CN" altLang="en-US">
              <a:solidFill>
                <a:prstClr val="black"/>
              </a:solidFill>
            </a:endParaRPr>
          </a:p>
        </p:txBody>
      </p:sp>
      <p:sp>
        <p:nvSpPr>
          <p:cNvPr id="6" name="页眉占位符 5"/>
          <p:cNvSpPr>
            <a:spLocks noGrp="1"/>
          </p:cNvSpPr>
          <p:nvPr>
            <p:ph type="hdr" sz="quarter" idx="12"/>
          </p:nvPr>
        </p:nvSpPr>
        <p:spPr/>
        <p:txBody>
          <a:bodyPr/>
          <a:lstStyle/>
          <a:p>
            <a:r>
              <a:rPr lang="zh-CN" altLang="en-US">
                <a:solidFill>
                  <a:prstClr val="black"/>
                </a:solidFill>
              </a:rPr>
              <a:t>第</a:t>
            </a:r>
            <a:r>
              <a:rPr lang="en-US" altLang="zh-CN">
                <a:solidFill>
                  <a:prstClr val="black"/>
                </a:solidFill>
              </a:rPr>
              <a:t>1</a:t>
            </a:r>
            <a:r>
              <a:rPr lang="zh-CN" altLang="en-US">
                <a:solidFill>
                  <a:prstClr val="black"/>
                </a:solidFill>
              </a:rPr>
              <a:t>章 绪论</a:t>
            </a:r>
          </a:p>
        </p:txBody>
      </p:sp>
    </p:spTree>
    <p:extLst>
      <p:ext uri="{BB962C8B-B14F-4D97-AF65-F5344CB8AC3E}">
        <p14:creationId xmlns:p14="http://schemas.microsoft.com/office/powerpoint/2010/main" val="1953212056"/>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73ADF5C-0B53-4BD5-BF19-A16D1C70E8AA}" type="slidenum">
              <a:rPr lang="zh-CN" altLang="en-US">
                <a:solidFill>
                  <a:prstClr val="black"/>
                </a:solidFill>
              </a:rPr>
              <a:pPr/>
              <a:t>58</a:t>
            </a:fld>
            <a:endParaRPr lang="zh-CN" altLang="en-US">
              <a:solidFill>
                <a:prstClr val="black"/>
              </a:solidFill>
            </a:endParaRPr>
          </a:p>
        </p:txBody>
      </p:sp>
      <p:sp>
        <p:nvSpPr>
          <p:cNvPr id="5" name="页脚占位符 4"/>
          <p:cNvSpPr>
            <a:spLocks noGrp="1"/>
          </p:cNvSpPr>
          <p:nvPr>
            <p:ph type="ftr" sz="quarter" idx="11"/>
          </p:nvPr>
        </p:nvSpPr>
        <p:spPr/>
        <p:txBody>
          <a:bodyPr/>
          <a:lstStyle/>
          <a:p>
            <a:endParaRPr lang="zh-CN" altLang="en-US">
              <a:solidFill>
                <a:prstClr val="black"/>
              </a:solidFill>
            </a:endParaRPr>
          </a:p>
        </p:txBody>
      </p:sp>
      <p:sp>
        <p:nvSpPr>
          <p:cNvPr id="6" name="页眉占位符 5"/>
          <p:cNvSpPr>
            <a:spLocks noGrp="1"/>
          </p:cNvSpPr>
          <p:nvPr>
            <p:ph type="hdr" sz="quarter" idx="12"/>
          </p:nvPr>
        </p:nvSpPr>
        <p:spPr/>
        <p:txBody>
          <a:bodyPr/>
          <a:lstStyle/>
          <a:p>
            <a:r>
              <a:rPr lang="zh-CN" altLang="en-US">
                <a:solidFill>
                  <a:prstClr val="black"/>
                </a:solidFill>
              </a:rPr>
              <a:t>第</a:t>
            </a:r>
            <a:r>
              <a:rPr lang="en-US" altLang="zh-CN">
                <a:solidFill>
                  <a:prstClr val="black"/>
                </a:solidFill>
              </a:rPr>
              <a:t>1</a:t>
            </a:r>
            <a:r>
              <a:rPr lang="zh-CN" altLang="en-US">
                <a:solidFill>
                  <a:prstClr val="black"/>
                </a:solidFill>
              </a:rPr>
              <a:t>章 绪论</a:t>
            </a:r>
          </a:p>
        </p:txBody>
      </p:sp>
    </p:spTree>
    <p:extLst>
      <p:ext uri="{BB962C8B-B14F-4D97-AF65-F5344CB8AC3E}">
        <p14:creationId xmlns:p14="http://schemas.microsoft.com/office/powerpoint/2010/main" val="1953212056"/>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视频中让最小的浮上来，设置一个变量表示</a:t>
            </a:r>
            <a:r>
              <a:rPr lang="en-US" altLang="zh-CN" dirty="0"/>
              <a:t>exchange</a:t>
            </a:r>
            <a:r>
              <a:rPr lang="zh-CN" altLang="en-US" dirty="0"/>
              <a:t>；</a:t>
            </a:r>
            <a:r>
              <a:rPr lang="en-US" altLang="zh-CN" dirty="0"/>
              <a:t>R0</a:t>
            </a:r>
            <a:r>
              <a:rPr lang="zh-CN" altLang="en-US" dirty="0"/>
              <a:t>放交换的元素；</a:t>
            </a:r>
          </a:p>
        </p:txBody>
      </p:sp>
      <p:sp>
        <p:nvSpPr>
          <p:cNvPr id="4" name="灯片编号占位符 3"/>
          <p:cNvSpPr>
            <a:spLocks noGrp="1"/>
          </p:cNvSpPr>
          <p:nvPr>
            <p:ph type="sldNum" sz="quarter" idx="10"/>
          </p:nvPr>
        </p:nvSpPr>
        <p:spPr/>
        <p:txBody>
          <a:bodyPr/>
          <a:lstStyle/>
          <a:p>
            <a:fld id="{D73ADF5C-0B53-4BD5-BF19-A16D1C70E8AA}" type="slidenum">
              <a:rPr lang="zh-CN" altLang="en-US">
                <a:solidFill>
                  <a:prstClr val="black"/>
                </a:solidFill>
              </a:rPr>
              <a:pPr/>
              <a:t>59</a:t>
            </a:fld>
            <a:endParaRPr lang="zh-CN" altLang="en-US">
              <a:solidFill>
                <a:prstClr val="black"/>
              </a:solidFill>
            </a:endParaRPr>
          </a:p>
        </p:txBody>
      </p:sp>
      <p:sp>
        <p:nvSpPr>
          <p:cNvPr id="5" name="页脚占位符 4"/>
          <p:cNvSpPr>
            <a:spLocks noGrp="1"/>
          </p:cNvSpPr>
          <p:nvPr>
            <p:ph type="ftr" sz="quarter" idx="11"/>
          </p:nvPr>
        </p:nvSpPr>
        <p:spPr/>
        <p:txBody>
          <a:bodyPr/>
          <a:lstStyle/>
          <a:p>
            <a:endParaRPr lang="zh-CN" altLang="en-US">
              <a:solidFill>
                <a:prstClr val="black"/>
              </a:solidFill>
            </a:endParaRPr>
          </a:p>
        </p:txBody>
      </p:sp>
      <p:sp>
        <p:nvSpPr>
          <p:cNvPr id="6" name="页眉占位符 5"/>
          <p:cNvSpPr>
            <a:spLocks noGrp="1"/>
          </p:cNvSpPr>
          <p:nvPr>
            <p:ph type="hdr" sz="quarter" idx="12"/>
          </p:nvPr>
        </p:nvSpPr>
        <p:spPr/>
        <p:txBody>
          <a:bodyPr/>
          <a:lstStyle/>
          <a:p>
            <a:r>
              <a:rPr lang="zh-CN" altLang="en-US">
                <a:solidFill>
                  <a:prstClr val="black"/>
                </a:solidFill>
              </a:rPr>
              <a:t>第</a:t>
            </a:r>
            <a:r>
              <a:rPr lang="en-US" altLang="zh-CN">
                <a:solidFill>
                  <a:prstClr val="black"/>
                </a:solidFill>
              </a:rPr>
              <a:t>1</a:t>
            </a:r>
            <a:r>
              <a:rPr lang="zh-CN" altLang="en-US">
                <a:solidFill>
                  <a:prstClr val="black"/>
                </a:solidFill>
              </a:rPr>
              <a:t>章 绪论</a:t>
            </a:r>
          </a:p>
        </p:txBody>
      </p:sp>
    </p:spTree>
    <p:extLst>
      <p:ext uri="{BB962C8B-B14F-4D97-AF65-F5344CB8AC3E}">
        <p14:creationId xmlns:p14="http://schemas.microsoft.com/office/powerpoint/2010/main" val="19532120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73ADF5C-0B53-4BD5-BF19-A16D1C70E8AA}" type="slidenum">
              <a:rPr lang="zh-CN" altLang="en-US">
                <a:solidFill>
                  <a:prstClr val="black"/>
                </a:solidFill>
              </a:rPr>
              <a:pPr/>
              <a:t>6</a:t>
            </a:fld>
            <a:endParaRPr lang="zh-CN" altLang="en-US">
              <a:solidFill>
                <a:prstClr val="black"/>
              </a:solidFill>
            </a:endParaRPr>
          </a:p>
        </p:txBody>
      </p:sp>
      <p:sp>
        <p:nvSpPr>
          <p:cNvPr id="5" name="页脚占位符 4"/>
          <p:cNvSpPr>
            <a:spLocks noGrp="1"/>
          </p:cNvSpPr>
          <p:nvPr>
            <p:ph type="ftr" sz="quarter" idx="11"/>
          </p:nvPr>
        </p:nvSpPr>
        <p:spPr/>
        <p:txBody>
          <a:bodyPr/>
          <a:lstStyle/>
          <a:p>
            <a:endParaRPr lang="zh-CN" altLang="en-US">
              <a:solidFill>
                <a:prstClr val="black"/>
              </a:solidFill>
            </a:endParaRPr>
          </a:p>
        </p:txBody>
      </p:sp>
      <p:sp>
        <p:nvSpPr>
          <p:cNvPr id="6" name="页眉占位符 5"/>
          <p:cNvSpPr>
            <a:spLocks noGrp="1"/>
          </p:cNvSpPr>
          <p:nvPr>
            <p:ph type="hdr" sz="quarter" idx="12"/>
          </p:nvPr>
        </p:nvSpPr>
        <p:spPr/>
        <p:txBody>
          <a:bodyPr/>
          <a:lstStyle/>
          <a:p>
            <a:r>
              <a:rPr lang="zh-CN" altLang="en-US">
                <a:solidFill>
                  <a:prstClr val="black"/>
                </a:solidFill>
              </a:rPr>
              <a:t>第</a:t>
            </a:r>
            <a:r>
              <a:rPr lang="en-US" altLang="zh-CN">
                <a:solidFill>
                  <a:prstClr val="black"/>
                </a:solidFill>
              </a:rPr>
              <a:t>1</a:t>
            </a:r>
            <a:r>
              <a:rPr lang="zh-CN" altLang="en-US">
                <a:solidFill>
                  <a:prstClr val="black"/>
                </a:solidFill>
              </a:rPr>
              <a:t>章 绪论</a:t>
            </a:r>
          </a:p>
        </p:txBody>
      </p:sp>
    </p:spTree>
    <p:extLst>
      <p:ext uri="{BB962C8B-B14F-4D97-AF65-F5344CB8AC3E}">
        <p14:creationId xmlns:p14="http://schemas.microsoft.com/office/powerpoint/2010/main" val="1953212056"/>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73ADF5C-0B53-4BD5-BF19-A16D1C70E8AA}" type="slidenum">
              <a:rPr lang="zh-CN" altLang="en-US">
                <a:solidFill>
                  <a:prstClr val="black"/>
                </a:solidFill>
              </a:rPr>
              <a:pPr/>
              <a:t>60</a:t>
            </a:fld>
            <a:endParaRPr lang="zh-CN" altLang="en-US">
              <a:solidFill>
                <a:prstClr val="black"/>
              </a:solidFill>
            </a:endParaRPr>
          </a:p>
        </p:txBody>
      </p:sp>
      <p:sp>
        <p:nvSpPr>
          <p:cNvPr id="5" name="页脚占位符 4"/>
          <p:cNvSpPr>
            <a:spLocks noGrp="1"/>
          </p:cNvSpPr>
          <p:nvPr>
            <p:ph type="ftr" sz="quarter" idx="11"/>
          </p:nvPr>
        </p:nvSpPr>
        <p:spPr/>
        <p:txBody>
          <a:bodyPr/>
          <a:lstStyle/>
          <a:p>
            <a:endParaRPr lang="zh-CN" altLang="en-US">
              <a:solidFill>
                <a:prstClr val="black"/>
              </a:solidFill>
            </a:endParaRPr>
          </a:p>
        </p:txBody>
      </p:sp>
      <p:sp>
        <p:nvSpPr>
          <p:cNvPr id="6" name="页眉占位符 5"/>
          <p:cNvSpPr>
            <a:spLocks noGrp="1"/>
          </p:cNvSpPr>
          <p:nvPr>
            <p:ph type="hdr" sz="quarter" idx="12"/>
          </p:nvPr>
        </p:nvSpPr>
        <p:spPr/>
        <p:txBody>
          <a:bodyPr/>
          <a:lstStyle/>
          <a:p>
            <a:r>
              <a:rPr lang="zh-CN" altLang="en-US">
                <a:solidFill>
                  <a:prstClr val="black"/>
                </a:solidFill>
              </a:rPr>
              <a:t>第</a:t>
            </a:r>
            <a:r>
              <a:rPr lang="en-US" altLang="zh-CN">
                <a:solidFill>
                  <a:prstClr val="black"/>
                </a:solidFill>
              </a:rPr>
              <a:t>1</a:t>
            </a:r>
            <a:r>
              <a:rPr lang="zh-CN" altLang="en-US">
                <a:solidFill>
                  <a:prstClr val="black"/>
                </a:solidFill>
              </a:rPr>
              <a:t>章 绪论</a:t>
            </a:r>
          </a:p>
        </p:txBody>
      </p:sp>
    </p:spTree>
    <p:extLst>
      <p:ext uri="{BB962C8B-B14F-4D97-AF65-F5344CB8AC3E}">
        <p14:creationId xmlns:p14="http://schemas.microsoft.com/office/powerpoint/2010/main" val="1953212056"/>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73ADF5C-0B53-4BD5-BF19-A16D1C70E8AA}" type="slidenum">
              <a:rPr lang="zh-CN" altLang="en-US">
                <a:solidFill>
                  <a:prstClr val="black"/>
                </a:solidFill>
              </a:rPr>
              <a:pPr/>
              <a:t>61</a:t>
            </a:fld>
            <a:endParaRPr lang="zh-CN" altLang="en-US">
              <a:solidFill>
                <a:prstClr val="black"/>
              </a:solidFill>
            </a:endParaRPr>
          </a:p>
        </p:txBody>
      </p:sp>
      <p:sp>
        <p:nvSpPr>
          <p:cNvPr id="5" name="页脚占位符 4"/>
          <p:cNvSpPr>
            <a:spLocks noGrp="1"/>
          </p:cNvSpPr>
          <p:nvPr>
            <p:ph type="ftr" sz="quarter" idx="11"/>
          </p:nvPr>
        </p:nvSpPr>
        <p:spPr/>
        <p:txBody>
          <a:bodyPr/>
          <a:lstStyle/>
          <a:p>
            <a:endParaRPr lang="zh-CN" altLang="en-US">
              <a:solidFill>
                <a:prstClr val="black"/>
              </a:solidFill>
            </a:endParaRPr>
          </a:p>
        </p:txBody>
      </p:sp>
      <p:sp>
        <p:nvSpPr>
          <p:cNvPr id="6" name="页眉占位符 5"/>
          <p:cNvSpPr>
            <a:spLocks noGrp="1"/>
          </p:cNvSpPr>
          <p:nvPr>
            <p:ph type="hdr" sz="quarter" idx="12"/>
          </p:nvPr>
        </p:nvSpPr>
        <p:spPr/>
        <p:txBody>
          <a:bodyPr/>
          <a:lstStyle/>
          <a:p>
            <a:r>
              <a:rPr lang="zh-CN" altLang="en-US">
                <a:solidFill>
                  <a:prstClr val="black"/>
                </a:solidFill>
              </a:rPr>
              <a:t>第</a:t>
            </a:r>
            <a:r>
              <a:rPr lang="en-US" altLang="zh-CN">
                <a:solidFill>
                  <a:prstClr val="black"/>
                </a:solidFill>
              </a:rPr>
              <a:t>1</a:t>
            </a:r>
            <a:r>
              <a:rPr lang="zh-CN" altLang="en-US">
                <a:solidFill>
                  <a:prstClr val="black"/>
                </a:solidFill>
              </a:rPr>
              <a:t>章 绪论</a:t>
            </a:r>
          </a:p>
        </p:txBody>
      </p:sp>
    </p:spTree>
    <p:extLst>
      <p:ext uri="{BB962C8B-B14F-4D97-AF65-F5344CB8AC3E}">
        <p14:creationId xmlns:p14="http://schemas.microsoft.com/office/powerpoint/2010/main" val="1953212056"/>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希尔排序是对插入排序的跳跃；也是利用直接插入的原理。。。</a:t>
            </a:r>
            <a:endParaRPr lang="en-US" altLang="zh-CN" dirty="0"/>
          </a:p>
          <a:p>
            <a:r>
              <a:rPr lang="zh-CN" altLang="en-US" dirty="0"/>
              <a:t>快速排序是对气泡排序多跳跃，也是利用交换的原理。。。</a:t>
            </a:r>
          </a:p>
        </p:txBody>
      </p:sp>
      <p:sp>
        <p:nvSpPr>
          <p:cNvPr id="4" name="灯片编号占位符 3"/>
          <p:cNvSpPr>
            <a:spLocks noGrp="1"/>
          </p:cNvSpPr>
          <p:nvPr>
            <p:ph type="sldNum" sz="quarter" idx="10"/>
          </p:nvPr>
        </p:nvSpPr>
        <p:spPr/>
        <p:txBody>
          <a:bodyPr/>
          <a:lstStyle/>
          <a:p>
            <a:fld id="{D73ADF5C-0B53-4BD5-BF19-A16D1C70E8AA}" type="slidenum">
              <a:rPr lang="zh-CN" altLang="en-US">
                <a:solidFill>
                  <a:prstClr val="black"/>
                </a:solidFill>
              </a:rPr>
              <a:pPr/>
              <a:t>62</a:t>
            </a:fld>
            <a:endParaRPr lang="zh-CN" altLang="en-US">
              <a:solidFill>
                <a:prstClr val="black"/>
              </a:solidFill>
            </a:endParaRPr>
          </a:p>
        </p:txBody>
      </p:sp>
      <p:sp>
        <p:nvSpPr>
          <p:cNvPr id="5" name="页脚占位符 4"/>
          <p:cNvSpPr>
            <a:spLocks noGrp="1"/>
          </p:cNvSpPr>
          <p:nvPr>
            <p:ph type="ftr" sz="quarter" idx="11"/>
          </p:nvPr>
        </p:nvSpPr>
        <p:spPr/>
        <p:txBody>
          <a:bodyPr/>
          <a:lstStyle/>
          <a:p>
            <a:endParaRPr lang="zh-CN" altLang="en-US">
              <a:solidFill>
                <a:prstClr val="black"/>
              </a:solidFill>
            </a:endParaRPr>
          </a:p>
        </p:txBody>
      </p:sp>
      <p:sp>
        <p:nvSpPr>
          <p:cNvPr id="6" name="页眉占位符 5"/>
          <p:cNvSpPr>
            <a:spLocks noGrp="1"/>
          </p:cNvSpPr>
          <p:nvPr>
            <p:ph type="hdr" sz="quarter" idx="12"/>
          </p:nvPr>
        </p:nvSpPr>
        <p:spPr/>
        <p:txBody>
          <a:bodyPr/>
          <a:lstStyle/>
          <a:p>
            <a:r>
              <a:rPr lang="zh-CN" altLang="en-US">
                <a:solidFill>
                  <a:prstClr val="black"/>
                </a:solidFill>
              </a:rPr>
              <a:t>第</a:t>
            </a:r>
            <a:r>
              <a:rPr lang="en-US" altLang="zh-CN">
                <a:solidFill>
                  <a:prstClr val="black"/>
                </a:solidFill>
              </a:rPr>
              <a:t>1</a:t>
            </a:r>
            <a:r>
              <a:rPr lang="zh-CN" altLang="en-US">
                <a:solidFill>
                  <a:prstClr val="black"/>
                </a:solidFill>
              </a:rPr>
              <a:t>章 绪论</a:t>
            </a:r>
          </a:p>
        </p:txBody>
      </p:sp>
    </p:spTree>
    <p:extLst>
      <p:ext uri="{BB962C8B-B14F-4D97-AF65-F5344CB8AC3E}">
        <p14:creationId xmlns:p14="http://schemas.microsoft.com/office/powerpoint/2010/main" val="1953212056"/>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73ADF5C-0B53-4BD5-BF19-A16D1C70E8AA}" type="slidenum">
              <a:rPr lang="zh-CN" altLang="en-US">
                <a:solidFill>
                  <a:prstClr val="black"/>
                </a:solidFill>
              </a:rPr>
              <a:pPr/>
              <a:t>63</a:t>
            </a:fld>
            <a:endParaRPr lang="zh-CN" altLang="en-US">
              <a:solidFill>
                <a:prstClr val="black"/>
              </a:solidFill>
            </a:endParaRPr>
          </a:p>
        </p:txBody>
      </p:sp>
      <p:sp>
        <p:nvSpPr>
          <p:cNvPr id="5" name="页脚占位符 4"/>
          <p:cNvSpPr>
            <a:spLocks noGrp="1"/>
          </p:cNvSpPr>
          <p:nvPr>
            <p:ph type="ftr" sz="quarter" idx="11"/>
          </p:nvPr>
        </p:nvSpPr>
        <p:spPr/>
        <p:txBody>
          <a:bodyPr/>
          <a:lstStyle/>
          <a:p>
            <a:endParaRPr lang="zh-CN" altLang="en-US">
              <a:solidFill>
                <a:prstClr val="black"/>
              </a:solidFill>
            </a:endParaRPr>
          </a:p>
        </p:txBody>
      </p:sp>
      <p:sp>
        <p:nvSpPr>
          <p:cNvPr id="6" name="页眉占位符 5"/>
          <p:cNvSpPr>
            <a:spLocks noGrp="1"/>
          </p:cNvSpPr>
          <p:nvPr>
            <p:ph type="hdr" sz="quarter" idx="12"/>
          </p:nvPr>
        </p:nvSpPr>
        <p:spPr/>
        <p:txBody>
          <a:bodyPr/>
          <a:lstStyle/>
          <a:p>
            <a:r>
              <a:rPr lang="zh-CN" altLang="en-US">
                <a:solidFill>
                  <a:prstClr val="black"/>
                </a:solidFill>
              </a:rPr>
              <a:t>第</a:t>
            </a:r>
            <a:r>
              <a:rPr lang="en-US" altLang="zh-CN">
                <a:solidFill>
                  <a:prstClr val="black"/>
                </a:solidFill>
              </a:rPr>
              <a:t>1</a:t>
            </a:r>
            <a:r>
              <a:rPr lang="zh-CN" altLang="en-US">
                <a:solidFill>
                  <a:prstClr val="black"/>
                </a:solidFill>
              </a:rPr>
              <a:t>章 绪论</a:t>
            </a:r>
          </a:p>
        </p:txBody>
      </p:sp>
    </p:spTree>
    <p:extLst>
      <p:ext uri="{BB962C8B-B14F-4D97-AF65-F5344CB8AC3E}">
        <p14:creationId xmlns:p14="http://schemas.microsoft.com/office/powerpoint/2010/main" val="1953212056"/>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3ADF5C-0B53-4BD5-BF19-A16D1C70E8AA}" type="slidenum">
              <a:rPr lang="zh-CN" altLang="en-US">
                <a:solidFill>
                  <a:prstClr val="black"/>
                </a:solidFill>
              </a:rPr>
              <a:pPr/>
              <a:t>64</a:t>
            </a:fld>
            <a:endParaRPr lang="zh-CN" altLang="en-US">
              <a:solidFill>
                <a:prstClr val="black"/>
              </a:solidFill>
            </a:endParaRPr>
          </a:p>
        </p:txBody>
      </p:sp>
      <p:sp>
        <p:nvSpPr>
          <p:cNvPr id="5" name="页脚占位符 4"/>
          <p:cNvSpPr>
            <a:spLocks noGrp="1"/>
          </p:cNvSpPr>
          <p:nvPr>
            <p:ph type="ftr" sz="quarter" idx="11"/>
          </p:nvPr>
        </p:nvSpPr>
        <p:spPr/>
        <p:txBody>
          <a:bodyPr/>
          <a:lstStyle/>
          <a:p>
            <a:endParaRPr lang="zh-CN" altLang="en-US">
              <a:solidFill>
                <a:prstClr val="black"/>
              </a:solidFill>
            </a:endParaRPr>
          </a:p>
        </p:txBody>
      </p:sp>
      <p:sp>
        <p:nvSpPr>
          <p:cNvPr id="6" name="页眉占位符 5"/>
          <p:cNvSpPr>
            <a:spLocks noGrp="1"/>
          </p:cNvSpPr>
          <p:nvPr>
            <p:ph type="hdr" sz="quarter" idx="12"/>
          </p:nvPr>
        </p:nvSpPr>
        <p:spPr/>
        <p:txBody>
          <a:bodyPr/>
          <a:lstStyle/>
          <a:p>
            <a:r>
              <a:rPr lang="zh-CN" altLang="en-US">
                <a:solidFill>
                  <a:prstClr val="black"/>
                </a:solidFill>
              </a:rPr>
              <a:t>第</a:t>
            </a:r>
            <a:r>
              <a:rPr lang="en-US" altLang="zh-CN">
                <a:solidFill>
                  <a:prstClr val="black"/>
                </a:solidFill>
              </a:rPr>
              <a:t>1</a:t>
            </a:r>
            <a:r>
              <a:rPr lang="zh-CN" altLang="en-US">
                <a:solidFill>
                  <a:prstClr val="black"/>
                </a:solidFill>
              </a:rPr>
              <a:t>章 绪论</a:t>
            </a:r>
          </a:p>
        </p:txBody>
      </p:sp>
    </p:spTree>
    <p:extLst>
      <p:ext uri="{BB962C8B-B14F-4D97-AF65-F5344CB8AC3E}">
        <p14:creationId xmlns:p14="http://schemas.microsoft.com/office/powerpoint/2010/main" val="1953212056"/>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73ADF5C-0B53-4BD5-BF19-A16D1C70E8AA}" type="slidenum">
              <a:rPr lang="zh-CN" altLang="en-US">
                <a:solidFill>
                  <a:prstClr val="black"/>
                </a:solidFill>
              </a:rPr>
              <a:pPr/>
              <a:t>65</a:t>
            </a:fld>
            <a:endParaRPr lang="zh-CN" altLang="en-US">
              <a:solidFill>
                <a:prstClr val="black"/>
              </a:solidFill>
            </a:endParaRPr>
          </a:p>
        </p:txBody>
      </p:sp>
      <p:sp>
        <p:nvSpPr>
          <p:cNvPr id="5" name="页脚占位符 4"/>
          <p:cNvSpPr>
            <a:spLocks noGrp="1"/>
          </p:cNvSpPr>
          <p:nvPr>
            <p:ph type="ftr" sz="quarter" idx="11"/>
          </p:nvPr>
        </p:nvSpPr>
        <p:spPr/>
        <p:txBody>
          <a:bodyPr/>
          <a:lstStyle/>
          <a:p>
            <a:endParaRPr lang="zh-CN" altLang="en-US">
              <a:solidFill>
                <a:prstClr val="black"/>
              </a:solidFill>
            </a:endParaRPr>
          </a:p>
        </p:txBody>
      </p:sp>
      <p:sp>
        <p:nvSpPr>
          <p:cNvPr id="6" name="页眉占位符 5"/>
          <p:cNvSpPr>
            <a:spLocks noGrp="1"/>
          </p:cNvSpPr>
          <p:nvPr>
            <p:ph type="hdr" sz="quarter" idx="12"/>
          </p:nvPr>
        </p:nvSpPr>
        <p:spPr/>
        <p:txBody>
          <a:bodyPr/>
          <a:lstStyle/>
          <a:p>
            <a:r>
              <a:rPr lang="zh-CN" altLang="en-US">
                <a:solidFill>
                  <a:prstClr val="black"/>
                </a:solidFill>
              </a:rPr>
              <a:t>第</a:t>
            </a:r>
            <a:r>
              <a:rPr lang="en-US" altLang="zh-CN">
                <a:solidFill>
                  <a:prstClr val="black"/>
                </a:solidFill>
              </a:rPr>
              <a:t>1</a:t>
            </a:r>
            <a:r>
              <a:rPr lang="zh-CN" altLang="en-US">
                <a:solidFill>
                  <a:prstClr val="black"/>
                </a:solidFill>
              </a:rPr>
              <a:t>章 绪论</a:t>
            </a:r>
          </a:p>
        </p:txBody>
      </p:sp>
    </p:spTree>
    <p:extLst>
      <p:ext uri="{BB962C8B-B14F-4D97-AF65-F5344CB8AC3E}">
        <p14:creationId xmlns:p14="http://schemas.microsoft.com/office/powerpoint/2010/main" val="1953212056"/>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73ADF5C-0B53-4BD5-BF19-A16D1C70E8AA}" type="slidenum">
              <a:rPr lang="zh-CN" altLang="en-US">
                <a:solidFill>
                  <a:prstClr val="black"/>
                </a:solidFill>
              </a:rPr>
              <a:pPr/>
              <a:t>66</a:t>
            </a:fld>
            <a:endParaRPr lang="zh-CN" altLang="en-US">
              <a:solidFill>
                <a:prstClr val="black"/>
              </a:solidFill>
            </a:endParaRPr>
          </a:p>
        </p:txBody>
      </p:sp>
      <p:sp>
        <p:nvSpPr>
          <p:cNvPr id="5" name="页脚占位符 4"/>
          <p:cNvSpPr>
            <a:spLocks noGrp="1"/>
          </p:cNvSpPr>
          <p:nvPr>
            <p:ph type="ftr" sz="quarter" idx="11"/>
          </p:nvPr>
        </p:nvSpPr>
        <p:spPr/>
        <p:txBody>
          <a:bodyPr/>
          <a:lstStyle/>
          <a:p>
            <a:endParaRPr lang="zh-CN" altLang="en-US">
              <a:solidFill>
                <a:prstClr val="black"/>
              </a:solidFill>
            </a:endParaRPr>
          </a:p>
        </p:txBody>
      </p:sp>
      <p:sp>
        <p:nvSpPr>
          <p:cNvPr id="6" name="页眉占位符 5"/>
          <p:cNvSpPr>
            <a:spLocks noGrp="1"/>
          </p:cNvSpPr>
          <p:nvPr>
            <p:ph type="hdr" sz="quarter" idx="12"/>
          </p:nvPr>
        </p:nvSpPr>
        <p:spPr/>
        <p:txBody>
          <a:bodyPr/>
          <a:lstStyle/>
          <a:p>
            <a:r>
              <a:rPr lang="zh-CN" altLang="en-US">
                <a:solidFill>
                  <a:prstClr val="black"/>
                </a:solidFill>
              </a:rPr>
              <a:t>第</a:t>
            </a:r>
            <a:r>
              <a:rPr lang="en-US" altLang="zh-CN">
                <a:solidFill>
                  <a:prstClr val="black"/>
                </a:solidFill>
              </a:rPr>
              <a:t>1</a:t>
            </a:r>
            <a:r>
              <a:rPr lang="zh-CN" altLang="en-US">
                <a:solidFill>
                  <a:prstClr val="black"/>
                </a:solidFill>
              </a:rPr>
              <a:t>章 绪论</a:t>
            </a:r>
          </a:p>
        </p:txBody>
      </p:sp>
    </p:spTree>
    <p:extLst>
      <p:ext uri="{BB962C8B-B14F-4D97-AF65-F5344CB8AC3E}">
        <p14:creationId xmlns:p14="http://schemas.microsoft.com/office/powerpoint/2010/main" val="1953212056"/>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73ADF5C-0B53-4BD5-BF19-A16D1C70E8AA}" type="slidenum">
              <a:rPr lang="zh-CN" altLang="en-US">
                <a:solidFill>
                  <a:prstClr val="black"/>
                </a:solidFill>
              </a:rPr>
              <a:pPr/>
              <a:t>67</a:t>
            </a:fld>
            <a:endParaRPr lang="zh-CN" altLang="en-US">
              <a:solidFill>
                <a:prstClr val="black"/>
              </a:solidFill>
            </a:endParaRPr>
          </a:p>
        </p:txBody>
      </p:sp>
      <p:sp>
        <p:nvSpPr>
          <p:cNvPr id="5" name="页脚占位符 4"/>
          <p:cNvSpPr>
            <a:spLocks noGrp="1"/>
          </p:cNvSpPr>
          <p:nvPr>
            <p:ph type="ftr" sz="quarter" idx="11"/>
          </p:nvPr>
        </p:nvSpPr>
        <p:spPr/>
        <p:txBody>
          <a:bodyPr/>
          <a:lstStyle/>
          <a:p>
            <a:endParaRPr lang="zh-CN" altLang="en-US">
              <a:solidFill>
                <a:prstClr val="black"/>
              </a:solidFill>
            </a:endParaRPr>
          </a:p>
        </p:txBody>
      </p:sp>
      <p:sp>
        <p:nvSpPr>
          <p:cNvPr id="6" name="页眉占位符 5"/>
          <p:cNvSpPr>
            <a:spLocks noGrp="1"/>
          </p:cNvSpPr>
          <p:nvPr>
            <p:ph type="hdr" sz="quarter" idx="12"/>
          </p:nvPr>
        </p:nvSpPr>
        <p:spPr/>
        <p:txBody>
          <a:bodyPr/>
          <a:lstStyle/>
          <a:p>
            <a:r>
              <a:rPr lang="zh-CN" altLang="en-US">
                <a:solidFill>
                  <a:prstClr val="black"/>
                </a:solidFill>
              </a:rPr>
              <a:t>第</a:t>
            </a:r>
            <a:r>
              <a:rPr lang="en-US" altLang="zh-CN">
                <a:solidFill>
                  <a:prstClr val="black"/>
                </a:solidFill>
              </a:rPr>
              <a:t>1</a:t>
            </a:r>
            <a:r>
              <a:rPr lang="zh-CN" altLang="en-US">
                <a:solidFill>
                  <a:prstClr val="black"/>
                </a:solidFill>
              </a:rPr>
              <a:t>章 绪论</a:t>
            </a:r>
          </a:p>
        </p:txBody>
      </p:sp>
    </p:spTree>
    <p:extLst>
      <p:ext uri="{BB962C8B-B14F-4D97-AF65-F5344CB8AC3E}">
        <p14:creationId xmlns:p14="http://schemas.microsoft.com/office/powerpoint/2010/main" val="1953212056"/>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0</a:t>
            </a:r>
            <a:r>
              <a:rPr lang="zh-CN" altLang="en-US" dirty="0"/>
              <a:t>号用于交换</a:t>
            </a:r>
          </a:p>
        </p:txBody>
      </p:sp>
      <p:sp>
        <p:nvSpPr>
          <p:cNvPr id="4" name="灯片编号占位符 3"/>
          <p:cNvSpPr>
            <a:spLocks noGrp="1"/>
          </p:cNvSpPr>
          <p:nvPr>
            <p:ph type="sldNum" sz="quarter" idx="10"/>
          </p:nvPr>
        </p:nvSpPr>
        <p:spPr/>
        <p:txBody>
          <a:bodyPr/>
          <a:lstStyle/>
          <a:p>
            <a:fld id="{D73ADF5C-0B53-4BD5-BF19-A16D1C70E8AA}" type="slidenum">
              <a:rPr lang="zh-CN" altLang="en-US">
                <a:solidFill>
                  <a:prstClr val="black"/>
                </a:solidFill>
              </a:rPr>
              <a:pPr/>
              <a:t>68</a:t>
            </a:fld>
            <a:endParaRPr lang="zh-CN" altLang="en-US">
              <a:solidFill>
                <a:prstClr val="black"/>
              </a:solidFill>
            </a:endParaRPr>
          </a:p>
        </p:txBody>
      </p:sp>
      <p:sp>
        <p:nvSpPr>
          <p:cNvPr id="5" name="页脚占位符 4"/>
          <p:cNvSpPr>
            <a:spLocks noGrp="1"/>
          </p:cNvSpPr>
          <p:nvPr>
            <p:ph type="ftr" sz="quarter" idx="11"/>
          </p:nvPr>
        </p:nvSpPr>
        <p:spPr/>
        <p:txBody>
          <a:bodyPr/>
          <a:lstStyle/>
          <a:p>
            <a:endParaRPr lang="zh-CN" altLang="en-US">
              <a:solidFill>
                <a:prstClr val="black"/>
              </a:solidFill>
            </a:endParaRPr>
          </a:p>
        </p:txBody>
      </p:sp>
      <p:sp>
        <p:nvSpPr>
          <p:cNvPr id="6" name="页眉占位符 5"/>
          <p:cNvSpPr>
            <a:spLocks noGrp="1"/>
          </p:cNvSpPr>
          <p:nvPr>
            <p:ph type="hdr" sz="quarter" idx="12"/>
          </p:nvPr>
        </p:nvSpPr>
        <p:spPr/>
        <p:txBody>
          <a:bodyPr/>
          <a:lstStyle/>
          <a:p>
            <a:r>
              <a:rPr lang="zh-CN" altLang="en-US">
                <a:solidFill>
                  <a:prstClr val="black"/>
                </a:solidFill>
              </a:rPr>
              <a:t>第</a:t>
            </a:r>
            <a:r>
              <a:rPr lang="en-US" altLang="zh-CN">
                <a:solidFill>
                  <a:prstClr val="black"/>
                </a:solidFill>
              </a:rPr>
              <a:t>1</a:t>
            </a:r>
            <a:r>
              <a:rPr lang="zh-CN" altLang="en-US">
                <a:solidFill>
                  <a:prstClr val="black"/>
                </a:solidFill>
              </a:rPr>
              <a:t>章 绪论</a:t>
            </a:r>
          </a:p>
        </p:txBody>
      </p:sp>
    </p:spTree>
    <p:extLst>
      <p:ext uri="{BB962C8B-B14F-4D97-AF65-F5344CB8AC3E}">
        <p14:creationId xmlns:p14="http://schemas.microsoft.com/office/powerpoint/2010/main" val="1953212056"/>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73ADF5C-0B53-4BD5-BF19-A16D1C70E8AA}" type="slidenum">
              <a:rPr lang="zh-CN" altLang="en-US">
                <a:solidFill>
                  <a:prstClr val="black"/>
                </a:solidFill>
              </a:rPr>
              <a:pPr/>
              <a:t>69</a:t>
            </a:fld>
            <a:endParaRPr lang="zh-CN" altLang="en-US">
              <a:solidFill>
                <a:prstClr val="black"/>
              </a:solidFill>
            </a:endParaRPr>
          </a:p>
        </p:txBody>
      </p:sp>
      <p:sp>
        <p:nvSpPr>
          <p:cNvPr id="5" name="页脚占位符 4"/>
          <p:cNvSpPr>
            <a:spLocks noGrp="1"/>
          </p:cNvSpPr>
          <p:nvPr>
            <p:ph type="ftr" sz="quarter" idx="11"/>
          </p:nvPr>
        </p:nvSpPr>
        <p:spPr/>
        <p:txBody>
          <a:bodyPr/>
          <a:lstStyle/>
          <a:p>
            <a:endParaRPr lang="zh-CN" altLang="en-US">
              <a:solidFill>
                <a:prstClr val="black"/>
              </a:solidFill>
            </a:endParaRPr>
          </a:p>
        </p:txBody>
      </p:sp>
      <p:sp>
        <p:nvSpPr>
          <p:cNvPr id="6" name="页眉占位符 5"/>
          <p:cNvSpPr>
            <a:spLocks noGrp="1"/>
          </p:cNvSpPr>
          <p:nvPr>
            <p:ph type="hdr" sz="quarter" idx="12"/>
          </p:nvPr>
        </p:nvSpPr>
        <p:spPr/>
        <p:txBody>
          <a:bodyPr/>
          <a:lstStyle/>
          <a:p>
            <a:r>
              <a:rPr lang="zh-CN" altLang="en-US">
                <a:solidFill>
                  <a:prstClr val="black"/>
                </a:solidFill>
              </a:rPr>
              <a:t>第</a:t>
            </a:r>
            <a:r>
              <a:rPr lang="en-US" altLang="zh-CN">
                <a:solidFill>
                  <a:prstClr val="black"/>
                </a:solidFill>
              </a:rPr>
              <a:t>1</a:t>
            </a:r>
            <a:r>
              <a:rPr lang="zh-CN" altLang="en-US">
                <a:solidFill>
                  <a:prstClr val="black"/>
                </a:solidFill>
              </a:rPr>
              <a:t>章 绪论</a:t>
            </a:r>
          </a:p>
        </p:txBody>
      </p:sp>
    </p:spTree>
    <p:extLst>
      <p:ext uri="{BB962C8B-B14F-4D97-AF65-F5344CB8AC3E}">
        <p14:creationId xmlns:p14="http://schemas.microsoft.com/office/powerpoint/2010/main" val="19532120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73ADF5C-0B53-4BD5-BF19-A16D1C70E8AA}" type="slidenum">
              <a:rPr lang="zh-CN" altLang="en-US">
                <a:solidFill>
                  <a:prstClr val="black"/>
                </a:solidFill>
              </a:rPr>
              <a:pPr/>
              <a:t>7</a:t>
            </a:fld>
            <a:endParaRPr lang="zh-CN" altLang="en-US">
              <a:solidFill>
                <a:prstClr val="black"/>
              </a:solidFill>
            </a:endParaRPr>
          </a:p>
        </p:txBody>
      </p:sp>
      <p:sp>
        <p:nvSpPr>
          <p:cNvPr id="5" name="页脚占位符 4"/>
          <p:cNvSpPr>
            <a:spLocks noGrp="1"/>
          </p:cNvSpPr>
          <p:nvPr>
            <p:ph type="ftr" sz="quarter" idx="11"/>
          </p:nvPr>
        </p:nvSpPr>
        <p:spPr/>
        <p:txBody>
          <a:bodyPr/>
          <a:lstStyle/>
          <a:p>
            <a:endParaRPr lang="zh-CN" altLang="en-US">
              <a:solidFill>
                <a:prstClr val="black"/>
              </a:solidFill>
            </a:endParaRPr>
          </a:p>
        </p:txBody>
      </p:sp>
      <p:sp>
        <p:nvSpPr>
          <p:cNvPr id="6" name="页眉占位符 5"/>
          <p:cNvSpPr>
            <a:spLocks noGrp="1"/>
          </p:cNvSpPr>
          <p:nvPr>
            <p:ph type="hdr" sz="quarter" idx="12"/>
          </p:nvPr>
        </p:nvSpPr>
        <p:spPr/>
        <p:txBody>
          <a:bodyPr/>
          <a:lstStyle/>
          <a:p>
            <a:r>
              <a:rPr lang="zh-CN" altLang="en-US">
                <a:solidFill>
                  <a:prstClr val="black"/>
                </a:solidFill>
              </a:rPr>
              <a:t>第</a:t>
            </a:r>
            <a:r>
              <a:rPr lang="en-US" altLang="zh-CN">
                <a:solidFill>
                  <a:prstClr val="black"/>
                </a:solidFill>
              </a:rPr>
              <a:t>1</a:t>
            </a:r>
            <a:r>
              <a:rPr lang="zh-CN" altLang="en-US">
                <a:solidFill>
                  <a:prstClr val="black"/>
                </a:solidFill>
              </a:rPr>
              <a:t>章 绪论</a:t>
            </a:r>
          </a:p>
        </p:txBody>
      </p:sp>
    </p:spTree>
    <p:extLst>
      <p:ext uri="{BB962C8B-B14F-4D97-AF65-F5344CB8AC3E}">
        <p14:creationId xmlns:p14="http://schemas.microsoft.com/office/powerpoint/2010/main" val="1953212056"/>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73ADF5C-0B53-4BD5-BF19-A16D1C70E8AA}" type="slidenum">
              <a:rPr lang="zh-CN" altLang="en-US">
                <a:solidFill>
                  <a:prstClr val="black"/>
                </a:solidFill>
              </a:rPr>
              <a:pPr/>
              <a:t>70</a:t>
            </a:fld>
            <a:endParaRPr lang="zh-CN" altLang="en-US">
              <a:solidFill>
                <a:prstClr val="black"/>
              </a:solidFill>
            </a:endParaRPr>
          </a:p>
        </p:txBody>
      </p:sp>
      <p:sp>
        <p:nvSpPr>
          <p:cNvPr id="5" name="页脚占位符 4"/>
          <p:cNvSpPr>
            <a:spLocks noGrp="1"/>
          </p:cNvSpPr>
          <p:nvPr>
            <p:ph type="ftr" sz="quarter" idx="11"/>
          </p:nvPr>
        </p:nvSpPr>
        <p:spPr/>
        <p:txBody>
          <a:bodyPr/>
          <a:lstStyle/>
          <a:p>
            <a:endParaRPr lang="zh-CN" altLang="en-US">
              <a:solidFill>
                <a:prstClr val="black"/>
              </a:solidFill>
            </a:endParaRPr>
          </a:p>
        </p:txBody>
      </p:sp>
      <p:sp>
        <p:nvSpPr>
          <p:cNvPr id="6" name="页眉占位符 5"/>
          <p:cNvSpPr>
            <a:spLocks noGrp="1"/>
          </p:cNvSpPr>
          <p:nvPr>
            <p:ph type="hdr" sz="quarter" idx="12"/>
          </p:nvPr>
        </p:nvSpPr>
        <p:spPr/>
        <p:txBody>
          <a:bodyPr/>
          <a:lstStyle/>
          <a:p>
            <a:r>
              <a:rPr lang="zh-CN" altLang="en-US">
                <a:solidFill>
                  <a:prstClr val="black"/>
                </a:solidFill>
              </a:rPr>
              <a:t>第</a:t>
            </a:r>
            <a:r>
              <a:rPr lang="en-US" altLang="zh-CN">
                <a:solidFill>
                  <a:prstClr val="black"/>
                </a:solidFill>
              </a:rPr>
              <a:t>1</a:t>
            </a:r>
            <a:r>
              <a:rPr lang="zh-CN" altLang="en-US">
                <a:solidFill>
                  <a:prstClr val="black"/>
                </a:solidFill>
              </a:rPr>
              <a:t>章 绪论</a:t>
            </a:r>
          </a:p>
        </p:txBody>
      </p:sp>
    </p:spTree>
    <p:extLst>
      <p:ext uri="{BB962C8B-B14F-4D97-AF65-F5344CB8AC3E}">
        <p14:creationId xmlns:p14="http://schemas.microsoft.com/office/powerpoint/2010/main" val="1953212056"/>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73ADF5C-0B53-4BD5-BF19-A16D1C70E8AA}" type="slidenum">
              <a:rPr lang="zh-CN" altLang="en-US">
                <a:solidFill>
                  <a:prstClr val="black"/>
                </a:solidFill>
              </a:rPr>
              <a:pPr/>
              <a:t>71</a:t>
            </a:fld>
            <a:endParaRPr lang="zh-CN" altLang="en-US">
              <a:solidFill>
                <a:prstClr val="black"/>
              </a:solidFill>
            </a:endParaRPr>
          </a:p>
        </p:txBody>
      </p:sp>
      <p:sp>
        <p:nvSpPr>
          <p:cNvPr id="5" name="页脚占位符 4"/>
          <p:cNvSpPr>
            <a:spLocks noGrp="1"/>
          </p:cNvSpPr>
          <p:nvPr>
            <p:ph type="ftr" sz="quarter" idx="11"/>
          </p:nvPr>
        </p:nvSpPr>
        <p:spPr/>
        <p:txBody>
          <a:bodyPr/>
          <a:lstStyle/>
          <a:p>
            <a:endParaRPr lang="zh-CN" altLang="en-US">
              <a:solidFill>
                <a:prstClr val="black"/>
              </a:solidFill>
            </a:endParaRPr>
          </a:p>
        </p:txBody>
      </p:sp>
      <p:sp>
        <p:nvSpPr>
          <p:cNvPr id="6" name="页眉占位符 5"/>
          <p:cNvSpPr>
            <a:spLocks noGrp="1"/>
          </p:cNvSpPr>
          <p:nvPr>
            <p:ph type="hdr" sz="quarter" idx="12"/>
          </p:nvPr>
        </p:nvSpPr>
        <p:spPr/>
        <p:txBody>
          <a:bodyPr/>
          <a:lstStyle/>
          <a:p>
            <a:r>
              <a:rPr lang="zh-CN" altLang="en-US">
                <a:solidFill>
                  <a:prstClr val="black"/>
                </a:solidFill>
              </a:rPr>
              <a:t>第</a:t>
            </a:r>
            <a:r>
              <a:rPr lang="en-US" altLang="zh-CN">
                <a:solidFill>
                  <a:prstClr val="black"/>
                </a:solidFill>
              </a:rPr>
              <a:t>1</a:t>
            </a:r>
            <a:r>
              <a:rPr lang="zh-CN" altLang="en-US">
                <a:solidFill>
                  <a:prstClr val="black"/>
                </a:solidFill>
              </a:rPr>
              <a:t>章 绪论</a:t>
            </a:r>
          </a:p>
        </p:txBody>
      </p:sp>
    </p:spTree>
    <p:extLst>
      <p:ext uri="{BB962C8B-B14F-4D97-AF65-F5344CB8AC3E}">
        <p14:creationId xmlns:p14="http://schemas.microsoft.com/office/powerpoint/2010/main" val="1953212056"/>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73ADF5C-0B53-4BD5-BF19-A16D1C70E8AA}" type="slidenum">
              <a:rPr lang="zh-CN" altLang="en-US">
                <a:solidFill>
                  <a:prstClr val="black"/>
                </a:solidFill>
              </a:rPr>
              <a:pPr/>
              <a:t>72</a:t>
            </a:fld>
            <a:endParaRPr lang="zh-CN" altLang="en-US">
              <a:solidFill>
                <a:prstClr val="black"/>
              </a:solidFill>
            </a:endParaRPr>
          </a:p>
        </p:txBody>
      </p:sp>
      <p:sp>
        <p:nvSpPr>
          <p:cNvPr id="5" name="页脚占位符 4"/>
          <p:cNvSpPr>
            <a:spLocks noGrp="1"/>
          </p:cNvSpPr>
          <p:nvPr>
            <p:ph type="ftr" sz="quarter" idx="11"/>
          </p:nvPr>
        </p:nvSpPr>
        <p:spPr/>
        <p:txBody>
          <a:bodyPr/>
          <a:lstStyle/>
          <a:p>
            <a:endParaRPr lang="zh-CN" altLang="en-US">
              <a:solidFill>
                <a:prstClr val="black"/>
              </a:solidFill>
            </a:endParaRPr>
          </a:p>
        </p:txBody>
      </p:sp>
      <p:sp>
        <p:nvSpPr>
          <p:cNvPr id="6" name="页眉占位符 5"/>
          <p:cNvSpPr>
            <a:spLocks noGrp="1"/>
          </p:cNvSpPr>
          <p:nvPr>
            <p:ph type="hdr" sz="quarter" idx="12"/>
          </p:nvPr>
        </p:nvSpPr>
        <p:spPr/>
        <p:txBody>
          <a:bodyPr/>
          <a:lstStyle/>
          <a:p>
            <a:r>
              <a:rPr lang="zh-CN" altLang="en-US">
                <a:solidFill>
                  <a:prstClr val="black"/>
                </a:solidFill>
              </a:rPr>
              <a:t>第</a:t>
            </a:r>
            <a:r>
              <a:rPr lang="en-US" altLang="zh-CN">
                <a:solidFill>
                  <a:prstClr val="black"/>
                </a:solidFill>
              </a:rPr>
              <a:t>1</a:t>
            </a:r>
            <a:r>
              <a:rPr lang="zh-CN" altLang="en-US">
                <a:solidFill>
                  <a:prstClr val="black"/>
                </a:solidFill>
              </a:rPr>
              <a:t>章 绪论</a:t>
            </a:r>
          </a:p>
        </p:txBody>
      </p:sp>
    </p:spTree>
    <p:extLst>
      <p:ext uri="{BB962C8B-B14F-4D97-AF65-F5344CB8AC3E}">
        <p14:creationId xmlns:p14="http://schemas.microsoft.com/office/powerpoint/2010/main" val="1953212056"/>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然后把最小关键字放最大值，然后选出次小关键字</a:t>
            </a:r>
          </a:p>
        </p:txBody>
      </p:sp>
      <p:sp>
        <p:nvSpPr>
          <p:cNvPr id="4" name="灯片编号占位符 3"/>
          <p:cNvSpPr>
            <a:spLocks noGrp="1"/>
          </p:cNvSpPr>
          <p:nvPr>
            <p:ph type="sldNum" sz="quarter" idx="10"/>
          </p:nvPr>
        </p:nvSpPr>
        <p:spPr/>
        <p:txBody>
          <a:bodyPr/>
          <a:lstStyle/>
          <a:p>
            <a:fld id="{D73ADF5C-0B53-4BD5-BF19-A16D1C70E8AA}" type="slidenum">
              <a:rPr lang="zh-CN" altLang="en-US">
                <a:solidFill>
                  <a:prstClr val="black"/>
                </a:solidFill>
              </a:rPr>
              <a:pPr/>
              <a:t>73</a:t>
            </a:fld>
            <a:endParaRPr lang="zh-CN" altLang="en-US">
              <a:solidFill>
                <a:prstClr val="black"/>
              </a:solidFill>
            </a:endParaRPr>
          </a:p>
        </p:txBody>
      </p:sp>
      <p:sp>
        <p:nvSpPr>
          <p:cNvPr id="5" name="页脚占位符 4"/>
          <p:cNvSpPr>
            <a:spLocks noGrp="1"/>
          </p:cNvSpPr>
          <p:nvPr>
            <p:ph type="ftr" sz="quarter" idx="11"/>
          </p:nvPr>
        </p:nvSpPr>
        <p:spPr/>
        <p:txBody>
          <a:bodyPr/>
          <a:lstStyle/>
          <a:p>
            <a:endParaRPr lang="zh-CN" altLang="en-US">
              <a:solidFill>
                <a:prstClr val="black"/>
              </a:solidFill>
            </a:endParaRPr>
          </a:p>
        </p:txBody>
      </p:sp>
      <p:sp>
        <p:nvSpPr>
          <p:cNvPr id="6" name="页眉占位符 5"/>
          <p:cNvSpPr>
            <a:spLocks noGrp="1"/>
          </p:cNvSpPr>
          <p:nvPr>
            <p:ph type="hdr" sz="quarter" idx="12"/>
          </p:nvPr>
        </p:nvSpPr>
        <p:spPr/>
        <p:txBody>
          <a:bodyPr/>
          <a:lstStyle/>
          <a:p>
            <a:r>
              <a:rPr lang="zh-CN" altLang="en-US">
                <a:solidFill>
                  <a:prstClr val="black"/>
                </a:solidFill>
              </a:rPr>
              <a:t>第</a:t>
            </a:r>
            <a:r>
              <a:rPr lang="en-US" altLang="zh-CN">
                <a:solidFill>
                  <a:prstClr val="black"/>
                </a:solidFill>
              </a:rPr>
              <a:t>1</a:t>
            </a:r>
            <a:r>
              <a:rPr lang="zh-CN" altLang="en-US">
                <a:solidFill>
                  <a:prstClr val="black"/>
                </a:solidFill>
              </a:rPr>
              <a:t>章 绪论</a:t>
            </a:r>
          </a:p>
        </p:txBody>
      </p:sp>
    </p:spTree>
    <p:extLst>
      <p:ext uri="{BB962C8B-B14F-4D97-AF65-F5344CB8AC3E}">
        <p14:creationId xmlns:p14="http://schemas.microsoft.com/office/powerpoint/2010/main" val="1953212056"/>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浪费存储空间比较大，和最大值进行多余的比较等缺点。</a:t>
            </a:r>
            <a:endParaRPr lang="en-US" altLang="zh-CN" dirty="0"/>
          </a:p>
          <a:p>
            <a:r>
              <a:rPr lang="en-US" altLang="zh-CN" dirty="0"/>
              <a:t>1964</a:t>
            </a:r>
            <a:r>
              <a:rPr lang="zh-CN" altLang="en-US" dirty="0"/>
              <a:t>年</a:t>
            </a:r>
            <a:r>
              <a:rPr lang="en-US" altLang="zh-CN" dirty="0"/>
              <a:t>j </a:t>
            </a:r>
            <a:r>
              <a:rPr lang="en-US" altLang="zh-CN" dirty="0" err="1"/>
              <a:t>willioms</a:t>
            </a:r>
            <a:r>
              <a:rPr lang="zh-CN" altLang="en-US" dirty="0"/>
              <a:t>提出了堆排序</a:t>
            </a:r>
          </a:p>
        </p:txBody>
      </p:sp>
      <p:sp>
        <p:nvSpPr>
          <p:cNvPr id="4" name="灯片编号占位符 3"/>
          <p:cNvSpPr>
            <a:spLocks noGrp="1"/>
          </p:cNvSpPr>
          <p:nvPr>
            <p:ph type="sldNum" sz="quarter" idx="10"/>
          </p:nvPr>
        </p:nvSpPr>
        <p:spPr/>
        <p:txBody>
          <a:bodyPr/>
          <a:lstStyle/>
          <a:p>
            <a:fld id="{D73ADF5C-0B53-4BD5-BF19-A16D1C70E8AA}" type="slidenum">
              <a:rPr lang="zh-CN" altLang="en-US">
                <a:solidFill>
                  <a:prstClr val="black"/>
                </a:solidFill>
              </a:rPr>
              <a:pPr/>
              <a:t>74</a:t>
            </a:fld>
            <a:endParaRPr lang="zh-CN" altLang="en-US">
              <a:solidFill>
                <a:prstClr val="black"/>
              </a:solidFill>
            </a:endParaRPr>
          </a:p>
        </p:txBody>
      </p:sp>
      <p:sp>
        <p:nvSpPr>
          <p:cNvPr id="5" name="页脚占位符 4"/>
          <p:cNvSpPr>
            <a:spLocks noGrp="1"/>
          </p:cNvSpPr>
          <p:nvPr>
            <p:ph type="ftr" sz="quarter" idx="11"/>
          </p:nvPr>
        </p:nvSpPr>
        <p:spPr/>
        <p:txBody>
          <a:bodyPr/>
          <a:lstStyle/>
          <a:p>
            <a:endParaRPr lang="zh-CN" altLang="en-US">
              <a:solidFill>
                <a:prstClr val="black"/>
              </a:solidFill>
            </a:endParaRPr>
          </a:p>
        </p:txBody>
      </p:sp>
      <p:sp>
        <p:nvSpPr>
          <p:cNvPr id="6" name="页眉占位符 5"/>
          <p:cNvSpPr>
            <a:spLocks noGrp="1"/>
          </p:cNvSpPr>
          <p:nvPr>
            <p:ph type="hdr" sz="quarter" idx="12"/>
          </p:nvPr>
        </p:nvSpPr>
        <p:spPr/>
        <p:txBody>
          <a:bodyPr/>
          <a:lstStyle/>
          <a:p>
            <a:r>
              <a:rPr lang="zh-CN" altLang="en-US">
                <a:solidFill>
                  <a:prstClr val="black"/>
                </a:solidFill>
              </a:rPr>
              <a:t>第</a:t>
            </a:r>
            <a:r>
              <a:rPr lang="en-US" altLang="zh-CN">
                <a:solidFill>
                  <a:prstClr val="black"/>
                </a:solidFill>
              </a:rPr>
              <a:t>1</a:t>
            </a:r>
            <a:r>
              <a:rPr lang="zh-CN" altLang="en-US">
                <a:solidFill>
                  <a:prstClr val="black"/>
                </a:solidFill>
              </a:rPr>
              <a:t>章 绪论</a:t>
            </a:r>
          </a:p>
        </p:txBody>
      </p:sp>
    </p:spTree>
    <p:extLst>
      <p:ext uri="{BB962C8B-B14F-4D97-AF65-F5344CB8AC3E}">
        <p14:creationId xmlns:p14="http://schemas.microsoft.com/office/powerpoint/2010/main" val="1953212056"/>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73ADF5C-0B53-4BD5-BF19-A16D1C70E8AA}" type="slidenum">
              <a:rPr lang="zh-CN" altLang="en-US">
                <a:solidFill>
                  <a:prstClr val="black"/>
                </a:solidFill>
              </a:rPr>
              <a:pPr/>
              <a:t>75</a:t>
            </a:fld>
            <a:endParaRPr lang="zh-CN" altLang="en-US">
              <a:solidFill>
                <a:prstClr val="black"/>
              </a:solidFill>
            </a:endParaRPr>
          </a:p>
        </p:txBody>
      </p:sp>
      <p:sp>
        <p:nvSpPr>
          <p:cNvPr id="5" name="页脚占位符 4"/>
          <p:cNvSpPr>
            <a:spLocks noGrp="1"/>
          </p:cNvSpPr>
          <p:nvPr>
            <p:ph type="ftr" sz="quarter" idx="11"/>
          </p:nvPr>
        </p:nvSpPr>
        <p:spPr/>
        <p:txBody>
          <a:bodyPr/>
          <a:lstStyle/>
          <a:p>
            <a:endParaRPr lang="zh-CN" altLang="en-US">
              <a:solidFill>
                <a:prstClr val="black"/>
              </a:solidFill>
            </a:endParaRPr>
          </a:p>
        </p:txBody>
      </p:sp>
      <p:sp>
        <p:nvSpPr>
          <p:cNvPr id="6" name="页眉占位符 5"/>
          <p:cNvSpPr>
            <a:spLocks noGrp="1"/>
          </p:cNvSpPr>
          <p:nvPr>
            <p:ph type="hdr" sz="quarter" idx="12"/>
          </p:nvPr>
        </p:nvSpPr>
        <p:spPr/>
        <p:txBody>
          <a:bodyPr/>
          <a:lstStyle/>
          <a:p>
            <a:r>
              <a:rPr lang="zh-CN" altLang="en-US">
                <a:solidFill>
                  <a:prstClr val="black"/>
                </a:solidFill>
              </a:rPr>
              <a:t>第</a:t>
            </a:r>
            <a:r>
              <a:rPr lang="en-US" altLang="zh-CN">
                <a:solidFill>
                  <a:prstClr val="black"/>
                </a:solidFill>
              </a:rPr>
              <a:t>1</a:t>
            </a:r>
            <a:r>
              <a:rPr lang="zh-CN" altLang="en-US">
                <a:solidFill>
                  <a:prstClr val="black"/>
                </a:solidFill>
              </a:rPr>
              <a:t>章 绪论</a:t>
            </a:r>
          </a:p>
        </p:txBody>
      </p:sp>
    </p:spTree>
    <p:extLst>
      <p:ext uri="{BB962C8B-B14F-4D97-AF65-F5344CB8AC3E}">
        <p14:creationId xmlns:p14="http://schemas.microsoft.com/office/powerpoint/2010/main" val="1953212056"/>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73ADF5C-0B53-4BD5-BF19-A16D1C70E8AA}" type="slidenum">
              <a:rPr lang="zh-CN" altLang="en-US">
                <a:solidFill>
                  <a:prstClr val="black"/>
                </a:solidFill>
              </a:rPr>
              <a:pPr/>
              <a:t>76</a:t>
            </a:fld>
            <a:endParaRPr lang="zh-CN" altLang="en-US">
              <a:solidFill>
                <a:prstClr val="black"/>
              </a:solidFill>
            </a:endParaRPr>
          </a:p>
        </p:txBody>
      </p:sp>
      <p:sp>
        <p:nvSpPr>
          <p:cNvPr id="5" name="页脚占位符 4"/>
          <p:cNvSpPr>
            <a:spLocks noGrp="1"/>
          </p:cNvSpPr>
          <p:nvPr>
            <p:ph type="ftr" sz="quarter" idx="11"/>
          </p:nvPr>
        </p:nvSpPr>
        <p:spPr/>
        <p:txBody>
          <a:bodyPr/>
          <a:lstStyle/>
          <a:p>
            <a:endParaRPr lang="zh-CN" altLang="en-US">
              <a:solidFill>
                <a:prstClr val="black"/>
              </a:solidFill>
            </a:endParaRPr>
          </a:p>
        </p:txBody>
      </p:sp>
      <p:sp>
        <p:nvSpPr>
          <p:cNvPr id="6" name="页眉占位符 5"/>
          <p:cNvSpPr>
            <a:spLocks noGrp="1"/>
          </p:cNvSpPr>
          <p:nvPr>
            <p:ph type="hdr" sz="quarter" idx="12"/>
          </p:nvPr>
        </p:nvSpPr>
        <p:spPr/>
        <p:txBody>
          <a:bodyPr/>
          <a:lstStyle/>
          <a:p>
            <a:r>
              <a:rPr lang="zh-CN" altLang="en-US">
                <a:solidFill>
                  <a:prstClr val="black"/>
                </a:solidFill>
              </a:rPr>
              <a:t>第</a:t>
            </a:r>
            <a:r>
              <a:rPr lang="en-US" altLang="zh-CN">
                <a:solidFill>
                  <a:prstClr val="black"/>
                </a:solidFill>
              </a:rPr>
              <a:t>1</a:t>
            </a:r>
            <a:r>
              <a:rPr lang="zh-CN" altLang="en-US">
                <a:solidFill>
                  <a:prstClr val="black"/>
                </a:solidFill>
              </a:rPr>
              <a:t>章 绪论</a:t>
            </a:r>
          </a:p>
        </p:txBody>
      </p:sp>
    </p:spTree>
    <p:extLst>
      <p:ext uri="{BB962C8B-B14F-4D97-AF65-F5344CB8AC3E}">
        <p14:creationId xmlns:p14="http://schemas.microsoft.com/office/powerpoint/2010/main" val="1953212056"/>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73ADF5C-0B53-4BD5-BF19-A16D1C70E8AA}" type="slidenum">
              <a:rPr lang="zh-CN" altLang="en-US">
                <a:solidFill>
                  <a:prstClr val="black"/>
                </a:solidFill>
              </a:rPr>
              <a:pPr/>
              <a:t>77</a:t>
            </a:fld>
            <a:endParaRPr lang="zh-CN" altLang="en-US">
              <a:solidFill>
                <a:prstClr val="black"/>
              </a:solidFill>
            </a:endParaRPr>
          </a:p>
        </p:txBody>
      </p:sp>
      <p:sp>
        <p:nvSpPr>
          <p:cNvPr id="5" name="页脚占位符 4"/>
          <p:cNvSpPr>
            <a:spLocks noGrp="1"/>
          </p:cNvSpPr>
          <p:nvPr>
            <p:ph type="ftr" sz="quarter" idx="11"/>
          </p:nvPr>
        </p:nvSpPr>
        <p:spPr/>
        <p:txBody>
          <a:bodyPr/>
          <a:lstStyle/>
          <a:p>
            <a:endParaRPr lang="zh-CN" altLang="en-US">
              <a:solidFill>
                <a:prstClr val="black"/>
              </a:solidFill>
            </a:endParaRPr>
          </a:p>
        </p:txBody>
      </p:sp>
      <p:sp>
        <p:nvSpPr>
          <p:cNvPr id="6" name="页眉占位符 5"/>
          <p:cNvSpPr>
            <a:spLocks noGrp="1"/>
          </p:cNvSpPr>
          <p:nvPr>
            <p:ph type="hdr" sz="quarter" idx="12"/>
          </p:nvPr>
        </p:nvSpPr>
        <p:spPr/>
        <p:txBody>
          <a:bodyPr/>
          <a:lstStyle/>
          <a:p>
            <a:r>
              <a:rPr lang="zh-CN" altLang="en-US">
                <a:solidFill>
                  <a:prstClr val="black"/>
                </a:solidFill>
              </a:rPr>
              <a:t>第</a:t>
            </a:r>
            <a:r>
              <a:rPr lang="en-US" altLang="zh-CN">
                <a:solidFill>
                  <a:prstClr val="black"/>
                </a:solidFill>
              </a:rPr>
              <a:t>1</a:t>
            </a:r>
            <a:r>
              <a:rPr lang="zh-CN" altLang="en-US">
                <a:solidFill>
                  <a:prstClr val="black"/>
                </a:solidFill>
              </a:rPr>
              <a:t>章 绪论</a:t>
            </a:r>
          </a:p>
        </p:txBody>
      </p:sp>
    </p:spTree>
    <p:extLst>
      <p:ext uri="{BB962C8B-B14F-4D97-AF65-F5344CB8AC3E}">
        <p14:creationId xmlns:p14="http://schemas.microsoft.com/office/powerpoint/2010/main" val="1953212056"/>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73ADF5C-0B53-4BD5-BF19-A16D1C70E8AA}" type="slidenum">
              <a:rPr lang="zh-CN" altLang="en-US">
                <a:solidFill>
                  <a:prstClr val="black"/>
                </a:solidFill>
              </a:rPr>
              <a:pPr/>
              <a:t>78</a:t>
            </a:fld>
            <a:endParaRPr lang="zh-CN" altLang="en-US">
              <a:solidFill>
                <a:prstClr val="black"/>
              </a:solidFill>
            </a:endParaRPr>
          </a:p>
        </p:txBody>
      </p:sp>
      <p:sp>
        <p:nvSpPr>
          <p:cNvPr id="5" name="页脚占位符 4"/>
          <p:cNvSpPr>
            <a:spLocks noGrp="1"/>
          </p:cNvSpPr>
          <p:nvPr>
            <p:ph type="ftr" sz="quarter" idx="11"/>
          </p:nvPr>
        </p:nvSpPr>
        <p:spPr/>
        <p:txBody>
          <a:bodyPr/>
          <a:lstStyle/>
          <a:p>
            <a:endParaRPr lang="zh-CN" altLang="en-US">
              <a:solidFill>
                <a:prstClr val="black"/>
              </a:solidFill>
            </a:endParaRPr>
          </a:p>
        </p:txBody>
      </p:sp>
      <p:sp>
        <p:nvSpPr>
          <p:cNvPr id="6" name="页眉占位符 5"/>
          <p:cNvSpPr>
            <a:spLocks noGrp="1"/>
          </p:cNvSpPr>
          <p:nvPr>
            <p:ph type="hdr" sz="quarter" idx="12"/>
          </p:nvPr>
        </p:nvSpPr>
        <p:spPr/>
        <p:txBody>
          <a:bodyPr/>
          <a:lstStyle/>
          <a:p>
            <a:r>
              <a:rPr lang="zh-CN" altLang="en-US">
                <a:solidFill>
                  <a:prstClr val="black"/>
                </a:solidFill>
              </a:rPr>
              <a:t>第</a:t>
            </a:r>
            <a:r>
              <a:rPr lang="en-US" altLang="zh-CN">
                <a:solidFill>
                  <a:prstClr val="black"/>
                </a:solidFill>
              </a:rPr>
              <a:t>1</a:t>
            </a:r>
            <a:r>
              <a:rPr lang="zh-CN" altLang="en-US">
                <a:solidFill>
                  <a:prstClr val="black"/>
                </a:solidFill>
              </a:rPr>
              <a:t>章 绪论</a:t>
            </a:r>
          </a:p>
        </p:txBody>
      </p:sp>
    </p:spTree>
    <p:extLst>
      <p:ext uri="{BB962C8B-B14F-4D97-AF65-F5344CB8AC3E}">
        <p14:creationId xmlns:p14="http://schemas.microsoft.com/office/powerpoint/2010/main" val="1953212056"/>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73ADF5C-0B53-4BD5-BF19-A16D1C70E8AA}" type="slidenum">
              <a:rPr lang="zh-CN" altLang="en-US">
                <a:solidFill>
                  <a:prstClr val="black"/>
                </a:solidFill>
              </a:rPr>
              <a:pPr/>
              <a:t>79</a:t>
            </a:fld>
            <a:endParaRPr lang="zh-CN" altLang="en-US">
              <a:solidFill>
                <a:prstClr val="black"/>
              </a:solidFill>
            </a:endParaRPr>
          </a:p>
        </p:txBody>
      </p:sp>
      <p:sp>
        <p:nvSpPr>
          <p:cNvPr id="5" name="页脚占位符 4"/>
          <p:cNvSpPr>
            <a:spLocks noGrp="1"/>
          </p:cNvSpPr>
          <p:nvPr>
            <p:ph type="ftr" sz="quarter" idx="11"/>
          </p:nvPr>
        </p:nvSpPr>
        <p:spPr/>
        <p:txBody>
          <a:bodyPr/>
          <a:lstStyle/>
          <a:p>
            <a:endParaRPr lang="zh-CN" altLang="en-US">
              <a:solidFill>
                <a:prstClr val="black"/>
              </a:solidFill>
            </a:endParaRPr>
          </a:p>
        </p:txBody>
      </p:sp>
      <p:sp>
        <p:nvSpPr>
          <p:cNvPr id="6" name="页眉占位符 5"/>
          <p:cNvSpPr>
            <a:spLocks noGrp="1"/>
          </p:cNvSpPr>
          <p:nvPr>
            <p:ph type="hdr" sz="quarter" idx="12"/>
          </p:nvPr>
        </p:nvSpPr>
        <p:spPr/>
        <p:txBody>
          <a:bodyPr/>
          <a:lstStyle/>
          <a:p>
            <a:r>
              <a:rPr lang="zh-CN" altLang="en-US">
                <a:solidFill>
                  <a:prstClr val="black"/>
                </a:solidFill>
              </a:rPr>
              <a:t>第</a:t>
            </a:r>
            <a:r>
              <a:rPr lang="en-US" altLang="zh-CN">
                <a:solidFill>
                  <a:prstClr val="black"/>
                </a:solidFill>
              </a:rPr>
              <a:t>1</a:t>
            </a:r>
            <a:r>
              <a:rPr lang="zh-CN" altLang="en-US">
                <a:solidFill>
                  <a:prstClr val="black"/>
                </a:solidFill>
              </a:rPr>
              <a:t>章 绪论</a:t>
            </a:r>
          </a:p>
        </p:txBody>
      </p:sp>
    </p:spTree>
    <p:extLst>
      <p:ext uri="{BB962C8B-B14F-4D97-AF65-F5344CB8AC3E}">
        <p14:creationId xmlns:p14="http://schemas.microsoft.com/office/powerpoint/2010/main" val="19532120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73ADF5C-0B53-4BD5-BF19-A16D1C70E8AA}" type="slidenum">
              <a:rPr lang="zh-CN" altLang="en-US">
                <a:solidFill>
                  <a:prstClr val="black"/>
                </a:solidFill>
              </a:rPr>
              <a:pPr/>
              <a:t>8</a:t>
            </a:fld>
            <a:endParaRPr lang="zh-CN" altLang="en-US">
              <a:solidFill>
                <a:prstClr val="black"/>
              </a:solidFill>
            </a:endParaRPr>
          </a:p>
        </p:txBody>
      </p:sp>
      <p:sp>
        <p:nvSpPr>
          <p:cNvPr id="5" name="页脚占位符 4"/>
          <p:cNvSpPr>
            <a:spLocks noGrp="1"/>
          </p:cNvSpPr>
          <p:nvPr>
            <p:ph type="ftr" sz="quarter" idx="11"/>
          </p:nvPr>
        </p:nvSpPr>
        <p:spPr/>
        <p:txBody>
          <a:bodyPr/>
          <a:lstStyle/>
          <a:p>
            <a:endParaRPr lang="zh-CN" altLang="en-US">
              <a:solidFill>
                <a:prstClr val="black"/>
              </a:solidFill>
            </a:endParaRPr>
          </a:p>
        </p:txBody>
      </p:sp>
      <p:sp>
        <p:nvSpPr>
          <p:cNvPr id="6" name="页眉占位符 5"/>
          <p:cNvSpPr>
            <a:spLocks noGrp="1"/>
          </p:cNvSpPr>
          <p:nvPr>
            <p:ph type="hdr" sz="quarter" idx="12"/>
          </p:nvPr>
        </p:nvSpPr>
        <p:spPr/>
        <p:txBody>
          <a:bodyPr/>
          <a:lstStyle/>
          <a:p>
            <a:r>
              <a:rPr lang="zh-CN" altLang="en-US">
                <a:solidFill>
                  <a:prstClr val="black"/>
                </a:solidFill>
              </a:rPr>
              <a:t>第</a:t>
            </a:r>
            <a:r>
              <a:rPr lang="en-US" altLang="zh-CN">
                <a:solidFill>
                  <a:prstClr val="black"/>
                </a:solidFill>
              </a:rPr>
              <a:t>1</a:t>
            </a:r>
            <a:r>
              <a:rPr lang="zh-CN" altLang="en-US">
                <a:solidFill>
                  <a:prstClr val="black"/>
                </a:solidFill>
              </a:rPr>
              <a:t>章 绪论</a:t>
            </a:r>
          </a:p>
        </p:txBody>
      </p:sp>
    </p:spTree>
    <p:extLst>
      <p:ext uri="{BB962C8B-B14F-4D97-AF65-F5344CB8AC3E}">
        <p14:creationId xmlns:p14="http://schemas.microsoft.com/office/powerpoint/2010/main" val="1953212056"/>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73ADF5C-0B53-4BD5-BF19-A16D1C70E8AA}" type="slidenum">
              <a:rPr lang="zh-CN" altLang="en-US">
                <a:solidFill>
                  <a:prstClr val="black"/>
                </a:solidFill>
              </a:rPr>
              <a:pPr/>
              <a:t>80</a:t>
            </a:fld>
            <a:endParaRPr lang="zh-CN" altLang="en-US">
              <a:solidFill>
                <a:prstClr val="black"/>
              </a:solidFill>
            </a:endParaRPr>
          </a:p>
        </p:txBody>
      </p:sp>
      <p:sp>
        <p:nvSpPr>
          <p:cNvPr id="5" name="页脚占位符 4"/>
          <p:cNvSpPr>
            <a:spLocks noGrp="1"/>
          </p:cNvSpPr>
          <p:nvPr>
            <p:ph type="ftr" sz="quarter" idx="11"/>
          </p:nvPr>
        </p:nvSpPr>
        <p:spPr/>
        <p:txBody>
          <a:bodyPr/>
          <a:lstStyle/>
          <a:p>
            <a:endParaRPr lang="zh-CN" altLang="en-US">
              <a:solidFill>
                <a:prstClr val="black"/>
              </a:solidFill>
            </a:endParaRPr>
          </a:p>
        </p:txBody>
      </p:sp>
      <p:sp>
        <p:nvSpPr>
          <p:cNvPr id="6" name="页眉占位符 5"/>
          <p:cNvSpPr>
            <a:spLocks noGrp="1"/>
          </p:cNvSpPr>
          <p:nvPr>
            <p:ph type="hdr" sz="quarter" idx="12"/>
          </p:nvPr>
        </p:nvSpPr>
        <p:spPr/>
        <p:txBody>
          <a:bodyPr/>
          <a:lstStyle/>
          <a:p>
            <a:r>
              <a:rPr lang="zh-CN" altLang="en-US">
                <a:solidFill>
                  <a:prstClr val="black"/>
                </a:solidFill>
              </a:rPr>
              <a:t>第</a:t>
            </a:r>
            <a:r>
              <a:rPr lang="en-US" altLang="zh-CN">
                <a:solidFill>
                  <a:prstClr val="black"/>
                </a:solidFill>
              </a:rPr>
              <a:t>1</a:t>
            </a:r>
            <a:r>
              <a:rPr lang="zh-CN" altLang="en-US">
                <a:solidFill>
                  <a:prstClr val="black"/>
                </a:solidFill>
              </a:rPr>
              <a:t>章 绪论</a:t>
            </a:r>
          </a:p>
        </p:txBody>
      </p:sp>
    </p:spTree>
    <p:extLst>
      <p:ext uri="{BB962C8B-B14F-4D97-AF65-F5344CB8AC3E}">
        <p14:creationId xmlns:p14="http://schemas.microsoft.com/office/powerpoint/2010/main" val="1953212056"/>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73ADF5C-0B53-4BD5-BF19-A16D1C70E8AA}" type="slidenum">
              <a:rPr lang="zh-CN" altLang="en-US">
                <a:solidFill>
                  <a:prstClr val="black"/>
                </a:solidFill>
              </a:rPr>
              <a:pPr/>
              <a:t>81</a:t>
            </a:fld>
            <a:endParaRPr lang="zh-CN" altLang="en-US">
              <a:solidFill>
                <a:prstClr val="black"/>
              </a:solidFill>
            </a:endParaRPr>
          </a:p>
        </p:txBody>
      </p:sp>
      <p:sp>
        <p:nvSpPr>
          <p:cNvPr id="5" name="页脚占位符 4"/>
          <p:cNvSpPr>
            <a:spLocks noGrp="1"/>
          </p:cNvSpPr>
          <p:nvPr>
            <p:ph type="ftr" sz="quarter" idx="11"/>
          </p:nvPr>
        </p:nvSpPr>
        <p:spPr/>
        <p:txBody>
          <a:bodyPr/>
          <a:lstStyle/>
          <a:p>
            <a:endParaRPr lang="zh-CN" altLang="en-US">
              <a:solidFill>
                <a:prstClr val="black"/>
              </a:solidFill>
            </a:endParaRPr>
          </a:p>
        </p:txBody>
      </p:sp>
      <p:sp>
        <p:nvSpPr>
          <p:cNvPr id="6" name="页眉占位符 5"/>
          <p:cNvSpPr>
            <a:spLocks noGrp="1"/>
          </p:cNvSpPr>
          <p:nvPr>
            <p:ph type="hdr" sz="quarter" idx="12"/>
          </p:nvPr>
        </p:nvSpPr>
        <p:spPr/>
        <p:txBody>
          <a:bodyPr/>
          <a:lstStyle/>
          <a:p>
            <a:r>
              <a:rPr lang="zh-CN" altLang="en-US">
                <a:solidFill>
                  <a:prstClr val="black"/>
                </a:solidFill>
              </a:rPr>
              <a:t>第</a:t>
            </a:r>
            <a:r>
              <a:rPr lang="en-US" altLang="zh-CN">
                <a:solidFill>
                  <a:prstClr val="black"/>
                </a:solidFill>
              </a:rPr>
              <a:t>1</a:t>
            </a:r>
            <a:r>
              <a:rPr lang="zh-CN" altLang="en-US">
                <a:solidFill>
                  <a:prstClr val="black"/>
                </a:solidFill>
              </a:rPr>
              <a:t>章 绪论</a:t>
            </a:r>
          </a:p>
        </p:txBody>
      </p:sp>
    </p:spTree>
    <p:extLst>
      <p:ext uri="{BB962C8B-B14F-4D97-AF65-F5344CB8AC3E}">
        <p14:creationId xmlns:p14="http://schemas.microsoft.com/office/powerpoint/2010/main" val="1953212056"/>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73ADF5C-0B53-4BD5-BF19-A16D1C70E8AA}" type="slidenum">
              <a:rPr lang="zh-CN" altLang="en-US">
                <a:solidFill>
                  <a:prstClr val="black"/>
                </a:solidFill>
              </a:rPr>
              <a:pPr/>
              <a:t>82</a:t>
            </a:fld>
            <a:endParaRPr lang="zh-CN" altLang="en-US">
              <a:solidFill>
                <a:prstClr val="black"/>
              </a:solidFill>
            </a:endParaRPr>
          </a:p>
        </p:txBody>
      </p:sp>
      <p:sp>
        <p:nvSpPr>
          <p:cNvPr id="5" name="页脚占位符 4"/>
          <p:cNvSpPr>
            <a:spLocks noGrp="1"/>
          </p:cNvSpPr>
          <p:nvPr>
            <p:ph type="ftr" sz="quarter" idx="11"/>
          </p:nvPr>
        </p:nvSpPr>
        <p:spPr/>
        <p:txBody>
          <a:bodyPr/>
          <a:lstStyle/>
          <a:p>
            <a:endParaRPr lang="zh-CN" altLang="en-US">
              <a:solidFill>
                <a:prstClr val="black"/>
              </a:solidFill>
            </a:endParaRPr>
          </a:p>
        </p:txBody>
      </p:sp>
      <p:sp>
        <p:nvSpPr>
          <p:cNvPr id="6" name="页眉占位符 5"/>
          <p:cNvSpPr>
            <a:spLocks noGrp="1"/>
          </p:cNvSpPr>
          <p:nvPr>
            <p:ph type="hdr" sz="quarter" idx="12"/>
          </p:nvPr>
        </p:nvSpPr>
        <p:spPr/>
        <p:txBody>
          <a:bodyPr/>
          <a:lstStyle/>
          <a:p>
            <a:r>
              <a:rPr lang="zh-CN" altLang="en-US">
                <a:solidFill>
                  <a:prstClr val="black"/>
                </a:solidFill>
              </a:rPr>
              <a:t>第</a:t>
            </a:r>
            <a:r>
              <a:rPr lang="en-US" altLang="zh-CN">
                <a:solidFill>
                  <a:prstClr val="black"/>
                </a:solidFill>
              </a:rPr>
              <a:t>1</a:t>
            </a:r>
            <a:r>
              <a:rPr lang="zh-CN" altLang="en-US">
                <a:solidFill>
                  <a:prstClr val="black"/>
                </a:solidFill>
              </a:rPr>
              <a:t>章 绪论</a:t>
            </a:r>
          </a:p>
        </p:txBody>
      </p:sp>
    </p:spTree>
    <p:extLst>
      <p:ext uri="{BB962C8B-B14F-4D97-AF65-F5344CB8AC3E}">
        <p14:creationId xmlns:p14="http://schemas.microsoft.com/office/powerpoint/2010/main" val="1953212056"/>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73ADF5C-0B53-4BD5-BF19-A16D1C70E8AA}" type="slidenum">
              <a:rPr lang="zh-CN" altLang="en-US">
                <a:solidFill>
                  <a:prstClr val="black"/>
                </a:solidFill>
              </a:rPr>
              <a:pPr/>
              <a:t>83</a:t>
            </a:fld>
            <a:endParaRPr lang="zh-CN" altLang="en-US">
              <a:solidFill>
                <a:prstClr val="black"/>
              </a:solidFill>
            </a:endParaRPr>
          </a:p>
        </p:txBody>
      </p:sp>
      <p:sp>
        <p:nvSpPr>
          <p:cNvPr id="5" name="页脚占位符 4"/>
          <p:cNvSpPr>
            <a:spLocks noGrp="1"/>
          </p:cNvSpPr>
          <p:nvPr>
            <p:ph type="ftr" sz="quarter" idx="11"/>
          </p:nvPr>
        </p:nvSpPr>
        <p:spPr/>
        <p:txBody>
          <a:bodyPr/>
          <a:lstStyle/>
          <a:p>
            <a:endParaRPr lang="zh-CN" altLang="en-US">
              <a:solidFill>
                <a:prstClr val="black"/>
              </a:solidFill>
            </a:endParaRPr>
          </a:p>
        </p:txBody>
      </p:sp>
      <p:sp>
        <p:nvSpPr>
          <p:cNvPr id="6" name="页眉占位符 5"/>
          <p:cNvSpPr>
            <a:spLocks noGrp="1"/>
          </p:cNvSpPr>
          <p:nvPr>
            <p:ph type="hdr" sz="quarter" idx="12"/>
          </p:nvPr>
        </p:nvSpPr>
        <p:spPr/>
        <p:txBody>
          <a:bodyPr/>
          <a:lstStyle/>
          <a:p>
            <a:r>
              <a:rPr lang="zh-CN" altLang="en-US">
                <a:solidFill>
                  <a:prstClr val="black"/>
                </a:solidFill>
              </a:rPr>
              <a:t>第</a:t>
            </a:r>
            <a:r>
              <a:rPr lang="en-US" altLang="zh-CN">
                <a:solidFill>
                  <a:prstClr val="black"/>
                </a:solidFill>
              </a:rPr>
              <a:t>1</a:t>
            </a:r>
            <a:r>
              <a:rPr lang="zh-CN" altLang="en-US">
                <a:solidFill>
                  <a:prstClr val="black"/>
                </a:solidFill>
              </a:rPr>
              <a:t>章 绪论</a:t>
            </a:r>
          </a:p>
        </p:txBody>
      </p:sp>
    </p:spTree>
    <p:extLst>
      <p:ext uri="{BB962C8B-B14F-4D97-AF65-F5344CB8AC3E}">
        <p14:creationId xmlns:p14="http://schemas.microsoft.com/office/powerpoint/2010/main" val="1953212056"/>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第（</a:t>
            </a:r>
            <a:r>
              <a:rPr lang="en-US" altLang="zh-CN" dirty="0"/>
              <a:t>2</a:t>
            </a:r>
            <a:r>
              <a:rPr lang="zh-CN" altLang="en-US" dirty="0"/>
              <a:t>）步，如何调整？</a:t>
            </a:r>
            <a:endParaRPr lang="en-US" altLang="zh-CN" dirty="0"/>
          </a:p>
          <a:p>
            <a:r>
              <a:rPr lang="zh-CN" altLang="en-US" dirty="0"/>
              <a:t>见书上</a:t>
            </a:r>
            <a:r>
              <a:rPr lang="en-US" altLang="zh-CN" dirty="0"/>
              <a:t>page281</a:t>
            </a:r>
            <a:r>
              <a:rPr lang="zh-CN" altLang="en-US" dirty="0"/>
              <a:t>，图</a:t>
            </a:r>
            <a:r>
              <a:rPr lang="en-US" altLang="zh-CN" dirty="0"/>
              <a:t>10.11</a:t>
            </a:r>
            <a:endParaRPr lang="zh-CN" altLang="en-US" dirty="0"/>
          </a:p>
        </p:txBody>
      </p:sp>
      <p:sp>
        <p:nvSpPr>
          <p:cNvPr id="4" name="灯片编号占位符 3"/>
          <p:cNvSpPr>
            <a:spLocks noGrp="1"/>
          </p:cNvSpPr>
          <p:nvPr>
            <p:ph type="sldNum" sz="quarter" idx="10"/>
          </p:nvPr>
        </p:nvSpPr>
        <p:spPr/>
        <p:txBody>
          <a:bodyPr/>
          <a:lstStyle/>
          <a:p>
            <a:fld id="{D73ADF5C-0B53-4BD5-BF19-A16D1C70E8AA}" type="slidenum">
              <a:rPr lang="zh-CN" altLang="en-US">
                <a:solidFill>
                  <a:prstClr val="black"/>
                </a:solidFill>
              </a:rPr>
              <a:pPr/>
              <a:t>84</a:t>
            </a:fld>
            <a:endParaRPr lang="zh-CN" altLang="en-US">
              <a:solidFill>
                <a:prstClr val="black"/>
              </a:solidFill>
            </a:endParaRPr>
          </a:p>
        </p:txBody>
      </p:sp>
      <p:sp>
        <p:nvSpPr>
          <p:cNvPr id="5" name="页脚占位符 4"/>
          <p:cNvSpPr>
            <a:spLocks noGrp="1"/>
          </p:cNvSpPr>
          <p:nvPr>
            <p:ph type="ftr" sz="quarter" idx="11"/>
          </p:nvPr>
        </p:nvSpPr>
        <p:spPr/>
        <p:txBody>
          <a:bodyPr/>
          <a:lstStyle/>
          <a:p>
            <a:endParaRPr lang="zh-CN" altLang="en-US">
              <a:solidFill>
                <a:prstClr val="black"/>
              </a:solidFill>
            </a:endParaRPr>
          </a:p>
        </p:txBody>
      </p:sp>
      <p:sp>
        <p:nvSpPr>
          <p:cNvPr id="6" name="页眉占位符 5"/>
          <p:cNvSpPr>
            <a:spLocks noGrp="1"/>
          </p:cNvSpPr>
          <p:nvPr>
            <p:ph type="hdr" sz="quarter" idx="12"/>
          </p:nvPr>
        </p:nvSpPr>
        <p:spPr/>
        <p:txBody>
          <a:bodyPr/>
          <a:lstStyle/>
          <a:p>
            <a:r>
              <a:rPr lang="zh-CN" altLang="en-US">
                <a:solidFill>
                  <a:prstClr val="black"/>
                </a:solidFill>
              </a:rPr>
              <a:t>第</a:t>
            </a:r>
            <a:r>
              <a:rPr lang="en-US" altLang="zh-CN">
                <a:solidFill>
                  <a:prstClr val="black"/>
                </a:solidFill>
              </a:rPr>
              <a:t>1</a:t>
            </a:r>
            <a:r>
              <a:rPr lang="zh-CN" altLang="en-US">
                <a:solidFill>
                  <a:prstClr val="black"/>
                </a:solidFill>
              </a:rPr>
              <a:t>章 绪论</a:t>
            </a:r>
          </a:p>
        </p:txBody>
      </p:sp>
    </p:spTree>
    <p:extLst>
      <p:ext uri="{BB962C8B-B14F-4D97-AF65-F5344CB8AC3E}">
        <p14:creationId xmlns:p14="http://schemas.microsoft.com/office/powerpoint/2010/main" val="1953212056"/>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73ADF5C-0B53-4BD5-BF19-A16D1C70E8AA}" type="slidenum">
              <a:rPr lang="zh-CN" altLang="en-US">
                <a:solidFill>
                  <a:prstClr val="black"/>
                </a:solidFill>
              </a:rPr>
              <a:pPr/>
              <a:t>85</a:t>
            </a:fld>
            <a:endParaRPr lang="zh-CN" altLang="en-US">
              <a:solidFill>
                <a:prstClr val="black"/>
              </a:solidFill>
            </a:endParaRPr>
          </a:p>
        </p:txBody>
      </p:sp>
      <p:sp>
        <p:nvSpPr>
          <p:cNvPr id="5" name="页脚占位符 4"/>
          <p:cNvSpPr>
            <a:spLocks noGrp="1"/>
          </p:cNvSpPr>
          <p:nvPr>
            <p:ph type="ftr" sz="quarter" idx="11"/>
          </p:nvPr>
        </p:nvSpPr>
        <p:spPr/>
        <p:txBody>
          <a:bodyPr/>
          <a:lstStyle/>
          <a:p>
            <a:endParaRPr lang="zh-CN" altLang="en-US">
              <a:solidFill>
                <a:prstClr val="black"/>
              </a:solidFill>
            </a:endParaRPr>
          </a:p>
        </p:txBody>
      </p:sp>
      <p:sp>
        <p:nvSpPr>
          <p:cNvPr id="6" name="页眉占位符 5"/>
          <p:cNvSpPr>
            <a:spLocks noGrp="1"/>
          </p:cNvSpPr>
          <p:nvPr>
            <p:ph type="hdr" sz="quarter" idx="12"/>
          </p:nvPr>
        </p:nvSpPr>
        <p:spPr/>
        <p:txBody>
          <a:bodyPr/>
          <a:lstStyle/>
          <a:p>
            <a:r>
              <a:rPr lang="zh-CN" altLang="en-US">
                <a:solidFill>
                  <a:prstClr val="black"/>
                </a:solidFill>
              </a:rPr>
              <a:t>第</a:t>
            </a:r>
            <a:r>
              <a:rPr lang="en-US" altLang="zh-CN">
                <a:solidFill>
                  <a:prstClr val="black"/>
                </a:solidFill>
              </a:rPr>
              <a:t>1</a:t>
            </a:r>
            <a:r>
              <a:rPr lang="zh-CN" altLang="en-US">
                <a:solidFill>
                  <a:prstClr val="black"/>
                </a:solidFill>
              </a:rPr>
              <a:t>章 绪论</a:t>
            </a:r>
          </a:p>
        </p:txBody>
      </p:sp>
    </p:spTree>
    <p:extLst>
      <p:ext uri="{BB962C8B-B14F-4D97-AF65-F5344CB8AC3E}">
        <p14:creationId xmlns:p14="http://schemas.microsoft.com/office/powerpoint/2010/main" val="1953212056"/>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先从第</a:t>
            </a:r>
            <a:r>
              <a:rPr lang="en-US" altLang="zh-CN" dirty="0"/>
              <a:t>4</a:t>
            </a:r>
            <a:r>
              <a:rPr lang="zh-CN" altLang="en-US" dirty="0"/>
              <a:t>个调整，</a:t>
            </a:r>
            <a:r>
              <a:rPr lang="en-US" altLang="zh-CN" dirty="0"/>
              <a:t>97</a:t>
            </a:r>
            <a:r>
              <a:rPr lang="zh-CN" altLang="en-US" dirty="0"/>
              <a:t>比左右子树都大；然后调整第</a:t>
            </a:r>
            <a:r>
              <a:rPr lang="en-US" altLang="zh-CN" dirty="0"/>
              <a:t>3</a:t>
            </a:r>
            <a:r>
              <a:rPr lang="zh-CN" altLang="en-US" dirty="0"/>
              <a:t>个，</a:t>
            </a:r>
            <a:r>
              <a:rPr lang="en-US" altLang="zh-CN" dirty="0"/>
              <a:t>48</a:t>
            </a:r>
            <a:r>
              <a:rPr lang="zh-CN" altLang="en-US" dirty="0"/>
              <a:t>，比左右子树都大；然后，调整</a:t>
            </a:r>
            <a:r>
              <a:rPr lang="en-US" altLang="zh-CN" dirty="0"/>
              <a:t>38</a:t>
            </a:r>
            <a:r>
              <a:rPr lang="zh-CN" altLang="en-US" dirty="0"/>
              <a:t>，比左右子树小，调整，</a:t>
            </a:r>
            <a:r>
              <a:rPr lang="en-US" altLang="zh-CN" dirty="0"/>
              <a:t>97</a:t>
            </a:r>
            <a:r>
              <a:rPr lang="zh-CN" altLang="en-US" dirty="0"/>
              <a:t>和</a:t>
            </a:r>
            <a:r>
              <a:rPr lang="en-US" altLang="zh-CN" dirty="0"/>
              <a:t>38</a:t>
            </a:r>
            <a:r>
              <a:rPr lang="zh-CN" altLang="en-US" dirty="0"/>
              <a:t>交换，然后再</a:t>
            </a:r>
            <a:r>
              <a:rPr lang="en-US" altLang="zh-CN" dirty="0"/>
              <a:t>check</a:t>
            </a:r>
            <a:r>
              <a:rPr lang="en-US" altLang="zh-CN" baseline="0" dirty="0"/>
              <a:t> 38</a:t>
            </a:r>
            <a:r>
              <a:rPr lang="zh-CN" altLang="en-US" baseline="0" dirty="0"/>
              <a:t>的位置，然后再调整。。。</a:t>
            </a:r>
            <a:endParaRPr lang="en-US" altLang="zh-CN" baseline="0" dirty="0"/>
          </a:p>
          <a:p>
            <a:endParaRPr lang="en-US" altLang="zh-CN" baseline="0" dirty="0"/>
          </a:p>
          <a:p>
            <a:endParaRPr lang="en-US" altLang="zh-CN" baseline="0" dirty="0"/>
          </a:p>
          <a:p>
            <a:r>
              <a:rPr lang="zh-CN" altLang="en-US" dirty="0"/>
              <a:t>把完全二叉树的根或者子树的根与其左、右儿子比较 ，如果它比其左／右儿子大，则与其中较小者交换（ ，如果它比其左／右儿子大，则与其中较小者交换（ 若左、右儿子相等，则与其左儿子交换）。重复上述 过程，直到以</a:t>
            </a:r>
            <a:r>
              <a:rPr lang="en-US" altLang="zh-CN" dirty="0"/>
              <a:t>A[ first]</a:t>
            </a:r>
            <a:r>
              <a:rPr lang="zh-CN" altLang="en-US" dirty="0"/>
              <a:t>为根的完全二叉树是堆为止。</a:t>
            </a:r>
          </a:p>
          <a:p>
            <a:endParaRPr lang="zh-CN" altLang="en-US" dirty="0"/>
          </a:p>
        </p:txBody>
      </p:sp>
      <p:sp>
        <p:nvSpPr>
          <p:cNvPr id="4" name="灯片编号占位符 3"/>
          <p:cNvSpPr>
            <a:spLocks noGrp="1"/>
          </p:cNvSpPr>
          <p:nvPr>
            <p:ph type="sldNum" sz="quarter" idx="10"/>
          </p:nvPr>
        </p:nvSpPr>
        <p:spPr/>
        <p:txBody>
          <a:bodyPr/>
          <a:lstStyle/>
          <a:p>
            <a:fld id="{D73ADF5C-0B53-4BD5-BF19-A16D1C70E8AA}" type="slidenum">
              <a:rPr lang="zh-CN" altLang="en-US">
                <a:solidFill>
                  <a:prstClr val="black"/>
                </a:solidFill>
              </a:rPr>
              <a:pPr/>
              <a:t>86</a:t>
            </a:fld>
            <a:endParaRPr lang="zh-CN" altLang="en-US">
              <a:solidFill>
                <a:prstClr val="black"/>
              </a:solidFill>
            </a:endParaRPr>
          </a:p>
        </p:txBody>
      </p:sp>
      <p:sp>
        <p:nvSpPr>
          <p:cNvPr id="5" name="页脚占位符 4"/>
          <p:cNvSpPr>
            <a:spLocks noGrp="1"/>
          </p:cNvSpPr>
          <p:nvPr>
            <p:ph type="ftr" sz="quarter" idx="11"/>
          </p:nvPr>
        </p:nvSpPr>
        <p:spPr/>
        <p:txBody>
          <a:bodyPr/>
          <a:lstStyle/>
          <a:p>
            <a:endParaRPr lang="zh-CN" altLang="en-US">
              <a:solidFill>
                <a:prstClr val="black"/>
              </a:solidFill>
            </a:endParaRPr>
          </a:p>
        </p:txBody>
      </p:sp>
      <p:sp>
        <p:nvSpPr>
          <p:cNvPr id="6" name="页眉占位符 5"/>
          <p:cNvSpPr>
            <a:spLocks noGrp="1"/>
          </p:cNvSpPr>
          <p:nvPr>
            <p:ph type="hdr" sz="quarter" idx="12"/>
          </p:nvPr>
        </p:nvSpPr>
        <p:spPr/>
        <p:txBody>
          <a:bodyPr/>
          <a:lstStyle/>
          <a:p>
            <a:r>
              <a:rPr lang="zh-CN" altLang="en-US">
                <a:solidFill>
                  <a:prstClr val="black"/>
                </a:solidFill>
              </a:rPr>
              <a:t>第</a:t>
            </a:r>
            <a:r>
              <a:rPr lang="en-US" altLang="zh-CN">
                <a:solidFill>
                  <a:prstClr val="black"/>
                </a:solidFill>
              </a:rPr>
              <a:t>1</a:t>
            </a:r>
            <a:r>
              <a:rPr lang="zh-CN" altLang="en-US">
                <a:solidFill>
                  <a:prstClr val="black"/>
                </a:solidFill>
              </a:rPr>
              <a:t>章 绪论</a:t>
            </a:r>
          </a:p>
        </p:txBody>
      </p:sp>
    </p:spTree>
    <p:extLst>
      <p:ext uri="{BB962C8B-B14F-4D97-AF65-F5344CB8AC3E}">
        <p14:creationId xmlns:p14="http://schemas.microsoft.com/office/powerpoint/2010/main" val="1953212056"/>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73ADF5C-0B53-4BD5-BF19-A16D1C70E8AA}" type="slidenum">
              <a:rPr lang="zh-CN" altLang="en-US">
                <a:solidFill>
                  <a:prstClr val="black"/>
                </a:solidFill>
              </a:rPr>
              <a:pPr/>
              <a:t>87</a:t>
            </a:fld>
            <a:endParaRPr lang="zh-CN" altLang="en-US">
              <a:solidFill>
                <a:prstClr val="black"/>
              </a:solidFill>
            </a:endParaRPr>
          </a:p>
        </p:txBody>
      </p:sp>
      <p:sp>
        <p:nvSpPr>
          <p:cNvPr id="5" name="页脚占位符 4"/>
          <p:cNvSpPr>
            <a:spLocks noGrp="1"/>
          </p:cNvSpPr>
          <p:nvPr>
            <p:ph type="ftr" sz="quarter" idx="11"/>
          </p:nvPr>
        </p:nvSpPr>
        <p:spPr/>
        <p:txBody>
          <a:bodyPr/>
          <a:lstStyle/>
          <a:p>
            <a:endParaRPr lang="zh-CN" altLang="en-US">
              <a:solidFill>
                <a:prstClr val="black"/>
              </a:solidFill>
            </a:endParaRPr>
          </a:p>
        </p:txBody>
      </p:sp>
      <p:sp>
        <p:nvSpPr>
          <p:cNvPr id="6" name="页眉占位符 5"/>
          <p:cNvSpPr>
            <a:spLocks noGrp="1"/>
          </p:cNvSpPr>
          <p:nvPr>
            <p:ph type="hdr" sz="quarter" idx="12"/>
          </p:nvPr>
        </p:nvSpPr>
        <p:spPr/>
        <p:txBody>
          <a:bodyPr/>
          <a:lstStyle/>
          <a:p>
            <a:r>
              <a:rPr lang="zh-CN" altLang="en-US">
                <a:solidFill>
                  <a:prstClr val="black"/>
                </a:solidFill>
              </a:rPr>
              <a:t>第</a:t>
            </a:r>
            <a:r>
              <a:rPr lang="en-US" altLang="zh-CN">
                <a:solidFill>
                  <a:prstClr val="black"/>
                </a:solidFill>
              </a:rPr>
              <a:t>1</a:t>
            </a:r>
            <a:r>
              <a:rPr lang="zh-CN" altLang="en-US">
                <a:solidFill>
                  <a:prstClr val="black"/>
                </a:solidFill>
              </a:rPr>
              <a:t>章 绪论</a:t>
            </a:r>
          </a:p>
        </p:txBody>
      </p:sp>
    </p:spTree>
    <p:extLst>
      <p:ext uri="{BB962C8B-B14F-4D97-AF65-F5344CB8AC3E}">
        <p14:creationId xmlns:p14="http://schemas.microsoft.com/office/powerpoint/2010/main" val="1953212056"/>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73ADF5C-0B53-4BD5-BF19-A16D1C70E8AA}" type="slidenum">
              <a:rPr lang="zh-CN" altLang="en-US">
                <a:solidFill>
                  <a:prstClr val="black"/>
                </a:solidFill>
              </a:rPr>
              <a:pPr/>
              <a:t>88</a:t>
            </a:fld>
            <a:endParaRPr lang="zh-CN" altLang="en-US">
              <a:solidFill>
                <a:prstClr val="black"/>
              </a:solidFill>
            </a:endParaRPr>
          </a:p>
        </p:txBody>
      </p:sp>
      <p:sp>
        <p:nvSpPr>
          <p:cNvPr id="5" name="页脚占位符 4"/>
          <p:cNvSpPr>
            <a:spLocks noGrp="1"/>
          </p:cNvSpPr>
          <p:nvPr>
            <p:ph type="ftr" sz="quarter" idx="11"/>
          </p:nvPr>
        </p:nvSpPr>
        <p:spPr/>
        <p:txBody>
          <a:bodyPr/>
          <a:lstStyle/>
          <a:p>
            <a:endParaRPr lang="zh-CN" altLang="en-US">
              <a:solidFill>
                <a:prstClr val="black"/>
              </a:solidFill>
            </a:endParaRPr>
          </a:p>
        </p:txBody>
      </p:sp>
      <p:sp>
        <p:nvSpPr>
          <p:cNvPr id="6" name="页眉占位符 5"/>
          <p:cNvSpPr>
            <a:spLocks noGrp="1"/>
          </p:cNvSpPr>
          <p:nvPr>
            <p:ph type="hdr" sz="quarter" idx="12"/>
          </p:nvPr>
        </p:nvSpPr>
        <p:spPr/>
        <p:txBody>
          <a:bodyPr/>
          <a:lstStyle/>
          <a:p>
            <a:r>
              <a:rPr lang="zh-CN" altLang="en-US">
                <a:solidFill>
                  <a:prstClr val="black"/>
                </a:solidFill>
              </a:rPr>
              <a:t>第</a:t>
            </a:r>
            <a:r>
              <a:rPr lang="en-US" altLang="zh-CN">
                <a:solidFill>
                  <a:prstClr val="black"/>
                </a:solidFill>
              </a:rPr>
              <a:t>1</a:t>
            </a:r>
            <a:r>
              <a:rPr lang="zh-CN" altLang="en-US">
                <a:solidFill>
                  <a:prstClr val="black"/>
                </a:solidFill>
              </a:rPr>
              <a:t>章 绪论</a:t>
            </a:r>
          </a:p>
        </p:txBody>
      </p:sp>
    </p:spTree>
    <p:extLst>
      <p:ext uri="{BB962C8B-B14F-4D97-AF65-F5344CB8AC3E}">
        <p14:creationId xmlns:p14="http://schemas.microsoft.com/office/powerpoint/2010/main" val="1953212056"/>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73ADF5C-0B53-4BD5-BF19-A16D1C70E8AA}" type="slidenum">
              <a:rPr lang="zh-CN" altLang="en-US">
                <a:solidFill>
                  <a:prstClr val="black"/>
                </a:solidFill>
              </a:rPr>
              <a:pPr/>
              <a:t>89</a:t>
            </a:fld>
            <a:endParaRPr lang="zh-CN" altLang="en-US">
              <a:solidFill>
                <a:prstClr val="black"/>
              </a:solidFill>
            </a:endParaRPr>
          </a:p>
        </p:txBody>
      </p:sp>
      <p:sp>
        <p:nvSpPr>
          <p:cNvPr id="5" name="页脚占位符 4"/>
          <p:cNvSpPr>
            <a:spLocks noGrp="1"/>
          </p:cNvSpPr>
          <p:nvPr>
            <p:ph type="ftr" sz="quarter" idx="11"/>
          </p:nvPr>
        </p:nvSpPr>
        <p:spPr/>
        <p:txBody>
          <a:bodyPr/>
          <a:lstStyle/>
          <a:p>
            <a:endParaRPr lang="zh-CN" altLang="en-US">
              <a:solidFill>
                <a:prstClr val="black"/>
              </a:solidFill>
            </a:endParaRPr>
          </a:p>
        </p:txBody>
      </p:sp>
      <p:sp>
        <p:nvSpPr>
          <p:cNvPr id="6" name="页眉占位符 5"/>
          <p:cNvSpPr>
            <a:spLocks noGrp="1"/>
          </p:cNvSpPr>
          <p:nvPr>
            <p:ph type="hdr" sz="quarter" idx="12"/>
          </p:nvPr>
        </p:nvSpPr>
        <p:spPr/>
        <p:txBody>
          <a:bodyPr/>
          <a:lstStyle/>
          <a:p>
            <a:r>
              <a:rPr lang="zh-CN" altLang="en-US">
                <a:solidFill>
                  <a:prstClr val="black"/>
                </a:solidFill>
              </a:rPr>
              <a:t>第</a:t>
            </a:r>
            <a:r>
              <a:rPr lang="en-US" altLang="zh-CN">
                <a:solidFill>
                  <a:prstClr val="black"/>
                </a:solidFill>
              </a:rPr>
              <a:t>1</a:t>
            </a:r>
            <a:r>
              <a:rPr lang="zh-CN" altLang="en-US">
                <a:solidFill>
                  <a:prstClr val="black"/>
                </a:solidFill>
              </a:rPr>
              <a:t>章 绪论</a:t>
            </a:r>
          </a:p>
        </p:txBody>
      </p:sp>
    </p:spTree>
    <p:extLst>
      <p:ext uri="{BB962C8B-B14F-4D97-AF65-F5344CB8AC3E}">
        <p14:creationId xmlns:p14="http://schemas.microsoft.com/office/powerpoint/2010/main" val="19532120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73ADF5C-0B53-4BD5-BF19-A16D1C70E8AA}" type="slidenum">
              <a:rPr lang="zh-CN" altLang="en-US">
                <a:solidFill>
                  <a:prstClr val="black"/>
                </a:solidFill>
              </a:rPr>
              <a:pPr/>
              <a:t>9</a:t>
            </a:fld>
            <a:endParaRPr lang="zh-CN" altLang="en-US">
              <a:solidFill>
                <a:prstClr val="black"/>
              </a:solidFill>
            </a:endParaRPr>
          </a:p>
        </p:txBody>
      </p:sp>
      <p:sp>
        <p:nvSpPr>
          <p:cNvPr id="5" name="页脚占位符 4"/>
          <p:cNvSpPr>
            <a:spLocks noGrp="1"/>
          </p:cNvSpPr>
          <p:nvPr>
            <p:ph type="ftr" sz="quarter" idx="11"/>
          </p:nvPr>
        </p:nvSpPr>
        <p:spPr/>
        <p:txBody>
          <a:bodyPr/>
          <a:lstStyle/>
          <a:p>
            <a:endParaRPr lang="zh-CN" altLang="en-US">
              <a:solidFill>
                <a:prstClr val="black"/>
              </a:solidFill>
            </a:endParaRPr>
          </a:p>
        </p:txBody>
      </p:sp>
      <p:sp>
        <p:nvSpPr>
          <p:cNvPr id="6" name="页眉占位符 5"/>
          <p:cNvSpPr>
            <a:spLocks noGrp="1"/>
          </p:cNvSpPr>
          <p:nvPr>
            <p:ph type="hdr" sz="quarter" idx="12"/>
          </p:nvPr>
        </p:nvSpPr>
        <p:spPr/>
        <p:txBody>
          <a:bodyPr/>
          <a:lstStyle/>
          <a:p>
            <a:r>
              <a:rPr lang="zh-CN" altLang="en-US">
                <a:solidFill>
                  <a:prstClr val="black"/>
                </a:solidFill>
              </a:rPr>
              <a:t>第</a:t>
            </a:r>
            <a:r>
              <a:rPr lang="en-US" altLang="zh-CN">
                <a:solidFill>
                  <a:prstClr val="black"/>
                </a:solidFill>
              </a:rPr>
              <a:t>1</a:t>
            </a:r>
            <a:r>
              <a:rPr lang="zh-CN" altLang="en-US">
                <a:solidFill>
                  <a:prstClr val="black"/>
                </a:solidFill>
              </a:rPr>
              <a:t>章 绪论</a:t>
            </a:r>
          </a:p>
        </p:txBody>
      </p:sp>
    </p:spTree>
    <p:extLst>
      <p:ext uri="{BB962C8B-B14F-4D97-AF65-F5344CB8AC3E}">
        <p14:creationId xmlns:p14="http://schemas.microsoft.com/office/powerpoint/2010/main" val="1953212056"/>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堆排序仅需一个记录大小供交换用的辅助存储空间。</a:t>
            </a:r>
            <a:endParaRPr lang="en-US" altLang="zh-CN" dirty="0"/>
          </a:p>
          <a:p>
            <a:r>
              <a:rPr lang="en-US" altLang="zh-CN" dirty="0"/>
              <a:t>Why</a:t>
            </a:r>
            <a:r>
              <a:rPr lang="zh-CN" altLang="en-US" dirty="0"/>
              <a:t>？？？</a:t>
            </a:r>
            <a:endParaRPr lang="en-US" altLang="zh-CN" dirty="0"/>
          </a:p>
          <a:p>
            <a:r>
              <a:rPr lang="zh-CN" altLang="zh-CN" sz="1200" kern="1200" dirty="0">
                <a:solidFill>
                  <a:schemeClr val="tx1"/>
                </a:solidFill>
                <a:effectLst/>
                <a:latin typeface="+mn-lt"/>
                <a:ea typeface="+mn-ea"/>
                <a:cs typeface="+mn-cs"/>
              </a:rPr>
              <a:t>我们知道堆的结构是节点</a:t>
            </a:r>
            <a:r>
              <a:rPr lang="en-US" altLang="zh-CN" sz="1200" kern="1200" dirty="0" err="1">
                <a:solidFill>
                  <a:schemeClr val="tx1"/>
                </a:solidFill>
                <a:effectLst/>
                <a:latin typeface="+mn-lt"/>
                <a:ea typeface="+mn-ea"/>
                <a:cs typeface="+mn-cs"/>
              </a:rPr>
              <a:t>i</a:t>
            </a:r>
            <a:r>
              <a:rPr lang="zh-CN" altLang="zh-CN" sz="1200" kern="1200" dirty="0">
                <a:solidFill>
                  <a:schemeClr val="tx1"/>
                </a:solidFill>
                <a:effectLst/>
                <a:latin typeface="+mn-lt"/>
                <a:ea typeface="+mn-ea"/>
                <a:cs typeface="+mn-cs"/>
              </a:rPr>
              <a:t>的孩子为</a:t>
            </a:r>
            <a:r>
              <a:rPr lang="en-US" altLang="zh-CN" sz="1200" kern="1200" dirty="0">
                <a:solidFill>
                  <a:schemeClr val="tx1"/>
                </a:solidFill>
                <a:effectLst/>
                <a:latin typeface="+mn-lt"/>
                <a:ea typeface="+mn-ea"/>
                <a:cs typeface="+mn-cs"/>
              </a:rPr>
              <a:t>2 * </a:t>
            </a:r>
            <a:r>
              <a:rPr lang="en-US" altLang="zh-CN" sz="1200" kern="1200" dirty="0" err="1">
                <a:solidFill>
                  <a:schemeClr val="tx1"/>
                </a:solidFill>
                <a:effectLst/>
                <a:latin typeface="+mn-lt"/>
                <a:ea typeface="+mn-ea"/>
                <a:cs typeface="+mn-cs"/>
              </a:rPr>
              <a:t>i</a:t>
            </a:r>
            <a:r>
              <a:rPr lang="zh-CN" altLang="zh-CN" sz="1200" kern="1200" dirty="0">
                <a:solidFill>
                  <a:schemeClr val="tx1"/>
                </a:solidFill>
                <a:effectLst/>
                <a:latin typeface="+mn-lt"/>
                <a:ea typeface="+mn-ea"/>
                <a:cs typeface="+mn-cs"/>
              </a:rPr>
              <a:t>和</a:t>
            </a:r>
            <a:r>
              <a:rPr lang="en-US" altLang="zh-CN" sz="1200" kern="1200" dirty="0">
                <a:solidFill>
                  <a:schemeClr val="tx1"/>
                </a:solidFill>
                <a:effectLst/>
                <a:latin typeface="+mn-lt"/>
                <a:ea typeface="+mn-ea"/>
                <a:cs typeface="+mn-cs"/>
              </a:rPr>
              <a:t>2 * </a:t>
            </a:r>
            <a:r>
              <a:rPr lang="en-US" altLang="zh-CN" sz="1200" kern="1200" dirty="0" err="1">
                <a:solidFill>
                  <a:schemeClr val="tx1"/>
                </a:solidFill>
                <a:effectLst/>
                <a:latin typeface="+mn-lt"/>
                <a:ea typeface="+mn-ea"/>
                <a:cs typeface="+mn-cs"/>
              </a:rPr>
              <a:t>i</a:t>
            </a:r>
            <a:r>
              <a:rPr lang="en-US" altLang="zh-CN" sz="1200" kern="1200" dirty="0">
                <a:solidFill>
                  <a:schemeClr val="tx1"/>
                </a:solidFill>
                <a:effectLst/>
                <a:latin typeface="+mn-lt"/>
                <a:ea typeface="+mn-ea"/>
                <a:cs typeface="+mn-cs"/>
              </a:rPr>
              <a:t> + 1</a:t>
            </a:r>
            <a:r>
              <a:rPr lang="zh-CN" altLang="zh-CN" sz="1200" kern="1200" dirty="0">
                <a:solidFill>
                  <a:schemeClr val="tx1"/>
                </a:solidFill>
                <a:effectLst/>
                <a:latin typeface="+mn-lt"/>
                <a:ea typeface="+mn-ea"/>
                <a:cs typeface="+mn-cs"/>
              </a:rPr>
              <a:t>节点，大顶堆要求父节点大于等于其</a:t>
            </a:r>
            <a:r>
              <a:rPr lang="en-US" altLang="zh-CN" sz="1200" kern="1200" dirty="0">
                <a:solidFill>
                  <a:schemeClr val="tx1"/>
                </a:solidFill>
                <a:effectLst/>
                <a:latin typeface="+mn-lt"/>
                <a:ea typeface="+mn-ea"/>
                <a:cs typeface="+mn-cs"/>
              </a:rPr>
              <a:t>2</a:t>
            </a:r>
            <a:r>
              <a:rPr lang="zh-CN" altLang="zh-CN" sz="1200" kern="1200" dirty="0">
                <a:solidFill>
                  <a:schemeClr val="tx1"/>
                </a:solidFill>
                <a:effectLst/>
                <a:latin typeface="+mn-lt"/>
                <a:ea typeface="+mn-ea"/>
                <a:cs typeface="+mn-cs"/>
              </a:rPr>
              <a:t>个子节点，小顶堆要求父节点小于等于其</a:t>
            </a:r>
            <a:r>
              <a:rPr lang="en-US" altLang="zh-CN" sz="1200" kern="1200" dirty="0">
                <a:solidFill>
                  <a:schemeClr val="tx1"/>
                </a:solidFill>
                <a:effectLst/>
                <a:latin typeface="+mn-lt"/>
                <a:ea typeface="+mn-ea"/>
                <a:cs typeface="+mn-cs"/>
              </a:rPr>
              <a:t>2</a:t>
            </a:r>
            <a:r>
              <a:rPr lang="zh-CN" altLang="zh-CN" sz="1200" kern="1200" dirty="0">
                <a:solidFill>
                  <a:schemeClr val="tx1"/>
                </a:solidFill>
                <a:effectLst/>
                <a:latin typeface="+mn-lt"/>
                <a:ea typeface="+mn-ea"/>
                <a:cs typeface="+mn-cs"/>
              </a:rPr>
              <a:t>个子节点。在一个长为</a:t>
            </a:r>
            <a:r>
              <a:rPr lang="en-US" altLang="zh-CN" sz="1200" kern="1200" dirty="0">
                <a:solidFill>
                  <a:schemeClr val="tx1"/>
                </a:solidFill>
                <a:effectLst/>
                <a:latin typeface="+mn-lt"/>
                <a:ea typeface="+mn-ea"/>
                <a:cs typeface="+mn-cs"/>
              </a:rPr>
              <a:t>n </a:t>
            </a:r>
            <a:r>
              <a:rPr lang="zh-CN" altLang="zh-CN" sz="1200" kern="1200" dirty="0">
                <a:solidFill>
                  <a:schemeClr val="tx1"/>
                </a:solidFill>
                <a:effectLst/>
                <a:latin typeface="+mn-lt"/>
                <a:ea typeface="+mn-ea"/>
                <a:cs typeface="+mn-cs"/>
              </a:rPr>
              <a:t>的序列，堆排序的过程是从第</a:t>
            </a:r>
            <a:r>
              <a:rPr lang="en-US" altLang="zh-CN" sz="1200" kern="1200" dirty="0">
                <a:solidFill>
                  <a:schemeClr val="tx1"/>
                </a:solidFill>
                <a:effectLst/>
                <a:latin typeface="+mn-lt"/>
                <a:ea typeface="+mn-ea"/>
                <a:cs typeface="+mn-cs"/>
              </a:rPr>
              <a:t>n / 2</a:t>
            </a:r>
            <a:r>
              <a:rPr lang="zh-CN" altLang="zh-CN" sz="1200" kern="1200" dirty="0">
                <a:solidFill>
                  <a:schemeClr val="tx1"/>
                </a:solidFill>
                <a:effectLst/>
                <a:latin typeface="+mn-lt"/>
                <a:ea typeface="+mn-ea"/>
                <a:cs typeface="+mn-cs"/>
              </a:rPr>
              <a:t>开始和其子节点共</a:t>
            </a:r>
            <a:r>
              <a:rPr lang="en-US" altLang="zh-CN" sz="1200" kern="1200" dirty="0">
                <a:solidFill>
                  <a:schemeClr val="tx1"/>
                </a:solidFill>
                <a:effectLst/>
                <a:latin typeface="+mn-lt"/>
                <a:ea typeface="+mn-ea"/>
                <a:cs typeface="+mn-cs"/>
              </a:rPr>
              <a:t>3</a:t>
            </a:r>
            <a:r>
              <a:rPr lang="zh-CN" altLang="zh-CN" sz="1200" kern="1200" dirty="0">
                <a:solidFill>
                  <a:schemeClr val="tx1"/>
                </a:solidFill>
                <a:effectLst/>
                <a:latin typeface="+mn-lt"/>
                <a:ea typeface="+mn-ea"/>
                <a:cs typeface="+mn-cs"/>
              </a:rPr>
              <a:t>个值选择最大（大顶堆）或者最小（小顶堆），这</a:t>
            </a:r>
            <a:r>
              <a:rPr lang="en-US" altLang="zh-CN" sz="1200" kern="1200" dirty="0">
                <a:solidFill>
                  <a:schemeClr val="tx1"/>
                </a:solidFill>
                <a:effectLst/>
                <a:latin typeface="+mn-lt"/>
                <a:ea typeface="+mn-ea"/>
                <a:cs typeface="+mn-cs"/>
              </a:rPr>
              <a:t>3</a:t>
            </a:r>
            <a:r>
              <a:rPr lang="zh-CN" altLang="zh-CN" sz="1200" kern="1200" dirty="0">
                <a:solidFill>
                  <a:schemeClr val="tx1"/>
                </a:solidFill>
                <a:effectLst/>
                <a:latin typeface="+mn-lt"/>
                <a:ea typeface="+mn-ea"/>
                <a:cs typeface="+mn-cs"/>
              </a:rPr>
              <a:t>个元素之间的选择当然不会破坏稳定性。但当为</a:t>
            </a:r>
            <a:r>
              <a:rPr lang="en-US" altLang="zh-CN" sz="1200" kern="1200" dirty="0">
                <a:solidFill>
                  <a:schemeClr val="tx1"/>
                </a:solidFill>
                <a:effectLst/>
                <a:latin typeface="+mn-lt"/>
                <a:ea typeface="+mn-ea"/>
                <a:cs typeface="+mn-cs"/>
              </a:rPr>
              <a:t>n / 2 - 1</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 n / 2 - 2</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 ... 1</a:t>
            </a:r>
            <a:r>
              <a:rPr lang="zh-CN" altLang="zh-CN" sz="1200" kern="1200" dirty="0">
                <a:solidFill>
                  <a:schemeClr val="tx1"/>
                </a:solidFill>
                <a:effectLst/>
                <a:latin typeface="+mn-lt"/>
                <a:ea typeface="+mn-ea"/>
                <a:cs typeface="+mn-cs"/>
              </a:rPr>
              <a:t>这些个父节点选择元素时，就会破坏稳定性。有可能第</a:t>
            </a:r>
            <a:r>
              <a:rPr lang="en-US" altLang="zh-CN" sz="1200" kern="1200" dirty="0">
                <a:solidFill>
                  <a:schemeClr val="tx1"/>
                </a:solidFill>
                <a:effectLst/>
                <a:latin typeface="+mn-lt"/>
                <a:ea typeface="+mn-ea"/>
                <a:cs typeface="+mn-cs"/>
              </a:rPr>
              <a:t>n / 2</a:t>
            </a:r>
            <a:r>
              <a:rPr lang="zh-CN" altLang="zh-CN" sz="1200" kern="1200" dirty="0">
                <a:solidFill>
                  <a:schemeClr val="tx1"/>
                </a:solidFill>
                <a:effectLst/>
                <a:latin typeface="+mn-lt"/>
                <a:ea typeface="+mn-ea"/>
                <a:cs typeface="+mn-cs"/>
              </a:rPr>
              <a:t>个父节点交换把后面一个元素交换过去了，而第</a:t>
            </a:r>
            <a:r>
              <a:rPr lang="en-US" altLang="zh-CN" sz="1200" kern="1200" dirty="0">
                <a:solidFill>
                  <a:schemeClr val="tx1"/>
                </a:solidFill>
                <a:effectLst/>
                <a:latin typeface="+mn-lt"/>
                <a:ea typeface="+mn-ea"/>
                <a:cs typeface="+mn-cs"/>
              </a:rPr>
              <a:t>n / 2 - 1</a:t>
            </a:r>
            <a:r>
              <a:rPr lang="zh-CN" altLang="zh-CN" sz="1200" kern="1200" dirty="0">
                <a:solidFill>
                  <a:schemeClr val="tx1"/>
                </a:solidFill>
                <a:effectLst/>
                <a:latin typeface="+mn-lt"/>
                <a:ea typeface="+mn-ea"/>
                <a:cs typeface="+mn-cs"/>
              </a:rPr>
              <a:t>个父节点把后面一个相同的元素没有交换</a:t>
            </a:r>
            <a:r>
              <a:rPr lang="zh-CN" altLang="en-US" sz="1200" kern="1200" dirty="0">
                <a:solidFill>
                  <a:schemeClr val="tx1"/>
                </a:solidFill>
                <a:effectLst/>
                <a:latin typeface="+mn-lt"/>
                <a:ea typeface="+mn-ea"/>
                <a:cs typeface="+mn-cs"/>
              </a:rPr>
              <a:t>（和左右孩子的大小相关。。。）</a:t>
            </a:r>
            <a:r>
              <a:rPr lang="zh-CN" altLang="zh-CN" sz="1200" kern="1200" dirty="0">
                <a:solidFill>
                  <a:schemeClr val="tx1"/>
                </a:solidFill>
                <a:effectLst/>
                <a:latin typeface="+mn-lt"/>
                <a:ea typeface="+mn-ea"/>
                <a:cs typeface="+mn-cs"/>
              </a:rPr>
              <a:t>，那么这</a:t>
            </a:r>
            <a:r>
              <a:rPr lang="en-US" altLang="zh-CN" sz="1200" kern="1200" dirty="0">
                <a:solidFill>
                  <a:schemeClr val="tx1"/>
                </a:solidFill>
                <a:effectLst/>
                <a:latin typeface="+mn-lt"/>
                <a:ea typeface="+mn-ea"/>
                <a:cs typeface="+mn-cs"/>
              </a:rPr>
              <a:t>2</a:t>
            </a:r>
            <a:r>
              <a:rPr lang="zh-CN" altLang="zh-CN" sz="1200" kern="1200" dirty="0">
                <a:solidFill>
                  <a:schemeClr val="tx1"/>
                </a:solidFill>
                <a:effectLst/>
                <a:latin typeface="+mn-lt"/>
                <a:ea typeface="+mn-ea"/>
                <a:cs typeface="+mn-cs"/>
              </a:rPr>
              <a:t>个相同的元素之间的稳定性就被破坏了。所以，堆排序不是稳定的排序算法。</a:t>
            </a:r>
            <a:endParaRPr lang="en-US" altLang="zh-CN" sz="1200" kern="1200" dirty="0">
              <a:solidFill>
                <a:schemeClr val="tx1"/>
              </a:solidFill>
              <a:effectLst/>
              <a:latin typeface="+mn-lt"/>
              <a:ea typeface="+mn-ea"/>
              <a:cs typeface="+mn-cs"/>
            </a:endParaRPr>
          </a:p>
          <a:p>
            <a:endParaRPr lang="en-US" altLang="zh-CN" sz="1200" kern="1200" dirty="0">
              <a:solidFill>
                <a:schemeClr val="tx1"/>
              </a:solidFill>
              <a:effectLst/>
              <a:latin typeface="+mn-lt"/>
              <a:ea typeface="+mn-ea"/>
              <a:cs typeface="+mn-cs"/>
            </a:endParaRPr>
          </a:p>
          <a:p>
            <a:r>
              <a:rPr lang="zh-CN" altLang="en-US" sz="1200" kern="1200" dirty="0">
                <a:solidFill>
                  <a:schemeClr val="tx1"/>
                </a:solidFill>
                <a:effectLst/>
                <a:latin typeface="+mn-lt"/>
                <a:ea typeface="+mn-ea"/>
                <a:cs typeface="+mn-cs"/>
              </a:rPr>
              <a:t>一个二叉树，</a:t>
            </a:r>
            <a:r>
              <a:rPr lang="en-US" altLang="zh-CN" sz="1200" kern="1200" dirty="0">
                <a:solidFill>
                  <a:schemeClr val="tx1"/>
                </a:solidFill>
                <a:effectLst/>
                <a:latin typeface="+mn-lt"/>
                <a:ea typeface="+mn-ea"/>
                <a:cs typeface="+mn-cs"/>
              </a:rPr>
              <a:t>2</a:t>
            </a:r>
            <a:r>
              <a:rPr lang="zh-CN" altLang="en-US"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38</a:t>
            </a:r>
            <a:r>
              <a:rPr lang="zh-CN" altLang="en-US"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38</a:t>
            </a:r>
            <a:r>
              <a:rPr lang="zh-CN" altLang="en-US" sz="1200" kern="1200" dirty="0">
                <a:solidFill>
                  <a:schemeClr val="tx1"/>
                </a:solidFill>
                <a:effectLst/>
                <a:latin typeface="+mn-lt"/>
                <a:ea typeface="+mn-ea"/>
                <a:cs typeface="+mn-cs"/>
              </a:rPr>
              <a:t>小；建大根堆；然后输出</a:t>
            </a:r>
            <a:r>
              <a:rPr lang="en-US" altLang="zh-CN" sz="1200" kern="1200" dirty="0">
                <a:solidFill>
                  <a:schemeClr val="tx1"/>
                </a:solidFill>
                <a:effectLst/>
                <a:latin typeface="+mn-lt"/>
                <a:ea typeface="+mn-ea"/>
                <a:cs typeface="+mn-cs"/>
              </a:rPr>
              <a:t>38</a:t>
            </a:r>
            <a:r>
              <a:rPr lang="zh-CN" altLang="en-US"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38</a:t>
            </a:r>
            <a:r>
              <a:rPr lang="zh-CN" altLang="en-US" sz="1200" kern="1200" dirty="0">
                <a:solidFill>
                  <a:schemeClr val="tx1"/>
                </a:solidFill>
                <a:effectLst/>
                <a:latin typeface="+mn-lt"/>
                <a:ea typeface="+mn-ea"/>
                <a:cs typeface="+mn-cs"/>
              </a:rPr>
              <a:t>放在数组最后，然后，再输出</a:t>
            </a:r>
            <a:r>
              <a:rPr lang="en-US" altLang="zh-CN" sz="1200" kern="1200" dirty="0">
                <a:solidFill>
                  <a:schemeClr val="tx1"/>
                </a:solidFill>
                <a:effectLst/>
                <a:latin typeface="+mn-lt"/>
                <a:ea typeface="+mn-ea"/>
                <a:cs typeface="+mn-cs"/>
              </a:rPr>
              <a:t>38</a:t>
            </a:r>
            <a:r>
              <a:rPr lang="zh-CN" altLang="en-US" sz="1200" kern="1200" dirty="0">
                <a:solidFill>
                  <a:schemeClr val="tx1"/>
                </a:solidFill>
                <a:effectLst/>
                <a:latin typeface="+mn-lt"/>
                <a:ea typeface="+mn-ea"/>
                <a:cs typeface="+mn-cs"/>
              </a:rPr>
              <a:t>小，放在倒数第二，顺序就变了；</a:t>
            </a:r>
            <a:endParaRPr lang="zh-CN" altLang="en-US" dirty="0"/>
          </a:p>
        </p:txBody>
      </p:sp>
      <p:sp>
        <p:nvSpPr>
          <p:cNvPr id="4" name="灯片编号占位符 3"/>
          <p:cNvSpPr>
            <a:spLocks noGrp="1"/>
          </p:cNvSpPr>
          <p:nvPr>
            <p:ph type="sldNum" sz="quarter" idx="10"/>
          </p:nvPr>
        </p:nvSpPr>
        <p:spPr/>
        <p:txBody>
          <a:bodyPr/>
          <a:lstStyle/>
          <a:p>
            <a:fld id="{D73ADF5C-0B53-4BD5-BF19-A16D1C70E8AA}" type="slidenum">
              <a:rPr lang="zh-CN" altLang="en-US">
                <a:solidFill>
                  <a:prstClr val="black"/>
                </a:solidFill>
              </a:rPr>
              <a:pPr/>
              <a:t>90</a:t>
            </a:fld>
            <a:endParaRPr lang="zh-CN" altLang="en-US">
              <a:solidFill>
                <a:prstClr val="black"/>
              </a:solidFill>
            </a:endParaRPr>
          </a:p>
        </p:txBody>
      </p:sp>
      <p:sp>
        <p:nvSpPr>
          <p:cNvPr id="5" name="页脚占位符 4"/>
          <p:cNvSpPr>
            <a:spLocks noGrp="1"/>
          </p:cNvSpPr>
          <p:nvPr>
            <p:ph type="ftr" sz="quarter" idx="11"/>
          </p:nvPr>
        </p:nvSpPr>
        <p:spPr/>
        <p:txBody>
          <a:bodyPr/>
          <a:lstStyle/>
          <a:p>
            <a:endParaRPr lang="zh-CN" altLang="en-US">
              <a:solidFill>
                <a:prstClr val="black"/>
              </a:solidFill>
            </a:endParaRPr>
          </a:p>
        </p:txBody>
      </p:sp>
      <p:sp>
        <p:nvSpPr>
          <p:cNvPr id="6" name="页眉占位符 5"/>
          <p:cNvSpPr>
            <a:spLocks noGrp="1"/>
          </p:cNvSpPr>
          <p:nvPr>
            <p:ph type="hdr" sz="quarter" idx="12"/>
          </p:nvPr>
        </p:nvSpPr>
        <p:spPr/>
        <p:txBody>
          <a:bodyPr/>
          <a:lstStyle/>
          <a:p>
            <a:r>
              <a:rPr lang="zh-CN" altLang="en-US">
                <a:solidFill>
                  <a:prstClr val="black"/>
                </a:solidFill>
              </a:rPr>
              <a:t>第</a:t>
            </a:r>
            <a:r>
              <a:rPr lang="en-US" altLang="zh-CN">
                <a:solidFill>
                  <a:prstClr val="black"/>
                </a:solidFill>
              </a:rPr>
              <a:t>1</a:t>
            </a:r>
            <a:r>
              <a:rPr lang="zh-CN" altLang="en-US">
                <a:solidFill>
                  <a:prstClr val="black"/>
                </a:solidFill>
              </a:rPr>
              <a:t>章 绪论</a:t>
            </a:r>
          </a:p>
        </p:txBody>
      </p:sp>
    </p:spTree>
    <p:extLst>
      <p:ext uri="{BB962C8B-B14F-4D97-AF65-F5344CB8AC3E}">
        <p14:creationId xmlns:p14="http://schemas.microsoft.com/office/powerpoint/2010/main" val="1953212056"/>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假设初始序列含有</a:t>
            </a:r>
            <a:r>
              <a:rPr lang="en-US" altLang="zh-CN" dirty="0"/>
              <a:t>n</a:t>
            </a:r>
            <a:r>
              <a:rPr lang="zh-CN" altLang="en-US" dirty="0"/>
              <a:t>个记录，则可看成是</a:t>
            </a:r>
            <a:r>
              <a:rPr lang="en-US" altLang="zh-CN" dirty="0"/>
              <a:t>n</a:t>
            </a:r>
            <a:r>
              <a:rPr lang="zh-CN" altLang="en-US" dirty="0"/>
              <a:t>个有序的子序列，每个子序列的长度为</a:t>
            </a:r>
            <a:r>
              <a:rPr lang="en-US" altLang="zh-CN" dirty="0"/>
              <a:t>1</a:t>
            </a:r>
            <a:r>
              <a:rPr lang="zh-CN" altLang="en-US" dirty="0"/>
              <a:t>，然后两两归并，得到（</a:t>
            </a:r>
            <a:r>
              <a:rPr lang="en-US" altLang="zh-CN" dirty="0"/>
              <a:t>n/2</a:t>
            </a:r>
            <a:r>
              <a:rPr lang="zh-CN" altLang="en-US" dirty="0"/>
              <a:t>）向上取整个长度为</a:t>
            </a:r>
            <a:r>
              <a:rPr lang="en-US" altLang="zh-CN" dirty="0"/>
              <a:t>2</a:t>
            </a:r>
            <a:r>
              <a:rPr lang="zh-CN" altLang="en-US" dirty="0"/>
              <a:t>或</a:t>
            </a:r>
            <a:r>
              <a:rPr lang="en-US" altLang="zh-CN" dirty="0"/>
              <a:t>1</a:t>
            </a:r>
            <a:r>
              <a:rPr lang="zh-CN" altLang="en-US" dirty="0"/>
              <a:t>的有序子序列；再两两归并。。。，如此重复，直到得到一个长度为</a:t>
            </a:r>
            <a:r>
              <a:rPr lang="en-US" altLang="zh-CN" dirty="0"/>
              <a:t>n</a:t>
            </a:r>
            <a:r>
              <a:rPr lang="zh-CN" altLang="en-US" dirty="0"/>
              <a:t>的有序序列为止，这种方法称为</a:t>
            </a:r>
            <a:r>
              <a:rPr lang="en-US" altLang="zh-CN" dirty="0"/>
              <a:t>2-</a:t>
            </a:r>
            <a:r>
              <a:rPr lang="zh-CN" altLang="en-US" dirty="0"/>
              <a:t>路归并排序。</a:t>
            </a:r>
          </a:p>
        </p:txBody>
      </p:sp>
      <p:sp>
        <p:nvSpPr>
          <p:cNvPr id="4" name="灯片编号占位符 3"/>
          <p:cNvSpPr>
            <a:spLocks noGrp="1"/>
          </p:cNvSpPr>
          <p:nvPr>
            <p:ph type="sldNum" sz="quarter" idx="10"/>
          </p:nvPr>
        </p:nvSpPr>
        <p:spPr/>
        <p:txBody>
          <a:bodyPr/>
          <a:lstStyle/>
          <a:p>
            <a:fld id="{D73ADF5C-0B53-4BD5-BF19-A16D1C70E8AA}" type="slidenum">
              <a:rPr lang="zh-CN" altLang="en-US">
                <a:solidFill>
                  <a:prstClr val="black"/>
                </a:solidFill>
              </a:rPr>
              <a:pPr/>
              <a:t>91</a:t>
            </a:fld>
            <a:endParaRPr lang="zh-CN" altLang="en-US">
              <a:solidFill>
                <a:prstClr val="black"/>
              </a:solidFill>
            </a:endParaRPr>
          </a:p>
        </p:txBody>
      </p:sp>
      <p:sp>
        <p:nvSpPr>
          <p:cNvPr id="5" name="页脚占位符 4"/>
          <p:cNvSpPr>
            <a:spLocks noGrp="1"/>
          </p:cNvSpPr>
          <p:nvPr>
            <p:ph type="ftr" sz="quarter" idx="11"/>
          </p:nvPr>
        </p:nvSpPr>
        <p:spPr/>
        <p:txBody>
          <a:bodyPr/>
          <a:lstStyle/>
          <a:p>
            <a:endParaRPr lang="zh-CN" altLang="en-US">
              <a:solidFill>
                <a:prstClr val="black"/>
              </a:solidFill>
            </a:endParaRPr>
          </a:p>
        </p:txBody>
      </p:sp>
      <p:sp>
        <p:nvSpPr>
          <p:cNvPr id="6" name="页眉占位符 5"/>
          <p:cNvSpPr>
            <a:spLocks noGrp="1"/>
          </p:cNvSpPr>
          <p:nvPr>
            <p:ph type="hdr" sz="quarter" idx="12"/>
          </p:nvPr>
        </p:nvSpPr>
        <p:spPr/>
        <p:txBody>
          <a:bodyPr/>
          <a:lstStyle/>
          <a:p>
            <a:r>
              <a:rPr lang="zh-CN" altLang="en-US">
                <a:solidFill>
                  <a:prstClr val="black"/>
                </a:solidFill>
              </a:rPr>
              <a:t>第</a:t>
            </a:r>
            <a:r>
              <a:rPr lang="en-US" altLang="zh-CN">
                <a:solidFill>
                  <a:prstClr val="black"/>
                </a:solidFill>
              </a:rPr>
              <a:t>1</a:t>
            </a:r>
            <a:r>
              <a:rPr lang="zh-CN" altLang="en-US">
                <a:solidFill>
                  <a:prstClr val="black"/>
                </a:solidFill>
              </a:rPr>
              <a:t>章 绪论</a:t>
            </a:r>
          </a:p>
        </p:txBody>
      </p:sp>
    </p:spTree>
    <p:extLst>
      <p:ext uri="{BB962C8B-B14F-4D97-AF65-F5344CB8AC3E}">
        <p14:creationId xmlns:p14="http://schemas.microsoft.com/office/powerpoint/2010/main" val="2778787143"/>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3ADF5C-0B53-4BD5-BF19-A16D1C70E8AA}" type="slidenum">
              <a:rPr lang="zh-CN" altLang="en-US">
                <a:solidFill>
                  <a:prstClr val="black"/>
                </a:solidFill>
              </a:rPr>
              <a:pPr/>
              <a:t>92</a:t>
            </a:fld>
            <a:endParaRPr lang="zh-CN" altLang="en-US">
              <a:solidFill>
                <a:prstClr val="black"/>
              </a:solidFill>
            </a:endParaRPr>
          </a:p>
        </p:txBody>
      </p:sp>
      <p:sp>
        <p:nvSpPr>
          <p:cNvPr id="5" name="页脚占位符 4"/>
          <p:cNvSpPr>
            <a:spLocks noGrp="1"/>
          </p:cNvSpPr>
          <p:nvPr>
            <p:ph type="ftr" sz="quarter" idx="11"/>
          </p:nvPr>
        </p:nvSpPr>
        <p:spPr/>
        <p:txBody>
          <a:bodyPr/>
          <a:lstStyle/>
          <a:p>
            <a:endParaRPr lang="zh-CN" altLang="en-US">
              <a:solidFill>
                <a:prstClr val="black"/>
              </a:solidFill>
            </a:endParaRPr>
          </a:p>
        </p:txBody>
      </p:sp>
      <p:sp>
        <p:nvSpPr>
          <p:cNvPr id="6" name="页眉占位符 5"/>
          <p:cNvSpPr>
            <a:spLocks noGrp="1"/>
          </p:cNvSpPr>
          <p:nvPr>
            <p:ph type="hdr" sz="quarter" idx="12"/>
          </p:nvPr>
        </p:nvSpPr>
        <p:spPr/>
        <p:txBody>
          <a:bodyPr/>
          <a:lstStyle/>
          <a:p>
            <a:r>
              <a:rPr lang="zh-CN" altLang="en-US">
                <a:solidFill>
                  <a:prstClr val="black"/>
                </a:solidFill>
              </a:rPr>
              <a:t>第</a:t>
            </a:r>
            <a:r>
              <a:rPr lang="en-US" altLang="zh-CN">
                <a:solidFill>
                  <a:prstClr val="black"/>
                </a:solidFill>
              </a:rPr>
              <a:t>1</a:t>
            </a:r>
            <a:r>
              <a:rPr lang="zh-CN" altLang="en-US">
                <a:solidFill>
                  <a:prstClr val="black"/>
                </a:solidFill>
              </a:rPr>
              <a:t>章 绪论</a:t>
            </a:r>
          </a:p>
        </p:txBody>
      </p:sp>
    </p:spTree>
    <p:extLst>
      <p:ext uri="{BB962C8B-B14F-4D97-AF65-F5344CB8AC3E}">
        <p14:creationId xmlns:p14="http://schemas.microsoft.com/office/powerpoint/2010/main" val="1953212056"/>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前面讨论的排序都是通过关键字间的比较和移动记录这两种操作，而实现基数排序不需要进行记录关键字间的比较。基数排序是一种借助多关键字排序的思想对单逻辑关键字进行排序的方法。</a:t>
            </a:r>
          </a:p>
        </p:txBody>
      </p:sp>
      <p:sp>
        <p:nvSpPr>
          <p:cNvPr id="4" name="灯片编号占位符 3"/>
          <p:cNvSpPr>
            <a:spLocks noGrp="1"/>
          </p:cNvSpPr>
          <p:nvPr>
            <p:ph type="sldNum" sz="quarter" idx="10"/>
          </p:nvPr>
        </p:nvSpPr>
        <p:spPr/>
        <p:txBody>
          <a:bodyPr/>
          <a:lstStyle/>
          <a:p>
            <a:fld id="{D73ADF5C-0B53-4BD5-BF19-A16D1C70E8AA}" type="slidenum">
              <a:rPr lang="zh-CN" altLang="en-US">
                <a:solidFill>
                  <a:prstClr val="black"/>
                </a:solidFill>
              </a:rPr>
              <a:pPr/>
              <a:t>93</a:t>
            </a:fld>
            <a:endParaRPr lang="zh-CN" altLang="en-US">
              <a:solidFill>
                <a:prstClr val="black"/>
              </a:solidFill>
            </a:endParaRPr>
          </a:p>
        </p:txBody>
      </p:sp>
      <p:sp>
        <p:nvSpPr>
          <p:cNvPr id="5" name="页脚占位符 4"/>
          <p:cNvSpPr>
            <a:spLocks noGrp="1"/>
          </p:cNvSpPr>
          <p:nvPr>
            <p:ph type="ftr" sz="quarter" idx="11"/>
          </p:nvPr>
        </p:nvSpPr>
        <p:spPr/>
        <p:txBody>
          <a:bodyPr/>
          <a:lstStyle/>
          <a:p>
            <a:endParaRPr lang="zh-CN" altLang="en-US">
              <a:solidFill>
                <a:prstClr val="black"/>
              </a:solidFill>
            </a:endParaRPr>
          </a:p>
        </p:txBody>
      </p:sp>
      <p:sp>
        <p:nvSpPr>
          <p:cNvPr id="6" name="页眉占位符 5"/>
          <p:cNvSpPr>
            <a:spLocks noGrp="1"/>
          </p:cNvSpPr>
          <p:nvPr>
            <p:ph type="hdr" sz="quarter" idx="12"/>
          </p:nvPr>
        </p:nvSpPr>
        <p:spPr/>
        <p:txBody>
          <a:bodyPr/>
          <a:lstStyle/>
          <a:p>
            <a:r>
              <a:rPr lang="zh-CN" altLang="en-US">
                <a:solidFill>
                  <a:prstClr val="black"/>
                </a:solidFill>
              </a:rPr>
              <a:t>第</a:t>
            </a:r>
            <a:r>
              <a:rPr lang="en-US" altLang="zh-CN">
                <a:solidFill>
                  <a:prstClr val="black"/>
                </a:solidFill>
              </a:rPr>
              <a:t>1</a:t>
            </a:r>
            <a:r>
              <a:rPr lang="zh-CN" altLang="en-US">
                <a:solidFill>
                  <a:prstClr val="black"/>
                </a:solidFill>
              </a:rPr>
              <a:t>章 绪论</a:t>
            </a:r>
          </a:p>
        </p:txBody>
      </p:sp>
    </p:spTree>
    <p:extLst>
      <p:ext uri="{BB962C8B-B14F-4D97-AF65-F5344CB8AC3E}">
        <p14:creationId xmlns:p14="http://schemas.microsoft.com/office/powerpoint/2010/main" val="1953212056"/>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前面讨论的排序都是通过关键字间的比较和移动记录这两种操作，而实现基数排序不需要进行记录关键字间的比较。基数排序是一种借助多关键字排序的思想对单逻辑关键字进行排序的方法。</a:t>
            </a:r>
          </a:p>
        </p:txBody>
      </p:sp>
      <p:sp>
        <p:nvSpPr>
          <p:cNvPr id="4" name="灯片编号占位符 3"/>
          <p:cNvSpPr>
            <a:spLocks noGrp="1"/>
          </p:cNvSpPr>
          <p:nvPr>
            <p:ph type="sldNum" sz="quarter" idx="10"/>
          </p:nvPr>
        </p:nvSpPr>
        <p:spPr/>
        <p:txBody>
          <a:bodyPr/>
          <a:lstStyle/>
          <a:p>
            <a:fld id="{D73ADF5C-0B53-4BD5-BF19-A16D1C70E8AA}" type="slidenum">
              <a:rPr lang="zh-CN" altLang="en-US">
                <a:solidFill>
                  <a:prstClr val="black"/>
                </a:solidFill>
              </a:rPr>
              <a:pPr/>
              <a:t>94</a:t>
            </a:fld>
            <a:endParaRPr lang="zh-CN" altLang="en-US">
              <a:solidFill>
                <a:prstClr val="black"/>
              </a:solidFill>
            </a:endParaRPr>
          </a:p>
        </p:txBody>
      </p:sp>
      <p:sp>
        <p:nvSpPr>
          <p:cNvPr id="5" name="页脚占位符 4"/>
          <p:cNvSpPr>
            <a:spLocks noGrp="1"/>
          </p:cNvSpPr>
          <p:nvPr>
            <p:ph type="ftr" sz="quarter" idx="11"/>
          </p:nvPr>
        </p:nvSpPr>
        <p:spPr/>
        <p:txBody>
          <a:bodyPr/>
          <a:lstStyle/>
          <a:p>
            <a:endParaRPr lang="zh-CN" altLang="en-US">
              <a:solidFill>
                <a:prstClr val="black"/>
              </a:solidFill>
            </a:endParaRPr>
          </a:p>
        </p:txBody>
      </p:sp>
      <p:sp>
        <p:nvSpPr>
          <p:cNvPr id="6" name="页眉占位符 5"/>
          <p:cNvSpPr>
            <a:spLocks noGrp="1"/>
          </p:cNvSpPr>
          <p:nvPr>
            <p:ph type="hdr" sz="quarter" idx="12"/>
          </p:nvPr>
        </p:nvSpPr>
        <p:spPr/>
        <p:txBody>
          <a:bodyPr/>
          <a:lstStyle/>
          <a:p>
            <a:r>
              <a:rPr lang="zh-CN" altLang="en-US">
                <a:solidFill>
                  <a:prstClr val="black"/>
                </a:solidFill>
              </a:rPr>
              <a:t>第</a:t>
            </a:r>
            <a:r>
              <a:rPr lang="en-US" altLang="zh-CN">
                <a:solidFill>
                  <a:prstClr val="black"/>
                </a:solidFill>
              </a:rPr>
              <a:t>1</a:t>
            </a:r>
            <a:r>
              <a:rPr lang="zh-CN" altLang="en-US">
                <a:solidFill>
                  <a:prstClr val="black"/>
                </a:solidFill>
              </a:rPr>
              <a:t>章 绪论</a:t>
            </a:r>
          </a:p>
        </p:txBody>
      </p:sp>
    </p:spTree>
    <p:extLst>
      <p:ext uri="{BB962C8B-B14F-4D97-AF65-F5344CB8AC3E}">
        <p14:creationId xmlns:p14="http://schemas.microsoft.com/office/powerpoint/2010/main" val="1953212056"/>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73ADF5C-0B53-4BD5-BF19-A16D1C70E8AA}" type="slidenum">
              <a:rPr lang="zh-CN" altLang="en-US">
                <a:solidFill>
                  <a:prstClr val="black"/>
                </a:solidFill>
              </a:rPr>
              <a:pPr/>
              <a:t>95</a:t>
            </a:fld>
            <a:endParaRPr lang="zh-CN" altLang="en-US">
              <a:solidFill>
                <a:prstClr val="black"/>
              </a:solidFill>
            </a:endParaRPr>
          </a:p>
        </p:txBody>
      </p:sp>
      <p:sp>
        <p:nvSpPr>
          <p:cNvPr id="5" name="页脚占位符 4"/>
          <p:cNvSpPr>
            <a:spLocks noGrp="1"/>
          </p:cNvSpPr>
          <p:nvPr>
            <p:ph type="ftr" sz="quarter" idx="11"/>
          </p:nvPr>
        </p:nvSpPr>
        <p:spPr/>
        <p:txBody>
          <a:bodyPr/>
          <a:lstStyle/>
          <a:p>
            <a:endParaRPr lang="zh-CN" altLang="en-US">
              <a:solidFill>
                <a:prstClr val="black"/>
              </a:solidFill>
            </a:endParaRPr>
          </a:p>
        </p:txBody>
      </p:sp>
      <p:sp>
        <p:nvSpPr>
          <p:cNvPr id="6" name="页眉占位符 5"/>
          <p:cNvSpPr>
            <a:spLocks noGrp="1"/>
          </p:cNvSpPr>
          <p:nvPr>
            <p:ph type="hdr" sz="quarter" idx="12"/>
          </p:nvPr>
        </p:nvSpPr>
        <p:spPr/>
        <p:txBody>
          <a:bodyPr/>
          <a:lstStyle/>
          <a:p>
            <a:r>
              <a:rPr lang="zh-CN" altLang="en-US">
                <a:solidFill>
                  <a:prstClr val="black"/>
                </a:solidFill>
              </a:rPr>
              <a:t>第</a:t>
            </a:r>
            <a:r>
              <a:rPr lang="en-US" altLang="zh-CN">
                <a:solidFill>
                  <a:prstClr val="black"/>
                </a:solidFill>
              </a:rPr>
              <a:t>1</a:t>
            </a:r>
            <a:r>
              <a:rPr lang="zh-CN" altLang="en-US">
                <a:solidFill>
                  <a:prstClr val="black"/>
                </a:solidFill>
              </a:rPr>
              <a:t>章 绪论</a:t>
            </a:r>
          </a:p>
        </p:txBody>
      </p:sp>
    </p:spTree>
    <p:extLst>
      <p:ext uri="{BB962C8B-B14F-4D97-AF65-F5344CB8AC3E}">
        <p14:creationId xmlns:p14="http://schemas.microsoft.com/office/powerpoint/2010/main" val="1953212056"/>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73ADF5C-0B53-4BD5-BF19-A16D1C70E8AA}" type="slidenum">
              <a:rPr lang="zh-CN" altLang="en-US">
                <a:solidFill>
                  <a:prstClr val="black"/>
                </a:solidFill>
              </a:rPr>
              <a:pPr/>
              <a:t>96</a:t>
            </a:fld>
            <a:endParaRPr lang="zh-CN" altLang="en-US">
              <a:solidFill>
                <a:prstClr val="black"/>
              </a:solidFill>
            </a:endParaRPr>
          </a:p>
        </p:txBody>
      </p:sp>
      <p:sp>
        <p:nvSpPr>
          <p:cNvPr id="5" name="页脚占位符 4"/>
          <p:cNvSpPr>
            <a:spLocks noGrp="1"/>
          </p:cNvSpPr>
          <p:nvPr>
            <p:ph type="ftr" sz="quarter" idx="11"/>
          </p:nvPr>
        </p:nvSpPr>
        <p:spPr/>
        <p:txBody>
          <a:bodyPr/>
          <a:lstStyle/>
          <a:p>
            <a:endParaRPr lang="zh-CN" altLang="en-US">
              <a:solidFill>
                <a:prstClr val="black"/>
              </a:solidFill>
            </a:endParaRPr>
          </a:p>
        </p:txBody>
      </p:sp>
      <p:sp>
        <p:nvSpPr>
          <p:cNvPr id="6" name="页眉占位符 5"/>
          <p:cNvSpPr>
            <a:spLocks noGrp="1"/>
          </p:cNvSpPr>
          <p:nvPr>
            <p:ph type="hdr" sz="quarter" idx="12"/>
          </p:nvPr>
        </p:nvSpPr>
        <p:spPr/>
        <p:txBody>
          <a:bodyPr/>
          <a:lstStyle/>
          <a:p>
            <a:r>
              <a:rPr lang="zh-CN" altLang="en-US">
                <a:solidFill>
                  <a:prstClr val="black"/>
                </a:solidFill>
              </a:rPr>
              <a:t>第</a:t>
            </a:r>
            <a:r>
              <a:rPr lang="en-US" altLang="zh-CN">
                <a:solidFill>
                  <a:prstClr val="black"/>
                </a:solidFill>
              </a:rPr>
              <a:t>1</a:t>
            </a:r>
            <a:r>
              <a:rPr lang="zh-CN" altLang="en-US">
                <a:solidFill>
                  <a:prstClr val="black"/>
                </a:solidFill>
              </a:rPr>
              <a:t>章 绪论</a:t>
            </a:r>
          </a:p>
        </p:txBody>
      </p:sp>
    </p:spTree>
    <p:extLst>
      <p:ext uri="{BB962C8B-B14F-4D97-AF65-F5344CB8AC3E}">
        <p14:creationId xmlns:p14="http://schemas.microsoft.com/office/powerpoint/2010/main" val="1953212056"/>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73ADF5C-0B53-4BD5-BF19-A16D1C70E8AA}" type="slidenum">
              <a:rPr lang="zh-CN" altLang="en-US">
                <a:solidFill>
                  <a:prstClr val="black"/>
                </a:solidFill>
              </a:rPr>
              <a:pPr/>
              <a:t>97</a:t>
            </a:fld>
            <a:endParaRPr lang="zh-CN" altLang="en-US">
              <a:solidFill>
                <a:prstClr val="black"/>
              </a:solidFill>
            </a:endParaRPr>
          </a:p>
        </p:txBody>
      </p:sp>
      <p:sp>
        <p:nvSpPr>
          <p:cNvPr id="5" name="页脚占位符 4"/>
          <p:cNvSpPr>
            <a:spLocks noGrp="1"/>
          </p:cNvSpPr>
          <p:nvPr>
            <p:ph type="ftr" sz="quarter" idx="11"/>
          </p:nvPr>
        </p:nvSpPr>
        <p:spPr/>
        <p:txBody>
          <a:bodyPr/>
          <a:lstStyle/>
          <a:p>
            <a:endParaRPr lang="zh-CN" altLang="en-US">
              <a:solidFill>
                <a:prstClr val="black"/>
              </a:solidFill>
            </a:endParaRPr>
          </a:p>
        </p:txBody>
      </p:sp>
      <p:sp>
        <p:nvSpPr>
          <p:cNvPr id="6" name="页眉占位符 5"/>
          <p:cNvSpPr>
            <a:spLocks noGrp="1"/>
          </p:cNvSpPr>
          <p:nvPr>
            <p:ph type="hdr" sz="quarter" idx="12"/>
          </p:nvPr>
        </p:nvSpPr>
        <p:spPr/>
        <p:txBody>
          <a:bodyPr/>
          <a:lstStyle/>
          <a:p>
            <a:r>
              <a:rPr lang="zh-CN" altLang="en-US">
                <a:solidFill>
                  <a:prstClr val="black"/>
                </a:solidFill>
              </a:rPr>
              <a:t>第</a:t>
            </a:r>
            <a:r>
              <a:rPr lang="en-US" altLang="zh-CN">
                <a:solidFill>
                  <a:prstClr val="black"/>
                </a:solidFill>
              </a:rPr>
              <a:t>1</a:t>
            </a:r>
            <a:r>
              <a:rPr lang="zh-CN" altLang="en-US">
                <a:solidFill>
                  <a:prstClr val="black"/>
                </a:solidFill>
              </a:rPr>
              <a:t>章 绪论</a:t>
            </a:r>
          </a:p>
        </p:txBody>
      </p:sp>
    </p:spTree>
    <p:extLst>
      <p:ext uri="{BB962C8B-B14F-4D97-AF65-F5344CB8AC3E}">
        <p14:creationId xmlns:p14="http://schemas.microsoft.com/office/powerpoint/2010/main" val="1953212056"/>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Pass</a:t>
            </a:r>
            <a:r>
              <a:rPr lang="zh-CN" altLang="en-US" dirty="0"/>
              <a:t>位：当前扫描的位；</a:t>
            </a:r>
          </a:p>
        </p:txBody>
      </p:sp>
      <p:sp>
        <p:nvSpPr>
          <p:cNvPr id="4" name="灯片编号占位符 3"/>
          <p:cNvSpPr>
            <a:spLocks noGrp="1"/>
          </p:cNvSpPr>
          <p:nvPr>
            <p:ph type="sldNum" sz="quarter" idx="10"/>
          </p:nvPr>
        </p:nvSpPr>
        <p:spPr/>
        <p:txBody>
          <a:bodyPr/>
          <a:lstStyle/>
          <a:p>
            <a:fld id="{D73ADF5C-0B53-4BD5-BF19-A16D1C70E8AA}" type="slidenum">
              <a:rPr lang="zh-CN" altLang="en-US">
                <a:solidFill>
                  <a:prstClr val="black"/>
                </a:solidFill>
              </a:rPr>
              <a:pPr/>
              <a:t>98</a:t>
            </a:fld>
            <a:endParaRPr lang="zh-CN" altLang="en-US">
              <a:solidFill>
                <a:prstClr val="black"/>
              </a:solidFill>
            </a:endParaRPr>
          </a:p>
        </p:txBody>
      </p:sp>
      <p:sp>
        <p:nvSpPr>
          <p:cNvPr id="5" name="页脚占位符 4"/>
          <p:cNvSpPr>
            <a:spLocks noGrp="1"/>
          </p:cNvSpPr>
          <p:nvPr>
            <p:ph type="ftr" sz="quarter" idx="11"/>
          </p:nvPr>
        </p:nvSpPr>
        <p:spPr/>
        <p:txBody>
          <a:bodyPr/>
          <a:lstStyle/>
          <a:p>
            <a:endParaRPr lang="zh-CN" altLang="en-US">
              <a:solidFill>
                <a:prstClr val="black"/>
              </a:solidFill>
            </a:endParaRPr>
          </a:p>
        </p:txBody>
      </p:sp>
      <p:sp>
        <p:nvSpPr>
          <p:cNvPr id="6" name="页眉占位符 5"/>
          <p:cNvSpPr>
            <a:spLocks noGrp="1"/>
          </p:cNvSpPr>
          <p:nvPr>
            <p:ph type="hdr" sz="quarter" idx="12"/>
          </p:nvPr>
        </p:nvSpPr>
        <p:spPr/>
        <p:txBody>
          <a:bodyPr/>
          <a:lstStyle/>
          <a:p>
            <a:r>
              <a:rPr lang="zh-CN" altLang="en-US">
                <a:solidFill>
                  <a:prstClr val="black"/>
                </a:solidFill>
              </a:rPr>
              <a:t>第</a:t>
            </a:r>
            <a:r>
              <a:rPr lang="en-US" altLang="zh-CN">
                <a:solidFill>
                  <a:prstClr val="black"/>
                </a:solidFill>
              </a:rPr>
              <a:t>1</a:t>
            </a:r>
            <a:r>
              <a:rPr lang="zh-CN" altLang="en-US">
                <a:solidFill>
                  <a:prstClr val="black"/>
                </a:solidFill>
              </a:rPr>
              <a:t>章 绪论</a:t>
            </a:r>
          </a:p>
        </p:txBody>
      </p:sp>
    </p:spTree>
    <p:extLst>
      <p:ext uri="{BB962C8B-B14F-4D97-AF65-F5344CB8AC3E}">
        <p14:creationId xmlns:p14="http://schemas.microsoft.com/office/powerpoint/2010/main" val="1953212056"/>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Pow10(p-1)</a:t>
            </a:r>
            <a:r>
              <a:rPr lang="zh-CN" altLang="en-US" dirty="0"/>
              <a:t>是</a:t>
            </a:r>
            <a:r>
              <a:rPr lang="en-US" altLang="zh-CN" dirty="0"/>
              <a:t>10</a:t>
            </a:r>
            <a:r>
              <a:rPr lang="zh-CN" altLang="en-US" dirty="0"/>
              <a:t>的</a:t>
            </a:r>
            <a:r>
              <a:rPr lang="en-US" altLang="zh-CN" dirty="0"/>
              <a:t>p-1</a:t>
            </a:r>
            <a:r>
              <a:rPr lang="zh-CN" altLang="en-US" dirty="0"/>
              <a:t>次方；</a:t>
            </a:r>
          </a:p>
        </p:txBody>
      </p:sp>
      <p:sp>
        <p:nvSpPr>
          <p:cNvPr id="4" name="灯片编号占位符 3"/>
          <p:cNvSpPr>
            <a:spLocks noGrp="1"/>
          </p:cNvSpPr>
          <p:nvPr>
            <p:ph type="sldNum" sz="quarter" idx="10"/>
          </p:nvPr>
        </p:nvSpPr>
        <p:spPr/>
        <p:txBody>
          <a:bodyPr/>
          <a:lstStyle/>
          <a:p>
            <a:fld id="{D73ADF5C-0B53-4BD5-BF19-A16D1C70E8AA}" type="slidenum">
              <a:rPr lang="zh-CN" altLang="en-US">
                <a:solidFill>
                  <a:prstClr val="black"/>
                </a:solidFill>
              </a:rPr>
              <a:pPr/>
              <a:t>99</a:t>
            </a:fld>
            <a:endParaRPr lang="zh-CN" altLang="en-US">
              <a:solidFill>
                <a:prstClr val="black"/>
              </a:solidFill>
            </a:endParaRPr>
          </a:p>
        </p:txBody>
      </p:sp>
      <p:sp>
        <p:nvSpPr>
          <p:cNvPr id="5" name="页脚占位符 4"/>
          <p:cNvSpPr>
            <a:spLocks noGrp="1"/>
          </p:cNvSpPr>
          <p:nvPr>
            <p:ph type="ftr" sz="quarter" idx="11"/>
          </p:nvPr>
        </p:nvSpPr>
        <p:spPr/>
        <p:txBody>
          <a:bodyPr/>
          <a:lstStyle/>
          <a:p>
            <a:endParaRPr lang="zh-CN" altLang="en-US">
              <a:solidFill>
                <a:prstClr val="black"/>
              </a:solidFill>
            </a:endParaRPr>
          </a:p>
        </p:txBody>
      </p:sp>
      <p:sp>
        <p:nvSpPr>
          <p:cNvPr id="6" name="页眉占位符 5"/>
          <p:cNvSpPr>
            <a:spLocks noGrp="1"/>
          </p:cNvSpPr>
          <p:nvPr>
            <p:ph type="hdr" sz="quarter" idx="12"/>
          </p:nvPr>
        </p:nvSpPr>
        <p:spPr/>
        <p:txBody>
          <a:bodyPr/>
          <a:lstStyle/>
          <a:p>
            <a:r>
              <a:rPr lang="zh-CN" altLang="en-US">
                <a:solidFill>
                  <a:prstClr val="black"/>
                </a:solidFill>
              </a:rPr>
              <a:t>第</a:t>
            </a:r>
            <a:r>
              <a:rPr lang="en-US" altLang="zh-CN">
                <a:solidFill>
                  <a:prstClr val="black"/>
                </a:solidFill>
              </a:rPr>
              <a:t>1</a:t>
            </a:r>
            <a:r>
              <a:rPr lang="zh-CN" altLang="en-US">
                <a:solidFill>
                  <a:prstClr val="black"/>
                </a:solidFill>
              </a:rPr>
              <a:t>章 绪论</a:t>
            </a:r>
          </a:p>
        </p:txBody>
      </p:sp>
    </p:spTree>
    <p:extLst>
      <p:ext uri="{BB962C8B-B14F-4D97-AF65-F5344CB8AC3E}">
        <p14:creationId xmlns:p14="http://schemas.microsoft.com/office/powerpoint/2010/main" val="195321205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内容占位符 2"/>
          <p:cNvSpPr>
            <a:spLocks noGrp="1"/>
          </p:cNvSpPr>
          <p:nvPr>
            <p:ph idx="1" hasCustomPrompt="1"/>
          </p:nvPr>
        </p:nvSpPr>
        <p:spPr>
          <a:xfrm>
            <a:off x="457200" y="1143002"/>
            <a:ext cx="8229600" cy="4983162"/>
          </a:xfrm>
        </p:spPr>
        <p:txBody>
          <a:bodyPr/>
          <a:lstStyle>
            <a:lvl1pPr algn="just">
              <a:defRPr/>
            </a:lvl1pPr>
            <a:lvl2pPr algn="just">
              <a:defRPr/>
            </a:lvl2pPr>
            <a:lvl3pPr algn="just">
              <a:defRPr/>
            </a:lvl3pPr>
            <a:lvl4pPr algn="just">
              <a:defRPr/>
            </a:lvl4pPr>
            <a:lvl5pPr algn="just">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 name="灯片编号占位符 5"/>
          <p:cNvSpPr>
            <a:spLocks noGrp="1"/>
          </p:cNvSpPr>
          <p:nvPr>
            <p:ph type="sldNum" sz="quarter" idx="12"/>
          </p:nvPr>
        </p:nvSpPr>
        <p:spPr/>
        <p:txBody>
          <a:bodyPr/>
          <a:lstStyle>
            <a:lvl1pPr>
              <a:defRPr lang="zh-CN" altLang="en-US" sz="1200" b="1" kern="1200" smtClean="0">
                <a:solidFill>
                  <a:srgbClr val="F79646">
                    <a:lumMod val="75000"/>
                  </a:srgbClr>
                </a:solidFill>
                <a:latin typeface="+mn-lt"/>
                <a:ea typeface="+mn-ea"/>
                <a:cs typeface="+mn-cs"/>
              </a:defRPr>
            </a:lvl1pPr>
          </a:lstStyle>
          <a:p>
            <a:fld id="{0063EC4C-CFD8-4F45-A0A2-30028C1F73DB}" type="slidenum">
              <a:rPr lang="en-CN" smtClean="0"/>
              <a:pPr/>
              <a:t>‹#›</a:t>
            </a:fld>
            <a:endParaRPr lang="zh-CN" altLang="en-US" sz="1200" b="1" kern="1200" dirty="0">
              <a:solidFill>
                <a:srgbClr val="F79646">
                  <a:lumMod val="75000"/>
                </a:srgbClr>
              </a:solidFill>
              <a:latin typeface="+mn-lt"/>
              <a:ea typeface="+mn-ea"/>
              <a:cs typeface="+mn-cs"/>
            </a:endParaRPr>
          </a:p>
        </p:txBody>
      </p:sp>
      <p:sp>
        <p:nvSpPr>
          <p:cNvPr id="7" name="Title 1">
            <a:extLst>
              <a:ext uri="{FF2B5EF4-FFF2-40B4-BE49-F238E27FC236}">
                <a16:creationId xmlns:a16="http://schemas.microsoft.com/office/drawing/2014/main" id="{1D58AB48-5C62-C54D-B6CB-62E7167AD68B}"/>
              </a:ext>
            </a:extLst>
          </p:cNvPr>
          <p:cNvSpPr>
            <a:spLocks noGrp="1"/>
          </p:cNvSpPr>
          <p:nvPr>
            <p:ph type="title"/>
          </p:nvPr>
        </p:nvSpPr>
        <p:spPr>
          <a:xfrm>
            <a:off x="457200" y="0"/>
            <a:ext cx="8229600" cy="992518"/>
          </a:xfrm>
        </p:spPr>
        <p:txBody>
          <a:bodyPr/>
          <a:lstStyle>
            <a:lvl1pPr>
              <a:defRPr sz="4000" b="1" i="0">
                <a:solidFill>
                  <a:srgbClr val="0070C0"/>
                </a:solidFill>
                <a:latin typeface="Microsoft YaHei" panose="020B0503020204020204" pitchFamily="34" charset="-122"/>
                <a:ea typeface="Microsoft YaHei" panose="020B0503020204020204" pitchFamily="34" charset="-122"/>
              </a:defRPr>
            </a:lvl1pPr>
          </a:lstStyle>
          <a:p>
            <a:pPr fontAlgn="base"/>
            <a:r>
              <a:rPr lang="en-US" altLang="zh-CN" strike="noStrike" noProof="1"/>
              <a:t>Click to edit Master title style</a:t>
            </a:r>
            <a:endParaRPr lang="en-US" strike="noStrike" noProof="1"/>
          </a:p>
        </p:txBody>
      </p:sp>
      <p:cxnSp>
        <p:nvCxnSpPr>
          <p:cNvPr id="8" name="Straight Connector 7">
            <a:extLst>
              <a:ext uri="{FF2B5EF4-FFF2-40B4-BE49-F238E27FC236}">
                <a16:creationId xmlns:a16="http://schemas.microsoft.com/office/drawing/2014/main" id="{0F4689F9-6CAA-1947-A181-579E34BDD977}"/>
              </a:ext>
            </a:extLst>
          </p:cNvPr>
          <p:cNvCxnSpPr>
            <a:cxnSpLocks/>
          </p:cNvCxnSpPr>
          <p:nvPr userDrawn="1"/>
        </p:nvCxnSpPr>
        <p:spPr>
          <a:xfrm>
            <a:off x="457200" y="990600"/>
            <a:ext cx="8229600" cy="0"/>
          </a:xfrm>
          <a:prstGeom prst="line">
            <a:avLst/>
          </a:prstGeom>
          <a:ln w="34925">
            <a:solidFill>
              <a:schemeClr val="accent1">
                <a:shade val="95000"/>
                <a:satMod val="10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1">
            <a:extLst>
              <a:ext uri="{FF2B5EF4-FFF2-40B4-BE49-F238E27FC236}">
                <a16:creationId xmlns:a16="http://schemas.microsoft.com/office/drawing/2014/main" id="{0EA11DD9-B7A0-5B44-95C4-398B4CAA883D}"/>
              </a:ext>
            </a:extLst>
          </p:cNvPr>
          <p:cNvCxnSpPr/>
          <p:nvPr userDrawn="1"/>
        </p:nvCxnSpPr>
        <p:spPr>
          <a:xfrm>
            <a:off x="457200" y="6324600"/>
            <a:ext cx="822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12" name="Picture 1" descr="C:\Users\Haijun\AppData\Roaming\Tencent\Users\2968516474\QQ\WinTemp\RichOle\O5)[OOM[}$H7(6{A~41GY`Q.png">
            <a:extLst>
              <a:ext uri="{FF2B5EF4-FFF2-40B4-BE49-F238E27FC236}">
                <a16:creationId xmlns:a16="http://schemas.microsoft.com/office/drawing/2014/main" id="{84822680-66F2-7347-A0E9-54FF335D45F6}"/>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173137" y="0"/>
            <a:ext cx="970863" cy="8381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3075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ustom Layou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a:prstGeom prst="rect">
            <a:avLst/>
          </a:prstGeom>
        </p:spPr>
        <p:txBody>
          <a:bodyPr/>
          <a:lstStyle/>
          <a:p>
            <a:pPr fontAlgn="base"/>
            <a:r>
              <a:rPr lang="en-US" altLang="zh-CN" strike="noStrike" noProof="1"/>
              <a:t>Click to edit Master title style</a:t>
            </a:r>
            <a:endParaRPr lang="zh-CN" altLang="en-US" strike="noStrike" noProof="1"/>
          </a:p>
        </p:txBody>
      </p:sp>
      <p:sp>
        <p:nvSpPr>
          <p:cNvPr id="10" name="Rectangle 5"/>
          <p:cNvSpPr>
            <a:spLocks noGrp="1" noChangeArrowheads="1"/>
          </p:cNvSpPr>
          <p:nvPr>
            <p:ph type="ftr" sz="quarter" idx="3"/>
          </p:nvPr>
        </p:nvSpPr>
        <p:spPr>
          <a:xfrm>
            <a:off x="3124200" y="6356350"/>
            <a:ext cx="2895600" cy="365125"/>
          </a:xfrm>
          <a:prstGeom prst="rect">
            <a:avLst/>
          </a:prstGeom>
        </p:spPr>
        <p:txBody>
          <a:bodyPr vert="horz" lIns="91440" tIns="45720" rIns="91440" bIns="45720" rtlCol="0" anchor="ct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tint val="75000"/>
                </a:schemeClr>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424511950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63EC4C-CFD8-4F45-A0A2-30028C1F73DB}" type="slidenum">
              <a:rPr lang="zh-CN" altLang="en-US" smtClean="0"/>
              <a:t>‹#›</a:t>
            </a:fld>
            <a:endParaRPr lang="zh-CN" altLang="en-US"/>
          </a:p>
        </p:txBody>
      </p:sp>
      <p:sp>
        <p:nvSpPr>
          <p:cNvPr id="8" name="日期占位符 3">
            <a:extLst>
              <a:ext uri="{FF2B5EF4-FFF2-40B4-BE49-F238E27FC236}">
                <a16:creationId xmlns:a16="http://schemas.microsoft.com/office/drawing/2014/main" id="{853654B8-F8CB-1A4D-B44E-311306A6B43E}"/>
              </a:ext>
            </a:extLst>
          </p:cNvPr>
          <p:cNvSpPr>
            <a:spLocks noGrp="1"/>
          </p:cNvSpPr>
          <p:nvPr>
            <p:ph type="dt" sz="half" idx="2"/>
          </p:nvPr>
        </p:nvSpPr>
        <p:spPr>
          <a:xfrm>
            <a:off x="457200" y="6356350"/>
            <a:ext cx="2133600" cy="365125"/>
          </a:xfrm>
          <a:prstGeom prst="rect">
            <a:avLst/>
          </a:prstGeom>
        </p:spPr>
        <p:txBody>
          <a:bodyPr/>
          <a:lstStyle>
            <a:lvl1pPr>
              <a:defRPr sz="1200"/>
            </a:lvl1pPr>
          </a:lstStyle>
          <a:p>
            <a:fld id="{82C260F3-2F15-4643-BD88-DA7D2CC1FAEE}" type="datetime1">
              <a:rPr lang="zh-CN" altLang="en-US" b="1" smtClean="0">
                <a:solidFill>
                  <a:srgbClr val="F79646">
                    <a:lumMod val="75000"/>
                  </a:srgbClr>
                </a:solidFill>
              </a:rPr>
              <a:pPr/>
              <a:t>2025/4/9</a:t>
            </a:fld>
            <a:endParaRPr lang="zh-CN" altLang="en-US" sz="1200" b="1" dirty="0">
              <a:solidFill>
                <a:srgbClr val="F79646">
                  <a:lumMod val="75000"/>
                </a:srgbClr>
              </a:solidFill>
            </a:endParaRPr>
          </a:p>
        </p:txBody>
      </p:sp>
    </p:spTree>
    <p:extLst>
      <p:ext uri="{BB962C8B-B14F-4D97-AF65-F5344CB8AC3E}">
        <p14:creationId xmlns:p14="http://schemas.microsoft.com/office/powerpoint/2010/main" val="1531354228"/>
      </p:ext>
    </p:extLst>
  </p:cSld>
  <p:clrMap bg1="lt1" tx1="dk1" bg2="lt2" tx2="dk2" accent1="accent1" accent2="accent2" accent3="accent3" accent4="accent4" accent5="accent5" accent6="accent6" hlink="hlink" folHlink="folHlink"/>
  <p:sldLayoutIdLst>
    <p:sldLayoutId id="2147483662" r:id="rId1"/>
    <p:sldLayoutId id="2147483663" r:id="rId2"/>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just"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just"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just"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just"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just"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0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0.xml"/><Relationship Id="rId1" Type="http://schemas.openxmlformats.org/officeDocument/2006/relationships/slideLayout" Target="../slideLayouts/slideLayout1.xml"/></Relationships>
</file>

<file path=ppt/slides/_rels/slide10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1.xml"/><Relationship Id="rId1" Type="http://schemas.openxmlformats.org/officeDocument/2006/relationships/slideLayout" Target="../slideLayouts/slideLayout1.xml"/></Relationships>
</file>

<file path=ppt/slides/_rels/slide10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2.xml"/><Relationship Id="rId1" Type="http://schemas.openxmlformats.org/officeDocument/2006/relationships/slideLayout" Target="../slideLayouts/slideLayout1.xml"/></Relationships>
</file>

<file path=ppt/slides/_rels/slide10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3.xml"/><Relationship Id="rId1" Type="http://schemas.openxmlformats.org/officeDocument/2006/relationships/slideLayout" Target="../slideLayouts/slideLayout1.xml"/></Relationships>
</file>

<file path=ppt/slides/_rels/slide10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4.xml"/><Relationship Id="rId1" Type="http://schemas.openxmlformats.org/officeDocument/2006/relationships/slideLayout" Target="../slideLayouts/slideLayout1.xml"/></Relationships>
</file>

<file path=ppt/slides/_rels/slide10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5.xml"/><Relationship Id="rId1" Type="http://schemas.openxmlformats.org/officeDocument/2006/relationships/slideLayout" Target="../slideLayouts/slideLayout1.xml"/></Relationships>
</file>

<file path=ppt/slides/_rels/slide10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6.xml"/><Relationship Id="rId1" Type="http://schemas.openxmlformats.org/officeDocument/2006/relationships/slideLayout" Target="../slideLayouts/slideLayout1.xml"/></Relationships>
</file>

<file path=ppt/slides/_rels/slide10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7.xml"/><Relationship Id="rId1" Type="http://schemas.openxmlformats.org/officeDocument/2006/relationships/slideLayout" Target="../slideLayouts/slideLayout1.xml"/></Relationships>
</file>

<file path=ppt/slides/_rels/slide10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8.xml"/><Relationship Id="rId1" Type="http://schemas.openxmlformats.org/officeDocument/2006/relationships/slideLayout" Target="../slideLayouts/slideLayout1.xml"/></Relationships>
</file>

<file path=ppt/slides/_rels/slide10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slide" Target="slide103.xml"/><Relationship Id="rId5" Type="http://schemas.openxmlformats.org/officeDocument/2006/relationships/slide" Target="slide3.xml"/><Relationship Id="rId4" Type="http://schemas.openxmlformats.org/officeDocument/2006/relationships/slide" Target="slide26.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1.xml"/><Relationship Id="rId4" Type="http://schemas.openxmlformats.org/officeDocument/2006/relationships/slide" Target="slide10.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8" Type="http://schemas.openxmlformats.org/officeDocument/2006/relationships/image" Target="../media/image3.emf"/><Relationship Id="rId3" Type="http://schemas.openxmlformats.org/officeDocument/2006/relationships/notesSlide" Target="../notesSlides/notesSlide27.xml"/><Relationship Id="rId7" Type="http://schemas.openxmlformats.org/officeDocument/2006/relationships/oleObject" Target="../embeddings/oleObject2.bin"/><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image" Target="../media/image2.emf"/><Relationship Id="rId5" Type="http://schemas.openxmlformats.org/officeDocument/2006/relationships/oleObject" Target="../embeddings/oleObject1.bin"/><Relationship Id="rId4" Type="http://schemas.openxmlformats.org/officeDocument/2006/relationships/image" Target="../media/image1.png"/><Relationship Id="rId9" Type="http://schemas.openxmlformats.org/officeDocument/2006/relationships/image" Target="../media/image4.png"/></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3.xml"/><Relationship Id="rId1" Type="http://schemas.openxmlformats.org/officeDocument/2006/relationships/slideLayout" Target="../slideLayouts/slideLayout1.xml"/><Relationship Id="rId6" Type="http://schemas.openxmlformats.org/officeDocument/2006/relationships/slide" Target="slide103.xml"/><Relationship Id="rId5" Type="http://schemas.openxmlformats.org/officeDocument/2006/relationships/slide" Target="slide3.xml"/><Relationship Id="rId4" Type="http://schemas.openxmlformats.org/officeDocument/2006/relationships/slide" Target="slide26.xml"/></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6.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7.xml"/><Relationship Id="rId1" Type="http://schemas.openxmlformats.org/officeDocument/2006/relationships/slideLayout" Target="../slideLayouts/slideLayout1.xml"/><Relationship Id="rId4" Type="http://schemas.openxmlformats.org/officeDocument/2006/relationships/image" Target="../media/image4.gif"/></Relationships>
</file>

<file path=ppt/slides/_rels/slide5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8.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9.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8" Type="http://schemas.openxmlformats.org/officeDocument/2006/relationships/image" Target="../media/image6.emf"/><Relationship Id="rId3" Type="http://schemas.openxmlformats.org/officeDocument/2006/relationships/notesSlide" Target="../notesSlides/notesSlide60.xml"/><Relationship Id="rId7" Type="http://schemas.openxmlformats.org/officeDocument/2006/relationships/oleObject" Target="../embeddings/oleObject4.bin"/><Relationship Id="rId2" Type="http://schemas.openxmlformats.org/officeDocument/2006/relationships/slideLayout" Target="../slideLayouts/slideLayout1.xml"/><Relationship Id="rId1" Type="http://schemas.openxmlformats.org/officeDocument/2006/relationships/vmlDrawing" Target="../drawings/vmlDrawing2.vml"/><Relationship Id="rId6" Type="http://schemas.openxmlformats.org/officeDocument/2006/relationships/image" Target="../media/image5.emf"/><Relationship Id="rId5" Type="http://schemas.openxmlformats.org/officeDocument/2006/relationships/oleObject" Target="../embeddings/oleObject3.bin"/><Relationship Id="rId4" Type="http://schemas.openxmlformats.org/officeDocument/2006/relationships/image" Target="../media/image1.png"/></Relationships>
</file>

<file path=ppt/slides/_rels/slide6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1.xm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2.xm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3.xml"/><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4.xml"/><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5.xml"/><Relationship Id="rId1" Type="http://schemas.openxmlformats.org/officeDocument/2006/relationships/slideLayout" Target="../slideLayouts/slideLayout1.xml"/><Relationship Id="rId4" Type="http://schemas.openxmlformats.org/officeDocument/2006/relationships/image" Target="../media/image7.gif"/></Relationships>
</file>

<file path=ppt/slides/_rels/slide6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6.xml"/><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7.xml"/><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8.xml"/><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9.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slide" Target="slide10.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slide" Target="slide9.xml"/><Relationship Id="rId5" Type="http://schemas.openxmlformats.org/officeDocument/2006/relationships/slide" Target="slide8.xml"/><Relationship Id="rId4" Type="http://schemas.openxmlformats.org/officeDocument/2006/relationships/slide" Target="slide7.xml"/></Relationships>
</file>

<file path=ppt/slides/_rels/slide7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0.xml"/><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1.xml"/><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2.xml"/><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3.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7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4.xml"/><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5.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7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6.xml"/><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7.xml"/><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8.xml"/><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9.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0.xml"/><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1.xml"/><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2.xml"/><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3.xml"/><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4.xml"/><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5.xml"/><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6.xml"/><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7.xml"/><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8.xml"/><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9.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0.xml"/><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1.xml"/><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2.xml"/><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3.xml"/><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4.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9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5.xml"/><Relationship Id="rId1" Type="http://schemas.openxmlformats.org/officeDocument/2006/relationships/slideLayout" Target="../slideLayouts/slideLayout1.xml"/></Relationships>
</file>

<file path=ppt/slides/_rels/slide9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6.xml"/><Relationship Id="rId1" Type="http://schemas.openxmlformats.org/officeDocument/2006/relationships/slideLayout" Target="../slideLayouts/slideLayout1.xml"/></Relationships>
</file>

<file path=ppt/slides/_rels/slide9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7.xml"/><Relationship Id="rId1" Type="http://schemas.openxmlformats.org/officeDocument/2006/relationships/slideLayout" Target="../slideLayouts/slideLayout1.xml"/></Relationships>
</file>

<file path=ppt/slides/_rels/slide9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8.xml"/><Relationship Id="rId1" Type="http://schemas.openxmlformats.org/officeDocument/2006/relationships/slideLayout" Target="../slideLayouts/slideLayout1.xml"/></Relationships>
</file>

<file path=ppt/slides/_rels/slide9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9"/>
          <p:cNvSpPr txBox="1">
            <a:spLocks noChangeArrowheads="1"/>
          </p:cNvSpPr>
          <p:nvPr/>
        </p:nvSpPr>
        <p:spPr bwMode="auto">
          <a:xfrm>
            <a:off x="1292225" y="1433513"/>
            <a:ext cx="6873875" cy="1938992"/>
          </a:xfrm>
          <a:prstGeom prst="rect">
            <a:avLst/>
          </a:prstGeom>
          <a:noFill/>
          <a:ln w="9525">
            <a:noFill/>
            <a:miter lim="800000"/>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Calibri" panose="020F0502020204030204" pitchFamily="34" charset="0"/>
                <a:ea typeface="宋体" panose="02010600030101010101" pitchFamily="2" charset="-122"/>
                <a:cs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1" lang="zh-CN" altLang="en-US" sz="4000" b="1" i="0" u="none" strike="noStrike" kern="1200" cap="none" spc="0" normalizeH="0" baseline="0" noProof="0" dirty="0">
                <a:ln>
                  <a:noFill/>
                </a:ln>
                <a:solidFill>
                  <a:schemeClr val="tx1"/>
                </a:solidFill>
                <a:effectLst/>
                <a:uLnTx/>
                <a:uFillTx/>
                <a:latin typeface="Microsoft YaHei" panose="020B0503020204020204" pitchFamily="34" charset="-122"/>
                <a:ea typeface="Microsoft YaHei" panose="020B0503020204020204" pitchFamily="34" charset="-122"/>
                <a:cs typeface="+mn-cs"/>
                <a:sym typeface="+mn-ea"/>
              </a:rPr>
              <a:t>数据结构与算法</a:t>
            </a:r>
            <a:endParaRPr kumimoji="1" lang="en-US" altLang="zh-CN" sz="4000" b="1" i="0" u="none" strike="noStrike" kern="1200" cap="none" spc="0" normalizeH="0" baseline="0" noProof="0" dirty="0">
              <a:ln>
                <a:noFill/>
              </a:ln>
              <a:solidFill>
                <a:schemeClr val="tx1"/>
              </a:solidFill>
              <a:effectLst/>
              <a:uLnTx/>
              <a:uFillTx/>
              <a:latin typeface="Microsoft YaHei" panose="020B0503020204020204" pitchFamily="34" charset="-122"/>
              <a:ea typeface="Microsoft YaHei" panose="020B0503020204020204" pitchFamily="34" charset="-122"/>
              <a:cs typeface="+mn-cs"/>
              <a:sym typeface="+mn-ea"/>
            </a:endParaRPr>
          </a:p>
          <a:p>
            <a:pPr marL="0" marR="0" lvl="0" indent="0" algn="ctr" defTabSz="914400" rtl="0" eaLnBrk="1" fontAlgn="auto" latinLnBrk="0" hangingPunct="1">
              <a:lnSpc>
                <a:spcPct val="100000"/>
              </a:lnSpc>
              <a:spcBef>
                <a:spcPts val="0"/>
              </a:spcBef>
              <a:spcAft>
                <a:spcPts val="0"/>
              </a:spcAft>
              <a:buClrTx/>
              <a:buSzTx/>
              <a:buFontTx/>
              <a:buNone/>
              <a:defRPr/>
            </a:pPr>
            <a:endParaRPr kumimoji="1" lang="en-US" altLang="zh-CN" sz="4000" b="1" i="0" u="none" strike="noStrike" kern="1200" cap="none" spc="0" normalizeH="0" baseline="0" noProof="0" dirty="0">
              <a:ln>
                <a:noFill/>
              </a:ln>
              <a:solidFill>
                <a:schemeClr val="tx1"/>
              </a:solidFill>
              <a:effectLst/>
              <a:uLnTx/>
              <a:uFillTx/>
              <a:latin typeface="Microsoft YaHei" panose="020B0503020204020204" pitchFamily="34" charset="-122"/>
              <a:ea typeface="Microsoft YaHei" panose="020B0503020204020204" pitchFamily="34" charset="-122"/>
              <a:cs typeface="+mn-cs"/>
              <a:sym typeface="+mn-ea"/>
            </a:endParaRPr>
          </a:p>
          <a:p>
            <a:pPr marL="0" marR="0" lvl="0" indent="0" algn="ctr" defTabSz="914400" rtl="0" eaLnBrk="1" fontAlgn="auto" latinLnBrk="0" hangingPunct="1">
              <a:lnSpc>
                <a:spcPct val="100000"/>
              </a:lnSpc>
              <a:spcBef>
                <a:spcPts val="0"/>
              </a:spcBef>
              <a:spcAft>
                <a:spcPts val="0"/>
              </a:spcAft>
              <a:buClrTx/>
              <a:buSzTx/>
              <a:buFontTx/>
              <a:buNone/>
              <a:defRPr/>
            </a:pPr>
            <a:r>
              <a:rPr kumimoji="1" lang="zh-CN" altLang="en-US" sz="4000" b="1" i="0" u="none" strike="noStrike" kern="1200" cap="none" spc="0" normalizeH="0" baseline="0" noProof="0" dirty="0">
                <a:ln>
                  <a:noFill/>
                </a:ln>
                <a:solidFill>
                  <a:srgbClr val="1A9EE9"/>
                </a:solidFill>
                <a:effectLst/>
                <a:uLnTx/>
                <a:uFillTx/>
                <a:latin typeface="华文琥珀" panose="02010800040101010101" pitchFamily="2" charset="-122"/>
                <a:ea typeface="华文琥珀" panose="02010800040101010101" pitchFamily="2" charset="-122"/>
                <a:cs typeface="+mn-cs"/>
                <a:sym typeface="+mn-ea"/>
              </a:rPr>
              <a:t>第六章</a:t>
            </a:r>
            <a:r>
              <a:rPr kumimoji="1" lang="en-US" altLang="zh-CN" sz="4000" b="1" i="0" u="none" strike="noStrike" kern="1200" cap="none" spc="0" normalizeH="0" baseline="0" noProof="0" dirty="0">
                <a:ln>
                  <a:noFill/>
                </a:ln>
                <a:solidFill>
                  <a:srgbClr val="1A9EE9"/>
                </a:solidFill>
                <a:effectLst/>
                <a:uLnTx/>
                <a:uFillTx/>
                <a:latin typeface="华文琥珀" panose="02010800040101010101" pitchFamily="2" charset="-122"/>
                <a:ea typeface="华文琥珀" panose="02010800040101010101" pitchFamily="2" charset="-122"/>
                <a:cs typeface="+mn-cs"/>
                <a:sym typeface="+mn-ea"/>
              </a:rPr>
              <a:t>-1</a:t>
            </a:r>
            <a:r>
              <a:rPr kumimoji="1" lang="zh-CN" altLang="en-US" sz="4000" b="1" i="0" u="none" strike="noStrike" kern="1200" cap="none" spc="0" normalizeH="0" baseline="0" noProof="0" dirty="0">
                <a:ln>
                  <a:noFill/>
                </a:ln>
                <a:solidFill>
                  <a:srgbClr val="1A9EE9"/>
                </a:solidFill>
                <a:effectLst/>
                <a:uLnTx/>
                <a:uFillTx/>
                <a:latin typeface="华文琥珀" panose="02010800040101010101" pitchFamily="2" charset="-122"/>
                <a:ea typeface="华文琥珀" panose="02010800040101010101" pitchFamily="2" charset="-122"/>
                <a:cs typeface="+mn-cs"/>
                <a:sym typeface="+mn-ea"/>
              </a:rPr>
              <a:t> 排序算法总览</a:t>
            </a:r>
          </a:p>
        </p:txBody>
      </p:sp>
      <p:sp>
        <p:nvSpPr>
          <p:cNvPr id="6" name="副标题 2">
            <a:extLst>
              <a:ext uri="{FF2B5EF4-FFF2-40B4-BE49-F238E27FC236}">
                <a16:creationId xmlns:a16="http://schemas.microsoft.com/office/drawing/2014/main" id="{AA8C28D8-BB6C-8E48-8907-CB656389EB22}"/>
              </a:ext>
            </a:extLst>
          </p:cNvPr>
          <p:cNvSpPr txBox="1">
            <a:spLocks/>
          </p:cNvSpPr>
          <p:nvPr/>
        </p:nvSpPr>
        <p:spPr>
          <a:xfrm>
            <a:off x="1528762" y="3717032"/>
            <a:ext cx="6400800" cy="1752600"/>
          </a:xfrm>
          <a:prstGeom prst="rect">
            <a:avLst/>
          </a:prstGeom>
        </p:spPr>
        <p:txBody>
          <a:bodyPr>
            <a:noAutofit/>
          </a:bodyPr>
          <a:lstStyle>
            <a:lvl1pPr marL="342900" indent="-342900" algn="just"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just"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just"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just"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just"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fontAlgn="auto">
              <a:spcAft>
                <a:spcPts val="0"/>
              </a:spcAft>
              <a:buNone/>
            </a:pPr>
            <a:r>
              <a:rPr lang="zh-CN" altLang="en-US" b="1" u="sng" dirty="0">
                <a:effectLst>
                  <a:outerShdw blurRad="38100" dist="38100" dir="2700000" algn="tl">
                    <a:srgbClr val="000000">
                      <a:alpha val="43137"/>
                    </a:srgbClr>
                  </a:outerShdw>
                </a:effectLst>
              </a:rPr>
              <a:t>裴文杰</a:t>
            </a:r>
            <a:endParaRPr lang="en-US" altLang="zh-CN" b="1" u="sng" dirty="0">
              <a:effectLst>
                <a:outerShdw blurRad="38100" dist="38100" dir="2700000" algn="tl">
                  <a:srgbClr val="000000">
                    <a:alpha val="43137"/>
                  </a:srgbClr>
                </a:outerShdw>
              </a:effectLst>
            </a:endParaRPr>
          </a:p>
          <a:p>
            <a:pPr marL="0" indent="0" algn="ctr" fontAlgn="auto">
              <a:spcAft>
                <a:spcPts val="0"/>
              </a:spcAft>
              <a:buNone/>
            </a:pPr>
            <a:r>
              <a:rPr lang="zh-CN" altLang="en-US" sz="2000" b="1" dirty="0"/>
              <a:t>计算机科学与技术学院 教授</a:t>
            </a:r>
            <a:endParaRPr lang="en-US" altLang="zh-CN" sz="2000" b="1" dirty="0"/>
          </a:p>
        </p:txBody>
      </p:sp>
    </p:spTree>
    <p:extLst>
      <p:ext uri="{BB962C8B-B14F-4D97-AF65-F5344CB8AC3E}">
        <p14:creationId xmlns:p14="http://schemas.microsoft.com/office/powerpoint/2010/main" val="2233898763"/>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0063EC4C-CFD8-4F45-A0A2-30028C1F73DB}" type="slidenum">
              <a:rPr lang="zh-CN" altLang="en-US" b="1">
                <a:solidFill>
                  <a:srgbClr val="F79646">
                    <a:lumMod val="75000"/>
                  </a:srgbClr>
                </a:solidFill>
              </a:rPr>
              <a:pPr/>
              <a:t>10</a:t>
            </a:fld>
            <a:endParaRPr lang="zh-CN" altLang="en-US" b="1" dirty="0">
              <a:solidFill>
                <a:srgbClr val="F79646">
                  <a:lumMod val="75000"/>
                </a:srgbClr>
              </a:solidFill>
            </a:endParaRPr>
          </a:p>
        </p:txBody>
      </p:sp>
      <p:sp>
        <p:nvSpPr>
          <p:cNvPr id="2" name="标题 1"/>
          <p:cNvSpPr>
            <a:spLocks noGrp="1"/>
          </p:cNvSpPr>
          <p:nvPr>
            <p:ph type="title"/>
          </p:nvPr>
        </p:nvSpPr>
        <p:spPr>
          <a:xfrm>
            <a:off x="457200" y="0"/>
            <a:ext cx="8229600" cy="1143000"/>
          </a:xfrm>
        </p:spPr>
        <p:txBody>
          <a:bodyPr>
            <a:normAutofit/>
          </a:bodyPr>
          <a:lstStyle/>
          <a:p>
            <a:pPr lvl="0" fontAlgn="base">
              <a:lnSpc>
                <a:spcPct val="150000"/>
              </a:lnSpc>
              <a:spcBef>
                <a:spcPct val="5000"/>
              </a:spcBef>
              <a:spcAft>
                <a:spcPct val="5000"/>
              </a:spcAft>
            </a:pPr>
            <a:r>
              <a:rPr kumimoji="1" lang="en-US" altLang="zh-CN" sz="3200" b="1" dirty="0">
                <a:latin typeface="Arial" charset="0"/>
                <a:ea typeface="宋体" charset="-122"/>
                <a:cs typeface="+mn-cs"/>
              </a:rPr>
              <a:t>6.1  </a:t>
            </a:r>
            <a:r>
              <a:rPr kumimoji="1" lang="zh-CN" altLang="en-US" sz="3200" b="1" dirty="0">
                <a:latin typeface="Arial" charset="0"/>
                <a:ea typeface="宋体" charset="-122"/>
                <a:cs typeface="+mn-cs"/>
              </a:rPr>
              <a:t>概述</a:t>
            </a:r>
          </a:p>
        </p:txBody>
      </p:sp>
      <p:sp>
        <p:nvSpPr>
          <p:cNvPr id="4" name="日期占位符 3"/>
          <p:cNvSpPr>
            <a:spLocks noGrp="1"/>
          </p:cNvSpPr>
          <p:nvPr>
            <p:ph type="dt" sz="half" idx="4294967295"/>
          </p:nvPr>
        </p:nvSpPr>
        <p:spPr>
          <a:xfrm>
            <a:off x="0" y="6356350"/>
            <a:ext cx="2133600" cy="365125"/>
          </a:xfrm>
        </p:spPr>
        <p:txBody>
          <a:bodyPr/>
          <a:lstStyle/>
          <a:p>
            <a:fld id="{3A822163-714E-467A-80E9-CF8DD9F2FFC2}" type="datetime1">
              <a:rPr lang="zh-CN" altLang="en-US" b="1" smtClean="0">
                <a:solidFill>
                  <a:srgbClr val="F79646">
                    <a:lumMod val="75000"/>
                  </a:srgbClr>
                </a:solidFill>
              </a:rPr>
              <a:t>2025/4/9</a:t>
            </a:fld>
            <a:endParaRPr lang="zh-CN" altLang="en-US" b="1" dirty="0">
              <a:solidFill>
                <a:srgbClr val="F79646">
                  <a:lumMod val="75000"/>
                </a:srgbClr>
              </a:solidFill>
            </a:endParaRPr>
          </a:p>
        </p:txBody>
      </p:sp>
      <p:pic>
        <p:nvPicPr>
          <p:cNvPr id="2049" name="Picture 1" descr="C:\Users\Haijun\AppData\Roaming\Tencent\Users\2968516474\QQ\WinTemp\RichOle\O5)[OOM[}$H7(6{A~41GY`Q.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73137" y="1"/>
            <a:ext cx="970863" cy="838199"/>
          </a:xfrm>
          <a:prstGeom prst="rect">
            <a:avLst/>
          </a:prstGeom>
          <a:noFill/>
          <a:extLst>
            <a:ext uri="{909E8E84-426E-40DD-AFC4-6F175D3DCCD1}">
              <a14:hiddenFill xmlns:a14="http://schemas.microsoft.com/office/drawing/2010/main">
                <a:solidFill>
                  <a:srgbClr val="FFFFFF"/>
                </a:solidFill>
              </a14:hiddenFill>
            </a:ext>
          </a:extLst>
        </p:spPr>
      </p:pic>
      <p:cxnSp>
        <p:nvCxnSpPr>
          <p:cNvPr id="12" name="直接连接符 11"/>
          <p:cNvCxnSpPr/>
          <p:nvPr/>
        </p:nvCxnSpPr>
        <p:spPr>
          <a:xfrm>
            <a:off x="457200" y="6324600"/>
            <a:ext cx="822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Text Box 4"/>
          <p:cNvSpPr txBox="1">
            <a:spLocks noChangeArrowheads="1"/>
          </p:cNvSpPr>
          <p:nvPr/>
        </p:nvSpPr>
        <p:spPr bwMode="auto">
          <a:xfrm>
            <a:off x="889001" y="2528231"/>
            <a:ext cx="7397775" cy="3194721"/>
          </a:xfrm>
          <a:prstGeom prst="rect">
            <a:avLst/>
          </a:prstGeom>
          <a:noFill/>
          <a:ln w="9525">
            <a:solidFill>
              <a:srgbClr val="003300"/>
            </a:solidFill>
            <a:miter lim="800000"/>
            <a:headEnd/>
            <a:tailEnd/>
          </a:ln>
          <a:effectLst/>
        </p:spPr>
        <p:txBody>
          <a:bodyPr wrap="square">
            <a:spAutoFit/>
          </a:bodyPr>
          <a:lstStyle/>
          <a:p>
            <a:pPr fontAlgn="base">
              <a:lnSpc>
                <a:spcPct val="140000"/>
              </a:lnSpc>
              <a:spcBef>
                <a:spcPct val="0"/>
              </a:spcBef>
              <a:spcAft>
                <a:spcPct val="0"/>
              </a:spcAft>
            </a:pPr>
            <a:r>
              <a:rPr kumimoji="1" lang="zh-CN" altLang="en-US" sz="3600" b="1" dirty="0">
                <a:solidFill>
                  <a:srgbClr val="0000FF"/>
                </a:solidFill>
                <a:latin typeface="Times New Roman" pitchFamily="18" charset="0"/>
                <a:ea typeface="楷体_GB2312" pitchFamily="49" charset="-122"/>
              </a:rPr>
              <a:t>　　从记录的无序子序列中“</a:t>
            </a:r>
            <a:r>
              <a:rPr kumimoji="1" lang="zh-CN" altLang="en-US" sz="3600" b="1" dirty="0">
                <a:solidFill>
                  <a:srgbClr val="FF0000"/>
                </a:solidFill>
                <a:latin typeface="Times New Roman" pitchFamily="18" charset="0"/>
                <a:ea typeface="楷体_GB2312" pitchFamily="49" charset="-122"/>
              </a:rPr>
              <a:t>选择</a:t>
            </a:r>
            <a:r>
              <a:rPr kumimoji="1" lang="zh-CN" altLang="en-US" sz="3600" b="1" dirty="0">
                <a:solidFill>
                  <a:srgbClr val="0000FF"/>
                </a:solidFill>
                <a:latin typeface="Times New Roman" pitchFamily="18" charset="0"/>
                <a:ea typeface="楷体_GB2312" pitchFamily="49" charset="-122"/>
              </a:rPr>
              <a:t>”关键字</a:t>
            </a:r>
            <a:r>
              <a:rPr kumimoji="1" lang="zh-CN" altLang="en-US" sz="3600" b="1" dirty="0">
                <a:solidFill>
                  <a:srgbClr val="FF0000"/>
                </a:solidFill>
                <a:latin typeface="Times New Roman" pitchFamily="18" charset="0"/>
                <a:ea typeface="楷体_GB2312" pitchFamily="49" charset="-122"/>
              </a:rPr>
              <a:t>最小或最大</a:t>
            </a:r>
            <a:r>
              <a:rPr kumimoji="1" lang="zh-CN" altLang="en-US" sz="3600" b="1" dirty="0">
                <a:solidFill>
                  <a:srgbClr val="0000FF"/>
                </a:solidFill>
                <a:latin typeface="Times New Roman" pitchFamily="18" charset="0"/>
                <a:ea typeface="楷体_GB2312" pitchFamily="49" charset="-122"/>
              </a:rPr>
              <a:t>的记录，并将它</a:t>
            </a:r>
            <a:r>
              <a:rPr kumimoji="1" lang="zh-CN" altLang="en-US" sz="3600" b="1" dirty="0">
                <a:solidFill>
                  <a:srgbClr val="FF0000"/>
                </a:solidFill>
                <a:latin typeface="Times New Roman" pitchFamily="18" charset="0"/>
                <a:ea typeface="楷体_GB2312" pitchFamily="49" charset="-122"/>
              </a:rPr>
              <a:t>加入到有序子序列</a:t>
            </a:r>
            <a:r>
              <a:rPr kumimoji="1" lang="zh-CN" altLang="en-US" sz="3600" b="1" dirty="0">
                <a:solidFill>
                  <a:srgbClr val="0000FF"/>
                </a:solidFill>
                <a:latin typeface="Times New Roman" pitchFamily="18" charset="0"/>
                <a:ea typeface="楷体_GB2312" pitchFamily="49" charset="-122"/>
              </a:rPr>
              <a:t>中，以此方法增加记录的有序子序列的长度。</a:t>
            </a:r>
          </a:p>
        </p:txBody>
      </p:sp>
      <p:sp>
        <p:nvSpPr>
          <p:cNvPr id="14" name="Text Box 2"/>
          <p:cNvSpPr txBox="1">
            <a:spLocks noChangeArrowheads="1"/>
          </p:cNvSpPr>
          <p:nvPr/>
        </p:nvSpPr>
        <p:spPr bwMode="auto">
          <a:xfrm>
            <a:off x="179388" y="914400"/>
            <a:ext cx="6553200" cy="519113"/>
          </a:xfrm>
          <a:prstGeom prst="rect">
            <a:avLst/>
          </a:prstGeom>
          <a:noFill/>
          <a:ln w="9525" algn="ctr">
            <a:noFill/>
            <a:miter lim="800000"/>
            <a:headEnd/>
            <a:tailEnd/>
          </a:ln>
          <a:effectLst/>
        </p:spPr>
        <p:txBody>
          <a:bodyPr>
            <a:spAutoFit/>
          </a:bodyPr>
          <a:lstStyle/>
          <a:p>
            <a:pPr fontAlgn="base">
              <a:spcBef>
                <a:spcPct val="20000"/>
              </a:spcBef>
              <a:spcAft>
                <a:spcPct val="0"/>
              </a:spcAft>
              <a:buFont typeface="Wingdings" pitchFamily="2" charset="2"/>
              <a:buChar char="p"/>
            </a:pPr>
            <a:r>
              <a:rPr kumimoji="1" lang="en-US" altLang="zh-CN" sz="2800" b="1" dirty="0">
                <a:solidFill>
                  <a:srgbClr val="003300"/>
                </a:solidFill>
                <a:latin typeface="Times New Roman" pitchFamily="18" charset="0"/>
              </a:rPr>
              <a:t> </a:t>
            </a:r>
            <a:r>
              <a:rPr kumimoji="1" lang="zh-CN" altLang="en-US" sz="2800" b="1" dirty="0">
                <a:solidFill>
                  <a:srgbClr val="003300"/>
                </a:solidFill>
                <a:latin typeface="Times New Roman" pitchFamily="18" charset="0"/>
              </a:rPr>
              <a:t>内部排序</a:t>
            </a:r>
          </a:p>
        </p:txBody>
      </p:sp>
      <p:sp>
        <p:nvSpPr>
          <p:cNvPr id="15" name="Text Box 1026"/>
          <p:cNvSpPr txBox="1">
            <a:spLocks noChangeArrowheads="1"/>
          </p:cNvSpPr>
          <p:nvPr/>
        </p:nvSpPr>
        <p:spPr bwMode="auto">
          <a:xfrm>
            <a:off x="792163" y="1522404"/>
            <a:ext cx="2241319" cy="707886"/>
          </a:xfrm>
          <a:prstGeom prst="rect">
            <a:avLst/>
          </a:prstGeom>
          <a:noFill/>
          <a:ln w="9525">
            <a:noFill/>
            <a:miter lim="800000"/>
            <a:headEnd/>
            <a:tailEnd/>
          </a:ln>
          <a:effectLst/>
        </p:spPr>
        <p:txBody>
          <a:bodyPr wrap="none">
            <a:spAutoFit/>
          </a:bodyPr>
          <a:lstStyle/>
          <a:p>
            <a:pPr fontAlgn="base">
              <a:spcBef>
                <a:spcPct val="0"/>
              </a:spcBef>
              <a:spcAft>
                <a:spcPct val="0"/>
              </a:spcAft>
            </a:pPr>
            <a:r>
              <a:rPr kumimoji="1" lang="en-US" altLang="zh-CN" sz="4000" b="1" dirty="0">
                <a:solidFill>
                  <a:srgbClr val="003300"/>
                </a:solidFill>
                <a:latin typeface="Times New Roman" pitchFamily="18" charset="0"/>
                <a:ea typeface="楷体_GB2312" pitchFamily="49" charset="-122"/>
              </a:rPr>
              <a:t>3. </a:t>
            </a:r>
            <a:r>
              <a:rPr kumimoji="1" lang="zh-CN" altLang="en-US" sz="4000" b="1" dirty="0">
                <a:solidFill>
                  <a:srgbClr val="003300"/>
                </a:solidFill>
                <a:latin typeface="Times New Roman" pitchFamily="18" charset="0"/>
                <a:ea typeface="楷体_GB2312" pitchFamily="49" charset="-122"/>
              </a:rPr>
              <a:t>选择类</a:t>
            </a:r>
          </a:p>
        </p:txBody>
      </p:sp>
    </p:spTree>
    <p:extLst>
      <p:ext uri="{BB962C8B-B14F-4D97-AF65-F5344CB8AC3E}">
        <p14:creationId xmlns:p14="http://schemas.microsoft.com/office/powerpoint/2010/main" val="951906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strips(downRight)">
                                      <p:cBhvr>
                                        <p:cTn id="7" dur="500"/>
                                        <p:tgtEl>
                                          <p:spTgt spid="13"/>
                                        </p:tgtEl>
                                      </p:cBhvr>
                                    </p:animEffect>
                                  </p:childTnLst>
                                </p:cTn>
                              </p:par>
                            </p:childTnLst>
                          </p:cTn>
                        </p:par>
                        <p:par>
                          <p:cTn id="8" fill="hold">
                            <p:stCondLst>
                              <p:cond delay="500"/>
                            </p:stCondLst>
                            <p:childTnLst>
                              <p:par>
                                <p:cTn id="9" presetID="2" presetClass="entr" presetSubtype="1" fill="hold" grpId="0" nodeType="after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500" fill="hold"/>
                                        <p:tgtEl>
                                          <p:spTgt spid="15"/>
                                        </p:tgtEl>
                                        <p:attrNameLst>
                                          <p:attrName>ppt_x</p:attrName>
                                        </p:attrNameLst>
                                      </p:cBhvr>
                                      <p:tavLst>
                                        <p:tav tm="0">
                                          <p:val>
                                            <p:strVal val="#ppt_x"/>
                                          </p:val>
                                        </p:tav>
                                        <p:tav tm="100000">
                                          <p:val>
                                            <p:strVal val="#ppt_x"/>
                                          </p:val>
                                        </p:tav>
                                      </p:tavLst>
                                    </p:anim>
                                    <p:anim calcmode="lin" valueType="num">
                                      <p:cBhvr additive="base">
                                        <p:cTn id="12" dur="500" fill="hold"/>
                                        <p:tgtEl>
                                          <p:spTgt spid="15"/>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autoUpdateAnimBg="0"/>
      <p:bldP spid="15" grpId="0" autoUpdateAnimBg="0"/>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0063EC4C-CFD8-4F45-A0A2-30028C1F73DB}" type="slidenum">
              <a:rPr lang="zh-CN" altLang="en-US" b="1">
                <a:solidFill>
                  <a:srgbClr val="F79646">
                    <a:lumMod val="75000"/>
                  </a:srgbClr>
                </a:solidFill>
              </a:rPr>
              <a:pPr/>
              <a:t>100</a:t>
            </a:fld>
            <a:endParaRPr lang="zh-CN" altLang="en-US" b="1" dirty="0">
              <a:solidFill>
                <a:srgbClr val="F79646">
                  <a:lumMod val="75000"/>
                </a:srgbClr>
              </a:solidFill>
            </a:endParaRPr>
          </a:p>
        </p:txBody>
      </p:sp>
      <p:sp>
        <p:nvSpPr>
          <p:cNvPr id="2" name="标题 1"/>
          <p:cNvSpPr>
            <a:spLocks noGrp="1"/>
          </p:cNvSpPr>
          <p:nvPr>
            <p:ph type="title"/>
          </p:nvPr>
        </p:nvSpPr>
        <p:spPr>
          <a:xfrm>
            <a:off x="457200" y="0"/>
            <a:ext cx="8229600" cy="1143000"/>
          </a:xfrm>
        </p:spPr>
        <p:txBody>
          <a:bodyPr>
            <a:normAutofit/>
          </a:bodyPr>
          <a:lstStyle/>
          <a:p>
            <a:pPr lvl="0" fontAlgn="base">
              <a:lnSpc>
                <a:spcPct val="150000"/>
              </a:lnSpc>
              <a:spcBef>
                <a:spcPct val="5000"/>
              </a:spcBef>
              <a:spcAft>
                <a:spcPct val="5000"/>
              </a:spcAft>
            </a:pPr>
            <a:r>
              <a:rPr kumimoji="1" lang="en-US" altLang="zh-CN" sz="3200" b="1" dirty="0">
                <a:latin typeface="Arial" charset="0"/>
                <a:ea typeface="宋体" charset="-122"/>
                <a:cs typeface="+mn-cs"/>
              </a:rPr>
              <a:t>6.6.1  </a:t>
            </a:r>
            <a:r>
              <a:rPr kumimoji="1" lang="zh-CN" altLang="en-US" sz="3200" b="1" dirty="0">
                <a:latin typeface="Arial" charset="0"/>
                <a:ea typeface="宋体" charset="-122"/>
                <a:cs typeface="+mn-cs"/>
              </a:rPr>
              <a:t>顺序基数排序</a:t>
            </a:r>
          </a:p>
        </p:txBody>
      </p:sp>
      <p:sp>
        <p:nvSpPr>
          <p:cNvPr id="4" name="日期占位符 3"/>
          <p:cNvSpPr>
            <a:spLocks noGrp="1"/>
          </p:cNvSpPr>
          <p:nvPr>
            <p:ph type="dt" sz="half" idx="4294967295"/>
          </p:nvPr>
        </p:nvSpPr>
        <p:spPr>
          <a:xfrm>
            <a:off x="0" y="6356350"/>
            <a:ext cx="2133600" cy="365125"/>
          </a:xfrm>
        </p:spPr>
        <p:txBody>
          <a:bodyPr/>
          <a:lstStyle/>
          <a:p>
            <a:fld id="{2B7C9833-18EF-46B6-9B8D-3FD53C276D38}" type="datetime1">
              <a:rPr lang="zh-CN" altLang="en-US" b="1" smtClean="0">
                <a:solidFill>
                  <a:srgbClr val="F79646">
                    <a:lumMod val="75000"/>
                  </a:srgbClr>
                </a:solidFill>
              </a:rPr>
              <a:t>2025/4/9</a:t>
            </a:fld>
            <a:endParaRPr lang="zh-CN" altLang="en-US" b="1" dirty="0">
              <a:solidFill>
                <a:srgbClr val="F79646">
                  <a:lumMod val="75000"/>
                </a:srgbClr>
              </a:solidFill>
            </a:endParaRPr>
          </a:p>
        </p:txBody>
      </p:sp>
      <p:pic>
        <p:nvPicPr>
          <p:cNvPr id="2049" name="Picture 1" descr="C:\Users\Haijun\AppData\Roaming\Tencent\Users\2968516474\QQ\WinTemp\RichOle\O5)[OOM[}$H7(6{A~41GY`Q.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73137" y="1"/>
            <a:ext cx="970863" cy="838199"/>
          </a:xfrm>
          <a:prstGeom prst="rect">
            <a:avLst/>
          </a:prstGeom>
          <a:noFill/>
          <a:extLst>
            <a:ext uri="{909E8E84-426E-40DD-AFC4-6F175D3DCCD1}">
              <a14:hiddenFill xmlns:a14="http://schemas.microsoft.com/office/drawing/2010/main">
                <a:solidFill>
                  <a:srgbClr val="FFFFFF"/>
                </a:solidFill>
              </a14:hiddenFill>
            </a:ext>
          </a:extLst>
        </p:spPr>
      </p:pic>
      <p:cxnSp>
        <p:nvCxnSpPr>
          <p:cNvPr id="12" name="直接连接符 11"/>
          <p:cNvCxnSpPr/>
          <p:nvPr/>
        </p:nvCxnSpPr>
        <p:spPr>
          <a:xfrm>
            <a:off x="457200" y="6324600"/>
            <a:ext cx="822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Text Box 2"/>
          <p:cNvSpPr txBox="1">
            <a:spLocks noChangeArrowheads="1"/>
          </p:cNvSpPr>
          <p:nvPr/>
        </p:nvSpPr>
        <p:spPr bwMode="auto">
          <a:xfrm>
            <a:off x="707027" y="1484302"/>
            <a:ext cx="7740650" cy="5262979"/>
          </a:xfrm>
          <a:prstGeom prst="rect">
            <a:avLst/>
          </a:prstGeom>
          <a:noFill/>
          <a:ln w="9525" algn="ctr">
            <a:noFill/>
            <a:miter lim="800000"/>
            <a:headEnd/>
            <a:tailEnd/>
          </a:ln>
          <a:effectLst/>
        </p:spPr>
        <p:txBody>
          <a:bodyPr>
            <a:spAutoFit/>
          </a:bodyPr>
          <a:lstStyle/>
          <a:p>
            <a:pPr algn="just" fontAlgn="base">
              <a:spcBef>
                <a:spcPct val="0"/>
              </a:spcBef>
              <a:spcAft>
                <a:spcPct val="0"/>
              </a:spcAft>
            </a:pPr>
            <a:r>
              <a:rPr kumimoji="1" lang="en-US" altLang="zh-CN" sz="2400" b="1" dirty="0">
                <a:solidFill>
                  <a:srgbClr val="0000FF"/>
                </a:solidFill>
                <a:latin typeface="Times New Roman" pitchFamily="18" charset="0"/>
              </a:rPr>
              <a:t>void </a:t>
            </a:r>
            <a:r>
              <a:rPr kumimoji="1" lang="en-US" altLang="zh-CN" sz="2400" b="1" dirty="0" err="1">
                <a:solidFill>
                  <a:srgbClr val="0000FF"/>
                </a:solidFill>
                <a:latin typeface="Times New Roman" pitchFamily="18" charset="0"/>
              </a:rPr>
              <a:t>radixsort</a:t>
            </a:r>
            <a:r>
              <a:rPr kumimoji="1" lang="en-US" altLang="zh-CN" sz="2400" b="1" dirty="0">
                <a:solidFill>
                  <a:srgbClr val="0000FF"/>
                </a:solidFill>
                <a:latin typeface="Times New Roman" pitchFamily="18" charset="0"/>
              </a:rPr>
              <a:t>(</a:t>
            </a:r>
            <a:r>
              <a:rPr kumimoji="1" lang="en-US" altLang="zh-CN" sz="2400" b="1" dirty="0" err="1">
                <a:solidFill>
                  <a:srgbClr val="0000FF"/>
                </a:solidFill>
                <a:latin typeface="Times New Roman" pitchFamily="18" charset="0"/>
              </a:rPr>
              <a:t>int</a:t>
            </a:r>
            <a:r>
              <a:rPr kumimoji="1" lang="en-US" altLang="zh-CN" sz="2400" b="1" dirty="0">
                <a:solidFill>
                  <a:srgbClr val="0000FF"/>
                </a:solidFill>
                <a:latin typeface="Times New Roman" pitchFamily="18" charset="0"/>
              </a:rPr>
              <a:t> figure, QUEUE &amp;A){</a:t>
            </a:r>
          </a:p>
          <a:p>
            <a:pPr algn="just" fontAlgn="base">
              <a:spcBef>
                <a:spcPct val="0"/>
              </a:spcBef>
              <a:spcAft>
                <a:spcPct val="0"/>
              </a:spcAft>
            </a:pPr>
            <a:r>
              <a:rPr kumimoji="1" lang="en-US" altLang="zh-CN" sz="2400" b="1" dirty="0">
                <a:solidFill>
                  <a:srgbClr val="0000FF"/>
                </a:solidFill>
                <a:latin typeface="Times New Roman" pitchFamily="18" charset="0"/>
              </a:rPr>
              <a:t>   </a:t>
            </a:r>
            <a:r>
              <a:rPr kumimoji="1" lang="zh-CN" altLang="en-US" sz="2400" b="1" dirty="0">
                <a:solidFill>
                  <a:srgbClr val="0000FF"/>
                </a:solidFill>
                <a:latin typeface="Times New Roman" pitchFamily="18" charset="0"/>
              </a:rPr>
              <a:t>  </a:t>
            </a:r>
            <a:r>
              <a:rPr kumimoji="1" lang="en-US" altLang="zh-CN" sz="2400" b="1" dirty="0">
                <a:solidFill>
                  <a:srgbClr val="0000FF"/>
                </a:solidFill>
                <a:latin typeface="Times New Roman" pitchFamily="18" charset="0"/>
              </a:rPr>
              <a:t>QUEUE Q[10];records data;</a:t>
            </a:r>
          </a:p>
          <a:p>
            <a:pPr algn="just" fontAlgn="base">
              <a:spcBef>
                <a:spcPct val="0"/>
              </a:spcBef>
              <a:spcAft>
                <a:spcPct val="0"/>
              </a:spcAft>
            </a:pPr>
            <a:r>
              <a:rPr kumimoji="1" lang="en-US" altLang="zh-CN" sz="2400" b="1" dirty="0">
                <a:solidFill>
                  <a:srgbClr val="0000FF"/>
                </a:solidFill>
                <a:latin typeface="Times New Roman" pitchFamily="18" charset="0"/>
              </a:rPr>
              <a:t>    </a:t>
            </a:r>
            <a:r>
              <a:rPr kumimoji="1" lang="zh-CN" altLang="en-US" sz="2400" b="1" dirty="0">
                <a:solidFill>
                  <a:srgbClr val="0000FF"/>
                </a:solidFill>
                <a:latin typeface="Times New Roman" pitchFamily="18" charset="0"/>
              </a:rPr>
              <a:t> </a:t>
            </a:r>
            <a:r>
              <a:rPr kumimoji="1" lang="en-US" altLang="zh-CN" sz="2400" b="1" dirty="0">
                <a:solidFill>
                  <a:srgbClr val="0000FF"/>
                </a:solidFill>
                <a:latin typeface="Times New Roman" pitchFamily="18" charset="0"/>
              </a:rPr>
              <a:t>int pass,</a:t>
            </a:r>
            <a:r>
              <a:rPr kumimoji="1" lang="zh-CN" altLang="en-US" sz="2400" b="1" dirty="0">
                <a:solidFill>
                  <a:srgbClr val="0000FF"/>
                </a:solidFill>
                <a:latin typeface="Times New Roman" pitchFamily="18" charset="0"/>
              </a:rPr>
              <a:t> </a:t>
            </a:r>
            <a:r>
              <a:rPr kumimoji="1" lang="en-US" altLang="zh-CN" sz="2400" b="1" dirty="0">
                <a:solidFill>
                  <a:srgbClr val="0000FF"/>
                </a:solidFill>
                <a:latin typeface="Times New Roman" pitchFamily="18" charset="0"/>
              </a:rPr>
              <a:t>r,</a:t>
            </a:r>
            <a:r>
              <a:rPr kumimoji="1" lang="zh-CN" altLang="en-US" sz="2400" b="1" dirty="0">
                <a:solidFill>
                  <a:srgbClr val="0000FF"/>
                </a:solidFill>
                <a:latin typeface="Times New Roman" pitchFamily="18" charset="0"/>
              </a:rPr>
              <a:t> </a:t>
            </a:r>
            <a:r>
              <a:rPr kumimoji="1" lang="en-US" altLang="zh-CN" sz="2400" b="1" dirty="0" err="1">
                <a:solidFill>
                  <a:srgbClr val="0000FF"/>
                </a:solidFill>
                <a:latin typeface="Times New Roman" pitchFamily="18" charset="0"/>
              </a:rPr>
              <a:t>i</a:t>
            </a:r>
            <a:r>
              <a:rPr kumimoji="1" lang="en-US" altLang="zh-CN" sz="2400" b="1" dirty="0">
                <a:solidFill>
                  <a:srgbClr val="0000FF"/>
                </a:solidFill>
                <a:latin typeface="Times New Roman" pitchFamily="18" charset="0"/>
              </a:rPr>
              <a:t>; </a:t>
            </a:r>
            <a:r>
              <a:rPr kumimoji="1" lang="en-US" altLang="zh-CN" sz="2400" b="1" dirty="0">
                <a:solidFill>
                  <a:srgbClr val="000000"/>
                </a:solidFill>
                <a:latin typeface="Times New Roman" pitchFamily="18" charset="0"/>
              </a:rPr>
              <a:t>//pass</a:t>
            </a:r>
            <a:r>
              <a:rPr kumimoji="1" lang="zh-CN" altLang="en-US" sz="2400" b="1" dirty="0">
                <a:solidFill>
                  <a:srgbClr val="000000"/>
                </a:solidFill>
                <a:latin typeface="Times New Roman" pitchFamily="18" charset="0"/>
              </a:rPr>
              <a:t>用于位数循环</a:t>
            </a:r>
            <a:r>
              <a:rPr kumimoji="1" lang="en-US" altLang="zh-CN" sz="2400" b="1" dirty="0">
                <a:solidFill>
                  <a:srgbClr val="000000"/>
                </a:solidFill>
                <a:latin typeface="Times New Roman" pitchFamily="18" charset="0"/>
              </a:rPr>
              <a:t>,r</a:t>
            </a:r>
            <a:r>
              <a:rPr kumimoji="1" lang="zh-CN" altLang="en-US" sz="2400" b="1" dirty="0">
                <a:solidFill>
                  <a:srgbClr val="000000"/>
                </a:solidFill>
                <a:latin typeface="Times New Roman" pitchFamily="18" charset="0"/>
              </a:rPr>
              <a:t>取位数</a:t>
            </a:r>
          </a:p>
          <a:p>
            <a:pPr algn="just" fontAlgn="base">
              <a:spcBef>
                <a:spcPct val="0"/>
              </a:spcBef>
              <a:spcAft>
                <a:spcPct val="0"/>
              </a:spcAft>
            </a:pPr>
            <a:r>
              <a:rPr kumimoji="1" lang="zh-CN" altLang="en-US" sz="2400" b="1" dirty="0">
                <a:solidFill>
                  <a:srgbClr val="0000FF"/>
                </a:solidFill>
                <a:latin typeface="Times New Roman" pitchFamily="18" charset="0"/>
              </a:rPr>
              <a:t>     </a:t>
            </a:r>
            <a:r>
              <a:rPr kumimoji="1" lang="en-US" altLang="zh-CN" sz="2400" b="1" dirty="0">
                <a:solidFill>
                  <a:srgbClr val="0000FF"/>
                </a:solidFill>
                <a:latin typeface="Times New Roman" pitchFamily="18" charset="0"/>
              </a:rPr>
              <a:t>for(pass=1;pass&lt;=figure;</a:t>
            </a:r>
            <a:r>
              <a:rPr kumimoji="1" lang="zh-CN" altLang="en-US" sz="2400" b="1" dirty="0">
                <a:solidFill>
                  <a:srgbClr val="0000FF"/>
                </a:solidFill>
                <a:latin typeface="Times New Roman" pitchFamily="18" charset="0"/>
              </a:rPr>
              <a:t> </a:t>
            </a:r>
            <a:r>
              <a:rPr kumimoji="1" lang="en-US" altLang="zh-CN" sz="2400" b="1" dirty="0">
                <a:solidFill>
                  <a:srgbClr val="0000FF"/>
                </a:solidFill>
                <a:latin typeface="Times New Roman" pitchFamily="18" charset="0"/>
              </a:rPr>
              <a:t>pass++){</a:t>
            </a:r>
          </a:p>
          <a:p>
            <a:pPr algn="just" fontAlgn="base">
              <a:spcBef>
                <a:spcPct val="0"/>
              </a:spcBef>
              <a:spcAft>
                <a:spcPct val="0"/>
              </a:spcAft>
            </a:pPr>
            <a:r>
              <a:rPr kumimoji="1" lang="en-US" altLang="zh-CN" sz="2400" b="1" dirty="0">
                <a:solidFill>
                  <a:srgbClr val="0000FF"/>
                </a:solidFill>
                <a:latin typeface="Times New Roman" pitchFamily="18" charset="0"/>
              </a:rPr>
              <a:t>        </a:t>
            </a:r>
            <a:r>
              <a:rPr kumimoji="1" lang="zh-CN" altLang="en-US" sz="2400" b="1" dirty="0">
                <a:solidFill>
                  <a:srgbClr val="0000FF"/>
                </a:solidFill>
                <a:latin typeface="Times New Roman" pitchFamily="18" charset="0"/>
              </a:rPr>
              <a:t> 把</a:t>
            </a:r>
            <a:r>
              <a:rPr kumimoji="1" lang="en-US" altLang="zh-CN" sz="2400" b="1" dirty="0">
                <a:solidFill>
                  <a:srgbClr val="0000FF"/>
                </a:solidFill>
                <a:latin typeface="Times New Roman" pitchFamily="18" charset="0"/>
              </a:rPr>
              <a:t>10</a:t>
            </a:r>
            <a:r>
              <a:rPr kumimoji="1" lang="zh-CN" altLang="en-US" sz="2400" b="1" dirty="0">
                <a:solidFill>
                  <a:srgbClr val="0000FF"/>
                </a:solidFill>
                <a:latin typeface="Times New Roman" pitchFamily="18" charset="0"/>
              </a:rPr>
              <a:t>个队列置空；</a:t>
            </a:r>
          </a:p>
          <a:p>
            <a:pPr algn="just" fontAlgn="base">
              <a:spcBef>
                <a:spcPct val="0"/>
              </a:spcBef>
              <a:spcAft>
                <a:spcPct val="0"/>
              </a:spcAft>
            </a:pPr>
            <a:r>
              <a:rPr kumimoji="1" lang="zh-CN" altLang="en-US" sz="2400" b="1" dirty="0">
                <a:solidFill>
                  <a:srgbClr val="0000FF"/>
                </a:solidFill>
                <a:latin typeface="Times New Roman" pitchFamily="18" charset="0"/>
              </a:rPr>
              <a:t>         </a:t>
            </a:r>
            <a:r>
              <a:rPr kumimoji="1" lang="en-US" altLang="zh-CN" sz="2400" b="1" dirty="0">
                <a:solidFill>
                  <a:srgbClr val="0000FF"/>
                </a:solidFill>
                <a:latin typeface="Times New Roman" pitchFamily="18" charset="0"/>
              </a:rPr>
              <a:t>while(!EMPTY(A)) {</a:t>
            </a:r>
          </a:p>
          <a:p>
            <a:pPr algn="just" fontAlgn="base">
              <a:spcBef>
                <a:spcPct val="0"/>
              </a:spcBef>
              <a:spcAft>
                <a:spcPct val="0"/>
              </a:spcAft>
            </a:pPr>
            <a:r>
              <a:rPr kumimoji="1" lang="en-US" altLang="zh-CN" sz="2400" b="1" dirty="0">
                <a:solidFill>
                  <a:srgbClr val="0000FF"/>
                </a:solidFill>
                <a:latin typeface="Times New Roman" pitchFamily="18" charset="0"/>
              </a:rPr>
              <a:t>        </a:t>
            </a:r>
            <a:r>
              <a:rPr kumimoji="1" lang="zh-CN" altLang="en-US" sz="2400" b="1" dirty="0">
                <a:solidFill>
                  <a:srgbClr val="0000FF"/>
                </a:solidFill>
                <a:latin typeface="Times New Roman" pitchFamily="18" charset="0"/>
              </a:rPr>
              <a:t>     取</a:t>
            </a:r>
            <a:r>
              <a:rPr kumimoji="1" lang="en-US" altLang="zh-CN" sz="2400" b="1" dirty="0">
                <a:solidFill>
                  <a:srgbClr val="0000FF"/>
                </a:solidFill>
                <a:latin typeface="Times New Roman" pitchFamily="18" charset="0"/>
              </a:rPr>
              <a:t>A</a:t>
            </a:r>
            <a:r>
              <a:rPr kumimoji="1" lang="zh-CN" altLang="en-US" sz="2400" b="1" dirty="0">
                <a:solidFill>
                  <a:srgbClr val="0000FF"/>
                </a:solidFill>
                <a:latin typeface="Times New Roman" pitchFamily="18" charset="0"/>
              </a:rPr>
              <a:t>中元素</a:t>
            </a:r>
            <a:r>
              <a:rPr kumimoji="1" lang="en-US" altLang="zh-CN" sz="2400" b="1" dirty="0">
                <a:solidFill>
                  <a:srgbClr val="0000FF"/>
                </a:solidFill>
                <a:latin typeface="Times New Roman" pitchFamily="18" charset="0"/>
              </a:rPr>
              <a:t>dada</a:t>
            </a:r>
            <a:r>
              <a:rPr kumimoji="1" lang="zh-CN" altLang="en-US" sz="2400" b="1" dirty="0">
                <a:solidFill>
                  <a:srgbClr val="0000FF"/>
                </a:solidFill>
                <a:latin typeface="Times New Roman" pitchFamily="18" charset="0"/>
              </a:rPr>
              <a:t>，</a:t>
            </a:r>
          </a:p>
          <a:p>
            <a:pPr algn="just" fontAlgn="base">
              <a:spcBef>
                <a:spcPct val="0"/>
              </a:spcBef>
              <a:spcAft>
                <a:spcPct val="0"/>
              </a:spcAft>
            </a:pPr>
            <a:r>
              <a:rPr kumimoji="1" lang="zh-CN" altLang="en-US" sz="2400" b="1" dirty="0">
                <a:solidFill>
                  <a:srgbClr val="0000FF"/>
                </a:solidFill>
                <a:latin typeface="Times New Roman" pitchFamily="18" charset="0"/>
              </a:rPr>
              <a:t>             计算</a:t>
            </a:r>
            <a:r>
              <a:rPr kumimoji="1" lang="en-US" altLang="zh-CN" sz="2400" b="1" dirty="0">
                <a:solidFill>
                  <a:srgbClr val="0000FF"/>
                </a:solidFill>
                <a:latin typeface="Times New Roman" pitchFamily="18" charset="0"/>
              </a:rPr>
              <a:t>data</a:t>
            </a:r>
            <a:r>
              <a:rPr kumimoji="1" lang="zh-CN" altLang="en-US" sz="2400" b="1" dirty="0">
                <a:solidFill>
                  <a:srgbClr val="0000FF"/>
                </a:solidFill>
                <a:latin typeface="Times New Roman" pitchFamily="18" charset="0"/>
              </a:rPr>
              <a:t>的关键字的第</a:t>
            </a:r>
            <a:r>
              <a:rPr kumimoji="1" lang="en-US" altLang="zh-CN" sz="2400" b="1" dirty="0">
                <a:solidFill>
                  <a:srgbClr val="0000FF"/>
                </a:solidFill>
                <a:latin typeface="Times New Roman" pitchFamily="18" charset="0"/>
              </a:rPr>
              <a:t>pass</a:t>
            </a:r>
            <a:r>
              <a:rPr kumimoji="1" lang="zh-CN" altLang="en-US" sz="2400" b="1" dirty="0">
                <a:solidFill>
                  <a:srgbClr val="0000FF"/>
                </a:solidFill>
                <a:latin typeface="Times New Roman" pitchFamily="18" charset="0"/>
              </a:rPr>
              <a:t>位的值</a:t>
            </a:r>
            <a:r>
              <a:rPr kumimoji="1" lang="en-US" altLang="zh-CN" sz="2400" b="1" dirty="0">
                <a:solidFill>
                  <a:srgbClr val="0000FF"/>
                </a:solidFill>
                <a:latin typeface="Times New Roman" pitchFamily="18" charset="0"/>
              </a:rPr>
              <a:t>r</a:t>
            </a:r>
            <a:r>
              <a:rPr kumimoji="1" lang="zh-CN" altLang="en-US" sz="2400" b="1" dirty="0">
                <a:solidFill>
                  <a:srgbClr val="0000FF"/>
                </a:solidFill>
                <a:latin typeface="Times New Roman" pitchFamily="18" charset="0"/>
              </a:rPr>
              <a:t>，</a:t>
            </a:r>
          </a:p>
          <a:p>
            <a:pPr algn="just" fontAlgn="base">
              <a:spcBef>
                <a:spcPct val="0"/>
              </a:spcBef>
              <a:spcAft>
                <a:spcPct val="0"/>
              </a:spcAft>
            </a:pPr>
            <a:r>
              <a:rPr kumimoji="1" lang="zh-CN" altLang="en-US" sz="2400" b="1" dirty="0">
                <a:solidFill>
                  <a:srgbClr val="0000FF"/>
                </a:solidFill>
                <a:latin typeface="Times New Roman" pitchFamily="18" charset="0"/>
              </a:rPr>
              <a:t>             放入队列</a:t>
            </a:r>
            <a:r>
              <a:rPr kumimoji="1" lang="en-US" altLang="zh-CN" sz="2400" b="1" dirty="0">
                <a:solidFill>
                  <a:srgbClr val="0000FF"/>
                </a:solidFill>
                <a:latin typeface="Times New Roman" pitchFamily="18" charset="0"/>
              </a:rPr>
              <a:t>Q[r]</a:t>
            </a:r>
            <a:r>
              <a:rPr kumimoji="1" lang="zh-CN" altLang="en-US" sz="2400" b="1" dirty="0">
                <a:solidFill>
                  <a:srgbClr val="0000FF"/>
                </a:solidFill>
                <a:latin typeface="Times New Roman" pitchFamily="18" charset="0"/>
              </a:rPr>
              <a:t>中；</a:t>
            </a:r>
          </a:p>
          <a:p>
            <a:pPr algn="just" fontAlgn="base">
              <a:spcBef>
                <a:spcPct val="0"/>
              </a:spcBef>
              <a:spcAft>
                <a:spcPct val="0"/>
              </a:spcAft>
            </a:pPr>
            <a:r>
              <a:rPr kumimoji="1" lang="zh-CN" altLang="en-US" sz="2400" b="1" dirty="0">
                <a:solidFill>
                  <a:srgbClr val="0000FF"/>
                </a:solidFill>
                <a:latin typeface="Times New Roman" pitchFamily="18" charset="0"/>
              </a:rPr>
              <a:t>         </a:t>
            </a:r>
            <a:r>
              <a:rPr kumimoji="1" lang="en-US" altLang="zh-CN" sz="2400" b="1" dirty="0">
                <a:solidFill>
                  <a:srgbClr val="0000FF"/>
                </a:solidFill>
                <a:latin typeface="Times New Roman" pitchFamily="18" charset="0"/>
              </a:rPr>
              <a:t>}</a:t>
            </a:r>
          </a:p>
          <a:p>
            <a:pPr algn="just" fontAlgn="base">
              <a:spcBef>
                <a:spcPct val="0"/>
              </a:spcBef>
              <a:spcAft>
                <a:spcPct val="0"/>
              </a:spcAft>
            </a:pPr>
            <a:r>
              <a:rPr kumimoji="1" lang="zh-CN" altLang="en-US" sz="2400" b="1" dirty="0">
                <a:solidFill>
                  <a:srgbClr val="0000FF"/>
                </a:solidFill>
                <a:latin typeface="Times New Roman" pitchFamily="18" charset="0"/>
              </a:rPr>
              <a:t>     把</a:t>
            </a:r>
            <a:r>
              <a:rPr kumimoji="1" lang="en-US" altLang="zh-CN" sz="2400" b="1" dirty="0">
                <a:solidFill>
                  <a:srgbClr val="0000FF"/>
                </a:solidFill>
                <a:latin typeface="Times New Roman" pitchFamily="18" charset="0"/>
              </a:rPr>
              <a:t>10</a:t>
            </a:r>
            <a:r>
              <a:rPr kumimoji="1" lang="zh-CN" altLang="en-US" sz="2400" b="1" dirty="0">
                <a:solidFill>
                  <a:srgbClr val="0000FF"/>
                </a:solidFill>
                <a:latin typeface="Times New Roman" pitchFamily="18" charset="0"/>
              </a:rPr>
              <a:t>个队列中的值依次收集到</a:t>
            </a:r>
            <a:r>
              <a:rPr kumimoji="1" lang="en-US" altLang="zh-CN" sz="2400" b="1" dirty="0">
                <a:solidFill>
                  <a:srgbClr val="0000FF"/>
                </a:solidFill>
                <a:latin typeface="Times New Roman" pitchFamily="18" charset="0"/>
              </a:rPr>
              <a:t>A</a:t>
            </a:r>
            <a:r>
              <a:rPr kumimoji="1" lang="zh-CN" altLang="en-US" sz="2400" b="1" dirty="0">
                <a:solidFill>
                  <a:srgbClr val="0000FF"/>
                </a:solidFill>
                <a:latin typeface="Times New Roman" pitchFamily="18" charset="0"/>
              </a:rPr>
              <a:t>中；</a:t>
            </a:r>
          </a:p>
          <a:p>
            <a:pPr algn="just" fontAlgn="base">
              <a:spcBef>
                <a:spcPct val="0"/>
              </a:spcBef>
              <a:spcAft>
                <a:spcPct val="0"/>
              </a:spcAft>
            </a:pPr>
            <a:r>
              <a:rPr kumimoji="1" lang="zh-CN" altLang="en-US" sz="2400" b="1" dirty="0">
                <a:solidFill>
                  <a:srgbClr val="0000FF"/>
                </a:solidFill>
                <a:latin typeface="Times New Roman" pitchFamily="18" charset="0"/>
              </a:rPr>
              <a:t>     </a:t>
            </a:r>
            <a:r>
              <a:rPr kumimoji="1" lang="en-US" altLang="zh-CN" sz="2400" b="1" dirty="0">
                <a:solidFill>
                  <a:srgbClr val="0000FF"/>
                </a:solidFill>
                <a:latin typeface="Times New Roman" pitchFamily="18" charset="0"/>
              </a:rPr>
              <a:t>}</a:t>
            </a:r>
            <a:r>
              <a:rPr kumimoji="1" lang="zh-CN" altLang="en-US" sz="2400" b="1" dirty="0">
                <a:solidFill>
                  <a:srgbClr val="0000FF"/>
                </a:solidFill>
                <a:latin typeface="Times New Roman" pitchFamily="18" charset="0"/>
              </a:rPr>
              <a:t> </a:t>
            </a:r>
            <a:endParaRPr kumimoji="1" lang="en-US" altLang="zh-CN" sz="2400" b="1" dirty="0">
              <a:solidFill>
                <a:srgbClr val="0000FF"/>
              </a:solidFill>
              <a:latin typeface="Times New Roman" pitchFamily="18" charset="0"/>
            </a:endParaRPr>
          </a:p>
          <a:p>
            <a:pPr algn="just" fontAlgn="base">
              <a:spcBef>
                <a:spcPct val="0"/>
              </a:spcBef>
              <a:spcAft>
                <a:spcPct val="0"/>
              </a:spcAft>
            </a:pPr>
            <a:r>
              <a:rPr kumimoji="1" lang="en-US" altLang="zh-CN" sz="2400" b="1" dirty="0">
                <a:solidFill>
                  <a:srgbClr val="0000FF"/>
                </a:solidFill>
                <a:latin typeface="Times New Roman" pitchFamily="18" charset="0"/>
              </a:rPr>
              <a:t>}</a:t>
            </a:r>
          </a:p>
          <a:p>
            <a:pPr algn="just" fontAlgn="base">
              <a:spcBef>
                <a:spcPct val="0"/>
              </a:spcBef>
              <a:spcAft>
                <a:spcPct val="0"/>
              </a:spcAft>
            </a:pPr>
            <a:endParaRPr kumimoji="1" lang="en-US" altLang="zh-CN" sz="2400" b="1" dirty="0">
              <a:solidFill>
                <a:srgbClr val="0000FF"/>
              </a:solidFill>
              <a:latin typeface="Times New Roman" pitchFamily="18" charset="0"/>
            </a:endParaRPr>
          </a:p>
        </p:txBody>
      </p:sp>
      <p:sp>
        <p:nvSpPr>
          <p:cNvPr id="15" name="Text Box 7"/>
          <p:cNvSpPr txBox="1">
            <a:spLocks noChangeArrowheads="1"/>
          </p:cNvSpPr>
          <p:nvPr/>
        </p:nvSpPr>
        <p:spPr bwMode="auto">
          <a:xfrm>
            <a:off x="396874" y="961668"/>
            <a:ext cx="5013325" cy="523220"/>
          </a:xfrm>
          <a:prstGeom prst="rect">
            <a:avLst/>
          </a:prstGeom>
          <a:noFill/>
          <a:ln w="9525" algn="ctr">
            <a:noFill/>
            <a:miter lim="800000"/>
            <a:headEnd/>
            <a:tailEnd/>
          </a:ln>
          <a:effectLst/>
        </p:spPr>
        <p:txBody>
          <a:bodyPr wrap="square">
            <a:spAutoFit/>
          </a:bodyPr>
          <a:lstStyle/>
          <a:p>
            <a:pPr fontAlgn="base">
              <a:spcBef>
                <a:spcPct val="20000"/>
              </a:spcBef>
              <a:spcAft>
                <a:spcPct val="0"/>
              </a:spcAft>
              <a:buFont typeface="Wingdings" pitchFamily="2" charset="2"/>
              <a:buChar char="p"/>
            </a:pPr>
            <a:r>
              <a:rPr kumimoji="1" lang="en-US" altLang="zh-CN" sz="2800" b="1" dirty="0">
                <a:solidFill>
                  <a:srgbClr val="003300"/>
                </a:solidFill>
                <a:latin typeface="Times New Roman" pitchFamily="18" charset="0"/>
              </a:rPr>
              <a:t> </a:t>
            </a:r>
            <a:r>
              <a:rPr kumimoji="1" lang="zh-CN" altLang="en-US" sz="2800" b="1" dirty="0">
                <a:solidFill>
                  <a:srgbClr val="003300"/>
                </a:solidFill>
                <a:latin typeface="Times New Roman" pitchFamily="18" charset="0"/>
              </a:rPr>
              <a:t>基数排序算法 </a:t>
            </a:r>
            <a:r>
              <a:rPr kumimoji="1" lang="en-US" altLang="zh-CN" sz="2800" b="1" dirty="0">
                <a:solidFill>
                  <a:srgbClr val="003300"/>
                </a:solidFill>
                <a:latin typeface="Times New Roman" pitchFamily="18" charset="0"/>
              </a:rPr>
              <a:t>(</a:t>
            </a:r>
            <a:r>
              <a:rPr kumimoji="1" lang="zh-CN" altLang="en-US" sz="2800" b="1" dirty="0">
                <a:solidFill>
                  <a:srgbClr val="003300"/>
                </a:solidFill>
                <a:latin typeface="Times New Roman" pitchFamily="18" charset="0"/>
              </a:rPr>
              <a:t>粗糙伪代码</a:t>
            </a:r>
            <a:r>
              <a:rPr kumimoji="1" lang="en-US" altLang="zh-CN" sz="2800" b="1" dirty="0">
                <a:solidFill>
                  <a:srgbClr val="003300"/>
                </a:solidFill>
                <a:latin typeface="Times New Roman" pitchFamily="18" charset="0"/>
              </a:rPr>
              <a:t>)</a:t>
            </a:r>
            <a:endParaRPr kumimoji="1" lang="zh-CN" altLang="en-US" sz="2800" b="1" dirty="0">
              <a:solidFill>
                <a:srgbClr val="003300"/>
              </a:solidFill>
              <a:latin typeface="Times New Roman" pitchFamily="18" charset="0"/>
            </a:endParaRPr>
          </a:p>
        </p:txBody>
      </p:sp>
    </p:spTree>
    <p:extLst>
      <p:ext uri="{BB962C8B-B14F-4D97-AF65-F5344CB8AC3E}">
        <p14:creationId xmlns:p14="http://schemas.microsoft.com/office/powerpoint/2010/main" val="18391570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3">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3">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3">
                                            <p:txEl>
                                              <p:pRg st="10" end="1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3">
                                            <p:txEl>
                                              <p:pRg st="11" end="11"/>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0063EC4C-CFD8-4F45-A0A2-30028C1F73DB}" type="slidenum">
              <a:rPr lang="zh-CN" altLang="en-US" b="1">
                <a:solidFill>
                  <a:srgbClr val="F79646">
                    <a:lumMod val="75000"/>
                  </a:srgbClr>
                </a:solidFill>
              </a:rPr>
              <a:pPr/>
              <a:t>101</a:t>
            </a:fld>
            <a:endParaRPr lang="zh-CN" altLang="en-US" b="1" dirty="0">
              <a:solidFill>
                <a:srgbClr val="F79646">
                  <a:lumMod val="75000"/>
                </a:srgbClr>
              </a:solidFill>
            </a:endParaRPr>
          </a:p>
        </p:txBody>
      </p:sp>
      <p:sp>
        <p:nvSpPr>
          <p:cNvPr id="2" name="标题 1"/>
          <p:cNvSpPr>
            <a:spLocks noGrp="1"/>
          </p:cNvSpPr>
          <p:nvPr>
            <p:ph type="title"/>
          </p:nvPr>
        </p:nvSpPr>
        <p:spPr>
          <a:xfrm>
            <a:off x="457200" y="0"/>
            <a:ext cx="8229600" cy="1143000"/>
          </a:xfrm>
        </p:spPr>
        <p:txBody>
          <a:bodyPr>
            <a:normAutofit/>
          </a:bodyPr>
          <a:lstStyle/>
          <a:p>
            <a:pPr lvl="0" fontAlgn="base">
              <a:lnSpc>
                <a:spcPct val="150000"/>
              </a:lnSpc>
              <a:spcBef>
                <a:spcPct val="5000"/>
              </a:spcBef>
              <a:spcAft>
                <a:spcPct val="5000"/>
              </a:spcAft>
            </a:pPr>
            <a:r>
              <a:rPr kumimoji="1" lang="en-US" altLang="zh-CN" sz="3200" b="1" dirty="0">
                <a:latin typeface="Arial" charset="0"/>
                <a:ea typeface="宋体" charset="-122"/>
                <a:cs typeface="+mn-cs"/>
              </a:rPr>
              <a:t>6.6.1  </a:t>
            </a:r>
            <a:r>
              <a:rPr kumimoji="1" lang="zh-CN" altLang="en-US" sz="3200" b="1" dirty="0">
                <a:latin typeface="Arial" charset="0"/>
                <a:ea typeface="宋体" charset="-122"/>
                <a:cs typeface="+mn-cs"/>
              </a:rPr>
              <a:t>顺序基数排序</a:t>
            </a:r>
          </a:p>
        </p:txBody>
      </p:sp>
      <p:sp>
        <p:nvSpPr>
          <p:cNvPr id="4" name="日期占位符 3"/>
          <p:cNvSpPr>
            <a:spLocks noGrp="1"/>
          </p:cNvSpPr>
          <p:nvPr>
            <p:ph type="dt" sz="half" idx="4294967295"/>
          </p:nvPr>
        </p:nvSpPr>
        <p:spPr>
          <a:xfrm>
            <a:off x="0" y="6356350"/>
            <a:ext cx="2133600" cy="365125"/>
          </a:xfrm>
        </p:spPr>
        <p:txBody>
          <a:bodyPr/>
          <a:lstStyle/>
          <a:p>
            <a:fld id="{94F3E6F8-4098-4629-A55D-EE2050F9EFD2}" type="datetime1">
              <a:rPr lang="zh-CN" altLang="en-US" b="1" smtClean="0">
                <a:solidFill>
                  <a:srgbClr val="F79646">
                    <a:lumMod val="75000"/>
                  </a:srgbClr>
                </a:solidFill>
              </a:rPr>
              <a:t>2025/4/9</a:t>
            </a:fld>
            <a:endParaRPr lang="zh-CN" altLang="en-US" b="1" dirty="0">
              <a:solidFill>
                <a:srgbClr val="F79646">
                  <a:lumMod val="75000"/>
                </a:srgbClr>
              </a:solidFill>
            </a:endParaRPr>
          </a:p>
        </p:txBody>
      </p:sp>
      <p:pic>
        <p:nvPicPr>
          <p:cNvPr id="2049" name="Picture 1" descr="C:\Users\Haijun\AppData\Roaming\Tencent\Users\2968516474\QQ\WinTemp\RichOle\O5)[OOM[}$H7(6{A~41GY`Q.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73137" y="1"/>
            <a:ext cx="970863" cy="838199"/>
          </a:xfrm>
          <a:prstGeom prst="rect">
            <a:avLst/>
          </a:prstGeom>
          <a:noFill/>
          <a:extLst>
            <a:ext uri="{909E8E84-426E-40DD-AFC4-6F175D3DCCD1}">
              <a14:hiddenFill xmlns:a14="http://schemas.microsoft.com/office/drawing/2010/main">
                <a:solidFill>
                  <a:srgbClr val="FFFFFF"/>
                </a:solidFill>
              </a14:hiddenFill>
            </a:ext>
          </a:extLst>
        </p:spPr>
      </p:pic>
      <p:cxnSp>
        <p:nvCxnSpPr>
          <p:cNvPr id="12" name="直接连接符 11"/>
          <p:cNvCxnSpPr/>
          <p:nvPr/>
        </p:nvCxnSpPr>
        <p:spPr>
          <a:xfrm>
            <a:off x="457200" y="6324600"/>
            <a:ext cx="822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Text Box 3"/>
          <p:cNvSpPr txBox="1">
            <a:spLocks noChangeArrowheads="1"/>
          </p:cNvSpPr>
          <p:nvPr/>
        </p:nvSpPr>
        <p:spPr bwMode="auto">
          <a:xfrm>
            <a:off x="1022350" y="1295400"/>
            <a:ext cx="7740650" cy="5632311"/>
          </a:xfrm>
          <a:prstGeom prst="rect">
            <a:avLst/>
          </a:prstGeom>
          <a:solidFill>
            <a:schemeClr val="bg1"/>
          </a:solidFill>
          <a:ln w="9525" algn="ctr">
            <a:noFill/>
            <a:miter lim="800000"/>
            <a:headEnd/>
            <a:tailEnd/>
          </a:ln>
          <a:effectLst/>
        </p:spPr>
        <p:txBody>
          <a:bodyPr>
            <a:spAutoFit/>
          </a:bodyPr>
          <a:lstStyle/>
          <a:p>
            <a:pPr algn="just" fontAlgn="base">
              <a:spcBef>
                <a:spcPct val="0"/>
              </a:spcBef>
              <a:spcAft>
                <a:spcPct val="0"/>
              </a:spcAft>
            </a:pPr>
            <a:r>
              <a:rPr kumimoji="1" lang="en-US" altLang="zh-CN" b="1" dirty="0">
                <a:solidFill>
                  <a:srgbClr val="0000FF"/>
                </a:solidFill>
                <a:latin typeface="Times New Roman" pitchFamily="18" charset="0"/>
              </a:rPr>
              <a:t>void </a:t>
            </a:r>
            <a:r>
              <a:rPr kumimoji="1" lang="en-US" altLang="zh-CN" b="1" dirty="0" err="1">
                <a:solidFill>
                  <a:srgbClr val="0000FF"/>
                </a:solidFill>
                <a:latin typeface="Times New Roman" pitchFamily="18" charset="0"/>
              </a:rPr>
              <a:t>radixsort</a:t>
            </a:r>
            <a:r>
              <a:rPr kumimoji="1" lang="en-US" altLang="zh-CN" b="1" dirty="0">
                <a:solidFill>
                  <a:srgbClr val="0000FF"/>
                </a:solidFill>
                <a:latin typeface="Times New Roman" pitchFamily="18" charset="0"/>
              </a:rPr>
              <a:t>(</a:t>
            </a:r>
            <a:r>
              <a:rPr kumimoji="1" lang="en-US" altLang="zh-CN" b="1" dirty="0" err="1">
                <a:solidFill>
                  <a:srgbClr val="0000FF"/>
                </a:solidFill>
                <a:latin typeface="Times New Roman" pitchFamily="18" charset="0"/>
              </a:rPr>
              <a:t>int</a:t>
            </a:r>
            <a:r>
              <a:rPr kumimoji="1" lang="en-US" altLang="zh-CN" b="1" dirty="0">
                <a:solidFill>
                  <a:srgbClr val="0000FF"/>
                </a:solidFill>
                <a:latin typeface="Times New Roman" pitchFamily="18" charset="0"/>
              </a:rPr>
              <a:t> </a:t>
            </a:r>
            <a:r>
              <a:rPr kumimoji="1" lang="en-US" altLang="zh-CN" b="1" dirty="0" err="1">
                <a:solidFill>
                  <a:srgbClr val="0000FF"/>
                </a:solidFill>
                <a:latin typeface="Times New Roman" pitchFamily="18" charset="0"/>
              </a:rPr>
              <a:t>figure,QUEUE</a:t>
            </a:r>
            <a:r>
              <a:rPr kumimoji="1" lang="en-US" altLang="zh-CN" b="1" dirty="0">
                <a:solidFill>
                  <a:srgbClr val="0000FF"/>
                </a:solidFill>
                <a:latin typeface="Times New Roman" pitchFamily="18" charset="0"/>
              </a:rPr>
              <a:t> &amp;A){</a:t>
            </a:r>
          </a:p>
          <a:p>
            <a:pPr algn="just" fontAlgn="base">
              <a:spcBef>
                <a:spcPct val="0"/>
              </a:spcBef>
              <a:spcAft>
                <a:spcPct val="0"/>
              </a:spcAft>
            </a:pPr>
            <a:r>
              <a:rPr kumimoji="1" lang="en-US" altLang="zh-CN" b="1" dirty="0">
                <a:solidFill>
                  <a:srgbClr val="0000FF"/>
                </a:solidFill>
                <a:latin typeface="Times New Roman" pitchFamily="18" charset="0"/>
              </a:rPr>
              <a:t>    QUEUE Q[10];records data;</a:t>
            </a:r>
          </a:p>
          <a:p>
            <a:pPr algn="just" fontAlgn="base">
              <a:spcBef>
                <a:spcPct val="0"/>
              </a:spcBef>
              <a:spcAft>
                <a:spcPct val="0"/>
              </a:spcAft>
            </a:pPr>
            <a:r>
              <a:rPr kumimoji="1" lang="en-US" altLang="zh-CN" b="1" dirty="0">
                <a:solidFill>
                  <a:srgbClr val="0000FF"/>
                </a:solidFill>
                <a:latin typeface="Times New Roman" pitchFamily="18" charset="0"/>
              </a:rPr>
              <a:t>    </a:t>
            </a:r>
            <a:r>
              <a:rPr kumimoji="1" lang="en-US" altLang="zh-CN" b="1" dirty="0" err="1">
                <a:solidFill>
                  <a:srgbClr val="0000FF"/>
                </a:solidFill>
                <a:latin typeface="Times New Roman" pitchFamily="18" charset="0"/>
              </a:rPr>
              <a:t>int</a:t>
            </a:r>
            <a:r>
              <a:rPr kumimoji="1" lang="en-US" altLang="zh-CN" b="1" dirty="0">
                <a:solidFill>
                  <a:srgbClr val="0000FF"/>
                </a:solidFill>
                <a:latin typeface="Times New Roman" pitchFamily="18" charset="0"/>
              </a:rPr>
              <a:t> </a:t>
            </a:r>
            <a:r>
              <a:rPr kumimoji="1" lang="en-US" altLang="zh-CN" b="1" dirty="0" err="1">
                <a:solidFill>
                  <a:srgbClr val="0000FF"/>
                </a:solidFill>
                <a:latin typeface="Times New Roman" pitchFamily="18" charset="0"/>
              </a:rPr>
              <a:t>pass,r,i</a:t>
            </a:r>
            <a:r>
              <a:rPr kumimoji="1" lang="en-US" altLang="zh-CN" b="1" dirty="0">
                <a:solidFill>
                  <a:srgbClr val="0000FF"/>
                </a:solidFill>
                <a:latin typeface="Times New Roman" pitchFamily="18" charset="0"/>
              </a:rPr>
              <a:t>;      </a:t>
            </a:r>
            <a:r>
              <a:rPr kumimoji="1" lang="en-US" altLang="zh-CN" b="1" dirty="0">
                <a:solidFill>
                  <a:srgbClr val="000000"/>
                </a:solidFill>
                <a:latin typeface="Times New Roman" pitchFamily="18" charset="0"/>
              </a:rPr>
              <a:t>//pass</a:t>
            </a:r>
            <a:r>
              <a:rPr kumimoji="1" lang="zh-CN" altLang="en-US" b="1" dirty="0">
                <a:solidFill>
                  <a:srgbClr val="000000"/>
                </a:solidFill>
                <a:latin typeface="Times New Roman" pitchFamily="18" charset="0"/>
              </a:rPr>
              <a:t>用于位数循环</a:t>
            </a:r>
            <a:r>
              <a:rPr kumimoji="1" lang="en-US" altLang="zh-CN" b="1" dirty="0">
                <a:solidFill>
                  <a:srgbClr val="000000"/>
                </a:solidFill>
                <a:latin typeface="Times New Roman" pitchFamily="18" charset="0"/>
              </a:rPr>
              <a:t>,r</a:t>
            </a:r>
            <a:r>
              <a:rPr kumimoji="1" lang="zh-CN" altLang="en-US" b="1" dirty="0">
                <a:solidFill>
                  <a:srgbClr val="000000"/>
                </a:solidFill>
                <a:latin typeface="Times New Roman" pitchFamily="18" charset="0"/>
              </a:rPr>
              <a:t>取位数</a:t>
            </a:r>
          </a:p>
          <a:p>
            <a:pPr algn="just" fontAlgn="base">
              <a:spcBef>
                <a:spcPct val="0"/>
              </a:spcBef>
              <a:spcAft>
                <a:spcPct val="0"/>
              </a:spcAft>
            </a:pPr>
            <a:r>
              <a:rPr kumimoji="1" lang="zh-CN" altLang="en-US" b="1" dirty="0">
                <a:solidFill>
                  <a:srgbClr val="0000FF"/>
                </a:solidFill>
                <a:latin typeface="Times New Roman" pitchFamily="18" charset="0"/>
              </a:rPr>
              <a:t>    </a:t>
            </a:r>
            <a:r>
              <a:rPr kumimoji="1" lang="en-US" altLang="zh-CN" b="1" dirty="0">
                <a:solidFill>
                  <a:srgbClr val="0000FF"/>
                </a:solidFill>
                <a:latin typeface="Times New Roman" pitchFamily="18" charset="0"/>
              </a:rPr>
              <a:t>for(pass=1;pass&lt;=</a:t>
            </a:r>
            <a:r>
              <a:rPr kumimoji="1" lang="en-US" altLang="zh-CN" b="1" dirty="0" err="1">
                <a:solidFill>
                  <a:srgbClr val="0000FF"/>
                </a:solidFill>
                <a:latin typeface="Times New Roman" pitchFamily="18" charset="0"/>
              </a:rPr>
              <a:t>firure;pass</a:t>
            </a:r>
            <a:r>
              <a:rPr kumimoji="1" lang="en-US" altLang="zh-CN" b="1" dirty="0">
                <a:solidFill>
                  <a:srgbClr val="0000FF"/>
                </a:solidFill>
                <a:latin typeface="Times New Roman" pitchFamily="18" charset="0"/>
              </a:rPr>
              <a:t>++){</a:t>
            </a:r>
          </a:p>
          <a:p>
            <a:pPr algn="just" fontAlgn="base">
              <a:spcBef>
                <a:spcPct val="0"/>
              </a:spcBef>
              <a:spcAft>
                <a:spcPct val="0"/>
              </a:spcAft>
            </a:pPr>
            <a:r>
              <a:rPr kumimoji="1" lang="en-US" altLang="zh-CN" b="1" dirty="0">
                <a:solidFill>
                  <a:srgbClr val="0000FF"/>
                </a:solidFill>
                <a:latin typeface="Times New Roman" pitchFamily="18" charset="0"/>
              </a:rPr>
              <a:t>       for(</a:t>
            </a:r>
            <a:r>
              <a:rPr kumimoji="1" lang="en-US" altLang="zh-CN" b="1" dirty="0" err="1">
                <a:solidFill>
                  <a:srgbClr val="0000FF"/>
                </a:solidFill>
                <a:latin typeface="Times New Roman" pitchFamily="18" charset="0"/>
              </a:rPr>
              <a:t>i</a:t>
            </a:r>
            <a:r>
              <a:rPr kumimoji="1" lang="en-US" altLang="zh-CN" b="1" dirty="0">
                <a:solidFill>
                  <a:srgbClr val="0000FF"/>
                </a:solidFill>
                <a:latin typeface="Times New Roman" pitchFamily="18" charset="0"/>
              </a:rPr>
              <a:t>=0;i&lt;=9;i++)</a:t>
            </a:r>
          </a:p>
          <a:p>
            <a:pPr algn="just" fontAlgn="base">
              <a:spcBef>
                <a:spcPct val="0"/>
              </a:spcBef>
              <a:spcAft>
                <a:spcPct val="0"/>
              </a:spcAft>
            </a:pPr>
            <a:r>
              <a:rPr kumimoji="1" lang="en-US" altLang="zh-CN" b="1" dirty="0">
                <a:solidFill>
                  <a:srgbClr val="0000FF"/>
                </a:solidFill>
                <a:latin typeface="Times New Roman" pitchFamily="18" charset="0"/>
              </a:rPr>
              <a:t>            MAKENULL(Q[</a:t>
            </a:r>
            <a:r>
              <a:rPr kumimoji="1" lang="en-US" altLang="zh-CN" b="1" dirty="0" err="1">
                <a:solidFill>
                  <a:srgbClr val="0000FF"/>
                </a:solidFill>
                <a:latin typeface="Times New Roman" pitchFamily="18" charset="0"/>
              </a:rPr>
              <a:t>i</a:t>
            </a:r>
            <a:r>
              <a:rPr kumimoji="1" lang="en-US" altLang="zh-CN" b="1" dirty="0">
                <a:solidFill>
                  <a:srgbClr val="0000FF"/>
                </a:solidFill>
                <a:latin typeface="Times New Roman" pitchFamily="18" charset="0"/>
              </a:rPr>
              <a:t>])//</a:t>
            </a:r>
            <a:r>
              <a:rPr kumimoji="1" lang="zh-CN" altLang="en-US" b="1" dirty="0">
                <a:solidFill>
                  <a:srgbClr val="0000FF"/>
                </a:solidFill>
                <a:latin typeface="Times New Roman" pitchFamily="18" charset="0"/>
              </a:rPr>
              <a:t>置空队列</a:t>
            </a:r>
            <a:endParaRPr kumimoji="1" lang="en-US" altLang="zh-CN" b="1" dirty="0">
              <a:solidFill>
                <a:srgbClr val="0000FF"/>
              </a:solidFill>
              <a:latin typeface="Times New Roman" pitchFamily="18" charset="0"/>
            </a:endParaRPr>
          </a:p>
          <a:p>
            <a:pPr algn="just" fontAlgn="base">
              <a:spcBef>
                <a:spcPct val="0"/>
              </a:spcBef>
              <a:spcAft>
                <a:spcPct val="0"/>
              </a:spcAft>
            </a:pPr>
            <a:r>
              <a:rPr kumimoji="1" lang="en-US" altLang="zh-CN" b="1" dirty="0">
                <a:solidFill>
                  <a:srgbClr val="0000FF"/>
                </a:solidFill>
                <a:latin typeface="Times New Roman" pitchFamily="18" charset="0"/>
              </a:rPr>
              <a:t>       </a:t>
            </a:r>
            <a:r>
              <a:rPr kumimoji="1" lang="en-US" altLang="zh-CN" b="1" dirty="0">
                <a:solidFill>
                  <a:srgbClr val="FF3300"/>
                </a:solidFill>
                <a:latin typeface="Times New Roman" pitchFamily="18" charset="0"/>
              </a:rPr>
              <a:t>while(!EMPTY(A)) {</a:t>
            </a:r>
          </a:p>
          <a:p>
            <a:pPr algn="just" fontAlgn="base">
              <a:spcBef>
                <a:spcPct val="0"/>
              </a:spcBef>
              <a:spcAft>
                <a:spcPct val="0"/>
              </a:spcAft>
            </a:pPr>
            <a:r>
              <a:rPr kumimoji="1" lang="en-US" altLang="zh-CN" b="1" dirty="0">
                <a:solidFill>
                  <a:srgbClr val="FF3300"/>
                </a:solidFill>
                <a:latin typeface="Times New Roman" pitchFamily="18" charset="0"/>
              </a:rPr>
              <a:t>            data=FRONT(A);//</a:t>
            </a:r>
            <a:r>
              <a:rPr kumimoji="1" lang="zh-CN" altLang="en-US" b="1" dirty="0">
                <a:solidFill>
                  <a:srgbClr val="FF3300"/>
                </a:solidFill>
                <a:latin typeface="Times New Roman" pitchFamily="18" charset="0"/>
              </a:rPr>
              <a:t>取队头元素</a:t>
            </a:r>
            <a:endParaRPr kumimoji="1" lang="en-US" altLang="zh-CN" b="1" dirty="0">
              <a:solidFill>
                <a:srgbClr val="FF3300"/>
              </a:solidFill>
              <a:latin typeface="Times New Roman" pitchFamily="18" charset="0"/>
            </a:endParaRPr>
          </a:p>
          <a:p>
            <a:pPr algn="just" fontAlgn="base">
              <a:spcBef>
                <a:spcPct val="0"/>
              </a:spcBef>
              <a:spcAft>
                <a:spcPct val="0"/>
              </a:spcAft>
            </a:pPr>
            <a:r>
              <a:rPr kumimoji="1" lang="en-US" altLang="zh-CN" b="1" dirty="0">
                <a:solidFill>
                  <a:srgbClr val="FF3300"/>
                </a:solidFill>
                <a:latin typeface="Times New Roman" pitchFamily="18" charset="0"/>
              </a:rPr>
              <a:t>            DEQUEUE(A);//</a:t>
            </a:r>
            <a:r>
              <a:rPr kumimoji="1" lang="zh-CN" altLang="en-US" b="1" dirty="0">
                <a:solidFill>
                  <a:srgbClr val="FF3300"/>
                </a:solidFill>
                <a:latin typeface="Times New Roman" pitchFamily="18" charset="0"/>
              </a:rPr>
              <a:t>删除队头元素</a:t>
            </a:r>
            <a:endParaRPr kumimoji="1" lang="en-US" altLang="zh-CN" b="1" dirty="0">
              <a:solidFill>
                <a:srgbClr val="FF3300"/>
              </a:solidFill>
              <a:latin typeface="Times New Roman" pitchFamily="18" charset="0"/>
            </a:endParaRPr>
          </a:p>
          <a:p>
            <a:pPr algn="just" fontAlgn="base">
              <a:spcBef>
                <a:spcPct val="0"/>
              </a:spcBef>
              <a:spcAft>
                <a:spcPct val="0"/>
              </a:spcAft>
            </a:pPr>
            <a:r>
              <a:rPr kumimoji="1" lang="en-US" altLang="zh-CN" b="1" dirty="0">
                <a:solidFill>
                  <a:srgbClr val="FF3300"/>
                </a:solidFill>
                <a:latin typeface="Times New Roman" pitchFamily="18" charset="0"/>
              </a:rPr>
              <a:t>            r=RADIX(</a:t>
            </a:r>
            <a:r>
              <a:rPr kumimoji="1" lang="en-US" altLang="zh-CN" b="1" dirty="0" err="1">
                <a:solidFill>
                  <a:srgbClr val="FF3300"/>
                </a:solidFill>
                <a:latin typeface="Times New Roman" pitchFamily="18" charset="0"/>
              </a:rPr>
              <a:t>data.key,pass</a:t>
            </a:r>
            <a:r>
              <a:rPr kumimoji="1" lang="en-US" altLang="zh-CN" b="1" dirty="0">
                <a:solidFill>
                  <a:srgbClr val="FF3300"/>
                </a:solidFill>
                <a:latin typeface="Times New Roman" pitchFamily="18" charset="0"/>
              </a:rPr>
              <a:t>);//</a:t>
            </a:r>
            <a:r>
              <a:rPr kumimoji="1" lang="zh-CN" altLang="en-US" b="1" dirty="0">
                <a:solidFill>
                  <a:srgbClr val="FF3300"/>
                </a:solidFill>
                <a:latin typeface="Times New Roman" pitchFamily="18" charset="0"/>
              </a:rPr>
              <a:t>取位数值</a:t>
            </a:r>
            <a:endParaRPr kumimoji="1" lang="en-US" altLang="zh-CN" b="1" dirty="0">
              <a:solidFill>
                <a:srgbClr val="FF3300"/>
              </a:solidFill>
              <a:latin typeface="Times New Roman" pitchFamily="18" charset="0"/>
            </a:endParaRPr>
          </a:p>
          <a:p>
            <a:pPr algn="just" fontAlgn="base">
              <a:spcBef>
                <a:spcPct val="0"/>
              </a:spcBef>
              <a:spcAft>
                <a:spcPct val="0"/>
              </a:spcAft>
            </a:pPr>
            <a:r>
              <a:rPr kumimoji="1" lang="en-US" altLang="zh-CN" b="1" dirty="0">
                <a:solidFill>
                  <a:srgbClr val="FF3300"/>
                </a:solidFill>
                <a:latin typeface="Times New Roman" pitchFamily="18" charset="0"/>
              </a:rPr>
              <a:t>            ENQUEUE(</a:t>
            </a:r>
            <a:r>
              <a:rPr kumimoji="1" lang="en-US" altLang="zh-CN" b="1" dirty="0" err="1">
                <a:solidFill>
                  <a:srgbClr val="FF3300"/>
                </a:solidFill>
                <a:latin typeface="Times New Roman" pitchFamily="18" charset="0"/>
              </a:rPr>
              <a:t>data,Q</a:t>
            </a:r>
            <a:r>
              <a:rPr kumimoji="1" lang="en-US" altLang="zh-CN" b="1" dirty="0">
                <a:solidFill>
                  <a:srgbClr val="FF3300"/>
                </a:solidFill>
                <a:latin typeface="Times New Roman" pitchFamily="18" charset="0"/>
              </a:rPr>
              <a:t>[r]); //</a:t>
            </a:r>
            <a:r>
              <a:rPr kumimoji="1" lang="zh-CN" altLang="en-US" b="1" dirty="0">
                <a:solidFill>
                  <a:srgbClr val="FF3300"/>
                </a:solidFill>
                <a:latin typeface="Times New Roman" pitchFamily="18" charset="0"/>
              </a:rPr>
              <a:t>入队</a:t>
            </a:r>
            <a:endParaRPr kumimoji="1" lang="en-US" altLang="zh-CN" b="1" dirty="0">
              <a:solidFill>
                <a:srgbClr val="FF3300"/>
              </a:solidFill>
              <a:latin typeface="Times New Roman" pitchFamily="18" charset="0"/>
            </a:endParaRPr>
          </a:p>
          <a:p>
            <a:pPr algn="just" fontAlgn="base">
              <a:spcBef>
                <a:spcPct val="0"/>
              </a:spcBef>
              <a:spcAft>
                <a:spcPct val="0"/>
              </a:spcAft>
            </a:pPr>
            <a:r>
              <a:rPr kumimoji="1" lang="en-US" altLang="zh-CN" b="1" dirty="0">
                <a:solidFill>
                  <a:srgbClr val="0000FF"/>
                </a:solidFill>
                <a:latin typeface="Times New Roman" pitchFamily="18" charset="0"/>
              </a:rPr>
              <a:t>       </a:t>
            </a:r>
            <a:r>
              <a:rPr kumimoji="1" lang="en-US" altLang="zh-CN" b="1" dirty="0">
                <a:solidFill>
                  <a:srgbClr val="FF0000"/>
                </a:solidFill>
                <a:latin typeface="Times New Roman" pitchFamily="18" charset="0"/>
              </a:rPr>
              <a:t>}</a:t>
            </a:r>
          </a:p>
          <a:p>
            <a:pPr algn="just" fontAlgn="base">
              <a:spcBef>
                <a:spcPct val="0"/>
              </a:spcBef>
              <a:spcAft>
                <a:spcPct val="0"/>
              </a:spcAft>
            </a:pPr>
            <a:r>
              <a:rPr kumimoji="1" lang="zh-CN" altLang="en-US" b="1" dirty="0">
                <a:solidFill>
                  <a:srgbClr val="FF0000"/>
                </a:solidFill>
                <a:latin typeface="Times New Roman" pitchFamily="18" charset="0"/>
              </a:rPr>
              <a:t>       </a:t>
            </a:r>
            <a:r>
              <a:rPr kumimoji="1" lang="en-US" altLang="zh-CN" b="1" dirty="0">
                <a:solidFill>
                  <a:srgbClr val="0000FF"/>
                </a:solidFill>
                <a:latin typeface="Times New Roman" pitchFamily="18" charset="0"/>
                <a:ea typeface="楷体_GB2312" pitchFamily="49" charset="-122"/>
              </a:rPr>
              <a:t>for(</a:t>
            </a:r>
            <a:r>
              <a:rPr kumimoji="1" lang="en-US" altLang="zh-CN" b="1" dirty="0" err="1">
                <a:solidFill>
                  <a:srgbClr val="0000FF"/>
                </a:solidFill>
                <a:latin typeface="Times New Roman" pitchFamily="18" charset="0"/>
                <a:ea typeface="楷体_GB2312" pitchFamily="49" charset="-122"/>
              </a:rPr>
              <a:t>i</a:t>
            </a:r>
            <a:r>
              <a:rPr kumimoji="1" lang="en-US" altLang="zh-CN" b="1" dirty="0">
                <a:solidFill>
                  <a:srgbClr val="0000FF"/>
                </a:solidFill>
                <a:latin typeface="Times New Roman" pitchFamily="18" charset="0"/>
                <a:ea typeface="楷体_GB2312" pitchFamily="49" charset="-122"/>
              </a:rPr>
              <a:t>=0;i&lt;=9;i++)</a:t>
            </a:r>
          </a:p>
          <a:p>
            <a:pPr algn="just" fontAlgn="base">
              <a:spcBef>
                <a:spcPct val="0"/>
              </a:spcBef>
              <a:spcAft>
                <a:spcPct val="0"/>
              </a:spcAft>
            </a:pPr>
            <a:r>
              <a:rPr kumimoji="1" lang="zh-CN" altLang="en-US" b="1" dirty="0">
                <a:solidFill>
                  <a:srgbClr val="FF3300"/>
                </a:solidFill>
                <a:latin typeface="Times New Roman" pitchFamily="18" charset="0"/>
              </a:rPr>
              <a:t>            </a:t>
            </a:r>
            <a:r>
              <a:rPr kumimoji="1" lang="en-US" altLang="zh-CN" b="1" dirty="0">
                <a:solidFill>
                  <a:srgbClr val="FF3300"/>
                </a:solidFill>
                <a:latin typeface="Times New Roman" pitchFamily="18" charset="0"/>
              </a:rPr>
              <a:t>While(!EMPTY(Q[</a:t>
            </a:r>
            <a:r>
              <a:rPr kumimoji="1" lang="en-US" altLang="zh-CN" b="1" dirty="0" err="1">
                <a:solidFill>
                  <a:srgbClr val="FF3300"/>
                </a:solidFill>
                <a:latin typeface="Times New Roman" pitchFamily="18" charset="0"/>
              </a:rPr>
              <a:t>i</a:t>
            </a:r>
            <a:r>
              <a:rPr kumimoji="1" lang="en-US" altLang="zh-CN" b="1" dirty="0">
                <a:solidFill>
                  <a:srgbClr val="FF3300"/>
                </a:solidFill>
                <a:latin typeface="Times New Roman" pitchFamily="18" charset="0"/>
              </a:rPr>
              <a:t>])) //</a:t>
            </a:r>
            <a:r>
              <a:rPr kumimoji="1" lang="zh-CN" altLang="en-US" b="1" dirty="0">
                <a:latin typeface="Times New Roman" pitchFamily="18" charset="0"/>
              </a:rPr>
              <a:t>对队列</a:t>
            </a:r>
            <a:r>
              <a:rPr kumimoji="1" lang="en-US" altLang="zh-CN" b="1" dirty="0">
                <a:latin typeface="Times New Roman" pitchFamily="18" charset="0"/>
              </a:rPr>
              <a:t>Qi</a:t>
            </a:r>
            <a:r>
              <a:rPr kumimoji="1" lang="zh-CN" altLang="en-US" b="1" dirty="0">
                <a:latin typeface="Times New Roman" pitchFamily="18" charset="0"/>
              </a:rPr>
              <a:t>中的每个元素收集到</a:t>
            </a:r>
            <a:r>
              <a:rPr kumimoji="1" lang="en-US" altLang="zh-CN" b="1" dirty="0">
                <a:latin typeface="Times New Roman" pitchFamily="18" charset="0"/>
              </a:rPr>
              <a:t>A</a:t>
            </a:r>
            <a:r>
              <a:rPr kumimoji="1" lang="zh-CN" altLang="en-US" b="1" dirty="0">
                <a:latin typeface="Times New Roman" pitchFamily="18" charset="0"/>
              </a:rPr>
              <a:t>中</a:t>
            </a:r>
            <a:endParaRPr kumimoji="1" lang="en-US" altLang="zh-CN" b="1" dirty="0">
              <a:latin typeface="Times New Roman" pitchFamily="18" charset="0"/>
            </a:endParaRPr>
          </a:p>
          <a:p>
            <a:pPr algn="just" fontAlgn="base">
              <a:spcBef>
                <a:spcPct val="0"/>
              </a:spcBef>
              <a:spcAft>
                <a:spcPct val="0"/>
              </a:spcAft>
            </a:pPr>
            <a:r>
              <a:rPr kumimoji="1" lang="zh-CN" altLang="en-US" b="1" dirty="0">
                <a:solidFill>
                  <a:srgbClr val="FF3300"/>
                </a:solidFill>
                <a:latin typeface="Times New Roman" pitchFamily="18" charset="0"/>
              </a:rPr>
              <a:t>            </a:t>
            </a:r>
            <a:r>
              <a:rPr kumimoji="1" lang="en-US" altLang="zh-CN" b="1" dirty="0">
                <a:solidFill>
                  <a:srgbClr val="FF3300"/>
                </a:solidFill>
                <a:latin typeface="Times New Roman" pitchFamily="18" charset="0"/>
              </a:rPr>
              <a:t>{data=FRONT(Q[</a:t>
            </a:r>
            <a:r>
              <a:rPr kumimoji="1" lang="en-US" altLang="zh-CN" b="1" dirty="0" err="1">
                <a:solidFill>
                  <a:srgbClr val="FF3300"/>
                </a:solidFill>
                <a:latin typeface="Times New Roman" pitchFamily="18" charset="0"/>
              </a:rPr>
              <a:t>i</a:t>
            </a:r>
            <a:r>
              <a:rPr kumimoji="1" lang="en-US" altLang="zh-CN" b="1" dirty="0">
                <a:solidFill>
                  <a:srgbClr val="FF3300"/>
                </a:solidFill>
                <a:latin typeface="Times New Roman" pitchFamily="18" charset="0"/>
              </a:rPr>
              <a:t>]); </a:t>
            </a:r>
          </a:p>
          <a:p>
            <a:pPr algn="just" fontAlgn="base">
              <a:spcBef>
                <a:spcPct val="0"/>
              </a:spcBef>
              <a:spcAft>
                <a:spcPct val="0"/>
              </a:spcAft>
            </a:pPr>
            <a:r>
              <a:rPr kumimoji="1" lang="zh-CN" altLang="en-US" b="1" dirty="0">
                <a:solidFill>
                  <a:srgbClr val="FF3300"/>
                </a:solidFill>
                <a:latin typeface="Times New Roman" pitchFamily="18" charset="0"/>
              </a:rPr>
              <a:t>            </a:t>
            </a:r>
            <a:r>
              <a:rPr kumimoji="1" lang="en-US" altLang="zh-CN" b="1" dirty="0">
                <a:solidFill>
                  <a:srgbClr val="FF3300"/>
                </a:solidFill>
                <a:latin typeface="Times New Roman" pitchFamily="18" charset="0"/>
              </a:rPr>
              <a:t>  DEQUEUE(Q[</a:t>
            </a:r>
            <a:r>
              <a:rPr kumimoji="1" lang="en-US" altLang="zh-CN" b="1" dirty="0" err="1">
                <a:solidFill>
                  <a:srgbClr val="FF3300"/>
                </a:solidFill>
                <a:latin typeface="Times New Roman" pitchFamily="18" charset="0"/>
              </a:rPr>
              <a:t>i</a:t>
            </a:r>
            <a:r>
              <a:rPr kumimoji="1" lang="en-US" altLang="zh-CN" b="1" dirty="0">
                <a:solidFill>
                  <a:srgbClr val="FF3300"/>
                </a:solidFill>
                <a:latin typeface="Times New Roman" pitchFamily="18" charset="0"/>
              </a:rPr>
              <a:t>]); //</a:t>
            </a:r>
          </a:p>
          <a:p>
            <a:pPr algn="just" fontAlgn="base">
              <a:spcBef>
                <a:spcPct val="0"/>
              </a:spcBef>
              <a:spcAft>
                <a:spcPct val="0"/>
              </a:spcAft>
            </a:pPr>
            <a:r>
              <a:rPr kumimoji="1" lang="zh-CN" altLang="en-US" b="1" dirty="0">
                <a:solidFill>
                  <a:srgbClr val="FF3300"/>
                </a:solidFill>
                <a:latin typeface="Times New Roman" pitchFamily="18" charset="0"/>
              </a:rPr>
              <a:t>            </a:t>
            </a:r>
            <a:r>
              <a:rPr kumimoji="1" lang="en-US" altLang="zh-CN" b="1" dirty="0">
                <a:solidFill>
                  <a:srgbClr val="FF3300"/>
                </a:solidFill>
                <a:latin typeface="Times New Roman" pitchFamily="18" charset="0"/>
              </a:rPr>
              <a:t>  ENQUEUE(</a:t>
            </a:r>
            <a:r>
              <a:rPr kumimoji="1" lang="en-US" altLang="zh-CN" b="1" dirty="0" err="1">
                <a:solidFill>
                  <a:srgbClr val="FF3300"/>
                </a:solidFill>
                <a:latin typeface="Times New Roman" pitchFamily="18" charset="0"/>
              </a:rPr>
              <a:t>data,A</a:t>
            </a:r>
            <a:r>
              <a:rPr kumimoji="1" lang="en-US" altLang="zh-CN" b="1" dirty="0">
                <a:solidFill>
                  <a:srgbClr val="FF3300"/>
                </a:solidFill>
                <a:latin typeface="Times New Roman" pitchFamily="18" charset="0"/>
              </a:rPr>
              <a:t>);</a:t>
            </a:r>
          </a:p>
          <a:p>
            <a:pPr algn="just" fontAlgn="base">
              <a:spcBef>
                <a:spcPct val="0"/>
              </a:spcBef>
              <a:spcAft>
                <a:spcPct val="0"/>
              </a:spcAft>
            </a:pPr>
            <a:r>
              <a:rPr kumimoji="1" lang="en-US" altLang="zh-CN" b="1" dirty="0">
                <a:solidFill>
                  <a:srgbClr val="0000FF"/>
                </a:solidFill>
                <a:latin typeface="Times New Roman" pitchFamily="18" charset="0"/>
                <a:ea typeface="楷体_GB2312" pitchFamily="49" charset="-122"/>
              </a:rPr>
              <a:t> </a:t>
            </a:r>
            <a:r>
              <a:rPr kumimoji="1" lang="zh-CN" altLang="en-US" b="1" dirty="0">
                <a:solidFill>
                  <a:srgbClr val="0000FF"/>
                </a:solidFill>
                <a:latin typeface="Times New Roman" pitchFamily="18" charset="0"/>
                <a:ea typeface="楷体_GB2312" pitchFamily="49" charset="-122"/>
              </a:rPr>
              <a:t>           </a:t>
            </a:r>
            <a:r>
              <a:rPr kumimoji="1" lang="en-US" altLang="zh-CN" b="1" dirty="0">
                <a:solidFill>
                  <a:srgbClr val="FF0000"/>
                </a:solidFill>
                <a:latin typeface="Times New Roman" pitchFamily="18" charset="0"/>
                <a:ea typeface="楷体_GB2312" pitchFamily="49" charset="-122"/>
              </a:rPr>
              <a:t>}</a:t>
            </a:r>
          </a:p>
          <a:p>
            <a:pPr algn="just" fontAlgn="base">
              <a:spcBef>
                <a:spcPct val="0"/>
              </a:spcBef>
              <a:spcAft>
                <a:spcPct val="0"/>
              </a:spcAft>
            </a:pPr>
            <a:r>
              <a:rPr kumimoji="1" lang="en-US" altLang="zh-CN" b="1" dirty="0">
                <a:solidFill>
                  <a:srgbClr val="0000FF"/>
                </a:solidFill>
                <a:latin typeface="Times New Roman" pitchFamily="18" charset="0"/>
                <a:ea typeface="楷体_GB2312" pitchFamily="49" charset="-122"/>
              </a:rPr>
              <a:t> </a:t>
            </a:r>
            <a:r>
              <a:rPr kumimoji="1" lang="zh-CN" altLang="en-US" b="1" dirty="0">
                <a:solidFill>
                  <a:srgbClr val="0000FF"/>
                </a:solidFill>
                <a:latin typeface="Times New Roman" pitchFamily="18" charset="0"/>
                <a:ea typeface="楷体_GB2312" pitchFamily="49" charset="-122"/>
              </a:rPr>
              <a:t>   </a:t>
            </a:r>
            <a:r>
              <a:rPr kumimoji="1" lang="en-US" altLang="zh-CN" b="1" dirty="0">
                <a:solidFill>
                  <a:srgbClr val="0000FF"/>
                </a:solidFill>
                <a:latin typeface="Times New Roman" pitchFamily="18" charset="0"/>
                <a:ea typeface="楷体_GB2312" pitchFamily="49" charset="-122"/>
              </a:rPr>
              <a:t>}</a:t>
            </a:r>
          </a:p>
          <a:p>
            <a:pPr algn="just" fontAlgn="base">
              <a:spcBef>
                <a:spcPct val="0"/>
              </a:spcBef>
              <a:spcAft>
                <a:spcPct val="0"/>
              </a:spcAft>
            </a:pPr>
            <a:r>
              <a:rPr kumimoji="1" lang="en-US" altLang="zh-CN" b="1" dirty="0">
                <a:solidFill>
                  <a:srgbClr val="0000FF"/>
                </a:solidFill>
                <a:latin typeface="Times New Roman" pitchFamily="18" charset="0"/>
                <a:ea typeface="楷体_GB2312" pitchFamily="49" charset="-122"/>
              </a:rPr>
              <a:t>}</a:t>
            </a:r>
            <a:endParaRPr kumimoji="1" lang="en-US" altLang="zh-CN" b="1" dirty="0">
              <a:solidFill>
                <a:srgbClr val="FF0000"/>
              </a:solidFill>
              <a:latin typeface="Times New Roman" pitchFamily="18" charset="0"/>
            </a:endParaRPr>
          </a:p>
        </p:txBody>
      </p:sp>
      <p:sp>
        <p:nvSpPr>
          <p:cNvPr id="14" name="Text Box 6"/>
          <p:cNvSpPr txBox="1">
            <a:spLocks noChangeArrowheads="1"/>
          </p:cNvSpPr>
          <p:nvPr/>
        </p:nvSpPr>
        <p:spPr bwMode="auto">
          <a:xfrm>
            <a:off x="381000" y="922922"/>
            <a:ext cx="5257800" cy="523220"/>
          </a:xfrm>
          <a:prstGeom prst="rect">
            <a:avLst/>
          </a:prstGeom>
          <a:noFill/>
          <a:ln w="9525" algn="ctr">
            <a:noFill/>
            <a:miter lim="800000"/>
            <a:headEnd/>
            <a:tailEnd/>
          </a:ln>
          <a:effectLst/>
        </p:spPr>
        <p:txBody>
          <a:bodyPr wrap="square">
            <a:spAutoFit/>
          </a:bodyPr>
          <a:lstStyle/>
          <a:p>
            <a:pPr fontAlgn="base">
              <a:spcBef>
                <a:spcPct val="20000"/>
              </a:spcBef>
              <a:spcAft>
                <a:spcPct val="0"/>
              </a:spcAft>
              <a:buFont typeface="Wingdings" pitchFamily="2" charset="2"/>
              <a:buChar char="p"/>
            </a:pPr>
            <a:r>
              <a:rPr kumimoji="1" lang="en-US" altLang="zh-CN" sz="2800" b="1" dirty="0">
                <a:solidFill>
                  <a:srgbClr val="003300"/>
                </a:solidFill>
                <a:latin typeface="Times New Roman" pitchFamily="18" charset="0"/>
              </a:rPr>
              <a:t> </a:t>
            </a:r>
            <a:r>
              <a:rPr kumimoji="1" lang="zh-CN" altLang="en-US" sz="2800" b="1" dirty="0">
                <a:solidFill>
                  <a:srgbClr val="003300"/>
                </a:solidFill>
                <a:latin typeface="Times New Roman" pitchFamily="18" charset="0"/>
              </a:rPr>
              <a:t>基数排序算法 （详细伪代码）</a:t>
            </a:r>
          </a:p>
        </p:txBody>
      </p:sp>
    </p:spTree>
    <p:extLst>
      <p:ext uri="{BB962C8B-B14F-4D97-AF65-F5344CB8AC3E}">
        <p14:creationId xmlns:p14="http://schemas.microsoft.com/office/powerpoint/2010/main" val="3540151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3">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3">
                                            <p:txEl>
                                              <p:pRg st="8" end="8"/>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3">
                                            <p:txEl>
                                              <p:pRg st="9" end="9"/>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3">
                                            <p:txEl>
                                              <p:pRg st="10" end="1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3">
                                            <p:txEl>
                                              <p:pRg st="11" end="11"/>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3">
                                            <p:txEl>
                                              <p:pRg st="12" end="12"/>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3">
                                            <p:txEl>
                                              <p:pRg st="13" end="13"/>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3">
                                            <p:txEl>
                                              <p:pRg st="14" end="14"/>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3">
                                            <p:txEl>
                                              <p:pRg st="15" end="15"/>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3">
                                            <p:txEl>
                                              <p:pRg st="16" end="16"/>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3">
                                            <p:txEl>
                                              <p:pRg st="17" end="17"/>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3">
                                            <p:txEl>
                                              <p:pRg st="18" end="18"/>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3">
                                            <p:txEl>
                                              <p:pRg st="19" end="1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0063EC4C-CFD8-4F45-A0A2-30028C1F73DB}" type="slidenum">
              <a:rPr lang="zh-CN" altLang="en-US" b="1">
                <a:solidFill>
                  <a:srgbClr val="F79646">
                    <a:lumMod val="75000"/>
                  </a:srgbClr>
                </a:solidFill>
              </a:rPr>
              <a:pPr/>
              <a:t>102</a:t>
            </a:fld>
            <a:endParaRPr lang="zh-CN" altLang="en-US" b="1" dirty="0">
              <a:solidFill>
                <a:srgbClr val="F79646">
                  <a:lumMod val="75000"/>
                </a:srgbClr>
              </a:solidFill>
            </a:endParaRPr>
          </a:p>
        </p:txBody>
      </p:sp>
      <p:sp>
        <p:nvSpPr>
          <p:cNvPr id="2" name="标题 1"/>
          <p:cNvSpPr>
            <a:spLocks noGrp="1"/>
          </p:cNvSpPr>
          <p:nvPr>
            <p:ph type="title"/>
          </p:nvPr>
        </p:nvSpPr>
        <p:spPr>
          <a:xfrm>
            <a:off x="457200" y="0"/>
            <a:ext cx="8229600" cy="1143000"/>
          </a:xfrm>
        </p:spPr>
        <p:txBody>
          <a:bodyPr>
            <a:normAutofit/>
          </a:bodyPr>
          <a:lstStyle/>
          <a:p>
            <a:pPr lvl="0" fontAlgn="base">
              <a:lnSpc>
                <a:spcPct val="150000"/>
              </a:lnSpc>
              <a:spcBef>
                <a:spcPct val="5000"/>
              </a:spcBef>
              <a:spcAft>
                <a:spcPct val="5000"/>
              </a:spcAft>
            </a:pPr>
            <a:r>
              <a:rPr kumimoji="1" lang="en-US" altLang="zh-CN" sz="3200" b="1" dirty="0">
                <a:latin typeface="Arial" charset="0"/>
                <a:ea typeface="宋体" charset="-122"/>
                <a:cs typeface="+mn-cs"/>
              </a:rPr>
              <a:t>6.6.1  </a:t>
            </a:r>
            <a:r>
              <a:rPr kumimoji="1" lang="zh-CN" altLang="en-US" sz="3200" b="1" dirty="0">
                <a:latin typeface="Arial" charset="0"/>
                <a:ea typeface="宋体" charset="-122"/>
                <a:cs typeface="+mn-cs"/>
              </a:rPr>
              <a:t>顺序基数排序</a:t>
            </a:r>
          </a:p>
        </p:txBody>
      </p:sp>
      <p:sp>
        <p:nvSpPr>
          <p:cNvPr id="4" name="日期占位符 3"/>
          <p:cNvSpPr>
            <a:spLocks noGrp="1"/>
          </p:cNvSpPr>
          <p:nvPr>
            <p:ph type="dt" sz="half" idx="4294967295"/>
          </p:nvPr>
        </p:nvSpPr>
        <p:spPr>
          <a:xfrm>
            <a:off x="0" y="6356350"/>
            <a:ext cx="2133600" cy="365125"/>
          </a:xfrm>
        </p:spPr>
        <p:txBody>
          <a:bodyPr/>
          <a:lstStyle/>
          <a:p>
            <a:fld id="{F38176BB-BA1B-4D65-9A97-4042D2ECD4E3}" type="datetime1">
              <a:rPr lang="zh-CN" altLang="en-US" b="1" smtClean="0">
                <a:solidFill>
                  <a:srgbClr val="F79646">
                    <a:lumMod val="75000"/>
                  </a:srgbClr>
                </a:solidFill>
              </a:rPr>
              <a:t>2025/4/9</a:t>
            </a:fld>
            <a:endParaRPr lang="zh-CN" altLang="en-US" b="1" dirty="0">
              <a:solidFill>
                <a:srgbClr val="F79646">
                  <a:lumMod val="75000"/>
                </a:srgbClr>
              </a:solidFill>
            </a:endParaRPr>
          </a:p>
        </p:txBody>
      </p:sp>
      <p:pic>
        <p:nvPicPr>
          <p:cNvPr id="2049" name="Picture 1" descr="C:\Users\Haijun\AppData\Roaming\Tencent\Users\2968516474\QQ\WinTemp\RichOle\O5)[OOM[}$H7(6{A~41GY`Q.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73137" y="1"/>
            <a:ext cx="970863" cy="838199"/>
          </a:xfrm>
          <a:prstGeom prst="rect">
            <a:avLst/>
          </a:prstGeom>
          <a:noFill/>
          <a:extLst>
            <a:ext uri="{909E8E84-426E-40DD-AFC4-6F175D3DCCD1}">
              <a14:hiddenFill xmlns:a14="http://schemas.microsoft.com/office/drawing/2010/main">
                <a:solidFill>
                  <a:srgbClr val="FFFFFF"/>
                </a:solidFill>
              </a14:hiddenFill>
            </a:ext>
          </a:extLst>
        </p:spPr>
      </p:pic>
      <p:cxnSp>
        <p:nvCxnSpPr>
          <p:cNvPr id="12" name="直接连接符 11"/>
          <p:cNvCxnSpPr/>
          <p:nvPr/>
        </p:nvCxnSpPr>
        <p:spPr>
          <a:xfrm>
            <a:off x="457200" y="6324600"/>
            <a:ext cx="822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Text Box 3"/>
          <p:cNvSpPr txBox="1">
            <a:spLocks noChangeArrowheads="1"/>
          </p:cNvSpPr>
          <p:nvPr/>
        </p:nvSpPr>
        <p:spPr bwMode="auto">
          <a:xfrm>
            <a:off x="250824" y="4074416"/>
            <a:ext cx="7777163" cy="1373187"/>
          </a:xfrm>
          <a:prstGeom prst="rect">
            <a:avLst/>
          </a:prstGeom>
          <a:noFill/>
          <a:ln w="9525" algn="ctr">
            <a:noFill/>
            <a:miter lim="800000"/>
            <a:headEnd/>
            <a:tailEnd/>
          </a:ln>
          <a:effectLst/>
        </p:spPr>
        <p:txBody>
          <a:bodyPr>
            <a:spAutoFit/>
          </a:bodyPr>
          <a:lstStyle/>
          <a:p>
            <a:pPr algn="just" fontAlgn="base">
              <a:spcBef>
                <a:spcPct val="0"/>
              </a:spcBef>
              <a:spcAft>
                <a:spcPct val="0"/>
              </a:spcAft>
            </a:pPr>
            <a:r>
              <a:rPr kumimoji="1" lang="en-US" altLang="zh-CN" sz="2800" b="1" dirty="0">
                <a:solidFill>
                  <a:srgbClr val="0000FF"/>
                </a:solidFill>
                <a:latin typeface="Times New Roman" pitchFamily="18" charset="0"/>
              </a:rPr>
              <a:t>      </a:t>
            </a:r>
            <a:r>
              <a:rPr kumimoji="1" lang="zh-CN" altLang="en-US" sz="2800" b="1" dirty="0">
                <a:solidFill>
                  <a:srgbClr val="0000FF"/>
                </a:solidFill>
                <a:latin typeface="Times New Roman" pitchFamily="18" charset="0"/>
              </a:rPr>
              <a:t>如果采用数组表示队列</a:t>
            </a:r>
            <a:r>
              <a:rPr kumimoji="1" lang="en-US" altLang="zh-CN" sz="2800" b="1" dirty="0">
                <a:solidFill>
                  <a:srgbClr val="0000FF"/>
                </a:solidFill>
                <a:latin typeface="Times New Roman" pitchFamily="18" charset="0"/>
              </a:rPr>
              <a:t>,</a:t>
            </a:r>
            <a:r>
              <a:rPr kumimoji="1" lang="zh-CN" altLang="en-US" sz="2800" b="1" dirty="0">
                <a:solidFill>
                  <a:srgbClr val="0000FF"/>
                </a:solidFill>
                <a:latin typeface="Times New Roman" pitchFamily="18" charset="0"/>
              </a:rPr>
              <a:t>队列的长度很难确定</a:t>
            </a:r>
            <a:r>
              <a:rPr kumimoji="1" lang="en-US" altLang="zh-CN" sz="2800" b="1" dirty="0">
                <a:solidFill>
                  <a:srgbClr val="0000FF"/>
                </a:solidFill>
                <a:latin typeface="Times New Roman" pitchFamily="18" charset="0"/>
              </a:rPr>
              <a:t>,</a:t>
            </a:r>
            <a:r>
              <a:rPr kumimoji="1" lang="zh-CN" altLang="en-US" sz="2800" b="1" dirty="0">
                <a:solidFill>
                  <a:srgbClr val="0000FF"/>
                </a:solidFill>
                <a:latin typeface="Times New Roman" pitchFamily="18" charset="0"/>
              </a:rPr>
              <a:t>太大造成浪费</a:t>
            </a:r>
            <a:r>
              <a:rPr kumimoji="1" lang="en-US" altLang="zh-CN" sz="2800" b="1" dirty="0">
                <a:solidFill>
                  <a:srgbClr val="0000FF"/>
                </a:solidFill>
                <a:latin typeface="Times New Roman" pitchFamily="18" charset="0"/>
              </a:rPr>
              <a:t>,</a:t>
            </a:r>
            <a:r>
              <a:rPr kumimoji="1" lang="zh-CN" altLang="en-US" sz="2800" b="1" dirty="0">
                <a:solidFill>
                  <a:srgbClr val="0000FF"/>
                </a:solidFill>
                <a:latin typeface="Times New Roman" pitchFamily="18" charset="0"/>
              </a:rPr>
              <a:t>小了会产生溢出。</a:t>
            </a:r>
          </a:p>
          <a:p>
            <a:pPr algn="just" fontAlgn="base">
              <a:spcBef>
                <a:spcPct val="0"/>
              </a:spcBef>
              <a:spcAft>
                <a:spcPct val="0"/>
              </a:spcAft>
            </a:pPr>
            <a:r>
              <a:rPr kumimoji="1" lang="zh-CN" altLang="en-US" sz="2800" b="1" dirty="0">
                <a:solidFill>
                  <a:srgbClr val="0000FF"/>
                </a:solidFill>
                <a:latin typeface="Times New Roman" pitchFamily="18" charset="0"/>
              </a:rPr>
              <a:t>    一般采用链队列</a:t>
            </a:r>
            <a:r>
              <a:rPr kumimoji="1" lang="en-US" altLang="zh-CN" sz="2800" b="1" dirty="0">
                <a:solidFill>
                  <a:srgbClr val="0000FF"/>
                </a:solidFill>
                <a:latin typeface="Times New Roman" pitchFamily="18" charset="0"/>
              </a:rPr>
              <a:t>.</a:t>
            </a:r>
          </a:p>
        </p:txBody>
      </p:sp>
      <p:sp>
        <p:nvSpPr>
          <p:cNvPr id="14" name="Text Box 4"/>
          <p:cNvSpPr txBox="1">
            <a:spLocks noChangeArrowheads="1"/>
          </p:cNvSpPr>
          <p:nvPr/>
        </p:nvSpPr>
        <p:spPr bwMode="auto">
          <a:xfrm>
            <a:off x="1066800" y="2727563"/>
            <a:ext cx="5975350" cy="1158875"/>
          </a:xfrm>
          <a:prstGeom prst="rect">
            <a:avLst/>
          </a:prstGeom>
          <a:noFill/>
          <a:ln w="9525">
            <a:noFill/>
            <a:miter lim="800000"/>
            <a:headEnd/>
            <a:tailEnd/>
          </a:ln>
          <a:effectLst/>
        </p:spPr>
        <p:txBody>
          <a:bodyPr>
            <a:spAutoFit/>
          </a:bodyPr>
          <a:lstStyle/>
          <a:p>
            <a:pPr algn="just" fontAlgn="base">
              <a:lnSpc>
                <a:spcPct val="125000"/>
              </a:lnSpc>
              <a:spcBef>
                <a:spcPct val="0"/>
              </a:spcBef>
              <a:spcAft>
                <a:spcPct val="0"/>
              </a:spcAft>
            </a:pPr>
            <a:r>
              <a:rPr kumimoji="1" lang="en-US" altLang="zh-CN" sz="2800" b="1" dirty="0">
                <a:solidFill>
                  <a:srgbClr val="0000FF"/>
                </a:solidFill>
                <a:latin typeface="Times New Roman" pitchFamily="18" charset="0"/>
              </a:rPr>
              <a:t>11</a:t>
            </a:r>
            <a:r>
              <a:rPr kumimoji="1" lang="en-US" altLang="zh-CN" sz="2800" b="1" dirty="0">
                <a:solidFill>
                  <a:srgbClr val="000000"/>
                </a:solidFill>
                <a:latin typeface="Times New Roman" pitchFamily="18" charset="0"/>
              </a:rPr>
              <a:t>0</a:t>
            </a:r>
            <a:r>
              <a:rPr kumimoji="1" lang="en-US" altLang="zh-CN" sz="2800" b="1" dirty="0">
                <a:solidFill>
                  <a:srgbClr val="0000FF"/>
                </a:solidFill>
                <a:latin typeface="Times New Roman" pitchFamily="18" charset="0"/>
              </a:rPr>
              <a:t> 92</a:t>
            </a:r>
            <a:r>
              <a:rPr kumimoji="1" lang="en-US" altLang="zh-CN" sz="2800" b="1" dirty="0">
                <a:solidFill>
                  <a:srgbClr val="000000"/>
                </a:solidFill>
                <a:latin typeface="Times New Roman" pitchFamily="18" charset="0"/>
              </a:rPr>
              <a:t>0</a:t>
            </a:r>
            <a:r>
              <a:rPr kumimoji="1" lang="en-US" altLang="zh-CN" sz="2800" b="1" dirty="0">
                <a:solidFill>
                  <a:srgbClr val="0000FF"/>
                </a:solidFill>
                <a:latin typeface="Times New Roman" pitchFamily="18" charset="0"/>
              </a:rPr>
              <a:t> 23</a:t>
            </a:r>
            <a:r>
              <a:rPr kumimoji="1" lang="en-US" altLang="zh-CN" sz="2800" b="1" dirty="0">
                <a:solidFill>
                  <a:srgbClr val="000000"/>
                </a:solidFill>
                <a:latin typeface="Times New Roman" pitchFamily="18" charset="0"/>
              </a:rPr>
              <a:t>0</a:t>
            </a:r>
            <a:r>
              <a:rPr kumimoji="1" lang="en-US" altLang="zh-CN" sz="2800" b="1" dirty="0">
                <a:solidFill>
                  <a:srgbClr val="0000FF"/>
                </a:solidFill>
                <a:latin typeface="Times New Roman" pitchFamily="18" charset="0"/>
              </a:rPr>
              <a:t> 03</a:t>
            </a:r>
            <a:r>
              <a:rPr kumimoji="1" lang="en-US" altLang="zh-CN" sz="2800" b="1" dirty="0">
                <a:solidFill>
                  <a:srgbClr val="000000"/>
                </a:solidFill>
                <a:latin typeface="Times New Roman" pitchFamily="18" charset="0"/>
              </a:rPr>
              <a:t>0</a:t>
            </a:r>
            <a:r>
              <a:rPr kumimoji="1" lang="en-US" altLang="zh-CN" sz="2800" b="1" dirty="0">
                <a:solidFill>
                  <a:srgbClr val="0000FF"/>
                </a:solidFill>
                <a:latin typeface="Times New Roman" pitchFamily="18" charset="0"/>
              </a:rPr>
              <a:t> 09</a:t>
            </a:r>
            <a:r>
              <a:rPr kumimoji="1" lang="en-US" altLang="zh-CN" sz="2800" b="1" dirty="0">
                <a:solidFill>
                  <a:srgbClr val="000000"/>
                </a:solidFill>
                <a:latin typeface="Times New Roman" pitchFamily="18" charset="0"/>
              </a:rPr>
              <a:t>0</a:t>
            </a:r>
            <a:r>
              <a:rPr kumimoji="1" lang="en-US" altLang="zh-CN" sz="2800" b="1" dirty="0">
                <a:solidFill>
                  <a:srgbClr val="0000FF"/>
                </a:solidFill>
                <a:latin typeface="Times New Roman" pitchFamily="18" charset="0"/>
              </a:rPr>
              <a:t> 32</a:t>
            </a:r>
            <a:r>
              <a:rPr kumimoji="1" lang="en-US" altLang="zh-CN" sz="2800" b="1" dirty="0">
                <a:solidFill>
                  <a:srgbClr val="000000"/>
                </a:solidFill>
                <a:latin typeface="Times New Roman" pitchFamily="18" charset="0"/>
              </a:rPr>
              <a:t>0 </a:t>
            </a:r>
            <a:r>
              <a:rPr kumimoji="1" lang="en-US" altLang="zh-CN" sz="2800" b="1" dirty="0">
                <a:solidFill>
                  <a:srgbClr val="0000FF"/>
                </a:solidFill>
                <a:latin typeface="Times New Roman" pitchFamily="18" charset="0"/>
              </a:rPr>
              <a:t>10</a:t>
            </a:r>
            <a:r>
              <a:rPr kumimoji="1" lang="en-US" altLang="zh-CN" sz="2800" b="1" dirty="0">
                <a:solidFill>
                  <a:srgbClr val="000000"/>
                </a:solidFill>
                <a:latin typeface="Times New Roman" pitchFamily="18" charset="0"/>
              </a:rPr>
              <a:t>0</a:t>
            </a:r>
            <a:r>
              <a:rPr kumimoji="1" lang="en-US" altLang="zh-CN" sz="2800" b="1" dirty="0">
                <a:solidFill>
                  <a:srgbClr val="0000FF"/>
                </a:solidFill>
                <a:latin typeface="Times New Roman" pitchFamily="18" charset="0"/>
              </a:rPr>
              <a:t> 40</a:t>
            </a:r>
            <a:r>
              <a:rPr kumimoji="1" lang="en-US" altLang="zh-CN" sz="2800" b="1" dirty="0">
                <a:solidFill>
                  <a:srgbClr val="000000"/>
                </a:solidFill>
                <a:latin typeface="Times New Roman" pitchFamily="18" charset="0"/>
              </a:rPr>
              <a:t>0</a:t>
            </a:r>
          </a:p>
          <a:p>
            <a:pPr algn="just" fontAlgn="base">
              <a:lnSpc>
                <a:spcPct val="125000"/>
              </a:lnSpc>
              <a:spcBef>
                <a:spcPct val="0"/>
              </a:spcBef>
              <a:spcAft>
                <a:spcPct val="0"/>
              </a:spcAft>
            </a:pPr>
            <a:r>
              <a:rPr kumimoji="1" lang="en-US" altLang="zh-CN" sz="2800" b="1" dirty="0">
                <a:solidFill>
                  <a:srgbClr val="0000FF"/>
                </a:solidFill>
                <a:latin typeface="Times New Roman" pitchFamily="18" charset="0"/>
              </a:rPr>
              <a:t>503 765 678 986 987 789 890 098</a:t>
            </a:r>
          </a:p>
        </p:txBody>
      </p:sp>
      <p:sp>
        <p:nvSpPr>
          <p:cNvPr id="15" name="Text Box 5"/>
          <p:cNvSpPr txBox="1">
            <a:spLocks noChangeArrowheads="1"/>
          </p:cNvSpPr>
          <p:nvPr/>
        </p:nvSpPr>
        <p:spPr bwMode="auto">
          <a:xfrm>
            <a:off x="395288" y="1581150"/>
            <a:ext cx="7488237" cy="1114664"/>
          </a:xfrm>
          <a:prstGeom prst="rect">
            <a:avLst/>
          </a:prstGeom>
          <a:noFill/>
          <a:ln w="9525">
            <a:noFill/>
            <a:miter lim="800000"/>
            <a:headEnd/>
            <a:tailEnd/>
          </a:ln>
          <a:effectLst/>
        </p:spPr>
        <p:txBody>
          <a:bodyPr>
            <a:spAutoFit/>
          </a:bodyPr>
          <a:lstStyle/>
          <a:p>
            <a:pPr algn="just" fontAlgn="base">
              <a:lnSpc>
                <a:spcPct val="125000"/>
              </a:lnSpc>
              <a:spcBef>
                <a:spcPct val="0"/>
              </a:spcBef>
              <a:spcAft>
                <a:spcPct val="0"/>
              </a:spcAft>
            </a:pPr>
            <a:r>
              <a:rPr kumimoji="1" lang="en-US" altLang="zh-CN" sz="2800" b="1" dirty="0">
                <a:solidFill>
                  <a:srgbClr val="0000FF"/>
                </a:solidFill>
                <a:latin typeface="Times New Roman" pitchFamily="18" charset="0"/>
              </a:rPr>
              <a:t>    </a:t>
            </a:r>
            <a:r>
              <a:rPr kumimoji="1" lang="zh-CN" altLang="en-US" sz="2800" b="1" dirty="0">
                <a:solidFill>
                  <a:srgbClr val="0000FF"/>
                </a:solidFill>
                <a:latin typeface="Times New Roman" pitchFamily="18" charset="0"/>
              </a:rPr>
              <a:t>如果采用顺序</a:t>
            </a:r>
            <a:r>
              <a:rPr kumimoji="1" lang="en-US" altLang="zh-CN" sz="2800" b="1" dirty="0">
                <a:solidFill>
                  <a:srgbClr val="0000FF"/>
                </a:solidFill>
                <a:latin typeface="Times New Roman" pitchFamily="18" charset="0"/>
              </a:rPr>
              <a:t>(</a:t>
            </a:r>
            <a:r>
              <a:rPr kumimoji="1" lang="zh-CN" altLang="en-US" sz="2800" b="1" dirty="0">
                <a:solidFill>
                  <a:srgbClr val="0000FF"/>
                </a:solidFill>
                <a:latin typeface="Times New Roman" pitchFamily="18" charset="0"/>
              </a:rPr>
              <a:t>基数</a:t>
            </a:r>
            <a:r>
              <a:rPr kumimoji="1" lang="en-US" altLang="zh-CN" sz="2800" b="1" dirty="0">
                <a:solidFill>
                  <a:srgbClr val="0000FF"/>
                </a:solidFill>
                <a:latin typeface="Times New Roman" pitchFamily="18" charset="0"/>
              </a:rPr>
              <a:t>)</a:t>
            </a:r>
            <a:r>
              <a:rPr kumimoji="1" lang="zh-CN" altLang="en-US" sz="2800" b="1" dirty="0">
                <a:solidFill>
                  <a:srgbClr val="0000FF"/>
                </a:solidFill>
                <a:latin typeface="Times New Roman" pitchFamily="18" charset="0"/>
              </a:rPr>
              <a:t>队列，基数队列的长度怎么确定？</a:t>
            </a:r>
          </a:p>
        </p:txBody>
      </p:sp>
      <p:sp>
        <p:nvSpPr>
          <p:cNvPr id="16" name="Text Box 7"/>
          <p:cNvSpPr txBox="1">
            <a:spLocks noChangeArrowheads="1"/>
          </p:cNvSpPr>
          <p:nvPr/>
        </p:nvSpPr>
        <p:spPr bwMode="auto">
          <a:xfrm>
            <a:off x="395288" y="993124"/>
            <a:ext cx="4679950" cy="519112"/>
          </a:xfrm>
          <a:prstGeom prst="rect">
            <a:avLst/>
          </a:prstGeom>
          <a:noFill/>
          <a:ln w="9525" algn="ctr">
            <a:noFill/>
            <a:miter lim="800000"/>
            <a:headEnd/>
            <a:tailEnd/>
          </a:ln>
          <a:effectLst/>
        </p:spPr>
        <p:txBody>
          <a:bodyPr>
            <a:spAutoFit/>
          </a:bodyPr>
          <a:lstStyle/>
          <a:p>
            <a:pPr fontAlgn="base">
              <a:spcBef>
                <a:spcPct val="20000"/>
              </a:spcBef>
              <a:spcAft>
                <a:spcPct val="0"/>
              </a:spcAft>
              <a:buFont typeface="Wingdings" pitchFamily="2" charset="2"/>
              <a:buChar char="p"/>
            </a:pPr>
            <a:r>
              <a:rPr kumimoji="1" lang="en-US" altLang="zh-CN" sz="2800" b="1" dirty="0">
                <a:solidFill>
                  <a:srgbClr val="003300"/>
                </a:solidFill>
                <a:latin typeface="Times New Roman" pitchFamily="18" charset="0"/>
              </a:rPr>
              <a:t> </a:t>
            </a:r>
            <a:r>
              <a:rPr kumimoji="1" lang="zh-CN" altLang="en-US" sz="2800" b="1" dirty="0">
                <a:solidFill>
                  <a:srgbClr val="003300"/>
                </a:solidFill>
                <a:latin typeface="Times New Roman" pitchFamily="18" charset="0"/>
              </a:rPr>
              <a:t>问题分析</a:t>
            </a:r>
          </a:p>
        </p:txBody>
      </p:sp>
    </p:spTree>
    <p:extLst>
      <p:ext uri="{BB962C8B-B14F-4D97-AF65-F5344CB8AC3E}">
        <p14:creationId xmlns:p14="http://schemas.microsoft.com/office/powerpoint/2010/main" val="4207780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0063EC4C-CFD8-4F45-A0A2-30028C1F73DB}" type="slidenum">
              <a:rPr lang="zh-CN" altLang="en-US" b="1">
                <a:solidFill>
                  <a:srgbClr val="F79646">
                    <a:lumMod val="75000"/>
                  </a:srgbClr>
                </a:solidFill>
              </a:rPr>
              <a:pPr/>
              <a:t>103</a:t>
            </a:fld>
            <a:endParaRPr lang="zh-CN" altLang="en-US" b="1" dirty="0">
              <a:solidFill>
                <a:srgbClr val="F79646">
                  <a:lumMod val="75000"/>
                </a:srgbClr>
              </a:solidFill>
            </a:endParaRPr>
          </a:p>
        </p:txBody>
      </p:sp>
      <p:sp>
        <p:nvSpPr>
          <p:cNvPr id="2" name="标题 1"/>
          <p:cNvSpPr>
            <a:spLocks noGrp="1"/>
          </p:cNvSpPr>
          <p:nvPr>
            <p:ph type="title"/>
          </p:nvPr>
        </p:nvSpPr>
        <p:spPr>
          <a:xfrm>
            <a:off x="457200" y="0"/>
            <a:ext cx="8229600" cy="1143000"/>
          </a:xfrm>
        </p:spPr>
        <p:txBody>
          <a:bodyPr>
            <a:normAutofit/>
          </a:bodyPr>
          <a:lstStyle/>
          <a:p>
            <a:pPr lvl="0" fontAlgn="base">
              <a:lnSpc>
                <a:spcPct val="150000"/>
              </a:lnSpc>
              <a:spcBef>
                <a:spcPct val="5000"/>
              </a:spcBef>
              <a:spcAft>
                <a:spcPct val="5000"/>
              </a:spcAft>
            </a:pPr>
            <a:r>
              <a:rPr kumimoji="1" lang="en-US" altLang="zh-CN" sz="3200" b="1" dirty="0">
                <a:latin typeface="Arial" charset="0"/>
                <a:ea typeface="宋体" charset="-122"/>
                <a:cs typeface="+mn-cs"/>
              </a:rPr>
              <a:t>6.6.2  </a:t>
            </a:r>
            <a:r>
              <a:rPr kumimoji="1" lang="zh-CN" altLang="en-US" sz="3200" b="1" dirty="0">
                <a:latin typeface="Arial" charset="0"/>
                <a:ea typeface="宋体" charset="-122"/>
                <a:cs typeface="+mn-cs"/>
              </a:rPr>
              <a:t>链式基数排序</a:t>
            </a:r>
          </a:p>
        </p:txBody>
      </p:sp>
      <p:sp>
        <p:nvSpPr>
          <p:cNvPr id="4" name="日期占位符 3"/>
          <p:cNvSpPr>
            <a:spLocks noGrp="1"/>
          </p:cNvSpPr>
          <p:nvPr>
            <p:ph type="dt" sz="half" idx="4294967295"/>
          </p:nvPr>
        </p:nvSpPr>
        <p:spPr>
          <a:xfrm>
            <a:off x="0" y="6356350"/>
            <a:ext cx="2133600" cy="365125"/>
          </a:xfrm>
        </p:spPr>
        <p:txBody>
          <a:bodyPr/>
          <a:lstStyle/>
          <a:p>
            <a:fld id="{D5E34D4D-1FDF-453F-AE0F-C3C21AD5D440}" type="datetime1">
              <a:rPr lang="zh-CN" altLang="en-US" b="1" smtClean="0">
                <a:solidFill>
                  <a:srgbClr val="F79646">
                    <a:lumMod val="75000"/>
                  </a:srgbClr>
                </a:solidFill>
              </a:rPr>
              <a:t>2025/4/9</a:t>
            </a:fld>
            <a:endParaRPr lang="zh-CN" altLang="en-US" b="1" dirty="0">
              <a:solidFill>
                <a:srgbClr val="F79646">
                  <a:lumMod val="75000"/>
                </a:srgbClr>
              </a:solidFill>
            </a:endParaRPr>
          </a:p>
        </p:txBody>
      </p:sp>
      <p:pic>
        <p:nvPicPr>
          <p:cNvPr id="2049" name="Picture 1" descr="C:\Users\Haijun\AppData\Roaming\Tencent\Users\2968516474\QQ\WinTemp\RichOle\O5)[OOM[}$H7(6{A~41GY`Q.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73137" y="1"/>
            <a:ext cx="970863" cy="838199"/>
          </a:xfrm>
          <a:prstGeom prst="rect">
            <a:avLst/>
          </a:prstGeom>
          <a:noFill/>
          <a:extLst>
            <a:ext uri="{909E8E84-426E-40DD-AFC4-6F175D3DCCD1}">
              <a14:hiddenFill xmlns:a14="http://schemas.microsoft.com/office/drawing/2010/main">
                <a:solidFill>
                  <a:srgbClr val="FFFFFF"/>
                </a:solidFill>
              </a14:hiddenFill>
            </a:ext>
          </a:extLst>
        </p:spPr>
      </p:pic>
      <p:cxnSp>
        <p:nvCxnSpPr>
          <p:cNvPr id="12" name="直接连接符 11"/>
          <p:cNvCxnSpPr/>
          <p:nvPr/>
        </p:nvCxnSpPr>
        <p:spPr>
          <a:xfrm>
            <a:off x="457200" y="6324600"/>
            <a:ext cx="822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Text Box 3"/>
          <p:cNvSpPr txBox="1">
            <a:spLocks noChangeArrowheads="1"/>
          </p:cNvSpPr>
          <p:nvPr/>
        </p:nvSpPr>
        <p:spPr bwMode="auto">
          <a:xfrm>
            <a:off x="1908175" y="3870325"/>
            <a:ext cx="4176713" cy="2225675"/>
          </a:xfrm>
          <a:prstGeom prst="rect">
            <a:avLst/>
          </a:prstGeom>
          <a:noFill/>
          <a:ln w="9525" algn="ctr">
            <a:noFill/>
            <a:miter lim="800000"/>
            <a:headEnd/>
            <a:tailEnd/>
          </a:ln>
          <a:effectLst/>
        </p:spPr>
        <p:txBody>
          <a:bodyPr>
            <a:spAutoFit/>
          </a:bodyPr>
          <a:lstStyle/>
          <a:p>
            <a:pPr algn="just" fontAlgn="base">
              <a:lnSpc>
                <a:spcPct val="125000"/>
              </a:lnSpc>
              <a:spcBef>
                <a:spcPct val="0"/>
              </a:spcBef>
              <a:spcAft>
                <a:spcPct val="0"/>
              </a:spcAft>
            </a:pPr>
            <a:r>
              <a:rPr kumimoji="1" lang="en-US" altLang="zh-CN" sz="2800" b="1" dirty="0">
                <a:solidFill>
                  <a:srgbClr val="0000FF"/>
                </a:solidFill>
                <a:latin typeface="Times New Roman" pitchFamily="18" charset="0"/>
                <a:ea typeface="楷体_GB2312" pitchFamily="49" charset="-122"/>
              </a:rPr>
              <a:t>    </a:t>
            </a:r>
            <a:r>
              <a:rPr kumimoji="1" lang="en-US" altLang="zh-CN" sz="2800" b="1" dirty="0" err="1">
                <a:solidFill>
                  <a:srgbClr val="0000FF"/>
                </a:solidFill>
                <a:latin typeface="Times New Roman" pitchFamily="18" charset="0"/>
                <a:ea typeface="楷体_GB2312" pitchFamily="49" charset="-122"/>
              </a:rPr>
              <a:t>struct</a:t>
            </a:r>
            <a:r>
              <a:rPr kumimoji="1" lang="en-US" altLang="zh-CN" sz="2800" b="1" dirty="0">
                <a:solidFill>
                  <a:srgbClr val="0000FF"/>
                </a:solidFill>
                <a:latin typeface="Times New Roman" pitchFamily="18" charset="0"/>
                <a:ea typeface="楷体_GB2312" pitchFamily="49" charset="-122"/>
              </a:rPr>
              <a:t> QUEUE{</a:t>
            </a:r>
          </a:p>
          <a:p>
            <a:pPr algn="just" fontAlgn="base">
              <a:lnSpc>
                <a:spcPct val="125000"/>
              </a:lnSpc>
              <a:spcBef>
                <a:spcPct val="0"/>
              </a:spcBef>
              <a:spcAft>
                <a:spcPct val="0"/>
              </a:spcAft>
            </a:pPr>
            <a:r>
              <a:rPr kumimoji="1" lang="en-US" altLang="zh-CN" sz="2800" b="1" dirty="0">
                <a:solidFill>
                  <a:srgbClr val="0000FF"/>
                </a:solidFill>
                <a:latin typeface="Times New Roman" pitchFamily="18" charset="0"/>
                <a:ea typeface="楷体_GB2312" pitchFamily="49" charset="-122"/>
              </a:rPr>
              <a:t>         </a:t>
            </a:r>
            <a:r>
              <a:rPr kumimoji="1" lang="en-US" altLang="zh-CN" sz="2800" b="1" dirty="0" err="1">
                <a:solidFill>
                  <a:srgbClr val="FF3300"/>
                </a:solidFill>
                <a:latin typeface="Times New Roman" pitchFamily="18" charset="0"/>
              </a:rPr>
              <a:t>celltype</a:t>
            </a:r>
            <a:r>
              <a:rPr kumimoji="1" lang="en-US" altLang="zh-CN" sz="2800" b="1" dirty="0">
                <a:solidFill>
                  <a:srgbClr val="FF3300"/>
                </a:solidFill>
                <a:latin typeface="Times New Roman" pitchFamily="18" charset="0"/>
              </a:rPr>
              <a:t> *front;</a:t>
            </a:r>
          </a:p>
          <a:p>
            <a:pPr algn="just" fontAlgn="base">
              <a:lnSpc>
                <a:spcPct val="125000"/>
              </a:lnSpc>
              <a:spcBef>
                <a:spcPct val="0"/>
              </a:spcBef>
              <a:spcAft>
                <a:spcPct val="0"/>
              </a:spcAft>
            </a:pPr>
            <a:r>
              <a:rPr kumimoji="1" lang="en-US" altLang="zh-CN" sz="2800" b="1" dirty="0">
                <a:solidFill>
                  <a:srgbClr val="FF3300"/>
                </a:solidFill>
                <a:latin typeface="Times New Roman" pitchFamily="18" charset="0"/>
              </a:rPr>
              <a:t>         </a:t>
            </a:r>
            <a:r>
              <a:rPr kumimoji="1" lang="en-US" altLang="zh-CN" sz="2800" b="1" dirty="0" err="1">
                <a:solidFill>
                  <a:srgbClr val="FF3300"/>
                </a:solidFill>
                <a:latin typeface="Times New Roman" pitchFamily="18" charset="0"/>
              </a:rPr>
              <a:t>celltype</a:t>
            </a:r>
            <a:r>
              <a:rPr kumimoji="1" lang="en-US" altLang="zh-CN" sz="2800" b="1" dirty="0">
                <a:solidFill>
                  <a:srgbClr val="FF3300"/>
                </a:solidFill>
                <a:latin typeface="Times New Roman" pitchFamily="18" charset="0"/>
              </a:rPr>
              <a:t> *rear;</a:t>
            </a:r>
          </a:p>
          <a:p>
            <a:pPr algn="just" fontAlgn="base">
              <a:lnSpc>
                <a:spcPct val="125000"/>
              </a:lnSpc>
              <a:spcBef>
                <a:spcPct val="0"/>
              </a:spcBef>
              <a:spcAft>
                <a:spcPct val="0"/>
              </a:spcAft>
            </a:pPr>
            <a:r>
              <a:rPr kumimoji="1" lang="en-US" altLang="zh-CN" sz="2800" b="1" dirty="0">
                <a:solidFill>
                  <a:srgbClr val="0000FF"/>
                </a:solidFill>
                <a:latin typeface="Times New Roman" pitchFamily="18" charset="0"/>
                <a:ea typeface="楷体_GB2312" pitchFamily="49" charset="-122"/>
              </a:rPr>
              <a:t>    }//</a:t>
            </a:r>
            <a:r>
              <a:rPr kumimoji="1" lang="zh-CN" altLang="en-US" sz="2800" b="1" dirty="0">
                <a:solidFill>
                  <a:srgbClr val="0000FF"/>
                </a:solidFill>
                <a:latin typeface="Times New Roman" pitchFamily="18" charset="0"/>
                <a:ea typeface="楷体_GB2312" pitchFamily="49" charset="-122"/>
              </a:rPr>
              <a:t>队列定义</a:t>
            </a:r>
            <a:endParaRPr kumimoji="1" lang="en-US" altLang="zh-CN" sz="2800" b="1" dirty="0">
              <a:solidFill>
                <a:srgbClr val="0000FF"/>
              </a:solidFill>
              <a:latin typeface="Times New Roman" pitchFamily="18" charset="0"/>
              <a:ea typeface="楷体_GB2312" pitchFamily="49" charset="-122"/>
            </a:endParaRPr>
          </a:p>
        </p:txBody>
      </p:sp>
      <p:sp>
        <p:nvSpPr>
          <p:cNvPr id="14" name="Text Box 4"/>
          <p:cNvSpPr txBox="1">
            <a:spLocks noChangeArrowheads="1"/>
          </p:cNvSpPr>
          <p:nvPr/>
        </p:nvSpPr>
        <p:spPr bwMode="auto">
          <a:xfrm>
            <a:off x="2195513" y="1703388"/>
            <a:ext cx="3816350" cy="2225675"/>
          </a:xfrm>
          <a:prstGeom prst="rect">
            <a:avLst/>
          </a:prstGeom>
          <a:noFill/>
          <a:ln w="9525">
            <a:noFill/>
            <a:miter lim="800000"/>
            <a:headEnd/>
            <a:tailEnd/>
          </a:ln>
          <a:effectLst/>
        </p:spPr>
        <p:txBody>
          <a:bodyPr>
            <a:spAutoFit/>
          </a:bodyPr>
          <a:lstStyle/>
          <a:p>
            <a:pPr algn="just" fontAlgn="base">
              <a:lnSpc>
                <a:spcPct val="125000"/>
              </a:lnSpc>
              <a:spcBef>
                <a:spcPct val="0"/>
              </a:spcBef>
              <a:spcAft>
                <a:spcPct val="0"/>
              </a:spcAft>
            </a:pPr>
            <a:r>
              <a:rPr kumimoji="1" lang="en-US" altLang="zh-CN" sz="2800" b="1" dirty="0" err="1">
                <a:solidFill>
                  <a:srgbClr val="0000FF"/>
                </a:solidFill>
                <a:latin typeface="Times New Roman" pitchFamily="18" charset="0"/>
                <a:ea typeface="楷体_GB2312" pitchFamily="49" charset="-122"/>
              </a:rPr>
              <a:t>struct</a:t>
            </a:r>
            <a:r>
              <a:rPr kumimoji="1" lang="en-US" altLang="zh-CN" sz="2800" b="1" dirty="0">
                <a:solidFill>
                  <a:srgbClr val="0000FF"/>
                </a:solidFill>
                <a:latin typeface="Times New Roman" pitchFamily="18" charset="0"/>
                <a:ea typeface="楷体_GB2312" pitchFamily="49" charset="-122"/>
              </a:rPr>
              <a:t> </a:t>
            </a:r>
            <a:r>
              <a:rPr kumimoji="1" lang="en-US" altLang="zh-CN" sz="2800" b="1" dirty="0" err="1">
                <a:solidFill>
                  <a:srgbClr val="0000FF"/>
                </a:solidFill>
                <a:latin typeface="Times New Roman" pitchFamily="18" charset="0"/>
                <a:ea typeface="楷体_GB2312" pitchFamily="49" charset="-122"/>
              </a:rPr>
              <a:t>celltype</a:t>
            </a:r>
            <a:r>
              <a:rPr kumimoji="1" lang="en-US" altLang="zh-CN" sz="2800" b="1" dirty="0">
                <a:solidFill>
                  <a:srgbClr val="0000FF"/>
                </a:solidFill>
                <a:latin typeface="Times New Roman" pitchFamily="18" charset="0"/>
                <a:ea typeface="楷体_GB2312" pitchFamily="49" charset="-122"/>
              </a:rPr>
              <a:t>{</a:t>
            </a:r>
          </a:p>
          <a:p>
            <a:pPr algn="just" fontAlgn="base">
              <a:lnSpc>
                <a:spcPct val="125000"/>
              </a:lnSpc>
              <a:spcBef>
                <a:spcPct val="0"/>
              </a:spcBef>
              <a:spcAft>
                <a:spcPct val="0"/>
              </a:spcAft>
            </a:pPr>
            <a:r>
              <a:rPr kumimoji="1" lang="en-US" altLang="zh-CN" sz="2800" b="1" dirty="0">
                <a:solidFill>
                  <a:srgbClr val="0000FF"/>
                </a:solidFill>
                <a:latin typeface="Times New Roman" pitchFamily="18" charset="0"/>
                <a:ea typeface="楷体_GB2312" pitchFamily="49" charset="-122"/>
              </a:rPr>
              <a:t>     </a:t>
            </a:r>
            <a:r>
              <a:rPr kumimoji="1" lang="en-US" altLang="zh-CN" sz="2800" b="1" dirty="0">
                <a:solidFill>
                  <a:srgbClr val="FF3300"/>
                </a:solidFill>
                <a:latin typeface="Times New Roman" pitchFamily="18" charset="0"/>
              </a:rPr>
              <a:t>records element;</a:t>
            </a:r>
          </a:p>
          <a:p>
            <a:pPr algn="just" fontAlgn="base">
              <a:lnSpc>
                <a:spcPct val="125000"/>
              </a:lnSpc>
              <a:spcBef>
                <a:spcPct val="0"/>
              </a:spcBef>
              <a:spcAft>
                <a:spcPct val="0"/>
              </a:spcAft>
            </a:pPr>
            <a:r>
              <a:rPr kumimoji="1" lang="en-US" altLang="zh-CN" sz="2800" b="1" dirty="0">
                <a:solidFill>
                  <a:srgbClr val="FF3300"/>
                </a:solidFill>
                <a:latin typeface="Times New Roman" pitchFamily="18" charset="0"/>
              </a:rPr>
              <a:t>     </a:t>
            </a:r>
            <a:r>
              <a:rPr kumimoji="1" lang="en-US" altLang="zh-CN" sz="2800" b="1" dirty="0" err="1">
                <a:solidFill>
                  <a:srgbClr val="FF3300"/>
                </a:solidFill>
                <a:latin typeface="Times New Roman" pitchFamily="18" charset="0"/>
              </a:rPr>
              <a:t>celltype</a:t>
            </a:r>
            <a:r>
              <a:rPr kumimoji="1" lang="en-US" altLang="zh-CN" sz="2800" b="1" dirty="0">
                <a:solidFill>
                  <a:srgbClr val="FF3300"/>
                </a:solidFill>
                <a:latin typeface="Times New Roman" pitchFamily="18" charset="0"/>
              </a:rPr>
              <a:t> *next</a:t>
            </a:r>
          </a:p>
          <a:p>
            <a:pPr algn="just" fontAlgn="base">
              <a:lnSpc>
                <a:spcPct val="125000"/>
              </a:lnSpc>
              <a:spcBef>
                <a:spcPct val="0"/>
              </a:spcBef>
              <a:spcAft>
                <a:spcPct val="0"/>
              </a:spcAft>
            </a:pPr>
            <a:r>
              <a:rPr kumimoji="1" lang="en-US" altLang="zh-CN" sz="2800" b="1" dirty="0">
                <a:solidFill>
                  <a:srgbClr val="0000FF"/>
                </a:solidFill>
                <a:latin typeface="Times New Roman" pitchFamily="18" charset="0"/>
                <a:ea typeface="楷体_GB2312" pitchFamily="49" charset="-122"/>
              </a:rPr>
              <a:t>}//</a:t>
            </a:r>
            <a:r>
              <a:rPr kumimoji="1" lang="zh-CN" altLang="en-US" sz="2800" b="1" dirty="0">
                <a:solidFill>
                  <a:srgbClr val="0000FF"/>
                </a:solidFill>
                <a:latin typeface="Times New Roman" pitchFamily="18" charset="0"/>
                <a:ea typeface="楷体_GB2312" pitchFamily="49" charset="-122"/>
              </a:rPr>
              <a:t>结点类型</a:t>
            </a:r>
            <a:endParaRPr kumimoji="1" lang="en-US" altLang="zh-CN" sz="2800" b="1" dirty="0">
              <a:solidFill>
                <a:srgbClr val="0000FF"/>
              </a:solidFill>
              <a:latin typeface="Times New Roman" pitchFamily="18" charset="0"/>
              <a:ea typeface="楷体_GB2312" pitchFamily="49" charset="-122"/>
            </a:endParaRPr>
          </a:p>
        </p:txBody>
      </p:sp>
      <p:sp>
        <p:nvSpPr>
          <p:cNvPr id="15" name="Text Box 7"/>
          <p:cNvSpPr txBox="1">
            <a:spLocks noChangeArrowheads="1"/>
          </p:cNvSpPr>
          <p:nvPr/>
        </p:nvSpPr>
        <p:spPr bwMode="auto">
          <a:xfrm>
            <a:off x="395288" y="997744"/>
            <a:ext cx="4176712" cy="519113"/>
          </a:xfrm>
          <a:prstGeom prst="rect">
            <a:avLst/>
          </a:prstGeom>
          <a:noFill/>
          <a:ln w="9525" algn="ctr">
            <a:noFill/>
            <a:miter lim="800000"/>
            <a:headEnd/>
            <a:tailEnd/>
          </a:ln>
          <a:effectLst/>
        </p:spPr>
        <p:txBody>
          <a:bodyPr>
            <a:spAutoFit/>
          </a:bodyPr>
          <a:lstStyle/>
          <a:p>
            <a:pPr fontAlgn="base">
              <a:spcBef>
                <a:spcPct val="20000"/>
              </a:spcBef>
              <a:spcAft>
                <a:spcPct val="0"/>
              </a:spcAft>
              <a:buFont typeface="Wingdings" pitchFamily="2" charset="2"/>
              <a:buChar char="p"/>
            </a:pPr>
            <a:r>
              <a:rPr kumimoji="1" lang="en-US" altLang="zh-CN" sz="2800" b="1" dirty="0">
                <a:solidFill>
                  <a:srgbClr val="003300"/>
                </a:solidFill>
                <a:latin typeface="Times New Roman" pitchFamily="18" charset="0"/>
              </a:rPr>
              <a:t> </a:t>
            </a:r>
            <a:r>
              <a:rPr kumimoji="1" lang="zh-CN" altLang="en-US" sz="2800" b="1" dirty="0">
                <a:solidFill>
                  <a:srgbClr val="003300"/>
                </a:solidFill>
                <a:latin typeface="Times New Roman" pitchFamily="18" charset="0"/>
              </a:rPr>
              <a:t>存储结构</a:t>
            </a:r>
          </a:p>
        </p:txBody>
      </p:sp>
    </p:spTree>
    <p:extLst>
      <p:ext uri="{BB962C8B-B14F-4D97-AF65-F5344CB8AC3E}">
        <p14:creationId xmlns:p14="http://schemas.microsoft.com/office/powerpoint/2010/main" val="3727286262"/>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0063EC4C-CFD8-4F45-A0A2-30028C1F73DB}" type="slidenum">
              <a:rPr lang="zh-CN" altLang="en-US" b="1">
                <a:solidFill>
                  <a:srgbClr val="F79646">
                    <a:lumMod val="75000"/>
                  </a:srgbClr>
                </a:solidFill>
              </a:rPr>
              <a:pPr/>
              <a:t>104</a:t>
            </a:fld>
            <a:endParaRPr lang="zh-CN" altLang="en-US" b="1" dirty="0">
              <a:solidFill>
                <a:srgbClr val="F79646">
                  <a:lumMod val="75000"/>
                </a:srgbClr>
              </a:solidFill>
            </a:endParaRPr>
          </a:p>
        </p:txBody>
      </p:sp>
      <p:sp>
        <p:nvSpPr>
          <p:cNvPr id="2" name="标题 1"/>
          <p:cNvSpPr>
            <a:spLocks noGrp="1"/>
          </p:cNvSpPr>
          <p:nvPr>
            <p:ph type="title"/>
          </p:nvPr>
        </p:nvSpPr>
        <p:spPr>
          <a:xfrm>
            <a:off x="457200" y="0"/>
            <a:ext cx="8229600" cy="1143000"/>
          </a:xfrm>
        </p:spPr>
        <p:txBody>
          <a:bodyPr>
            <a:normAutofit/>
          </a:bodyPr>
          <a:lstStyle/>
          <a:p>
            <a:pPr lvl="0" fontAlgn="base">
              <a:lnSpc>
                <a:spcPct val="150000"/>
              </a:lnSpc>
              <a:spcBef>
                <a:spcPct val="5000"/>
              </a:spcBef>
              <a:spcAft>
                <a:spcPct val="5000"/>
              </a:spcAft>
            </a:pPr>
            <a:r>
              <a:rPr kumimoji="1" lang="en-US" altLang="zh-CN" sz="3200" b="1" dirty="0">
                <a:latin typeface="Arial" charset="0"/>
                <a:ea typeface="宋体" charset="-122"/>
                <a:cs typeface="+mn-cs"/>
              </a:rPr>
              <a:t>6.6.2  </a:t>
            </a:r>
            <a:r>
              <a:rPr kumimoji="1" lang="zh-CN" altLang="en-US" sz="3200" b="1" dirty="0">
                <a:latin typeface="Arial" charset="0"/>
                <a:ea typeface="宋体" charset="-122"/>
                <a:cs typeface="+mn-cs"/>
              </a:rPr>
              <a:t>链式基数排序</a:t>
            </a:r>
          </a:p>
        </p:txBody>
      </p:sp>
      <p:sp>
        <p:nvSpPr>
          <p:cNvPr id="4" name="日期占位符 3"/>
          <p:cNvSpPr>
            <a:spLocks noGrp="1"/>
          </p:cNvSpPr>
          <p:nvPr>
            <p:ph type="dt" sz="half" idx="4294967295"/>
          </p:nvPr>
        </p:nvSpPr>
        <p:spPr>
          <a:xfrm>
            <a:off x="0" y="6356350"/>
            <a:ext cx="2133600" cy="365125"/>
          </a:xfrm>
        </p:spPr>
        <p:txBody>
          <a:bodyPr/>
          <a:lstStyle/>
          <a:p>
            <a:fld id="{0BA45BDC-08E3-4BA0-8BF8-05835CBDE7F4}" type="datetime1">
              <a:rPr lang="zh-CN" altLang="en-US" b="1" smtClean="0">
                <a:solidFill>
                  <a:srgbClr val="F79646">
                    <a:lumMod val="75000"/>
                  </a:srgbClr>
                </a:solidFill>
              </a:rPr>
              <a:t>2025/4/9</a:t>
            </a:fld>
            <a:endParaRPr lang="zh-CN" altLang="en-US" b="1" dirty="0">
              <a:solidFill>
                <a:srgbClr val="F79646">
                  <a:lumMod val="75000"/>
                </a:srgbClr>
              </a:solidFill>
            </a:endParaRPr>
          </a:p>
        </p:txBody>
      </p:sp>
      <p:pic>
        <p:nvPicPr>
          <p:cNvPr id="2049" name="Picture 1" descr="C:\Users\Haijun\AppData\Roaming\Tencent\Users\2968516474\QQ\WinTemp\RichOle\O5)[OOM[}$H7(6{A~41GY`Q.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73137" y="1"/>
            <a:ext cx="970863" cy="838199"/>
          </a:xfrm>
          <a:prstGeom prst="rect">
            <a:avLst/>
          </a:prstGeom>
          <a:noFill/>
          <a:extLst>
            <a:ext uri="{909E8E84-426E-40DD-AFC4-6F175D3DCCD1}">
              <a14:hiddenFill xmlns:a14="http://schemas.microsoft.com/office/drawing/2010/main">
                <a:solidFill>
                  <a:srgbClr val="FFFFFF"/>
                </a:solidFill>
              </a14:hiddenFill>
            </a:ext>
          </a:extLst>
        </p:spPr>
      </p:pic>
      <p:cxnSp>
        <p:nvCxnSpPr>
          <p:cNvPr id="12" name="直接连接符 11"/>
          <p:cNvCxnSpPr/>
          <p:nvPr/>
        </p:nvCxnSpPr>
        <p:spPr>
          <a:xfrm>
            <a:off x="457200" y="6324600"/>
            <a:ext cx="822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Text Box 3"/>
          <p:cNvSpPr txBox="1">
            <a:spLocks noChangeArrowheads="1"/>
          </p:cNvSpPr>
          <p:nvPr/>
        </p:nvSpPr>
        <p:spPr bwMode="auto">
          <a:xfrm>
            <a:off x="434182" y="1970881"/>
            <a:ext cx="647700" cy="546753"/>
          </a:xfrm>
          <a:prstGeom prst="rect">
            <a:avLst/>
          </a:prstGeom>
          <a:noFill/>
          <a:ln w="9525" algn="ctr">
            <a:noFill/>
            <a:miter lim="800000"/>
            <a:headEnd/>
            <a:tailEnd/>
          </a:ln>
          <a:effectLst/>
        </p:spPr>
        <p:txBody>
          <a:bodyPr wrap="square">
            <a:spAutoFit/>
          </a:bodyPr>
          <a:lstStyle/>
          <a:p>
            <a:pPr algn="just" fontAlgn="base">
              <a:lnSpc>
                <a:spcPct val="125000"/>
              </a:lnSpc>
              <a:spcBef>
                <a:spcPct val="0"/>
              </a:spcBef>
              <a:spcAft>
                <a:spcPct val="0"/>
              </a:spcAft>
            </a:pPr>
            <a:r>
              <a:rPr kumimoji="1" lang="en-US" altLang="zh-CN" sz="2600" b="1" dirty="0">
                <a:solidFill>
                  <a:srgbClr val="0000FF"/>
                </a:solidFill>
                <a:latin typeface="楷体_GB2312" pitchFamily="49" charset="-122"/>
                <a:ea typeface="楷体_GB2312" pitchFamily="49" charset="-122"/>
              </a:rPr>
              <a:t>Q</a:t>
            </a:r>
            <a:r>
              <a:rPr kumimoji="1" lang="en-US" altLang="zh-CN" sz="2600" b="1" baseline="-25000" dirty="0">
                <a:solidFill>
                  <a:srgbClr val="0000FF"/>
                </a:solidFill>
                <a:latin typeface="楷体_GB2312" pitchFamily="49" charset="-122"/>
                <a:ea typeface="楷体_GB2312" pitchFamily="49" charset="-122"/>
              </a:rPr>
              <a:t>0</a:t>
            </a:r>
            <a:endParaRPr kumimoji="1" lang="en-US" altLang="zh-CN" sz="2600" b="1" dirty="0">
              <a:solidFill>
                <a:srgbClr val="0000FF"/>
              </a:solidFill>
              <a:latin typeface="楷体_GB2312" pitchFamily="49" charset="-122"/>
              <a:ea typeface="楷体_GB2312" pitchFamily="49" charset="-122"/>
            </a:endParaRPr>
          </a:p>
        </p:txBody>
      </p:sp>
      <p:graphicFrame>
        <p:nvGraphicFramePr>
          <p:cNvPr id="14" name="Group 138"/>
          <p:cNvGraphicFramePr>
            <a:graphicFrameLocks noGrp="1"/>
          </p:cNvGraphicFramePr>
          <p:nvPr>
            <p:extLst>
              <p:ext uri="{D42A27DB-BD31-4B8C-83A1-F6EECF244321}">
                <p14:modId xmlns:p14="http://schemas.microsoft.com/office/powerpoint/2010/main" val="853646190"/>
              </p:ext>
            </p:extLst>
          </p:nvPr>
        </p:nvGraphicFramePr>
        <p:xfrm>
          <a:off x="1071563" y="1744662"/>
          <a:ext cx="527050" cy="863600"/>
        </p:xfrm>
        <a:graphic>
          <a:graphicData uri="http://schemas.openxmlformats.org/drawingml/2006/table">
            <a:tbl>
              <a:tblPr/>
              <a:tblGrid>
                <a:gridCol w="527050">
                  <a:extLst>
                    <a:ext uri="{9D8B030D-6E8A-4147-A177-3AD203B41FA5}">
                      <a16:colId xmlns:a16="http://schemas.microsoft.com/office/drawing/2014/main" val="20000"/>
                    </a:ext>
                  </a:extLst>
                </a:gridCol>
              </a:tblGrid>
              <a:tr h="431800">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endParaRPr kumimoji="0" lang="zh-CN" altLang="zh-CN" sz="2200" b="0" i="0" u="none" strike="noStrike" cap="none" normalizeH="0" baseline="0">
                        <a:ln>
                          <a:noFill/>
                        </a:ln>
                        <a:solidFill>
                          <a:schemeClr val="tx1"/>
                        </a:solidFill>
                        <a:effectLst/>
                        <a:latin typeface="Constantia" pitchFamily="18" charset="0"/>
                        <a:ea typeface="宋体" pitchFamily="2" charset="-122"/>
                      </a:endParaRPr>
                    </a:p>
                  </a:txBody>
                  <a:tcPr marL="90000" marR="90000" marT="46800" marB="46800"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31800">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endParaRPr kumimoji="0" lang="zh-CN" altLang="zh-CN" sz="2200" b="0" i="0" u="none" strike="noStrike" cap="none" normalizeH="0" baseline="0">
                        <a:ln>
                          <a:noFill/>
                        </a:ln>
                        <a:solidFill>
                          <a:schemeClr val="tx1"/>
                        </a:solidFill>
                        <a:effectLst/>
                        <a:latin typeface="Constantia" pitchFamily="18" charset="0"/>
                        <a:ea typeface="宋体" pitchFamily="2" charset="-122"/>
                      </a:endParaRPr>
                    </a:p>
                  </a:txBody>
                  <a:tcPr marL="90000" marR="90000" marT="46800" marB="46800"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15" name="Group 137"/>
          <p:cNvGraphicFramePr>
            <a:graphicFrameLocks noGrp="1"/>
          </p:cNvGraphicFramePr>
          <p:nvPr>
            <p:extLst>
              <p:ext uri="{D42A27DB-BD31-4B8C-83A1-F6EECF244321}">
                <p14:modId xmlns:p14="http://schemas.microsoft.com/office/powerpoint/2010/main" val="2050503416"/>
              </p:ext>
            </p:extLst>
          </p:nvPr>
        </p:nvGraphicFramePr>
        <p:xfrm>
          <a:off x="1790700" y="2033587"/>
          <a:ext cx="1390650" cy="428880"/>
        </p:xfrm>
        <a:graphic>
          <a:graphicData uri="http://schemas.openxmlformats.org/drawingml/2006/table">
            <a:tbl>
              <a:tblPr/>
              <a:tblGrid>
                <a:gridCol w="695325">
                  <a:extLst>
                    <a:ext uri="{9D8B030D-6E8A-4147-A177-3AD203B41FA5}">
                      <a16:colId xmlns:a16="http://schemas.microsoft.com/office/drawing/2014/main" val="20000"/>
                    </a:ext>
                  </a:extLst>
                </a:gridCol>
                <a:gridCol w="695325">
                  <a:extLst>
                    <a:ext uri="{9D8B030D-6E8A-4147-A177-3AD203B41FA5}">
                      <a16:colId xmlns:a16="http://schemas.microsoft.com/office/drawing/2014/main" val="20001"/>
                    </a:ext>
                  </a:extLst>
                </a:gridCol>
              </a:tblGrid>
              <a:tr h="303213">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endParaRPr kumimoji="0" lang="zh-CN" altLang="zh-CN" sz="2200" b="0" i="0" u="none" strike="noStrike" cap="none" normalizeH="0" baseline="0">
                        <a:ln>
                          <a:noFill/>
                        </a:ln>
                        <a:solidFill>
                          <a:schemeClr val="tx1"/>
                        </a:solidFill>
                        <a:effectLst/>
                        <a:latin typeface="Constantia" pitchFamily="18" charset="0"/>
                        <a:ea typeface="宋体" pitchFamily="2" charset="-122"/>
                      </a:endParaRPr>
                    </a:p>
                  </a:txBody>
                  <a:tcPr marL="90000" marR="90000" marT="46800" marB="46800"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0F6FC6"/>
                    </a:solid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endParaRPr kumimoji="0" lang="zh-CN" altLang="zh-CN" sz="2200" b="0" i="0" u="none" strike="noStrike" cap="none" normalizeH="0" baseline="0">
                        <a:ln>
                          <a:noFill/>
                        </a:ln>
                        <a:solidFill>
                          <a:schemeClr val="tx1"/>
                        </a:solidFill>
                        <a:effectLst/>
                        <a:latin typeface="Constantia" pitchFamily="18" charset="0"/>
                        <a:ea typeface="宋体" pitchFamily="2" charset="-122"/>
                      </a:endParaRPr>
                    </a:p>
                  </a:txBody>
                  <a:tcPr marL="90000" marR="90000" marT="46800" marB="46800"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6" name="Group 136"/>
          <p:cNvGraphicFramePr>
            <a:graphicFrameLocks noGrp="1"/>
          </p:cNvGraphicFramePr>
          <p:nvPr>
            <p:extLst>
              <p:ext uri="{D42A27DB-BD31-4B8C-83A1-F6EECF244321}">
                <p14:modId xmlns:p14="http://schemas.microsoft.com/office/powerpoint/2010/main" val="2364485668"/>
              </p:ext>
            </p:extLst>
          </p:nvPr>
        </p:nvGraphicFramePr>
        <p:xfrm>
          <a:off x="3449638" y="2033587"/>
          <a:ext cx="1654175" cy="428880"/>
        </p:xfrm>
        <a:graphic>
          <a:graphicData uri="http://schemas.openxmlformats.org/drawingml/2006/table">
            <a:tbl>
              <a:tblPr/>
              <a:tblGrid>
                <a:gridCol w="827087">
                  <a:extLst>
                    <a:ext uri="{9D8B030D-6E8A-4147-A177-3AD203B41FA5}">
                      <a16:colId xmlns:a16="http://schemas.microsoft.com/office/drawing/2014/main" val="20000"/>
                    </a:ext>
                  </a:extLst>
                </a:gridCol>
                <a:gridCol w="827088">
                  <a:extLst>
                    <a:ext uri="{9D8B030D-6E8A-4147-A177-3AD203B41FA5}">
                      <a16:colId xmlns:a16="http://schemas.microsoft.com/office/drawing/2014/main" val="20001"/>
                    </a:ext>
                  </a:extLst>
                </a:gridCol>
              </a:tblGrid>
              <a:tr h="303213">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200" b="1" i="0" u="none" strike="noStrike" cap="none" normalizeH="0" baseline="0">
                          <a:ln>
                            <a:noFill/>
                          </a:ln>
                          <a:solidFill>
                            <a:srgbClr val="0000FF"/>
                          </a:solidFill>
                          <a:effectLst/>
                          <a:latin typeface="Constantia" pitchFamily="18" charset="0"/>
                          <a:ea typeface="宋体" pitchFamily="2" charset="-122"/>
                        </a:rPr>
                        <a:t>012</a:t>
                      </a:r>
                    </a:p>
                  </a:txBody>
                  <a:tcPr marL="90000" marR="90000" marT="46800" marB="46800"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endParaRPr kumimoji="0" lang="zh-CN" altLang="zh-CN" sz="2200" b="0" i="0" u="none" strike="noStrike" cap="none" normalizeH="0" baseline="0">
                        <a:ln>
                          <a:noFill/>
                        </a:ln>
                        <a:solidFill>
                          <a:schemeClr val="tx1"/>
                        </a:solidFill>
                        <a:effectLst/>
                        <a:latin typeface="Constantia" pitchFamily="18" charset="0"/>
                        <a:ea typeface="宋体" pitchFamily="2" charset="-122"/>
                      </a:endParaRPr>
                    </a:p>
                  </a:txBody>
                  <a:tcPr marL="90000" marR="90000" marT="46800" marB="46800"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7" name="Group 140"/>
          <p:cNvGraphicFramePr>
            <a:graphicFrameLocks noGrp="1"/>
          </p:cNvGraphicFramePr>
          <p:nvPr>
            <p:extLst>
              <p:ext uri="{D42A27DB-BD31-4B8C-83A1-F6EECF244321}">
                <p14:modId xmlns:p14="http://schemas.microsoft.com/office/powerpoint/2010/main" val="3040664040"/>
              </p:ext>
            </p:extLst>
          </p:nvPr>
        </p:nvGraphicFramePr>
        <p:xfrm>
          <a:off x="5392738" y="2033587"/>
          <a:ext cx="1655762" cy="428880"/>
        </p:xfrm>
        <a:graphic>
          <a:graphicData uri="http://schemas.openxmlformats.org/drawingml/2006/table">
            <a:tbl>
              <a:tblPr/>
              <a:tblGrid>
                <a:gridCol w="828675">
                  <a:extLst>
                    <a:ext uri="{9D8B030D-6E8A-4147-A177-3AD203B41FA5}">
                      <a16:colId xmlns:a16="http://schemas.microsoft.com/office/drawing/2014/main" val="20000"/>
                    </a:ext>
                  </a:extLst>
                </a:gridCol>
                <a:gridCol w="827087">
                  <a:extLst>
                    <a:ext uri="{9D8B030D-6E8A-4147-A177-3AD203B41FA5}">
                      <a16:colId xmlns:a16="http://schemas.microsoft.com/office/drawing/2014/main" val="20001"/>
                    </a:ext>
                  </a:extLst>
                </a:gridCol>
              </a:tblGrid>
              <a:tr h="303213">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200" b="1" i="0" u="none" strike="noStrike" cap="none" normalizeH="0" baseline="0">
                          <a:ln>
                            <a:noFill/>
                          </a:ln>
                          <a:solidFill>
                            <a:srgbClr val="0000FF"/>
                          </a:solidFill>
                          <a:effectLst/>
                          <a:latin typeface="Constantia" pitchFamily="18" charset="0"/>
                          <a:ea typeface="宋体" pitchFamily="2" charset="-122"/>
                        </a:rPr>
                        <a:t>018</a:t>
                      </a:r>
                    </a:p>
                  </a:txBody>
                  <a:tcPr marL="90000" marR="90000" marT="46800" marB="46800"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endParaRPr kumimoji="0" lang="zh-CN" altLang="zh-CN" sz="2200" b="0" i="0" u="none" strike="noStrike" cap="none" normalizeH="0" baseline="0">
                        <a:ln>
                          <a:noFill/>
                        </a:ln>
                        <a:solidFill>
                          <a:schemeClr val="tx1"/>
                        </a:solidFill>
                        <a:effectLst/>
                        <a:latin typeface="Constantia" pitchFamily="18" charset="0"/>
                        <a:ea typeface="宋体" pitchFamily="2" charset="-122"/>
                      </a:endParaRPr>
                    </a:p>
                  </a:txBody>
                  <a:tcPr marL="90000" marR="90000" marT="46800" marB="46800"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8" name="Group 134"/>
          <p:cNvGraphicFramePr>
            <a:graphicFrameLocks noGrp="1"/>
          </p:cNvGraphicFramePr>
          <p:nvPr>
            <p:extLst>
              <p:ext uri="{D42A27DB-BD31-4B8C-83A1-F6EECF244321}">
                <p14:modId xmlns:p14="http://schemas.microsoft.com/office/powerpoint/2010/main" val="3173888183"/>
              </p:ext>
            </p:extLst>
          </p:nvPr>
        </p:nvGraphicFramePr>
        <p:xfrm>
          <a:off x="7315200" y="2033587"/>
          <a:ext cx="1676400" cy="514350"/>
        </p:xfrm>
        <a:graphic>
          <a:graphicData uri="http://schemas.openxmlformats.org/drawingml/2006/table">
            <a:tbl>
              <a:tblPr/>
              <a:tblGrid>
                <a:gridCol w="838200">
                  <a:extLst>
                    <a:ext uri="{9D8B030D-6E8A-4147-A177-3AD203B41FA5}">
                      <a16:colId xmlns:a16="http://schemas.microsoft.com/office/drawing/2014/main" val="20000"/>
                    </a:ext>
                  </a:extLst>
                </a:gridCol>
                <a:gridCol w="838200">
                  <a:extLst>
                    <a:ext uri="{9D8B030D-6E8A-4147-A177-3AD203B41FA5}">
                      <a16:colId xmlns:a16="http://schemas.microsoft.com/office/drawing/2014/main" val="20001"/>
                    </a:ext>
                  </a:extLst>
                </a:gridCol>
              </a:tblGrid>
              <a:tr h="514350">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200" b="1" i="0" u="none" strike="noStrike" cap="none" normalizeH="0" baseline="0">
                          <a:ln>
                            <a:noFill/>
                          </a:ln>
                          <a:solidFill>
                            <a:srgbClr val="0000FF"/>
                          </a:solidFill>
                          <a:effectLst/>
                          <a:latin typeface="Constantia" pitchFamily="18" charset="0"/>
                          <a:ea typeface="宋体" pitchFamily="2" charset="-122"/>
                        </a:rPr>
                        <a:t>098</a:t>
                      </a:r>
                    </a:p>
                  </a:txBody>
                  <a:tcPr marL="90000" marR="90000" marT="46800" marB="46800"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endParaRPr kumimoji="0" lang="zh-CN" altLang="zh-CN" sz="2200" b="0" i="0" u="none" strike="noStrike" cap="none" normalizeH="0" baseline="0">
                        <a:ln>
                          <a:noFill/>
                        </a:ln>
                        <a:solidFill>
                          <a:schemeClr val="tx1"/>
                        </a:solidFill>
                        <a:effectLst/>
                        <a:latin typeface="Constantia" pitchFamily="18" charset="0"/>
                        <a:ea typeface="宋体" pitchFamily="2" charset="-122"/>
                      </a:endParaRPr>
                    </a:p>
                  </a:txBody>
                  <a:tcPr marL="90000" marR="90000" marT="46800" marB="46800"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19" name="Text Box 44"/>
          <p:cNvSpPr txBox="1">
            <a:spLocks noChangeArrowheads="1"/>
          </p:cNvSpPr>
          <p:nvPr/>
        </p:nvSpPr>
        <p:spPr bwMode="auto">
          <a:xfrm>
            <a:off x="443925" y="3381375"/>
            <a:ext cx="619126" cy="546753"/>
          </a:xfrm>
          <a:prstGeom prst="rect">
            <a:avLst/>
          </a:prstGeom>
          <a:noFill/>
          <a:ln w="9525" algn="ctr">
            <a:noFill/>
            <a:miter lim="800000"/>
            <a:headEnd/>
            <a:tailEnd/>
          </a:ln>
          <a:effectLst/>
        </p:spPr>
        <p:txBody>
          <a:bodyPr wrap="square">
            <a:spAutoFit/>
          </a:bodyPr>
          <a:lstStyle/>
          <a:p>
            <a:pPr algn="just" fontAlgn="base">
              <a:lnSpc>
                <a:spcPct val="125000"/>
              </a:lnSpc>
              <a:spcBef>
                <a:spcPct val="0"/>
              </a:spcBef>
              <a:spcAft>
                <a:spcPct val="0"/>
              </a:spcAft>
            </a:pPr>
            <a:r>
              <a:rPr kumimoji="1" lang="en-US" altLang="zh-CN" sz="2600" b="1" dirty="0">
                <a:solidFill>
                  <a:srgbClr val="0000FF"/>
                </a:solidFill>
                <a:latin typeface="楷体_GB2312" pitchFamily="49" charset="-122"/>
                <a:ea typeface="楷体_GB2312" pitchFamily="49" charset="-122"/>
              </a:rPr>
              <a:t>Q</a:t>
            </a:r>
            <a:r>
              <a:rPr kumimoji="1" lang="en-US" altLang="zh-CN" sz="2600" b="1" baseline="-25000" dirty="0">
                <a:solidFill>
                  <a:srgbClr val="0000FF"/>
                </a:solidFill>
                <a:latin typeface="楷体_GB2312" pitchFamily="49" charset="-122"/>
                <a:ea typeface="楷体_GB2312" pitchFamily="49" charset="-122"/>
              </a:rPr>
              <a:t>1</a:t>
            </a:r>
            <a:endParaRPr kumimoji="1" lang="en-US" altLang="zh-CN" sz="2600" b="1" dirty="0">
              <a:solidFill>
                <a:srgbClr val="0000FF"/>
              </a:solidFill>
              <a:latin typeface="楷体_GB2312" pitchFamily="49" charset="-122"/>
              <a:ea typeface="楷体_GB2312" pitchFamily="49" charset="-122"/>
            </a:endParaRPr>
          </a:p>
        </p:txBody>
      </p:sp>
      <p:graphicFrame>
        <p:nvGraphicFramePr>
          <p:cNvPr id="20" name="Group 133"/>
          <p:cNvGraphicFramePr>
            <a:graphicFrameLocks noGrp="1"/>
          </p:cNvGraphicFramePr>
          <p:nvPr>
            <p:extLst>
              <p:ext uri="{D42A27DB-BD31-4B8C-83A1-F6EECF244321}">
                <p14:modId xmlns:p14="http://schemas.microsoft.com/office/powerpoint/2010/main" val="3514121241"/>
              </p:ext>
            </p:extLst>
          </p:nvPr>
        </p:nvGraphicFramePr>
        <p:xfrm>
          <a:off x="1071563" y="3165475"/>
          <a:ext cx="527050" cy="863600"/>
        </p:xfrm>
        <a:graphic>
          <a:graphicData uri="http://schemas.openxmlformats.org/drawingml/2006/table">
            <a:tbl>
              <a:tblPr/>
              <a:tblGrid>
                <a:gridCol w="527050">
                  <a:extLst>
                    <a:ext uri="{9D8B030D-6E8A-4147-A177-3AD203B41FA5}">
                      <a16:colId xmlns:a16="http://schemas.microsoft.com/office/drawing/2014/main" val="20000"/>
                    </a:ext>
                  </a:extLst>
                </a:gridCol>
              </a:tblGrid>
              <a:tr h="431800">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endParaRPr kumimoji="0" lang="zh-CN" altLang="zh-CN" sz="2200" b="0" i="0" u="none" strike="noStrike" cap="none" normalizeH="0" baseline="0">
                        <a:ln>
                          <a:noFill/>
                        </a:ln>
                        <a:solidFill>
                          <a:schemeClr val="tx1"/>
                        </a:solidFill>
                        <a:effectLst/>
                        <a:latin typeface="Constantia" pitchFamily="18" charset="0"/>
                        <a:ea typeface="宋体" pitchFamily="2" charset="-122"/>
                      </a:endParaRPr>
                    </a:p>
                  </a:txBody>
                  <a:tcPr marL="90000" marR="90000" marT="46800" marB="46800"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31800">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endParaRPr kumimoji="0" lang="zh-CN" altLang="zh-CN" sz="2200" b="0" i="0" u="none" strike="noStrike" cap="none" normalizeH="0" baseline="0">
                        <a:ln>
                          <a:noFill/>
                        </a:ln>
                        <a:solidFill>
                          <a:schemeClr val="tx1"/>
                        </a:solidFill>
                        <a:effectLst/>
                        <a:latin typeface="Constantia" pitchFamily="18" charset="0"/>
                        <a:ea typeface="宋体" pitchFamily="2" charset="-122"/>
                      </a:endParaRPr>
                    </a:p>
                  </a:txBody>
                  <a:tcPr marL="90000" marR="90000" marT="46800" marB="46800"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21" name="Group 132"/>
          <p:cNvGraphicFramePr>
            <a:graphicFrameLocks noGrp="1"/>
          </p:cNvGraphicFramePr>
          <p:nvPr>
            <p:extLst>
              <p:ext uri="{D42A27DB-BD31-4B8C-83A1-F6EECF244321}">
                <p14:modId xmlns:p14="http://schemas.microsoft.com/office/powerpoint/2010/main" val="3626281671"/>
              </p:ext>
            </p:extLst>
          </p:nvPr>
        </p:nvGraphicFramePr>
        <p:xfrm>
          <a:off x="1790700" y="3454400"/>
          <a:ext cx="1390650" cy="428880"/>
        </p:xfrm>
        <a:graphic>
          <a:graphicData uri="http://schemas.openxmlformats.org/drawingml/2006/table">
            <a:tbl>
              <a:tblPr/>
              <a:tblGrid>
                <a:gridCol w="695325">
                  <a:extLst>
                    <a:ext uri="{9D8B030D-6E8A-4147-A177-3AD203B41FA5}">
                      <a16:colId xmlns:a16="http://schemas.microsoft.com/office/drawing/2014/main" val="20000"/>
                    </a:ext>
                  </a:extLst>
                </a:gridCol>
                <a:gridCol w="695325">
                  <a:extLst>
                    <a:ext uri="{9D8B030D-6E8A-4147-A177-3AD203B41FA5}">
                      <a16:colId xmlns:a16="http://schemas.microsoft.com/office/drawing/2014/main" val="20001"/>
                    </a:ext>
                  </a:extLst>
                </a:gridCol>
              </a:tblGrid>
              <a:tr h="303213">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endParaRPr kumimoji="0" lang="zh-CN" altLang="zh-CN" sz="2200" b="0" i="0" u="none" strike="noStrike" cap="none" normalizeH="0" baseline="0">
                        <a:ln>
                          <a:noFill/>
                        </a:ln>
                        <a:solidFill>
                          <a:schemeClr val="tx1"/>
                        </a:solidFill>
                        <a:effectLst/>
                        <a:latin typeface="Constantia" pitchFamily="18" charset="0"/>
                        <a:ea typeface="宋体" pitchFamily="2" charset="-122"/>
                      </a:endParaRPr>
                    </a:p>
                  </a:txBody>
                  <a:tcPr marL="90000" marR="90000" marT="46800" marB="46800"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0F6FC6"/>
                    </a:solid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endParaRPr kumimoji="0" lang="zh-CN" altLang="zh-CN" sz="2200" b="0" i="0" u="none" strike="noStrike" cap="none" normalizeH="0" baseline="0">
                        <a:ln>
                          <a:noFill/>
                        </a:ln>
                        <a:solidFill>
                          <a:schemeClr val="tx1"/>
                        </a:solidFill>
                        <a:effectLst/>
                        <a:latin typeface="Constantia" pitchFamily="18" charset="0"/>
                        <a:ea typeface="宋体" pitchFamily="2" charset="-122"/>
                      </a:endParaRPr>
                    </a:p>
                  </a:txBody>
                  <a:tcPr marL="90000" marR="90000" marT="46800" marB="46800"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22" name="Group 131"/>
          <p:cNvGraphicFramePr>
            <a:graphicFrameLocks noGrp="1"/>
          </p:cNvGraphicFramePr>
          <p:nvPr>
            <p:extLst>
              <p:ext uri="{D42A27DB-BD31-4B8C-83A1-F6EECF244321}">
                <p14:modId xmlns:p14="http://schemas.microsoft.com/office/powerpoint/2010/main" val="2625236473"/>
              </p:ext>
            </p:extLst>
          </p:nvPr>
        </p:nvGraphicFramePr>
        <p:xfrm>
          <a:off x="3449638" y="3454400"/>
          <a:ext cx="1654175" cy="428880"/>
        </p:xfrm>
        <a:graphic>
          <a:graphicData uri="http://schemas.openxmlformats.org/drawingml/2006/table">
            <a:tbl>
              <a:tblPr/>
              <a:tblGrid>
                <a:gridCol w="827087">
                  <a:extLst>
                    <a:ext uri="{9D8B030D-6E8A-4147-A177-3AD203B41FA5}">
                      <a16:colId xmlns:a16="http://schemas.microsoft.com/office/drawing/2014/main" val="20000"/>
                    </a:ext>
                  </a:extLst>
                </a:gridCol>
                <a:gridCol w="827088">
                  <a:extLst>
                    <a:ext uri="{9D8B030D-6E8A-4147-A177-3AD203B41FA5}">
                      <a16:colId xmlns:a16="http://schemas.microsoft.com/office/drawing/2014/main" val="20001"/>
                    </a:ext>
                  </a:extLst>
                </a:gridCol>
              </a:tblGrid>
              <a:tr h="303213">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200" b="1" i="0" u="none" strike="noStrike" cap="none" normalizeH="0" baseline="0">
                          <a:ln>
                            <a:noFill/>
                          </a:ln>
                          <a:solidFill>
                            <a:srgbClr val="0000FF"/>
                          </a:solidFill>
                          <a:effectLst/>
                          <a:latin typeface="Constantia" pitchFamily="18" charset="0"/>
                          <a:ea typeface="宋体" pitchFamily="2" charset="-122"/>
                        </a:rPr>
                        <a:t>109</a:t>
                      </a:r>
                    </a:p>
                  </a:txBody>
                  <a:tcPr marL="90000" marR="90000" marT="46800" marB="46800"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endParaRPr kumimoji="0" lang="zh-CN" altLang="zh-CN" sz="2200" b="0" i="0" u="none" strike="noStrike" cap="none" normalizeH="0" baseline="0">
                        <a:ln>
                          <a:noFill/>
                        </a:ln>
                        <a:solidFill>
                          <a:schemeClr val="tx1"/>
                        </a:solidFill>
                        <a:effectLst/>
                        <a:latin typeface="Constantia" pitchFamily="18" charset="0"/>
                        <a:ea typeface="宋体" pitchFamily="2" charset="-122"/>
                      </a:endParaRPr>
                    </a:p>
                  </a:txBody>
                  <a:tcPr marL="90000" marR="90000" marT="46800" marB="46800"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23" name="Group 139"/>
          <p:cNvGraphicFramePr>
            <a:graphicFrameLocks noGrp="1"/>
          </p:cNvGraphicFramePr>
          <p:nvPr>
            <p:extLst>
              <p:ext uri="{D42A27DB-BD31-4B8C-83A1-F6EECF244321}">
                <p14:modId xmlns:p14="http://schemas.microsoft.com/office/powerpoint/2010/main" val="120211697"/>
              </p:ext>
            </p:extLst>
          </p:nvPr>
        </p:nvGraphicFramePr>
        <p:xfrm>
          <a:off x="5392738" y="3454400"/>
          <a:ext cx="1655762" cy="428880"/>
        </p:xfrm>
        <a:graphic>
          <a:graphicData uri="http://schemas.openxmlformats.org/drawingml/2006/table">
            <a:tbl>
              <a:tblPr/>
              <a:tblGrid>
                <a:gridCol w="828675">
                  <a:extLst>
                    <a:ext uri="{9D8B030D-6E8A-4147-A177-3AD203B41FA5}">
                      <a16:colId xmlns:a16="http://schemas.microsoft.com/office/drawing/2014/main" val="20000"/>
                    </a:ext>
                  </a:extLst>
                </a:gridCol>
                <a:gridCol w="827087">
                  <a:extLst>
                    <a:ext uri="{9D8B030D-6E8A-4147-A177-3AD203B41FA5}">
                      <a16:colId xmlns:a16="http://schemas.microsoft.com/office/drawing/2014/main" val="20001"/>
                    </a:ext>
                  </a:extLst>
                </a:gridCol>
              </a:tblGrid>
              <a:tr h="303213">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200" b="1" i="0" u="none" strike="noStrike" cap="none" normalizeH="0" baseline="0">
                          <a:ln>
                            <a:noFill/>
                          </a:ln>
                          <a:solidFill>
                            <a:srgbClr val="0000FF"/>
                          </a:solidFill>
                          <a:effectLst/>
                          <a:latin typeface="Constantia" pitchFamily="18" charset="0"/>
                          <a:ea typeface="宋体" pitchFamily="2" charset="-122"/>
                        </a:rPr>
                        <a:t>123</a:t>
                      </a:r>
                    </a:p>
                  </a:txBody>
                  <a:tcPr marL="90000" marR="90000" marT="46800" marB="46800"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endParaRPr kumimoji="0" lang="zh-CN" altLang="zh-CN" sz="2200" b="0" i="0" u="none" strike="noStrike" cap="none" normalizeH="0" baseline="0">
                        <a:ln>
                          <a:noFill/>
                        </a:ln>
                        <a:solidFill>
                          <a:schemeClr val="tx1"/>
                        </a:solidFill>
                        <a:effectLst/>
                        <a:latin typeface="Constantia" pitchFamily="18" charset="0"/>
                        <a:ea typeface="宋体" pitchFamily="2" charset="-122"/>
                      </a:endParaRPr>
                    </a:p>
                  </a:txBody>
                  <a:tcPr marL="90000" marR="90000" marT="46800" marB="46800"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24" name="Text Box 77"/>
          <p:cNvSpPr txBox="1">
            <a:spLocks noChangeArrowheads="1"/>
          </p:cNvSpPr>
          <p:nvPr/>
        </p:nvSpPr>
        <p:spPr bwMode="auto">
          <a:xfrm>
            <a:off x="443925" y="4679621"/>
            <a:ext cx="619126" cy="546753"/>
          </a:xfrm>
          <a:prstGeom prst="rect">
            <a:avLst/>
          </a:prstGeom>
          <a:noFill/>
          <a:ln w="9525" algn="ctr">
            <a:noFill/>
            <a:miter lim="800000"/>
            <a:headEnd/>
            <a:tailEnd/>
          </a:ln>
          <a:effectLst/>
        </p:spPr>
        <p:txBody>
          <a:bodyPr wrap="square">
            <a:spAutoFit/>
          </a:bodyPr>
          <a:lstStyle/>
          <a:p>
            <a:pPr algn="just" fontAlgn="base">
              <a:lnSpc>
                <a:spcPct val="125000"/>
              </a:lnSpc>
              <a:spcBef>
                <a:spcPct val="0"/>
              </a:spcBef>
              <a:spcAft>
                <a:spcPct val="0"/>
              </a:spcAft>
            </a:pPr>
            <a:r>
              <a:rPr kumimoji="1" lang="en-US" altLang="zh-CN" sz="2600" b="1" dirty="0">
                <a:solidFill>
                  <a:srgbClr val="0000FF"/>
                </a:solidFill>
                <a:latin typeface="楷体_GB2312" pitchFamily="49" charset="-122"/>
                <a:ea typeface="楷体_GB2312" pitchFamily="49" charset="-122"/>
              </a:rPr>
              <a:t>Q</a:t>
            </a:r>
            <a:r>
              <a:rPr kumimoji="1" lang="en-US" altLang="zh-CN" sz="2600" b="1" baseline="-25000" dirty="0">
                <a:solidFill>
                  <a:srgbClr val="0000FF"/>
                </a:solidFill>
                <a:latin typeface="楷体_GB2312" pitchFamily="49" charset="-122"/>
                <a:ea typeface="楷体_GB2312" pitchFamily="49" charset="-122"/>
              </a:rPr>
              <a:t>2</a:t>
            </a:r>
            <a:endParaRPr kumimoji="1" lang="en-US" altLang="zh-CN" sz="2600" b="1" dirty="0">
              <a:solidFill>
                <a:srgbClr val="0000FF"/>
              </a:solidFill>
              <a:latin typeface="楷体_GB2312" pitchFamily="49" charset="-122"/>
              <a:ea typeface="楷体_GB2312" pitchFamily="49" charset="-122"/>
            </a:endParaRPr>
          </a:p>
        </p:txBody>
      </p:sp>
      <p:graphicFrame>
        <p:nvGraphicFramePr>
          <p:cNvPr id="25" name="Group 129"/>
          <p:cNvGraphicFramePr>
            <a:graphicFrameLocks noGrp="1"/>
          </p:cNvGraphicFramePr>
          <p:nvPr>
            <p:extLst>
              <p:ext uri="{D42A27DB-BD31-4B8C-83A1-F6EECF244321}">
                <p14:modId xmlns:p14="http://schemas.microsoft.com/office/powerpoint/2010/main" val="743686727"/>
              </p:ext>
            </p:extLst>
          </p:nvPr>
        </p:nvGraphicFramePr>
        <p:xfrm>
          <a:off x="1071563" y="4462462"/>
          <a:ext cx="527050" cy="863600"/>
        </p:xfrm>
        <a:graphic>
          <a:graphicData uri="http://schemas.openxmlformats.org/drawingml/2006/table">
            <a:tbl>
              <a:tblPr/>
              <a:tblGrid>
                <a:gridCol w="527050">
                  <a:extLst>
                    <a:ext uri="{9D8B030D-6E8A-4147-A177-3AD203B41FA5}">
                      <a16:colId xmlns:a16="http://schemas.microsoft.com/office/drawing/2014/main" val="20000"/>
                    </a:ext>
                  </a:extLst>
                </a:gridCol>
              </a:tblGrid>
              <a:tr h="431800">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endParaRPr kumimoji="0" lang="zh-CN" altLang="zh-CN" sz="2200" b="0" i="0" u="none" strike="noStrike" cap="none" normalizeH="0" baseline="0">
                        <a:ln>
                          <a:noFill/>
                        </a:ln>
                        <a:solidFill>
                          <a:schemeClr val="tx1"/>
                        </a:solidFill>
                        <a:effectLst/>
                        <a:latin typeface="Constantia" pitchFamily="18" charset="0"/>
                        <a:ea typeface="宋体" pitchFamily="2" charset="-122"/>
                      </a:endParaRPr>
                    </a:p>
                  </a:txBody>
                  <a:tcPr marL="90000" marR="90000" marT="46800" marB="46800"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31800">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endParaRPr kumimoji="0" lang="zh-CN" altLang="zh-CN" sz="2200" b="0" i="0" u="none" strike="noStrike" cap="none" normalizeH="0" baseline="0">
                        <a:ln>
                          <a:noFill/>
                        </a:ln>
                        <a:solidFill>
                          <a:schemeClr val="tx1"/>
                        </a:solidFill>
                        <a:effectLst/>
                        <a:latin typeface="Constantia" pitchFamily="18" charset="0"/>
                        <a:ea typeface="宋体" pitchFamily="2" charset="-122"/>
                      </a:endParaRPr>
                    </a:p>
                  </a:txBody>
                  <a:tcPr marL="90000" marR="90000" marT="46800" marB="46800"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26" name="Group 128"/>
          <p:cNvGraphicFramePr>
            <a:graphicFrameLocks noGrp="1"/>
          </p:cNvGraphicFramePr>
          <p:nvPr>
            <p:extLst>
              <p:ext uri="{D42A27DB-BD31-4B8C-83A1-F6EECF244321}">
                <p14:modId xmlns:p14="http://schemas.microsoft.com/office/powerpoint/2010/main" val="2095347886"/>
              </p:ext>
            </p:extLst>
          </p:nvPr>
        </p:nvGraphicFramePr>
        <p:xfrm>
          <a:off x="1790700" y="4751387"/>
          <a:ext cx="1390650" cy="428880"/>
        </p:xfrm>
        <a:graphic>
          <a:graphicData uri="http://schemas.openxmlformats.org/drawingml/2006/table">
            <a:tbl>
              <a:tblPr/>
              <a:tblGrid>
                <a:gridCol w="695325">
                  <a:extLst>
                    <a:ext uri="{9D8B030D-6E8A-4147-A177-3AD203B41FA5}">
                      <a16:colId xmlns:a16="http://schemas.microsoft.com/office/drawing/2014/main" val="20000"/>
                    </a:ext>
                  </a:extLst>
                </a:gridCol>
                <a:gridCol w="695325">
                  <a:extLst>
                    <a:ext uri="{9D8B030D-6E8A-4147-A177-3AD203B41FA5}">
                      <a16:colId xmlns:a16="http://schemas.microsoft.com/office/drawing/2014/main" val="20001"/>
                    </a:ext>
                  </a:extLst>
                </a:gridCol>
              </a:tblGrid>
              <a:tr h="303213">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endParaRPr kumimoji="0" lang="zh-CN" altLang="zh-CN" sz="2200" b="0" i="0" u="none" strike="noStrike" cap="none" normalizeH="0" baseline="0">
                        <a:ln>
                          <a:noFill/>
                        </a:ln>
                        <a:solidFill>
                          <a:schemeClr val="tx1"/>
                        </a:solidFill>
                        <a:effectLst/>
                        <a:latin typeface="Constantia" pitchFamily="18" charset="0"/>
                        <a:ea typeface="宋体" pitchFamily="2" charset="-122"/>
                      </a:endParaRPr>
                    </a:p>
                  </a:txBody>
                  <a:tcPr marL="90000" marR="90000" marT="46800" marB="46800"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0F6FC6"/>
                    </a:solid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endParaRPr kumimoji="0" lang="zh-CN" altLang="zh-CN" sz="2200" b="0" i="0" u="none" strike="noStrike" cap="none" normalizeH="0" baseline="0">
                        <a:ln>
                          <a:noFill/>
                        </a:ln>
                        <a:solidFill>
                          <a:schemeClr val="tx1"/>
                        </a:solidFill>
                        <a:effectLst/>
                        <a:latin typeface="Constantia" pitchFamily="18" charset="0"/>
                        <a:ea typeface="宋体" pitchFamily="2" charset="-122"/>
                      </a:endParaRPr>
                    </a:p>
                  </a:txBody>
                  <a:tcPr marL="90000" marR="90000" marT="46800" marB="46800"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27" name="Group 127"/>
          <p:cNvGraphicFramePr>
            <a:graphicFrameLocks noGrp="1"/>
          </p:cNvGraphicFramePr>
          <p:nvPr>
            <p:extLst>
              <p:ext uri="{D42A27DB-BD31-4B8C-83A1-F6EECF244321}">
                <p14:modId xmlns:p14="http://schemas.microsoft.com/office/powerpoint/2010/main" val="3188250335"/>
              </p:ext>
            </p:extLst>
          </p:nvPr>
        </p:nvGraphicFramePr>
        <p:xfrm>
          <a:off x="3449638" y="4751387"/>
          <a:ext cx="1654175" cy="428880"/>
        </p:xfrm>
        <a:graphic>
          <a:graphicData uri="http://schemas.openxmlformats.org/drawingml/2006/table">
            <a:tbl>
              <a:tblPr/>
              <a:tblGrid>
                <a:gridCol w="827087">
                  <a:extLst>
                    <a:ext uri="{9D8B030D-6E8A-4147-A177-3AD203B41FA5}">
                      <a16:colId xmlns:a16="http://schemas.microsoft.com/office/drawing/2014/main" val="20000"/>
                    </a:ext>
                  </a:extLst>
                </a:gridCol>
                <a:gridCol w="827088">
                  <a:extLst>
                    <a:ext uri="{9D8B030D-6E8A-4147-A177-3AD203B41FA5}">
                      <a16:colId xmlns:a16="http://schemas.microsoft.com/office/drawing/2014/main" val="20001"/>
                    </a:ext>
                  </a:extLst>
                </a:gridCol>
              </a:tblGrid>
              <a:tr h="303213">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200" b="1" i="0" u="none" strike="noStrike" cap="none" normalizeH="0" baseline="0">
                          <a:ln>
                            <a:noFill/>
                          </a:ln>
                          <a:solidFill>
                            <a:srgbClr val="0000FF"/>
                          </a:solidFill>
                          <a:effectLst/>
                          <a:latin typeface="Constantia" pitchFamily="18" charset="0"/>
                          <a:ea typeface="宋体" pitchFamily="2" charset="-122"/>
                        </a:rPr>
                        <a:t>210</a:t>
                      </a:r>
                    </a:p>
                  </a:txBody>
                  <a:tcPr marL="90000" marR="90000" marT="46800" marB="46800"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endParaRPr kumimoji="0" lang="zh-CN" altLang="zh-CN" sz="2200" b="0" i="0" u="none" strike="noStrike" cap="none" normalizeH="0" baseline="0">
                        <a:ln>
                          <a:noFill/>
                        </a:ln>
                        <a:solidFill>
                          <a:schemeClr val="tx1"/>
                        </a:solidFill>
                        <a:effectLst/>
                        <a:latin typeface="Constantia" pitchFamily="18" charset="0"/>
                        <a:ea typeface="宋体" pitchFamily="2" charset="-122"/>
                      </a:endParaRPr>
                    </a:p>
                  </a:txBody>
                  <a:tcPr marL="90000" marR="90000" marT="46800" marB="46800"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28" name="Line 102"/>
          <p:cNvSpPr>
            <a:spLocks noChangeShapeType="1"/>
          </p:cNvSpPr>
          <p:nvPr/>
        </p:nvSpPr>
        <p:spPr bwMode="auto">
          <a:xfrm>
            <a:off x="1358900" y="1900237"/>
            <a:ext cx="431800" cy="215900"/>
          </a:xfrm>
          <a:prstGeom prst="line">
            <a:avLst/>
          </a:prstGeom>
          <a:noFill/>
          <a:ln w="9525">
            <a:solidFill>
              <a:srgbClr val="000000"/>
            </a:solidFill>
            <a:round/>
            <a:headEnd/>
            <a:tailEnd type="triangle" w="med" len="med"/>
          </a:ln>
          <a:effectLst/>
        </p:spPr>
        <p:txBody>
          <a:bodyPr lIns="90000" tIns="46800" rIns="90000" bIns="46800">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CN" altLang="en-US" sz="3000" b="1" i="0" u="none" strike="noStrike" kern="0" cap="none" spc="0" normalizeH="0" baseline="0" noProof="0">
              <a:ln>
                <a:noFill/>
              </a:ln>
              <a:solidFill>
                <a:srgbClr val="6600CC"/>
              </a:solidFill>
              <a:effectLst/>
              <a:uLnTx/>
              <a:uFillTx/>
              <a:latin typeface="Times New Roman" pitchFamily="18" charset="0"/>
              <a:ea typeface="楷体_GB2312" pitchFamily="49" charset="-122"/>
            </a:endParaRPr>
          </a:p>
        </p:txBody>
      </p:sp>
      <p:sp>
        <p:nvSpPr>
          <p:cNvPr id="29" name="Line 103"/>
          <p:cNvSpPr>
            <a:spLocks noChangeShapeType="1"/>
          </p:cNvSpPr>
          <p:nvPr/>
        </p:nvSpPr>
        <p:spPr bwMode="auto">
          <a:xfrm>
            <a:off x="3086100" y="2332037"/>
            <a:ext cx="361950" cy="0"/>
          </a:xfrm>
          <a:prstGeom prst="line">
            <a:avLst/>
          </a:prstGeom>
          <a:noFill/>
          <a:ln w="9525">
            <a:solidFill>
              <a:srgbClr val="000000"/>
            </a:solidFill>
            <a:round/>
            <a:headEnd/>
            <a:tailEnd type="triangle" w="med" len="med"/>
          </a:ln>
          <a:effectLst/>
        </p:spPr>
        <p:txBody>
          <a:bodyPr lIns="90000" tIns="46800" rIns="90000" bIns="46800">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CN" altLang="en-US" sz="3000" b="1" i="0" u="none" strike="noStrike" kern="0" cap="none" spc="0" normalizeH="0" baseline="0" noProof="0">
              <a:ln>
                <a:noFill/>
              </a:ln>
              <a:solidFill>
                <a:srgbClr val="6600CC"/>
              </a:solidFill>
              <a:effectLst/>
              <a:uLnTx/>
              <a:uFillTx/>
              <a:latin typeface="Times New Roman" pitchFamily="18" charset="0"/>
              <a:ea typeface="楷体_GB2312" pitchFamily="49" charset="-122"/>
            </a:endParaRPr>
          </a:p>
        </p:txBody>
      </p:sp>
      <p:sp>
        <p:nvSpPr>
          <p:cNvPr id="30" name="Line 104"/>
          <p:cNvSpPr>
            <a:spLocks noChangeShapeType="1"/>
          </p:cNvSpPr>
          <p:nvPr/>
        </p:nvSpPr>
        <p:spPr bwMode="auto">
          <a:xfrm>
            <a:off x="4957763" y="2332037"/>
            <a:ext cx="361950" cy="0"/>
          </a:xfrm>
          <a:prstGeom prst="line">
            <a:avLst/>
          </a:prstGeom>
          <a:noFill/>
          <a:ln w="9525">
            <a:solidFill>
              <a:srgbClr val="000000"/>
            </a:solidFill>
            <a:round/>
            <a:headEnd/>
            <a:tailEnd type="triangle" w="med" len="med"/>
          </a:ln>
          <a:effectLst/>
        </p:spPr>
        <p:txBody>
          <a:bodyPr lIns="90000" tIns="46800" rIns="90000" bIns="46800">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CN" altLang="en-US" sz="3000" b="1" i="0" u="none" strike="noStrike" kern="0" cap="none" spc="0" normalizeH="0" baseline="0" noProof="0">
              <a:ln>
                <a:noFill/>
              </a:ln>
              <a:solidFill>
                <a:srgbClr val="6600CC"/>
              </a:solidFill>
              <a:effectLst/>
              <a:uLnTx/>
              <a:uFillTx/>
              <a:latin typeface="Times New Roman" pitchFamily="18" charset="0"/>
              <a:ea typeface="楷体_GB2312" pitchFamily="49" charset="-122"/>
            </a:endParaRPr>
          </a:p>
        </p:txBody>
      </p:sp>
      <p:sp>
        <p:nvSpPr>
          <p:cNvPr id="31" name="Line 105"/>
          <p:cNvSpPr>
            <a:spLocks noChangeShapeType="1"/>
          </p:cNvSpPr>
          <p:nvPr/>
        </p:nvSpPr>
        <p:spPr bwMode="auto">
          <a:xfrm>
            <a:off x="6902450" y="2332037"/>
            <a:ext cx="361950" cy="0"/>
          </a:xfrm>
          <a:prstGeom prst="line">
            <a:avLst/>
          </a:prstGeom>
          <a:noFill/>
          <a:ln w="9525">
            <a:solidFill>
              <a:srgbClr val="000000"/>
            </a:solidFill>
            <a:round/>
            <a:headEnd/>
            <a:tailEnd type="triangle" w="med" len="med"/>
          </a:ln>
          <a:effectLst/>
        </p:spPr>
        <p:txBody>
          <a:bodyPr lIns="90000" tIns="46800" rIns="90000" bIns="46800">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CN" altLang="en-US" sz="3000" b="1" i="0" u="none" strike="noStrike" kern="0" cap="none" spc="0" normalizeH="0" baseline="0" noProof="0">
              <a:ln>
                <a:noFill/>
              </a:ln>
              <a:solidFill>
                <a:srgbClr val="6600CC"/>
              </a:solidFill>
              <a:effectLst/>
              <a:uLnTx/>
              <a:uFillTx/>
              <a:latin typeface="Times New Roman" pitchFamily="18" charset="0"/>
              <a:ea typeface="楷体_GB2312" pitchFamily="49" charset="-122"/>
            </a:endParaRPr>
          </a:p>
        </p:txBody>
      </p:sp>
      <p:sp>
        <p:nvSpPr>
          <p:cNvPr id="32" name="Line 106"/>
          <p:cNvSpPr>
            <a:spLocks noChangeShapeType="1"/>
          </p:cNvSpPr>
          <p:nvPr/>
        </p:nvSpPr>
        <p:spPr bwMode="auto">
          <a:xfrm>
            <a:off x="1358900" y="4708525"/>
            <a:ext cx="431800" cy="215900"/>
          </a:xfrm>
          <a:prstGeom prst="line">
            <a:avLst/>
          </a:prstGeom>
          <a:noFill/>
          <a:ln w="9525">
            <a:solidFill>
              <a:srgbClr val="000000"/>
            </a:solidFill>
            <a:round/>
            <a:headEnd/>
            <a:tailEnd type="triangle" w="med" len="med"/>
          </a:ln>
          <a:effectLst/>
        </p:spPr>
        <p:txBody>
          <a:bodyPr lIns="90000" tIns="46800" rIns="90000" bIns="46800">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CN" altLang="en-US" sz="3000" b="1" i="0" u="none" strike="noStrike" kern="0" cap="none" spc="0" normalizeH="0" baseline="0" noProof="0">
              <a:ln>
                <a:noFill/>
              </a:ln>
              <a:solidFill>
                <a:srgbClr val="6600CC"/>
              </a:solidFill>
              <a:effectLst/>
              <a:uLnTx/>
              <a:uFillTx/>
              <a:latin typeface="Times New Roman" pitchFamily="18" charset="0"/>
              <a:ea typeface="楷体_GB2312" pitchFamily="49" charset="-122"/>
            </a:endParaRPr>
          </a:p>
        </p:txBody>
      </p:sp>
      <p:sp>
        <p:nvSpPr>
          <p:cNvPr id="33" name="Line 107"/>
          <p:cNvSpPr>
            <a:spLocks noChangeShapeType="1"/>
          </p:cNvSpPr>
          <p:nvPr/>
        </p:nvSpPr>
        <p:spPr bwMode="auto">
          <a:xfrm>
            <a:off x="3087688" y="4995862"/>
            <a:ext cx="361950" cy="0"/>
          </a:xfrm>
          <a:prstGeom prst="line">
            <a:avLst/>
          </a:prstGeom>
          <a:noFill/>
          <a:ln w="9525">
            <a:solidFill>
              <a:srgbClr val="000000"/>
            </a:solidFill>
            <a:round/>
            <a:headEnd/>
            <a:tailEnd type="triangle" w="med" len="med"/>
          </a:ln>
          <a:effectLst/>
        </p:spPr>
        <p:txBody>
          <a:bodyPr lIns="90000" tIns="46800" rIns="90000" bIns="46800">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CN" altLang="en-US" sz="3000" b="1" i="0" u="none" strike="noStrike" kern="0" cap="none" spc="0" normalizeH="0" baseline="0" noProof="0">
              <a:ln>
                <a:noFill/>
              </a:ln>
              <a:solidFill>
                <a:srgbClr val="6600CC"/>
              </a:solidFill>
              <a:effectLst/>
              <a:uLnTx/>
              <a:uFillTx/>
              <a:latin typeface="Times New Roman" pitchFamily="18" charset="0"/>
              <a:ea typeface="楷体_GB2312" pitchFamily="49" charset="-122"/>
            </a:endParaRPr>
          </a:p>
        </p:txBody>
      </p:sp>
      <p:sp>
        <p:nvSpPr>
          <p:cNvPr id="34" name="Line 108"/>
          <p:cNvSpPr>
            <a:spLocks noChangeShapeType="1"/>
          </p:cNvSpPr>
          <p:nvPr/>
        </p:nvSpPr>
        <p:spPr bwMode="auto">
          <a:xfrm>
            <a:off x="4959350" y="3771900"/>
            <a:ext cx="361950" cy="0"/>
          </a:xfrm>
          <a:prstGeom prst="line">
            <a:avLst/>
          </a:prstGeom>
          <a:noFill/>
          <a:ln w="9525">
            <a:solidFill>
              <a:srgbClr val="000000"/>
            </a:solidFill>
            <a:round/>
            <a:headEnd/>
            <a:tailEnd type="triangle" w="med" len="med"/>
          </a:ln>
          <a:effectLst/>
        </p:spPr>
        <p:txBody>
          <a:bodyPr lIns="90000" tIns="46800" rIns="90000" bIns="46800">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CN" altLang="en-US" sz="3000" b="1" i="0" u="none" strike="noStrike" kern="0" cap="none" spc="0" normalizeH="0" baseline="0" noProof="0">
              <a:ln>
                <a:noFill/>
              </a:ln>
              <a:solidFill>
                <a:srgbClr val="6600CC"/>
              </a:solidFill>
              <a:effectLst/>
              <a:uLnTx/>
              <a:uFillTx/>
              <a:latin typeface="Times New Roman" pitchFamily="18" charset="0"/>
              <a:ea typeface="楷体_GB2312" pitchFamily="49" charset="-122"/>
            </a:endParaRPr>
          </a:p>
        </p:txBody>
      </p:sp>
      <p:sp>
        <p:nvSpPr>
          <p:cNvPr id="35" name="Line 109"/>
          <p:cNvSpPr>
            <a:spLocks noChangeShapeType="1"/>
          </p:cNvSpPr>
          <p:nvPr/>
        </p:nvSpPr>
        <p:spPr bwMode="auto">
          <a:xfrm>
            <a:off x="1430338" y="3340100"/>
            <a:ext cx="431800" cy="215900"/>
          </a:xfrm>
          <a:prstGeom prst="line">
            <a:avLst/>
          </a:prstGeom>
          <a:noFill/>
          <a:ln w="9525">
            <a:solidFill>
              <a:srgbClr val="000000"/>
            </a:solidFill>
            <a:round/>
            <a:headEnd/>
            <a:tailEnd type="triangle" w="med" len="med"/>
          </a:ln>
          <a:effectLst/>
        </p:spPr>
        <p:txBody>
          <a:bodyPr lIns="90000" tIns="46800" rIns="90000" bIns="46800">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CN" altLang="en-US" sz="3000" b="1" i="0" u="none" strike="noStrike" kern="0" cap="none" spc="0" normalizeH="0" baseline="0" noProof="0">
              <a:ln>
                <a:noFill/>
              </a:ln>
              <a:solidFill>
                <a:srgbClr val="6600CC"/>
              </a:solidFill>
              <a:effectLst/>
              <a:uLnTx/>
              <a:uFillTx/>
              <a:latin typeface="Times New Roman" pitchFamily="18" charset="0"/>
              <a:ea typeface="楷体_GB2312" pitchFamily="49" charset="-122"/>
            </a:endParaRPr>
          </a:p>
        </p:txBody>
      </p:sp>
      <p:sp>
        <p:nvSpPr>
          <p:cNvPr id="36" name="Line 110"/>
          <p:cNvSpPr>
            <a:spLocks noChangeShapeType="1"/>
          </p:cNvSpPr>
          <p:nvPr/>
        </p:nvSpPr>
        <p:spPr bwMode="auto">
          <a:xfrm>
            <a:off x="3157538" y="3771900"/>
            <a:ext cx="361950" cy="0"/>
          </a:xfrm>
          <a:prstGeom prst="line">
            <a:avLst/>
          </a:prstGeom>
          <a:noFill/>
          <a:ln w="9525">
            <a:solidFill>
              <a:srgbClr val="000000"/>
            </a:solidFill>
            <a:round/>
            <a:headEnd/>
            <a:tailEnd type="triangle" w="med" len="med"/>
          </a:ln>
          <a:effectLst/>
        </p:spPr>
        <p:txBody>
          <a:bodyPr lIns="90000" tIns="46800" rIns="90000" bIns="46800">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CN" altLang="en-US" sz="3000" b="1" i="0" u="none" strike="noStrike" kern="0" cap="none" spc="0" normalizeH="0" baseline="0" noProof="0">
              <a:ln>
                <a:noFill/>
              </a:ln>
              <a:solidFill>
                <a:srgbClr val="6600CC"/>
              </a:solidFill>
              <a:effectLst/>
              <a:uLnTx/>
              <a:uFillTx/>
              <a:latin typeface="Times New Roman" pitchFamily="18" charset="0"/>
              <a:ea typeface="楷体_GB2312" pitchFamily="49" charset="-122"/>
            </a:endParaRPr>
          </a:p>
        </p:txBody>
      </p:sp>
      <p:cxnSp>
        <p:nvCxnSpPr>
          <p:cNvPr id="37" name="AutoShape 111"/>
          <p:cNvCxnSpPr>
            <a:cxnSpLocks noChangeShapeType="1"/>
          </p:cNvCxnSpPr>
          <p:nvPr/>
        </p:nvCxnSpPr>
        <p:spPr bwMode="auto">
          <a:xfrm rot="5400000" flipH="1" flipV="1">
            <a:off x="2409826" y="4414837"/>
            <a:ext cx="228600" cy="1851025"/>
          </a:xfrm>
          <a:prstGeom prst="curvedConnector5">
            <a:avLst>
              <a:gd name="adj1" fmla="val -93750"/>
              <a:gd name="adj2" fmla="val 50000"/>
              <a:gd name="adj3" fmla="val 193750"/>
            </a:avLst>
          </a:prstGeom>
          <a:noFill/>
          <a:ln w="9525">
            <a:solidFill>
              <a:srgbClr val="000000"/>
            </a:solidFill>
            <a:round/>
            <a:headEnd/>
            <a:tailEnd type="triangle" w="med" len="med"/>
          </a:ln>
          <a:effectLst/>
        </p:spPr>
      </p:cxnSp>
      <p:sp>
        <p:nvSpPr>
          <p:cNvPr id="38" name="Text Box 112"/>
          <p:cNvSpPr txBox="1">
            <a:spLocks noChangeArrowheads="1"/>
          </p:cNvSpPr>
          <p:nvPr/>
        </p:nvSpPr>
        <p:spPr bwMode="auto">
          <a:xfrm>
            <a:off x="8370888" y="2090737"/>
            <a:ext cx="333375" cy="488950"/>
          </a:xfrm>
          <a:prstGeom prst="rect">
            <a:avLst/>
          </a:prstGeom>
          <a:noFill/>
          <a:ln w="9525" algn="ctr">
            <a:noFill/>
            <a:miter lim="800000"/>
            <a:headEnd/>
            <a:tailEnd/>
          </a:ln>
          <a:effectLst/>
        </p:spPr>
        <p:txBody>
          <a:bodyPr>
            <a:spAutoFit/>
          </a:bodyPr>
          <a:lstStyle/>
          <a:p>
            <a:pPr algn="just" fontAlgn="base">
              <a:spcBef>
                <a:spcPct val="0"/>
              </a:spcBef>
              <a:spcAft>
                <a:spcPct val="0"/>
              </a:spcAft>
            </a:pPr>
            <a:r>
              <a:rPr kumimoji="1" lang="en-US" altLang="zh-CN" sz="2600" b="1">
                <a:solidFill>
                  <a:srgbClr val="0000FF"/>
                </a:solidFill>
                <a:latin typeface="楷体_GB2312" pitchFamily="49" charset="-122"/>
                <a:ea typeface="楷体_GB2312" pitchFamily="49" charset="-122"/>
              </a:rPr>
              <a:t>^</a:t>
            </a:r>
          </a:p>
        </p:txBody>
      </p:sp>
      <p:sp>
        <p:nvSpPr>
          <p:cNvPr id="39" name="Freeform 113"/>
          <p:cNvSpPr>
            <a:spLocks/>
          </p:cNvSpPr>
          <p:nvPr/>
        </p:nvSpPr>
        <p:spPr bwMode="auto">
          <a:xfrm>
            <a:off x="1287463" y="2490787"/>
            <a:ext cx="5976937" cy="382588"/>
          </a:xfrm>
          <a:custGeom>
            <a:avLst/>
            <a:gdLst/>
            <a:ahLst/>
            <a:cxnLst>
              <a:cxn ang="0">
                <a:pos x="0" y="90"/>
              </a:cxn>
              <a:cxn ang="0">
                <a:pos x="2449" y="226"/>
              </a:cxn>
              <a:cxn ang="0">
                <a:pos x="3765" y="0"/>
              </a:cxn>
            </a:cxnLst>
            <a:rect l="0" t="0" r="r" b="b"/>
            <a:pathLst>
              <a:path w="3765" h="241">
                <a:moveTo>
                  <a:pt x="0" y="90"/>
                </a:moveTo>
                <a:cubicBezTo>
                  <a:pt x="911" y="165"/>
                  <a:pt x="1822" y="241"/>
                  <a:pt x="2449" y="226"/>
                </a:cubicBezTo>
                <a:cubicBezTo>
                  <a:pt x="3076" y="211"/>
                  <a:pt x="3538" y="45"/>
                  <a:pt x="3765" y="0"/>
                </a:cubicBezTo>
              </a:path>
            </a:pathLst>
          </a:custGeom>
          <a:noFill/>
          <a:ln w="9525" cap="flat" cmpd="sng">
            <a:solidFill>
              <a:srgbClr val="000000"/>
            </a:solidFill>
            <a:prstDash val="solid"/>
            <a:round/>
            <a:headEnd type="none" w="med" len="med"/>
            <a:tailEnd type="triangle" w="med" len="med"/>
          </a:ln>
          <a:effectLst/>
        </p:spPr>
        <p:txBody>
          <a:bodyPr lIns="90000" tIns="46800" rIns="90000" bIns="46800">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CN" altLang="en-US" sz="3000" b="1" i="0" u="none" strike="noStrike" kern="0" cap="none" spc="0" normalizeH="0" baseline="0" noProof="0">
              <a:ln>
                <a:noFill/>
              </a:ln>
              <a:solidFill>
                <a:srgbClr val="6600CC"/>
              </a:solidFill>
              <a:effectLst/>
              <a:uLnTx/>
              <a:uFillTx/>
              <a:latin typeface="Times New Roman" pitchFamily="18" charset="0"/>
              <a:ea typeface="楷体_GB2312" pitchFamily="49" charset="-122"/>
            </a:endParaRPr>
          </a:p>
        </p:txBody>
      </p:sp>
      <p:sp>
        <p:nvSpPr>
          <p:cNvPr id="40" name="Freeform 114"/>
          <p:cNvSpPr>
            <a:spLocks/>
          </p:cNvSpPr>
          <p:nvPr/>
        </p:nvSpPr>
        <p:spPr bwMode="auto">
          <a:xfrm>
            <a:off x="2416175" y="2417762"/>
            <a:ext cx="6359525" cy="1081088"/>
          </a:xfrm>
          <a:custGeom>
            <a:avLst/>
            <a:gdLst/>
            <a:ahLst/>
            <a:cxnLst>
              <a:cxn ang="0">
                <a:pos x="4006" y="0"/>
              </a:cxn>
              <a:cxn ang="0">
                <a:pos x="3416" y="272"/>
              </a:cxn>
              <a:cxn ang="0">
                <a:pos x="468" y="454"/>
              </a:cxn>
              <a:cxn ang="0">
                <a:pos x="604" y="681"/>
              </a:cxn>
            </a:cxnLst>
            <a:rect l="0" t="0" r="r" b="b"/>
            <a:pathLst>
              <a:path w="4006" h="681">
                <a:moveTo>
                  <a:pt x="4006" y="0"/>
                </a:moveTo>
                <a:cubicBezTo>
                  <a:pt x="4006" y="98"/>
                  <a:pt x="4006" y="196"/>
                  <a:pt x="3416" y="272"/>
                </a:cubicBezTo>
                <a:cubicBezTo>
                  <a:pt x="2826" y="348"/>
                  <a:pt x="936" y="386"/>
                  <a:pt x="468" y="454"/>
                </a:cubicBezTo>
                <a:cubicBezTo>
                  <a:pt x="0" y="522"/>
                  <a:pt x="302" y="601"/>
                  <a:pt x="604" y="681"/>
                </a:cubicBezTo>
              </a:path>
            </a:pathLst>
          </a:custGeom>
          <a:noFill/>
          <a:ln w="9525" cap="flat" cmpd="sng">
            <a:solidFill>
              <a:srgbClr val="000000"/>
            </a:solidFill>
            <a:prstDash val="solid"/>
            <a:round/>
            <a:headEnd type="none" w="med" len="med"/>
            <a:tailEnd type="triangle" w="med" len="med"/>
          </a:ln>
          <a:effectLst/>
        </p:spPr>
        <p:txBody>
          <a:bodyPr lIns="90000" tIns="46800" rIns="90000" bIns="46800">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CN" altLang="en-US" sz="3000" b="1" i="0" u="none" strike="noStrike" kern="0" cap="none" spc="0" normalizeH="0" baseline="0" noProof="0">
              <a:ln>
                <a:noFill/>
              </a:ln>
              <a:solidFill>
                <a:srgbClr val="6600CC"/>
              </a:solidFill>
              <a:effectLst/>
              <a:uLnTx/>
              <a:uFillTx/>
              <a:latin typeface="Times New Roman" pitchFamily="18" charset="0"/>
              <a:ea typeface="楷体_GB2312" pitchFamily="49" charset="-122"/>
            </a:endParaRPr>
          </a:p>
        </p:txBody>
      </p:sp>
      <p:sp>
        <p:nvSpPr>
          <p:cNvPr id="41" name="Freeform 115"/>
          <p:cNvSpPr>
            <a:spLocks/>
          </p:cNvSpPr>
          <p:nvPr/>
        </p:nvSpPr>
        <p:spPr bwMode="auto">
          <a:xfrm>
            <a:off x="1358900" y="2417762"/>
            <a:ext cx="4105275" cy="936625"/>
          </a:xfrm>
          <a:custGeom>
            <a:avLst/>
            <a:gdLst/>
            <a:ahLst/>
            <a:cxnLst>
              <a:cxn ang="0">
                <a:pos x="0" y="0"/>
              </a:cxn>
              <a:cxn ang="0">
                <a:pos x="2586" y="590"/>
              </a:cxn>
            </a:cxnLst>
            <a:rect l="0" t="0" r="r" b="b"/>
            <a:pathLst>
              <a:path w="2586" h="590">
                <a:moveTo>
                  <a:pt x="0" y="0"/>
                </a:moveTo>
                <a:cubicBezTo>
                  <a:pt x="1028" y="249"/>
                  <a:pt x="2057" y="499"/>
                  <a:pt x="2586" y="590"/>
                </a:cubicBezTo>
              </a:path>
            </a:pathLst>
          </a:custGeom>
          <a:noFill/>
          <a:ln w="9525" cap="flat" cmpd="sng">
            <a:solidFill>
              <a:srgbClr val="000000"/>
            </a:solidFill>
            <a:prstDash val="solid"/>
            <a:round/>
            <a:headEnd type="none" w="med" len="med"/>
            <a:tailEnd type="triangle" w="med" len="med"/>
          </a:ln>
          <a:effectLst/>
        </p:spPr>
        <p:txBody>
          <a:bodyPr lIns="90000" tIns="46800" rIns="90000" bIns="46800">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CN" altLang="en-US" sz="3000" b="1" i="0" u="none" strike="noStrike" kern="0" cap="none" spc="0" normalizeH="0" baseline="0" noProof="0">
              <a:ln>
                <a:noFill/>
              </a:ln>
              <a:solidFill>
                <a:srgbClr val="6600CC"/>
              </a:solidFill>
              <a:effectLst/>
              <a:uLnTx/>
              <a:uFillTx/>
              <a:latin typeface="Times New Roman" pitchFamily="18" charset="0"/>
              <a:ea typeface="楷体_GB2312" pitchFamily="49" charset="-122"/>
            </a:endParaRPr>
          </a:p>
        </p:txBody>
      </p:sp>
      <p:sp>
        <p:nvSpPr>
          <p:cNvPr id="42" name="Freeform 116"/>
          <p:cNvSpPr>
            <a:spLocks/>
          </p:cNvSpPr>
          <p:nvPr/>
        </p:nvSpPr>
        <p:spPr bwMode="auto">
          <a:xfrm>
            <a:off x="1358900" y="3930650"/>
            <a:ext cx="4187825" cy="479425"/>
          </a:xfrm>
          <a:custGeom>
            <a:avLst/>
            <a:gdLst/>
            <a:ahLst/>
            <a:cxnLst>
              <a:cxn ang="0">
                <a:pos x="0" y="0"/>
              </a:cxn>
              <a:cxn ang="0">
                <a:pos x="408" y="227"/>
              </a:cxn>
              <a:cxn ang="0">
                <a:pos x="2268" y="272"/>
              </a:cxn>
              <a:cxn ang="0">
                <a:pos x="2631" y="45"/>
              </a:cxn>
            </a:cxnLst>
            <a:rect l="0" t="0" r="r" b="b"/>
            <a:pathLst>
              <a:path w="2638" h="302">
                <a:moveTo>
                  <a:pt x="0" y="0"/>
                </a:moveTo>
                <a:cubicBezTo>
                  <a:pt x="15" y="91"/>
                  <a:pt x="30" y="182"/>
                  <a:pt x="408" y="227"/>
                </a:cubicBezTo>
                <a:cubicBezTo>
                  <a:pt x="786" y="272"/>
                  <a:pt x="1898" y="302"/>
                  <a:pt x="2268" y="272"/>
                </a:cubicBezTo>
                <a:cubicBezTo>
                  <a:pt x="2638" y="242"/>
                  <a:pt x="2634" y="143"/>
                  <a:pt x="2631" y="45"/>
                </a:cubicBezTo>
              </a:path>
            </a:pathLst>
          </a:custGeom>
          <a:noFill/>
          <a:ln w="9525" cap="flat" cmpd="sng">
            <a:solidFill>
              <a:srgbClr val="000000"/>
            </a:solidFill>
            <a:prstDash val="solid"/>
            <a:round/>
            <a:headEnd type="none" w="med" len="med"/>
            <a:tailEnd type="triangle" w="med" len="med"/>
          </a:ln>
          <a:effectLst/>
        </p:spPr>
        <p:txBody>
          <a:bodyPr lIns="90000" tIns="46800" rIns="90000" bIns="46800">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CN" altLang="en-US" sz="3000" b="1" i="0" u="none" strike="noStrike" kern="0" cap="none" spc="0" normalizeH="0" baseline="0" noProof="0">
              <a:ln>
                <a:noFill/>
              </a:ln>
              <a:solidFill>
                <a:srgbClr val="6600CC"/>
              </a:solidFill>
              <a:effectLst/>
              <a:uLnTx/>
              <a:uFillTx/>
              <a:latin typeface="Times New Roman" pitchFamily="18" charset="0"/>
              <a:ea typeface="楷体_GB2312" pitchFamily="49" charset="-122"/>
            </a:endParaRPr>
          </a:p>
        </p:txBody>
      </p:sp>
      <p:sp>
        <p:nvSpPr>
          <p:cNvPr id="43" name="Text Box 117"/>
          <p:cNvSpPr txBox="1">
            <a:spLocks noChangeArrowheads="1"/>
          </p:cNvSpPr>
          <p:nvPr/>
        </p:nvSpPr>
        <p:spPr bwMode="auto">
          <a:xfrm>
            <a:off x="6399213" y="3498850"/>
            <a:ext cx="333375" cy="488950"/>
          </a:xfrm>
          <a:prstGeom prst="rect">
            <a:avLst/>
          </a:prstGeom>
          <a:noFill/>
          <a:ln w="9525" algn="ctr">
            <a:noFill/>
            <a:miter lim="800000"/>
            <a:headEnd/>
            <a:tailEnd/>
          </a:ln>
          <a:effectLst/>
        </p:spPr>
        <p:txBody>
          <a:bodyPr>
            <a:spAutoFit/>
          </a:bodyPr>
          <a:lstStyle/>
          <a:p>
            <a:pPr algn="just" fontAlgn="base">
              <a:spcBef>
                <a:spcPct val="0"/>
              </a:spcBef>
              <a:spcAft>
                <a:spcPct val="0"/>
              </a:spcAft>
            </a:pPr>
            <a:r>
              <a:rPr kumimoji="1" lang="en-US" altLang="zh-CN" sz="2600" b="1">
                <a:solidFill>
                  <a:srgbClr val="0000FF"/>
                </a:solidFill>
                <a:latin typeface="楷体_GB2312" pitchFamily="49" charset="-122"/>
                <a:ea typeface="楷体_GB2312" pitchFamily="49" charset="-122"/>
              </a:rPr>
              <a:t>^</a:t>
            </a:r>
          </a:p>
        </p:txBody>
      </p:sp>
      <p:sp>
        <p:nvSpPr>
          <p:cNvPr id="44" name="Freeform 118"/>
          <p:cNvSpPr>
            <a:spLocks/>
          </p:cNvSpPr>
          <p:nvPr/>
        </p:nvSpPr>
        <p:spPr bwMode="auto">
          <a:xfrm>
            <a:off x="2908300" y="3786187"/>
            <a:ext cx="3922713" cy="1008063"/>
          </a:xfrm>
          <a:custGeom>
            <a:avLst/>
            <a:gdLst/>
            <a:ahLst/>
            <a:cxnLst>
              <a:cxn ang="0">
                <a:pos x="2471" y="0"/>
              </a:cxn>
              <a:cxn ang="0">
                <a:pos x="1836" y="363"/>
              </a:cxn>
              <a:cxn ang="0">
                <a:pos x="249" y="454"/>
              </a:cxn>
              <a:cxn ang="0">
                <a:pos x="340" y="635"/>
              </a:cxn>
            </a:cxnLst>
            <a:rect l="0" t="0" r="r" b="b"/>
            <a:pathLst>
              <a:path w="2471" h="635">
                <a:moveTo>
                  <a:pt x="2471" y="0"/>
                </a:moveTo>
                <a:cubicBezTo>
                  <a:pt x="2338" y="143"/>
                  <a:pt x="2206" y="287"/>
                  <a:pt x="1836" y="363"/>
                </a:cubicBezTo>
                <a:cubicBezTo>
                  <a:pt x="1466" y="439"/>
                  <a:pt x="498" y="409"/>
                  <a:pt x="249" y="454"/>
                </a:cubicBezTo>
                <a:cubicBezTo>
                  <a:pt x="0" y="499"/>
                  <a:pt x="170" y="567"/>
                  <a:pt x="340" y="635"/>
                </a:cubicBezTo>
              </a:path>
            </a:pathLst>
          </a:custGeom>
          <a:noFill/>
          <a:ln w="9525" cap="flat" cmpd="sng">
            <a:solidFill>
              <a:srgbClr val="000000"/>
            </a:solidFill>
            <a:prstDash val="solid"/>
            <a:round/>
            <a:headEnd type="none" w="med" len="med"/>
            <a:tailEnd type="triangle" w="med" len="med"/>
          </a:ln>
          <a:effectLst/>
        </p:spPr>
        <p:txBody>
          <a:bodyPr lIns="90000" tIns="46800" rIns="90000" bIns="46800">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CN" altLang="en-US" sz="3000" b="1" i="0" u="none" strike="noStrike" kern="0" cap="none" spc="0" normalizeH="0" baseline="0" noProof="0">
              <a:ln>
                <a:noFill/>
              </a:ln>
              <a:solidFill>
                <a:srgbClr val="6600CC"/>
              </a:solidFill>
              <a:effectLst/>
              <a:uLnTx/>
              <a:uFillTx/>
              <a:latin typeface="Times New Roman" pitchFamily="18" charset="0"/>
              <a:ea typeface="楷体_GB2312" pitchFamily="49" charset="-122"/>
            </a:endParaRPr>
          </a:p>
        </p:txBody>
      </p:sp>
      <p:sp>
        <p:nvSpPr>
          <p:cNvPr id="45" name="Freeform 119"/>
          <p:cNvSpPr>
            <a:spLocks/>
          </p:cNvSpPr>
          <p:nvPr/>
        </p:nvSpPr>
        <p:spPr bwMode="auto">
          <a:xfrm>
            <a:off x="63500" y="2417762"/>
            <a:ext cx="3816350" cy="4105275"/>
          </a:xfrm>
          <a:custGeom>
            <a:avLst/>
            <a:gdLst/>
            <a:ahLst/>
            <a:cxnLst>
              <a:cxn ang="0">
                <a:pos x="771" y="0"/>
              </a:cxn>
              <a:cxn ang="0">
                <a:pos x="226" y="499"/>
              </a:cxn>
              <a:cxn ang="0">
                <a:pos x="363" y="2359"/>
              </a:cxn>
              <a:cxn ang="0">
                <a:pos x="2404" y="1860"/>
              </a:cxn>
            </a:cxnLst>
            <a:rect l="0" t="0" r="r" b="b"/>
            <a:pathLst>
              <a:path w="2404" h="2586">
                <a:moveTo>
                  <a:pt x="771" y="0"/>
                </a:moveTo>
                <a:cubicBezTo>
                  <a:pt x="532" y="53"/>
                  <a:pt x="294" y="106"/>
                  <a:pt x="226" y="499"/>
                </a:cubicBezTo>
                <a:cubicBezTo>
                  <a:pt x="158" y="892"/>
                  <a:pt x="0" y="2132"/>
                  <a:pt x="363" y="2359"/>
                </a:cubicBezTo>
                <a:cubicBezTo>
                  <a:pt x="726" y="2586"/>
                  <a:pt x="1565" y="2223"/>
                  <a:pt x="2404" y="1860"/>
                </a:cubicBezTo>
              </a:path>
            </a:pathLst>
          </a:custGeom>
          <a:noFill/>
          <a:ln w="9525" cap="flat" cmpd="sng">
            <a:solidFill>
              <a:srgbClr val="000000"/>
            </a:solidFill>
            <a:prstDash val="solid"/>
            <a:round/>
            <a:headEnd type="none" w="med" len="med"/>
            <a:tailEnd type="triangle" w="med" len="med"/>
          </a:ln>
          <a:effectLst/>
        </p:spPr>
        <p:txBody>
          <a:bodyPr lIns="90000" tIns="46800" rIns="90000" bIns="46800">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CN" altLang="en-US" sz="3000" b="1" i="0" u="none" strike="noStrike" kern="0" cap="none" spc="0" normalizeH="0" baseline="0" noProof="0">
              <a:ln>
                <a:noFill/>
              </a:ln>
              <a:solidFill>
                <a:srgbClr val="6600CC"/>
              </a:solidFill>
              <a:effectLst/>
              <a:uLnTx/>
              <a:uFillTx/>
              <a:latin typeface="Times New Roman" pitchFamily="18" charset="0"/>
              <a:ea typeface="楷体_GB2312" pitchFamily="49" charset="-122"/>
            </a:endParaRPr>
          </a:p>
        </p:txBody>
      </p:sp>
      <p:sp>
        <p:nvSpPr>
          <p:cNvPr id="46" name="Text Box 120"/>
          <p:cNvSpPr txBox="1">
            <a:spLocks noChangeArrowheads="1"/>
          </p:cNvSpPr>
          <p:nvPr/>
        </p:nvSpPr>
        <p:spPr bwMode="auto">
          <a:xfrm>
            <a:off x="530225" y="1018382"/>
            <a:ext cx="2232025" cy="519112"/>
          </a:xfrm>
          <a:prstGeom prst="rect">
            <a:avLst/>
          </a:prstGeom>
          <a:noFill/>
          <a:ln w="9525" algn="ctr">
            <a:noFill/>
            <a:miter lim="800000"/>
            <a:headEnd/>
            <a:tailEnd/>
          </a:ln>
          <a:effectLst/>
        </p:spPr>
        <p:txBody>
          <a:bodyPr>
            <a:spAutoFit/>
          </a:bodyPr>
          <a:lstStyle/>
          <a:p>
            <a:pPr fontAlgn="base">
              <a:spcBef>
                <a:spcPct val="20000"/>
              </a:spcBef>
              <a:spcAft>
                <a:spcPct val="0"/>
              </a:spcAft>
              <a:buFont typeface="Wingdings" pitchFamily="2" charset="2"/>
              <a:buChar char="p"/>
            </a:pPr>
            <a:r>
              <a:rPr kumimoji="1" lang="en-US" altLang="zh-CN" sz="2800" b="1" dirty="0">
                <a:solidFill>
                  <a:srgbClr val="003300"/>
                </a:solidFill>
                <a:latin typeface="Times New Roman" pitchFamily="18" charset="0"/>
              </a:rPr>
              <a:t> </a:t>
            </a:r>
            <a:r>
              <a:rPr kumimoji="1" lang="zh-CN" altLang="en-US" sz="2800" b="1" dirty="0">
                <a:solidFill>
                  <a:srgbClr val="003300"/>
                </a:solidFill>
                <a:latin typeface="Times New Roman" pitchFamily="18" charset="0"/>
              </a:rPr>
              <a:t>事例演示</a:t>
            </a:r>
          </a:p>
        </p:txBody>
      </p:sp>
      <p:sp>
        <p:nvSpPr>
          <p:cNvPr id="3" name="矩形 2"/>
          <p:cNvSpPr/>
          <p:nvPr/>
        </p:nvSpPr>
        <p:spPr>
          <a:xfrm>
            <a:off x="5906187" y="3989550"/>
            <a:ext cx="3174313" cy="1200329"/>
          </a:xfrm>
          <a:prstGeom prst="rect">
            <a:avLst/>
          </a:prstGeom>
        </p:spPr>
        <p:txBody>
          <a:bodyPr wrap="square">
            <a:spAutoFit/>
          </a:bodyPr>
          <a:lstStyle/>
          <a:p>
            <a:pPr algn="just"/>
            <a:r>
              <a:rPr lang="zh-CN" altLang="en-US" b="1" dirty="0"/>
              <a:t>已经分配好；一个队列有两个指针：头指针和尾指针；</a:t>
            </a:r>
            <a:endParaRPr lang="en-US" altLang="zh-CN" b="1" dirty="0"/>
          </a:p>
          <a:p>
            <a:pPr algn="just"/>
            <a:r>
              <a:rPr lang="zh-CN" altLang="en-US" b="1" dirty="0"/>
              <a:t>让头指针指向链表的头节点，尾指针指向最后一个节点。</a:t>
            </a:r>
            <a:endParaRPr lang="en-US" altLang="zh-CN" b="1" dirty="0"/>
          </a:p>
        </p:txBody>
      </p:sp>
      <p:sp>
        <p:nvSpPr>
          <p:cNvPr id="7" name="矩形 6"/>
          <p:cNvSpPr/>
          <p:nvPr/>
        </p:nvSpPr>
        <p:spPr>
          <a:xfrm>
            <a:off x="5906186" y="5124271"/>
            <a:ext cx="3237813" cy="1200329"/>
          </a:xfrm>
          <a:prstGeom prst="rect">
            <a:avLst/>
          </a:prstGeom>
        </p:spPr>
        <p:txBody>
          <a:bodyPr wrap="square">
            <a:spAutoFit/>
          </a:bodyPr>
          <a:lstStyle/>
          <a:p>
            <a:pPr algn="just"/>
            <a:r>
              <a:rPr lang="zh-CN" altLang="en-US" b="1" dirty="0"/>
              <a:t>收集过程：</a:t>
            </a:r>
            <a:endParaRPr lang="en-US" altLang="zh-CN" b="1" dirty="0"/>
          </a:p>
          <a:p>
            <a:pPr algn="just"/>
            <a:r>
              <a:rPr lang="zh-CN" altLang="en-US" b="1" dirty="0"/>
              <a:t>每个队列的最后一个结点指向下一个队列的第一个结点；</a:t>
            </a:r>
            <a:endParaRPr lang="en-US" altLang="zh-CN" b="1" dirty="0"/>
          </a:p>
          <a:p>
            <a:pPr algn="just"/>
            <a:r>
              <a:rPr lang="zh-CN" altLang="en-US" b="1" dirty="0"/>
              <a:t>所有都收集到</a:t>
            </a:r>
            <a:r>
              <a:rPr lang="en-US" altLang="zh-CN" b="1" dirty="0"/>
              <a:t>Q</a:t>
            </a:r>
            <a:r>
              <a:rPr lang="en-US" altLang="zh-CN" b="1" baseline="-25000" dirty="0"/>
              <a:t>0</a:t>
            </a:r>
            <a:r>
              <a:rPr lang="zh-CN" altLang="en-US" b="1" dirty="0"/>
              <a:t>中。</a:t>
            </a:r>
            <a:endParaRPr lang="en-US" altLang="zh-CN" b="1" dirty="0"/>
          </a:p>
        </p:txBody>
      </p:sp>
    </p:spTree>
    <p:extLst>
      <p:ext uri="{BB962C8B-B14F-4D97-AF65-F5344CB8AC3E}">
        <p14:creationId xmlns:p14="http://schemas.microsoft.com/office/powerpoint/2010/main" val="3999262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4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0" nodeType="clickEffect">
                                  <p:stCondLst>
                                    <p:cond delay="0"/>
                                  </p:stCondLst>
                                  <p:childTnLst>
                                    <p:set>
                                      <p:cBhvr>
                                        <p:cTn id="12" dur="1" fill="hold">
                                          <p:stCondLst>
                                            <p:cond delay="0"/>
                                          </p:stCondLst>
                                        </p:cTn>
                                        <p:tgtEl>
                                          <p:spTgt spid="39"/>
                                        </p:tgtEl>
                                        <p:attrNameLst>
                                          <p:attrName>style.visibility</p:attrName>
                                        </p:attrNameLst>
                                      </p:cBhvr>
                                      <p:to>
                                        <p:strVal val="hidden"/>
                                      </p:to>
                                    </p:set>
                                  </p:childTnLst>
                                </p:cTn>
                              </p:par>
                              <p:par>
                                <p:cTn id="13" presetID="1" presetClass="entr" presetSubtype="0" fill="hold" grpId="0" nodeType="withEffect">
                                  <p:stCondLst>
                                    <p:cond delay="0"/>
                                  </p:stCondLst>
                                  <p:childTnLst>
                                    <p:set>
                                      <p:cBhvr>
                                        <p:cTn id="14" dur="1" fill="hold">
                                          <p:stCondLst>
                                            <p:cond delay="0"/>
                                          </p:stCondLst>
                                        </p:cTn>
                                        <p:tgtEl>
                                          <p:spTgt spid="4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43"/>
                                        </p:tgtEl>
                                        <p:attrNameLst>
                                          <p:attrName>style.visibility</p:attrName>
                                        </p:attrNameLst>
                                      </p:cBhvr>
                                      <p:to>
                                        <p:strVal val="hidden"/>
                                      </p:to>
                                    </p:set>
                                  </p:childTnLst>
                                </p:cTn>
                              </p:par>
                              <p:par>
                                <p:cTn id="19" presetID="1" presetClass="entr" presetSubtype="0" fill="hold" grpId="0" nodeType="withEffect">
                                  <p:stCondLst>
                                    <p:cond delay="0"/>
                                  </p:stCondLst>
                                  <p:childTnLst>
                                    <p:set>
                                      <p:cBhvr>
                                        <p:cTn id="20" dur="1" fill="hold">
                                          <p:stCondLst>
                                            <p:cond delay="0"/>
                                          </p:stCondLst>
                                        </p:cTn>
                                        <p:tgtEl>
                                          <p:spTgt spid="4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grpId="1" nodeType="clickEffect">
                                  <p:stCondLst>
                                    <p:cond delay="0"/>
                                  </p:stCondLst>
                                  <p:childTnLst>
                                    <p:set>
                                      <p:cBhvr>
                                        <p:cTn id="24" dur="1" fill="hold">
                                          <p:stCondLst>
                                            <p:cond delay="0"/>
                                          </p:stCondLst>
                                        </p:cTn>
                                        <p:tgtEl>
                                          <p:spTgt spid="41"/>
                                        </p:tgtEl>
                                        <p:attrNameLst>
                                          <p:attrName>style.visibility</p:attrName>
                                        </p:attrNameLst>
                                      </p:cBhvr>
                                      <p:to>
                                        <p:strVal val="hidden"/>
                                      </p:to>
                                    </p:set>
                                  </p:childTnLst>
                                </p:cTn>
                              </p:par>
                              <p:par>
                                <p:cTn id="25" presetID="1" presetClass="entr" presetSubtype="0" fill="hold" grpId="0" nodeType="withEffect">
                                  <p:stCondLst>
                                    <p:cond delay="0"/>
                                  </p:stCondLst>
                                  <p:childTnLst>
                                    <p:set>
                                      <p:cBhvr>
                                        <p:cTn id="26"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39" grpId="0" animBg="1"/>
      <p:bldP spid="40" grpId="0" animBg="1"/>
      <p:bldP spid="41" grpId="0" animBg="1"/>
      <p:bldP spid="41" grpId="1" animBg="1"/>
      <p:bldP spid="43" grpId="0"/>
      <p:bldP spid="44" grpId="0" animBg="1"/>
      <p:bldP spid="45" grpId="0" animBg="1"/>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0063EC4C-CFD8-4F45-A0A2-30028C1F73DB}" type="slidenum">
              <a:rPr lang="zh-CN" altLang="en-US" b="1">
                <a:solidFill>
                  <a:srgbClr val="F79646">
                    <a:lumMod val="75000"/>
                  </a:srgbClr>
                </a:solidFill>
              </a:rPr>
              <a:pPr/>
              <a:t>105</a:t>
            </a:fld>
            <a:endParaRPr lang="zh-CN" altLang="en-US" b="1" dirty="0">
              <a:solidFill>
                <a:srgbClr val="F79646">
                  <a:lumMod val="75000"/>
                </a:srgbClr>
              </a:solidFill>
            </a:endParaRPr>
          </a:p>
        </p:txBody>
      </p:sp>
      <p:sp>
        <p:nvSpPr>
          <p:cNvPr id="2" name="标题 1"/>
          <p:cNvSpPr>
            <a:spLocks noGrp="1"/>
          </p:cNvSpPr>
          <p:nvPr>
            <p:ph type="title"/>
          </p:nvPr>
        </p:nvSpPr>
        <p:spPr>
          <a:xfrm>
            <a:off x="457200" y="0"/>
            <a:ext cx="8229600" cy="1143000"/>
          </a:xfrm>
        </p:spPr>
        <p:txBody>
          <a:bodyPr>
            <a:normAutofit/>
          </a:bodyPr>
          <a:lstStyle/>
          <a:p>
            <a:pPr lvl="0" fontAlgn="base">
              <a:lnSpc>
                <a:spcPct val="150000"/>
              </a:lnSpc>
              <a:spcBef>
                <a:spcPct val="5000"/>
              </a:spcBef>
              <a:spcAft>
                <a:spcPct val="5000"/>
              </a:spcAft>
            </a:pPr>
            <a:r>
              <a:rPr kumimoji="1" lang="en-US" altLang="zh-CN" sz="3200" b="1" dirty="0">
                <a:latin typeface="Arial" charset="0"/>
                <a:ea typeface="宋体" charset="-122"/>
                <a:cs typeface="+mn-cs"/>
              </a:rPr>
              <a:t>6.6.2  </a:t>
            </a:r>
            <a:r>
              <a:rPr kumimoji="1" lang="zh-CN" altLang="en-US" sz="3200" b="1" dirty="0">
                <a:latin typeface="Arial" charset="0"/>
                <a:ea typeface="宋体" charset="-122"/>
                <a:cs typeface="+mn-cs"/>
              </a:rPr>
              <a:t>链式基数排序</a:t>
            </a:r>
          </a:p>
        </p:txBody>
      </p:sp>
      <p:sp>
        <p:nvSpPr>
          <p:cNvPr id="4" name="日期占位符 3"/>
          <p:cNvSpPr>
            <a:spLocks noGrp="1"/>
          </p:cNvSpPr>
          <p:nvPr>
            <p:ph type="dt" sz="half" idx="4294967295"/>
          </p:nvPr>
        </p:nvSpPr>
        <p:spPr>
          <a:xfrm>
            <a:off x="0" y="6356350"/>
            <a:ext cx="2133600" cy="365125"/>
          </a:xfrm>
        </p:spPr>
        <p:txBody>
          <a:bodyPr/>
          <a:lstStyle/>
          <a:p>
            <a:fld id="{4A5D8E2F-7965-481E-8F18-BE468FCBC0BE}" type="datetime1">
              <a:rPr lang="zh-CN" altLang="en-US" b="1" smtClean="0">
                <a:solidFill>
                  <a:srgbClr val="F79646">
                    <a:lumMod val="75000"/>
                  </a:srgbClr>
                </a:solidFill>
              </a:rPr>
              <a:t>2025/4/9</a:t>
            </a:fld>
            <a:endParaRPr lang="zh-CN" altLang="en-US" b="1" dirty="0">
              <a:solidFill>
                <a:srgbClr val="F79646">
                  <a:lumMod val="75000"/>
                </a:srgbClr>
              </a:solidFill>
            </a:endParaRPr>
          </a:p>
        </p:txBody>
      </p:sp>
      <p:pic>
        <p:nvPicPr>
          <p:cNvPr id="2049" name="Picture 1" descr="C:\Users\Haijun\AppData\Roaming\Tencent\Users\2968516474\QQ\WinTemp\RichOle\O5)[OOM[}$H7(6{A~41GY`Q.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73137" y="1"/>
            <a:ext cx="970863" cy="838199"/>
          </a:xfrm>
          <a:prstGeom prst="rect">
            <a:avLst/>
          </a:prstGeom>
          <a:noFill/>
          <a:extLst>
            <a:ext uri="{909E8E84-426E-40DD-AFC4-6F175D3DCCD1}">
              <a14:hiddenFill xmlns:a14="http://schemas.microsoft.com/office/drawing/2010/main">
                <a:solidFill>
                  <a:srgbClr val="FFFFFF"/>
                </a:solidFill>
              </a14:hiddenFill>
            </a:ext>
          </a:extLst>
        </p:spPr>
      </p:pic>
      <p:cxnSp>
        <p:nvCxnSpPr>
          <p:cNvPr id="12" name="直接连接符 11"/>
          <p:cNvCxnSpPr/>
          <p:nvPr/>
        </p:nvCxnSpPr>
        <p:spPr>
          <a:xfrm>
            <a:off x="457200" y="6324600"/>
            <a:ext cx="822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Text Box 3"/>
          <p:cNvSpPr txBox="1">
            <a:spLocks noChangeArrowheads="1"/>
          </p:cNvSpPr>
          <p:nvPr/>
        </p:nvSpPr>
        <p:spPr bwMode="auto">
          <a:xfrm>
            <a:off x="1116013" y="2252663"/>
            <a:ext cx="6408737" cy="3108543"/>
          </a:xfrm>
          <a:prstGeom prst="rect">
            <a:avLst/>
          </a:prstGeom>
          <a:noFill/>
          <a:ln w="9525" algn="ctr">
            <a:noFill/>
            <a:miter lim="800000"/>
            <a:headEnd/>
            <a:tailEnd/>
          </a:ln>
          <a:effectLst/>
        </p:spPr>
        <p:txBody>
          <a:bodyPr>
            <a:spAutoFit/>
          </a:bodyPr>
          <a:lstStyle/>
          <a:p>
            <a:pPr algn="just" fontAlgn="base">
              <a:spcBef>
                <a:spcPct val="0"/>
              </a:spcBef>
              <a:spcAft>
                <a:spcPct val="0"/>
              </a:spcAft>
            </a:pPr>
            <a:r>
              <a:rPr kumimoji="1" lang="en-US" altLang="zh-CN" sz="2800" b="1" dirty="0">
                <a:solidFill>
                  <a:srgbClr val="0000FF"/>
                </a:solidFill>
                <a:latin typeface="Times New Roman" pitchFamily="18" charset="0"/>
                <a:ea typeface="楷体_GB2312" pitchFamily="49" charset="-122"/>
              </a:rPr>
              <a:t>void CONCATENATE(QUEUE &amp;Q[0],</a:t>
            </a:r>
          </a:p>
          <a:p>
            <a:pPr algn="just" fontAlgn="base">
              <a:spcBef>
                <a:spcPct val="0"/>
              </a:spcBef>
              <a:spcAft>
                <a:spcPct val="0"/>
              </a:spcAft>
            </a:pPr>
            <a:r>
              <a:rPr kumimoji="1" lang="en-US" altLang="zh-CN" sz="2800" b="1" dirty="0">
                <a:solidFill>
                  <a:srgbClr val="0000FF"/>
                </a:solidFill>
                <a:latin typeface="Times New Roman" pitchFamily="18" charset="0"/>
                <a:ea typeface="楷体_GB2312" pitchFamily="49" charset="-122"/>
              </a:rPr>
              <a:t>                                       QUEUE &amp;Q[1]){</a:t>
            </a:r>
          </a:p>
          <a:p>
            <a:pPr algn="just" fontAlgn="base">
              <a:spcBef>
                <a:spcPct val="0"/>
              </a:spcBef>
              <a:spcAft>
                <a:spcPct val="0"/>
              </a:spcAft>
            </a:pPr>
            <a:r>
              <a:rPr kumimoji="1" lang="en-US" altLang="zh-CN" sz="2800" b="1" dirty="0">
                <a:solidFill>
                  <a:srgbClr val="0000FF"/>
                </a:solidFill>
                <a:latin typeface="Times New Roman" pitchFamily="18" charset="0"/>
                <a:ea typeface="楷体_GB2312" pitchFamily="49" charset="-122"/>
              </a:rPr>
              <a:t>     </a:t>
            </a:r>
            <a:r>
              <a:rPr kumimoji="1" lang="en-US" altLang="zh-CN" sz="2800" b="1" dirty="0">
                <a:solidFill>
                  <a:srgbClr val="FF3300"/>
                </a:solidFill>
                <a:latin typeface="Times New Roman" pitchFamily="18" charset="0"/>
              </a:rPr>
              <a:t>if(!EMPTY(Q[1])){</a:t>
            </a:r>
          </a:p>
          <a:p>
            <a:pPr algn="just" fontAlgn="base">
              <a:spcBef>
                <a:spcPct val="0"/>
              </a:spcBef>
              <a:spcAft>
                <a:spcPct val="0"/>
              </a:spcAft>
            </a:pPr>
            <a:r>
              <a:rPr kumimoji="1" lang="en-US" altLang="zh-CN" sz="2800" b="1" dirty="0">
                <a:solidFill>
                  <a:srgbClr val="FF3300"/>
                </a:solidFill>
                <a:latin typeface="Times New Roman" pitchFamily="18" charset="0"/>
              </a:rPr>
              <a:t>        Q[0].rear-&gt;next=Q[1].front-&gt;next;</a:t>
            </a:r>
          </a:p>
          <a:p>
            <a:pPr algn="just" fontAlgn="base">
              <a:spcBef>
                <a:spcPct val="0"/>
              </a:spcBef>
              <a:spcAft>
                <a:spcPct val="0"/>
              </a:spcAft>
            </a:pPr>
            <a:r>
              <a:rPr kumimoji="1" lang="en-US" altLang="zh-CN" sz="2800" b="1" dirty="0">
                <a:solidFill>
                  <a:srgbClr val="FF3300"/>
                </a:solidFill>
                <a:latin typeface="Times New Roman" pitchFamily="18" charset="0"/>
              </a:rPr>
              <a:t>        Q[0].rear=Q[1].rear;</a:t>
            </a:r>
          </a:p>
          <a:p>
            <a:pPr algn="just" fontAlgn="base">
              <a:spcBef>
                <a:spcPct val="0"/>
              </a:spcBef>
              <a:spcAft>
                <a:spcPct val="0"/>
              </a:spcAft>
            </a:pPr>
            <a:r>
              <a:rPr kumimoji="1" lang="en-US" altLang="zh-CN" sz="2800" b="1" dirty="0">
                <a:solidFill>
                  <a:srgbClr val="0000FF"/>
                </a:solidFill>
                <a:latin typeface="Times New Roman" pitchFamily="18" charset="0"/>
                <a:ea typeface="楷体_GB2312" pitchFamily="49" charset="-122"/>
              </a:rPr>
              <a:t>     }//</a:t>
            </a:r>
            <a:r>
              <a:rPr lang="zh-CN" altLang="en-US" sz="1600" b="1" dirty="0"/>
              <a:t>把</a:t>
            </a:r>
            <a:r>
              <a:rPr lang="en-US" altLang="zh-CN" sz="1600" b="1" dirty="0"/>
              <a:t>Q0</a:t>
            </a:r>
            <a:r>
              <a:rPr lang="zh-CN" altLang="en-US" sz="1600" b="1" dirty="0"/>
              <a:t>的最后一个节点指向</a:t>
            </a:r>
            <a:r>
              <a:rPr lang="en-US" altLang="zh-CN" sz="1600" b="1" dirty="0"/>
              <a:t>Q1</a:t>
            </a:r>
            <a:r>
              <a:rPr lang="zh-CN" altLang="en-US" sz="1600" b="1" dirty="0"/>
              <a:t>的第一个结点；修改</a:t>
            </a:r>
            <a:r>
              <a:rPr lang="en-US" altLang="zh-CN" sz="1600" b="1" dirty="0"/>
              <a:t>Q0</a:t>
            </a:r>
            <a:r>
              <a:rPr lang="zh-CN" altLang="en-US" sz="1600" b="1" dirty="0"/>
              <a:t>尾指针</a:t>
            </a:r>
          </a:p>
          <a:p>
            <a:pPr algn="just" fontAlgn="base">
              <a:spcBef>
                <a:spcPct val="0"/>
              </a:spcBef>
              <a:spcAft>
                <a:spcPct val="0"/>
              </a:spcAft>
            </a:pPr>
            <a:r>
              <a:rPr kumimoji="1" lang="en-US" altLang="zh-CN" sz="2800" b="1" dirty="0">
                <a:solidFill>
                  <a:srgbClr val="0000FF"/>
                </a:solidFill>
                <a:latin typeface="Times New Roman" pitchFamily="18" charset="0"/>
                <a:ea typeface="楷体_GB2312" pitchFamily="49" charset="-122"/>
              </a:rPr>
              <a:t>}</a:t>
            </a:r>
          </a:p>
        </p:txBody>
      </p:sp>
      <p:sp>
        <p:nvSpPr>
          <p:cNvPr id="14" name="Text Box 6"/>
          <p:cNvSpPr txBox="1">
            <a:spLocks noChangeArrowheads="1"/>
          </p:cNvSpPr>
          <p:nvPr/>
        </p:nvSpPr>
        <p:spPr bwMode="auto">
          <a:xfrm>
            <a:off x="395288" y="1028700"/>
            <a:ext cx="3743325" cy="519113"/>
          </a:xfrm>
          <a:prstGeom prst="rect">
            <a:avLst/>
          </a:prstGeom>
          <a:noFill/>
          <a:ln w="9525" algn="ctr">
            <a:noFill/>
            <a:miter lim="800000"/>
            <a:headEnd/>
            <a:tailEnd/>
          </a:ln>
          <a:effectLst/>
        </p:spPr>
        <p:txBody>
          <a:bodyPr>
            <a:spAutoFit/>
          </a:bodyPr>
          <a:lstStyle/>
          <a:p>
            <a:pPr fontAlgn="base">
              <a:spcBef>
                <a:spcPct val="20000"/>
              </a:spcBef>
              <a:spcAft>
                <a:spcPct val="0"/>
              </a:spcAft>
              <a:buFont typeface="Wingdings" pitchFamily="2" charset="2"/>
              <a:buChar char="p"/>
            </a:pPr>
            <a:r>
              <a:rPr kumimoji="1" lang="en-US" altLang="zh-CN" sz="2800" b="1">
                <a:solidFill>
                  <a:srgbClr val="003300"/>
                </a:solidFill>
                <a:latin typeface="Times New Roman" pitchFamily="18" charset="0"/>
              </a:rPr>
              <a:t> </a:t>
            </a:r>
            <a:r>
              <a:rPr kumimoji="1" lang="zh-CN" altLang="en-US" sz="2800" b="1">
                <a:solidFill>
                  <a:srgbClr val="003300"/>
                </a:solidFill>
                <a:latin typeface="Times New Roman" pitchFamily="18" charset="0"/>
              </a:rPr>
              <a:t>收集算法关键语句</a:t>
            </a:r>
          </a:p>
        </p:txBody>
      </p:sp>
    </p:spTree>
    <p:extLst>
      <p:ext uri="{BB962C8B-B14F-4D97-AF65-F5344CB8AC3E}">
        <p14:creationId xmlns:p14="http://schemas.microsoft.com/office/powerpoint/2010/main" val="8363526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0063EC4C-CFD8-4F45-A0A2-30028C1F73DB}" type="slidenum">
              <a:rPr lang="zh-CN" altLang="en-US" b="1">
                <a:solidFill>
                  <a:srgbClr val="F79646">
                    <a:lumMod val="75000"/>
                  </a:srgbClr>
                </a:solidFill>
              </a:rPr>
              <a:pPr/>
              <a:t>106</a:t>
            </a:fld>
            <a:endParaRPr lang="zh-CN" altLang="en-US" b="1" dirty="0">
              <a:solidFill>
                <a:srgbClr val="F79646">
                  <a:lumMod val="75000"/>
                </a:srgbClr>
              </a:solidFill>
            </a:endParaRPr>
          </a:p>
        </p:txBody>
      </p:sp>
      <p:sp>
        <p:nvSpPr>
          <p:cNvPr id="2" name="标题 1"/>
          <p:cNvSpPr>
            <a:spLocks noGrp="1"/>
          </p:cNvSpPr>
          <p:nvPr>
            <p:ph type="title"/>
          </p:nvPr>
        </p:nvSpPr>
        <p:spPr>
          <a:xfrm>
            <a:off x="457200" y="0"/>
            <a:ext cx="8229600" cy="1143000"/>
          </a:xfrm>
        </p:spPr>
        <p:txBody>
          <a:bodyPr>
            <a:normAutofit/>
          </a:bodyPr>
          <a:lstStyle/>
          <a:p>
            <a:pPr lvl="0" fontAlgn="base">
              <a:lnSpc>
                <a:spcPct val="150000"/>
              </a:lnSpc>
              <a:spcBef>
                <a:spcPct val="5000"/>
              </a:spcBef>
              <a:spcAft>
                <a:spcPct val="5000"/>
              </a:spcAft>
            </a:pPr>
            <a:r>
              <a:rPr kumimoji="1" lang="en-US" altLang="zh-CN" sz="3200" b="1" dirty="0">
                <a:latin typeface="Arial" charset="0"/>
                <a:ea typeface="宋体" charset="-122"/>
                <a:cs typeface="+mn-cs"/>
              </a:rPr>
              <a:t>6.6.2  </a:t>
            </a:r>
            <a:r>
              <a:rPr kumimoji="1" lang="zh-CN" altLang="en-US" sz="3200" b="1" dirty="0">
                <a:latin typeface="Arial" charset="0"/>
                <a:ea typeface="宋体" charset="-122"/>
                <a:cs typeface="+mn-cs"/>
              </a:rPr>
              <a:t>链式基数排序</a:t>
            </a:r>
          </a:p>
        </p:txBody>
      </p:sp>
      <p:sp>
        <p:nvSpPr>
          <p:cNvPr id="4" name="日期占位符 3"/>
          <p:cNvSpPr>
            <a:spLocks noGrp="1"/>
          </p:cNvSpPr>
          <p:nvPr>
            <p:ph type="dt" sz="half" idx="4294967295"/>
          </p:nvPr>
        </p:nvSpPr>
        <p:spPr>
          <a:xfrm>
            <a:off x="0" y="6356350"/>
            <a:ext cx="2133600" cy="365125"/>
          </a:xfrm>
        </p:spPr>
        <p:txBody>
          <a:bodyPr/>
          <a:lstStyle/>
          <a:p>
            <a:fld id="{BF4B7AE4-5EA7-4A6B-8BE1-BD4CA71CD461}" type="datetime1">
              <a:rPr lang="zh-CN" altLang="en-US" b="1" smtClean="0">
                <a:solidFill>
                  <a:srgbClr val="F79646">
                    <a:lumMod val="75000"/>
                  </a:srgbClr>
                </a:solidFill>
              </a:rPr>
              <a:t>2025/4/9</a:t>
            </a:fld>
            <a:endParaRPr lang="zh-CN" altLang="en-US" b="1" dirty="0">
              <a:solidFill>
                <a:srgbClr val="F79646">
                  <a:lumMod val="75000"/>
                </a:srgbClr>
              </a:solidFill>
            </a:endParaRPr>
          </a:p>
        </p:txBody>
      </p:sp>
      <p:pic>
        <p:nvPicPr>
          <p:cNvPr id="2049" name="Picture 1" descr="C:\Users\Haijun\AppData\Roaming\Tencent\Users\2968516474\QQ\WinTemp\RichOle\O5)[OOM[}$H7(6{A~41GY`Q.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73137" y="1"/>
            <a:ext cx="970863" cy="838199"/>
          </a:xfrm>
          <a:prstGeom prst="rect">
            <a:avLst/>
          </a:prstGeom>
          <a:noFill/>
          <a:extLst>
            <a:ext uri="{909E8E84-426E-40DD-AFC4-6F175D3DCCD1}">
              <a14:hiddenFill xmlns:a14="http://schemas.microsoft.com/office/drawing/2010/main">
                <a:solidFill>
                  <a:srgbClr val="FFFFFF"/>
                </a:solidFill>
              </a14:hiddenFill>
            </a:ext>
          </a:extLst>
        </p:spPr>
      </p:pic>
      <p:cxnSp>
        <p:nvCxnSpPr>
          <p:cNvPr id="12" name="直接连接符 11"/>
          <p:cNvCxnSpPr/>
          <p:nvPr/>
        </p:nvCxnSpPr>
        <p:spPr>
          <a:xfrm>
            <a:off x="457200" y="6324600"/>
            <a:ext cx="822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Text Box 3"/>
          <p:cNvSpPr txBox="1">
            <a:spLocks noChangeArrowheads="1"/>
          </p:cNvSpPr>
          <p:nvPr/>
        </p:nvSpPr>
        <p:spPr bwMode="auto">
          <a:xfrm>
            <a:off x="684213" y="2622550"/>
            <a:ext cx="2736850" cy="519112"/>
          </a:xfrm>
          <a:prstGeom prst="rect">
            <a:avLst/>
          </a:prstGeom>
          <a:noFill/>
          <a:ln w="9525" algn="ctr">
            <a:noFill/>
            <a:miter lim="800000"/>
            <a:headEnd/>
            <a:tailEnd/>
          </a:ln>
          <a:effectLst/>
        </p:spPr>
        <p:txBody>
          <a:bodyPr>
            <a:spAutoFit/>
          </a:bodyPr>
          <a:lstStyle/>
          <a:p>
            <a:pPr algn="just" fontAlgn="base">
              <a:spcBef>
                <a:spcPct val="0"/>
              </a:spcBef>
              <a:spcAft>
                <a:spcPct val="0"/>
              </a:spcAft>
            </a:pPr>
            <a:r>
              <a:rPr kumimoji="1" lang="zh-CN" altLang="en-US" sz="2800" b="1">
                <a:solidFill>
                  <a:srgbClr val="0000FF"/>
                </a:solidFill>
                <a:latin typeface="宋体" pitchFamily="2" charset="-122"/>
              </a:rPr>
              <a:t>顺序收集算法</a:t>
            </a:r>
          </a:p>
        </p:txBody>
      </p:sp>
      <p:sp>
        <p:nvSpPr>
          <p:cNvPr id="14" name="Text Box 4"/>
          <p:cNvSpPr txBox="1">
            <a:spLocks noChangeArrowheads="1"/>
          </p:cNvSpPr>
          <p:nvPr/>
        </p:nvSpPr>
        <p:spPr bwMode="auto">
          <a:xfrm>
            <a:off x="3492500" y="4355802"/>
            <a:ext cx="4824412" cy="2000548"/>
          </a:xfrm>
          <a:prstGeom prst="rect">
            <a:avLst/>
          </a:prstGeom>
          <a:noFill/>
          <a:ln w="9525" algn="ctr">
            <a:noFill/>
            <a:miter lim="800000"/>
            <a:headEnd/>
            <a:tailEnd/>
          </a:ln>
          <a:effectLst/>
        </p:spPr>
        <p:txBody>
          <a:bodyPr>
            <a:spAutoFit/>
          </a:bodyPr>
          <a:lstStyle/>
          <a:p>
            <a:pPr algn="just" fontAlgn="base">
              <a:spcBef>
                <a:spcPct val="0"/>
              </a:spcBef>
              <a:spcAft>
                <a:spcPct val="0"/>
              </a:spcAft>
            </a:pPr>
            <a:r>
              <a:rPr kumimoji="1" lang="en-US" altLang="zh-CN" sz="2800" b="1" dirty="0">
                <a:solidFill>
                  <a:srgbClr val="FF3300"/>
                </a:solidFill>
                <a:latin typeface="Times New Roman" pitchFamily="18" charset="0"/>
              </a:rPr>
              <a:t>for(</a:t>
            </a:r>
            <a:r>
              <a:rPr kumimoji="1" lang="en-US" altLang="zh-CN" sz="2800" b="1" dirty="0" err="1">
                <a:solidFill>
                  <a:srgbClr val="FF3300"/>
                </a:solidFill>
                <a:latin typeface="Times New Roman" pitchFamily="18" charset="0"/>
              </a:rPr>
              <a:t>i</a:t>
            </a:r>
            <a:r>
              <a:rPr kumimoji="1" lang="en-US" altLang="zh-CN" sz="2800" b="1" dirty="0">
                <a:solidFill>
                  <a:srgbClr val="FF3300"/>
                </a:solidFill>
                <a:latin typeface="Times New Roman" pitchFamily="18" charset="0"/>
              </a:rPr>
              <a:t>=1;i&lt;=9;i++)</a:t>
            </a:r>
          </a:p>
          <a:p>
            <a:pPr algn="just" fontAlgn="base">
              <a:spcBef>
                <a:spcPct val="0"/>
              </a:spcBef>
              <a:spcAft>
                <a:spcPct val="0"/>
              </a:spcAft>
            </a:pPr>
            <a:r>
              <a:rPr kumimoji="1" lang="en-US" altLang="zh-CN" sz="2800" b="1" dirty="0">
                <a:solidFill>
                  <a:srgbClr val="0000FF"/>
                </a:solidFill>
                <a:latin typeface="Times New Roman" pitchFamily="18" charset="0"/>
              </a:rPr>
              <a:t> CONCATENATE(Q[0],Q[</a:t>
            </a:r>
            <a:r>
              <a:rPr kumimoji="1" lang="en-US" altLang="zh-CN" sz="2800" b="1" dirty="0" err="1">
                <a:solidFill>
                  <a:srgbClr val="0000FF"/>
                </a:solidFill>
                <a:latin typeface="Times New Roman" pitchFamily="18" charset="0"/>
              </a:rPr>
              <a:t>i</a:t>
            </a:r>
            <a:r>
              <a:rPr kumimoji="1" lang="en-US" altLang="zh-CN" sz="2800" b="1" dirty="0">
                <a:solidFill>
                  <a:srgbClr val="0000FF"/>
                </a:solidFill>
                <a:latin typeface="Times New Roman" pitchFamily="18" charset="0"/>
              </a:rPr>
              <a:t>]);</a:t>
            </a:r>
          </a:p>
          <a:p>
            <a:pPr algn="just" fontAlgn="base">
              <a:spcBef>
                <a:spcPct val="0"/>
              </a:spcBef>
              <a:spcAft>
                <a:spcPct val="0"/>
              </a:spcAft>
            </a:pPr>
            <a:r>
              <a:rPr kumimoji="1" lang="en-US" altLang="zh-CN" sz="2800" b="1" dirty="0">
                <a:solidFill>
                  <a:srgbClr val="0000FF"/>
                </a:solidFill>
                <a:latin typeface="Times New Roman" pitchFamily="18" charset="0"/>
              </a:rPr>
              <a:t>    A=Q[0];</a:t>
            </a:r>
          </a:p>
          <a:p>
            <a:pPr algn="just" fontAlgn="base">
              <a:spcBef>
                <a:spcPct val="0"/>
              </a:spcBef>
              <a:spcAft>
                <a:spcPct val="0"/>
              </a:spcAft>
            </a:pPr>
            <a:r>
              <a:rPr kumimoji="1" lang="en-US" altLang="zh-CN" sz="2000" b="1" dirty="0">
                <a:latin typeface="Times New Roman" pitchFamily="18" charset="0"/>
              </a:rPr>
              <a:t>//</a:t>
            </a:r>
            <a:r>
              <a:rPr kumimoji="1" lang="zh-CN" altLang="en-US" sz="2000" b="1" dirty="0">
                <a:latin typeface="Times New Roman" pitchFamily="18" charset="0"/>
              </a:rPr>
              <a:t>但是链式只需要修改指针就可以了；（把所有的关键字都收集到</a:t>
            </a:r>
            <a:r>
              <a:rPr kumimoji="1" lang="en-US" altLang="zh-CN" sz="2000" b="1" dirty="0">
                <a:latin typeface="Times New Roman" pitchFamily="18" charset="0"/>
              </a:rPr>
              <a:t>Q[0]</a:t>
            </a:r>
            <a:r>
              <a:rPr kumimoji="1" lang="zh-CN" altLang="en-US" sz="2000" b="1" dirty="0">
                <a:latin typeface="Times New Roman" pitchFamily="18" charset="0"/>
              </a:rPr>
              <a:t>中）</a:t>
            </a:r>
          </a:p>
        </p:txBody>
      </p:sp>
      <p:sp>
        <p:nvSpPr>
          <p:cNvPr id="15" name="Text Box 5"/>
          <p:cNvSpPr txBox="1">
            <a:spLocks noChangeArrowheads="1"/>
          </p:cNvSpPr>
          <p:nvPr/>
        </p:nvSpPr>
        <p:spPr bwMode="auto">
          <a:xfrm>
            <a:off x="3492500" y="1614487"/>
            <a:ext cx="5194300" cy="3108543"/>
          </a:xfrm>
          <a:prstGeom prst="rect">
            <a:avLst/>
          </a:prstGeom>
          <a:noFill/>
          <a:ln w="9525" algn="ctr">
            <a:noFill/>
            <a:miter lim="800000"/>
            <a:headEnd/>
            <a:tailEnd/>
          </a:ln>
          <a:effectLst/>
        </p:spPr>
        <p:txBody>
          <a:bodyPr wrap="square">
            <a:spAutoFit/>
          </a:bodyPr>
          <a:lstStyle/>
          <a:p>
            <a:pPr algn="just" fontAlgn="base">
              <a:spcBef>
                <a:spcPct val="0"/>
              </a:spcBef>
              <a:spcAft>
                <a:spcPct val="0"/>
              </a:spcAft>
            </a:pPr>
            <a:r>
              <a:rPr kumimoji="1" lang="en-US" altLang="zh-CN" sz="2800" b="1" dirty="0">
                <a:solidFill>
                  <a:srgbClr val="0000FF"/>
                </a:solidFill>
                <a:latin typeface="Times New Roman" pitchFamily="18" charset="0"/>
              </a:rPr>
              <a:t>For(</a:t>
            </a:r>
            <a:r>
              <a:rPr kumimoji="1" lang="en-US" altLang="zh-CN" sz="2800" b="1" dirty="0" err="1">
                <a:solidFill>
                  <a:srgbClr val="0000FF"/>
                </a:solidFill>
                <a:latin typeface="Times New Roman" pitchFamily="18" charset="0"/>
              </a:rPr>
              <a:t>i</a:t>
            </a:r>
            <a:r>
              <a:rPr kumimoji="1" lang="en-US" altLang="zh-CN" sz="2800" b="1" dirty="0">
                <a:solidFill>
                  <a:srgbClr val="0000FF"/>
                </a:solidFill>
                <a:latin typeface="Times New Roman" pitchFamily="18" charset="0"/>
              </a:rPr>
              <a:t>=0;i&lt;=9;i++)</a:t>
            </a:r>
          </a:p>
          <a:p>
            <a:pPr algn="just" fontAlgn="base">
              <a:spcBef>
                <a:spcPct val="0"/>
              </a:spcBef>
              <a:spcAft>
                <a:spcPct val="0"/>
              </a:spcAft>
            </a:pPr>
            <a:r>
              <a:rPr kumimoji="1" lang="en-US" altLang="zh-CN" sz="2800" b="1" dirty="0">
                <a:solidFill>
                  <a:srgbClr val="FF3300"/>
                </a:solidFill>
                <a:latin typeface="Times New Roman" pitchFamily="18" charset="0"/>
              </a:rPr>
              <a:t>While(!EMPTY(Q[</a:t>
            </a:r>
            <a:r>
              <a:rPr kumimoji="1" lang="en-US" altLang="zh-CN" sz="2800" b="1" dirty="0" err="1">
                <a:solidFill>
                  <a:srgbClr val="FF3300"/>
                </a:solidFill>
                <a:latin typeface="Times New Roman" pitchFamily="18" charset="0"/>
              </a:rPr>
              <a:t>i</a:t>
            </a:r>
            <a:r>
              <a:rPr kumimoji="1" lang="en-US" altLang="zh-CN" sz="2800" b="1" dirty="0">
                <a:solidFill>
                  <a:srgbClr val="FF3300"/>
                </a:solidFill>
                <a:latin typeface="Times New Roman" pitchFamily="18" charset="0"/>
              </a:rPr>
              <a:t>]))</a:t>
            </a:r>
          </a:p>
          <a:p>
            <a:pPr algn="just" fontAlgn="base">
              <a:spcBef>
                <a:spcPct val="0"/>
              </a:spcBef>
              <a:spcAft>
                <a:spcPct val="0"/>
              </a:spcAft>
            </a:pPr>
            <a:r>
              <a:rPr kumimoji="1" lang="en-US" altLang="zh-CN" sz="2800" b="1" dirty="0">
                <a:solidFill>
                  <a:srgbClr val="0000FF"/>
                </a:solidFill>
                <a:latin typeface="Times New Roman" pitchFamily="18" charset="0"/>
              </a:rPr>
              <a:t>{data=FRONT(Q[</a:t>
            </a:r>
            <a:r>
              <a:rPr kumimoji="1" lang="en-US" altLang="zh-CN" sz="2800" b="1" dirty="0" err="1">
                <a:solidFill>
                  <a:srgbClr val="0000FF"/>
                </a:solidFill>
                <a:latin typeface="Times New Roman" pitchFamily="18" charset="0"/>
              </a:rPr>
              <a:t>i</a:t>
            </a:r>
            <a:r>
              <a:rPr kumimoji="1" lang="en-US" altLang="zh-CN" sz="2800" b="1" dirty="0">
                <a:solidFill>
                  <a:srgbClr val="0000FF"/>
                </a:solidFill>
                <a:latin typeface="Times New Roman" pitchFamily="18" charset="0"/>
              </a:rPr>
              <a:t>]);</a:t>
            </a:r>
          </a:p>
          <a:p>
            <a:pPr algn="just" fontAlgn="base">
              <a:spcBef>
                <a:spcPct val="0"/>
              </a:spcBef>
              <a:spcAft>
                <a:spcPct val="0"/>
              </a:spcAft>
            </a:pPr>
            <a:r>
              <a:rPr kumimoji="1" lang="en-US" altLang="zh-CN" sz="2800" b="1" dirty="0">
                <a:solidFill>
                  <a:srgbClr val="0000FF"/>
                </a:solidFill>
                <a:latin typeface="Times New Roman" pitchFamily="18" charset="0"/>
              </a:rPr>
              <a:t> DEQUEUE(Q[</a:t>
            </a:r>
            <a:r>
              <a:rPr kumimoji="1" lang="en-US" altLang="zh-CN" sz="2800" b="1" dirty="0" err="1">
                <a:solidFill>
                  <a:srgbClr val="0000FF"/>
                </a:solidFill>
                <a:latin typeface="Times New Roman" pitchFamily="18" charset="0"/>
              </a:rPr>
              <a:t>i</a:t>
            </a:r>
            <a:r>
              <a:rPr kumimoji="1" lang="en-US" altLang="zh-CN" sz="2800" b="1" dirty="0">
                <a:solidFill>
                  <a:srgbClr val="0000FF"/>
                </a:solidFill>
                <a:latin typeface="Times New Roman" pitchFamily="18" charset="0"/>
              </a:rPr>
              <a:t>]);</a:t>
            </a:r>
          </a:p>
          <a:p>
            <a:pPr algn="just" fontAlgn="base">
              <a:spcBef>
                <a:spcPct val="0"/>
              </a:spcBef>
              <a:spcAft>
                <a:spcPct val="0"/>
              </a:spcAft>
            </a:pPr>
            <a:r>
              <a:rPr kumimoji="1" lang="en-US" altLang="zh-CN" sz="2800" b="1" dirty="0">
                <a:solidFill>
                  <a:srgbClr val="0000FF"/>
                </a:solidFill>
                <a:latin typeface="Times New Roman" pitchFamily="18" charset="0"/>
              </a:rPr>
              <a:t> ENQUEUE(</a:t>
            </a:r>
            <a:r>
              <a:rPr kumimoji="1" lang="en-US" altLang="zh-CN" sz="2800" b="1" dirty="0" err="1">
                <a:solidFill>
                  <a:srgbClr val="0000FF"/>
                </a:solidFill>
                <a:latin typeface="Times New Roman" pitchFamily="18" charset="0"/>
              </a:rPr>
              <a:t>data,A</a:t>
            </a:r>
            <a:r>
              <a:rPr kumimoji="1" lang="en-US" altLang="zh-CN" sz="2800" b="1" dirty="0">
                <a:solidFill>
                  <a:srgbClr val="0000FF"/>
                </a:solidFill>
                <a:latin typeface="Times New Roman" pitchFamily="18" charset="0"/>
              </a:rPr>
              <a:t>);</a:t>
            </a:r>
          </a:p>
          <a:p>
            <a:pPr algn="just" fontAlgn="base">
              <a:spcBef>
                <a:spcPct val="0"/>
              </a:spcBef>
              <a:spcAft>
                <a:spcPct val="0"/>
              </a:spcAft>
            </a:pPr>
            <a:r>
              <a:rPr kumimoji="1" lang="en-US" altLang="zh-CN" sz="2800" b="1" dirty="0">
                <a:solidFill>
                  <a:srgbClr val="0000FF"/>
                </a:solidFill>
                <a:latin typeface="Times New Roman" pitchFamily="18" charset="0"/>
              </a:rPr>
              <a:t> } </a:t>
            </a:r>
            <a:r>
              <a:rPr kumimoji="1" lang="en-US" altLang="zh-CN" sz="2400" b="1" dirty="0">
                <a:latin typeface="Times New Roman" pitchFamily="18" charset="0"/>
              </a:rPr>
              <a:t>//</a:t>
            </a:r>
            <a:r>
              <a:rPr kumimoji="1" lang="zh-CN" altLang="en-US" sz="2400" b="1" dirty="0">
                <a:latin typeface="Times New Roman" pitchFamily="18" charset="0"/>
              </a:rPr>
              <a:t>顺序需要入队和出队操作；</a:t>
            </a:r>
          </a:p>
          <a:p>
            <a:pPr algn="just" fontAlgn="base">
              <a:spcBef>
                <a:spcPct val="0"/>
              </a:spcBef>
              <a:spcAft>
                <a:spcPct val="0"/>
              </a:spcAft>
            </a:pPr>
            <a:endParaRPr kumimoji="1" lang="en-US" altLang="zh-CN" sz="2800" b="1" dirty="0">
              <a:solidFill>
                <a:srgbClr val="0000FF"/>
              </a:solidFill>
              <a:latin typeface="Times New Roman" pitchFamily="18" charset="0"/>
            </a:endParaRPr>
          </a:p>
        </p:txBody>
      </p:sp>
      <p:sp>
        <p:nvSpPr>
          <p:cNvPr id="16" name="Text Box 6"/>
          <p:cNvSpPr txBox="1">
            <a:spLocks noChangeArrowheads="1"/>
          </p:cNvSpPr>
          <p:nvPr/>
        </p:nvSpPr>
        <p:spPr bwMode="auto">
          <a:xfrm>
            <a:off x="684213" y="4635500"/>
            <a:ext cx="2374900" cy="519112"/>
          </a:xfrm>
          <a:prstGeom prst="rect">
            <a:avLst/>
          </a:prstGeom>
          <a:noFill/>
          <a:ln w="9525" algn="ctr">
            <a:noFill/>
            <a:miter lim="800000"/>
            <a:headEnd/>
            <a:tailEnd/>
          </a:ln>
          <a:effectLst/>
        </p:spPr>
        <p:txBody>
          <a:bodyPr>
            <a:spAutoFit/>
          </a:bodyPr>
          <a:lstStyle/>
          <a:p>
            <a:pPr algn="just" fontAlgn="base">
              <a:spcBef>
                <a:spcPct val="0"/>
              </a:spcBef>
              <a:spcAft>
                <a:spcPct val="0"/>
              </a:spcAft>
            </a:pPr>
            <a:r>
              <a:rPr kumimoji="1" lang="zh-CN" altLang="en-US" sz="2800" b="1">
                <a:solidFill>
                  <a:srgbClr val="0000FF"/>
                </a:solidFill>
                <a:latin typeface="宋体" pitchFamily="2" charset="-122"/>
              </a:rPr>
              <a:t>链式收集算法</a:t>
            </a:r>
          </a:p>
        </p:txBody>
      </p:sp>
      <p:sp>
        <p:nvSpPr>
          <p:cNvPr id="17" name="Text Box 10"/>
          <p:cNvSpPr txBox="1">
            <a:spLocks noChangeArrowheads="1"/>
          </p:cNvSpPr>
          <p:nvPr/>
        </p:nvSpPr>
        <p:spPr bwMode="auto">
          <a:xfrm>
            <a:off x="457200" y="989805"/>
            <a:ext cx="4608512" cy="519113"/>
          </a:xfrm>
          <a:prstGeom prst="rect">
            <a:avLst/>
          </a:prstGeom>
          <a:noFill/>
          <a:ln w="9525" algn="ctr">
            <a:noFill/>
            <a:miter lim="800000"/>
            <a:headEnd/>
            <a:tailEnd/>
          </a:ln>
          <a:effectLst/>
        </p:spPr>
        <p:txBody>
          <a:bodyPr>
            <a:spAutoFit/>
          </a:bodyPr>
          <a:lstStyle/>
          <a:p>
            <a:pPr fontAlgn="base">
              <a:spcBef>
                <a:spcPct val="20000"/>
              </a:spcBef>
              <a:spcAft>
                <a:spcPct val="0"/>
              </a:spcAft>
              <a:buFont typeface="Wingdings" pitchFamily="2" charset="2"/>
              <a:buChar char="p"/>
            </a:pPr>
            <a:r>
              <a:rPr kumimoji="1" lang="en-US" altLang="zh-CN" sz="2800" b="1" dirty="0">
                <a:solidFill>
                  <a:srgbClr val="003300"/>
                </a:solidFill>
                <a:latin typeface="Times New Roman" pitchFamily="18" charset="0"/>
              </a:rPr>
              <a:t> </a:t>
            </a:r>
            <a:r>
              <a:rPr kumimoji="1" lang="zh-CN" altLang="en-US" sz="2800" b="1" dirty="0">
                <a:solidFill>
                  <a:srgbClr val="003300"/>
                </a:solidFill>
                <a:latin typeface="Times New Roman" pitchFamily="18" charset="0"/>
              </a:rPr>
              <a:t>两种收集算法的比较</a:t>
            </a:r>
          </a:p>
        </p:txBody>
      </p:sp>
    </p:spTree>
    <p:extLst>
      <p:ext uri="{BB962C8B-B14F-4D97-AF65-F5344CB8AC3E}">
        <p14:creationId xmlns:p14="http://schemas.microsoft.com/office/powerpoint/2010/main" val="18367140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0063EC4C-CFD8-4F45-A0A2-30028C1F73DB}" type="slidenum">
              <a:rPr lang="zh-CN" altLang="en-US" b="1">
                <a:solidFill>
                  <a:srgbClr val="F79646">
                    <a:lumMod val="75000"/>
                  </a:srgbClr>
                </a:solidFill>
              </a:rPr>
              <a:pPr/>
              <a:t>107</a:t>
            </a:fld>
            <a:endParaRPr lang="zh-CN" altLang="en-US" b="1" dirty="0">
              <a:solidFill>
                <a:srgbClr val="F79646">
                  <a:lumMod val="75000"/>
                </a:srgbClr>
              </a:solidFill>
            </a:endParaRPr>
          </a:p>
        </p:txBody>
      </p:sp>
      <p:sp>
        <p:nvSpPr>
          <p:cNvPr id="2" name="标题 1"/>
          <p:cNvSpPr>
            <a:spLocks noGrp="1"/>
          </p:cNvSpPr>
          <p:nvPr>
            <p:ph type="title"/>
          </p:nvPr>
        </p:nvSpPr>
        <p:spPr>
          <a:xfrm>
            <a:off x="457200" y="0"/>
            <a:ext cx="8229600" cy="1143000"/>
          </a:xfrm>
        </p:spPr>
        <p:txBody>
          <a:bodyPr>
            <a:normAutofit/>
          </a:bodyPr>
          <a:lstStyle/>
          <a:p>
            <a:pPr lvl="0" fontAlgn="base">
              <a:lnSpc>
                <a:spcPct val="150000"/>
              </a:lnSpc>
              <a:spcBef>
                <a:spcPct val="5000"/>
              </a:spcBef>
              <a:spcAft>
                <a:spcPct val="5000"/>
              </a:spcAft>
            </a:pPr>
            <a:r>
              <a:rPr kumimoji="1" lang="en-US" altLang="zh-CN" sz="3200" b="1" dirty="0">
                <a:latin typeface="Arial" charset="0"/>
                <a:ea typeface="宋体" charset="-122"/>
                <a:cs typeface="+mn-cs"/>
              </a:rPr>
              <a:t>6.6.2  </a:t>
            </a:r>
            <a:r>
              <a:rPr kumimoji="1" lang="zh-CN" altLang="en-US" sz="3200" b="1" dirty="0">
                <a:latin typeface="Arial" charset="0"/>
                <a:ea typeface="宋体" charset="-122"/>
                <a:cs typeface="+mn-cs"/>
              </a:rPr>
              <a:t>链式基数排序</a:t>
            </a:r>
          </a:p>
        </p:txBody>
      </p:sp>
      <p:sp>
        <p:nvSpPr>
          <p:cNvPr id="4" name="日期占位符 3"/>
          <p:cNvSpPr>
            <a:spLocks noGrp="1"/>
          </p:cNvSpPr>
          <p:nvPr>
            <p:ph type="dt" sz="half" idx="4294967295"/>
          </p:nvPr>
        </p:nvSpPr>
        <p:spPr>
          <a:xfrm>
            <a:off x="0" y="6356350"/>
            <a:ext cx="2133600" cy="365125"/>
          </a:xfrm>
        </p:spPr>
        <p:txBody>
          <a:bodyPr/>
          <a:lstStyle/>
          <a:p>
            <a:fld id="{967D5C13-043E-478C-B6E7-14F069F94A67}" type="datetime1">
              <a:rPr lang="zh-CN" altLang="en-US" b="1" smtClean="0">
                <a:solidFill>
                  <a:srgbClr val="F79646">
                    <a:lumMod val="75000"/>
                  </a:srgbClr>
                </a:solidFill>
              </a:rPr>
              <a:t>2025/4/9</a:t>
            </a:fld>
            <a:endParaRPr lang="zh-CN" altLang="en-US" b="1" dirty="0">
              <a:solidFill>
                <a:srgbClr val="F79646">
                  <a:lumMod val="75000"/>
                </a:srgbClr>
              </a:solidFill>
            </a:endParaRPr>
          </a:p>
        </p:txBody>
      </p:sp>
      <p:pic>
        <p:nvPicPr>
          <p:cNvPr id="2049" name="Picture 1" descr="C:\Users\Haijun\AppData\Roaming\Tencent\Users\2968516474\QQ\WinTemp\RichOle\O5)[OOM[}$H7(6{A~41GY`Q.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73137" y="1"/>
            <a:ext cx="970863" cy="838199"/>
          </a:xfrm>
          <a:prstGeom prst="rect">
            <a:avLst/>
          </a:prstGeom>
          <a:noFill/>
          <a:extLst>
            <a:ext uri="{909E8E84-426E-40DD-AFC4-6F175D3DCCD1}">
              <a14:hiddenFill xmlns:a14="http://schemas.microsoft.com/office/drawing/2010/main">
                <a:solidFill>
                  <a:srgbClr val="FFFFFF"/>
                </a:solidFill>
              </a14:hiddenFill>
            </a:ext>
          </a:extLst>
        </p:spPr>
      </p:pic>
      <p:cxnSp>
        <p:nvCxnSpPr>
          <p:cNvPr id="12" name="直接连接符 11"/>
          <p:cNvCxnSpPr/>
          <p:nvPr/>
        </p:nvCxnSpPr>
        <p:spPr>
          <a:xfrm>
            <a:off x="457200" y="6324600"/>
            <a:ext cx="822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Text Box 2"/>
          <p:cNvSpPr txBox="1">
            <a:spLocks noChangeArrowheads="1"/>
          </p:cNvSpPr>
          <p:nvPr/>
        </p:nvSpPr>
        <p:spPr bwMode="auto">
          <a:xfrm>
            <a:off x="395288" y="939800"/>
            <a:ext cx="3646487" cy="519112"/>
          </a:xfrm>
          <a:prstGeom prst="rect">
            <a:avLst/>
          </a:prstGeom>
          <a:noFill/>
          <a:ln w="9525" algn="ctr">
            <a:noFill/>
            <a:miter lim="800000"/>
            <a:headEnd/>
            <a:tailEnd/>
          </a:ln>
          <a:effectLst/>
        </p:spPr>
        <p:txBody>
          <a:bodyPr>
            <a:spAutoFit/>
          </a:bodyPr>
          <a:lstStyle/>
          <a:p>
            <a:pPr fontAlgn="base">
              <a:spcBef>
                <a:spcPct val="20000"/>
              </a:spcBef>
              <a:spcAft>
                <a:spcPct val="0"/>
              </a:spcAft>
              <a:buFont typeface="Wingdings" pitchFamily="2" charset="2"/>
              <a:buChar char="p"/>
            </a:pPr>
            <a:r>
              <a:rPr kumimoji="1" lang="en-US" altLang="zh-CN" sz="2800" b="1">
                <a:solidFill>
                  <a:srgbClr val="003300"/>
                </a:solidFill>
                <a:latin typeface="Times New Roman" pitchFamily="18" charset="0"/>
              </a:rPr>
              <a:t> </a:t>
            </a:r>
            <a:r>
              <a:rPr kumimoji="1" lang="zh-CN" altLang="en-US" sz="2800" b="1">
                <a:solidFill>
                  <a:srgbClr val="003300"/>
                </a:solidFill>
                <a:latin typeface="Times New Roman" pitchFamily="18" charset="0"/>
              </a:rPr>
              <a:t>算法分析</a:t>
            </a:r>
          </a:p>
        </p:txBody>
      </p:sp>
      <p:sp>
        <p:nvSpPr>
          <p:cNvPr id="14" name="Text Box 3"/>
          <p:cNvSpPr txBox="1">
            <a:spLocks noChangeArrowheads="1"/>
          </p:cNvSpPr>
          <p:nvPr/>
        </p:nvSpPr>
        <p:spPr bwMode="auto">
          <a:xfrm>
            <a:off x="1908175" y="2035175"/>
            <a:ext cx="5543550" cy="946150"/>
          </a:xfrm>
          <a:prstGeom prst="rect">
            <a:avLst/>
          </a:prstGeom>
          <a:noFill/>
          <a:ln w="9525" algn="ctr">
            <a:noFill/>
            <a:miter lim="800000"/>
            <a:headEnd/>
            <a:tailEnd/>
          </a:ln>
          <a:effectLst/>
        </p:spPr>
        <p:txBody>
          <a:bodyPr>
            <a:spAutoFit/>
          </a:bodyPr>
          <a:lstStyle/>
          <a:p>
            <a:pPr algn="just" fontAlgn="base">
              <a:spcBef>
                <a:spcPct val="0"/>
              </a:spcBef>
              <a:spcAft>
                <a:spcPct val="0"/>
              </a:spcAft>
            </a:pPr>
            <a:r>
              <a:rPr kumimoji="1" lang="zh-CN" altLang="en-US" sz="2800" b="1">
                <a:solidFill>
                  <a:srgbClr val="0000FF"/>
                </a:solidFill>
                <a:latin typeface="Times New Roman" pitchFamily="18" charset="0"/>
              </a:rPr>
              <a:t>基数排序是稳定的</a:t>
            </a:r>
          </a:p>
          <a:p>
            <a:pPr algn="just" fontAlgn="base">
              <a:spcBef>
                <a:spcPct val="0"/>
              </a:spcBef>
              <a:spcAft>
                <a:spcPct val="0"/>
              </a:spcAft>
            </a:pPr>
            <a:r>
              <a:rPr kumimoji="1" lang="zh-CN" altLang="en-US" sz="2800" b="1">
                <a:solidFill>
                  <a:srgbClr val="0000FF"/>
                </a:solidFill>
                <a:latin typeface="Times New Roman" pitchFamily="18" charset="0"/>
              </a:rPr>
              <a:t>时间复杂性与空间复杂性分析：</a:t>
            </a:r>
          </a:p>
        </p:txBody>
      </p:sp>
      <p:sp>
        <p:nvSpPr>
          <p:cNvPr id="15" name="Text Box 4"/>
          <p:cNvSpPr txBox="1">
            <a:spLocks noChangeArrowheads="1"/>
          </p:cNvSpPr>
          <p:nvPr/>
        </p:nvSpPr>
        <p:spPr bwMode="auto">
          <a:xfrm>
            <a:off x="1908175" y="3259137"/>
            <a:ext cx="4824413" cy="2227263"/>
          </a:xfrm>
          <a:prstGeom prst="rect">
            <a:avLst/>
          </a:prstGeom>
          <a:noFill/>
          <a:ln w="9525" algn="ctr">
            <a:noFill/>
            <a:miter lim="800000"/>
            <a:headEnd/>
            <a:tailEnd/>
          </a:ln>
          <a:effectLst/>
        </p:spPr>
        <p:txBody>
          <a:bodyPr>
            <a:spAutoFit/>
          </a:bodyPr>
          <a:lstStyle/>
          <a:p>
            <a:pPr algn="just" fontAlgn="base">
              <a:spcBef>
                <a:spcPct val="0"/>
              </a:spcBef>
              <a:spcAft>
                <a:spcPct val="0"/>
              </a:spcAft>
            </a:pPr>
            <a:r>
              <a:rPr kumimoji="1" lang="zh-CN" altLang="en-US" sz="2800" b="1">
                <a:solidFill>
                  <a:srgbClr val="0000FF"/>
                </a:solidFill>
                <a:latin typeface="Times New Roman" pitchFamily="18" charset="0"/>
              </a:rPr>
              <a:t>设关键字位数为</a:t>
            </a:r>
            <a:r>
              <a:rPr kumimoji="1" lang="en-US" altLang="zh-CN" sz="2800" b="1">
                <a:solidFill>
                  <a:srgbClr val="0000FF"/>
                </a:solidFill>
                <a:latin typeface="Times New Roman" pitchFamily="18" charset="0"/>
              </a:rPr>
              <a:t>d</a:t>
            </a:r>
          </a:p>
          <a:p>
            <a:pPr algn="just" fontAlgn="base">
              <a:spcBef>
                <a:spcPct val="0"/>
              </a:spcBef>
              <a:spcAft>
                <a:spcPct val="0"/>
              </a:spcAft>
            </a:pPr>
            <a:r>
              <a:rPr kumimoji="1" lang="zh-CN" altLang="en-US" sz="2800" b="1">
                <a:solidFill>
                  <a:srgbClr val="0000FF"/>
                </a:solidFill>
                <a:latin typeface="Times New Roman" pitchFamily="18" charset="0"/>
              </a:rPr>
              <a:t>则时间复杂性为</a:t>
            </a:r>
            <a:r>
              <a:rPr kumimoji="1" lang="en-US" altLang="zh-CN" sz="2800" b="1">
                <a:solidFill>
                  <a:srgbClr val="0000FF"/>
                </a:solidFill>
                <a:latin typeface="Times New Roman" pitchFamily="18" charset="0"/>
              </a:rPr>
              <a:t>O(dn)</a:t>
            </a:r>
          </a:p>
          <a:p>
            <a:pPr algn="just" fontAlgn="base">
              <a:spcBef>
                <a:spcPct val="0"/>
              </a:spcBef>
              <a:spcAft>
                <a:spcPct val="0"/>
              </a:spcAft>
            </a:pPr>
            <a:r>
              <a:rPr kumimoji="1" lang="zh-CN" altLang="en-US" sz="2800" b="1">
                <a:solidFill>
                  <a:srgbClr val="0000FF"/>
                </a:solidFill>
                <a:latin typeface="Times New Roman" pitchFamily="18" charset="0"/>
              </a:rPr>
              <a:t>考虑到</a:t>
            </a:r>
            <a:r>
              <a:rPr kumimoji="1" lang="en-US" altLang="zh-CN" sz="2800" b="1">
                <a:solidFill>
                  <a:srgbClr val="0000FF"/>
                </a:solidFill>
                <a:latin typeface="Times New Roman" pitchFamily="18" charset="0"/>
              </a:rPr>
              <a:t>d</a:t>
            </a:r>
            <a:r>
              <a:rPr kumimoji="1" lang="zh-CN" altLang="en-US" sz="2800" b="1">
                <a:solidFill>
                  <a:srgbClr val="0000FF"/>
                </a:solidFill>
                <a:latin typeface="Times New Roman" pitchFamily="18" charset="0"/>
              </a:rPr>
              <a:t>是一个常数</a:t>
            </a:r>
          </a:p>
          <a:p>
            <a:pPr algn="just" fontAlgn="base">
              <a:spcBef>
                <a:spcPct val="0"/>
              </a:spcBef>
              <a:spcAft>
                <a:spcPct val="0"/>
              </a:spcAft>
            </a:pPr>
            <a:r>
              <a:rPr kumimoji="1" lang="zh-CN" altLang="en-US" sz="2800" b="1">
                <a:solidFill>
                  <a:srgbClr val="0000FF"/>
                </a:solidFill>
                <a:latin typeface="Times New Roman" pitchFamily="18" charset="0"/>
              </a:rPr>
              <a:t>时间复杂性为</a:t>
            </a:r>
            <a:r>
              <a:rPr kumimoji="1" lang="en-US" altLang="zh-CN" sz="2800" b="1">
                <a:solidFill>
                  <a:srgbClr val="0000FF"/>
                </a:solidFill>
                <a:latin typeface="Times New Roman" pitchFamily="18" charset="0"/>
              </a:rPr>
              <a:t>O(n)</a:t>
            </a:r>
          </a:p>
          <a:p>
            <a:pPr algn="just" fontAlgn="base">
              <a:spcBef>
                <a:spcPct val="0"/>
              </a:spcBef>
              <a:spcAft>
                <a:spcPct val="0"/>
              </a:spcAft>
            </a:pPr>
            <a:r>
              <a:rPr kumimoji="1" lang="zh-CN" altLang="en-US" sz="2800" b="1">
                <a:solidFill>
                  <a:srgbClr val="0000FF"/>
                </a:solidFill>
                <a:latin typeface="Times New Roman" pitchFamily="18" charset="0"/>
              </a:rPr>
              <a:t>空间复杂性</a:t>
            </a:r>
            <a:r>
              <a:rPr kumimoji="1" lang="en-US" altLang="zh-CN" sz="2800" b="1">
                <a:solidFill>
                  <a:srgbClr val="0000FF"/>
                </a:solidFill>
                <a:latin typeface="Times New Roman" pitchFamily="18" charset="0"/>
              </a:rPr>
              <a:t>O(n)</a:t>
            </a:r>
          </a:p>
        </p:txBody>
      </p:sp>
    </p:spTree>
    <p:extLst>
      <p:ext uri="{BB962C8B-B14F-4D97-AF65-F5344CB8AC3E}">
        <p14:creationId xmlns:p14="http://schemas.microsoft.com/office/powerpoint/2010/main" val="21410086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295400"/>
            <a:ext cx="8229600" cy="5105400"/>
          </a:xfrm>
        </p:spPr>
        <p:txBody>
          <a:bodyPr>
            <a:normAutofit lnSpcReduction="10000"/>
          </a:bodyPr>
          <a:lstStyle/>
          <a:p>
            <a:pPr marL="0" lvl="0" indent="0" fontAlgn="base">
              <a:lnSpc>
                <a:spcPct val="150000"/>
              </a:lnSpc>
              <a:spcBef>
                <a:spcPct val="5000"/>
              </a:spcBef>
              <a:spcAft>
                <a:spcPct val="5000"/>
              </a:spcAft>
              <a:buNone/>
            </a:pPr>
            <a:r>
              <a:rPr kumimoji="1" lang="en-US" altLang="zh-CN" b="1" dirty="0">
                <a:solidFill>
                  <a:schemeClr val="bg1">
                    <a:lumMod val="65000"/>
                  </a:schemeClr>
                </a:solidFill>
                <a:latin typeface="Arial" charset="0"/>
                <a:ea typeface="宋体" charset="-122"/>
              </a:rPr>
              <a:t>6.1  </a:t>
            </a:r>
            <a:r>
              <a:rPr kumimoji="1" lang="zh-CN" altLang="en-US" b="1" dirty="0">
                <a:solidFill>
                  <a:schemeClr val="bg1">
                    <a:lumMod val="65000"/>
                  </a:schemeClr>
                </a:solidFill>
                <a:latin typeface="Arial" charset="0"/>
                <a:ea typeface="宋体" charset="-122"/>
              </a:rPr>
              <a:t>概述</a:t>
            </a:r>
          </a:p>
          <a:p>
            <a:pPr marL="0" indent="0" fontAlgn="base">
              <a:lnSpc>
                <a:spcPct val="150000"/>
              </a:lnSpc>
              <a:spcBef>
                <a:spcPct val="5000"/>
              </a:spcBef>
              <a:spcAft>
                <a:spcPct val="5000"/>
              </a:spcAft>
              <a:buNone/>
            </a:pPr>
            <a:r>
              <a:rPr kumimoji="1" lang="en-US" altLang="zh-CN" b="1" dirty="0">
                <a:solidFill>
                  <a:schemeClr val="bg1">
                    <a:lumMod val="65000"/>
                  </a:schemeClr>
                </a:solidFill>
                <a:latin typeface="Arial" charset="0"/>
                <a:ea typeface="宋体" charset="-122"/>
              </a:rPr>
              <a:t>6.2  </a:t>
            </a:r>
            <a:r>
              <a:rPr kumimoji="1" lang="zh-CN" altLang="en-US" b="1" dirty="0">
                <a:solidFill>
                  <a:schemeClr val="bg1">
                    <a:lumMod val="65000"/>
                  </a:schemeClr>
                </a:solidFill>
                <a:latin typeface="Arial" charset="0"/>
                <a:ea typeface="宋体" charset="-122"/>
              </a:rPr>
              <a:t>插入排序</a:t>
            </a:r>
          </a:p>
          <a:p>
            <a:pPr marL="0" lvl="0" indent="0" fontAlgn="base">
              <a:lnSpc>
                <a:spcPct val="150000"/>
              </a:lnSpc>
              <a:spcBef>
                <a:spcPct val="5000"/>
              </a:spcBef>
              <a:spcAft>
                <a:spcPct val="5000"/>
              </a:spcAft>
              <a:buNone/>
            </a:pPr>
            <a:r>
              <a:rPr kumimoji="1" lang="en-US" altLang="zh-CN" b="1" dirty="0">
                <a:solidFill>
                  <a:schemeClr val="bg1">
                    <a:lumMod val="65000"/>
                  </a:schemeClr>
                </a:solidFill>
                <a:latin typeface="Arial" charset="0"/>
                <a:ea typeface="宋体" charset="-122"/>
              </a:rPr>
              <a:t>6.3  </a:t>
            </a:r>
            <a:r>
              <a:rPr kumimoji="1" lang="zh-CN" altLang="en-US" b="1" dirty="0">
                <a:solidFill>
                  <a:schemeClr val="bg1">
                    <a:lumMod val="65000"/>
                  </a:schemeClr>
                </a:solidFill>
                <a:latin typeface="Arial" charset="0"/>
                <a:ea typeface="宋体" charset="-122"/>
              </a:rPr>
              <a:t>气泡排序</a:t>
            </a:r>
          </a:p>
          <a:p>
            <a:pPr marL="0" lvl="0" indent="0" fontAlgn="base">
              <a:lnSpc>
                <a:spcPct val="150000"/>
              </a:lnSpc>
              <a:spcBef>
                <a:spcPct val="5000"/>
              </a:spcBef>
              <a:spcAft>
                <a:spcPct val="5000"/>
              </a:spcAft>
              <a:buNone/>
            </a:pPr>
            <a:r>
              <a:rPr kumimoji="1" lang="en-US" altLang="zh-CN" b="1" dirty="0">
                <a:solidFill>
                  <a:schemeClr val="bg1">
                    <a:lumMod val="65000"/>
                  </a:schemeClr>
                </a:solidFill>
                <a:latin typeface="Arial" charset="0"/>
                <a:ea typeface="宋体" charset="-122"/>
              </a:rPr>
              <a:t>6.4  </a:t>
            </a:r>
            <a:r>
              <a:rPr kumimoji="1" lang="zh-CN" altLang="en-US" b="1" dirty="0">
                <a:solidFill>
                  <a:schemeClr val="bg1">
                    <a:lumMod val="65000"/>
                  </a:schemeClr>
                </a:solidFill>
                <a:latin typeface="Arial" charset="0"/>
                <a:ea typeface="宋体" charset="-122"/>
              </a:rPr>
              <a:t>选择排序</a:t>
            </a:r>
          </a:p>
          <a:p>
            <a:pPr marL="0" lvl="0" indent="0" fontAlgn="base">
              <a:lnSpc>
                <a:spcPct val="150000"/>
              </a:lnSpc>
              <a:spcBef>
                <a:spcPct val="5000"/>
              </a:spcBef>
              <a:spcAft>
                <a:spcPct val="5000"/>
              </a:spcAft>
              <a:buNone/>
            </a:pPr>
            <a:r>
              <a:rPr kumimoji="1" lang="en-US" altLang="zh-CN" b="1" dirty="0">
                <a:solidFill>
                  <a:schemeClr val="bg1">
                    <a:lumMod val="65000"/>
                  </a:schemeClr>
                </a:solidFill>
                <a:latin typeface="Arial" charset="0"/>
                <a:ea typeface="宋体" charset="-122"/>
              </a:rPr>
              <a:t>6.5  </a:t>
            </a:r>
            <a:r>
              <a:rPr kumimoji="1" lang="zh-CN" altLang="en-US" b="1" dirty="0">
                <a:solidFill>
                  <a:schemeClr val="bg1">
                    <a:lumMod val="65000"/>
                  </a:schemeClr>
                </a:solidFill>
                <a:latin typeface="Arial" charset="0"/>
                <a:ea typeface="宋体" charset="-122"/>
              </a:rPr>
              <a:t>归并排序</a:t>
            </a:r>
          </a:p>
          <a:p>
            <a:pPr marL="0" lvl="0" indent="0" fontAlgn="base">
              <a:lnSpc>
                <a:spcPct val="150000"/>
              </a:lnSpc>
              <a:spcBef>
                <a:spcPct val="5000"/>
              </a:spcBef>
              <a:spcAft>
                <a:spcPct val="5000"/>
              </a:spcAft>
              <a:buNone/>
            </a:pPr>
            <a:r>
              <a:rPr kumimoji="1" lang="en-US" altLang="zh-CN" b="1" dirty="0">
                <a:solidFill>
                  <a:schemeClr val="bg1">
                    <a:lumMod val="65000"/>
                  </a:schemeClr>
                </a:solidFill>
                <a:latin typeface="Arial" charset="0"/>
                <a:ea typeface="宋体" charset="-122"/>
              </a:rPr>
              <a:t>6.6  </a:t>
            </a:r>
            <a:r>
              <a:rPr kumimoji="1" lang="zh-CN" altLang="en-US" b="1" dirty="0">
                <a:solidFill>
                  <a:schemeClr val="bg1">
                    <a:lumMod val="65000"/>
                  </a:schemeClr>
                </a:solidFill>
                <a:latin typeface="Arial" charset="0"/>
                <a:ea typeface="宋体" charset="-122"/>
              </a:rPr>
              <a:t>基数排序</a:t>
            </a:r>
          </a:p>
          <a:p>
            <a:pPr marL="0" lvl="0" indent="0" fontAlgn="base">
              <a:lnSpc>
                <a:spcPct val="150000"/>
              </a:lnSpc>
              <a:spcBef>
                <a:spcPct val="5000"/>
              </a:spcBef>
              <a:spcAft>
                <a:spcPct val="5000"/>
              </a:spcAft>
              <a:buNone/>
            </a:pPr>
            <a:r>
              <a:rPr kumimoji="1" lang="en-US" altLang="zh-CN" b="1" dirty="0">
                <a:solidFill>
                  <a:srgbClr val="0000FF"/>
                </a:solidFill>
                <a:latin typeface="Arial" charset="0"/>
                <a:ea typeface="宋体" charset="-122"/>
              </a:rPr>
              <a:t>6.7  </a:t>
            </a:r>
            <a:r>
              <a:rPr kumimoji="1" lang="zh-CN" altLang="en-US" b="1" dirty="0">
                <a:solidFill>
                  <a:srgbClr val="0000FF"/>
                </a:solidFill>
                <a:latin typeface="Arial" charset="0"/>
                <a:ea typeface="宋体" charset="-122"/>
              </a:rPr>
              <a:t>内部排序方法的比较</a:t>
            </a:r>
          </a:p>
        </p:txBody>
      </p:sp>
      <p:sp>
        <p:nvSpPr>
          <p:cNvPr id="6" name="灯片编号占位符 5"/>
          <p:cNvSpPr>
            <a:spLocks noGrp="1"/>
          </p:cNvSpPr>
          <p:nvPr>
            <p:ph type="sldNum" sz="quarter" idx="12"/>
          </p:nvPr>
        </p:nvSpPr>
        <p:spPr/>
        <p:txBody>
          <a:bodyPr/>
          <a:lstStyle/>
          <a:p>
            <a:fld id="{0063EC4C-CFD8-4F45-A0A2-30028C1F73DB}" type="slidenum">
              <a:rPr lang="zh-CN" altLang="en-US" b="1">
                <a:solidFill>
                  <a:srgbClr val="F79646">
                    <a:lumMod val="75000"/>
                  </a:srgbClr>
                </a:solidFill>
              </a:rPr>
              <a:pPr/>
              <a:t>108</a:t>
            </a:fld>
            <a:endParaRPr lang="zh-CN" altLang="en-US" b="1" dirty="0">
              <a:solidFill>
                <a:srgbClr val="F79646">
                  <a:lumMod val="75000"/>
                </a:srgbClr>
              </a:solidFill>
            </a:endParaRPr>
          </a:p>
        </p:txBody>
      </p:sp>
      <p:sp>
        <p:nvSpPr>
          <p:cNvPr id="2" name="标题 1"/>
          <p:cNvSpPr>
            <a:spLocks noGrp="1"/>
          </p:cNvSpPr>
          <p:nvPr>
            <p:ph type="title"/>
          </p:nvPr>
        </p:nvSpPr>
        <p:spPr/>
        <p:txBody>
          <a:bodyPr/>
          <a:lstStyle/>
          <a:p>
            <a:r>
              <a:rPr lang="zh-CN" altLang="en-US" b="1" dirty="0">
                <a:solidFill>
                  <a:srgbClr val="FF0000"/>
                </a:solidFill>
              </a:rPr>
              <a:t>第六章 排序</a:t>
            </a:r>
          </a:p>
        </p:txBody>
      </p:sp>
      <p:sp>
        <p:nvSpPr>
          <p:cNvPr id="4" name="日期占位符 3"/>
          <p:cNvSpPr>
            <a:spLocks noGrp="1"/>
          </p:cNvSpPr>
          <p:nvPr>
            <p:ph type="dt" sz="half" idx="4294967295"/>
          </p:nvPr>
        </p:nvSpPr>
        <p:spPr>
          <a:xfrm>
            <a:off x="0" y="6356350"/>
            <a:ext cx="2133600" cy="365125"/>
          </a:xfrm>
        </p:spPr>
        <p:txBody>
          <a:bodyPr/>
          <a:lstStyle/>
          <a:p>
            <a:fld id="{5E226328-722C-4FF1-88C6-8FE1E1D558C0}" type="datetime1">
              <a:rPr lang="zh-CN" altLang="en-US" b="1" smtClean="0">
                <a:solidFill>
                  <a:srgbClr val="F79646">
                    <a:lumMod val="75000"/>
                  </a:srgbClr>
                </a:solidFill>
              </a:rPr>
              <a:t>2025/4/9</a:t>
            </a:fld>
            <a:endParaRPr lang="zh-CN" altLang="en-US" b="1" dirty="0">
              <a:solidFill>
                <a:srgbClr val="F79646">
                  <a:lumMod val="75000"/>
                </a:srgbClr>
              </a:solidFill>
            </a:endParaRPr>
          </a:p>
        </p:txBody>
      </p:sp>
      <p:pic>
        <p:nvPicPr>
          <p:cNvPr id="2049" name="Picture 1" descr="C:\Users\Haijun\AppData\Roaming\Tencent\Users\2968516474\QQ\WinTemp\RichOle\O5)[OOM[}$H7(6{A~41GY`Q.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73137" y="1"/>
            <a:ext cx="970863" cy="838199"/>
          </a:xfrm>
          <a:prstGeom prst="rect">
            <a:avLst/>
          </a:prstGeom>
          <a:noFill/>
          <a:extLst>
            <a:ext uri="{909E8E84-426E-40DD-AFC4-6F175D3DCCD1}">
              <a14:hiddenFill xmlns:a14="http://schemas.microsoft.com/office/drawing/2010/main">
                <a:solidFill>
                  <a:srgbClr val="FFFFFF"/>
                </a:solidFill>
              </a14:hiddenFill>
            </a:ext>
          </a:extLst>
        </p:spPr>
      </p:pic>
      <p:cxnSp>
        <p:nvCxnSpPr>
          <p:cNvPr id="12" name="直接连接符 11"/>
          <p:cNvCxnSpPr/>
          <p:nvPr/>
        </p:nvCxnSpPr>
        <p:spPr>
          <a:xfrm>
            <a:off x="457200" y="6324600"/>
            <a:ext cx="822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1944863"/>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0063EC4C-CFD8-4F45-A0A2-30028C1F73DB}" type="slidenum">
              <a:rPr lang="zh-CN" altLang="en-US" b="1">
                <a:solidFill>
                  <a:srgbClr val="F79646">
                    <a:lumMod val="75000"/>
                  </a:srgbClr>
                </a:solidFill>
              </a:rPr>
              <a:pPr/>
              <a:t>109</a:t>
            </a:fld>
            <a:endParaRPr lang="zh-CN" altLang="en-US" b="1" dirty="0">
              <a:solidFill>
                <a:srgbClr val="F79646">
                  <a:lumMod val="75000"/>
                </a:srgbClr>
              </a:solidFill>
            </a:endParaRPr>
          </a:p>
        </p:txBody>
      </p:sp>
      <p:sp>
        <p:nvSpPr>
          <p:cNvPr id="2" name="标题 1"/>
          <p:cNvSpPr>
            <a:spLocks noGrp="1"/>
          </p:cNvSpPr>
          <p:nvPr>
            <p:ph type="title"/>
          </p:nvPr>
        </p:nvSpPr>
        <p:spPr>
          <a:xfrm>
            <a:off x="457200" y="0"/>
            <a:ext cx="8229600" cy="1143000"/>
          </a:xfrm>
        </p:spPr>
        <p:txBody>
          <a:bodyPr>
            <a:normAutofit/>
          </a:bodyPr>
          <a:lstStyle/>
          <a:p>
            <a:pPr lvl="0" fontAlgn="base">
              <a:lnSpc>
                <a:spcPct val="150000"/>
              </a:lnSpc>
              <a:spcBef>
                <a:spcPct val="5000"/>
              </a:spcBef>
              <a:spcAft>
                <a:spcPct val="5000"/>
              </a:spcAft>
            </a:pPr>
            <a:r>
              <a:rPr kumimoji="1" lang="en-US" altLang="zh-CN" sz="3200" b="1" dirty="0">
                <a:latin typeface="Arial" charset="0"/>
                <a:ea typeface="宋体" charset="-122"/>
                <a:cs typeface="+mn-cs"/>
              </a:rPr>
              <a:t>6.7 </a:t>
            </a:r>
            <a:r>
              <a:rPr kumimoji="1" lang="zh-CN" altLang="en-US" sz="3200" b="1" dirty="0">
                <a:latin typeface="Arial" charset="0"/>
                <a:ea typeface="宋体" charset="-122"/>
                <a:cs typeface="+mn-cs"/>
              </a:rPr>
              <a:t>内部排序方法的比较</a:t>
            </a:r>
          </a:p>
        </p:txBody>
      </p:sp>
      <p:sp>
        <p:nvSpPr>
          <p:cNvPr id="4" name="日期占位符 3"/>
          <p:cNvSpPr>
            <a:spLocks noGrp="1"/>
          </p:cNvSpPr>
          <p:nvPr>
            <p:ph type="dt" sz="half" idx="4294967295"/>
          </p:nvPr>
        </p:nvSpPr>
        <p:spPr>
          <a:xfrm>
            <a:off x="0" y="6356350"/>
            <a:ext cx="2133600" cy="365125"/>
          </a:xfrm>
        </p:spPr>
        <p:txBody>
          <a:bodyPr/>
          <a:lstStyle/>
          <a:p>
            <a:fld id="{6A3C8D43-B1C5-432C-B0D9-3E9BC48F5FE8}" type="datetime1">
              <a:rPr lang="zh-CN" altLang="en-US" b="1" smtClean="0">
                <a:solidFill>
                  <a:srgbClr val="F79646">
                    <a:lumMod val="75000"/>
                  </a:srgbClr>
                </a:solidFill>
              </a:rPr>
              <a:t>2025/4/9</a:t>
            </a:fld>
            <a:endParaRPr lang="zh-CN" altLang="en-US" b="1" dirty="0">
              <a:solidFill>
                <a:srgbClr val="F79646">
                  <a:lumMod val="75000"/>
                </a:srgbClr>
              </a:solidFill>
            </a:endParaRPr>
          </a:p>
        </p:txBody>
      </p:sp>
      <p:pic>
        <p:nvPicPr>
          <p:cNvPr id="2049" name="Picture 1" descr="C:\Users\Haijun\AppData\Roaming\Tencent\Users\2968516474\QQ\WinTemp\RichOle\O5)[OOM[}$H7(6{A~41GY`Q.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73137" y="1"/>
            <a:ext cx="970863" cy="838199"/>
          </a:xfrm>
          <a:prstGeom prst="rect">
            <a:avLst/>
          </a:prstGeom>
          <a:noFill/>
          <a:extLst>
            <a:ext uri="{909E8E84-426E-40DD-AFC4-6F175D3DCCD1}">
              <a14:hiddenFill xmlns:a14="http://schemas.microsoft.com/office/drawing/2010/main">
                <a:solidFill>
                  <a:srgbClr val="FFFFFF"/>
                </a:solidFill>
              </a14:hiddenFill>
            </a:ext>
          </a:extLst>
        </p:spPr>
      </p:pic>
      <p:cxnSp>
        <p:nvCxnSpPr>
          <p:cNvPr id="12" name="直接连接符 11"/>
          <p:cNvCxnSpPr/>
          <p:nvPr/>
        </p:nvCxnSpPr>
        <p:spPr>
          <a:xfrm>
            <a:off x="457200" y="6324600"/>
            <a:ext cx="822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13" name="Group 132"/>
          <p:cNvGraphicFramePr>
            <a:graphicFrameLocks noGrp="1"/>
          </p:cNvGraphicFramePr>
          <p:nvPr>
            <p:extLst>
              <p:ext uri="{D42A27DB-BD31-4B8C-83A1-F6EECF244321}">
                <p14:modId xmlns:p14="http://schemas.microsoft.com/office/powerpoint/2010/main" val="1020375049"/>
              </p:ext>
            </p:extLst>
          </p:nvPr>
        </p:nvGraphicFramePr>
        <p:xfrm>
          <a:off x="273050" y="1039813"/>
          <a:ext cx="8642350" cy="4967289"/>
        </p:xfrm>
        <a:graphic>
          <a:graphicData uri="http://schemas.openxmlformats.org/drawingml/2006/table">
            <a:tbl>
              <a:tblPr/>
              <a:tblGrid>
                <a:gridCol w="2084388">
                  <a:extLst>
                    <a:ext uri="{9D8B030D-6E8A-4147-A177-3AD203B41FA5}">
                      <a16:colId xmlns:a16="http://schemas.microsoft.com/office/drawing/2014/main" val="20000"/>
                    </a:ext>
                  </a:extLst>
                </a:gridCol>
                <a:gridCol w="1084262">
                  <a:extLst>
                    <a:ext uri="{9D8B030D-6E8A-4147-A177-3AD203B41FA5}">
                      <a16:colId xmlns:a16="http://schemas.microsoft.com/office/drawing/2014/main" val="20001"/>
                    </a:ext>
                  </a:extLst>
                </a:gridCol>
                <a:gridCol w="803275">
                  <a:extLst>
                    <a:ext uri="{9D8B030D-6E8A-4147-A177-3AD203B41FA5}">
                      <a16:colId xmlns:a16="http://schemas.microsoft.com/office/drawing/2014/main" val="20002"/>
                    </a:ext>
                  </a:extLst>
                </a:gridCol>
                <a:gridCol w="1093788">
                  <a:extLst>
                    <a:ext uri="{9D8B030D-6E8A-4147-A177-3AD203B41FA5}">
                      <a16:colId xmlns:a16="http://schemas.microsoft.com/office/drawing/2014/main" val="20003"/>
                    </a:ext>
                  </a:extLst>
                </a:gridCol>
                <a:gridCol w="884237">
                  <a:extLst>
                    <a:ext uri="{9D8B030D-6E8A-4147-A177-3AD203B41FA5}">
                      <a16:colId xmlns:a16="http://schemas.microsoft.com/office/drawing/2014/main" val="20004"/>
                    </a:ext>
                  </a:extLst>
                </a:gridCol>
                <a:gridCol w="912813">
                  <a:extLst>
                    <a:ext uri="{9D8B030D-6E8A-4147-A177-3AD203B41FA5}">
                      <a16:colId xmlns:a16="http://schemas.microsoft.com/office/drawing/2014/main" val="20005"/>
                    </a:ext>
                  </a:extLst>
                </a:gridCol>
                <a:gridCol w="927100">
                  <a:extLst>
                    <a:ext uri="{9D8B030D-6E8A-4147-A177-3AD203B41FA5}">
                      <a16:colId xmlns:a16="http://schemas.microsoft.com/office/drawing/2014/main" val="20006"/>
                    </a:ext>
                  </a:extLst>
                </a:gridCol>
                <a:gridCol w="239712">
                  <a:extLst>
                    <a:ext uri="{9D8B030D-6E8A-4147-A177-3AD203B41FA5}">
                      <a16:colId xmlns:a16="http://schemas.microsoft.com/office/drawing/2014/main" val="20007"/>
                    </a:ext>
                  </a:extLst>
                </a:gridCol>
                <a:gridCol w="612775">
                  <a:extLst>
                    <a:ext uri="{9D8B030D-6E8A-4147-A177-3AD203B41FA5}">
                      <a16:colId xmlns:a16="http://schemas.microsoft.com/office/drawing/2014/main" val="20008"/>
                    </a:ext>
                  </a:extLst>
                </a:gridCol>
              </a:tblGrid>
              <a:tr h="552450">
                <a:tc rowSpan="2">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排序方法</a:t>
                      </a:r>
                      <a:endParaRPr kumimoji="0" lang="zh-CN" altLang="en-US" sz="2000" b="1" i="0" u="none" strike="noStrike" cap="none" normalizeH="0" baseline="0" dirty="0">
                        <a:ln>
                          <a:noFill/>
                        </a:ln>
                        <a:solidFill>
                          <a:schemeClr val="tx1"/>
                        </a:solidFill>
                        <a:effectLst/>
                        <a:latin typeface="Times New Roman" pitchFamily="18" charset="0"/>
                        <a:ea typeface="宋体" pitchFamily="2" charset="-122"/>
                      </a:endParaRP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2">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比较次数</a:t>
                      </a:r>
                      <a:endParaRPr kumimoji="0" lang="zh-CN" altLang="en-US" sz="2000" b="1" i="0" u="none" strike="noStrike" cap="none" normalizeH="0" baseline="0">
                        <a:ln>
                          <a:noFill/>
                        </a:ln>
                        <a:solidFill>
                          <a:schemeClr val="tx1"/>
                        </a:solidFill>
                        <a:effectLst/>
                        <a:latin typeface="Times New Roman" pitchFamily="18" charset="0"/>
                        <a:ea typeface="宋体" pitchFamily="2" charset="-122"/>
                      </a:endParaRP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gridSpan="2">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移动次数</a:t>
                      </a:r>
                      <a:endParaRPr kumimoji="0" lang="zh-CN" altLang="en-US" sz="2000" b="1" i="0" u="none" strike="noStrike" cap="none" normalizeH="0" baseline="0">
                        <a:ln>
                          <a:noFill/>
                        </a:ln>
                        <a:solidFill>
                          <a:schemeClr val="tx1"/>
                        </a:solidFill>
                        <a:effectLst/>
                        <a:latin typeface="Times New Roman" pitchFamily="18" charset="0"/>
                        <a:ea typeface="宋体" pitchFamily="2" charset="-122"/>
                      </a:endParaRP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rowSpan="2">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稳定</a:t>
                      </a:r>
                    </a:p>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性</a:t>
                      </a:r>
                      <a:endParaRPr kumimoji="0" lang="zh-CN" altLang="en-US" sz="2000" b="1" i="0" u="none" strike="noStrike" cap="none" normalizeH="0" baseline="0">
                        <a:ln>
                          <a:noFill/>
                        </a:ln>
                        <a:solidFill>
                          <a:schemeClr val="tx1"/>
                        </a:solidFill>
                        <a:effectLst/>
                        <a:latin typeface="Times New Roman" pitchFamily="18" charset="0"/>
                        <a:ea typeface="宋体" pitchFamily="2" charset="-122"/>
                      </a:endParaRP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3">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附加存储</a:t>
                      </a:r>
                      <a:endParaRPr kumimoji="0" lang="zh-CN" altLang="en-US" sz="2000" b="1" i="0" u="none" strike="noStrike" cap="none" normalizeH="0" baseline="0">
                        <a:ln>
                          <a:noFill/>
                        </a:ln>
                        <a:solidFill>
                          <a:schemeClr val="tx1"/>
                        </a:solidFill>
                        <a:effectLst/>
                        <a:latin typeface="Times New Roman" pitchFamily="18" charset="0"/>
                        <a:ea typeface="宋体" pitchFamily="2" charset="-122"/>
                      </a:endParaRP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550863">
                <a:tc vMerge="1">
                  <a:txBody>
                    <a:bodyPr/>
                    <a:lstStyle/>
                    <a:p>
                      <a:endParaRPr lang="zh-CN" altLang="en-US"/>
                    </a:p>
                  </a:txBody>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最好</a:t>
                      </a:r>
                      <a:endParaRPr kumimoji="0" lang="zh-CN" altLang="en-US" sz="2000" b="1" i="0" u="none" strike="noStrike" cap="none" normalizeH="0" baseline="0">
                        <a:ln>
                          <a:noFill/>
                        </a:ln>
                        <a:solidFill>
                          <a:schemeClr val="tx1"/>
                        </a:solidFill>
                        <a:effectLst/>
                        <a:latin typeface="Times New Roman" pitchFamily="18" charset="0"/>
                        <a:ea typeface="宋体" pitchFamily="2" charset="-122"/>
                      </a:endParaRP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最差</a:t>
                      </a:r>
                      <a:endParaRPr kumimoji="0" lang="zh-CN" altLang="en-US" sz="2000" b="1" i="0" u="none" strike="noStrike" cap="none" normalizeH="0" baseline="0">
                        <a:ln>
                          <a:noFill/>
                        </a:ln>
                        <a:solidFill>
                          <a:schemeClr val="tx1"/>
                        </a:solidFill>
                        <a:effectLst/>
                        <a:latin typeface="Times New Roman" pitchFamily="18" charset="0"/>
                        <a:ea typeface="宋体" pitchFamily="2" charset="-122"/>
                      </a:endParaRP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最好</a:t>
                      </a:r>
                      <a:endParaRPr kumimoji="0" lang="zh-CN" altLang="en-US" sz="2000" b="1" i="0" u="none" strike="noStrike" cap="none" normalizeH="0" baseline="0">
                        <a:ln>
                          <a:noFill/>
                        </a:ln>
                        <a:solidFill>
                          <a:schemeClr val="tx1"/>
                        </a:solidFill>
                        <a:effectLst/>
                        <a:latin typeface="Times New Roman" pitchFamily="18" charset="0"/>
                        <a:ea typeface="宋体" pitchFamily="2" charset="-122"/>
                      </a:endParaRP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最差</a:t>
                      </a:r>
                      <a:endParaRPr kumimoji="0" lang="zh-CN" altLang="en-US" sz="2000" b="1" i="0" u="none" strike="noStrike" cap="none" normalizeH="0" baseline="0">
                        <a:ln>
                          <a:noFill/>
                        </a:ln>
                        <a:solidFill>
                          <a:schemeClr val="tx1"/>
                        </a:solidFill>
                        <a:effectLst/>
                        <a:latin typeface="Times New Roman" pitchFamily="18" charset="0"/>
                        <a:ea typeface="宋体" pitchFamily="2" charset="-122"/>
                      </a:endParaRP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zh-CN" altLang="en-US"/>
                    </a:p>
                  </a:txBody>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最好</a:t>
                      </a:r>
                      <a:endParaRPr kumimoji="0" lang="zh-CN" altLang="en-US" sz="2000" b="1" i="0" u="none" strike="noStrike" cap="none" normalizeH="0" baseline="0">
                        <a:ln>
                          <a:noFill/>
                        </a:ln>
                        <a:solidFill>
                          <a:schemeClr val="tx1"/>
                        </a:solidFill>
                        <a:effectLst/>
                        <a:latin typeface="Times New Roman" pitchFamily="18" charset="0"/>
                        <a:ea typeface="宋体" pitchFamily="2" charset="-122"/>
                      </a:endParaRP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2">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最差</a:t>
                      </a:r>
                      <a:endParaRPr kumimoji="0" lang="zh-CN" altLang="en-US" sz="2000" b="1" i="0" u="none" strike="noStrike" cap="none" normalizeH="0" baseline="0">
                        <a:ln>
                          <a:noFill/>
                        </a:ln>
                        <a:solidFill>
                          <a:schemeClr val="tx1"/>
                        </a:solidFill>
                        <a:effectLst/>
                        <a:latin typeface="Times New Roman" pitchFamily="18" charset="0"/>
                        <a:ea typeface="宋体" pitchFamily="2" charset="-122"/>
                      </a:endParaRP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extLst>
                  <a:ext uri="{0D108BD9-81ED-4DB2-BD59-A6C34878D82A}">
                    <a16:rowId xmlns:a16="http://schemas.microsoft.com/office/drawing/2014/main" val="10001"/>
                  </a:ext>
                </a:extLst>
              </a:tr>
              <a:tr h="552450">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直接插入排序</a:t>
                      </a:r>
                      <a:endParaRPr kumimoji="0" lang="zh-CN" altLang="en-US" sz="2000" b="1" i="0" u="none" strike="noStrike" cap="none" normalizeH="0" baseline="0">
                        <a:ln>
                          <a:noFill/>
                        </a:ln>
                        <a:solidFill>
                          <a:schemeClr val="tx1"/>
                        </a:solidFill>
                        <a:effectLst/>
                        <a:latin typeface="Times New Roman" pitchFamily="18" charset="0"/>
                        <a:ea typeface="宋体" pitchFamily="2" charset="-122"/>
                      </a:endParaRP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2000" b="1" i="0" u="none" strike="noStrike" cap="none" normalizeH="0" baseline="0">
                        <a:ln>
                          <a:noFill/>
                        </a:ln>
                        <a:solidFill>
                          <a:schemeClr val="tx1"/>
                        </a:solidFill>
                        <a:effectLst/>
                        <a:latin typeface="Times New Roman" pitchFamily="18" charset="0"/>
                        <a:ea typeface="宋体" pitchFamily="2" charset="-122"/>
                      </a:endParaRP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2000" b="1" i="0" u="none" strike="noStrike" cap="none" normalizeH="0" baseline="0">
                        <a:ln>
                          <a:noFill/>
                        </a:ln>
                        <a:solidFill>
                          <a:schemeClr val="tx1"/>
                        </a:solidFill>
                        <a:effectLst/>
                        <a:latin typeface="Times New Roman" pitchFamily="18" charset="0"/>
                        <a:ea typeface="宋体" pitchFamily="2" charset="-122"/>
                      </a:endParaRP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2000" b="1" i="0" u="none" strike="noStrike" cap="none" normalizeH="0" baseline="0">
                        <a:ln>
                          <a:noFill/>
                        </a:ln>
                        <a:solidFill>
                          <a:schemeClr val="tx1"/>
                        </a:solidFill>
                        <a:effectLst/>
                        <a:latin typeface="Times New Roman" pitchFamily="18" charset="0"/>
                        <a:ea typeface="宋体" pitchFamily="2" charset="-122"/>
                      </a:endParaRP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2000" b="1" i="0" u="none" strike="noStrike" cap="none" normalizeH="0" baseline="0">
                        <a:ln>
                          <a:noFill/>
                        </a:ln>
                        <a:solidFill>
                          <a:schemeClr val="tx1"/>
                        </a:solidFill>
                        <a:effectLst/>
                        <a:latin typeface="Times New Roman" pitchFamily="18" charset="0"/>
                        <a:ea typeface="宋体" pitchFamily="2" charset="-122"/>
                      </a:endParaRP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2000" b="1" i="0" u="none" strike="noStrike" cap="none" normalizeH="0" baseline="0">
                        <a:ln>
                          <a:noFill/>
                        </a:ln>
                        <a:solidFill>
                          <a:schemeClr val="tx1"/>
                        </a:solidFill>
                        <a:effectLst/>
                        <a:latin typeface="Times New Roman" pitchFamily="18" charset="0"/>
                        <a:ea typeface="宋体" pitchFamily="2" charset="-122"/>
                      </a:endParaRP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3">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2000" b="1" i="0" u="none" strike="noStrike" cap="none" normalizeH="0" baseline="0">
                        <a:ln>
                          <a:noFill/>
                        </a:ln>
                        <a:solidFill>
                          <a:schemeClr val="tx1"/>
                        </a:solidFill>
                        <a:effectLst/>
                        <a:latin typeface="Times New Roman" pitchFamily="18" charset="0"/>
                        <a:ea typeface="宋体" pitchFamily="2" charset="-122"/>
                      </a:endParaRP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2"/>
                  </a:ext>
                </a:extLst>
              </a:tr>
              <a:tr h="552450">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冒泡排序</a:t>
                      </a:r>
                      <a:endParaRPr kumimoji="0" lang="zh-CN" altLang="en-US" sz="2000" b="1" i="0" u="none" strike="noStrike" cap="none" normalizeH="0" baseline="0">
                        <a:ln>
                          <a:noFill/>
                        </a:ln>
                        <a:solidFill>
                          <a:schemeClr val="tx1"/>
                        </a:solidFill>
                        <a:effectLst/>
                        <a:latin typeface="Times New Roman" pitchFamily="18" charset="0"/>
                        <a:ea typeface="宋体" pitchFamily="2" charset="-122"/>
                      </a:endParaRP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2000" b="1" i="0" u="none" strike="noStrike" cap="none" normalizeH="0" baseline="0">
                        <a:ln>
                          <a:noFill/>
                        </a:ln>
                        <a:solidFill>
                          <a:schemeClr val="tx1"/>
                        </a:solidFill>
                        <a:effectLst/>
                        <a:latin typeface="Times New Roman" pitchFamily="18" charset="0"/>
                        <a:ea typeface="宋体" pitchFamily="2" charset="-122"/>
                      </a:endParaRP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2000" b="1" i="0" u="none" strike="noStrike" cap="none" normalizeH="0" baseline="0">
                        <a:ln>
                          <a:noFill/>
                        </a:ln>
                        <a:solidFill>
                          <a:schemeClr val="tx1"/>
                        </a:solidFill>
                        <a:effectLst/>
                        <a:latin typeface="Times New Roman" pitchFamily="18" charset="0"/>
                        <a:ea typeface="宋体" pitchFamily="2" charset="-122"/>
                      </a:endParaRP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2000" b="1" i="0" u="none" strike="noStrike" cap="none" normalizeH="0" baseline="0">
                        <a:ln>
                          <a:noFill/>
                        </a:ln>
                        <a:solidFill>
                          <a:schemeClr val="tx1"/>
                        </a:solidFill>
                        <a:effectLst/>
                        <a:latin typeface="Times New Roman" pitchFamily="18" charset="0"/>
                        <a:ea typeface="宋体" pitchFamily="2" charset="-122"/>
                      </a:endParaRP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2000" b="1" i="0" u="none" strike="noStrike" cap="none" normalizeH="0" baseline="0">
                        <a:ln>
                          <a:noFill/>
                        </a:ln>
                        <a:solidFill>
                          <a:schemeClr val="tx1"/>
                        </a:solidFill>
                        <a:effectLst/>
                        <a:latin typeface="Times New Roman" pitchFamily="18" charset="0"/>
                        <a:ea typeface="宋体" pitchFamily="2" charset="-122"/>
                      </a:endParaRP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3">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2000" b="1" i="0" u="none" strike="noStrike" cap="none" normalizeH="0" baseline="0">
                        <a:ln>
                          <a:noFill/>
                        </a:ln>
                        <a:solidFill>
                          <a:schemeClr val="tx1"/>
                        </a:solidFill>
                        <a:effectLst/>
                        <a:latin typeface="Times New Roman" pitchFamily="18" charset="0"/>
                        <a:ea typeface="宋体" pitchFamily="2" charset="-122"/>
                      </a:endParaRP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3"/>
                  </a:ext>
                </a:extLst>
              </a:tr>
              <a:tr h="550863">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快速排序</a:t>
                      </a:r>
                      <a:endParaRPr kumimoji="0" lang="zh-CN" altLang="en-US" sz="2000" b="1" i="0" u="none" strike="noStrike" cap="none" normalizeH="0" baseline="0">
                        <a:ln>
                          <a:noFill/>
                        </a:ln>
                        <a:solidFill>
                          <a:schemeClr val="tx1"/>
                        </a:solidFill>
                        <a:effectLst/>
                        <a:latin typeface="Times New Roman" pitchFamily="18" charset="0"/>
                        <a:ea typeface="宋体" pitchFamily="2" charset="-122"/>
                      </a:endParaRP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2000" b="1" i="0" u="none" strike="noStrike" cap="none" normalizeH="0" baseline="0">
                        <a:ln>
                          <a:noFill/>
                        </a:ln>
                        <a:solidFill>
                          <a:schemeClr val="tx1"/>
                        </a:solidFill>
                        <a:effectLst/>
                        <a:latin typeface="Times New Roman" pitchFamily="18" charset="0"/>
                        <a:ea typeface="宋体" pitchFamily="2" charset="-122"/>
                      </a:endParaRP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2000" b="1" i="0" u="none" strike="noStrike" cap="none" normalizeH="0" baseline="0">
                        <a:ln>
                          <a:noFill/>
                        </a:ln>
                        <a:solidFill>
                          <a:schemeClr val="tx1"/>
                        </a:solidFill>
                        <a:effectLst/>
                        <a:latin typeface="Times New Roman" pitchFamily="18" charset="0"/>
                        <a:ea typeface="宋体" pitchFamily="2" charset="-122"/>
                      </a:endParaRP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2000" b="1" i="0" u="none" strike="noStrike" cap="none" normalizeH="0" baseline="0">
                        <a:ln>
                          <a:noFill/>
                        </a:ln>
                        <a:solidFill>
                          <a:schemeClr val="tx1"/>
                        </a:solidFill>
                        <a:effectLst/>
                        <a:latin typeface="Times New Roman" pitchFamily="18" charset="0"/>
                        <a:ea typeface="宋体" pitchFamily="2" charset="-122"/>
                      </a:endParaRP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2000" b="1" i="0" u="none" strike="noStrike" cap="none" normalizeH="0" baseline="0">
                        <a:ln>
                          <a:noFill/>
                        </a:ln>
                        <a:solidFill>
                          <a:schemeClr val="tx1"/>
                        </a:solidFill>
                        <a:effectLst/>
                        <a:latin typeface="Times New Roman" pitchFamily="18" charset="0"/>
                        <a:ea typeface="宋体" pitchFamily="2" charset="-122"/>
                      </a:endParaRP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2000" b="1" i="0" u="none" strike="noStrike" cap="none" normalizeH="0" baseline="0">
                        <a:ln>
                          <a:noFill/>
                        </a:ln>
                        <a:solidFill>
                          <a:schemeClr val="tx1"/>
                        </a:solidFill>
                        <a:effectLst/>
                        <a:latin typeface="Times New Roman" pitchFamily="18" charset="0"/>
                        <a:ea typeface="宋体" pitchFamily="2" charset="-122"/>
                      </a:endParaRP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2">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2000" b="1" i="0" u="none" strike="noStrike" cap="none" normalizeH="0" baseline="0">
                        <a:ln>
                          <a:noFill/>
                        </a:ln>
                        <a:solidFill>
                          <a:schemeClr val="tx1"/>
                        </a:solidFill>
                        <a:effectLst/>
                        <a:latin typeface="Times New Roman" pitchFamily="18" charset="0"/>
                        <a:ea typeface="宋体" pitchFamily="2" charset="-122"/>
                      </a:endParaRP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2000" b="1" i="0" u="none" strike="noStrike" cap="none" normalizeH="0" baseline="0">
                        <a:ln>
                          <a:noFill/>
                        </a:ln>
                        <a:solidFill>
                          <a:schemeClr val="tx1"/>
                        </a:solidFill>
                        <a:effectLst/>
                        <a:latin typeface="Times New Roman" pitchFamily="18" charset="0"/>
                        <a:ea typeface="宋体" pitchFamily="2" charset="-122"/>
                      </a:endParaRP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52450">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简单选择排序</a:t>
                      </a:r>
                      <a:endParaRPr kumimoji="0" lang="zh-CN" altLang="en-US" sz="2000" b="1" i="0" u="none" strike="noStrike" cap="none" normalizeH="0" baseline="0">
                        <a:ln>
                          <a:noFill/>
                        </a:ln>
                        <a:solidFill>
                          <a:schemeClr val="tx1"/>
                        </a:solidFill>
                        <a:effectLst/>
                        <a:latin typeface="Times New Roman" pitchFamily="18" charset="0"/>
                        <a:ea typeface="宋体" pitchFamily="2" charset="-122"/>
                      </a:endParaRP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2">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2000" b="1" i="0" u="none" strike="noStrike" cap="none" normalizeH="0" baseline="0">
                        <a:ln>
                          <a:noFill/>
                        </a:ln>
                        <a:solidFill>
                          <a:schemeClr val="tx1"/>
                        </a:solidFill>
                        <a:effectLst/>
                        <a:latin typeface="Times New Roman" pitchFamily="18" charset="0"/>
                        <a:ea typeface="宋体" pitchFamily="2" charset="-122"/>
                      </a:endParaRP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2000" b="1" i="0" u="none" strike="noStrike" cap="none" normalizeH="0" baseline="0">
                        <a:ln>
                          <a:noFill/>
                        </a:ln>
                        <a:solidFill>
                          <a:schemeClr val="tx1"/>
                        </a:solidFill>
                        <a:effectLst/>
                        <a:latin typeface="Times New Roman" pitchFamily="18" charset="0"/>
                        <a:ea typeface="宋体" pitchFamily="2" charset="-122"/>
                      </a:endParaRP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2000" b="1" i="0" u="none" strike="noStrike" cap="none" normalizeH="0" baseline="0">
                        <a:ln>
                          <a:noFill/>
                        </a:ln>
                        <a:solidFill>
                          <a:schemeClr val="tx1"/>
                        </a:solidFill>
                        <a:effectLst/>
                        <a:latin typeface="Times New Roman" pitchFamily="18" charset="0"/>
                        <a:ea typeface="宋体" pitchFamily="2" charset="-122"/>
                      </a:endParaRP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2400" b="1" i="0" u="none" strike="noStrike" cap="none" normalizeH="0" baseline="0">
                        <a:ln>
                          <a:noFill/>
                        </a:ln>
                        <a:solidFill>
                          <a:schemeClr val="tx1"/>
                        </a:solidFill>
                        <a:effectLst/>
                        <a:latin typeface="Times New Roman" pitchFamily="18" charset="0"/>
                        <a:ea typeface="宋体" pitchFamily="2" charset="-122"/>
                      </a:endParaRP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3">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2000" b="1" i="0" u="none" strike="noStrike" cap="none" normalizeH="0" baseline="0">
                        <a:ln>
                          <a:noFill/>
                        </a:ln>
                        <a:solidFill>
                          <a:schemeClr val="tx1"/>
                        </a:solidFill>
                        <a:effectLst/>
                        <a:latin typeface="Times New Roman" pitchFamily="18" charset="0"/>
                        <a:ea typeface="宋体" pitchFamily="2" charset="-122"/>
                      </a:endParaRP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5"/>
                  </a:ext>
                </a:extLst>
              </a:tr>
              <a:tr h="550863">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堆排序</a:t>
                      </a:r>
                      <a:endParaRPr kumimoji="0" lang="zh-CN" altLang="en-US" sz="2000" b="1" i="0" u="none" strike="noStrike" cap="none" normalizeH="0" baseline="0">
                        <a:ln>
                          <a:noFill/>
                        </a:ln>
                        <a:solidFill>
                          <a:schemeClr val="tx1"/>
                        </a:solidFill>
                        <a:effectLst/>
                        <a:latin typeface="Times New Roman" pitchFamily="18" charset="0"/>
                        <a:ea typeface="宋体" pitchFamily="2" charset="-122"/>
                      </a:endParaRP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2">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2000" b="1" i="0" u="none" strike="noStrike" cap="none" normalizeH="0" baseline="0">
                        <a:ln>
                          <a:noFill/>
                        </a:ln>
                        <a:solidFill>
                          <a:schemeClr val="tx1"/>
                        </a:solidFill>
                        <a:effectLst/>
                        <a:latin typeface="Times New Roman" pitchFamily="18" charset="0"/>
                        <a:ea typeface="宋体" pitchFamily="2" charset="-122"/>
                      </a:endParaRP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gridSpan="2">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2000" b="1" i="0" u="none" strike="noStrike" cap="none" normalizeH="0" baseline="0">
                        <a:ln>
                          <a:noFill/>
                        </a:ln>
                        <a:solidFill>
                          <a:schemeClr val="tx1"/>
                        </a:solidFill>
                        <a:effectLst/>
                        <a:latin typeface="Times New Roman" pitchFamily="18" charset="0"/>
                        <a:ea typeface="宋体" pitchFamily="2" charset="-122"/>
                      </a:endParaRP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2000" b="1" i="0" u="none" strike="noStrike" cap="none" normalizeH="0" baseline="0">
                        <a:ln>
                          <a:noFill/>
                        </a:ln>
                        <a:solidFill>
                          <a:schemeClr val="tx1"/>
                        </a:solidFill>
                        <a:effectLst/>
                        <a:latin typeface="Times New Roman" pitchFamily="18" charset="0"/>
                        <a:ea typeface="宋体" pitchFamily="2" charset="-122"/>
                      </a:endParaRP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3">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2000" b="1" i="0" u="none" strike="noStrike" cap="none" normalizeH="0" baseline="0">
                        <a:ln>
                          <a:noFill/>
                        </a:ln>
                        <a:solidFill>
                          <a:schemeClr val="tx1"/>
                        </a:solidFill>
                        <a:effectLst/>
                        <a:latin typeface="Times New Roman" pitchFamily="18" charset="0"/>
                        <a:ea typeface="宋体" pitchFamily="2" charset="-122"/>
                      </a:endParaRP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6"/>
                  </a:ext>
                </a:extLst>
              </a:tr>
              <a:tr h="552450">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归并排序</a:t>
                      </a: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2">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2000" b="1" i="0" u="none" strike="noStrike" cap="none" normalizeH="0" baseline="0">
                        <a:ln>
                          <a:noFill/>
                        </a:ln>
                        <a:solidFill>
                          <a:schemeClr val="tx1"/>
                        </a:solidFill>
                        <a:effectLst/>
                        <a:latin typeface="Times New Roman" pitchFamily="18" charset="0"/>
                        <a:ea typeface="宋体" pitchFamily="2" charset="-122"/>
                      </a:endParaRP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gridSpan="2">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2000" b="1" i="0" u="none" strike="noStrike" cap="none" normalizeH="0" baseline="0">
                        <a:ln>
                          <a:noFill/>
                        </a:ln>
                        <a:solidFill>
                          <a:schemeClr val="tx1"/>
                        </a:solidFill>
                        <a:effectLst/>
                        <a:latin typeface="Times New Roman" pitchFamily="18" charset="0"/>
                        <a:ea typeface="宋体" pitchFamily="2" charset="-122"/>
                      </a:endParaRP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2000" b="1" i="0" u="none" strike="noStrike" cap="none" normalizeH="0" baseline="0">
                        <a:ln>
                          <a:noFill/>
                        </a:ln>
                        <a:solidFill>
                          <a:schemeClr val="tx1"/>
                        </a:solidFill>
                        <a:effectLst/>
                        <a:latin typeface="Times New Roman" pitchFamily="18" charset="0"/>
                        <a:ea typeface="宋体" pitchFamily="2" charset="-122"/>
                      </a:endParaRP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3">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2000" b="1" i="0" u="none" strike="noStrike" cap="none" normalizeH="0" baseline="0">
                        <a:ln>
                          <a:noFill/>
                        </a:ln>
                        <a:solidFill>
                          <a:schemeClr val="tx1"/>
                        </a:solidFill>
                        <a:effectLst/>
                        <a:latin typeface="Times New Roman" pitchFamily="18" charset="0"/>
                        <a:ea typeface="宋体" pitchFamily="2" charset="-122"/>
                      </a:endParaRP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7"/>
                  </a:ext>
                </a:extLst>
              </a:tr>
              <a:tr h="552450">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基数排序</a:t>
                      </a: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gridSpan="2">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2000" b="1" i="0" u="none" strike="noStrike" cap="none" normalizeH="0" baseline="0">
                        <a:ln>
                          <a:noFill/>
                        </a:ln>
                        <a:solidFill>
                          <a:schemeClr val="tx1"/>
                        </a:solidFill>
                        <a:effectLst/>
                        <a:latin typeface="Times New Roman" pitchFamily="18" charset="0"/>
                        <a:ea typeface="宋体" pitchFamily="2" charset="-122"/>
                      </a:endParaRP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gridSpan="2">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2000" b="1" i="0" u="none" strike="noStrike" cap="none" normalizeH="0" baseline="0">
                        <a:ln>
                          <a:noFill/>
                        </a:ln>
                        <a:solidFill>
                          <a:schemeClr val="tx1"/>
                        </a:solidFill>
                        <a:effectLst/>
                        <a:latin typeface="Times New Roman" pitchFamily="18" charset="0"/>
                        <a:ea typeface="宋体" pitchFamily="2" charset="-122"/>
                      </a:endParaRP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2000" b="1" i="0" u="none" strike="noStrike" cap="none" normalizeH="0" baseline="0">
                        <a:ln>
                          <a:noFill/>
                        </a:ln>
                        <a:solidFill>
                          <a:schemeClr val="tx1"/>
                        </a:solidFill>
                        <a:effectLst/>
                        <a:latin typeface="Times New Roman" pitchFamily="18" charset="0"/>
                        <a:ea typeface="宋体" pitchFamily="2" charset="-122"/>
                      </a:endParaRP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gridSpan="3">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2000" b="1" i="0" u="none" strike="noStrike" cap="none" normalizeH="0" baseline="0">
                        <a:ln>
                          <a:noFill/>
                        </a:ln>
                        <a:solidFill>
                          <a:schemeClr val="tx1"/>
                        </a:solidFill>
                        <a:effectLst/>
                        <a:latin typeface="Times New Roman" pitchFamily="18" charset="0"/>
                        <a:ea typeface="宋体" pitchFamily="2" charset="-122"/>
                      </a:endParaRPr>
                    </a:p>
                  </a:txBody>
                  <a:tcPr marL="90000" marR="9000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8"/>
                  </a:ext>
                </a:extLst>
              </a:tr>
            </a:tbl>
          </a:graphicData>
        </a:graphic>
      </p:graphicFrame>
      <p:sp>
        <p:nvSpPr>
          <p:cNvPr id="14" name="Text Box 83"/>
          <p:cNvSpPr txBox="1">
            <a:spLocks noChangeArrowheads="1"/>
          </p:cNvSpPr>
          <p:nvPr/>
        </p:nvSpPr>
        <p:spPr bwMode="auto">
          <a:xfrm>
            <a:off x="2638425" y="2160588"/>
            <a:ext cx="379413" cy="519112"/>
          </a:xfrm>
          <a:prstGeom prst="rect">
            <a:avLst/>
          </a:prstGeom>
          <a:noFill/>
          <a:ln w="9525" algn="ctr">
            <a:noFill/>
            <a:miter lim="800000"/>
            <a:headEnd/>
            <a:tailEnd/>
          </a:ln>
          <a:effectLst/>
        </p:spPr>
        <p:txBody>
          <a:bodyPr wrap="none" lIns="90000" tIns="46800" rIns="90000" bIns="46800">
            <a:spAutoFit/>
          </a:bodyPr>
          <a:lstStyle/>
          <a:p>
            <a:pPr algn="ctr" fontAlgn="base">
              <a:spcBef>
                <a:spcPct val="0"/>
              </a:spcBef>
              <a:spcAft>
                <a:spcPct val="0"/>
              </a:spcAft>
            </a:pPr>
            <a:r>
              <a:rPr kumimoji="1" lang="en-US" altLang="zh-CN" sz="2800" b="1">
                <a:solidFill>
                  <a:srgbClr val="0000FF"/>
                </a:solidFill>
                <a:latin typeface="Times New Roman" pitchFamily="18" charset="0"/>
              </a:rPr>
              <a:t>n</a:t>
            </a:r>
          </a:p>
        </p:txBody>
      </p:sp>
      <p:sp>
        <p:nvSpPr>
          <p:cNvPr id="15" name="Text Box 84"/>
          <p:cNvSpPr txBox="1">
            <a:spLocks noChangeArrowheads="1"/>
          </p:cNvSpPr>
          <p:nvPr/>
        </p:nvSpPr>
        <p:spPr bwMode="auto">
          <a:xfrm>
            <a:off x="3532188" y="2174875"/>
            <a:ext cx="500062" cy="519113"/>
          </a:xfrm>
          <a:prstGeom prst="rect">
            <a:avLst/>
          </a:prstGeom>
          <a:noFill/>
          <a:ln w="9525" algn="ctr">
            <a:noFill/>
            <a:miter lim="800000"/>
            <a:headEnd/>
            <a:tailEnd/>
          </a:ln>
          <a:effectLst/>
        </p:spPr>
        <p:txBody>
          <a:bodyPr wrap="none" lIns="90000" tIns="46800" rIns="90000" bIns="46800">
            <a:spAutoFit/>
          </a:bodyPr>
          <a:lstStyle/>
          <a:p>
            <a:pPr algn="ctr" fontAlgn="base">
              <a:spcBef>
                <a:spcPct val="0"/>
              </a:spcBef>
              <a:spcAft>
                <a:spcPct val="0"/>
              </a:spcAft>
            </a:pPr>
            <a:r>
              <a:rPr kumimoji="1" lang="en-US" altLang="zh-CN" sz="2800" b="1">
                <a:solidFill>
                  <a:srgbClr val="0000FF"/>
                </a:solidFill>
                <a:latin typeface="Times New Roman" pitchFamily="18" charset="0"/>
              </a:rPr>
              <a:t>n</a:t>
            </a:r>
            <a:r>
              <a:rPr kumimoji="1" lang="en-US" altLang="zh-CN" sz="2800" b="1" baseline="30000">
                <a:solidFill>
                  <a:srgbClr val="0000FF"/>
                </a:solidFill>
                <a:latin typeface="Times New Roman" pitchFamily="18" charset="0"/>
              </a:rPr>
              <a:t>2</a:t>
            </a:r>
          </a:p>
        </p:txBody>
      </p:sp>
      <p:sp>
        <p:nvSpPr>
          <p:cNvPr id="16" name="Text Box 85"/>
          <p:cNvSpPr txBox="1">
            <a:spLocks noChangeArrowheads="1"/>
          </p:cNvSpPr>
          <p:nvPr/>
        </p:nvSpPr>
        <p:spPr bwMode="auto">
          <a:xfrm>
            <a:off x="4537075" y="2160588"/>
            <a:ext cx="358775" cy="519112"/>
          </a:xfrm>
          <a:prstGeom prst="rect">
            <a:avLst/>
          </a:prstGeom>
          <a:noFill/>
          <a:ln w="9525" algn="ctr">
            <a:noFill/>
            <a:miter lim="800000"/>
            <a:headEnd/>
            <a:tailEnd/>
          </a:ln>
          <a:effectLst/>
        </p:spPr>
        <p:txBody>
          <a:bodyPr wrap="none" lIns="90000" tIns="46800" rIns="90000" bIns="46800">
            <a:spAutoFit/>
          </a:bodyPr>
          <a:lstStyle/>
          <a:p>
            <a:pPr algn="ctr" fontAlgn="base">
              <a:spcBef>
                <a:spcPct val="0"/>
              </a:spcBef>
              <a:spcAft>
                <a:spcPct val="0"/>
              </a:spcAft>
            </a:pPr>
            <a:r>
              <a:rPr kumimoji="1" lang="en-US" altLang="zh-CN" sz="2800" b="1">
                <a:solidFill>
                  <a:srgbClr val="0000FF"/>
                </a:solidFill>
                <a:latin typeface="Times New Roman" pitchFamily="18" charset="0"/>
              </a:rPr>
              <a:t>0</a:t>
            </a:r>
            <a:endParaRPr kumimoji="1" lang="en-US" altLang="zh-CN" sz="2800" b="1" baseline="30000">
              <a:solidFill>
                <a:srgbClr val="0000FF"/>
              </a:solidFill>
              <a:latin typeface="Times New Roman" pitchFamily="18" charset="0"/>
            </a:endParaRPr>
          </a:p>
        </p:txBody>
      </p:sp>
      <p:sp>
        <p:nvSpPr>
          <p:cNvPr id="17" name="Text Box 86"/>
          <p:cNvSpPr txBox="1">
            <a:spLocks noChangeArrowheads="1"/>
          </p:cNvSpPr>
          <p:nvPr/>
        </p:nvSpPr>
        <p:spPr bwMode="auto">
          <a:xfrm>
            <a:off x="5476875" y="2160588"/>
            <a:ext cx="500063" cy="519112"/>
          </a:xfrm>
          <a:prstGeom prst="rect">
            <a:avLst/>
          </a:prstGeom>
          <a:noFill/>
          <a:ln w="9525" algn="ctr">
            <a:noFill/>
            <a:miter lim="800000"/>
            <a:headEnd/>
            <a:tailEnd/>
          </a:ln>
          <a:effectLst/>
        </p:spPr>
        <p:txBody>
          <a:bodyPr wrap="none" lIns="90000" tIns="46800" rIns="90000" bIns="46800">
            <a:spAutoFit/>
          </a:bodyPr>
          <a:lstStyle/>
          <a:p>
            <a:pPr algn="ctr" fontAlgn="base">
              <a:spcBef>
                <a:spcPct val="0"/>
              </a:spcBef>
              <a:spcAft>
                <a:spcPct val="0"/>
              </a:spcAft>
            </a:pPr>
            <a:r>
              <a:rPr kumimoji="1" lang="en-US" altLang="zh-CN" sz="2800" b="1">
                <a:solidFill>
                  <a:srgbClr val="0000FF"/>
                </a:solidFill>
                <a:latin typeface="Times New Roman" pitchFamily="18" charset="0"/>
              </a:rPr>
              <a:t>n</a:t>
            </a:r>
            <a:r>
              <a:rPr kumimoji="1" lang="en-US" altLang="zh-CN" sz="2800" b="1" baseline="30000">
                <a:solidFill>
                  <a:srgbClr val="0000FF"/>
                </a:solidFill>
                <a:latin typeface="Times New Roman" pitchFamily="18" charset="0"/>
              </a:rPr>
              <a:t>2</a:t>
            </a:r>
          </a:p>
        </p:txBody>
      </p:sp>
      <p:sp>
        <p:nvSpPr>
          <p:cNvPr id="18" name="Text Box 87"/>
          <p:cNvSpPr txBox="1">
            <a:spLocks noChangeArrowheads="1"/>
          </p:cNvSpPr>
          <p:nvPr/>
        </p:nvSpPr>
        <p:spPr bwMode="auto">
          <a:xfrm>
            <a:off x="6411913" y="2190750"/>
            <a:ext cx="487362" cy="457200"/>
          </a:xfrm>
          <a:prstGeom prst="rect">
            <a:avLst/>
          </a:prstGeom>
          <a:noFill/>
          <a:ln w="9525" algn="ctr">
            <a:noFill/>
            <a:miter lim="800000"/>
            <a:headEnd/>
            <a:tailEnd/>
          </a:ln>
          <a:effectLst/>
        </p:spPr>
        <p:txBody>
          <a:bodyPr wrap="none" lIns="90000" tIns="46800" rIns="90000" bIns="46800">
            <a:spAutoFit/>
          </a:bodyPr>
          <a:lstStyle/>
          <a:p>
            <a:pPr algn="ctr" fontAlgn="base">
              <a:spcBef>
                <a:spcPct val="0"/>
              </a:spcBef>
              <a:spcAft>
                <a:spcPct val="0"/>
              </a:spcAft>
            </a:pPr>
            <a:r>
              <a:rPr kumimoji="1" lang="en-US" altLang="zh-CN" sz="2400" b="1">
                <a:solidFill>
                  <a:srgbClr val="0000FF"/>
                </a:solidFill>
                <a:latin typeface="Times New Roman" pitchFamily="18" charset="0"/>
              </a:rPr>
              <a:t>√</a:t>
            </a:r>
          </a:p>
        </p:txBody>
      </p:sp>
      <p:sp>
        <p:nvSpPr>
          <p:cNvPr id="19" name="Text Box 88"/>
          <p:cNvSpPr txBox="1">
            <a:spLocks noChangeArrowheads="1"/>
          </p:cNvSpPr>
          <p:nvPr/>
        </p:nvSpPr>
        <p:spPr bwMode="auto">
          <a:xfrm>
            <a:off x="7839075" y="2251075"/>
            <a:ext cx="333375" cy="457200"/>
          </a:xfrm>
          <a:prstGeom prst="rect">
            <a:avLst/>
          </a:prstGeom>
          <a:noFill/>
          <a:ln w="9525" algn="ctr">
            <a:noFill/>
            <a:miter lim="800000"/>
            <a:headEnd/>
            <a:tailEnd/>
          </a:ln>
          <a:effectLst/>
        </p:spPr>
        <p:txBody>
          <a:bodyPr wrap="none" lIns="90000" tIns="46800" rIns="90000" bIns="46800">
            <a:spAutoFit/>
          </a:bodyPr>
          <a:lstStyle/>
          <a:p>
            <a:pPr algn="ctr" fontAlgn="base">
              <a:spcBef>
                <a:spcPct val="0"/>
              </a:spcBef>
              <a:spcAft>
                <a:spcPct val="0"/>
              </a:spcAft>
            </a:pPr>
            <a:r>
              <a:rPr kumimoji="1" lang="en-US" altLang="zh-CN" sz="2400" b="1">
                <a:solidFill>
                  <a:srgbClr val="0000FF"/>
                </a:solidFill>
                <a:latin typeface="Times New Roman" pitchFamily="18" charset="0"/>
              </a:rPr>
              <a:t>1</a:t>
            </a:r>
          </a:p>
        </p:txBody>
      </p:sp>
      <p:sp>
        <p:nvSpPr>
          <p:cNvPr id="20" name="Text Box 95"/>
          <p:cNvSpPr txBox="1">
            <a:spLocks noChangeArrowheads="1"/>
          </p:cNvSpPr>
          <p:nvPr/>
        </p:nvSpPr>
        <p:spPr bwMode="auto">
          <a:xfrm>
            <a:off x="2640013" y="2679700"/>
            <a:ext cx="379412" cy="519113"/>
          </a:xfrm>
          <a:prstGeom prst="rect">
            <a:avLst/>
          </a:prstGeom>
          <a:noFill/>
          <a:ln w="9525" algn="ctr">
            <a:noFill/>
            <a:miter lim="800000"/>
            <a:headEnd/>
            <a:tailEnd/>
          </a:ln>
          <a:effectLst/>
        </p:spPr>
        <p:txBody>
          <a:bodyPr wrap="none" lIns="90000" tIns="46800" rIns="90000" bIns="46800">
            <a:spAutoFit/>
          </a:bodyPr>
          <a:lstStyle/>
          <a:p>
            <a:pPr algn="ctr" fontAlgn="base">
              <a:spcBef>
                <a:spcPct val="0"/>
              </a:spcBef>
              <a:spcAft>
                <a:spcPct val="0"/>
              </a:spcAft>
            </a:pPr>
            <a:r>
              <a:rPr kumimoji="1" lang="en-US" altLang="zh-CN" sz="2800" b="1">
                <a:solidFill>
                  <a:srgbClr val="0000FF"/>
                </a:solidFill>
                <a:latin typeface="Times New Roman" pitchFamily="18" charset="0"/>
              </a:rPr>
              <a:t>n</a:t>
            </a:r>
          </a:p>
        </p:txBody>
      </p:sp>
      <p:sp>
        <p:nvSpPr>
          <p:cNvPr id="21" name="Text Box 96"/>
          <p:cNvSpPr txBox="1">
            <a:spLocks noChangeArrowheads="1"/>
          </p:cNvSpPr>
          <p:nvPr/>
        </p:nvSpPr>
        <p:spPr bwMode="auto">
          <a:xfrm>
            <a:off x="3533775" y="2693988"/>
            <a:ext cx="500063" cy="519112"/>
          </a:xfrm>
          <a:prstGeom prst="rect">
            <a:avLst/>
          </a:prstGeom>
          <a:noFill/>
          <a:ln w="9525" algn="ctr">
            <a:noFill/>
            <a:miter lim="800000"/>
            <a:headEnd/>
            <a:tailEnd/>
          </a:ln>
          <a:effectLst/>
        </p:spPr>
        <p:txBody>
          <a:bodyPr wrap="none" lIns="90000" tIns="46800" rIns="90000" bIns="46800">
            <a:spAutoFit/>
          </a:bodyPr>
          <a:lstStyle/>
          <a:p>
            <a:pPr algn="ctr" fontAlgn="base">
              <a:spcBef>
                <a:spcPct val="0"/>
              </a:spcBef>
              <a:spcAft>
                <a:spcPct val="0"/>
              </a:spcAft>
            </a:pPr>
            <a:r>
              <a:rPr kumimoji="1" lang="en-US" altLang="zh-CN" sz="2800" b="1">
                <a:solidFill>
                  <a:srgbClr val="0000FF"/>
                </a:solidFill>
                <a:latin typeface="Times New Roman" pitchFamily="18" charset="0"/>
              </a:rPr>
              <a:t>n</a:t>
            </a:r>
            <a:r>
              <a:rPr kumimoji="1" lang="en-US" altLang="zh-CN" sz="2800" b="1" baseline="30000">
                <a:solidFill>
                  <a:srgbClr val="0000FF"/>
                </a:solidFill>
                <a:latin typeface="Times New Roman" pitchFamily="18" charset="0"/>
              </a:rPr>
              <a:t>2</a:t>
            </a:r>
          </a:p>
        </p:txBody>
      </p:sp>
      <p:sp>
        <p:nvSpPr>
          <p:cNvPr id="22" name="Text Box 97"/>
          <p:cNvSpPr txBox="1">
            <a:spLocks noChangeArrowheads="1"/>
          </p:cNvSpPr>
          <p:nvPr/>
        </p:nvSpPr>
        <p:spPr bwMode="auto">
          <a:xfrm>
            <a:off x="4538663" y="2679700"/>
            <a:ext cx="358775" cy="519113"/>
          </a:xfrm>
          <a:prstGeom prst="rect">
            <a:avLst/>
          </a:prstGeom>
          <a:noFill/>
          <a:ln w="9525" algn="ctr">
            <a:noFill/>
            <a:miter lim="800000"/>
            <a:headEnd/>
            <a:tailEnd/>
          </a:ln>
          <a:effectLst/>
        </p:spPr>
        <p:txBody>
          <a:bodyPr wrap="none" lIns="90000" tIns="46800" rIns="90000" bIns="46800">
            <a:spAutoFit/>
          </a:bodyPr>
          <a:lstStyle/>
          <a:p>
            <a:pPr algn="ctr" fontAlgn="base">
              <a:spcBef>
                <a:spcPct val="0"/>
              </a:spcBef>
              <a:spcAft>
                <a:spcPct val="0"/>
              </a:spcAft>
            </a:pPr>
            <a:r>
              <a:rPr kumimoji="1" lang="en-US" altLang="zh-CN" sz="2800" b="1">
                <a:solidFill>
                  <a:srgbClr val="0000FF"/>
                </a:solidFill>
                <a:latin typeface="Times New Roman" pitchFamily="18" charset="0"/>
              </a:rPr>
              <a:t>0</a:t>
            </a:r>
            <a:endParaRPr kumimoji="1" lang="en-US" altLang="zh-CN" sz="2800" b="1" baseline="30000">
              <a:solidFill>
                <a:srgbClr val="0000FF"/>
              </a:solidFill>
              <a:latin typeface="Times New Roman" pitchFamily="18" charset="0"/>
            </a:endParaRPr>
          </a:p>
        </p:txBody>
      </p:sp>
      <p:sp>
        <p:nvSpPr>
          <p:cNvPr id="23" name="Text Box 98"/>
          <p:cNvSpPr txBox="1">
            <a:spLocks noChangeArrowheads="1"/>
          </p:cNvSpPr>
          <p:nvPr/>
        </p:nvSpPr>
        <p:spPr bwMode="auto">
          <a:xfrm>
            <a:off x="5478463" y="2679700"/>
            <a:ext cx="500062" cy="519113"/>
          </a:xfrm>
          <a:prstGeom prst="rect">
            <a:avLst/>
          </a:prstGeom>
          <a:noFill/>
          <a:ln w="9525" algn="ctr">
            <a:noFill/>
            <a:miter lim="800000"/>
            <a:headEnd/>
            <a:tailEnd/>
          </a:ln>
          <a:effectLst/>
        </p:spPr>
        <p:txBody>
          <a:bodyPr wrap="none" lIns="90000" tIns="46800" rIns="90000" bIns="46800">
            <a:spAutoFit/>
          </a:bodyPr>
          <a:lstStyle/>
          <a:p>
            <a:pPr algn="ctr" fontAlgn="base">
              <a:spcBef>
                <a:spcPct val="0"/>
              </a:spcBef>
              <a:spcAft>
                <a:spcPct val="0"/>
              </a:spcAft>
            </a:pPr>
            <a:r>
              <a:rPr kumimoji="1" lang="en-US" altLang="zh-CN" sz="2800" b="1">
                <a:solidFill>
                  <a:srgbClr val="0000FF"/>
                </a:solidFill>
                <a:latin typeface="Times New Roman" pitchFamily="18" charset="0"/>
              </a:rPr>
              <a:t>n</a:t>
            </a:r>
            <a:r>
              <a:rPr kumimoji="1" lang="en-US" altLang="zh-CN" sz="2800" b="1" baseline="30000">
                <a:solidFill>
                  <a:srgbClr val="0000FF"/>
                </a:solidFill>
                <a:latin typeface="Times New Roman" pitchFamily="18" charset="0"/>
              </a:rPr>
              <a:t>2</a:t>
            </a:r>
          </a:p>
        </p:txBody>
      </p:sp>
      <p:sp>
        <p:nvSpPr>
          <p:cNvPr id="24" name="Text Box 99"/>
          <p:cNvSpPr txBox="1">
            <a:spLocks noChangeArrowheads="1"/>
          </p:cNvSpPr>
          <p:nvPr/>
        </p:nvSpPr>
        <p:spPr bwMode="auto">
          <a:xfrm>
            <a:off x="6413500" y="2709863"/>
            <a:ext cx="487363" cy="457200"/>
          </a:xfrm>
          <a:prstGeom prst="rect">
            <a:avLst/>
          </a:prstGeom>
          <a:noFill/>
          <a:ln w="9525" algn="ctr">
            <a:noFill/>
            <a:miter lim="800000"/>
            <a:headEnd/>
            <a:tailEnd/>
          </a:ln>
          <a:effectLst/>
        </p:spPr>
        <p:txBody>
          <a:bodyPr wrap="none" lIns="90000" tIns="46800" rIns="90000" bIns="46800">
            <a:spAutoFit/>
          </a:bodyPr>
          <a:lstStyle/>
          <a:p>
            <a:pPr algn="ctr" fontAlgn="base">
              <a:spcBef>
                <a:spcPct val="0"/>
              </a:spcBef>
              <a:spcAft>
                <a:spcPct val="0"/>
              </a:spcAft>
            </a:pPr>
            <a:r>
              <a:rPr kumimoji="1" lang="en-US" altLang="zh-CN" sz="2400" b="1">
                <a:solidFill>
                  <a:srgbClr val="0000FF"/>
                </a:solidFill>
                <a:latin typeface="Times New Roman" pitchFamily="18" charset="0"/>
              </a:rPr>
              <a:t>√</a:t>
            </a:r>
          </a:p>
        </p:txBody>
      </p:sp>
      <p:sp>
        <p:nvSpPr>
          <p:cNvPr id="25" name="Text Box 100"/>
          <p:cNvSpPr txBox="1">
            <a:spLocks noChangeArrowheads="1"/>
          </p:cNvSpPr>
          <p:nvPr/>
        </p:nvSpPr>
        <p:spPr bwMode="auto">
          <a:xfrm>
            <a:off x="7840663" y="2722563"/>
            <a:ext cx="333375" cy="457200"/>
          </a:xfrm>
          <a:prstGeom prst="rect">
            <a:avLst/>
          </a:prstGeom>
          <a:noFill/>
          <a:ln w="9525" algn="ctr">
            <a:noFill/>
            <a:miter lim="800000"/>
            <a:headEnd/>
            <a:tailEnd/>
          </a:ln>
          <a:effectLst/>
        </p:spPr>
        <p:txBody>
          <a:bodyPr wrap="none" lIns="90000" tIns="46800" rIns="90000" bIns="46800">
            <a:spAutoFit/>
          </a:bodyPr>
          <a:lstStyle/>
          <a:p>
            <a:pPr algn="ctr" fontAlgn="base">
              <a:spcBef>
                <a:spcPct val="0"/>
              </a:spcBef>
              <a:spcAft>
                <a:spcPct val="0"/>
              </a:spcAft>
            </a:pPr>
            <a:r>
              <a:rPr kumimoji="1" lang="en-US" altLang="zh-CN" sz="2400" b="1">
                <a:solidFill>
                  <a:srgbClr val="0000FF"/>
                </a:solidFill>
                <a:latin typeface="Times New Roman" pitchFamily="18" charset="0"/>
              </a:rPr>
              <a:t>1</a:t>
            </a:r>
          </a:p>
        </p:txBody>
      </p:sp>
      <p:sp>
        <p:nvSpPr>
          <p:cNvPr id="26" name="Text Box 101"/>
          <p:cNvSpPr txBox="1">
            <a:spLocks noChangeArrowheads="1"/>
          </p:cNvSpPr>
          <p:nvPr/>
        </p:nvSpPr>
        <p:spPr bwMode="auto">
          <a:xfrm>
            <a:off x="2365375" y="3289300"/>
            <a:ext cx="1011238" cy="457200"/>
          </a:xfrm>
          <a:prstGeom prst="rect">
            <a:avLst/>
          </a:prstGeom>
          <a:noFill/>
          <a:ln w="9525" algn="ctr">
            <a:noFill/>
            <a:miter lim="800000"/>
            <a:headEnd/>
            <a:tailEnd/>
          </a:ln>
          <a:effectLst/>
        </p:spPr>
        <p:txBody>
          <a:bodyPr wrap="none" lIns="90000" tIns="46800" rIns="90000" bIns="46800">
            <a:spAutoFit/>
          </a:bodyPr>
          <a:lstStyle/>
          <a:p>
            <a:pPr algn="ctr" fontAlgn="base">
              <a:spcBef>
                <a:spcPct val="0"/>
              </a:spcBef>
              <a:spcAft>
                <a:spcPct val="0"/>
              </a:spcAft>
            </a:pPr>
            <a:r>
              <a:rPr kumimoji="1" lang="en-US" altLang="zh-CN" sz="2400" b="1">
                <a:solidFill>
                  <a:srgbClr val="0000FF"/>
                </a:solidFill>
                <a:latin typeface="Times New Roman" pitchFamily="18" charset="0"/>
              </a:rPr>
              <a:t>nlog</a:t>
            </a:r>
            <a:r>
              <a:rPr kumimoji="1" lang="en-US" altLang="zh-CN" sz="2400" b="1" baseline="-25000">
                <a:solidFill>
                  <a:srgbClr val="0000FF"/>
                </a:solidFill>
                <a:latin typeface="Times New Roman" pitchFamily="18" charset="0"/>
              </a:rPr>
              <a:t>2</a:t>
            </a:r>
            <a:r>
              <a:rPr kumimoji="1" lang="en-US" altLang="zh-CN" sz="2400" b="1">
                <a:solidFill>
                  <a:srgbClr val="0000FF"/>
                </a:solidFill>
                <a:latin typeface="Times New Roman" pitchFamily="18" charset="0"/>
              </a:rPr>
              <a:t>n</a:t>
            </a:r>
          </a:p>
        </p:txBody>
      </p:sp>
      <p:sp>
        <p:nvSpPr>
          <p:cNvPr id="27" name="Text Box 102"/>
          <p:cNvSpPr txBox="1">
            <a:spLocks noChangeArrowheads="1"/>
          </p:cNvSpPr>
          <p:nvPr/>
        </p:nvSpPr>
        <p:spPr bwMode="auto">
          <a:xfrm>
            <a:off x="3503613" y="3270250"/>
            <a:ext cx="500062" cy="519113"/>
          </a:xfrm>
          <a:prstGeom prst="rect">
            <a:avLst/>
          </a:prstGeom>
          <a:noFill/>
          <a:ln w="9525" algn="ctr">
            <a:noFill/>
            <a:miter lim="800000"/>
            <a:headEnd/>
            <a:tailEnd/>
          </a:ln>
          <a:effectLst/>
        </p:spPr>
        <p:txBody>
          <a:bodyPr wrap="none" lIns="90000" tIns="46800" rIns="90000" bIns="46800">
            <a:spAutoFit/>
          </a:bodyPr>
          <a:lstStyle/>
          <a:p>
            <a:pPr algn="ctr" fontAlgn="base">
              <a:spcBef>
                <a:spcPct val="0"/>
              </a:spcBef>
              <a:spcAft>
                <a:spcPct val="0"/>
              </a:spcAft>
            </a:pPr>
            <a:r>
              <a:rPr kumimoji="1" lang="en-US" altLang="zh-CN" sz="2800" b="1">
                <a:solidFill>
                  <a:srgbClr val="0000FF"/>
                </a:solidFill>
                <a:latin typeface="Times New Roman" pitchFamily="18" charset="0"/>
              </a:rPr>
              <a:t>n</a:t>
            </a:r>
            <a:r>
              <a:rPr kumimoji="1" lang="en-US" altLang="zh-CN" sz="2800" b="1" baseline="30000">
                <a:solidFill>
                  <a:srgbClr val="0000FF"/>
                </a:solidFill>
                <a:latin typeface="Times New Roman" pitchFamily="18" charset="0"/>
              </a:rPr>
              <a:t>2</a:t>
            </a:r>
          </a:p>
        </p:txBody>
      </p:sp>
      <p:sp>
        <p:nvSpPr>
          <p:cNvPr id="28" name="Text Box 103"/>
          <p:cNvSpPr txBox="1">
            <a:spLocks noChangeArrowheads="1"/>
          </p:cNvSpPr>
          <p:nvPr/>
        </p:nvSpPr>
        <p:spPr bwMode="auto">
          <a:xfrm>
            <a:off x="4529138" y="3213100"/>
            <a:ext cx="358775" cy="519113"/>
          </a:xfrm>
          <a:prstGeom prst="rect">
            <a:avLst/>
          </a:prstGeom>
          <a:noFill/>
          <a:ln w="9525" algn="ctr">
            <a:noFill/>
            <a:miter lim="800000"/>
            <a:headEnd/>
            <a:tailEnd/>
          </a:ln>
          <a:effectLst/>
        </p:spPr>
        <p:txBody>
          <a:bodyPr wrap="none" lIns="90000" tIns="46800" rIns="90000" bIns="46800">
            <a:spAutoFit/>
          </a:bodyPr>
          <a:lstStyle/>
          <a:p>
            <a:pPr algn="ctr" fontAlgn="base">
              <a:spcBef>
                <a:spcPct val="0"/>
              </a:spcBef>
              <a:spcAft>
                <a:spcPct val="0"/>
              </a:spcAft>
            </a:pPr>
            <a:r>
              <a:rPr kumimoji="1" lang="en-US" altLang="zh-CN" sz="2800" b="1">
                <a:solidFill>
                  <a:srgbClr val="0000FF"/>
                </a:solidFill>
                <a:latin typeface="Times New Roman" pitchFamily="18" charset="0"/>
              </a:rPr>
              <a:t>0</a:t>
            </a:r>
          </a:p>
        </p:txBody>
      </p:sp>
      <p:sp>
        <p:nvSpPr>
          <p:cNvPr id="29" name="Text Box 104"/>
          <p:cNvSpPr txBox="1">
            <a:spLocks noChangeArrowheads="1"/>
          </p:cNvSpPr>
          <p:nvPr/>
        </p:nvSpPr>
        <p:spPr bwMode="auto">
          <a:xfrm>
            <a:off x="5519738" y="3270250"/>
            <a:ext cx="500062" cy="519113"/>
          </a:xfrm>
          <a:prstGeom prst="rect">
            <a:avLst/>
          </a:prstGeom>
          <a:noFill/>
          <a:ln w="9525" algn="ctr">
            <a:noFill/>
            <a:miter lim="800000"/>
            <a:headEnd/>
            <a:tailEnd/>
          </a:ln>
          <a:effectLst/>
        </p:spPr>
        <p:txBody>
          <a:bodyPr wrap="none" lIns="90000" tIns="46800" rIns="90000" bIns="46800">
            <a:spAutoFit/>
          </a:bodyPr>
          <a:lstStyle/>
          <a:p>
            <a:pPr algn="ctr" fontAlgn="base">
              <a:spcBef>
                <a:spcPct val="0"/>
              </a:spcBef>
              <a:spcAft>
                <a:spcPct val="0"/>
              </a:spcAft>
            </a:pPr>
            <a:r>
              <a:rPr kumimoji="1" lang="en-US" altLang="zh-CN" sz="2800" b="1">
                <a:solidFill>
                  <a:srgbClr val="0000FF"/>
                </a:solidFill>
                <a:latin typeface="Times New Roman" pitchFamily="18" charset="0"/>
              </a:rPr>
              <a:t>n</a:t>
            </a:r>
            <a:r>
              <a:rPr kumimoji="1" lang="en-US" altLang="zh-CN" sz="2800" b="1" baseline="30000">
                <a:solidFill>
                  <a:srgbClr val="0000FF"/>
                </a:solidFill>
                <a:latin typeface="Times New Roman" pitchFamily="18" charset="0"/>
              </a:rPr>
              <a:t>2</a:t>
            </a:r>
          </a:p>
        </p:txBody>
      </p:sp>
      <p:sp>
        <p:nvSpPr>
          <p:cNvPr id="30" name="Text Box 105"/>
          <p:cNvSpPr txBox="1">
            <a:spLocks noChangeArrowheads="1"/>
          </p:cNvSpPr>
          <p:nvPr/>
        </p:nvSpPr>
        <p:spPr bwMode="auto">
          <a:xfrm>
            <a:off x="6394450" y="3348038"/>
            <a:ext cx="487363" cy="457200"/>
          </a:xfrm>
          <a:prstGeom prst="rect">
            <a:avLst/>
          </a:prstGeom>
          <a:noFill/>
          <a:ln w="9525" algn="ctr">
            <a:noFill/>
            <a:miter lim="800000"/>
            <a:headEnd/>
            <a:tailEnd/>
          </a:ln>
          <a:effectLst/>
        </p:spPr>
        <p:txBody>
          <a:bodyPr wrap="none" lIns="90000" tIns="46800" rIns="90000" bIns="46800">
            <a:spAutoFit/>
          </a:bodyPr>
          <a:lstStyle/>
          <a:p>
            <a:pPr algn="ctr" fontAlgn="base">
              <a:spcBef>
                <a:spcPct val="0"/>
              </a:spcBef>
              <a:spcAft>
                <a:spcPct val="0"/>
              </a:spcAft>
            </a:pPr>
            <a:r>
              <a:rPr kumimoji="1" lang="en-US" altLang="zh-CN" sz="2400" b="1" dirty="0">
                <a:solidFill>
                  <a:srgbClr val="0000FF"/>
                </a:solidFill>
                <a:latin typeface="Times New Roman" pitchFamily="18" charset="0"/>
              </a:rPr>
              <a:t>×</a:t>
            </a:r>
          </a:p>
        </p:txBody>
      </p:sp>
      <p:sp>
        <p:nvSpPr>
          <p:cNvPr id="31" name="Text Box 106"/>
          <p:cNvSpPr txBox="1">
            <a:spLocks noChangeArrowheads="1"/>
          </p:cNvSpPr>
          <p:nvPr/>
        </p:nvSpPr>
        <p:spPr bwMode="auto">
          <a:xfrm>
            <a:off x="7227888" y="3289300"/>
            <a:ext cx="841375" cy="457200"/>
          </a:xfrm>
          <a:prstGeom prst="rect">
            <a:avLst/>
          </a:prstGeom>
          <a:noFill/>
          <a:ln w="9525" algn="ctr">
            <a:noFill/>
            <a:miter lim="800000"/>
            <a:headEnd/>
            <a:tailEnd/>
          </a:ln>
          <a:effectLst/>
        </p:spPr>
        <p:txBody>
          <a:bodyPr wrap="none" lIns="90000" tIns="46800" rIns="90000" bIns="46800">
            <a:spAutoFit/>
          </a:bodyPr>
          <a:lstStyle/>
          <a:p>
            <a:pPr algn="ctr" fontAlgn="base">
              <a:spcBef>
                <a:spcPct val="0"/>
              </a:spcBef>
              <a:spcAft>
                <a:spcPct val="0"/>
              </a:spcAft>
            </a:pPr>
            <a:r>
              <a:rPr kumimoji="1" lang="en-US" altLang="zh-CN" sz="2400" b="1">
                <a:solidFill>
                  <a:srgbClr val="0000FF"/>
                </a:solidFill>
                <a:latin typeface="Times New Roman" pitchFamily="18" charset="0"/>
              </a:rPr>
              <a:t>log</a:t>
            </a:r>
            <a:r>
              <a:rPr kumimoji="1" lang="en-US" altLang="zh-CN" sz="2400" b="1" baseline="-25000">
                <a:solidFill>
                  <a:srgbClr val="0000FF"/>
                </a:solidFill>
                <a:latin typeface="Times New Roman" pitchFamily="18" charset="0"/>
              </a:rPr>
              <a:t>2</a:t>
            </a:r>
            <a:r>
              <a:rPr kumimoji="1" lang="en-US" altLang="zh-CN" sz="2400" b="1">
                <a:solidFill>
                  <a:srgbClr val="0000FF"/>
                </a:solidFill>
                <a:latin typeface="Times New Roman" pitchFamily="18" charset="0"/>
              </a:rPr>
              <a:t>n</a:t>
            </a:r>
          </a:p>
        </p:txBody>
      </p:sp>
      <p:sp>
        <p:nvSpPr>
          <p:cNvPr id="32" name="Text Box 107"/>
          <p:cNvSpPr txBox="1">
            <a:spLocks noChangeArrowheads="1"/>
          </p:cNvSpPr>
          <p:nvPr/>
        </p:nvSpPr>
        <p:spPr bwMode="auto">
          <a:xfrm>
            <a:off x="8326438" y="3270250"/>
            <a:ext cx="379412" cy="519113"/>
          </a:xfrm>
          <a:prstGeom prst="rect">
            <a:avLst/>
          </a:prstGeom>
          <a:noFill/>
          <a:ln w="9525" algn="ctr">
            <a:noFill/>
            <a:miter lim="800000"/>
            <a:headEnd/>
            <a:tailEnd/>
          </a:ln>
          <a:effectLst/>
        </p:spPr>
        <p:txBody>
          <a:bodyPr wrap="none" lIns="90000" tIns="46800" rIns="90000" bIns="46800">
            <a:spAutoFit/>
          </a:bodyPr>
          <a:lstStyle/>
          <a:p>
            <a:pPr algn="ctr" fontAlgn="base">
              <a:spcBef>
                <a:spcPct val="0"/>
              </a:spcBef>
              <a:spcAft>
                <a:spcPct val="0"/>
              </a:spcAft>
            </a:pPr>
            <a:r>
              <a:rPr kumimoji="1" lang="en-US" altLang="zh-CN" sz="2800" b="1">
                <a:solidFill>
                  <a:srgbClr val="0000FF"/>
                </a:solidFill>
                <a:latin typeface="Times New Roman" pitchFamily="18" charset="0"/>
              </a:rPr>
              <a:t>n</a:t>
            </a:r>
          </a:p>
        </p:txBody>
      </p:sp>
      <p:sp>
        <p:nvSpPr>
          <p:cNvPr id="33" name="Text Box 108"/>
          <p:cNvSpPr txBox="1">
            <a:spLocks noChangeArrowheads="1"/>
          </p:cNvSpPr>
          <p:nvPr/>
        </p:nvSpPr>
        <p:spPr bwMode="auto">
          <a:xfrm>
            <a:off x="2998788" y="3846513"/>
            <a:ext cx="500062" cy="519112"/>
          </a:xfrm>
          <a:prstGeom prst="rect">
            <a:avLst/>
          </a:prstGeom>
          <a:noFill/>
          <a:ln w="9525" algn="ctr">
            <a:noFill/>
            <a:miter lim="800000"/>
            <a:headEnd/>
            <a:tailEnd/>
          </a:ln>
          <a:effectLst/>
        </p:spPr>
        <p:txBody>
          <a:bodyPr wrap="none" lIns="90000" tIns="46800" rIns="90000" bIns="46800">
            <a:spAutoFit/>
          </a:bodyPr>
          <a:lstStyle/>
          <a:p>
            <a:pPr algn="ctr" fontAlgn="base">
              <a:spcBef>
                <a:spcPct val="0"/>
              </a:spcBef>
              <a:spcAft>
                <a:spcPct val="0"/>
              </a:spcAft>
            </a:pPr>
            <a:r>
              <a:rPr kumimoji="1" lang="en-US" altLang="zh-CN" sz="2800" b="1">
                <a:solidFill>
                  <a:srgbClr val="0000FF"/>
                </a:solidFill>
                <a:latin typeface="Times New Roman" pitchFamily="18" charset="0"/>
              </a:rPr>
              <a:t>n</a:t>
            </a:r>
            <a:r>
              <a:rPr kumimoji="1" lang="en-US" altLang="zh-CN" sz="2800" b="1" baseline="30000">
                <a:solidFill>
                  <a:srgbClr val="0000FF"/>
                </a:solidFill>
                <a:latin typeface="Times New Roman" pitchFamily="18" charset="0"/>
              </a:rPr>
              <a:t>2</a:t>
            </a:r>
          </a:p>
        </p:txBody>
      </p:sp>
      <p:sp>
        <p:nvSpPr>
          <p:cNvPr id="34" name="Text Box 109"/>
          <p:cNvSpPr txBox="1">
            <a:spLocks noChangeArrowheads="1"/>
          </p:cNvSpPr>
          <p:nvPr/>
        </p:nvSpPr>
        <p:spPr bwMode="auto">
          <a:xfrm>
            <a:off x="4537075" y="3789363"/>
            <a:ext cx="358775" cy="519112"/>
          </a:xfrm>
          <a:prstGeom prst="rect">
            <a:avLst/>
          </a:prstGeom>
          <a:noFill/>
          <a:ln w="9525" algn="ctr">
            <a:noFill/>
            <a:miter lim="800000"/>
            <a:headEnd/>
            <a:tailEnd/>
          </a:ln>
          <a:effectLst/>
        </p:spPr>
        <p:txBody>
          <a:bodyPr wrap="none" lIns="90000" tIns="46800" rIns="90000" bIns="46800">
            <a:spAutoFit/>
          </a:bodyPr>
          <a:lstStyle/>
          <a:p>
            <a:pPr algn="ctr" fontAlgn="base">
              <a:spcBef>
                <a:spcPct val="0"/>
              </a:spcBef>
              <a:spcAft>
                <a:spcPct val="0"/>
              </a:spcAft>
            </a:pPr>
            <a:r>
              <a:rPr kumimoji="1" lang="en-US" altLang="zh-CN" sz="2800" b="1">
                <a:solidFill>
                  <a:srgbClr val="0000FF"/>
                </a:solidFill>
                <a:latin typeface="Times New Roman" pitchFamily="18" charset="0"/>
              </a:rPr>
              <a:t>0</a:t>
            </a:r>
            <a:endParaRPr kumimoji="1" lang="en-US" altLang="zh-CN" sz="2800" b="1" baseline="30000">
              <a:solidFill>
                <a:srgbClr val="0000FF"/>
              </a:solidFill>
              <a:latin typeface="Times New Roman" pitchFamily="18" charset="0"/>
            </a:endParaRPr>
          </a:p>
        </p:txBody>
      </p:sp>
      <p:sp>
        <p:nvSpPr>
          <p:cNvPr id="35" name="Text Box 110"/>
          <p:cNvSpPr txBox="1">
            <a:spLocks noChangeArrowheads="1"/>
          </p:cNvSpPr>
          <p:nvPr/>
        </p:nvSpPr>
        <p:spPr bwMode="auto">
          <a:xfrm>
            <a:off x="5534025" y="3789363"/>
            <a:ext cx="379413" cy="519112"/>
          </a:xfrm>
          <a:prstGeom prst="rect">
            <a:avLst/>
          </a:prstGeom>
          <a:noFill/>
          <a:ln w="9525" algn="ctr">
            <a:noFill/>
            <a:miter lim="800000"/>
            <a:headEnd/>
            <a:tailEnd/>
          </a:ln>
          <a:effectLst/>
        </p:spPr>
        <p:txBody>
          <a:bodyPr wrap="none" lIns="90000" tIns="46800" rIns="90000" bIns="46800">
            <a:spAutoFit/>
          </a:bodyPr>
          <a:lstStyle/>
          <a:p>
            <a:pPr algn="ctr" fontAlgn="base">
              <a:spcBef>
                <a:spcPct val="0"/>
              </a:spcBef>
              <a:spcAft>
                <a:spcPct val="0"/>
              </a:spcAft>
            </a:pPr>
            <a:r>
              <a:rPr kumimoji="1" lang="en-US" altLang="zh-CN" sz="2800" b="1">
                <a:solidFill>
                  <a:srgbClr val="0000FF"/>
                </a:solidFill>
                <a:latin typeface="Times New Roman" pitchFamily="18" charset="0"/>
              </a:rPr>
              <a:t>n</a:t>
            </a:r>
            <a:endParaRPr kumimoji="1" lang="en-US" altLang="zh-CN" sz="2800" b="1" baseline="30000">
              <a:solidFill>
                <a:srgbClr val="0000FF"/>
              </a:solidFill>
              <a:latin typeface="Times New Roman" pitchFamily="18" charset="0"/>
            </a:endParaRPr>
          </a:p>
        </p:txBody>
      </p:sp>
      <p:sp>
        <p:nvSpPr>
          <p:cNvPr id="37" name="Text Box 112"/>
          <p:cNvSpPr txBox="1">
            <a:spLocks noChangeArrowheads="1"/>
          </p:cNvSpPr>
          <p:nvPr/>
        </p:nvSpPr>
        <p:spPr bwMode="auto">
          <a:xfrm>
            <a:off x="7794625" y="3840163"/>
            <a:ext cx="333375" cy="457200"/>
          </a:xfrm>
          <a:prstGeom prst="rect">
            <a:avLst/>
          </a:prstGeom>
          <a:noFill/>
          <a:ln w="9525" algn="ctr">
            <a:noFill/>
            <a:miter lim="800000"/>
            <a:headEnd/>
            <a:tailEnd/>
          </a:ln>
          <a:effectLst/>
        </p:spPr>
        <p:txBody>
          <a:bodyPr wrap="none" lIns="90000" tIns="46800" rIns="90000" bIns="46800">
            <a:spAutoFit/>
          </a:bodyPr>
          <a:lstStyle/>
          <a:p>
            <a:pPr algn="ctr" fontAlgn="base">
              <a:spcBef>
                <a:spcPct val="0"/>
              </a:spcBef>
              <a:spcAft>
                <a:spcPct val="0"/>
              </a:spcAft>
            </a:pPr>
            <a:r>
              <a:rPr kumimoji="1" lang="en-US" altLang="zh-CN" sz="2400" b="1">
                <a:solidFill>
                  <a:srgbClr val="0000FF"/>
                </a:solidFill>
                <a:latin typeface="Times New Roman" pitchFamily="18" charset="0"/>
              </a:rPr>
              <a:t>1</a:t>
            </a:r>
          </a:p>
        </p:txBody>
      </p:sp>
      <p:sp>
        <p:nvSpPr>
          <p:cNvPr id="38" name="Text Box 113"/>
          <p:cNvSpPr txBox="1">
            <a:spLocks noChangeArrowheads="1"/>
          </p:cNvSpPr>
          <p:nvPr/>
        </p:nvSpPr>
        <p:spPr bwMode="auto">
          <a:xfrm>
            <a:off x="2581275" y="4368800"/>
            <a:ext cx="1011238" cy="457200"/>
          </a:xfrm>
          <a:prstGeom prst="rect">
            <a:avLst/>
          </a:prstGeom>
          <a:noFill/>
          <a:ln w="9525" algn="ctr">
            <a:noFill/>
            <a:miter lim="800000"/>
            <a:headEnd/>
            <a:tailEnd/>
          </a:ln>
          <a:effectLst/>
        </p:spPr>
        <p:txBody>
          <a:bodyPr wrap="none" lIns="90000" tIns="46800" rIns="90000" bIns="46800">
            <a:spAutoFit/>
          </a:bodyPr>
          <a:lstStyle/>
          <a:p>
            <a:pPr algn="ctr" fontAlgn="base">
              <a:spcBef>
                <a:spcPct val="0"/>
              </a:spcBef>
              <a:spcAft>
                <a:spcPct val="0"/>
              </a:spcAft>
            </a:pPr>
            <a:r>
              <a:rPr kumimoji="1" lang="en-US" altLang="zh-CN" sz="2400" b="1">
                <a:solidFill>
                  <a:srgbClr val="0000FF"/>
                </a:solidFill>
                <a:latin typeface="Times New Roman" pitchFamily="18" charset="0"/>
              </a:rPr>
              <a:t>nlog</a:t>
            </a:r>
            <a:r>
              <a:rPr kumimoji="1" lang="en-US" altLang="zh-CN" sz="2400" b="1" baseline="-25000">
                <a:solidFill>
                  <a:srgbClr val="0000FF"/>
                </a:solidFill>
                <a:latin typeface="Times New Roman" pitchFamily="18" charset="0"/>
              </a:rPr>
              <a:t>2</a:t>
            </a:r>
            <a:r>
              <a:rPr kumimoji="1" lang="en-US" altLang="zh-CN" sz="2400" b="1">
                <a:solidFill>
                  <a:srgbClr val="0000FF"/>
                </a:solidFill>
                <a:latin typeface="Times New Roman" pitchFamily="18" charset="0"/>
              </a:rPr>
              <a:t>n</a:t>
            </a:r>
          </a:p>
        </p:txBody>
      </p:sp>
      <p:sp>
        <p:nvSpPr>
          <p:cNvPr id="39" name="Text Box 114"/>
          <p:cNvSpPr txBox="1">
            <a:spLocks noChangeArrowheads="1"/>
          </p:cNvSpPr>
          <p:nvPr/>
        </p:nvSpPr>
        <p:spPr bwMode="auto">
          <a:xfrm>
            <a:off x="4692650" y="4416425"/>
            <a:ext cx="1011238" cy="457200"/>
          </a:xfrm>
          <a:prstGeom prst="rect">
            <a:avLst/>
          </a:prstGeom>
          <a:noFill/>
          <a:ln w="9525" algn="ctr">
            <a:noFill/>
            <a:miter lim="800000"/>
            <a:headEnd/>
            <a:tailEnd/>
          </a:ln>
          <a:effectLst/>
        </p:spPr>
        <p:txBody>
          <a:bodyPr wrap="none" lIns="90000" tIns="46800" rIns="90000" bIns="46800">
            <a:spAutoFit/>
          </a:bodyPr>
          <a:lstStyle/>
          <a:p>
            <a:pPr algn="ctr" fontAlgn="base">
              <a:spcBef>
                <a:spcPct val="0"/>
              </a:spcBef>
              <a:spcAft>
                <a:spcPct val="0"/>
              </a:spcAft>
            </a:pPr>
            <a:r>
              <a:rPr kumimoji="1" lang="en-US" altLang="zh-CN" sz="2400" b="1">
                <a:solidFill>
                  <a:srgbClr val="0000FF"/>
                </a:solidFill>
                <a:latin typeface="Times New Roman" pitchFamily="18" charset="0"/>
              </a:rPr>
              <a:t>nlog</a:t>
            </a:r>
            <a:r>
              <a:rPr kumimoji="1" lang="en-US" altLang="zh-CN" sz="2400" b="1" baseline="-25000">
                <a:solidFill>
                  <a:srgbClr val="0000FF"/>
                </a:solidFill>
                <a:latin typeface="Times New Roman" pitchFamily="18" charset="0"/>
              </a:rPr>
              <a:t>2</a:t>
            </a:r>
            <a:r>
              <a:rPr kumimoji="1" lang="en-US" altLang="zh-CN" sz="2400" b="1">
                <a:solidFill>
                  <a:srgbClr val="0000FF"/>
                </a:solidFill>
                <a:latin typeface="Times New Roman" pitchFamily="18" charset="0"/>
              </a:rPr>
              <a:t>n</a:t>
            </a:r>
          </a:p>
        </p:txBody>
      </p:sp>
      <p:sp>
        <p:nvSpPr>
          <p:cNvPr id="40" name="Text Box 115"/>
          <p:cNvSpPr txBox="1">
            <a:spLocks noChangeArrowheads="1"/>
          </p:cNvSpPr>
          <p:nvPr/>
        </p:nvSpPr>
        <p:spPr bwMode="auto">
          <a:xfrm>
            <a:off x="6394450" y="4429125"/>
            <a:ext cx="487363" cy="457200"/>
          </a:xfrm>
          <a:prstGeom prst="rect">
            <a:avLst/>
          </a:prstGeom>
          <a:noFill/>
          <a:ln w="9525" algn="ctr">
            <a:noFill/>
            <a:miter lim="800000"/>
            <a:headEnd/>
            <a:tailEnd/>
          </a:ln>
          <a:effectLst/>
        </p:spPr>
        <p:txBody>
          <a:bodyPr wrap="none" lIns="90000" tIns="46800" rIns="90000" bIns="46800">
            <a:spAutoFit/>
          </a:bodyPr>
          <a:lstStyle/>
          <a:p>
            <a:pPr algn="ctr" fontAlgn="base">
              <a:spcBef>
                <a:spcPct val="0"/>
              </a:spcBef>
              <a:spcAft>
                <a:spcPct val="0"/>
              </a:spcAft>
            </a:pPr>
            <a:r>
              <a:rPr kumimoji="1" lang="en-US" altLang="zh-CN" sz="2400" b="1">
                <a:solidFill>
                  <a:srgbClr val="0000FF"/>
                </a:solidFill>
                <a:latin typeface="Times New Roman" pitchFamily="18" charset="0"/>
              </a:rPr>
              <a:t>×</a:t>
            </a:r>
          </a:p>
        </p:txBody>
      </p:sp>
      <p:sp>
        <p:nvSpPr>
          <p:cNvPr id="41" name="Text Box 116"/>
          <p:cNvSpPr txBox="1">
            <a:spLocks noChangeArrowheads="1"/>
          </p:cNvSpPr>
          <p:nvPr/>
        </p:nvSpPr>
        <p:spPr bwMode="auto">
          <a:xfrm>
            <a:off x="7758113" y="4368800"/>
            <a:ext cx="333375" cy="457200"/>
          </a:xfrm>
          <a:prstGeom prst="rect">
            <a:avLst/>
          </a:prstGeom>
          <a:noFill/>
          <a:ln w="9525" algn="ctr">
            <a:noFill/>
            <a:miter lim="800000"/>
            <a:headEnd/>
            <a:tailEnd/>
          </a:ln>
          <a:effectLst/>
        </p:spPr>
        <p:txBody>
          <a:bodyPr wrap="none" lIns="90000" tIns="46800" rIns="90000" bIns="46800">
            <a:spAutoFit/>
          </a:bodyPr>
          <a:lstStyle/>
          <a:p>
            <a:pPr algn="ctr" fontAlgn="base">
              <a:spcBef>
                <a:spcPct val="0"/>
              </a:spcBef>
              <a:spcAft>
                <a:spcPct val="0"/>
              </a:spcAft>
            </a:pPr>
            <a:r>
              <a:rPr kumimoji="1" lang="en-US" altLang="zh-CN" sz="2400" b="1">
                <a:solidFill>
                  <a:srgbClr val="0000FF"/>
                </a:solidFill>
                <a:latin typeface="Times New Roman" pitchFamily="18" charset="0"/>
              </a:rPr>
              <a:t>1</a:t>
            </a:r>
          </a:p>
        </p:txBody>
      </p:sp>
      <p:sp>
        <p:nvSpPr>
          <p:cNvPr id="42" name="Text Box 117"/>
          <p:cNvSpPr txBox="1">
            <a:spLocks noChangeArrowheads="1"/>
          </p:cNvSpPr>
          <p:nvPr/>
        </p:nvSpPr>
        <p:spPr bwMode="auto">
          <a:xfrm>
            <a:off x="2617788" y="4943475"/>
            <a:ext cx="1011237" cy="457200"/>
          </a:xfrm>
          <a:prstGeom prst="rect">
            <a:avLst/>
          </a:prstGeom>
          <a:noFill/>
          <a:ln w="9525" algn="ctr">
            <a:noFill/>
            <a:miter lim="800000"/>
            <a:headEnd/>
            <a:tailEnd/>
          </a:ln>
          <a:effectLst/>
        </p:spPr>
        <p:txBody>
          <a:bodyPr wrap="none" lIns="90000" tIns="46800" rIns="90000" bIns="46800">
            <a:spAutoFit/>
          </a:bodyPr>
          <a:lstStyle/>
          <a:p>
            <a:pPr algn="ctr" fontAlgn="base">
              <a:spcBef>
                <a:spcPct val="0"/>
              </a:spcBef>
              <a:spcAft>
                <a:spcPct val="0"/>
              </a:spcAft>
            </a:pPr>
            <a:r>
              <a:rPr kumimoji="1" lang="en-US" altLang="zh-CN" sz="2400" b="1">
                <a:solidFill>
                  <a:srgbClr val="0000FF"/>
                </a:solidFill>
                <a:latin typeface="Times New Roman" pitchFamily="18" charset="0"/>
              </a:rPr>
              <a:t>nlog</a:t>
            </a:r>
            <a:r>
              <a:rPr kumimoji="1" lang="en-US" altLang="zh-CN" sz="2400" b="1" baseline="-25000">
                <a:solidFill>
                  <a:srgbClr val="0000FF"/>
                </a:solidFill>
                <a:latin typeface="Times New Roman" pitchFamily="18" charset="0"/>
              </a:rPr>
              <a:t>2</a:t>
            </a:r>
            <a:r>
              <a:rPr kumimoji="1" lang="en-US" altLang="zh-CN" sz="2400" b="1">
                <a:solidFill>
                  <a:srgbClr val="0000FF"/>
                </a:solidFill>
                <a:latin typeface="Times New Roman" pitchFamily="18" charset="0"/>
              </a:rPr>
              <a:t>n</a:t>
            </a:r>
          </a:p>
        </p:txBody>
      </p:sp>
      <p:sp>
        <p:nvSpPr>
          <p:cNvPr id="43" name="Text Box 118"/>
          <p:cNvSpPr txBox="1">
            <a:spLocks noChangeArrowheads="1"/>
          </p:cNvSpPr>
          <p:nvPr/>
        </p:nvSpPr>
        <p:spPr bwMode="auto">
          <a:xfrm>
            <a:off x="4729163" y="4991100"/>
            <a:ext cx="1011237" cy="457200"/>
          </a:xfrm>
          <a:prstGeom prst="rect">
            <a:avLst/>
          </a:prstGeom>
          <a:noFill/>
          <a:ln w="9525" algn="ctr">
            <a:noFill/>
            <a:miter lim="800000"/>
            <a:headEnd/>
            <a:tailEnd/>
          </a:ln>
          <a:effectLst/>
        </p:spPr>
        <p:txBody>
          <a:bodyPr wrap="none" lIns="90000" tIns="46800" rIns="90000" bIns="46800">
            <a:spAutoFit/>
          </a:bodyPr>
          <a:lstStyle/>
          <a:p>
            <a:pPr algn="ctr" fontAlgn="base">
              <a:spcBef>
                <a:spcPct val="0"/>
              </a:spcBef>
              <a:spcAft>
                <a:spcPct val="0"/>
              </a:spcAft>
            </a:pPr>
            <a:r>
              <a:rPr kumimoji="1" lang="en-US" altLang="zh-CN" sz="2400" b="1">
                <a:solidFill>
                  <a:srgbClr val="0000FF"/>
                </a:solidFill>
                <a:latin typeface="Times New Roman" pitchFamily="18" charset="0"/>
              </a:rPr>
              <a:t>nlog</a:t>
            </a:r>
            <a:r>
              <a:rPr kumimoji="1" lang="en-US" altLang="zh-CN" sz="2400" b="1" baseline="-25000">
                <a:solidFill>
                  <a:srgbClr val="0000FF"/>
                </a:solidFill>
                <a:latin typeface="Times New Roman" pitchFamily="18" charset="0"/>
              </a:rPr>
              <a:t>2</a:t>
            </a:r>
            <a:r>
              <a:rPr kumimoji="1" lang="en-US" altLang="zh-CN" sz="2400" b="1">
                <a:solidFill>
                  <a:srgbClr val="0000FF"/>
                </a:solidFill>
                <a:latin typeface="Times New Roman" pitchFamily="18" charset="0"/>
              </a:rPr>
              <a:t>n</a:t>
            </a:r>
          </a:p>
        </p:txBody>
      </p:sp>
      <p:sp>
        <p:nvSpPr>
          <p:cNvPr id="44" name="Text Box 119"/>
          <p:cNvSpPr txBox="1">
            <a:spLocks noChangeArrowheads="1"/>
          </p:cNvSpPr>
          <p:nvPr/>
        </p:nvSpPr>
        <p:spPr bwMode="auto">
          <a:xfrm>
            <a:off x="6411913" y="5003800"/>
            <a:ext cx="487362" cy="457200"/>
          </a:xfrm>
          <a:prstGeom prst="rect">
            <a:avLst/>
          </a:prstGeom>
          <a:noFill/>
          <a:ln w="9525" algn="ctr">
            <a:noFill/>
            <a:miter lim="800000"/>
            <a:headEnd/>
            <a:tailEnd/>
          </a:ln>
          <a:effectLst/>
        </p:spPr>
        <p:txBody>
          <a:bodyPr wrap="none" lIns="90000" tIns="46800" rIns="90000" bIns="46800">
            <a:spAutoFit/>
          </a:bodyPr>
          <a:lstStyle/>
          <a:p>
            <a:pPr algn="ctr" fontAlgn="base">
              <a:spcBef>
                <a:spcPct val="0"/>
              </a:spcBef>
              <a:spcAft>
                <a:spcPct val="0"/>
              </a:spcAft>
            </a:pPr>
            <a:r>
              <a:rPr kumimoji="1" lang="en-US" altLang="zh-CN" sz="2400" b="1">
                <a:solidFill>
                  <a:srgbClr val="0000FF"/>
                </a:solidFill>
                <a:latin typeface="Times New Roman" pitchFamily="18" charset="0"/>
              </a:rPr>
              <a:t>√</a:t>
            </a:r>
          </a:p>
        </p:txBody>
      </p:sp>
      <p:sp>
        <p:nvSpPr>
          <p:cNvPr id="45" name="Text Box 120"/>
          <p:cNvSpPr txBox="1">
            <a:spLocks noChangeArrowheads="1"/>
          </p:cNvSpPr>
          <p:nvPr/>
        </p:nvSpPr>
        <p:spPr bwMode="auto">
          <a:xfrm>
            <a:off x="7778750" y="4991100"/>
            <a:ext cx="350838" cy="457200"/>
          </a:xfrm>
          <a:prstGeom prst="rect">
            <a:avLst/>
          </a:prstGeom>
          <a:noFill/>
          <a:ln w="9525" algn="ctr">
            <a:noFill/>
            <a:miter lim="800000"/>
            <a:headEnd/>
            <a:tailEnd/>
          </a:ln>
          <a:effectLst/>
        </p:spPr>
        <p:txBody>
          <a:bodyPr wrap="none" lIns="90000" tIns="46800" rIns="90000" bIns="46800">
            <a:spAutoFit/>
          </a:bodyPr>
          <a:lstStyle/>
          <a:p>
            <a:pPr algn="ctr" fontAlgn="base">
              <a:spcBef>
                <a:spcPct val="0"/>
              </a:spcBef>
              <a:spcAft>
                <a:spcPct val="0"/>
              </a:spcAft>
            </a:pPr>
            <a:r>
              <a:rPr kumimoji="1" lang="en-US" altLang="zh-CN" sz="2400" b="1">
                <a:solidFill>
                  <a:srgbClr val="0000FF"/>
                </a:solidFill>
                <a:latin typeface="Times New Roman" pitchFamily="18" charset="0"/>
              </a:rPr>
              <a:t>n</a:t>
            </a:r>
          </a:p>
        </p:txBody>
      </p:sp>
      <p:sp>
        <p:nvSpPr>
          <p:cNvPr id="46" name="Text Box 134"/>
          <p:cNvSpPr txBox="1">
            <a:spLocks noChangeArrowheads="1"/>
          </p:cNvSpPr>
          <p:nvPr/>
        </p:nvSpPr>
        <p:spPr bwMode="auto">
          <a:xfrm>
            <a:off x="2801938" y="5562600"/>
            <a:ext cx="790575" cy="457200"/>
          </a:xfrm>
          <a:prstGeom prst="rect">
            <a:avLst/>
          </a:prstGeom>
          <a:noFill/>
          <a:ln w="9525" algn="ctr">
            <a:noFill/>
            <a:miter lim="800000"/>
            <a:headEnd/>
            <a:tailEnd/>
          </a:ln>
          <a:effectLst/>
        </p:spPr>
        <p:txBody>
          <a:bodyPr wrap="none" lIns="90000" tIns="46800" rIns="90000" bIns="46800">
            <a:spAutoFit/>
          </a:bodyPr>
          <a:lstStyle/>
          <a:p>
            <a:pPr algn="ctr" fontAlgn="base">
              <a:spcBef>
                <a:spcPct val="0"/>
              </a:spcBef>
              <a:spcAft>
                <a:spcPct val="0"/>
              </a:spcAft>
            </a:pPr>
            <a:r>
              <a:rPr kumimoji="1" lang="en-US" altLang="zh-CN" sz="2400" b="1">
                <a:solidFill>
                  <a:srgbClr val="0000FF"/>
                </a:solidFill>
                <a:latin typeface="Times New Roman" pitchFamily="18" charset="0"/>
              </a:rPr>
              <a:t>……</a:t>
            </a:r>
          </a:p>
        </p:txBody>
      </p:sp>
      <p:sp>
        <p:nvSpPr>
          <p:cNvPr id="47" name="Text Box 135"/>
          <p:cNvSpPr txBox="1">
            <a:spLocks noChangeArrowheads="1"/>
          </p:cNvSpPr>
          <p:nvPr/>
        </p:nvSpPr>
        <p:spPr bwMode="auto">
          <a:xfrm>
            <a:off x="4946650" y="5491163"/>
            <a:ext cx="520700" cy="457200"/>
          </a:xfrm>
          <a:prstGeom prst="rect">
            <a:avLst/>
          </a:prstGeom>
          <a:noFill/>
          <a:ln w="9525" algn="ctr">
            <a:noFill/>
            <a:miter lim="800000"/>
            <a:headEnd/>
            <a:tailEnd/>
          </a:ln>
          <a:effectLst/>
        </p:spPr>
        <p:txBody>
          <a:bodyPr wrap="none" lIns="90000" tIns="46800" rIns="90000" bIns="46800">
            <a:spAutoFit/>
          </a:bodyPr>
          <a:lstStyle/>
          <a:p>
            <a:pPr algn="ctr" fontAlgn="base">
              <a:spcBef>
                <a:spcPct val="0"/>
              </a:spcBef>
              <a:spcAft>
                <a:spcPct val="0"/>
              </a:spcAft>
            </a:pPr>
            <a:r>
              <a:rPr kumimoji="1" lang="en-US" altLang="zh-CN" sz="2400" b="1">
                <a:solidFill>
                  <a:srgbClr val="0000FF"/>
                </a:solidFill>
                <a:latin typeface="Times New Roman" pitchFamily="18" charset="0"/>
              </a:rPr>
              <a:t>dn</a:t>
            </a:r>
          </a:p>
        </p:txBody>
      </p:sp>
      <p:sp>
        <p:nvSpPr>
          <p:cNvPr id="48" name="Text Box 136"/>
          <p:cNvSpPr txBox="1">
            <a:spLocks noChangeArrowheads="1"/>
          </p:cNvSpPr>
          <p:nvPr/>
        </p:nvSpPr>
        <p:spPr bwMode="auto">
          <a:xfrm>
            <a:off x="6394450" y="5549900"/>
            <a:ext cx="487363" cy="457200"/>
          </a:xfrm>
          <a:prstGeom prst="rect">
            <a:avLst/>
          </a:prstGeom>
          <a:noFill/>
          <a:ln w="9525" algn="ctr">
            <a:noFill/>
            <a:miter lim="800000"/>
            <a:headEnd/>
            <a:tailEnd/>
          </a:ln>
          <a:effectLst/>
        </p:spPr>
        <p:txBody>
          <a:bodyPr wrap="none" lIns="90000" tIns="46800" rIns="90000" bIns="46800">
            <a:spAutoFit/>
          </a:bodyPr>
          <a:lstStyle/>
          <a:p>
            <a:pPr algn="ctr" fontAlgn="base">
              <a:spcBef>
                <a:spcPct val="0"/>
              </a:spcBef>
              <a:spcAft>
                <a:spcPct val="0"/>
              </a:spcAft>
            </a:pPr>
            <a:r>
              <a:rPr kumimoji="1" lang="en-US" altLang="zh-CN" sz="2400" b="1">
                <a:solidFill>
                  <a:srgbClr val="0000FF"/>
                </a:solidFill>
                <a:latin typeface="Times New Roman" pitchFamily="18" charset="0"/>
              </a:rPr>
              <a:t>√</a:t>
            </a:r>
          </a:p>
        </p:txBody>
      </p:sp>
      <p:sp>
        <p:nvSpPr>
          <p:cNvPr id="49" name="Text Box 137"/>
          <p:cNvSpPr txBox="1">
            <a:spLocks noChangeArrowheads="1"/>
          </p:cNvSpPr>
          <p:nvPr/>
        </p:nvSpPr>
        <p:spPr bwMode="auto">
          <a:xfrm>
            <a:off x="7778750" y="5537200"/>
            <a:ext cx="350838" cy="457200"/>
          </a:xfrm>
          <a:prstGeom prst="rect">
            <a:avLst/>
          </a:prstGeom>
          <a:noFill/>
          <a:ln w="9525" algn="ctr">
            <a:noFill/>
            <a:miter lim="800000"/>
            <a:headEnd/>
            <a:tailEnd/>
          </a:ln>
          <a:effectLst/>
        </p:spPr>
        <p:txBody>
          <a:bodyPr wrap="none" lIns="90000" tIns="46800" rIns="90000" bIns="46800">
            <a:spAutoFit/>
          </a:bodyPr>
          <a:lstStyle/>
          <a:p>
            <a:pPr algn="ctr" fontAlgn="base">
              <a:spcBef>
                <a:spcPct val="0"/>
              </a:spcBef>
              <a:spcAft>
                <a:spcPct val="0"/>
              </a:spcAft>
            </a:pPr>
            <a:r>
              <a:rPr kumimoji="1" lang="en-US" altLang="zh-CN" sz="2400" b="1">
                <a:solidFill>
                  <a:srgbClr val="0000FF"/>
                </a:solidFill>
                <a:latin typeface="Times New Roman" pitchFamily="18" charset="0"/>
              </a:rPr>
              <a:t>n</a:t>
            </a:r>
          </a:p>
        </p:txBody>
      </p:sp>
      <p:sp>
        <p:nvSpPr>
          <p:cNvPr id="50" name="Text Box 105"/>
          <p:cNvSpPr txBox="1">
            <a:spLocks noChangeArrowheads="1"/>
          </p:cNvSpPr>
          <p:nvPr/>
        </p:nvSpPr>
        <p:spPr bwMode="auto">
          <a:xfrm>
            <a:off x="6400800" y="3886200"/>
            <a:ext cx="487363" cy="457200"/>
          </a:xfrm>
          <a:prstGeom prst="rect">
            <a:avLst/>
          </a:prstGeom>
          <a:noFill/>
          <a:ln w="9525" algn="ctr">
            <a:noFill/>
            <a:miter lim="800000"/>
            <a:headEnd/>
            <a:tailEnd/>
          </a:ln>
          <a:effectLst/>
        </p:spPr>
        <p:txBody>
          <a:bodyPr wrap="none" lIns="90000" tIns="46800" rIns="90000" bIns="46800">
            <a:spAutoFit/>
          </a:bodyPr>
          <a:lstStyle/>
          <a:p>
            <a:pPr algn="ctr" fontAlgn="base">
              <a:spcBef>
                <a:spcPct val="0"/>
              </a:spcBef>
              <a:spcAft>
                <a:spcPct val="0"/>
              </a:spcAft>
            </a:pPr>
            <a:r>
              <a:rPr kumimoji="1" lang="en-US" altLang="zh-CN" sz="2400" b="1" dirty="0">
                <a:solidFill>
                  <a:srgbClr val="0000FF"/>
                </a:solidFill>
                <a:latin typeface="Times New Roman" pitchFamily="18" charset="0"/>
              </a:rPr>
              <a:t>×</a:t>
            </a:r>
          </a:p>
        </p:txBody>
      </p:sp>
    </p:spTree>
    <p:extLst>
      <p:ext uri="{BB962C8B-B14F-4D97-AF65-F5344CB8AC3E}">
        <p14:creationId xmlns:p14="http://schemas.microsoft.com/office/powerpoint/2010/main" val="36262084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6"/>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2"/>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23"/>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8"/>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29"/>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34"/>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35"/>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39"/>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43"/>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47"/>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18"/>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24"/>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30"/>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40"/>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grpId="0" nodeType="clickEffect">
                                  <p:stCondLst>
                                    <p:cond delay="0"/>
                                  </p:stCondLst>
                                  <p:childTnLst>
                                    <p:set>
                                      <p:cBhvr>
                                        <p:cTn id="100" dur="1" fill="hold">
                                          <p:stCondLst>
                                            <p:cond delay="0"/>
                                          </p:stCondLst>
                                        </p:cTn>
                                        <p:tgtEl>
                                          <p:spTgt spid="44"/>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grpId="0" nodeType="clickEffect">
                                  <p:stCondLst>
                                    <p:cond delay="0"/>
                                  </p:stCondLst>
                                  <p:childTnLst>
                                    <p:set>
                                      <p:cBhvr>
                                        <p:cTn id="104" dur="1" fill="hold">
                                          <p:stCondLst>
                                            <p:cond delay="0"/>
                                          </p:stCondLst>
                                        </p:cTn>
                                        <p:tgtEl>
                                          <p:spTgt spid="48"/>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1" presetClass="entr" presetSubtype="0" fill="hold" grpId="0" nodeType="clickEffect">
                                  <p:stCondLst>
                                    <p:cond delay="0"/>
                                  </p:stCondLst>
                                  <p:childTnLst>
                                    <p:set>
                                      <p:cBhvr>
                                        <p:cTn id="108" dur="1" fill="hold">
                                          <p:stCondLst>
                                            <p:cond delay="0"/>
                                          </p:stCondLst>
                                        </p:cTn>
                                        <p:tgtEl>
                                          <p:spTgt spid="19"/>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grpId="0" nodeType="clickEffect">
                                  <p:stCondLst>
                                    <p:cond delay="0"/>
                                  </p:stCondLst>
                                  <p:childTnLst>
                                    <p:set>
                                      <p:cBhvr>
                                        <p:cTn id="112" dur="1" fill="hold">
                                          <p:stCondLst>
                                            <p:cond delay="0"/>
                                          </p:stCondLst>
                                        </p:cTn>
                                        <p:tgtEl>
                                          <p:spTgt spid="25"/>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presetID="1" presetClass="entr" presetSubtype="0" fill="hold" grpId="0" nodeType="clickEffect">
                                  <p:stCondLst>
                                    <p:cond delay="0"/>
                                  </p:stCondLst>
                                  <p:childTnLst>
                                    <p:set>
                                      <p:cBhvr>
                                        <p:cTn id="116" dur="1" fill="hold">
                                          <p:stCondLst>
                                            <p:cond delay="0"/>
                                          </p:stCondLst>
                                        </p:cTn>
                                        <p:tgtEl>
                                          <p:spTgt spid="31"/>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32"/>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grpId="0" nodeType="clickEffect">
                                  <p:stCondLst>
                                    <p:cond delay="0"/>
                                  </p:stCondLst>
                                  <p:childTnLst>
                                    <p:set>
                                      <p:cBhvr>
                                        <p:cTn id="122" dur="1" fill="hold">
                                          <p:stCondLst>
                                            <p:cond delay="0"/>
                                          </p:stCondLst>
                                        </p:cTn>
                                        <p:tgtEl>
                                          <p:spTgt spid="37"/>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1" presetClass="entr" presetSubtype="0" fill="hold" grpId="0" nodeType="clickEffect">
                                  <p:stCondLst>
                                    <p:cond delay="0"/>
                                  </p:stCondLst>
                                  <p:childTnLst>
                                    <p:set>
                                      <p:cBhvr>
                                        <p:cTn id="126" dur="1" fill="hold">
                                          <p:stCondLst>
                                            <p:cond delay="0"/>
                                          </p:stCondLst>
                                        </p:cTn>
                                        <p:tgtEl>
                                          <p:spTgt spid="41"/>
                                        </p:tgtEl>
                                        <p:attrNameLst>
                                          <p:attrName>style.visibility</p:attrName>
                                        </p:attrNameLst>
                                      </p:cBhvr>
                                      <p:to>
                                        <p:strVal val="visible"/>
                                      </p:to>
                                    </p:set>
                                  </p:childTnLst>
                                </p:cTn>
                              </p:par>
                            </p:childTnLst>
                          </p:cTn>
                        </p:par>
                      </p:childTnLst>
                    </p:cTn>
                  </p:par>
                  <p:par>
                    <p:cTn id="127" fill="hold">
                      <p:stCondLst>
                        <p:cond delay="indefinite"/>
                      </p:stCondLst>
                      <p:childTnLst>
                        <p:par>
                          <p:cTn id="128" fill="hold">
                            <p:stCondLst>
                              <p:cond delay="0"/>
                            </p:stCondLst>
                            <p:childTnLst>
                              <p:par>
                                <p:cTn id="129" presetID="1" presetClass="entr" presetSubtype="0" fill="hold" grpId="0" nodeType="clickEffect">
                                  <p:stCondLst>
                                    <p:cond delay="0"/>
                                  </p:stCondLst>
                                  <p:childTnLst>
                                    <p:set>
                                      <p:cBhvr>
                                        <p:cTn id="130" dur="1" fill="hold">
                                          <p:stCondLst>
                                            <p:cond delay="0"/>
                                          </p:stCondLst>
                                        </p:cTn>
                                        <p:tgtEl>
                                          <p:spTgt spid="45"/>
                                        </p:tgtEl>
                                        <p:attrNameLst>
                                          <p:attrName>style.visibility</p:attrName>
                                        </p:attrNameLst>
                                      </p:cBhvr>
                                      <p:to>
                                        <p:strVal val="visible"/>
                                      </p:to>
                                    </p:set>
                                  </p:childTnLst>
                                </p:cTn>
                              </p:par>
                            </p:childTnLst>
                          </p:cTn>
                        </p:par>
                      </p:childTnLst>
                    </p:cTn>
                  </p:par>
                  <p:par>
                    <p:cTn id="131" fill="hold">
                      <p:stCondLst>
                        <p:cond delay="indefinite"/>
                      </p:stCondLst>
                      <p:childTnLst>
                        <p:par>
                          <p:cTn id="132" fill="hold">
                            <p:stCondLst>
                              <p:cond delay="0"/>
                            </p:stCondLst>
                            <p:childTnLst>
                              <p:par>
                                <p:cTn id="133" presetID="1" presetClass="entr" presetSubtype="0" fill="hold" grpId="0" nodeType="clickEffect">
                                  <p:stCondLst>
                                    <p:cond delay="0"/>
                                  </p:stCondLst>
                                  <p:childTnLst>
                                    <p:set>
                                      <p:cBhvr>
                                        <p:cTn id="134" dur="1" fill="hold">
                                          <p:stCondLst>
                                            <p:cond delay="0"/>
                                          </p:stCondLst>
                                        </p:cTn>
                                        <p:tgtEl>
                                          <p:spTgt spid="49"/>
                                        </p:tgtEl>
                                        <p:attrNameLst>
                                          <p:attrName>style.visibility</p:attrName>
                                        </p:attrNameLst>
                                      </p:cBhvr>
                                      <p:to>
                                        <p:strVal val="visible"/>
                                      </p:to>
                                    </p:set>
                                  </p:childTnLst>
                                </p:cTn>
                              </p:par>
                            </p:childTnLst>
                          </p:cTn>
                        </p:par>
                      </p:childTnLst>
                    </p:cTn>
                  </p:par>
                  <p:par>
                    <p:cTn id="135" fill="hold">
                      <p:stCondLst>
                        <p:cond delay="indefinite"/>
                      </p:stCondLst>
                      <p:childTnLst>
                        <p:par>
                          <p:cTn id="136" fill="hold">
                            <p:stCondLst>
                              <p:cond delay="0"/>
                            </p:stCondLst>
                            <p:childTnLst>
                              <p:par>
                                <p:cTn id="137" presetID="1" presetClass="entr" presetSubtype="0" fill="hold" grpId="0" nodeType="clickEffect">
                                  <p:stCondLst>
                                    <p:cond delay="0"/>
                                  </p:stCondLst>
                                  <p:childTnLst>
                                    <p:set>
                                      <p:cBhvr>
                                        <p:cTn id="138" dur="1" fill="hold">
                                          <p:stCondLst>
                                            <p:cond delay="0"/>
                                          </p:stCondLst>
                                        </p:cTn>
                                        <p:tgtEl>
                                          <p:spTgt spid="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16" grpId="0"/>
      <p:bldP spid="17" grpId="0"/>
      <p:bldP spid="18" grpId="0"/>
      <p:bldP spid="19" grpId="0"/>
      <p:bldP spid="20" grpId="0"/>
      <p:bldP spid="21" grpId="0"/>
      <p:bldP spid="22" grpId="0"/>
      <p:bldP spid="23" grpId="0"/>
      <p:bldP spid="24" grpId="0"/>
      <p:bldP spid="25" grpId="0"/>
      <p:bldP spid="26" grpId="0"/>
      <p:bldP spid="27" grpId="0"/>
      <p:bldP spid="28" grpId="0"/>
      <p:bldP spid="29" grpId="0"/>
      <p:bldP spid="30" grpId="0"/>
      <p:bldP spid="31" grpId="0"/>
      <p:bldP spid="32" grpId="0"/>
      <p:bldP spid="33" grpId="0"/>
      <p:bldP spid="34" grpId="0"/>
      <p:bldP spid="35" grpId="0"/>
      <p:bldP spid="37" grpId="0"/>
      <p:bldP spid="38" grpId="0"/>
      <p:bldP spid="39" grpId="0"/>
      <p:bldP spid="40" grpId="0"/>
      <p:bldP spid="41" grpId="0"/>
      <p:bldP spid="42" grpId="0"/>
      <p:bldP spid="43" grpId="0"/>
      <p:bldP spid="44" grpId="0"/>
      <p:bldP spid="45" grpId="0"/>
      <p:bldP spid="46" grpId="0"/>
      <p:bldP spid="47" grpId="0"/>
      <p:bldP spid="48" grpId="0"/>
      <p:bldP spid="49" grpId="0"/>
      <p:bldP spid="5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0063EC4C-CFD8-4F45-A0A2-30028C1F73DB}" type="slidenum">
              <a:rPr lang="zh-CN" altLang="en-US" b="1">
                <a:solidFill>
                  <a:srgbClr val="F79646">
                    <a:lumMod val="75000"/>
                  </a:srgbClr>
                </a:solidFill>
              </a:rPr>
              <a:pPr/>
              <a:t>11</a:t>
            </a:fld>
            <a:endParaRPr lang="zh-CN" altLang="en-US" b="1" dirty="0">
              <a:solidFill>
                <a:srgbClr val="F79646">
                  <a:lumMod val="75000"/>
                </a:srgbClr>
              </a:solidFill>
            </a:endParaRPr>
          </a:p>
        </p:txBody>
      </p:sp>
      <p:sp>
        <p:nvSpPr>
          <p:cNvPr id="2" name="标题 1"/>
          <p:cNvSpPr>
            <a:spLocks noGrp="1"/>
          </p:cNvSpPr>
          <p:nvPr>
            <p:ph type="title"/>
          </p:nvPr>
        </p:nvSpPr>
        <p:spPr>
          <a:xfrm>
            <a:off x="457200" y="0"/>
            <a:ext cx="8229600" cy="1143000"/>
          </a:xfrm>
        </p:spPr>
        <p:txBody>
          <a:bodyPr>
            <a:normAutofit/>
          </a:bodyPr>
          <a:lstStyle/>
          <a:p>
            <a:pPr lvl="0" fontAlgn="base">
              <a:lnSpc>
                <a:spcPct val="150000"/>
              </a:lnSpc>
              <a:spcBef>
                <a:spcPct val="5000"/>
              </a:spcBef>
              <a:spcAft>
                <a:spcPct val="5000"/>
              </a:spcAft>
            </a:pPr>
            <a:r>
              <a:rPr kumimoji="1" lang="en-US" altLang="zh-CN" sz="3200" b="1" dirty="0">
                <a:latin typeface="Arial" charset="0"/>
                <a:ea typeface="宋体" charset="-122"/>
                <a:cs typeface="+mn-cs"/>
              </a:rPr>
              <a:t>6.1  </a:t>
            </a:r>
            <a:r>
              <a:rPr kumimoji="1" lang="zh-CN" altLang="en-US" sz="3200" b="1" dirty="0">
                <a:latin typeface="Arial" charset="0"/>
                <a:ea typeface="宋体" charset="-122"/>
                <a:cs typeface="+mn-cs"/>
              </a:rPr>
              <a:t>概述</a:t>
            </a:r>
          </a:p>
        </p:txBody>
      </p:sp>
      <p:sp>
        <p:nvSpPr>
          <p:cNvPr id="4" name="日期占位符 3"/>
          <p:cNvSpPr>
            <a:spLocks noGrp="1"/>
          </p:cNvSpPr>
          <p:nvPr>
            <p:ph type="dt" sz="half" idx="4294967295"/>
          </p:nvPr>
        </p:nvSpPr>
        <p:spPr>
          <a:xfrm>
            <a:off x="0" y="6356350"/>
            <a:ext cx="2133600" cy="365125"/>
          </a:xfrm>
        </p:spPr>
        <p:txBody>
          <a:bodyPr/>
          <a:lstStyle/>
          <a:p>
            <a:fld id="{4B0F54B7-B21F-4949-8B73-876E3B7C9075}" type="datetime1">
              <a:rPr lang="zh-CN" altLang="en-US" b="1" smtClean="0">
                <a:solidFill>
                  <a:srgbClr val="F79646">
                    <a:lumMod val="75000"/>
                  </a:srgbClr>
                </a:solidFill>
              </a:rPr>
              <a:t>2025/4/9</a:t>
            </a:fld>
            <a:endParaRPr lang="zh-CN" altLang="en-US" b="1" dirty="0">
              <a:solidFill>
                <a:srgbClr val="F79646">
                  <a:lumMod val="75000"/>
                </a:srgbClr>
              </a:solidFill>
            </a:endParaRPr>
          </a:p>
        </p:txBody>
      </p:sp>
      <p:pic>
        <p:nvPicPr>
          <p:cNvPr id="2049" name="Picture 1" descr="C:\Users\Haijun\AppData\Roaming\Tencent\Users\2968516474\QQ\WinTemp\RichOle\O5)[OOM[}$H7(6{A~41GY`Q.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73137" y="1"/>
            <a:ext cx="970863" cy="838199"/>
          </a:xfrm>
          <a:prstGeom prst="rect">
            <a:avLst/>
          </a:prstGeom>
          <a:noFill/>
          <a:extLst>
            <a:ext uri="{909E8E84-426E-40DD-AFC4-6F175D3DCCD1}">
              <a14:hiddenFill xmlns:a14="http://schemas.microsoft.com/office/drawing/2010/main">
                <a:solidFill>
                  <a:srgbClr val="FFFFFF"/>
                </a:solidFill>
              </a14:hiddenFill>
            </a:ext>
          </a:extLst>
        </p:spPr>
      </p:pic>
      <p:cxnSp>
        <p:nvCxnSpPr>
          <p:cNvPr id="12" name="直接连接符 11"/>
          <p:cNvCxnSpPr/>
          <p:nvPr/>
        </p:nvCxnSpPr>
        <p:spPr>
          <a:xfrm>
            <a:off x="457200" y="6324600"/>
            <a:ext cx="822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Text Box 4"/>
          <p:cNvSpPr txBox="1">
            <a:spLocks noChangeArrowheads="1"/>
          </p:cNvSpPr>
          <p:nvPr/>
        </p:nvSpPr>
        <p:spPr bwMode="auto">
          <a:xfrm>
            <a:off x="762000" y="2359034"/>
            <a:ext cx="6953272" cy="2654300"/>
          </a:xfrm>
          <a:prstGeom prst="rect">
            <a:avLst/>
          </a:prstGeom>
          <a:noFill/>
          <a:ln w="9525">
            <a:solidFill>
              <a:srgbClr val="003300"/>
            </a:solidFill>
            <a:miter lim="800000"/>
            <a:headEnd/>
            <a:tailEnd/>
          </a:ln>
          <a:effectLst/>
        </p:spPr>
        <p:txBody>
          <a:bodyPr wrap="square">
            <a:spAutoFit/>
          </a:bodyPr>
          <a:lstStyle/>
          <a:p>
            <a:pPr fontAlgn="base">
              <a:lnSpc>
                <a:spcPct val="140000"/>
              </a:lnSpc>
              <a:spcBef>
                <a:spcPct val="0"/>
              </a:spcBef>
              <a:spcAft>
                <a:spcPct val="0"/>
              </a:spcAft>
            </a:pPr>
            <a:r>
              <a:rPr kumimoji="1" lang="zh-CN" altLang="en-US" sz="4000" b="1" dirty="0">
                <a:solidFill>
                  <a:srgbClr val="0000FF"/>
                </a:solidFill>
                <a:latin typeface="Times New Roman" pitchFamily="18" charset="0"/>
                <a:ea typeface="楷体_GB2312" pitchFamily="49" charset="-122"/>
              </a:rPr>
              <a:t>　通过“</a:t>
            </a:r>
            <a:r>
              <a:rPr kumimoji="1" lang="zh-CN" altLang="en-US" sz="4000" b="1" dirty="0">
                <a:solidFill>
                  <a:srgbClr val="FF0000"/>
                </a:solidFill>
                <a:latin typeface="Times New Roman" pitchFamily="18" charset="0"/>
                <a:ea typeface="楷体_GB2312" pitchFamily="49" charset="-122"/>
              </a:rPr>
              <a:t>归并</a:t>
            </a:r>
            <a:r>
              <a:rPr kumimoji="1" lang="zh-CN" altLang="en-US" sz="4000" b="1" dirty="0">
                <a:solidFill>
                  <a:srgbClr val="0000FF"/>
                </a:solidFill>
                <a:latin typeface="Times New Roman" pitchFamily="18" charset="0"/>
                <a:ea typeface="楷体_GB2312" pitchFamily="49" charset="-122"/>
              </a:rPr>
              <a:t>”两个或两个以上的记录有序子序列，</a:t>
            </a:r>
            <a:r>
              <a:rPr kumimoji="1" lang="zh-CN" altLang="en-US" sz="4000" b="1" dirty="0">
                <a:solidFill>
                  <a:srgbClr val="FF0000"/>
                </a:solidFill>
                <a:latin typeface="Times New Roman" pitchFamily="18" charset="0"/>
                <a:ea typeface="楷体_GB2312" pitchFamily="49" charset="-122"/>
              </a:rPr>
              <a:t>逐步增加</a:t>
            </a:r>
            <a:r>
              <a:rPr kumimoji="1" lang="zh-CN" altLang="en-US" sz="4000" b="1" dirty="0">
                <a:solidFill>
                  <a:srgbClr val="0000FF"/>
                </a:solidFill>
                <a:latin typeface="Times New Roman" pitchFamily="18" charset="0"/>
                <a:ea typeface="楷体_GB2312" pitchFamily="49" charset="-122"/>
              </a:rPr>
              <a:t>记录</a:t>
            </a:r>
            <a:r>
              <a:rPr kumimoji="1" lang="zh-CN" altLang="en-US" sz="4000" b="1" dirty="0">
                <a:solidFill>
                  <a:srgbClr val="FF0000"/>
                </a:solidFill>
                <a:latin typeface="Times New Roman" pitchFamily="18" charset="0"/>
                <a:ea typeface="楷体_GB2312" pitchFamily="49" charset="-122"/>
              </a:rPr>
              <a:t>有序序列的长度</a:t>
            </a:r>
            <a:r>
              <a:rPr kumimoji="1" lang="zh-CN" altLang="en-US" sz="4000" b="1" dirty="0">
                <a:solidFill>
                  <a:srgbClr val="0000FF"/>
                </a:solidFill>
                <a:latin typeface="Times New Roman" pitchFamily="18" charset="0"/>
                <a:ea typeface="楷体_GB2312" pitchFamily="49" charset="-122"/>
              </a:rPr>
              <a:t>。</a:t>
            </a:r>
          </a:p>
        </p:txBody>
      </p:sp>
      <p:sp>
        <p:nvSpPr>
          <p:cNvPr id="14" name="Text Box 2"/>
          <p:cNvSpPr txBox="1">
            <a:spLocks noChangeArrowheads="1"/>
          </p:cNvSpPr>
          <p:nvPr/>
        </p:nvSpPr>
        <p:spPr bwMode="auto">
          <a:xfrm>
            <a:off x="179388" y="990600"/>
            <a:ext cx="6553200" cy="519113"/>
          </a:xfrm>
          <a:prstGeom prst="rect">
            <a:avLst/>
          </a:prstGeom>
          <a:noFill/>
          <a:ln w="9525" algn="ctr">
            <a:noFill/>
            <a:miter lim="800000"/>
            <a:headEnd/>
            <a:tailEnd/>
          </a:ln>
          <a:effectLst/>
        </p:spPr>
        <p:txBody>
          <a:bodyPr>
            <a:spAutoFit/>
          </a:bodyPr>
          <a:lstStyle/>
          <a:p>
            <a:pPr fontAlgn="base">
              <a:spcBef>
                <a:spcPct val="20000"/>
              </a:spcBef>
              <a:spcAft>
                <a:spcPct val="0"/>
              </a:spcAft>
              <a:buFont typeface="Wingdings" pitchFamily="2" charset="2"/>
              <a:buChar char="p"/>
            </a:pPr>
            <a:r>
              <a:rPr kumimoji="1" lang="en-US" altLang="zh-CN" sz="2800" b="1" dirty="0">
                <a:solidFill>
                  <a:srgbClr val="003300"/>
                </a:solidFill>
                <a:latin typeface="Times New Roman" pitchFamily="18" charset="0"/>
              </a:rPr>
              <a:t> </a:t>
            </a:r>
            <a:r>
              <a:rPr kumimoji="1" lang="zh-CN" altLang="en-US" sz="2800" b="1" dirty="0">
                <a:solidFill>
                  <a:srgbClr val="003300"/>
                </a:solidFill>
                <a:latin typeface="Times New Roman" pitchFamily="18" charset="0"/>
              </a:rPr>
              <a:t>内部排序</a:t>
            </a:r>
          </a:p>
        </p:txBody>
      </p:sp>
      <p:sp>
        <p:nvSpPr>
          <p:cNvPr id="15" name="Text Box 1026"/>
          <p:cNvSpPr txBox="1">
            <a:spLocks noChangeArrowheads="1"/>
          </p:cNvSpPr>
          <p:nvPr/>
        </p:nvSpPr>
        <p:spPr bwMode="auto">
          <a:xfrm>
            <a:off x="792163" y="1512872"/>
            <a:ext cx="2113079" cy="707886"/>
          </a:xfrm>
          <a:prstGeom prst="rect">
            <a:avLst/>
          </a:prstGeom>
          <a:noFill/>
          <a:ln w="9525">
            <a:noFill/>
            <a:miter lim="800000"/>
            <a:headEnd/>
            <a:tailEnd/>
          </a:ln>
          <a:effectLst/>
        </p:spPr>
        <p:txBody>
          <a:bodyPr wrap="none">
            <a:spAutoFit/>
          </a:bodyPr>
          <a:lstStyle/>
          <a:p>
            <a:pPr fontAlgn="base">
              <a:spcBef>
                <a:spcPct val="0"/>
              </a:spcBef>
              <a:spcAft>
                <a:spcPct val="0"/>
              </a:spcAft>
            </a:pPr>
            <a:r>
              <a:rPr kumimoji="1" lang="en-US" altLang="zh-CN" sz="4000" b="1" dirty="0">
                <a:solidFill>
                  <a:srgbClr val="003300"/>
                </a:solidFill>
                <a:latin typeface="Times New Roman" pitchFamily="18" charset="0"/>
                <a:ea typeface="楷体_GB2312" pitchFamily="49" charset="-122"/>
              </a:rPr>
              <a:t>4.</a:t>
            </a:r>
            <a:r>
              <a:rPr kumimoji="1" lang="zh-CN" altLang="en-US" sz="4000" b="1" dirty="0">
                <a:solidFill>
                  <a:srgbClr val="003300"/>
                </a:solidFill>
                <a:latin typeface="Times New Roman" pitchFamily="18" charset="0"/>
                <a:ea typeface="楷体_GB2312" pitchFamily="49" charset="-122"/>
              </a:rPr>
              <a:t>归并类</a:t>
            </a:r>
          </a:p>
        </p:txBody>
      </p:sp>
      <p:sp>
        <p:nvSpPr>
          <p:cNvPr id="16" name="Text Box 1026"/>
          <p:cNvSpPr txBox="1">
            <a:spLocks noChangeArrowheads="1"/>
          </p:cNvSpPr>
          <p:nvPr/>
        </p:nvSpPr>
        <p:spPr bwMode="auto">
          <a:xfrm>
            <a:off x="792163" y="5377018"/>
            <a:ext cx="2627642" cy="707886"/>
          </a:xfrm>
          <a:prstGeom prst="rect">
            <a:avLst/>
          </a:prstGeom>
          <a:noFill/>
          <a:ln w="9525">
            <a:noFill/>
            <a:miter lim="800000"/>
            <a:headEnd/>
            <a:tailEnd/>
          </a:ln>
          <a:effectLst/>
        </p:spPr>
        <p:txBody>
          <a:bodyPr wrap="none">
            <a:spAutoFit/>
          </a:bodyPr>
          <a:lstStyle/>
          <a:p>
            <a:pPr fontAlgn="base">
              <a:spcBef>
                <a:spcPct val="0"/>
              </a:spcBef>
              <a:spcAft>
                <a:spcPct val="0"/>
              </a:spcAft>
            </a:pPr>
            <a:r>
              <a:rPr kumimoji="1" lang="en-US" altLang="zh-CN" sz="4000" b="1" dirty="0">
                <a:solidFill>
                  <a:srgbClr val="003300"/>
                </a:solidFill>
                <a:latin typeface="Times New Roman" pitchFamily="18" charset="0"/>
                <a:ea typeface="楷体_GB2312" pitchFamily="49" charset="-122"/>
              </a:rPr>
              <a:t>5.</a:t>
            </a:r>
            <a:r>
              <a:rPr kumimoji="1" lang="zh-CN" altLang="en-US" sz="4000" b="1" dirty="0">
                <a:solidFill>
                  <a:srgbClr val="003300"/>
                </a:solidFill>
                <a:latin typeface="Times New Roman" pitchFamily="18" charset="0"/>
                <a:ea typeface="楷体_GB2312" pitchFamily="49" charset="-122"/>
              </a:rPr>
              <a:t>其它方法</a:t>
            </a:r>
          </a:p>
        </p:txBody>
      </p:sp>
    </p:spTree>
    <p:extLst>
      <p:ext uri="{BB962C8B-B14F-4D97-AF65-F5344CB8AC3E}">
        <p14:creationId xmlns:p14="http://schemas.microsoft.com/office/powerpoint/2010/main" val="26673389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strips(downRight)">
                                      <p:cBhvr>
                                        <p:cTn id="7" dur="500"/>
                                        <p:tgtEl>
                                          <p:spTgt spid="13"/>
                                        </p:tgtEl>
                                      </p:cBhvr>
                                    </p:animEffect>
                                  </p:childTnLst>
                                </p:cTn>
                              </p:par>
                            </p:childTnLst>
                          </p:cTn>
                        </p:par>
                        <p:par>
                          <p:cTn id="8" fill="hold">
                            <p:stCondLst>
                              <p:cond delay="500"/>
                            </p:stCondLst>
                            <p:childTnLst>
                              <p:par>
                                <p:cTn id="9" presetID="2" presetClass="entr" presetSubtype="1" fill="hold" grpId="0" nodeType="after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500" fill="hold"/>
                                        <p:tgtEl>
                                          <p:spTgt spid="15"/>
                                        </p:tgtEl>
                                        <p:attrNameLst>
                                          <p:attrName>ppt_x</p:attrName>
                                        </p:attrNameLst>
                                      </p:cBhvr>
                                      <p:tavLst>
                                        <p:tav tm="0">
                                          <p:val>
                                            <p:strVal val="#ppt_x"/>
                                          </p:val>
                                        </p:tav>
                                        <p:tav tm="100000">
                                          <p:val>
                                            <p:strVal val="#ppt_x"/>
                                          </p:val>
                                        </p:tav>
                                      </p:tavLst>
                                    </p:anim>
                                    <p:anim calcmode="lin" valueType="num">
                                      <p:cBhvr additive="base">
                                        <p:cTn id="12" dur="500" fill="hold"/>
                                        <p:tgtEl>
                                          <p:spTgt spid="15"/>
                                        </p:tgtEl>
                                        <p:attrNameLst>
                                          <p:attrName>ppt_y</p:attrName>
                                        </p:attrNameLst>
                                      </p:cBhvr>
                                      <p:tavLst>
                                        <p:tav tm="0">
                                          <p:val>
                                            <p:strVal val="0-#ppt_h/2"/>
                                          </p:val>
                                        </p:tav>
                                        <p:tav tm="100000">
                                          <p:val>
                                            <p:strVal val="#ppt_y"/>
                                          </p:val>
                                        </p:tav>
                                      </p:tavLst>
                                    </p:anim>
                                  </p:childTnLst>
                                </p:cTn>
                              </p:par>
                            </p:childTnLst>
                          </p:cTn>
                        </p:par>
                        <p:par>
                          <p:cTn id="13" fill="hold">
                            <p:stCondLst>
                              <p:cond delay="1000"/>
                            </p:stCondLst>
                            <p:childTnLst>
                              <p:par>
                                <p:cTn id="14" presetID="2" presetClass="entr" presetSubtype="1" fill="hold" grpId="0" nodeType="afterEffect">
                                  <p:stCondLst>
                                    <p:cond delay="0"/>
                                  </p:stCondLst>
                                  <p:childTnLst>
                                    <p:set>
                                      <p:cBhvr>
                                        <p:cTn id="15" dur="1" fill="hold">
                                          <p:stCondLst>
                                            <p:cond delay="0"/>
                                          </p:stCondLst>
                                        </p:cTn>
                                        <p:tgtEl>
                                          <p:spTgt spid="16"/>
                                        </p:tgtEl>
                                        <p:attrNameLst>
                                          <p:attrName>style.visibility</p:attrName>
                                        </p:attrNameLst>
                                      </p:cBhvr>
                                      <p:to>
                                        <p:strVal val="visible"/>
                                      </p:to>
                                    </p:set>
                                    <p:anim calcmode="lin" valueType="num">
                                      <p:cBhvr additive="base">
                                        <p:cTn id="16" dur="500" fill="hold"/>
                                        <p:tgtEl>
                                          <p:spTgt spid="16"/>
                                        </p:tgtEl>
                                        <p:attrNameLst>
                                          <p:attrName>ppt_x</p:attrName>
                                        </p:attrNameLst>
                                      </p:cBhvr>
                                      <p:tavLst>
                                        <p:tav tm="0">
                                          <p:val>
                                            <p:strVal val="#ppt_x"/>
                                          </p:val>
                                        </p:tav>
                                        <p:tav tm="100000">
                                          <p:val>
                                            <p:strVal val="#ppt_x"/>
                                          </p:val>
                                        </p:tav>
                                      </p:tavLst>
                                    </p:anim>
                                    <p:anim calcmode="lin" valueType="num">
                                      <p:cBhvr additive="base">
                                        <p:cTn id="17" dur="500" fill="hold"/>
                                        <p:tgtEl>
                                          <p:spTgt spid="1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autoUpdateAnimBg="0"/>
      <p:bldP spid="15" grpId="0" autoUpdateAnimBg="0"/>
      <p:bldP spid="16" grpId="0" autoUpdateAnimBg="0"/>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295400"/>
            <a:ext cx="8229600" cy="5105400"/>
          </a:xfrm>
        </p:spPr>
        <p:txBody>
          <a:bodyPr>
            <a:normAutofit/>
          </a:bodyPr>
          <a:lstStyle/>
          <a:p>
            <a:pPr marL="457200" lvl="1" indent="0">
              <a:lnSpc>
                <a:spcPts val="3000"/>
              </a:lnSpc>
              <a:buNone/>
            </a:pPr>
            <a:endParaRPr lang="en-US" altLang="zh-CN" sz="2400" b="1" dirty="0"/>
          </a:p>
          <a:p>
            <a:pPr lvl="1">
              <a:lnSpc>
                <a:spcPts val="3000"/>
              </a:lnSpc>
            </a:pPr>
            <a:endParaRPr lang="en-US" altLang="zh-CN" sz="2400" b="1" dirty="0"/>
          </a:p>
          <a:p>
            <a:pPr lvl="1">
              <a:lnSpc>
                <a:spcPts val="3000"/>
              </a:lnSpc>
            </a:pPr>
            <a:endParaRPr lang="en-US" altLang="zh-CN" sz="2400" b="1" dirty="0"/>
          </a:p>
          <a:p>
            <a:pPr lvl="1">
              <a:lnSpc>
                <a:spcPts val="3000"/>
              </a:lnSpc>
            </a:pPr>
            <a:endParaRPr lang="en-US" altLang="zh-CN" sz="2400" b="1" dirty="0"/>
          </a:p>
          <a:p>
            <a:pPr lvl="1">
              <a:lnSpc>
                <a:spcPts val="3000"/>
              </a:lnSpc>
            </a:pPr>
            <a:endParaRPr lang="en-US" altLang="zh-CN" sz="2400" b="1" dirty="0"/>
          </a:p>
          <a:p>
            <a:pPr lvl="1">
              <a:lnSpc>
                <a:spcPts val="3000"/>
              </a:lnSpc>
            </a:pPr>
            <a:endParaRPr lang="en-US" altLang="zh-CN" sz="2400" b="1" dirty="0"/>
          </a:p>
          <a:p>
            <a:pPr lvl="1">
              <a:lnSpc>
                <a:spcPts val="3000"/>
              </a:lnSpc>
            </a:pPr>
            <a:endParaRPr lang="en-US" altLang="zh-CN" sz="2400" b="1" dirty="0"/>
          </a:p>
        </p:txBody>
      </p:sp>
      <p:sp>
        <p:nvSpPr>
          <p:cNvPr id="6" name="灯片编号占位符 5"/>
          <p:cNvSpPr>
            <a:spLocks noGrp="1"/>
          </p:cNvSpPr>
          <p:nvPr>
            <p:ph type="sldNum" sz="quarter" idx="12"/>
          </p:nvPr>
        </p:nvSpPr>
        <p:spPr/>
        <p:txBody>
          <a:bodyPr/>
          <a:lstStyle/>
          <a:p>
            <a:fld id="{0063EC4C-CFD8-4F45-A0A2-30028C1F73DB}" type="slidenum">
              <a:rPr lang="zh-CN" altLang="en-US" b="1">
                <a:solidFill>
                  <a:srgbClr val="F79646">
                    <a:lumMod val="75000"/>
                  </a:srgbClr>
                </a:solidFill>
              </a:rPr>
              <a:pPr/>
              <a:t>110</a:t>
            </a:fld>
            <a:endParaRPr lang="zh-CN" altLang="en-US" b="1" dirty="0">
              <a:solidFill>
                <a:srgbClr val="F79646">
                  <a:lumMod val="75000"/>
                </a:srgbClr>
              </a:solidFill>
            </a:endParaRPr>
          </a:p>
        </p:txBody>
      </p:sp>
      <p:sp>
        <p:nvSpPr>
          <p:cNvPr id="2" name="标题 1"/>
          <p:cNvSpPr>
            <a:spLocks noGrp="1"/>
          </p:cNvSpPr>
          <p:nvPr>
            <p:ph type="title"/>
          </p:nvPr>
        </p:nvSpPr>
        <p:spPr/>
        <p:txBody>
          <a:bodyPr>
            <a:normAutofit/>
          </a:bodyPr>
          <a:lstStyle/>
          <a:p>
            <a:pPr lvl="0" fontAlgn="base">
              <a:lnSpc>
                <a:spcPct val="150000"/>
              </a:lnSpc>
              <a:spcBef>
                <a:spcPct val="5000"/>
              </a:spcBef>
              <a:spcAft>
                <a:spcPct val="5000"/>
              </a:spcAft>
            </a:pPr>
            <a:r>
              <a:rPr kumimoji="1" lang="zh-CN" altLang="en-US" sz="4000" b="1" dirty="0">
                <a:solidFill>
                  <a:srgbClr val="0000FF"/>
                </a:solidFill>
                <a:latin typeface="Times New Roman" panose="02020603050405020304" pitchFamily="18" charset="0"/>
                <a:ea typeface="+mn-ea"/>
                <a:cs typeface="Courier New" panose="02070309020205020404" pitchFamily="49" charset="0"/>
              </a:rPr>
              <a:t>本章小结</a:t>
            </a:r>
          </a:p>
        </p:txBody>
      </p:sp>
      <p:sp>
        <p:nvSpPr>
          <p:cNvPr id="4" name="日期占位符 3"/>
          <p:cNvSpPr>
            <a:spLocks noGrp="1"/>
          </p:cNvSpPr>
          <p:nvPr>
            <p:ph type="dt" sz="half" idx="4294967295"/>
          </p:nvPr>
        </p:nvSpPr>
        <p:spPr>
          <a:xfrm>
            <a:off x="0" y="6356350"/>
            <a:ext cx="2133600" cy="365125"/>
          </a:xfrm>
        </p:spPr>
        <p:txBody>
          <a:bodyPr/>
          <a:lstStyle/>
          <a:p>
            <a:fld id="{5AFE6B10-76A0-472F-B35E-8BE1E59BFCD2}" type="datetime1">
              <a:rPr lang="zh-CN" altLang="en-US" b="1" smtClean="0">
                <a:solidFill>
                  <a:srgbClr val="F79646">
                    <a:lumMod val="75000"/>
                  </a:srgbClr>
                </a:solidFill>
              </a:rPr>
              <a:t>2025/4/9</a:t>
            </a:fld>
            <a:endParaRPr lang="zh-CN" altLang="en-US" b="1" dirty="0">
              <a:solidFill>
                <a:srgbClr val="F79646">
                  <a:lumMod val="75000"/>
                </a:srgbClr>
              </a:solidFill>
            </a:endParaRPr>
          </a:p>
        </p:txBody>
      </p:sp>
      <p:pic>
        <p:nvPicPr>
          <p:cNvPr id="2049" name="Picture 1" descr="C:\Users\Haijun\AppData\Roaming\Tencent\Users\2968516474\QQ\WinTemp\RichOle\O5)[OOM[}$H7(6{A~41GY`Q.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73137" y="1"/>
            <a:ext cx="970863" cy="838199"/>
          </a:xfrm>
          <a:prstGeom prst="rect">
            <a:avLst/>
          </a:prstGeom>
          <a:noFill/>
          <a:extLst>
            <a:ext uri="{909E8E84-426E-40DD-AFC4-6F175D3DCCD1}">
              <a14:hiddenFill xmlns:a14="http://schemas.microsoft.com/office/drawing/2010/main">
                <a:solidFill>
                  <a:srgbClr val="FFFFFF"/>
                </a:solidFill>
              </a14:hiddenFill>
            </a:ext>
          </a:extLst>
        </p:spPr>
      </p:pic>
      <p:cxnSp>
        <p:nvCxnSpPr>
          <p:cNvPr id="12" name="直接连接符 11"/>
          <p:cNvCxnSpPr/>
          <p:nvPr/>
        </p:nvCxnSpPr>
        <p:spPr>
          <a:xfrm>
            <a:off x="457200" y="6324600"/>
            <a:ext cx="822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Rectangle 3"/>
          <p:cNvSpPr txBox="1">
            <a:spLocks noChangeArrowheads="1"/>
          </p:cNvSpPr>
          <p:nvPr/>
        </p:nvSpPr>
        <p:spPr bwMode="auto">
          <a:xfrm>
            <a:off x="539750" y="1300163"/>
            <a:ext cx="8175625" cy="4795837"/>
          </a:xfrm>
          <a:prstGeom prst="rect">
            <a:avLst/>
          </a:prstGeom>
          <a:noFill/>
          <a:ln w="38100" cmpd="dbl">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lvl1pPr marL="273050" indent="-273050" algn="l" rtl="0" eaLnBrk="0" fontAlgn="base" hangingPunct="0">
              <a:spcBef>
                <a:spcPct val="20000"/>
              </a:spcBef>
              <a:spcAft>
                <a:spcPct val="0"/>
              </a:spcAft>
              <a:buClr>
                <a:srgbClr val="0BD0D9"/>
              </a:buClr>
              <a:buSzPct val="95000"/>
              <a:buFont typeface="Wingdings 2" pitchFamily="18" charset="2"/>
              <a:buNone/>
              <a:defRPr sz="2800">
                <a:solidFill>
                  <a:schemeClr val="tx1"/>
                </a:solidFill>
                <a:latin typeface="+mn-lt"/>
                <a:ea typeface="+mn-ea"/>
                <a:cs typeface="+mn-cs"/>
              </a:defRPr>
            </a:lvl1pPr>
            <a:lvl2pPr marL="639763" indent="-246063" algn="l" rtl="0" eaLnBrk="0" fontAlgn="base" hangingPunct="0">
              <a:spcBef>
                <a:spcPct val="20000"/>
              </a:spcBef>
              <a:spcAft>
                <a:spcPct val="0"/>
              </a:spcAft>
              <a:buClr>
                <a:schemeClr val="accent1"/>
              </a:buClr>
              <a:buSzPct val="85000"/>
              <a:buFont typeface="Wingdings 2" pitchFamily="18" charset="2"/>
              <a:buNone/>
              <a:defRPr sz="2800">
                <a:solidFill>
                  <a:schemeClr val="tx1"/>
                </a:solidFill>
                <a:latin typeface="+mn-lt"/>
                <a:ea typeface="+mn-ea"/>
              </a:defRPr>
            </a:lvl2pPr>
            <a:lvl3pPr marL="914400" indent="-246063" algn="l" rtl="0" eaLnBrk="0" fontAlgn="base" hangingPunct="0">
              <a:spcBef>
                <a:spcPct val="20000"/>
              </a:spcBef>
              <a:spcAft>
                <a:spcPct val="0"/>
              </a:spcAft>
              <a:buClr>
                <a:schemeClr val="accent2"/>
              </a:buClr>
              <a:buSzPct val="70000"/>
              <a:buFont typeface="Wingdings 2" pitchFamily="18" charset="2"/>
              <a:buNone/>
              <a:defRPr sz="2800">
                <a:solidFill>
                  <a:schemeClr val="tx1"/>
                </a:solidFill>
                <a:latin typeface="+mn-lt"/>
                <a:ea typeface="+mn-ea"/>
              </a:defRPr>
            </a:lvl3pPr>
            <a:lvl4pPr marL="1187450" indent="-209550" algn="l" rtl="0" eaLnBrk="0" fontAlgn="base" hangingPunct="0">
              <a:spcBef>
                <a:spcPct val="20000"/>
              </a:spcBef>
              <a:spcAft>
                <a:spcPct val="0"/>
              </a:spcAft>
              <a:buClr>
                <a:srgbClr val="0BD0D9"/>
              </a:buClr>
              <a:buSzPct val="65000"/>
              <a:buFont typeface="Wingdings 2" pitchFamily="18" charset="2"/>
              <a:buChar char=""/>
              <a:defRPr sz="2800">
                <a:solidFill>
                  <a:schemeClr val="tx1"/>
                </a:solidFill>
                <a:latin typeface="+mn-lt"/>
                <a:ea typeface="+mn-ea"/>
              </a:defRPr>
            </a:lvl4pPr>
            <a:lvl5pPr marL="1462088" indent="-209550" algn="l" rtl="0" eaLnBrk="0" fontAlgn="base" hangingPunct="0">
              <a:spcBef>
                <a:spcPct val="20000"/>
              </a:spcBef>
              <a:spcAft>
                <a:spcPct val="0"/>
              </a:spcAft>
              <a:buClr>
                <a:srgbClr val="10CF9B"/>
              </a:buClr>
              <a:buSzPct val="65000"/>
              <a:buFont typeface="Wingdings 2" pitchFamily="18" charset="2"/>
              <a:buChar char=""/>
              <a:defRPr sz="2800">
                <a:solidFill>
                  <a:schemeClr val="tx1"/>
                </a:solidFill>
                <a:latin typeface="+mn-lt"/>
                <a:ea typeface="+mn-ea"/>
              </a:defRPr>
            </a:lvl5pPr>
            <a:lvl6pPr marL="1919288" indent="-209550" algn="l" rtl="0" fontAlgn="base">
              <a:spcBef>
                <a:spcPct val="20000"/>
              </a:spcBef>
              <a:spcAft>
                <a:spcPct val="0"/>
              </a:spcAft>
              <a:buClr>
                <a:srgbClr val="10CF9B"/>
              </a:buClr>
              <a:buSzPct val="65000"/>
              <a:buFont typeface="Wingdings 2" pitchFamily="18" charset="2"/>
              <a:buChar char=""/>
              <a:defRPr sz="2800">
                <a:solidFill>
                  <a:schemeClr val="tx1"/>
                </a:solidFill>
                <a:latin typeface="+mn-lt"/>
                <a:ea typeface="+mn-ea"/>
              </a:defRPr>
            </a:lvl6pPr>
            <a:lvl7pPr marL="2376488" indent="-209550" algn="l" rtl="0" fontAlgn="base">
              <a:spcBef>
                <a:spcPct val="20000"/>
              </a:spcBef>
              <a:spcAft>
                <a:spcPct val="0"/>
              </a:spcAft>
              <a:buClr>
                <a:srgbClr val="10CF9B"/>
              </a:buClr>
              <a:buSzPct val="65000"/>
              <a:buFont typeface="Wingdings 2" pitchFamily="18" charset="2"/>
              <a:buChar char=""/>
              <a:defRPr sz="2800">
                <a:solidFill>
                  <a:schemeClr val="tx1"/>
                </a:solidFill>
                <a:latin typeface="+mn-lt"/>
                <a:ea typeface="+mn-ea"/>
              </a:defRPr>
            </a:lvl7pPr>
            <a:lvl8pPr marL="2833688" indent="-209550" algn="l" rtl="0" fontAlgn="base">
              <a:spcBef>
                <a:spcPct val="20000"/>
              </a:spcBef>
              <a:spcAft>
                <a:spcPct val="0"/>
              </a:spcAft>
              <a:buClr>
                <a:srgbClr val="10CF9B"/>
              </a:buClr>
              <a:buSzPct val="65000"/>
              <a:buFont typeface="Wingdings 2" pitchFamily="18" charset="2"/>
              <a:buChar char=""/>
              <a:defRPr sz="2800">
                <a:solidFill>
                  <a:schemeClr val="tx1"/>
                </a:solidFill>
                <a:latin typeface="+mn-lt"/>
                <a:ea typeface="+mn-ea"/>
              </a:defRPr>
            </a:lvl8pPr>
            <a:lvl9pPr marL="3290888" indent="-209550" algn="l" rtl="0" fontAlgn="base">
              <a:spcBef>
                <a:spcPct val="20000"/>
              </a:spcBef>
              <a:spcAft>
                <a:spcPct val="0"/>
              </a:spcAft>
              <a:buClr>
                <a:srgbClr val="10CF9B"/>
              </a:buClr>
              <a:buSzPct val="65000"/>
              <a:buFont typeface="Wingdings 2" pitchFamily="18" charset="2"/>
              <a:buChar char=""/>
              <a:defRPr sz="2800">
                <a:solidFill>
                  <a:schemeClr val="tx1"/>
                </a:solidFill>
                <a:latin typeface="+mn-lt"/>
                <a:ea typeface="+mn-ea"/>
              </a:defRPr>
            </a:lvl9pPr>
          </a:lstStyle>
          <a:p>
            <a:pPr marL="457200" indent="-457200" eaLnBrk="1" hangingPunct="1">
              <a:buClr>
                <a:srgbClr val="0000FF"/>
              </a:buClr>
              <a:buFont typeface="Wingdings" panose="05000000000000000000" pitchFamily="2" charset="2"/>
              <a:buChar char="ü"/>
            </a:pPr>
            <a:r>
              <a:rPr lang="zh-CN" altLang="en-US" kern="0" dirty="0">
                <a:ea typeface="隶书" pitchFamily="49" charset="-122"/>
              </a:rPr>
              <a:t> 熟练掌握：</a:t>
            </a:r>
          </a:p>
          <a:p>
            <a:pPr marL="823913" lvl="1" indent="-457200" eaLnBrk="1" hangingPunct="1">
              <a:buClr>
                <a:srgbClr val="0000FF"/>
              </a:buClr>
              <a:buFont typeface="Wingdings" panose="05000000000000000000" pitchFamily="2" charset="2"/>
              <a:buChar char="p"/>
            </a:pPr>
            <a:r>
              <a:rPr lang="zh-CN" altLang="en-US" kern="0" dirty="0">
                <a:ea typeface="隶书" pitchFamily="49" charset="-122"/>
              </a:rPr>
              <a:t>直接插入排序、希尔排序、冒泡排序、快速排序、简单选择排序、堆排序、归并排序、基数排序的思想和算法。充分了解各种排序算法的应用背景和优缺点。</a:t>
            </a:r>
          </a:p>
          <a:p>
            <a:pPr marL="457200" indent="-457200" eaLnBrk="1" hangingPunct="1">
              <a:buClr>
                <a:srgbClr val="0000FF"/>
              </a:buClr>
              <a:buFont typeface="Wingdings" panose="05000000000000000000" pitchFamily="2" charset="2"/>
              <a:buChar char="ü"/>
            </a:pPr>
            <a:r>
              <a:rPr lang="zh-CN" altLang="en-US" kern="0" dirty="0">
                <a:ea typeface="隶书" pitchFamily="49" charset="-122"/>
              </a:rPr>
              <a:t> 重点学习：</a:t>
            </a:r>
          </a:p>
          <a:p>
            <a:pPr marL="823913" lvl="1" indent="-457200" eaLnBrk="1" hangingPunct="1">
              <a:buClr>
                <a:srgbClr val="0000FF"/>
              </a:buClr>
              <a:buFont typeface="Wingdings" panose="05000000000000000000" pitchFamily="2" charset="2"/>
              <a:buChar char="p"/>
            </a:pPr>
            <a:r>
              <a:rPr lang="zh-CN" altLang="en-US" kern="0" dirty="0">
                <a:ea typeface="隶书" pitchFamily="49" charset="-122"/>
              </a:rPr>
              <a:t>加强各种排序算法在实际应用中的训练，提高实际应用水平。</a:t>
            </a:r>
          </a:p>
          <a:p>
            <a:pPr marL="457200" indent="-457200" eaLnBrk="1" hangingPunct="1">
              <a:lnSpc>
                <a:spcPct val="80000"/>
              </a:lnSpc>
              <a:buClr>
                <a:srgbClr val="0000FF"/>
              </a:buClr>
              <a:buFont typeface="Wingdings" panose="05000000000000000000" pitchFamily="2" charset="2"/>
              <a:buChar char="ü"/>
            </a:pPr>
            <a:endParaRPr lang="zh-CN" altLang="en-US" kern="0" dirty="0">
              <a:ea typeface="隶书" pitchFamily="49" charset="-122"/>
            </a:endParaRPr>
          </a:p>
        </p:txBody>
      </p:sp>
    </p:spTree>
    <p:extLst>
      <p:ext uri="{BB962C8B-B14F-4D97-AF65-F5344CB8AC3E}">
        <p14:creationId xmlns:p14="http://schemas.microsoft.com/office/powerpoint/2010/main" val="30826754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0063EC4C-CFD8-4F45-A0A2-30028C1F73DB}" type="slidenum">
              <a:rPr lang="zh-CN" altLang="en-US" b="1">
                <a:solidFill>
                  <a:srgbClr val="F79646">
                    <a:lumMod val="75000"/>
                  </a:srgbClr>
                </a:solidFill>
              </a:rPr>
              <a:pPr/>
              <a:t>12</a:t>
            </a:fld>
            <a:endParaRPr lang="zh-CN" altLang="en-US" b="1" dirty="0">
              <a:solidFill>
                <a:srgbClr val="F79646">
                  <a:lumMod val="75000"/>
                </a:srgbClr>
              </a:solidFill>
            </a:endParaRPr>
          </a:p>
        </p:txBody>
      </p:sp>
      <p:sp>
        <p:nvSpPr>
          <p:cNvPr id="2" name="标题 1"/>
          <p:cNvSpPr>
            <a:spLocks noGrp="1"/>
          </p:cNvSpPr>
          <p:nvPr>
            <p:ph type="title"/>
          </p:nvPr>
        </p:nvSpPr>
        <p:spPr>
          <a:xfrm>
            <a:off x="457200" y="0"/>
            <a:ext cx="8229600" cy="1143000"/>
          </a:xfrm>
        </p:spPr>
        <p:txBody>
          <a:bodyPr>
            <a:normAutofit/>
          </a:bodyPr>
          <a:lstStyle/>
          <a:p>
            <a:pPr lvl="0" fontAlgn="base">
              <a:lnSpc>
                <a:spcPct val="150000"/>
              </a:lnSpc>
              <a:spcBef>
                <a:spcPct val="5000"/>
              </a:spcBef>
              <a:spcAft>
                <a:spcPct val="5000"/>
              </a:spcAft>
            </a:pPr>
            <a:r>
              <a:rPr kumimoji="1" lang="en-US" altLang="zh-CN" sz="3200" b="1" dirty="0">
                <a:latin typeface="Arial" charset="0"/>
                <a:ea typeface="宋体" charset="-122"/>
                <a:cs typeface="+mn-cs"/>
              </a:rPr>
              <a:t>6.1  </a:t>
            </a:r>
            <a:r>
              <a:rPr kumimoji="1" lang="zh-CN" altLang="en-US" sz="3200" b="1" dirty="0">
                <a:latin typeface="Arial" charset="0"/>
                <a:ea typeface="宋体" charset="-122"/>
                <a:cs typeface="+mn-cs"/>
              </a:rPr>
              <a:t>概述</a:t>
            </a:r>
          </a:p>
        </p:txBody>
      </p:sp>
      <p:sp>
        <p:nvSpPr>
          <p:cNvPr id="4" name="日期占位符 3"/>
          <p:cNvSpPr>
            <a:spLocks noGrp="1"/>
          </p:cNvSpPr>
          <p:nvPr>
            <p:ph type="dt" sz="half" idx="4294967295"/>
          </p:nvPr>
        </p:nvSpPr>
        <p:spPr>
          <a:xfrm>
            <a:off x="0" y="6356350"/>
            <a:ext cx="2133600" cy="365125"/>
          </a:xfrm>
        </p:spPr>
        <p:txBody>
          <a:bodyPr/>
          <a:lstStyle/>
          <a:p>
            <a:fld id="{4B0F54B7-B21F-4949-8B73-876E3B7C9075}" type="datetime1">
              <a:rPr lang="zh-CN" altLang="en-US" b="1" smtClean="0">
                <a:solidFill>
                  <a:srgbClr val="F79646">
                    <a:lumMod val="75000"/>
                  </a:srgbClr>
                </a:solidFill>
              </a:rPr>
              <a:t>2025/4/9</a:t>
            </a:fld>
            <a:endParaRPr lang="zh-CN" altLang="en-US" b="1" dirty="0">
              <a:solidFill>
                <a:srgbClr val="F79646">
                  <a:lumMod val="75000"/>
                </a:srgbClr>
              </a:solidFill>
            </a:endParaRPr>
          </a:p>
        </p:txBody>
      </p:sp>
      <p:pic>
        <p:nvPicPr>
          <p:cNvPr id="2049" name="Picture 1" descr="C:\Users\Haijun\AppData\Roaming\Tencent\Users\2968516474\QQ\WinTemp\RichOle\O5)[OOM[}$H7(6{A~41GY`Q.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73137" y="1"/>
            <a:ext cx="970863" cy="838199"/>
          </a:xfrm>
          <a:prstGeom prst="rect">
            <a:avLst/>
          </a:prstGeom>
          <a:noFill/>
          <a:extLst>
            <a:ext uri="{909E8E84-426E-40DD-AFC4-6F175D3DCCD1}">
              <a14:hiddenFill xmlns:a14="http://schemas.microsoft.com/office/drawing/2010/main">
                <a:solidFill>
                  <a:srgbClr val="FFFFFF"/>
                </a:solidFill>
              </a14:hiddenFill>
            </a:ext>
          </a:extLst>
        </p:spPr>
      </p:pic>
      <p:cxnSp>
        <p:nvCxnSpPr>
          <p:cNvPr id="12" name="直接连接符 11"/>
          <p:cNvCxnSpPr/>
          <p:nvPr/>
        </p:nvCxnSpPr>
        <p:spPr>
          <a:xfrm>
            <a:off x="457200" y="6324600"/>
            <a:ext cx="822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Text Box 2"/>
          <p:cNvSpPr txBox="1">
            <a:spLocks noChangeArrowheads="1"/>
          </p:cNvSpPr>
          <p:nvPr/>
        </p:nvSpPr>
        <p:spPr bwMode="auto">
          <a:xfrm>
            <a:off x="179388" y="990600"/>
            <a:ext cx="6553200" cy="519113"/>
          </a:xfrm>
          <a:prstGeom prst="rect">
            <a:avLst/>
          </a:prstGeom>
          <a:noFill/>
          <a:ln w="9525" algn="ctr">
            <a:noFill/>
            <a:miter lim="800000"/>
            <a:headEnd/>
            <a:tailEnd/>
          </a:ln>
          <a:effectLst/>
        </p:spPr>
        <p:txBody>
          <a:bodyPr>
            <a:spAutoFit/>
          </a:bodyPr>
          <a:lstStyle/>
          <a:p>
            <a:pPr fontAlgn="base">
              <a:spcBef>
                <a:spcPct val="20000"/>
              </a:spcBef>
              <a:spcAft>
                <a:spcPct val="0"/>
              </a:spcAft>
              <a:buFont typeface="Wingdings" pitchFamily="2" charset="2"/>
              <a:buChar char="p"/>
            </a:pPr>
            <a:r>
              <a:rPr kumimoji="1" lang="en-US" altLang="zh-CN" sz="2800" b="1" dirty="0">
                <a:solidFill>
                  <a:srgbClr val="003300"/>
                </a:solidFill>
                <a:latin typeface="Times New Roman" pitchFamily="18" charset="0"/>
              </a:rPr>
              <a:t> </a:t>
            </a:r>
            <a:r>
              <a:rPr kumimoji="1" lang="zh-CN" altLang="en-US" sz="2800" b="1" dirty="0">
                <a:solidFill>
                  <a:srgbClr val="003300"/>
                </a:solidFill>
                <a:latin typeface="Times New Roman" pitchFamily="18" charset="0"/>
              </a:rPr>
              <a:t>内部排序</a:t>
            </a:r>
          </a:p>
        </p:txBody>
      </p:sp>
      <p:sp>
        <p:nvSpPr>
          <p:cNvPr id="11" name="Content Placeholder 2">
            <a:extLst>
              <a:ext uri="{FF2B5EF4-FFF2-40B4-BE49-F238E27FC236}">
                <a16:creationId xmlns:a16="http://schemas.microsoft.com/office/drawing/2014/main" id="{3233A07A-6C68-6D42-9328-84D0C98BC7AF}"/>
              </a:ext>
            </a:extLst>
          </p:cNvPr>
          <p:cNvSpPr>
            <a:spLocks noGrp="1"/>
          </p:cNvSpPr>
          <p:nvPr>
            <p:ph idx="1"/>
          </p:nvPr>
        </p:nvSpPr>
        <p:spPr>
          <a:xfrm>
            <a:off x="428968" y="1511385"/>
            <a:ext cx="8229600" cy="4863296"/>
          </a:xfrm>
        </p:spPr>
        <p:txBody>
          <a:bodyPr>
            <a:normAutofit fontScale="92500"/>
          </a:bodyPr>
          <a:lstStyle/>
          <a:p>
            <a:pPr lvl="1"/>
            <a:r>
              <a:rPr kumimoji="1" lang="zh-CN" altLang="en-US" b="1" dirty="0">
                <a:solidFill>
                  <a:srgbClr val="C0504D"/>
                </a:solidFill>
              </a:rPr>
              <a:t>插入类</a:t>
            </a:r>
            <a:r>
              <a:rPr kumimoji="1" lang="zh-CN" altLang="en-US" b="1" dirty="0"/>
              <a:t> 将无序子序列中的一个或几个记录“插入”到有序序列中，从而增加记录的有序子序列的长度</a:t>
            </a:r>
          </a:p>
          <a:p>
            <a:pPr lvl="1"/>
            <a:r>
              <a:rPr kumimoji="1" lang="zh-CN" altLang="en-US" b="1" dirty="0">
                <a:solidFill>
                  <a:srgbClr val="C0504D"/>
                </a:solidFill>
              </a:rPr>
              <a:t>选择类</a:t>
            </a:r>
            <a:r>
              <a:rPr kumimoji="1" lang="zh-CN" altLang="en-US" b="1" dirty="0"/>
              <a:t> 从记录的无序子序列中“选择”关键字最小或最大的记录，并将它加入到有序子序列中，以此方法增加记录的有序子序列的长度</a:t>
            </a:r>
          </a:p>
          <a:p>
            <a:pPr lvl="1">
              <a:defRPr/>
            </a:pPr>
            <a:r>
              <a:rPr kumimoji="1" lang="zh-CN" altLang="en-US" b="1" dirty="0">
                <a:solidFill>
                  <a:srgbClr val="C0504D"/>
                </a:solidFill>
              </a:rPr>
              <a:t>交换类</a:t>
            </a:r>
            <a:r>
              <a:rPr kumimoji="1" lang="zh-CN" altLang="en-US" b="1" dirty="0"/>
              <a:t> 通过“交换”无序序列中的记录从而得到其中关键字最小或最大的记录，并将它加入到有序子序列中，以此方法增加记录的有序子序列的长度</a:t>
            </a:r>
          </a:p>
          <a:p>
            <a:pPr lvl="1">
              <a:defRPr/>
            </a:pPr>
            <a:r>
              <a:rPr kumimoji="1" lang="zh-CN" altLang="en-US" b="1" dirty="0">
                <a:solidFill>
                  <a:srgbClr val="C0504D"/>
                </a:solidFill>
              </a:rPr>
              <a:t>归并类</a:t>
            </a:r>
            <a:r>
              <a:rPr kumimoji="1" lang="zh-CN" altLang="en-US" b="1" dirty="0"/>
              <a:t> 通过“归并”两个或两个以上的记录有序子序列，逐步增加记录有序序列的长度</a:t>
            </a:r>
          </a:p>
          <a:p>
            <a:pPr lvl="1">
              <a:defRPr/>
            </a:pPr>
            <a:r>
              <a:rPr kumimoji="1" lang="zh-CN" altLang="en-US" b="1" dirty="0">
                <a:solidFill>
                  <a:srgbClr val="C0504D"/>
                </a:solidFill>
              </a:rPr>
              <a:t>其它方法</a:t>
            </a:r>
            <a:endParaRPr kumimoji="1" lang="en-CN" b="1" dirty="0">
              <a:solidFill>
                <a:srgbClr val="C0504D"/>
              </a:solidFill>
            </a:endParaRPr>
          </a:p>
        </p:txBody>
      </p:sp>
    </p:spTree>
    <p:extLst>
      <p:ext uri="{BB962C8B-B14F-4D97-AF65-F5344CB8AC3E}">
        <p14:creationId xmlns:p14="http://schemas.microsoft.com/office/powerpoint/2010/main" val="2802699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0063EC4C-CFD8-4F45-A0A2-30028C1F73DB}" type="slidenum">
              <a:rPr lang="zh-CN" altLang="en-US" b="1">
                <a:solidFill>
                  <a:srgbClr val="F79646">
                    <a:lumMod val="75000"/>
                  </a:srgbClr>
                </a:solidFill>
              </a:rPr>
              <a:pPr/>
              <a:t>13</a:t>
            </a:fld>
            <a:endParaRPr lang="zh-CN" altLang="en-US" b="1" dirty="0">
              <a:solidFill>
                <a:srgbClr val="F79646">
                  <a:lumMod val="75000"/>
                </a:srgbClr>
              </a:solidFill>
            </a:endParaRPr>
          </a:p>
        </p:txBody>
      </p:sp>
      <p:sp>
        <p:nvSpPr>
          <p:cNvPr id="2" name="标题 1"/>
          <p:cNvSpPr>
            <a:spLocks noGrp="1"/>
          </p:cNvSpPr>
          <p:nvPr>
            <p:ph type="title"/>
          </p:nvPr>
        </p:nvSpPr>
        <p:spPr>
          <a:xfrm>
            <a:off x="457200" y="0"/>
            <a:ext cx="8229600" cy="1143000"/>
          </a:xfrm>
        </p:spPr>
        <p:txBody>
          <a:bodyPr>
            <a:normAutofit/>
          </a:bodyPr>
          <a:lstStyle/>
          <a:p>
            <a:pPr lvl="0" fontAlgn="base">
              <a:lnSpc>
                <a:spcPct val="150000"/>
              </a:lnSpc>
              <a:spcBef>
                <a:spcPct val="5000"/>
              </a:spcBef>
              <a:spcAft>
                <a:spcPct val="5000"/>
              </a:spcAft>
            </a:pPr>
            <a:r>
              <a:rPr kumimoji="1" lang="en-US" altLang="zh-CN" sz="3200" b="1" dirty="0">
                <a:latin typeface="Arial" charset="0"/>
                <a:ea typeface="宋体" charset="-122"/>
                <a:cs typeface="+mn-cs"/>
              </a:rPr>
              <a:t>6.1  </a:t>
            </a:r>
            <a:r>
              <a:rPr kumimoji="1" lang="zh-CN" altLang="en-US" sz="3200" b="1" dirty="0">
                <a:latin typeface="Arial" charset="0"/>
                <a:ea typeface="宋体" charset="-122"/>
                <a:cs typeface="+mn-cs"/>
              </a:rPr>
              <a:t>概述</a:t>
            </a:r>
          </a:p>
        </p:txBody>
      </p:sp>
      <p:sp>
        <p:nvSpPr>
          <p:cNvPr id="4" name="日期占位符 3"/>
          <p:cNvSpPr>
            <a:spLocks noGrp="1"/>
          </p:cNvSpPr>
          <p:nvPr>
            <p:ph type="dt" sz="half" idx="4294967295"/>
          </p:nvPr>
        </p:nvSpPr>
        <p:spPr>
          <a:xfrm>
            <a:off x="0" y="6356350"/>
            <a:ext cx="2133600" cy="365125"/>
          </a:xfrm>
        </p:spPr>
        <p:txBody>
          <a:bodyPr/>
          <a:lstStyle/>
          <a:p>
            <a:fld id="{BD365B91-CAB9-412C-8F9F-0449FACC0636}" type="datetime1">
              <a:rPr lang="zh-CN" altLang="en-US" b="1" smtClean="0">
                <a:solidFill>
                  <a:srgbClr val="F79646">
                    <a:lumMod val="75000"/>
                  </a:srgbClr>
                </a:solidFill>
              </a:rPr>
              <a:t>2025/4/9</a:t>
            </a:fld>
            <a:endParaRPr lang="zh-CN" altLang="en-US" b="1" dirty="0">
              <a:solidFill>
                <a:srgbClr val="F79646">
                  <a:lumMod val="75000"/>
                </a:srgbClr>
              </a:solidFill>
            </a:endParaRPr>
          </a:p>
        </p:txBody>
      </p:sp>
      <p:pic>
        <p:nvPicPr>
          <p:cNvPr id="2049" name="Picture 1" descr="C:\Users\Haijun\AppData\Roaming\Tencent\Users\2968516474\QQ\WinTemp\RichOle\O5)[OOM[}$H7(6{A~41GY`Q.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73137" y="1"/>
            <a:ext cx="970863" cy="838199"/>
          </a:xfrm>
          <a:prstGeom prst="rect">
            <a:avLst/>
          </a:prstGeom>
          <a:noFill/>
          <a:extLst>
            <a:ext uri="{909E8E84-426E-40DD-AFC4-6F175D3DCCD1}">
              <a14:hiddenFill xmlns:a14="http://schemas.microsoft.com/office/drawing/2010/main">
                <a:solidFill>
                  <a:srgbClr val="FFFFFF"/>
                </a:solidFill>
              </a14:hiddenFill>
            </a:ext>
          </a:extLst>
        </p:spPr>
      </p:pic>
      <p:cxnSp>
        <p:nvCxnSpPr>
          <p:cNvPr id="12" name="直接连接符 11"/>
          <p:cNvCxnSpPr/>
          <p:nvPr/>
        </p:nvCxnSpPr>
        <p:spPr>
          <a:xfrm>
            <a:off x="457200" y="6324600"/>
            <a:ext cx="822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Text Box 2"/>
          <p:cNvSpPr txBox="1">
            <a:spLocks noChangeArrowheads="1"/>
          </p:cNvSpPr>
          <p:nvPr/>
        </p:nvSpPr>
        <p:spPr bwMode="auto">
          <a:xfrm>
            <a:off x="179388" y="990600"/>
            <a:ext cx="6553200" cy="519113"/>
          </a:xfrm>
          <a:prstGeom prst="rect">
            <a:avLst/>
          </a:prstGeom>
          <a:noFill/>
          <a:ln w="9525" algn="ctr">
            <a:noFill/>
            <a:miter lim="800000"/>
            <a:headEnd/>
            <a:tailEnd/>
          </a:ln>
          <a:effectLst/>
        </p:spPr>
        <p:txBody>
          <a:bodyPr>
            <a:spAutoFit/>
          </a:bodyPr>
          <a:lstStyle/>
          <a:p>
            <a:pPr fontAlgn="base">
              <a:spcBef>
                <a:spcPct val="20000"/>
              </a:spcBef>
              <a:spcAft>
                <a:spcPct val="0"/>
              </a:spcAft>
              <a:buFont typeface="Wingdings" pitchFamily="2" charset="2"/>
              <a:buChar char="p"/>
            </a:pPr>
            <a:r>
              <a:rPr kumimoji="1" lang="en-US" altLang="zh-CN" sz="2800" b="1" dirty="0">
                <a:solidFill>
                  <a:srgbClr val="003300"/>
                </a:solidFill>
                <a:latin typeface="Times New Roman" pitchFamily="18" charset="0"/>
              </a:rPr>
              <a:t> </a:t>
            </a:r>
            <a:r>
              <a:rPr kumimoji="1" lang="zh-CN" altLang="en-US" sz="2800" b="1" dirty="0">
                <a:solidFill>
                  <a:srgbClr val="003300"/>
                </a:solidFill>
                <a:latin typeface="Times New Roman" pitchFamily="18" charset="0"/>
              </a:rPr>
              <a:t>内部排序</a:t>
            </a:r>
          </a:p>
        </p:txBody>
      </p:sp>
      <p:sp>
        <p:nvSpPr>
          <p:cNvPr id="16" name="Text Box 1026"/>
          <p:cNvSpPr txBox="1">
            <a:spLocks noChangeArrowheads="1"/>
          </p:cNvSpPr>
          <p:nvPr/>
        </p:nvSpPr>
        <p:spPr bwMode="auto">
          <a:xfrm>
            <a:off x="609600" y="1547704"/>
            <a:ext cx="7907889" cy="4593565"/>
          </a:xfrm>
          <a:prstGeom prst="rect">
            <a:avLst/>
          </a:prstGeom>
          <a:noFill/>
          <a:ln w="9525">
            <a:noFill/>
            <a:miter lim="800000"/>
            <a:headEnd/>
            <a:tailEnd/>
          </a:ln>
          <a:effectLst/>
        </p:spPr>
        <p:txBody>
          <a:bodyPr wrap="square">
            <a:spAutoFit/>
          </a:bodyPr>
          <a:lstStyle/>
          <a:p>
            <a:pPr fontAlgn="base">
              <a:lnSpc>
                <a:spcPts val="3900"/>
              </a:lnSpc>
              <a:spcBef>
                <a:spcPct val="0"/>
              </a:spcBef>
              <a:spcAft>
                <a:spcPct val="0"/>
              </a:spcAft>
            </a:pPr>
            <a:r>
              <a:rPr kumimoji="1" lang="zh-CN" altLang="en-US" sz="2800" b="1" dirty="0">
                <a:solidFill>
                  <a:srgbClr val="FF0000"/>
                </a:solidFill>
                <a:latin typeface="Times New Roman" pitchFamily="18" charset="0"/>
                <a:ea typeface="楷体_GB2312" pitchFamily="49" charset="-122"/>
              </a:rPr>
              <a:t>排序算法的性能： </a:t>
            </a:r>
            <a:endParaRPr kumimoji="1" lang="en-US" altLang="zh-CN" sz="2800" b="1" dirty="0">
              <a:solidFill>
                <a:srgbClr val="FF0000"/>
              </a:solidFill>
              <a:latin typeface="Times New Roman" pitchFamily="18" charset="0"/>
              <a:ea typeface="楷体_GB2312" pitchFamily="49" charset="-122"/>
            </a:endParaRPr>
          </a:p>
          <a:p>
            <a:pPr marL="914400" lvl="1" indent="-457200" fontAlgn="base">
              <a:lnSpc>
                <a:spcPts val="3900"/>
              </a:lnSpc>
              <a:spcBef>
                <a:spcPct val="0"/>
              </a:spcBef>
              <a:spcAft>
                <a:spcPct val="0"/>
              </a:spcAft>
              <a:buFont typeface="Wingdings" panose="05000000000000000000" pitchFamily="2" charset="2"/>
              <a:buChar char="n"/>
            </a:pPr>
            <a:r>
              <a:rPr kumimoji="1" lang="zh-CN" altLang="en-US" sz="2800" b="1" dirty="0">
                <a:solidFill>
                  <a:srgbClr val="FF0000"/>
                </a:solidFill>
                <a:latin typeface="Times New Roman" pitchFamily="18" charset="0"/>
                <a:ea typeface="楷体_GB2312" pitchFamily="49" charset="-122"/>
              </a:rPr>
              <a:t>基本操作</a:t>
            </a:r>
            <a:r>
              <a:rPr kumimoji="1" lang="zh-CN" altLang="en-US" sz="2800" b="1" dirty="0">
                <a:solidFill>
                  <a:srgbClr val="003300"/>
                </a:solidFill>
                <a:latin typeface="Times New Roman" pitchFamily="18" charset="0"/>
                <a:ea typeface="楷体_GB2312" pitchFamily="49" charset="-122"/>
              </a:rPr>
              <a:t>。内排序在排序过程中的基本操作： </a:t>
            </a:r>
            <a:endParaRPr kumimoji="1" lang="en-US" altLang="zh-CN" sz="2800" b="1" dirty="0">
              <a:solidFill>
                <a:srgbClr val="003300"/>
              </a:solidFill>
              <a:latin typeface="Times New Roman" pitchFamily="18" charset="0"/>
              <a:ea typeface="楷体_GB2312" pitchFamily="49" charset="-122"/>
            </a:endParaRPr>
          </a:p>
          <a:p>
            <a:pPr marL="1371600" lvl="2" indent="-457200" fontAlgn="base">
              <a:lnSpc>
                <a:spcPts val="3900"/>
              </a:lnSpc>
              <a:spcBef>
                <a:spcPct val="0"/>
              </a:spcBef>
              <a:spcAft>
                <a:spcPct val="0"/>
              </a:spcAft>
              <a:buFont typeface="Arial" panose="020B0604020202020204" pitchFamily="34" charset="0"/>
              <a:buChar char="•"/>
            </a:pPr>
            <a:r>
              <a:rPr kumimoji="1" lang="zh-CN" altLang="en-US" sz="2400" b="1" dirty="0">
                <a:solidFill>
                  <a:srgbClr val="FF0000"/>
                </a:solidFill>
                <a:latin typeface="Times New Roman" pitchFamily="18" charset="0"/>
                <a:ea typeface="楷体_GB2312" pitchFamily="49" charset="-122"/>
              </a:rPr>
              <a:t>比较</a:t>
            </a:r>
            <a:r>
              <a:rPr kumimoji="1" lang="zh-CN" altLang="en-US" sz="2400" b="1" dirty="0">
                <a:solidFill>
                  <a:srgbClr val="003300"/>
                </a:solidFill>
                <a:latin typeface="Times New Roman" pitchFamily="18" charset="0"/>
                <a:ea typeface="楷体_GB2312" pitchFamily="49" charset="-122"/>
              </a:rPr>
              <a:t>：关键字之间的比较； </a:t>
            </a:r>
            <a:endParaRPr kumimoji="1" lang="en-US" altLang="zh-CN" sz="2400" b="1" dirty="0">
              <a:solidFill>
                <a:srgbClr val="003300"/>
              </a:solidFill>
              <a:latin typeface="Times New Roman" pitchFamily="18" charset="0"/>
              <a:ea typeface="楷体_GB2312" pitchFamily="49" charset="-122"/>
            </a:endParaRPr>
          </a:p>
          <a:p>
            <a:pPr marL="1371600" lvl="2" indent="-457200" fontAlgn="base">
              <a:lnSpc>
                <a:spcPts val="3900"/>
              </a:lnSpc>
              <a:spcBef>
                <a:spcPct val="0"/>
              </a:spcBef>
              <a:spcAft>
                <a:spcPct val="0"/>
              </a:spcAft>
              <a:buFont typeface="Arial" panose="020B0604020202020204" pitchFamily="34" charset="0"/>
              <a:buChar char="•"/>
            </a:pPr>
            <a:r>
              <a:rPr kumimoji="1" lang="zh-CN" altLang="en-US" sz="2400" b="1" dirty="0">
                <a:solidFill>
                  <a:srgbClr val="FF0000"/>
                </a:solidFill>
                <a:latin typeface="Times New Roman" pitchFamily="18" charset="0"/>
                <a:ea typeface="楷体_GB2312" pitchFamily="49" charset="-122"/>
              </a:rPr>
              <a:t>移动</a:t>
            </a:r>
            <a:r>
              <a:rPr kumimoji="1" lang="zh-CN" altLang="en-US" sz="2400" b="1" dirty="0">
                <a:solidFill>
                  <a:srgbClr val="003300"/>
                </a:solidFill>
                <a:latin typeface="Times New Roman" pitchFamily="18" charset="0"/>
                <a:ea typeface="楷体_GB2312" pitchFamily="49" charset="-122"/>
              </a:rPr>
              <a:t>：记录从一个位置移动到另一个位置。 </a:t>
            </a:r>
            <a:endParaRPr kumimoji="1" lang="en-US" altLang="zh-CN" sz="2400" b="1" dirty="0">
              <a:solidFill>
                <a:srgbClr val="003300"/>
              </a:solidFill>
              <a:latin typeface="Times New Roman" pitchFamily="18" charset="0"/>
              <a:ea typeface="楷体_GB2312" pitchFamily="49" charset="-122"/>
            </a:endParaRPr>
          </a:p>
          <a:p>
            <a:pPr marL="914400" lvl="1" indent="-457200" fontAlgn="base">
              <a:lnSpc>
                <a:spcPts val="3900"/>
              </a:lnSpc>
              <a:spcBef>
                <a:spcPct val="0"/>
              </a:spcBef>
              <a:spcAft>
                <a:spcPct val="0"/>
              </a:spcAft>
              <a:buFont typeface="Wingdings" panose="05000000000000000000" pitchFamily="2" charset="2"/>
              <a:buChar char="n"/>
            </a:pPr>
            <a:r>
              <a:rPr kumimoji="1" lang="zh-CN" altLang="en-US" sz="2800" b="1" dirty="0">
                <a:solidFill>
                  <a:srgbClr val="FF0000"/>
                </a:solidFill>
                <a:latin typeface="Times New Roman" pitchFamily="18" charset="0"/>
                <a:ea typeface="楷体_GB2312" pitchFamily="49" charset="-122"/>
              </a:rPr>
              <a:t>辅助存储空间。 </a:t>
            </a:r>
            <a:endParaRPr kumimoji="1" lang="en-US" altLang="zh-CN" sz="2800" b="1" dirty="0">
              <a:solidFill>
                <a:srgbClr val="FF0000"/>
              </a:solidFill>
              <a:latin typeface="Times New Roman" pitchFamily="18" charset="0"/>
              <a:ea typeface="楷体_GB2312" pitchFamily="49" charset="-122"/>
            </a:endParaRPr>
          </a:p>
          <a:p>
            <a:pPr marL="1371600" lvl="2" indent="-457200" fontAlgn="base">
              <a:lnSpc>
                <a:spcPts val="3900"/>
              </a:lnSpc>
              <a:spcBef>
                <a:spcPct val="0"/>
              </a:spcBef>
              <a:spcAft>
                <a:spcPct val="0"/>
              </a:spcAft>
              <a:buFont typeface="Arial" panose="020B0604020202020204" pitchFamily="34" charset="0"/>
              <a:buChar char="•"/>
            </a:pPr>
            <a:r>
              <a:rPr kumimoji="1" lang="zh-CN" altLang="en-US" sz="2400" b="1" dirty="0">
                <a:solidFill>
                  <a:srgbClr val="003300"/>
                </a:solidFill>
                <a:latin typeface="Times New Roman" pitchFamily="18" charset="0"/>
                <a:ea typeface="楷体_GB2312" pitchFamily="49" charset="-122"/>
              </a:rPr>
              <a:t>辅助存储空间是指在数据规模一定的条件下，除了存放待排序记录占用的存储空间之外，执行算法所需要的其他额外存储空间。</a:t>
            </a:r>
            <a:endParaRPr kumimoji="1" lang="en-US" altLang="zh-CN" sz="2400" b="1" dirty="0">
              <a:solidFill>
                <a:srgbClr val="003300"/>
              </a:solidFill>
              <a:latin typeface="Times New Roman" pitchFamily="18" charset="0"/>
              <a:ea typeface="楷体_GB2312" pitchFamily="49" charset="-122"/>
            </a:endParaRPr>
          </a:p>
          <a:p>
            <a:pPr marL="914400" lvl="1" indent="-457200" fontAlgn="base">
              <a:lnSpc>
                <a:spcPts val="3900"/>
              </a:lnSpc>
              <a:spcBef>
                <a:spcPct val="0"/>
              </a:spcBef>
              <a:spcAft>
                <a:spcPct val="0"/>
              </a:spcAft>
              <a:buFont typeface="Wingdings" panose="05000000000000000000" pitchFamily="2" charset="2"/>
              <a:buChar char="n"/>
            </a:pPr>
            <a:r>
              <a:rPr kumimoji="1" lang="zh-CN" altLang="en-US" sz="2800" b="1" dirty="0">
                <a:solidFill>
                  <a:srgbClr val="FF0000"/>
                </a:solidFill>
                <a:latin typeface="Times New Roman" pitchFamily="18" charset="0"/>
                <a:ea typeface="楷体_GB2312" pitchFamily="49" charset="-122"/>
              </a:rPr>
              <a:t>算法本身的复杂度。</a:t>
            </a:r>
          </a:p>
        </p:txBody>
      </p:sp>
    </p:spTree>
    <p:extLst>
      <p:ext uri="{BB962C8B-B14F-4D97-AF65-F5344CB8AC3E}">
        <p14:creationId xmlns:p14="http://schemas.microsoft.com/office/powerpoint/2010/main" val="4236131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0063EC4C-CFD8-4F45-A0A2-30028C1F73DB}" type="slidenum">
              <a:rPr lang="zh-CN" altLang="en-US" b="1">
                <a:solidFill>
                  <a:srgbClr val="F79646">
                    <a:lumMod val="75000"/>
                  </a:srgbClr>
                </a:solidFill>
              </a:rPr>
              <a:pPr/>
              <a:t>14</a:t>
            </a:fld>
            <a:endParaRPr lang="zh-CN" altLang="en-US" b="1" dirty="0">
              <a:solidFill>
                <a:srgbClr val="F79646">
                  <a:lumMod val="75000"/>
                </a:srgbClr>
              </a:solidFill>
            </a:endParaRPr>
          </a:p>
        </p:txBody>
      </p:sp>
      <p:sp>
        <p:nvSpPr>
          <p:cNvPr id="2" name="标题 1"/>
          <p:cNvSpPr>
            <a:spLocks noGrp="1"/>
          </p:cNvSpPr>
          <p:nvPr>
            <p:ph type="title"/>
          </p:nvPr>
        </p:nvSpPr>
        <p:spPr>
          <a:xfrm>
            <a:off x="457200" y="0"/>
            <a:ext cx="8229600" cy="1143000"/>
          </a:xfrm>
        </p:spPr>
        <p:txBody>
          <a:bodyPr>
            <a:normAutofit/>
          </a:bodyPr>
          <a:lstStyle/>
          <a:p>
            <a:pPr lvl="0" fontAlgn="base">
              <a:lnSpc>
                <a:spcPct val="150000"/>
              </a:lnSpc>
              <a:spcBef>
                <a:spcPct val="5000"/>
              </a:spcBef>
              <a:spcAft>
                <a:spcPct val="5000"/>
              </a:spcAft>
            </a:pPr>
            <a:r>
              <a:rPr kumimoji="1" lang="en-US" altLang="zh-CN" sz="3200" b="1" dirty="0">
                <a:latin typeface="Arial" charset="0"/>
                <a:ea typeface="宋体" charset="-122"/>
                <a:cs typeface="+mn-cs"/>
              </a:rPr>
              <a:t>6.1  </a:t>
            </a:r>
            <a:r>
              <a:rPr kumimoji="1" lang="zh-CN" altLang="en-US" sz="3200" b="1" dirty="0">
                <a:latin typeface="Arial" charset="0"/>
                <a:ea typeface="宋体" charset="-122"/>
                <a:cs typeface="+mn-cs"/>
              </a:rPr>
              <a:t>概述</a:t>
            </a:r>
          </a:p>
        </p:txBody>
      </p:sp>
      <p:sp>
        <p:nvSpPr>
          <p:cNvPr id="4" name="日期占位符 3"/>
          <p:cNvSpPr>
            <a:spLocks noGrp="1"/>
          </p:cNvSpPr>
          <p:nvPr>
            <p:ph type="dt" sz="half" idx="4294967295"/>
          </p:nvPr>
        </p:nvSpPr>
        <p:spPr>
          <a:xfrm>
            <a:off x="0" y="6356350"/>
            <a:ext cx="2133600" cy="365125"/>
          </a:xfrm>
        </p:spPr>
        <p:txBody>
          <a:bodyPr/>
          <a:lstStyle/>
          <a:p>
            <a:fld id="{9FE04EDF-2FC4-4D18-8955-AD31993121EA}" type="datetime1">
              <a:rPr lang="zh-CN" altLang="en-US" b="1" smtClean="0">
                <a:solidFill>
                  <a:srgbClr val="F79646">
                    <a:lumMod val="75000"/>
                  </a:srgbClr>
                </a:solidFill>
              </a:rPr>
              <a:t>2025/4/9</a:t>
            </a:fld>
            <a:endParaRPr lang="zh-CN" altLang="en-US" b="1" dirty="0">
              <a:solidFill>
                <a:srgbClr val="F79646">
                  <a:lumMod val="75000"/>
                </a:srgbClr>
              </a:solidFill>
            </a:endParaRPr>
          </a:p>
        </p:txBody>
      </p:sp>
      <p:pic>
        <p:nvPicPr>
          <p:cNvPr id="2049" name="Picture 1" descr="C:\Users\Haijun\AppData\Roaming\Tencent\Users\2968516474\QQ\WinTemp\RichOle\O5)[OOM[}$H7(6{A~41GY`Q.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73137" y="1"/>
            <a:ext cx="970863" cy="838199"/>
          </a:xfrm>
          <a:prstGeom prst="rect">
            <a:avLst/>
          </a:prstGeom>
          <a:noFill/>
          <a:extLst>
            <a:ext uri="{909E8E84-426E-40DD-AFC4-6F175D3DCCD1}">
              <a14:hiddenFill xmlns:a14="http://schemas.microsoft.com/office/drawing/2010/main">
                <a:solidFill>
                  <a:srgbClr val="FFFFFF"/>
                </a:solidFill>
              </a14:hiddenFill>
            </a:ext>
          </a:extLst>
        </p:spPr>
      </p:pic>
      <p:cxnSp>
        <p:nvCxnSpPr>
          <p:cNvPr id="12" name="直接连接符 11"/>
          <p:cNvCxnSpPr/>
          <p:nvPr/>
        </p:nvCxnSpPr>
        <p:spPr>
          <a:xfrm>
            <a:off x="457200" y="6324600"/>
            <a:ext cx="822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Text Box 5"/>
          <p:cNvSpPr txBox="1">
            <a:spLocks noChangeArrowheads="1"/>
          </p:cNvSpPr>
          <p:nvPr/>
        </p:nvSpPr>
        <p:spPr bwMode="auto">
          <a:xfrm>
            <a:off x="1231900" y="1616075"/>
            <a:ext cx="7588250" cy="347663"/>
          </a:xfrm>
          <a:prstGeom prst="rect">
            <a:avLst/>
          </a:prstGeom>
          <a:noFill/>
          <a:ln w="9525" algn="ctr">
            <a:noFill/>
            <a:miter lim="800000"/>
            <a:headEnd/>
            <a:tailEnd/>
          </a:ln>
          <a:effectLst/>
        </p:spPr>
        <p:txBody>
          <a:bodyPr>
            <a:spAutoFit/>
          </a:bodyPr>
          <a:lstStyle/>
          <a:p>
            <a:pPr fontAlgn="base">
              <a:lnSpc>
                <a:spcPct val="60000"/>
              </a:lnSpc>
              <a:spcBef>
                <a:spcPct val="50000"/>
              </a:spcBef>
              <a:spcAft>
                <a:spcPct val="0"/>
              </a:spcAft>
            </a:pPr>
            <a:r>
              <a:rPr kumimoji="1" lang="en-US" altLang="zh-CN" sz="2800" b="1" dirty="0">
                <a:solidFill>
                  <a:srgbClr val="0000FF"/>
                </a:solidFill>
                <a:latin typeface="Times New Roman" pitchFamily="18" charset="0"/>
              </a:rPr>
              <a:t>#define MAXSIZE  1000</a:t>
            </a:r>
            <a:r>
              <a:rPr kumimoji="1" lang="en-US" altLang="zh-CN" sz="2800" b="1" dirty="0">
                <a:solidFill>
                  <a:srgbClr val="000000"/>
                </a:solidFill>
                <a:latin typeface="Times New Roman" pitchFamily="18" charset="0"/>
              </a:rPr>
              <a:t> // </a:t>
            </a:r>
            <a:r>
              <a:rPr kumimoji="1" lang="zh-CN" altLang="en-US" sz="2800" b="1" dirty="0">
                <a:solidFill>
                  <a:srgbClr val="000000"/>
                </a:solidFill>
                <a:latin typeface="Times New Roman" pitchFamily="18" charset="0"/>
              </a:rPr>
              <a:t>待排顺序表最大长度</a:t>
            </a:r>
          </a:p>
        </p:txBody>
      </p:sp>
      <p:sp>
        <p:nvSpPr>
          <p:cNvPr id="14" name="Text Box 6"/>
          <p:cNvSpPr txBox="1">
            <a:spLocks noChangeArrowheads="1"/>
          </p:cNvSpPr>
          <p:nvPr/>
        </p:nvSpPr>
        <p:spPr bwMode="auto">
          <a:xfrm>
            <a:off x="1260475" y="2120900"/>
            <a:ext cx="7632700" cy="347663"/>
          </a:xfrm>
          <a:prstGeom prst="rect">
            <a:avLst/>
          </a:prstGeom>
          <a:noFill/>
          <a:ln w="9525" algn="ctr">
            <a:noFill/>
            <a:miter lim="800000"/>
            <a:headEnd/>
            <a:tailEnd/>
          </a:ln>
          <a:effectLst/>
        </p:spPr>
        <p:txBody>
          <a:bodyPr>
            <a:spAutoFit/>
          </a:bodyPr>
          <a:lstStyle/>
          <a:p>
            <a:pPr fontAlgn="base">
              <a:lnSpc>
                <a:spcPct val="60000"/>
              </a:lnSpc>
              <a:spcBef>
                <a:spcPct val="50000"/>
              </a:spcBef>
              <a:spcAft>
                <a:spcPct val="0"/>
              </a:spcAft>
            </a:pPr>
            <a:r>
              <a:rPr kumimoji="1" lang="en-US" altLang="zh-CN" sz="2800" b="1">
                <a:solidFill>
                  <a:srgbClr val="0000FF"/>
                </a:solidFill>
                <a:latin typeface="Times New Roman" pitchFamily="18" charset="0"/>
              </a:rPr>
              <a:t>typedef  int  KeyType;</a:t>
            </a:r>
            <a:r>
              <a:rPr kumimoji="1" lang="en-US" altLang="zh-CN" sz="2800" b="1">
                <a:solidFill>
                  <a:srgbClr val="000000"/>
                </a:solidFill>
                <a:latin typeface="Times New Roman" pitchFamily="18" charset="0"/>
              </a:rPr>
              <a:t>  // </a:t>
            </a:r>
            <a:r>
              <a:rPr kumimoji="1" lang="zh-CN" altLang="en-US" sz="2800" b="1">
                <a:solidFill>
                  <a:srgbClr val="000000"/>
                </a:solidFill>
                <a:latin typeface="Times New Roman" pitchFamily="18" charset="0"/>
              </a:rPr>
              <a:t>关键字类型为整数类型</a:t>
            </a:r>
          </a:p>
        </p:txBody>
      </p:sp>
      <p:sp>
        <p:nvSpPr>
          <p:cNvPr id="15" name="Text Box 7"/>
          <p:cNvSpPr txBox="1">
            <a:spLocks noChangeArrowheads="1"/>
          </p:cNvSpPr>
          <p:nvPr/>
        </p:nvSpPr>
        <p:spPr bwMode="auto">
          <a:xfrm>
            <a:off x="1692275" y="2624138"/>
            <a:ext cx="7056438" cy="1757362"/>
          </a:xfrm>
          <a:prstGeom prst="rect">
            <a:avLst/>
          </a:prstGeom>
          <a:noFill/>
          <a:ln w="9525" algn="ctr">
            <a:noFill/>
            <a:miter lim="800000"/>
            <a:headEnd/>
            <a:tailEnd/>
          </a:ln>
          <a:effectLst/>
        </p:spPr>
        <p:txBody>
          <a:bodyPr>
            <a:spAutoFit/>
          </a:bodyPr>
          <a:lstStyle/>
          <a:p>
            <a:pPr fontAlgn="base">
              <a:lnSpc>
                <a:spcPct val="60000"/>
              </a:lnSpc>
              <a:spcBef>
                <a:spcPct val="50000"/>
              </a:spcBef>
              <a:spcAft>
                <a:spcPct val="0"/>
              </a:spcAft>
            </a:pPr>
            <a:r>
              <a:rPr kumimoji="1" lang="en-US" altLang="zh-CN" sz="2800" b="1" dirty="0">
                <a:solidFill>
                  <a:srgbClr val="0000FF"/>
                </a:solidFill>
                <a:latin typeface="Times New Roman" pitchFamily="18" charset="0"/>
              </a:rPr>
              <a:t>typedef  struct {</a:t>
            </a:r>
          </a:p>
          <a:p>
            <a:pPr fontAlgn="base">
              <a:lnSpc>
                <a:spcPct val="60000"/>
              </a:lnSpc>
              <a:spcBef>
                <a:spcPct val="50000"/>
              </a:spcBef>
              <a:spcAft>
                <a:spcPct val="0"/>
              </a:spcAft>
            </a:pPr>
            <a:r>
              <a:rPr kumimoji="1" lang="en-US" altLang="zh-CN" sz="2800" b="1" dirty="0">
                <a:solidFill>
                  <a:srgbClr val="000000"/>
                </a:solidFill>
                <a:latin typeface="Times New Roman" pitchFamily="18" charset="0"/>
              </a:rPr>
              <a:t>   </a:t>
            </a:r>
            <a:r>
              <a:rPr kumimoji="1" lang="en-US" altLang="zh-CN" sz="2800" b="1" dirty="0" err="1">
                <a:solidFill>
                  <a:srgbClr val="FF3300"/>
                </a:solidFill>
                <a:latin typeface="Times New Roman" pitchFamily="18" charset="0"/>
              </a:rPr>
              <a:t>KeyType</a:t>
            </a:r>
            <a:r>
              <a:rPr kumimoji="1" lang="en-US" altLang="zh-CN" sz="2800" b="1" dirty="0">
                <a:solidFill>
                  <a:srgbClr val="FF3300"/>
                </a:solidFill>
                <a:latin typeface="Times New Roman" pitchFamily="18" charset="0"/>
              </a:rPr>
              <a:t>   key;                            </a:t>
            </a:r>
            <a:r>
              <a:rPr kumimoji="1" lang="en-US" altLang="zh-CN" sz="2800" b="1" dirty="0">
                <a:solidFill>
                  <a:srgbClr val="000000"/>
                </a:solidFill>
                <a:latin typeface="Times New Roman" pitchFamily="18" charset="0"/>
              </a:rPr>
              <a:t>// </a:t>
            </a:r>
            <a:r>
              <a:rPr kumimoji="1" lang="zh-CN" altLang="en-US" sz="2800" b="1" dirty="0">
                <a:solidFill>
                  <a:srgbClr val="000000"/>
                </a:solidFill>
                <a:latin typeface="Times New Roman" pitchFamily="18" charset="0"/>
              </a:rPr>
              <a:t>关键字项</a:t>
            </a:r>
          </a:p>
          <a:p>
            <a:pPr fontAlgn="base">
              <a:lnSpc>
                <a:spcPct val="60000"/>
              </a:lnSpc>
              <a:spcBef>
                <a:spcPct val="50000"/>
              </a:spcBef>
              <a:spcAft>
                <a:spcPct val="0"/>
              </a:spcAft>
            </a:pPr>
            <a:r>
              <a:rPr kumimoji="1" lang="zh-CN" altLang="en-US" sz="2800" b="1" dirty="0">
                <a:solidFill>
                  <a:srgbClr val="FF3300"/>
                </a:solidFill>
                <a:latin typeface="Times New Roman" pitchFamily="18" charset="0"/>
              </a:rPr>
              <a:t>    </a:t>
            </a:r>
            <a:r>
              <a:rPr kumimoji="1" lang="en-US" altLang="zh-CN" sz="2800" b="1" dirty="0" err="1">
                <a:solidFill>
                  <a:srgbClr val="FF3300"/>
                </a:solidFill>
                <a:latin typeface="Times New Roman" pitchFamily="18" charset="0"/>
              </a:rPr>
              <a:t>InfoType</a:t>
            </a:r>
            <a:r>
              <a:rPr kumimoji="1" lang="en-US" altLang="zh-CN" sz="2800" b="1" dirty="0">
                <a:solidFill>
                  <a:srgbClr val="FF3300"/>
                </a:solidFill>
                <a:latin typeface="Times New Roman" pitchFamily="18" charset="0"/>
              </a:rPr>
              <a:t>  </a:t>
            </a:r>
            <a:r>
              <a:rPr kumimoji="1" lang="en-US" altLang="zh-CN" sz="2800" b="1" dirty="0" err="1">
                <a:solidFill>
                  <a:srgbClr val="FF3300"/>
                </a:solidFill>
                <a:latin typeface="Times New Roman" pitchFamily="18" charset="0"/>
              </a:rPr>
              <a:t>otherinfo</a:t>
            </a:r>
            <a:r>
              <a:rPr kumimoji="1" lang="en-US" altLang="zh-CN" sz="2800" b="1" dirty="0">
                <a:solidFill>
                  <a:srgbClr val="FF3300"/>
                </a:solidFill>
                <a:latin typeface="Times New Roman" pitchFamily="18" charset="0"/>
              </a:rPr>
              <a:t>;</a:t>
            </a:r>
            <a:r>
              <a:rPr kumimoji="1" lang="en-US" altLang="zh-CN" sz="2800" b="1" dirty="0">
                <a:solidFill>
                  <a:srgbClr val="000000"/>
                </a:solidFill>
                <a:latin typeface="Times New Roman" pitchFamily="18" charset="0"/>
              </a:rPr>
              <a:t>              // </a:t>
            </a:r>
            <a:r>
              <a:rPr kumimoji="1" lang="zh-CN" altLang="en-US" sz="2800" b="1" dirty="0">
                <a:solidFill>
                  <a:srgbClr val="000000"/>
                </a:solidFill>
                <a:latin typeface="Times New Roman" pitchFamily="18" charset="0"/>
              </a:rPr>
              <a:t>其它数据项</a:t>
            </a:r>
          </a:p>
          <a:p>
            <a:pPr fontAlgn="base">
              <a:lnSpc>
                <a:spcPct val="60000"/>
              </a:lnSpc>
              <a:spcBef>
                <a:spcPct val="50000"/>
              </a:spcBef>
              <a:spcAft>
                <a:spcPct val="0"/>
              </a:spcAft>
            </a:pPr>
            <a:r>
              <a:rPr kumimoji="1" lang="en-US" altLang="zh-CN" sz="2800" b="1" dirty="0">
                <a:solidFill>
                  <a:srgbClr val="0000FF"/>
                </a:solidFill>
                <a:latin typeface="Times New Roman" pitchFamily="18" charset="0"/>
              </a:rPr>
              <a:t>} </a:t>
            </a:r>
            <a:r>
              <a:rPr kumimoji="1" lang="en-US" altLang="zh-CN" sz="2800" b="1" dirty="0" err="1">
                <a:solidFill>
                  <a:srgbClr val="0000FF"/>
                </a:solidFill>
                <a:latin typeface="Times New Roman" pitchFamily="18" charset="0"/>
              </a:rPr>
              <a:t>RcdType</a:t>
            </a:r>
            <a:r>
              <a:rPr kumimoji="1" lang="en-US" altLang="zh-CN" sz="2800" b="1" dirty="0">
                <a:solidFill>
                  <a:srgbClr val="0000FF"/>
                </a:solidFill>
                <a:latin typeface="Times New Roman" pitchFamily="18" charset="0"/>
              </a:rPr>
              <a:t>;</a:t>
            </a:r>
            <a:r>
              <a:rPr kumimoji="1" lang="en-US" altLang="zh-CN" sz="2800" b="1" dirty="0">
                <a:solidFill>
                  <a:srgbClr val="000000"/>
                </a:solidFill>
                <a:latin typeface="Times New Roman" pitchFamily="18" charset="0"/>
              </a:rPr>
              <a:t>                                      // </a:t>
            </a:r>
            <a:r>
              <a:rPr kumimoji="1" lang="zh-CN" altLang="en-US" sz="2800" b="1" dirty="0">
                <a:solidFill>
                  <a:srgbClr val="000000"/>
                </a:solidFill>
                <a:latin typeface="Times New Roman" pitchFamily="18" charset="0"/>
              </a:rPr>
              <a:t>记录类型</a:t>
            </a:r>
          </a:p>
        </p:txBody>
      </p:sp>
      <p:sp>
        <p:nvSpPr>
          <p:cNvPr id="16" name="Text Box 8"/>
          <p:cNvSpPr txBox="1">
            <a:spLocks noChangeArrowheads="1"/>
          </p:cNvSpPr>
          <p:nvPr/>
        </p:nvSpPr>
        <p:spPr bwMode="auto">
          <a:xfrm>
            <a:off x="1258888" y="4567238"/>
            <a:ext cx="7416800" cy="1757362"/>
          </a:xfrm>
          <a:prstGeom prst="rect">
            <a:avLst/>
          </a:prstGeom>
          <a:noFill/>
          <a:ln w="9525" algn="ctr">
            <a:noFill/>
            <a:miter lim="800000"/>
            <a:headEnd/>
            <a:tailEnd/>
          </a:ln>
          <a:effectLst/>
        </p:spPr>
        <p:txBody>
          <a:bodyPr>
            <a:spAutoFit/>
          </a:bodyPr>
          <a:lstStyle/>
          <a:p>
            <a:pPr fontAlgn="base">
              <a:lnSpc>
                <a:spcPct val="60000"/>
              </a:lnSpc>
              <a:spcBef>
                <a:spcPct val="50000"/>
              </a:spcBef>
              <a:spcAft>
                <a:spcPct val="0"/>
              </a:spcAft>
            </a:pPr>
            <a:r>
              <a:rPr kumimoji="1" lang="en-US" altLang="zh-CN" sz="2800" b="1">
                <a:solidFill>
                  <a:srgbClr val="0000FF"/>
                </a:solidFill>
                <a:latin typeface="Times New Roman" pitchFamily="18" charset="0"/>
              </a:rPr>
              <a:t>typedef  struct {</a:t>
            </a:r>
          </a:p>
          <a:p>
            <a:pPr fontAlgn="base">
              <a:lnSpc>
                <a:spcPct val="60000"/>
              </a:lnSpc>
              <a:spcBef>
                <a:spcPct val="50000"/>
              </a:spcBef>
              <a:spcAft>
                <a:spcPct val="0"/>
              </a:spcAft>
            </a:pPr>
            <a:r>
              <a:rPr kumimoji="1" lang="en-US" altLang="zh-CN" sz="2800" b="1">
                <a:solidFill>
                  <a:srgbClr val="000000"/>
                </a:solidFill>
                <a:latin typeface="Times New Roman" pitchFamily="18" charset="0"/>
              </a:rPr>
              <a:t>    </a:t>
            </a:r>
            <a:r>
              <a:rPr kumimoji="1" lang="en-US" altLang="zh-CN" sz="2800" b="1">
                <a:solidFill>
                  <a:srgbClr val="FF3300"/>
                </a:solidFill>
                <a:latin typeface="Times New Roman" pitchFamily="18" charset="0"/>
              </a:rPr>
              <a:t>RcdType    r[MAXSIZE+1];</a:t>
            </a:r>
            <a:r>
              <a:rPr kumimoji="1" lang="en-US" altLang="zh-CN" sz="2800" b="1">
                <a:solidFill>
                  <a:srgbClr val="000000"/>
                </a:solidFill>
                <a:latin typeface="Times New Roman" pitchFamily="18" charset="0"/>
              </a:rPr>
              <a:t>           // r[0]</a:t>
            </a:r>
            <a:r>
              <a:rPr kumimoji="1" lang="zh-CN" altLang="en-US" sz="2800" b="1">
                <a:solidFill>
                  <a:srgbClr val="000000"/>
                </a:solidFill>
                <a:latin typeface="Times New Roman" pitchFamily="18" charset="0"/>
              </a:rPr>
              <a:t>闲置</a:t>
            </a:r>
          </a:p>
          <a:p>
            <a:pPr fontAlgn="base">
              <a:lnSpc>
                <a:spcPct val="60000"/>
              </a:lnSpc>
              <a:spcBef>
                <a:spcPct val="50000"/>
              </a:spcBef>
              <a:spcAft>
                <a:spcPct val="0"/>
              </a:spcAft>
            </a:pPr>
            <a:r>
              <a:rPr kumimoji="1" lang="zh-CN" altLang="en-US" sz="2800" b="1">
                <a:solidFill>
                  <a:srgbClr val="000000"/>
                </a:solidFill>
                <a:latin typeface="Times New Roman" pitchFamily="18" charset="0"/>
              </a:rPr>
              <a:t>    </a:t>
            </a:r>
            <a:r>
              <a:rPr kumimoji="1" lang="en-US" altLang="zh-CN" sz="2800" b="1">
                <a:solidFill>
                  <a:srgbClr val="FF3300"/>
                </a:solidFill>
                <a:latin typeface="Times New Roman" pitchFamily="18" charset="0"/>
              </a:rPr>
              <a:t>int               length;</a:t>
            </a:r>
            <a:r>
              <a:rPr kumimoji="1" lang="en-US" altLang="zh-CN" sz="2800" b="1">
                <a:solidFill>
                  <a:srgbClr val="000000"/>
                </a:solidFill>
                <a:latin typeface="Times New Roman" pitchFamily="18" charset="0"/>
              </a:rPr>
              <a:t>                      // </a:t>
            </a:r>
            <a:r>
              <a:rPr kumimoji="1" lang="zh-CN" altLang="en-US" sz="2800" b="1">
                <a:solidFill>
                  <a:srgbClr val="000000"/>
                </a:solidFill>
                <a:latin typeface="Times New Roman" pitchFamily="18" charset="0"/>
              </a:rPr>
              <a:t>顺序表长度</a:t>
            </a:r>
          </a:p>
          <a:p>
            <a:pPr fontAlgn="base">
              <a:lnSpc>
                <a:spcPct val="60000"/>
              </a:lnSpc>
              <a:spcBef>
                <a:spcPct val="50000"/>
              </a:spcBef>
              <a:spcAft>
                <a:spcPct val="0"/>
              </a:spcAft>
            </a:pPr>
            <a:r>
              <a:rPr kumimoji="1" lang="en-US" altLang="zh-CN" sz="2800" b="1">
                <a:solidFill>
                  <a:srgbClr val="0000FF"/>
                </a:solidFill>
                <a:latin typeface="Times New Roman" pitchFamily="18" charset="0"/>
              </a:rPr>
              <a:t>} SqList;</a:t>
            </a:r>
            <a:r>
              <a:rPr kumimoji="1" lang="en-US" altLang="zh-CN" sz="2800" b="1">
                <a:solidFill>
                  <a:srgbClr val="000000"/>
                </a:solidFill>
                <a:latin typeface="Times New Roman" pitchFamily="18" charset="0"/>
              </a:rPr>
              <a:t>                                           // </a:t>
            </a:r>
            <a:r>
              <a:rPr kumimoji="1" lang="zh-CN" altLang="en-US" sz="2800" b="1">
                <a:solidFill>
                  <a:srgbClr val="000000"/>
                </a:solidFill>
                <a:latin typeface="Times New Roman" pitchFamily="18" charset="0"/>
              </a:rPr>
              <a:t>顺序表类型</a:t>
            </a:r>
          </a:p>
        </p:txBody>
      </p:sp>
      <p:sp>
        <p:nvSpPr>
          <p:cNvPr id="17" name="Text Box 9"/>
          <p:cNvSpPr txBox="1">
            <a:spLocks noChangeArrowheads="1"/>
          </p:cNvSpPr>
          <p:nvPr/>
        </p:nvSpPr>
        <p:spPr bwMode="auto">
          <a:xfrm>
            <a:off x="304800" y="1018382"/>
            <a:ext cx="2951162" cy="519112"/>
          </a:xfrm>
          <a:prstGeom prst="rect">
            <a:avLst/>
          </a:prstGeom>
          <a:noFill/>
          <a:ln w="9525" algn="ctr">
            <a:noFill/>
            <a:miter lim="800000"/>
            <a:headEnd/>
            <a:tailEnd/>
          </a:ln>
          <a:effectLst/>
        </p:spPr>
        <p:txBody>
          <a:bodyPr>
            <a:spAutoFit/>
          </a:bodyPr>
          <a:lstStyle/>
          <a:p>
            <a:pPr fontAlgn="base">
              <a:spcBef>
                <a:spcPct val="20000"/>
              </a:spcBef>
              <a:spcAft>
                <a:spcPct val="0"/>
              </a:spcAft>
              <a:buFont typeface="Wingdings" pitchFamily="2" charset="2"/>
              <a:buChar char="p"/>
            </a:pPr>
            <a:r>
              <a:rPr kumimoji="1" lang="en-US" altLang="zh-CN" sz="2800" b="1" dirty="0">
                <a:solidFill>
                  <a:srgbClr val="003300"/>
                </a:solidFill>
                <a:latin typeface="Times New Roman" pitchFamily="18" charset="0"/>
              </a:rPr>
              <a:t>  </a:t>
            </a:r>
            <a:r>
              <a:rPr kumimoji="1" lang="zh-CN" altLang="en-US" sz="2800" b="1" dirty="0">
                <a:solidFill>
                  <a:srgbClr val="003300"/>
                </a:solidFill>
                <a:latin typeface="Times New Roman" pitchFamily="18" charset="0"/>
              </a:rPr>
              <a:t>存储结构</a:t>
            </a:r>
          </a:p>
        </p:txBody>
      </p:sp>
    </p:spTree>
    <p:extLst>
      <p:ext uri="{BB962C8B-B14F-4D97-AF65-F5344CB8AC3E}">
        <p14:creationId xmlns:p14="http://schemas.microsoft.com/office/powerpoint/2010/main" val="6925347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295400"/>
            <a:ext cx="8229600" cy="5105400"/>
          </a:xfrm>
        </p:spPr>
        <p:txBody>
          <a:bodyPr>
            <a:normAutofit/>
          </a:bodyPr>
          <a:lstStyle/>
          <a:p>
            <a:pPr marL="0" lvl="0" indent="0" fontAlgn="base">
              <a:lnSpc>
                <a:spcPct val="150000"/>
              </a:lnSpc>
              <a:spcBef>
                <a:spcPct val="5000"/>
              </a:spcBef>
              <a:spcAft>
                <a:spcPct val="5000"/>
              </a:spcAft>
              <a:buNone/>
            </a:pPr>
            <a:r>
              <a:rPr kumimoji="1" lang="en-US" altLang="zh-CN" b="1" dirty="0">
                <a:solidFill>
                  <a:schemeClr val="bg1">
                    <a:lumMod val="65000"/>
                  </a:schemeClr>
                </a:solidFill>
                <a:latin typeface="Arial" charset="0"/>
                <a:ea typeface="宋体" charset="-122"/>
              </a:rPr>
              <a:t>6.1  </a:t>
            </a:r>
            <a:r>
              <a:rPr kumimoji="1" lang="zh-CN" altLang="en-US" b="1" dirty="0">
                <a:solidFill>
                  <a:schemeClr val="bg1">
                    <a:lumMod val="65000"/>
                  </a:schemeClr>
                </a:solidFill>
                <a:latin typeface="Arial" charset="0"/>
                <a:ea typeface="宋体" charset="-122"/>
              </a:rPr>
              <a:t>概述</a:t>
            </a:r>
          </a:p>
          <a:p>
            <a:pPr marL="0" indent="0" fontAlgn="base">
              <a:lnSpc>
                <a:spcPct val="150000"/>
              </a:lnSpc>
              <a:spcBef>
                <a:spcPct val="5000"/>
              </a:spcBef>
              <a:spcAft>
                <a:spcPct val="5000"/>
              </a:spcAft>
              <a:buNone/>
            </a:pPr>
            <a:r>
              <a:rPr kumimoji="1" lang="en-US" altLang="zh-CN" b="1" dirty="0">
                <a:solidFill>
                  <a:srgbClr val="0000FF"/>
                </a:solidFill>
                <a:latin typeface="Arial" charset="0"/>
                <a:ea typeface="宋体" charset="-122"/>
              </a:rPr>
              <a:t>6.2  </a:t>
            </a:r>
            <a:r>
              <a:rPr kumimoji="1" lang="zh-CN" altLang="en-US" b="1" dirty="0">
                <a:solidFill>
                  <a:srgbClr val="0000FF"/>
                </a:solidFill>
                <a:latin typeface="Arial" charset="0"/>
                <a:ea typeface="宋体" charset="-122"/>
              </a:rPr>
              <a:t>插入排序</a:t>
            </a:r>
          </a:p>
          <a:p>
            <a:pPr marL="0" lvl="0" indent="0" fontAlgn="base">
              <a:lnSpc>
                <a:spcPct val="150000"/>
              </a:lnSpc>
              <a:spcBef>
                <a:spcPct val="5000"/>
              </a:spcBef>
              <a:spcAft>
                <a:spcPct val="5000"/>
              </a:spcAft>
              <a:buNone/>
            </a:pPr>
            <a:r>
              <a:rPr kumimoji="1" lang="en-US" altLang="zh-CN" b="1" dirty="0">
                <a:solidFill>
                  <a:schemeClr val="bg1">
                    <a:lumMod val="65000"/>
                  </a:schemeClr>
                </a:solidFill>
                <a:latin typeface="Arial" charset="0"/>
                <a:ea typeface="宋体" charset="-122"/>
              </a:rPr>
              <a:t>6.3  </a:t>
            </a:r>
            <a:r>
              <a:rPr kumimoji="1" lang="zh-CN" altLang="en-US" b="1" dirty="0">
                <a:solidFill>
                  <a:schemeClr val="bg1">
                    <a:lumMod val="65000"/>
                  </a:schemeClr>
                </a:solidFill>
                <a:latin typeface="Arial" charset="0"/>
                <a:ea typeface="宋体" charset="-122"/>
              </a:rPr>
              <a:t>气泡排序</a:t>
            </a:r>
          </a:p>
          <a:p>
            <a:pPr marL="0" lvl="0" indent="0" fontAlgn="base">
              <a:lnSpc>
                <a:spcPct val="150000"/>
              </a:lnSpc>
              <a:spcBef>
                <a:spcPct val="5000"/>
              </a:spcBef>
              <a:spcAft>
                <a:spcPct val="5000"/>
              </a:spcAft>
              <a:buNone/>
            </a:pPr>
            <a:r>
              <a:rPr kumimoji="1" lang="en-US" altLang="zh-CN" b="1" dirty="0">
                <a:solidFill>
                  <a:schemeClr val="bg1">
                    <a:lumMod val="65000"/>
                  </a:schemeClr>
                </a:solidFill>
                <a:latin typeface="Arial" charset="0"/>
                <a:ea typeface="宋体" charset="-122"/>
              </a:rPr>
              <a:t>6.4  </a:t>
            </a:r>
            <a:r>
              <a:rPr kumimoji="1" lang="zh-CN" altLang="en-US" b="1" dirty="0">
                <a:solidFill>
                  <a:schemeClr val="bg1">
                    <a:lumMod val="65000"/>
                  </a:schemeClr>
                </a:solidFill>
                <a:latin typeface="Arial" charset="0"/>
                <a:ea typeface="宋体" charset="-122"/>
              </a:rPr>
              <a:t>选择排序</a:t>
            </a:r>
          </a:p>
          <a:p>
            <a:pPr marL="0" lvl="0" indent="0" fontAlgn="base">
              <a:lnSpc>
                <a:spcPct val="150000"/>
              </a:lnSpc>
              <a:spcBef>
                <a:spcPct val="5000"/>
              </a:spcBef>
              <a:spcAft>
                <a:spcPct val="5000"/>
              </a:spcAft>
              <a:buNone/>
            </a:pPr>
            <a:r>
              <a:rPr kumimoji="1" lang="en-US" altLang="zh-CN" b="1" dirty="0">
                <a:solidFill>
                  <a:schemeClr val="bg1">
                    <a:lumMod val="65000"/>
                  </a:schemeClr>
                </a:solidFill>
                <a:latin typeface="Arial" charset="0"/>
                <a:ea typeface="宋体" charset="-122"/>
              </a:rPr>
              <a:t>6.5  </a:t>
            </a:r>
            <a:r>
              <a:rPr kumimoji="1" lang="zh-CN" altLang="en-US" b="1" dirty="0">
                <a:solidFill>
                  <a:schemeClr val="bg1">
                    <a:lumMod val="65000"/>
                  </a:schemeClr>
                </a:solidFill>
                <a:latin typeface="Arial" charset="0"/>
                <a:ea typeface="宋体" charset="-122"/>
              </a:rPr>
              <a:t>基数排序</a:t>
            </a:r>
          </a:p>
          <a:p>
            <a:pPr marL="0" lvl="0" indent="0" fontAlgn="base">
              <a:lnSpc>
                <a:spcPct val="150000"/>
              </a:lnSpc>
              <a:spcBef>
                <a:spcPct val="5000"/>
              </a:spcBef>
              <a:spcAft>
                <a:spcPct val="5000"/>
              </a:spcAft>
              <a:buNone/>
            </a:pPr>
            <a:r>
              <a:rPr kumimoji="1" lang="en-US" altLang="zh-CN" b="1" dirty="0">
                <a:solidFill>
                  <a:schemeClr val="bg1">
                    <a:lumMod val="65000"/>
                  </a:schemeClr>
                </a:solidFill>
                <a:latin typeface="Arial" charset="0"/>
                <a:ea typeface="宋体" charset="-122"/>
              </a:rPr>
              <a:t>6.6  </a:t>
            </a:r>
            <a:r>
              <a:rPr kumimoji="1" lang="zh-CN" altLang="en-US" b="1" dirty="0">
                <a:solidFill>
                  <a:schemeClr val="bg1">
                    <a:lumMod val="65000"/>
                  </a:schemeClr>
                </a:solidFill>
                <a:latin typeface="Arial" charset="0"/>
                <a:ea typeface="宋体" charset="-122"/>
              </a:rPr>
              <a:t>内部排序方法的比较</a:t>
            </a:r>
          </a:p>
        </p:txBody>
      </p:sp>
      <p:sp>
        <p:nvSpPr>
          <p:cNvPr id="6" name="灯片编号占位符 5"/>
          <p:cNvSpPr>
            <a:spLocks noGrp="1"/>
          </p:cNvSpPr>
          <p:nvPr>
            <p:ph type="sldNum" sz="quarter" idx="12"/>
          </p:nvPr>
        </p:nvSpPr>
        <p:spPr/>
        <p:txBody>
          <a:bodyPr/>
          <a:lstStyle/>
          <a:p>
            <a:fld id="{0063EC4C-CFD8-4F45-A0A2-30028C1F73DB}" type="slidenum">
              <a:rPr lang="zh-CN" altLang="en-US" b="1">
                <a:solidFill>
                  <a:srgbClr val="F79646">
                    <a:lumMod val="75000"/>
                  </a:srgbClr>
                </a:solidFill>
              </a:rPr>
              <a:pPr/>
              <a:t>15</a:t>
            </a:fld>
            <a:endParaRPr lang="zh-CN" altLang="en-US" b="1" dirty="0">
              <a:solidFill>
                <a:srgbClr val="F79646">
                  <a:lumMod val="75000"/>
                </a:srgbClr>
              </a:solidFill>
            </a:endParaRPr>
          </a:p>
        </p:txBody>
      </p:sp>
      <p:sp>
        <p:nvSpPr>
          <p:cNvPr id="2" name="标题 1"/>
          <p:cNvSpPr>
            <a:spLocks noGrp="1"/>
          </p:cNvSpPr>
          <p:nvPr>
            <p:ph type="title"/>
          </p:nvPr>
        </p:nvSpPr>
        <p:spPr/>
        <p:txBody>
          <a:bodyPr/>
          <a:lstStyle/>
          <a:p>
            <a:r>
              <a:rPr lang="zh-CN" altLang="en-US" b="1" dirty="0">
                <a:solidFill>
                  <a:srgbClr val="FF0000"/>
                </a:solidFill>
              </a:rPr>
              <a:t>第六章 排序</a:t>
            </a:r>
          </a:p>
        </p:txBody>
      </p:sp>
      <p:sp>
        <p:nvSpPr>
          <p:cNvPr id="4" name="日期占位符 3"/>
          <p:cNvSpPr>
            <a:spLocks noGrp="1"/>
          </p:cNvSpPr>
          <p:nvPr>
            <p:ph type="dt" sz="half" idx="4294967295"/>
          </p:nvPr>
        </p:nvSpPr>
        <p:spPr>
          <a:xfrm>
            <a:off x="0" y="6356350"/>
            <a:ext cx="2133600" cy="365125"/>
          </a:xfrm>
        </p:spPr>
        <p:txBody>
          <a:bodyPr/>
          <a:lstStyle/>
          <a:p>
            <a:fld id="{5D56F0F5-E1DB-431D-8996-6E8A56C353EA}" type="datetime1">
              <a:rPr lang="zh-CN" altLang="en-US" b="1" smtClean="0">
                <a:solidFill>
                  <a:srgbClr val="F79646">
                    <a:lumMod val="75000"/>
                  </a:srgbClr>
                </a:solidFill>
              </a:rPr>
              <a:t>2025/4/9</a:t>
            </a:fld>
            <a:endParaRPr lang="zh-CN" altLang="en-US" b="1" dirty="0">
              <a:solidFill>
                <a:srgbClr val="F79646">
                  <a:lumMod val="75000"/>
                </a:srgbClr>
              </a:solidFill>
            </a:endParaRPr>
          </a:p>
        </p:txBody>
      </p:sp>
      <p:pic>
        <p:nvPicPr>
          <p:cNvPr id="2049" name="Picture 1" descr="C:\Users\Haijun\AppData\Roaming\Tencent\Users\2968516474\QQ\WinTemp\RichOle\O5)[OOM[}$H7(6{A~41GY`Q.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73137" y="1"/>
            <a:ext cx="970863" cy="838199"/>
          </a:xfrm>
          <a:prstGeom prst="rect">
            <a:avLst/>
          </a:prstGeom>
          <a:noFill/>
          <a:extLst>
            <a:ext uri="{909E8E84-426E-40DD-AFC4-6F175D3DCCD1}">
              <a14:hiddenFill xmlns:a14="http://schemas.microsoft.com/office/drawing/2010/main">
                <a:solidFill>
                  <a:srgbClr val="FFFFFF"/>
                </a:solidFill>
              </a14:hiddenFill>
            </a:ext>
          </a:extLst>
        </p:spPr>
      </p:pic>
      <p:cxnSp>
        <p:nvCxnSpPr>
          <p:cNvPr id="12" name="直接连接符 11"/>
          <p:cNvCxnSpPr/>
          <p:nvPr/>
        </p:nvCxnSpPr>
        <p:spPr>
          <a:xfrm>
            <a:off x="457200" y="6324600"/>
            <a:ext cx="822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54508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295400"/>
            <a:ext cx="8229600" cy="5105400"/>
          </a:xfrm>
        </p:spPr>
        <p:txBody>
          <a:bodyPr>
            <a:normAutofit/>
          </a:bodyPr>
          <a:lstStyle/>
          <a:p>
            <a:pPr marL="0" lvl="0" indent="0" fontAlgn="base">
              <a:lnSpc>
                <a:spcPct val="150000"/>
              </a:lnSpc>
              <a:spcBef>
                <a:spcPct val="5000"/>
              </a:spcBef>
              <a:spcAft>
                <a:spcPct val="5000"/>
              </a:spcAft>
              <a:buNone/>
            </a:pPr>
            <a:r>
              <a:rPr kumimoji="1" lang="en-US" altLang="zh-CN" b="1" dirty="0">
                <a:solidFill>
                  <a:srgbClr val="0000FF"/>
                </a:solidFill>
                <a:latin typeface="Arial" charset="0"/>
                <a:ea typeface="宋体" charset="-122"/>
              </a:rPr>
              <a:t>6.2.1 </a:t>
            </a:r>
            <a:r>
              <a:rPr kumimoji="1" lang="zh-CN" altLang="en-US" b="1" dirty="0">
                <a:solidFill>
                  <a:srgbClr val="0000FF"/>
                </a:solidFill>
                <a:latin typeface="Arial" charset="0"/>
                <a:ea typeface="宋体" charset="-122"/>
              </a:rPr>
              <a:t>直接插入排序</a:t>
            </a:r>
          </a:p>
          <a:p>
            <a:pPr marL="0" lvl="0" indent="0" fontAlgn="base">
              <a:lnSpc>
                <a:spcPct val="150000"/>
              </a:lnSpc>
              <a:spcBef>
                <a:spcPct val="5000"/>
              </a:spcBef>
              <a:spcAft>
                <a:spcPct val="5000"/>
              </a:spcAft>
              <a:buNone/>
            </a:pPr>
            <a:r>
              <a:rPr kumimoji="1" lang="en-US" altLang="zh-CN" b="1" dirty="0">
                <a:solidFill>
                  <a:schemeClr val="bg1">
                    <a:lumMod val="65000"/>
                  </a:schemeClr>
                </a:solidFill>
                <a:latin typeface="Arial" charset="0"/>
                <a:ea typeface="宋体" charset="-122"/>
              </a:rPr>
              <a:t>6.2.2 </a:t>
            </a:r>
            <a:r>
              <a:rPr kumimoji="1" lang="zh-CN" altLang="en-US" b="1" dirty="0">
                <a:solidFill>
                  <a:schemeClr val="bg1">
                    <a:lumMod val="65000"/>
                  </a:schemeClr>
                </a:solidFill>
                <a:latin typeface="Arial" charset="0"/>
                <a:ea typeface="宋体" charset="-122"/>
              </a:rPr>
              <a:t>折半插入排序</a:t>
            </a:r>
            <a:endParaRPr kumimoji="1" lang="en-US" altLang="zh-CN" b="1" dirty="0">
              <a:solidFill>
                <a:schemeClr val="bg1">
                  <a:lumMod val="65000"/>
                </a:schemeClr>
              </a:solidFill>
              <a:latin typeface="Arial" charset="0"/>
              <a:ea typeface="宋体" charset="-122"/>
            </a:endParaRPr>
          </a:p>
          <a:p>
            <a:pPr marL="0" lvl="0" indent="0" fontAlgn="base">
              <a:lnSpc>
                <a:spcPct val="150000"/>
              </a:lnSpc>
              <a:spcBef>
                <a:spcPct val="5000"/>
              </a:spcBef>
              <a:spcAft>
                <a:spcPct val="5000"/>
              </a:spcAft>
              <a:buNone/>
            </a:pPr>
            <a:r>
              <a:rPr kumimoji="1" lang="en-US" altLang="zh-CN" b="1" dirty="0">
                <a:solidFill>
                  <a:schemeClr val="bg1">
                    <a:lumMod val="65000"/>
                  </a:schemeClr>
                </a:solidFill>
                <a:latin typeface="Arial" charset="0"/>
                <a:ea typeface="宋体" charset="-122"/>
              </a:rPr>
              <a:t>6.2.3 </a:t>
            </a:r>
            <a:r>
              <a:rPr kumimoji="1" lang="zh-CN" altLang="en-US" b="1" dirty="0">
                <a:solidFill>
                  <a:schemeClr val="bg1">
                    <a:lumMod val="65000"/>
                  </a:schemeClr>
                </a:solidFill>
                <a:latin typeface="Arial" charset="0"/>
                <a:ea typeface="宋体" charset="-122"/>
              </a:rPr>
              <a:t>表插入排序</a:t>
            </a:r>
          </a:p>
          <a:p>
            <a:pPr marL="0" lvl="0" indent="0" fontAlgn="base">
              <a:lnSpc>
                <a:spcPct val="150000"/>
              </a:lnSpc>
              <a:spcBef>
                <a:spcPct val="5000"/>
              </a:spcBef>
              <a:spcAft>
                <a:spcPct val="5000"/>
              </a:spcAft>
              <a:buNone/>
            </a:pPr>
            <a:r>
              <a:rPr kumimoji="1" lang="en-US" altLang="zh-CN" b="1" dirty="0">
                <a:solidFill>
                  <a:schemeClr val="bg1">
                    <a:lumMod val="65000"/>
                  </a:schemeClr>
                </a:solidFill>
                <a:latin typeface="Arial" charset="0"/>
                <a:ea typeface="宋体" charset="-122"/>
              </a:rPr>
              <a:t>6.2.4 </a:t>
            </a:r>
            <a:r>
              <a:rPr kumimoji="1" lang="zh-CN" altLang="en-US" b="1" dirty="0">
                <a:solidFill>
                  <a:schemeClr val="bg1">
                    <a:lumMod val="65000"/>
                  </a:schemeClr>
                </a:solidFill>
                <a:latin typeface="Arial" charset="0"/>
                <a:ea typeface="宋体" charset="-122"/>
              </a:rPr>
              <a:t>希尔排序</a:t>
            </a:r>
          </a:p>
        </p:txBody>
      </p:sp>
      <p:sp>
        <p:nvSpPr>
          <p:cNvPr id="6" name="灯片编号占位符 5"/>
          <p:cNvSpPr>
            <a:spLocks noGrp="1"/>
          </p:cNvSpPr>
          <p:nvPr>
            <p:ph type="sldNum" sz="quarter" idx="12"/>
          </p:nvPr>
        </p:nvSpPr>
        <p:spPr/>
        <p:txBody>
          <a:bodyPr/>
          <a:lstStyle/>
          <a:p>
            <a:fld id="{0063EC4C-CFD8-4F45-A0A2-30028C1F73DB}" type="slidenum">
              <a:rPr lang="zh-CN" altLang="en-US" b="1">
                <a:solidFill>
                  <a:srgbClr val="F79646">
                    <a:lumMod val="75000"/>
                  </a:srgbClr>
                </a:solidFill>
              </a:rPr>
              <a:pPr/>
              <a:t>16</a:t>
            </a:fld>
            <a:endParaRPr lang="zh-CN" altLang="en-US" b="1" dirty="0">
              <a:solidFill>
                <a:srgbClr val="F79646">
                  <a:lumMod val="75000"/>
                </a:srgbClr>
              </a:solidFill>
            </a:endParaRPr>
          </a:p>
        </p:txBody>
      </p:sp>
      <p:sp>
        <p:nvSpPr>
          <p:cNvPr id="2" name="标题 1"/>
          <p:cNvSpPr>
            <a:spLocks noGrp="1"/>
          </p:cNvSpPr>
          <p:nvPr>
            <p:ph type="title"/>
          </p:nvPr>
        </p:nvSpPr>
        <p:spPr/>
        <p:txBody>
          <a:bodyPr/>
          <a:lstStyle/>
          <a:p>
            <a:r>
              <a:rPr lang="en-US" altLang="zh-CN" b="1" dirty="0"/>
              <a:t>6.2 </a:t>
            </a:r>
            <a:r>
              <a:rPr lang="zh-CN" altLang="en-US" b="1" dirty="0"/>
              <a:t>插入排序</a:t>
            </a:r>
          </a:p>
        </p:txBody>
      </p:sp>
      <p:sp>
        <p:nvSpPr>
          <p:cNvPr id="4" name="日期占位符 3"/>
          <p:cNvSpPr>
            <a:spLocks noGrp="1"/>
          </p:cNvSpPr>
          <p:nvPr>
            <p:ph type="dt" sz="half" idx="4294967295"/>
          </p:nvPr>
        </p:nvSpPr>
        <p:spPr>
          <a:xfrm>
            <a:off x="0" y="6356350"/>
            <a:ext cx="2133600" cy="365125"/>
          </a:xfrm>
        </p:spPr>
        <p:txBody>
          <a:bodyPr/>
          <a:lstStyle/>
          <a:p>
            <a:fld id="{D1BB1B06-8E59-4BCB-B764-896841A125E6}" type="datetime1">
              <a:rPr lang="zh-CN" altLang="en-US" b="1" smtClean="0">
                <a:solidFill>
                  <a:srgbClr val="F79646">
                    <a:lumMod val="75000"/>
                  </a:srgbClr>
                </a:solidFill>
              </a:rPr>
              <a:t>2025/4/9</a:t>
            </a:fld>
            <a:endParaRPr lang="zh-CN" altLang="en-US" b="1" dirty="0">
              <a:solidFill>
                <a:srgbClr val="F79646">
                  <a:lumMod val="75000"/>
                </a:srgbClr>
              </a:solidFill>
            </a:endParaRPr>
          </a:p>
        </p:txBody>
      </p:sp>
      <p:pic>
        <p:nvPicPr>
          <p:cNvPr id="2049" name="Picture 1" descr="C:\Users\Haijun\AppData\Roaming\Tencent\Users\2968516474\QQ\WinTemp\RichOle\O5)[OOM[}$H7(6{A~41GY`Q.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73137" y="1"/>
            <a:ext cx="970863" cy="838199"/>
          </a:xfrm>
          <a:prstGeom prst="rect">
            <a:avLst/>
          </a:prstGeom>
          <a:noFill/>
          <a:extLst>
            <a:ext uri="{909E8E84-426E-40DD-AFC4-6F175D3DCCD1}">
              <a14:hiddenFill xmlns:a14="http://schemas.microsoft.com/office/drawing/2010/main">
                <a:solidFill>
                  <a:srgbClr val="FFFFFF"/>
                </a:solidFill>
              </a14:hiddenFill>
            </a:ext>
          </a:extLst>
        </p:spPr>
      </p:pic>
      <p:cxnSp>
        <p:nvCxnSpPr>
          <p:cNvPr id="12" name="直接连接符 11"/>
          <p:cNvCxnSpPr/>
          <p:nvPr/>
        </p:nvCxnSpPr>
        <p:spPr>
          <a:xfrm>
            <a:off x="457200" y="6324600"/>
            <a:ext cx="822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293473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0063EC4C-CFD8-4F45-A0A2-30028C1F73DB}" type="slidenum">
              <a:rPr lang="zh-CN" altLang="en-US" b="1">
                <a:solidFill>
                  <a:srgbClr val="F79646">
                    <a:lumMod val="75000"/>
                  </a:srgbClr>
                </a:solidFill>
              </a:rPr>
              <a:pPr/>
              <a:t>17</a:t>
            </a:fld>
            <a:endParaRPr lang="zh-CN" altLang="en-US" b="1" dirty="0">
              <a:solidFill>
                <a:srgbClr val="F79646">
                  <a:lumMod val="75000"/>
                </a:srgbClr>
              </a:solidFill>
            </a:endParaRPr>
          </a:p>
        </p:txBody>
      </p:sp>
      <p:sp>
        <p:nvSpPr>
          <p:cNvPr id="2" name="标题 1"/>
          <p:cNvSpPr>
            <a:spLocks noGrp="1"/>
          </p:cNvSpPr>
          <p:nvPr>
            <p:ph type="title"/>
          </p:nvPr>
        </p:nvSpPr>
        <p:spPr>
          <a:xfrm>
            <a:off x="457200" y="0"/>
            <a:ext cx="8229600" cy="1143000"/>
          </a:xfrm>
        </p:spPr>
        <p:txBody>
          <a:bodyPr>
            <a:normAutofit/>
          </a:bodyPr>
          <a:lstStyle/>
          <a:p>
            <a:pPr lvl="0" fontAlgn="base">
              <a:lnSpc>
                <a:spcPct val="150000"/>
              </a:lnSpc>
              <a:spcBef>
                <a:spcPct val="5000"/>
              </a:spcBef>
              <a:spcAft>
                <a:spcPct val="5000"/>
              </a:spcAft>
            </a:pPr>
            <a:r>
              <a:rPr kumimoji="1" lang="en-US" altLang="zh-CN" sz="3200" b="1" dirty="0">
                <a:latin typeface="Arial" charset="0"/>
                <a:ea typeface="宋体" charset="-122"/>
                <a:cs typeface="+mn-cs"/>
              </a:rPr>
              <a:t>6.2.1 </a:t>
            </a:r>
            <a:r>
              <a:rPr kumimoji="1" lang="zh-CN" altLang="en-US" sz="3200" b="1" dirty="0">
                <a:latin typeface="Arial" charset="0"/>
                <a:ea typeface="宋体" charset="-122"/>
                <a:cs typeface="+mn-cs"/>
              </a:rPr>
              <a:t>直接插入排序</a:t>
            </a:r>
          </a:p>
        </p:txBody>
      </p:sp>
      <p:sp>
        <p:nvSpPr>
          <p:cNvPr id="4" name="日期占位符 3"/>
          <p:cNvSpPr>
            <a:spLocks noGrp="1"/>
          </p:cNvSpPr>
          <p:nvPr>
            <p:ph type="dt" sz="half" idx="4294967295"/>
          </p:nvPr>
        </p:nvSpPr>
        <p:spPr>
          <a:xfrm>
            <a:off x="0" y="6356350"/>
            <a:ext cx="2133600" cy="365125"/>
          </a:xfrm>
        </p:spPr>
        <p:txBody>
          <a:bodyPr/>
          <a:lstStyle/>
          <a:p>
            <a:fld id="{17ECBBCE-1F08-4710-AF08-461CC687E02D}" type="datetime1">
              <a:rPr lang="zh-CN" altLang="en-US" b="1" smtClean="0">
                <a:solidFill>
                  <a:srgbClr val="F79646">
                    <a:lumMod val="75000"/>
                  </a:srgbClr>
                </a:solidFill>
              </a:rPr>
              <a:t>2025/4/9</a:t>
            </a:fld>
            <a:endParaRPr lang="zh-CN" altLang="en-US" b="1" dirty="0">
              <a:solidFill>
                <a:srgbClr val="F79646">
                  <a:lumMod val="75000"/>
                </a:srgbClr>
              </a:solidFill>
            </a:endParaRPr>
          </a:p>
        </p:txBody>
      </p:sp>
      <p:pic>
        <p:nvPicPr>
          <p:cNvPr id="2049" name="Picture 1" descr="C:\Users\Haijun\AppData\Roaming\Tencent\Users\2968516474\QQ\WinTemp\RichOle\O5)[OOM[}$H7(6{A~41GY`Q.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73137" y="1"/>
            <a:ext cx="970863" cy="838199"/>
          </a:xfrm>
          <a:prstGeom prst="rect">
            <a:avLst/>
          </a:prstGeom>
          <a:noFill/>
          <a:extLst>
            <a:ext uri="{909E8E84-426E-40DD-AFC4-6F175D3DCCD1}">
              <a14:hiddenFill xmlns:a14="http://schemas.microsoft.com/office/drawing/2010/main">
                <a:solidFill>
                  <a:srgbClr val="FFFFFF"/>
                </a:solidFill>
              </a14:hiddenFill>
            </a:ext>
          </a:extLst>
        </p:spPr>
      </p:pic>
      <p:cxnSp>
        <p:nvCxnSpPr>
          <p:cNvPr id="12" name="直接连接符 11"/>
          <p:cNvCxnSpPr/>
          <p:nvPr/>
        </p:nvCxnSpPr>
        <p:spPr>
          <a:xfrm>
            <a:off x="457200" y="6324600"/>
            <a:ext cx="822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Text Box 1026">
            <a:hlinkClick r:id="" action="ppaction://hlinkshowjump?jump=nextslide"/>
          </p:cNvPr>
          <p:cNvSpPr txBox="1">
            <a:spLocks noChangeArrowheads="1"/>
          </p:cNvSpPr>
          <p:nvPr/>
        </p:nvSpPr>
        <p:spPr bwMode="auto">
          <a:xfrm>
            <a:off x="1066800" y="2068289"/>
            <a:ext cx="6858000" cy="646331"/>
          </a:xfrm>
          <a:prstGeom prst="rect">
            <a:avLst/>
          </a:prstGeom>
          <a:noFill/>
          <a:ln w="9525">
            <a:noFill/>
            <a:miter lim="800000"/>
            <a:headEnd/>
            <a:tailEnd/>
          </a:ln>
          <a:effectLst/>
        </p:spPr>
        <p:txBody>
          <a:bodyPr>
            <a:spAutoFit/>
          </a:bodyPr>
          <a:lstStyle/>
          <a:p>
            <a:pPr fontAlgn="base">
              <a:spcBef>
                <a:spcPct val="0"/>
              </a:spcBef>
              <a:spcAft>
                <a:spcPct val="0"/>
              </a:spcAft>
              <a:buFont typeface="Arial" pitchFamily="34" charset="0"/>
              <a:buChar char="•"/>
            </a:pPr>
            <a:r>
              <a:rPr kumimoji="1" lang="zh-CN" altLang="en-US" sz="3600" b="1" dirty="0">
                <a:solidFill>
                  <a:srgbClr val="0000FF"/>
                </a:solidFill>
                <a:latin typeface="Times New Roman" pitchFamily="18" charset="0"/>
                <a:ea typeface="楷体_GB2312" pitchFamily="49" charset="-122"/>
              </a:rPr>
              <a:t>直接插入排序（基于</a:t>
            </a:r>
            <a:r>
              <a:rPr kumimoji="1" lang="zh-CN" altLang="en-US" sz="3600" b="1" dirty="0">
                <a:solidFill>
                  <a:srgbClr val="FF0000"/>
                </a:solidFill>
                <a:latin typeface="Times New Roman" pitchFamily="18" charset="0"/>
                <a:ea typeface="楷体_GB2312" pitchFamily="49" charset="-122"/>
              </a:rPr>
              <a:t>顺序</a:t>
            </a:r>
            <a:r>
              <a:rPr kumimoji="1" lang="zh-CN" altLang="en-US" sz="3600" b="1" dirty="0">
                <a:solidFill>
                  <a:srgbClr val="0000FF"/>
                </a:solidFill>
                <a:latin typeface="Times New Roman" pitchFamily="18" charset="0"/>
                <a:ea typeface="楷体_GB2312" pitchFamily="49" charset="-122"/>
              </a:rPr>
              <a:t>查找）</a:t>
            </a:r>
          </a:p>
        </p:txBody>
      </p:sp>
      <p:sp>
        <p:nvSpPr>
          <p:cNvPr id="14" name="Text Box 1028">
            <a:hlinkClick r:id="rId4" action="ppaction://hlinksldjump"/>
          </p:cNvPr>
          <p:cNvSpPr txBox="1">
            <a:spLocks noChangeArrowheads="1"/>
          </p:cNvSpPr>
          <p:nvPr/>
        </p:nvSpPr>
        <p:spPr bwMode="auto">
          <a:xfrm>
            <a:off x="1143000" y="3786190"/>
            <a:ext cx="6369051" cy="646331"/>
          </a:xfrm>
          <a:prstGeom prst="rect">
            <a:avLst/>
          </a:prstGeom>
          <a:noFill/>
          <a:ln w="9525">
            <a:noFill/>
            <a:miter lim="800000"/>
            <a:headEnd/>
            <a:tailEnd/>
          </a:ln>
          <a:effectLst/>
        </p:spPr>
        <p:txBody>
          <a:bodyPr wrap="none">
            <a:spAutoFit/>
          </a:bodyPr>
          <a:lstStyle/>
          <a:p>
            <a:pPr fontAlgn="base">
              <a:spcBef>
                <a:spcPct val="0"/>
              </a:spcBef>
              <a:spcAft>
                <a:spcPct val="0"/>
              </a:spcAft>
              <a:buFont typeface="Arial" pitchFamily="34" charset="0"/>
              <a:buChar char="•"/>
            </a:pPr>
            <a:r>
              <a:rPr kumimoji="1" lang="zh-CN" altLang="en-US" sz="3600" b="1" dirty="0">
                <a:solidFill>
                  <a:srgbClr val="0000FF"/>
                </a:solidFill>
                <a:latin typeface="Times New Roman" pitchFamily="18" charset="0"/>
                <a:ea typeface="楷体_GB2312" pitchFamily="49" charset="-122"/>
              </a:rPr>
              <a:t>表插入排序（基于</a:t>
            </a:r>
            <a:r>
              <a:rPr kumimoji="1" lang="zh-CN" altLang="en-US" sz="3600" b="1" dirty="0">
                <a:solidFill>
                  <a:srgbClr val="FF0000"/>
                </a:solidFill>
                <a:latin typeface="Times New Roman" pitchFamily="18" charset="0"/>
                <a:ea typeface="楷体_GB2312" pitchFamily="49" charset="-122"/>
              </a:rPr>
              <a:t>链表</a:t>
            </a:r>
            <a:r>
              <a:rPr kumimoji="1" lang="zh-CN" altLang="en-US" sz="3600" b="1" dirty="0">
                <a:solidFill>
                  <a:srgbClr val="0000FF"/>
                </a:solidFill>
                <a:latin typeface="Times New Roman" pitchFamily="18" charset="0"/>
                <a:ea typeface="楷体_GB2312" pitchFamily="49" charset="-122"/>
              </a:rPr>
              <a:t>存储）</a:t>
            </a:r>
          </a:p>
        </p:txBody>
      </p:sp>
      <p:sp>
        <p:nvSpPr>
          <p:cNvPr id="15" name="Text Box 1036"/>
          <p:cNvSpPr txBox="1">
            <a:spLocks noChangeArrowheads="1"/>
          </p:cNvSpPr>
          <p:nvPr/>
        </p:nvSpPr>
        <p:spPr bwMode="auto">
          <a:xfrm>
            <a:off x="425450" y="1001700"/>
            <a:ext cx="8470900" cy="641350"/>
          </a:xfrm>
          <a:prstGeom prst="rect">
            <a:avLst/>
          </a:prstGeom>
          <a:noFill/>
          <a:ln w="9525">
            <a:noFill/>
            <a:miter lim="800000"/>
            <a:headEnd/>
            <a:tailEnd/>
          </a:ln>
          <a:effectLst/>
        </p:spPr>
        <p:txBody>
          <a:bodyPr wrap="none">
            <a:spAutoFit/>
          </a:bodyPr>
          <a:lstStyle/>
          <a:p>
            <a:pPr fontAlgn="base">
              <a:spcBef>
                <a:spcPct val="0"/>
              </a:spcBef>
              <a:spcAft>
                <a:spcPct val="0"/>
              </a:spcAft>
            </a:pPr>
            <a:r>
              <a:rPr kumimoji="1" lang="zh-CN" altLang="en-US" sz="3600" b="1" dirty="0">
                <a:solidFill>
                  <a:srgbClr val="003300"/>
                </a:solidFill>
                <a:latin typeface="宋体"/>
              </a:rPr>
              <a:t>不同的具体实现方法导致不同的算法描述</a:t>
            </a:r>
          </a:p>
        </p:txBody>
      </p:sp>
      <p:sp>
        <p:nvSpPr>
          <p:cNvPr id="16" name="Text Box 1037">
            <a:hlinkClick r:id="rId5" action="ppaction://hlinksldjump"/>
          </p:cNvPr>
          <p:cNvSpPr txBox="1">
            <a:spLocks noChangeArrowheads="1"/>
          </p:cNvSpPr>
          <p:nvPr/>
        </p:nvSpPr>
        <p:spPr bwMode="auto">
          <a:xfrm>
            <a:off x="1143000" y="2987475"/>
            <a:ext cx="6858000" cy="646331"/>
          </a:xfrm>
          <a:prstGeom prst="rect">
            <a:avLst/>
          </a:prstGeom>
          <a:noFill/>
          <a:ln w="9525">
            <a:noFill/>
            <a:miter lim="800000"/>
            <a:headEnd/>
            <a:tailEnd/>
          </a:ln>
          <a:effectLst/>
        </p:spPr>
        <p:txBody>
          <a:bodyPr>
            <a:spAutoFit/>
          </a:bodyPr>
          <a:lstStyle/>
          <a:p>
            <a:pPr fontAlgn="base">
              <a:spcBef>
                <a:spcPct val="0"/>
              </a:spcBef>
              <a:spcAft>
                <a:spcPct val="0"/>
              </a:spcAft>
              <a:buFont typeface="Arial" pitchFamily="34" charset="0"/>
              <a:buChar char="•"/>
            </a:pPr>
            <a:r>
              <a:rPr kumimoji="1" lang="zh-CN" altLang="en-US" sz="3600" b="1" dirty="0">
                <a:solidFill>
                  <a:srgbClr val="0000FF"/>
                </a:solidFill>
                <a:latin typeface="Times New Roman" pitchFamily="18" charset="0"/>
                <a:ea typeface="楷体_GB2312" pitchFamily="49" charset="-122"/>
              </a:rPr>
              <a:t>折半插入排序（基于</a:t>
            </a:r>
            <a:r>
              <a:rPr kumimoji="1" lang="zh-CN" altLang="en-US" sz="3600" b="1" dirty="0">
                <a:solidFill>
                  <a:srgbClr val="FF0000"/>
                </a:solidFill>
                <a:latin typeface="Times New Roman" pitchFamily="18" charset="0"/>
                <a:ea typeface="楷体_GB2312" pitchFamily="49" charset="-122"/>
              </a:rPr>
              <a:t>折半</a:t>
            </a:r>
            <a:r>
              <a:rPr kumimoji="1" lang="zh-CN" altLang="en-US" sz="3600" b="1" dirty="0">
                <a:solidFill>
                  <a:srgbClr val="0000FF"/>
                </a:solidFill>
                <a:latin typeface="Times New Roman" pitchFamily="18" charset="0"/>
                <a:ea typeface="楷体_GB2312" pitchFamily="49" charset="-122"/>
              </a:rPr>
              <a:t>查找）</a:t>
            </a:r>
          </a:p>
        </p:txBody>
      </p:sp>
      <p:sp>
        <p:nvSpPr>
          <p:cNvPr id="17" name="Text Box 1038">
            <a:hlinkClick r:id="rId6" action="ppaction://hlinksldjump"/>
          </p:cNvPr>
          <p:cNvSpPr txBox="1">
            <a:spLocks noChangeArrowheads="1"/>
          </p:cNvSpPr>
          <p:nvPr/>
        </p:nvSpPr>
        <p:spPr bwMode="auto">
          <a:xfrm>
            <a:off x="1143000" y="4857760"/>
            <a:ext cx="6858000" cy="646331"/>
          </a:xfrm>
          <a:prstGeom prst="rect">
            <a:avLst/>
          </a:prstGeom>
          <a:noFill/>
          <a:ln w="9525">
            <a:noFill/>
            <a:miter lim="800000"/>
            <a:headEnd/>
            <a:tailEnd/>
          </a:ln>
          <a:effectLst/>
        </p:spPr>
        <p:txBody>
          <a:bodyPr>
            <a:spAutoFit/>
          </a:bodyPr>
          <a:lstStyle/>
          <a:p>
            <a:pPr fontAlgn="base">
              <a:spcBef>
                <a:spcPct val="0"/>
              </a:spcBef>
              <a:spcAft>
                <a:spcPct val="0"/>
              </a:spcAft>
              <a:buFont typeface="Arial" pitchFamily="34" charset="0"/>
              <a:buChar char="•"/>
            </a:pPr>
            <a:r>
              <a:rPr kumimoji="1" lang="zh-CN" altLang="en-US" sz="3600" b="1" dirty="0">
                <a:solidFill>
                  <a:srgbClr val="0000FF"/>
                </a:solidFill>
                <a:latin typeface="Times New Roman" pitchFamily="18" charset="0"/>
                <a:ea typeface="楷体_GB2312" pitchFamily="49" charset="-122"/>
              </a:rPr>
              <a:t>希尔排序（基于</a:t>
            </a:r>
            <a:r>
              <a:rPr kumimoji="1" lang="zh-CN" altLang="en-US" sz="3600" b="1" dirty="0">
                <a:solidFill>
                  <a:srgbClr val="FF0000"/>
                </a:solidFill>
                <a:latin typeface="Times New Roman" pitchFamily="18" charset="0"/>
                <a:ea typeface="楷体_GB2312" pitchFamily="49" charset="-122"/>
              </a:rPr>
              <a:t>逐趟缩小增量</a:t>
            </a:r>
            <a:r>
              <a:rPr kumimoji="1" lang="zh-CN" altLang="en-US" sz="3600" b="1" dirty="0">
                <a:solidFill>
                  <a:srgbClr val="0000FF"/>
                </a:solidFill>
                <a:latin typeface="Times New Roman" pitchFamily="18" charset="0"/>
                <a:ea typeface="楷体_GB2312" pitchFamily="49" charset="-122"/>
              </a:rPr>
              <a:t>）</a:t>
            </a:r>
          </a:p>
        </p:txBody>
      </p:sp>
    </p:spTree>
    <p:extLst>
      <p:ext uri="{BB962C8B-B14F-4D97-AF65-F5344CB8AC3E}">
        <p14:creationId xmlns:p14="http://schemas.microsoft.com/office/powerpoint/2010/main" val="276009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dissolve">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dissolve">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5" fill="hold" grpId="0"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randombar(vertical)">
                                      <p:cBhvr>
                                        <p:cTn id="22" dur="5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dissolve">
                                      <p:cBhvr>
                                        <p:cTn id="2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utoUpdateAnimBg="0"/>
      <p:bldP spid="14" grpId="0" autoUpdateAnimBg="0"/>
      <p:bldP spid="15" grpId="0" autoUpdateAnimBg="0"/>
      <p:bldP spid="16" grpId="0" autoUpdateAnimBg="0"/>
      <p:bldP spid="17"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0063EC4C-CFD8-4F45-A0A2-30028C1F73DB}" type="slidenum">
              <a:rPr lang="zh-CN" altLang="en-US" b="1">
                <a:solidFill>
                  <a:srgbClr val="F79646">
                    <a:lumMod val="75000"/>
                  </a:srgbClr>
                </a:solidFill>
              </a:rPr>
              <a:pPr/>
              <a:t>18</a:t>
            </a:fld>
            <a:endParaRPr lang="zh-CN" altLang="en-US" b="1" dirty="0">
              <a:solidFill>
                <a:srgbClr val="F79646">
                  <a:lumMod val="75000"/>
                </a:srgbClr>
              </a:solidFill>
            </a:endParaRPr>
          </a:p>
        </p:txBody>
      </p:sp>
      <p:sp>
        <p:nvSpPr>
          <p:cNvPr id="2" name="标题 1"/>
          <p:cNvSpPr>
            <a:spLocks noGrp="1"/>
          </p:cNvSpPr>
          <p:nvPr>
            <p:ph type="title"/>
          </p:nvPr>
        </p:nvSpPr>
        <p:spPr>
          <a:xfrm>
            <a:off x="457200" y="0"/>
            <a:ext cx="8229600" cy="1143000"/>
          </a:xfrm>
        </p:spPr>
        <p:txBody>
          <a:bodyPr>
            <a:normAutofit/>
          </a:bodyPr>
          <a:lstStyle/>
          <a:p>
            <a:pPr lvl="0" fontAlgn="base">
              <a:lnSpc>
                <a:spcPct val="150000"/>
              </a:lnSpc>
              <a:spcBef>
                <a:spcPct val="5000"/>
              </a:spcBef>
              <a:spcAft>
                <a:spcPct val="5000"/>
              </a:spcAft>
            </a:pPr>
            <a:r>
              <a:rPr kumimoji="1" lang="en-US" altLang="zh-CN" sz="3200" b="1" dirty="0">
                <a:latin typeface="Arial" charset="0"/>
                <a:ea typeface="宋体" charset="-122"/>
                <a:cs typeface="+mn-cs"/>
              </a:rPr>
              <a:t>6.2.1 </a:t>
            </a:r>
            <a:r>
              <a:rPr kumimoji="1" lang="zh-CN" altLang="en-US" sz="3200" b="1" dirty="0">
                <a:latin typeface="Arial" charset="0"/>
                <a:ea typeface="宋体" charset="-122"/>
                <a:cs typeface="+mn-cs"/>
              </a:rPr>
              <a:t>直接插入排序</a:t>
            </a:r>
          </a:p>
        </p:txBody>
      </p:sp>
      <p:sp>
        <p:nvSpPr>
          <p:cNvPr id="4" name="日期占位符 3"/>
          <p:cNvSpPr>
            <a:spLocks noGrp="1"/>
          </p:cNvSpPr>
          <p:nvPr>
            <p:ph type="dt" sz="half" idx="4294967295"/>
          </p:nvPr>
        </p:nvSpPr>
        <p:spPr>
          <a:xfrm>
            <a:off x="0" y="6356350"/>
            <a:ext cx="2133600" cy="365125"/>
          </a:xfrm>
        </p:spPr>
        <p:txBody>
          <a:bodyPr/>
          <a:lstStyle/>
          <a:p>
            <a:fld id="{18A30E71-B26E-4B87-88BD-2359FAF58529}" type="datetime1">
              <a:rPr lang="zh-CN" altLang="en-US" b="1" smtClean="0">
                <a:solidFill>
                  <a:srgbClr val="F79646">
                    <a:lumMod val="75000"/>
                  </a:srgbClr>
                </a:solidFill>
              </a:rPr>
              <a:t>2025/4/9</a:t>
            </a:fld>
            <a:endParaRPr lang="zh-CN" altLang="en-US" b="1" dirty="0">
              <a:solidFill>
                <a:srgbClr val="F79646">
                  <a:lumMod val="75000"/>
                </a:srgbClr>
              </a:solidFill>
            </a:endParaRPr>
          </a:p>
        </p:txBody>
      </p:sp>
      <p:pic>
        <p:nvPicPr>
          <p:cNvPr id="2049" name="Picture 1" descr="C:\Users\Haijun\AppData\Roaming\Tencent\Users\2968516474\QQ\WinTemp\RichOle\O5)[OOM[}$H7(6{A~41GY`Q.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73137" y="1"/>
            <a:ext cx="970863" cy="838199"/>
          </a:xfrm>
          <a:prstGeom prst="rect">
            <a:avLst/>
          </a:prstGeom>
          <a:noFill/>
          <a:extLst>
            <a:ext uri="{909E8E84-426E-40DD-AFC4-6F175D3DCCD1}">
              <a14:hiddenFill xmlns:a14="http://schemas.microsoft.com/office/drawing/2010/main">
                <a:solidFill>
                  <a:srgbClr val="FFFFFF"/>
                </a:solidFill>
              </a14:hiddenFill>
            </a:ext>
          </a:extLst>
        </p:spPr>
      </p:pic>
      <p:cxnSp>
        <p:nvCxnSpPr>
          <p:cNvPr id="12" name="直接连接符 11"/>
          <p:cNvCxnSpPr/>
          <p:nvPr/>
        </p:nvCxnSpPr>
        <p:spPr>
          <a:xfrm>
            <a:off x="457200" y="6324600"/>
            <a:ext cx="822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Rectangle 4" descr="60%"/>
          <p:cNvSpPr>
            <a:spLocks noChangeArrowheads="1"/>
          </p:cNvSpPr>
          <p:nvPr/>
        </p:nvSpPr>
        <p:spPr bwMode="auto">
          <a:xfrm>
            <a:off x="533400" y="2095520"/>
            <a:ext cx="3352800" cy="838200"/>
          </a:xfrm>
          <a:prstGeom prst="rect">
            <a:avLst/>
          </a:prstGeom>
          <a:pattFill prst="pct60">
            <a:fgClr>
              <a:srgbClr val="CC99FF"/>
            </a:fgClr>
            <a:bgClr>
              <a:srgbClr val="FFFFFF"/>
            </a:bgClr>
          </a:pattFill>
          <a:ln w="9525">
            <a:solidFill>
              <a:srgbClr val="000000"/>
            </a:solidFill>
            <a:miter lim="800000"/>
            <a:headEnd/>
            <a:tailEnd/>
          </a:ln>
          <a:effec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zh-CN" altLang="en-US" sz="3200" b="1" i="0" u="none" strike="noStrike" kern="0" cap="none" spc="0" normalizeH="0" baseline="0" noProof="0">
                <a:ln>
                  <a:noFill/>
                </a:ln>
                <a:solidFill>
                  <a:srgbClr val="003300"/>
                </a:solidFill>
                <a:effectLst/>
                <a:uLnTx/>
                <a:uFillTx/>
                <a:latin typeface="Times New Roman" pitchFamily="18" charset="0"/>
                <a:ea typeface="楷体_GB2312" pitchFamily="49" charset="-122"/>
              </a:rPr>
              <a:t>有序序列</a:t>
            </a:r>
            <a:r>
              <a:rPr kumimoji="1" lang="en-US" altLang="zh-CN" sz="3200" b="1" i="0" u="none" strike="noStrike" kern="0" cap="none" spc="0" normalizeH="0" baseline="0" noProof="0">
                <a:ln>
                  <a:noFill/>
                </a:ln>
                <a:solidFill>
                  <a:srgbClr val="003300"/>
                </a:solidFill>
                <a:effectLst/>
                <a:uLnTx/>
                <a:uFillTx/>
                <a:latin typeface="Times New Roman" pitchFamily="18" charset="0"/>
                <a:ea typeface="楷体_GB2312" pitchFamily="49" charset="-122"/>
              </a:rPr>
              <a:t>R[1..i-1]</a:t>
            </a:r>
            <a:endParaRPr kumimoji="1" lang="en-US" altLang="zh-CN" sz="3000" b="1" i="0" u="none" strike="noStrike" kern="0" cap="none" spc="0" normalizeH="0" baseline="0" noProof="0">
              <a:ln>
                <a:noFill/>
              </a:ln>
              <a:solidFill>
                <a:srgbClr val="003300"/>
              </a:solidFill>
              <a:effectLst/>
              <a:uLnTx/>
              <a:uFillTx/>
              <a:latin typeface="Times New Roman" pitchFamily="18" charset="0"/>
              <a:ea typeface="楷体_GB2312" pitchFamily="49" charset="-122"/>
            </a:endParaRPr>
          </a:p>
        </p:txBody>
      </p:sp>
      <p:sp>
        <p:nvSpPr>
          <p:cNvPr id="19" name="Rectangle 5"/>
          <p:cNvSpPr>
            <a:spLocks noChangeArrowheads="1"/>
          </p:cNvSpPr>
          <p:nvPr/>
        </p:nvSpPr>
        <p:spPr bwMode="auto">
          <a:xfrm>
            <a:off x="3886200" y="3238520"/>
            <a:ext cx="762000" cy="838200"/>
          </a:xfrm>
          <a:prstGeom prst="rect">
            <a:avLst/>
          </a:prstGeom>
          <a:gradFill rotWithShape="0">
            <a:gsLst>
              <a:gs pos="0">
                <a:srgbClr val="66FFFF"/>
              </a:gs>
              <a:gs pos="100000">
                <a:srgbClr val="66FFFF">
                  <a:gamma/>
                  <a:shade val="94118"/>
                  <a:invGamma/>
                </a:srgbClr>
              </a:gs>
            </a:gsLst>
            <a:lin ang="5400000" scaled="1"/>
          </a:gradFill>
          <a:ln w="9525">
            <a:solidFill>
              <a:srgbClr val="000000"/>
            </a:solidFill>
            <a:miter lim="800000"/>
            <a:headEnd/>
            <a:tailEnd/>
          </a:ln>
          <a:effec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3200" b="1" i="0" u="none" strike="noStrike" kern="0" cap="none" spc="0" normalizeH="0" baseline="0" noProof="0">
                <a:ln>
                  <a:noFill/>
                </a:ln>
                <a:solidFill>
                  <a:srgbClr val="003300"/>
                </a:solidFill>
                <a:effectLst/>
                <a:uLnTx/>
                <a:uFillTx/>
                <a:latin typeface="Times New Roman" pitchFamily="18" charset="0"/>
                <a:ea typeface="楷体_GB2312" pitchFamily="49" charset="-122"/>
              </a:rPr>
              <a:t>R[i]</a:t>
            </a:r>
            <a:endParaRPr kumimoji="1" lang="en-US" altLang="zh-CN" sz="3000" b="1" i="0" u="none" strike="noStrike" kern="0" cap="none" spc="0" normalizeH="0" baseline="0" noProof="0">
              <a:ln>
                <a:noFill/>
              </a:ln>
              <a:solidFill>
                <a:srgbClr val="003300"/>
              </a:solidFill>
              <a:effectLst/>
              <a:uLnTx/>
              <a:uFillTx/>
              <a:latin typeface="Times New Roman" pitchFamily="18" charset="0"/>
              <a:ea typeface="楷体_GB2312" pitchFamily="49" charset="-122"/>
            </a:endParaRPr>
          </a:p>
        </p:txBody>
      </p:sp>
      <p:sp>
        <p:nvSpPr>
          <p:cNvPr id="20" name="Rectangle 6" descr="棚架"/>
          <p:cNvSpPr>
            <a:spLocks noChangeArrowheads="1"/>
          </p:cNvSpPr>
          <p:nvPr/>
        </p:nvSpPr>
        <p:spPr bwMode="auto">
          <a:xfrm>
            <a:off x="3886200" y="2095520"/>
            <a:ext cx="4724400" cy="838200"/>
          </a:xfrm>
          <a:prstGeom prst="rect">
            <a:avLst/>
          </a:prstGeom>
          <a:pattFill prst="trellis">
            <a:fgClr>
              <a:srgbClr val="00FFFF"/>
            </a:fgClr>
            <a:bgClr>
              <a:srgbClr val="FFFFFF"/>
            </a:bgClr>
          </a:pattFill>
          <a:ln w="9525">
            <a:solidFill>
              <a:srgbClr val="000000"/>
            </a:solidFill>
            <a:miter lim="800000"/>
            <a:headEnd/>
            <a:tailEnd/>
          </a:ln>
          <a:effec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zh-CN" altLang="en-US" sz="3200" b="1" i="0" u="none" strike="noStrike" kern="0" cap="none" spc="0" normalizeH="0" baseline="0" noProof="0">
                <a:ln>
                  <a:noFill/>
                </a:ln>
                <a:solidFill>
                  <a:srgbClr val="003300"/>
                </a:solidFill>
                <a:effectLst/>
                <a:uLnTx/>
                <a:uFillTx/>
                <a:latin typeface="Times New Roman" pitchFamily="18" charset="0"/>
                <a:ea typeface="楷体_GB2312" pitchFamily="49" charset="-122"/>
              </a:rPr>
              <a:t>无序序列 </a:t>
            </a:r>
            <a:r>
              <a:rPr kumimoji="1" lang="en-US" altLang="zh-CN" sz="3200" b="1" i="0" u="none" strike="noStrike" kern="0" cap="none" spc="0" normalizeH="0" baseline="0" noProof="0">
                <a:ln>
                  <a:noFill/>
                </a:ln>
                <a:solidFill>
                  <a:srgbClr val="003300"/>
                </a:solidFill>
                <a:effectLst/>
                <a:uLnTx/>
                <a:uFillTx/>
                <a:latin typeface="Times New Roman" pitchFamily="18" charset="0"/>
                <a:ea typeface="楷体_GB2312" pitchFamily="49" charset="-122"/>
              </a:rPr>
              <a:t>R[i..n]</a:t>
            </a:r>
          </a:p>
        </p:txBody>
      </p:sp>
      <p:sp>
        <p:nvSpPr>
          <p:cNvPr id="21" name="Text Box 14"/>
          <p:cNvSpPr txBox="1">
            <a:spLocks noChangeArrowheads="1"/>
          </p:cNvSpPr>
          <p:nvPr/>
        </p:nvSpPr>
        <p:spPr bwMode="auto">
          <a:xfrm>
            <a:off x="441325" y="1504122"/>
            <a:ext cx="5952270" cy="584775"/>
          </a:xfrm>
          <a:prstGeom prst="rect">
            <a:avLst/>
          </a:prstGeom>
          <a:noFill/>
          <a:ln w="9525">
            <a:noFill/>
            <a:miter lim="800000"/>
            <a:headEnd/>
            <a:tailEnd/>
          </a:ln>
          <a:effectLst/>
        </p:spPr>
        <p:txBody>
          <a:bodyPr wrap="none">
            <a:spAutoFit/>
          </a:bodyPr>
          <a:lstStyle/>
          <a:p>
            <a:pPr fontAlgn="base">
              <a:spcBef>
                <a:spcPct val="0"/>
              </a:spcBef>
              <a:spcAft>
                <a:spcPct val="0"/>
              </a:spcAft>
            </a:pPr>
            <a:r>
              <a:rPr kumimoji="1" lang="zh-CN" altLang="en-US" sz="3200" b="1" dirty="0">
                <a:solidFill>
                  <a:srgbClr val="0000FF"/>
                </a:solidFill>
                <a:latin typeface="Times New Roman" pitchFamily="18" charset="0"/>
                <a:ea typeface="楷体_GB2312" pitchFamily="49" charset="-122"/>
              </a:rPr>
              <a:t>一趟直接插入排序的基本思想：</a:t>
            </a:r>
          </a:p>
        </p:txBody>
      </p:sp>
      <p:sp>
        <p:nvSpPr>
          <p:cNvPr id="22" name="Rectangle 15" descr="60%"/>
          <p:cNvSpPr>
            <a:spLocks noChangeArrowheads="1"/>
          </p:cNvSpPr>
          <p:nvPr/>
        </p:nvSpPr>
        <p:spPr bwMode="auto">
          <a:xfrm>
            <a:off x="533400" y="5448320"/>
            <a:ext cx="4114800" cy="838200"/>
          </a:xfrm>
          <a:prstGeom prst="rect">
            <a:avLst/>
          </a:prstGeom>
          <a:pattFill prst="pct60">
            <a:fgClr>
              <a:srgbClr val="CC99FF"/>
            </a:fgClr>
            <a:bgClr>
              <a:srgbClr val="FFFFFF"/>
            </a:bgClr>
          </a:pattFill>
          <a:ln w="9525">
            <a:solidFill>
              <a:srgbClr val="000000"/>
            </a:solidFill>
            <a:miter lim="800000"/>
            <a:headEnd/>
            <a:tailEnd/>
          </a:ln>
          <a:effec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zh-CN" altLang="en-US" sz="3200" b="1" i="0" u="none" strike="noStrike" kern="0" cap="none" spc="0" normalizeH="0" baseline="0" noProof="0">
                <a:ln>
                  <a:noFill/>
                </a:ln>
                <a:solidFill>
                  <a:srgbClr val="003300"/>
                </a:solidFill>
                <a:effectLst/>
                <a:uLnTx/>
                <a:uFillTx/>
                <a:latin typeface="Times New Roman" pitchFamily="18" charset="0"/>
                <a:ea typeface="楷体_GB2312" pitchFamily="49" charset="-122"/>
              </a:rPr>
              <a:t>有序序列</a:t>
            </a:r>
            <a:r>
              <a:rPr kumimoji="1" lang="en-US" altLang="zh-CN" sz="3200" b="1" i="0" u="none" strike="noStrike" kern="0" cap="none" spc="0" normalizeH="0" baseline="0" noProof="0">
                <a:ln>
                  <a:noFill/>
                </a:ln>
                <a:solidFill>
                  <a:srgbClr val="003300"/>
                </a:solidFill>
                <a:effectLst/>
                <a:uLnTx/>
                <a:uFillTx/>
                <a:latin typeface="Times New Roman" pitchFamily="18" charset="0"/>
                <a:ea typeface="楷体_GB2312" pitchFamily="49" charset="-122"/>
              </a:rPr>
              <a:t>R[1..i]</a:t>
            </a:r>
            <a:endParaRPr kumimoji="1" lang="en-US" altLang="zh-CN" sz="3000" b="1" i="0" u="none" strike="noStrike" kern="0" cap="none" spc="0" normalizeH="0" baseline="0" noProof="0">
              <a:ln>
                <a:noFill/>
              </a:ln>
              <a:solidFill>
                <a:srgbClr val="003300"/>
              </a:solidFill>
              <a:effectLst/>
              <a:uLnTx/>
              <a:uFillTx/>
              <a:latin typeface="Times New Roman" pitchFamily="18" charset="0"/>
              <a:ea typeface="楷体_GB2312" pitchFamily="49" charset="-122"/>
            </a:endParaRPr>
          </a:p>
        </p:txBody>
      </p:sp>
      <p:sp>
        <p:nvSpPr>
          <p:cNvPr id="23" name="Rectangle 16" descr="棚架"/>
          <p:cNvSpPr>
            <a:spLocks noChangeArrowheads="1"/>
          </p:cNvSpPr>
          <p:nvPr/>
        </p:nvSpPr>
        <p:spPr bwMode="auto">
          <a:xfrm>
            <a:off x="4648200" y="5448320"/>
            <a:ext cx="3962400" cy="838200"/>
          </a:xfrm>
          <a:prstGeom prst="rect">
            <a:avLst/>
          </a:prstGeom>
          <a:pattFill prst="trellis">
            <a:fgClr>
              <a:srgbClr val="00FFFF"/>
            </a:fgClr>
            <a:bgClr>
              <a:srgbClr val="FFFFFF"/>
            </a:bgClr>
          </a:pattFill>
          <a:ln w="9525">
            <a:solidFill>
              <a:srgbClr val="000000"/>
            </a:solidFill>
            <a:miter lim="800000"/>
            <a:headEnd/>
            <a:tailEnd/>
          </a:ln>
          <a:effec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zh-CN" altLang="en-US" sz="3200" b="1" i="0" u="none" strike="noStrike" kern="0" cap="none" spc="0" normalizeH="0" baseline="0" noProof="0">
                <a:ln>
                  <a:noFill/>
                </a:ln>
                <a:solidFill>
                  <a:srgbClr val="003300"/>
                </a:solidFill>
                <a:effectLst/>
                <a:uLnTx/>
                <a:uFillTx/>
                <a:latin typeface="Times New Roman" pitchFamily="18" charset="0"/>
                <a:ea typeface="楷体_GB2312" pitchFamily="49" charset="-122"/>
              </a:rPr>
              <a:t>无序序列 </a:t>
            </a:r>
            <a:r>
              <a:rPr kumimoji="1" lang="en-US" altLang="zh-CN" sz="3200" b="1" i="0" u="none" strike="noStrike" kern="0" cap="none" spc="0" normalizeH="0" baseline="0" noProof="0">
                <a:ln>
                  <a:noFill/>
                </a:ln>
                <a:solidFill>
                  <a:srgbClr val="003300"/>
                </a:solidFill>
                <a:effectLst/>
                <a:uLnTx/>
                <a:uFillTx/>
                <a:latin typeface="Times New Roman" pitchFamily="18" charset="0"/>
                <a:ea typeface="楷体_GB2312" pitchFamily="49" charset="-122"/>
              </a:rPr>
              <a:t>R[i+1..n]</a:t>
            </a:r>
          </a:p>
        </p:txBody>
      </p:sp>
      <p:cxnSp>
        <p:nvCxnSpPr>
          <p:cNvPr id="24" name="AutoShape 21"/>
          <p:cNvCxnSpPr>
            <a:cxnSpLocks noChangeShapeType="1"/>
            <a:stCxn id="19" idx="1"/>
            <a:endCxn id="18" idx="2"/>
          </p:cNvCxnSpPr>
          <p:nvPr/>
        </p:nvCxnSpPr>
        <p:spPr bwMode="auto">
          <a:xfrm rot="10800000">
            <a:off x="2209800" y="2933720"/>
            <a:ext cx="1676400" cy="723900"/>
          </a:xfrm>
          <a:prstGeom prst="bentConnector2">
            <a:avLst/>
          </a:prstGeom>
          <a:noFill/>
          <a:ln w="57150">
            <a:solidFill>
              <a:srgbClr val="000000"/>
            </a:solidFill>
            <a:miter lim="800000"/>
            <a:headEnd/>
            <a:tailEnd type="triangle" w="med" len="med"/>
          </a:ln>
          <a:effectLst/>
        </p:spPr>
      </p:cxnSp>
      <p:sp>
        <p:nvSpPr>
          <p:cNvPr id="25" name="AutoShape 22"/>
          <p:cNvSpPr>
            <a:spLocks noChangeArrowheads="1"/>
          </p:cNvSpPr>
          <p:nvPr/>
        </p:nvSpPr>
        <p:spPr bwMode="auto">
          <a:xfrm>
            <a:off x="2971800" y="3924320"/>
            <a:ext cx="838200" cy="1371600"/>
          </a:xfrm>
          <a:prstGeom prst="downArrow">
            <a:avLst>
              <a:gd name="adj1" fmla="val 50000"/>
              <a:gd name="adj2" fmla="val 40909"/>
            </a:avLst>
          </a:prstGeom>
          <a:solidFill>
            <a:srgbClr val="E2D700"/>
          </a:solidFill>
          <a:ln w="9525">
            <a:solidFill>
              <a:srgbClr val="000000"/>
            </a:solidFill>
            <a:miter lim="800000"/>
            <a:headEnd/>
            <a:tailEnd/>
          </a:ln>
          <a:effectLst/>
        </p:spPr>
        <p:txBody>
          <a:bodyPr vert="eaVert"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CN" altLang="en-US" sz="3000" b="1" i="0" u="none" strike="noStrike" kern="0" cap="none" spc="0" normalizeH="0" baseline="0" noProof="0">
              <a:ln>
                <a:noFill/>
              </a:ln>
              <a:solidFill>
                <a:srgbClr val="6600CC"/>
              </a:solidFill>
              <a:effectLst/>
              <a:uLnTx/>
              <a:uFillTx/>
              <a:latin typeface="Times New Roman" pitchFamily="18" charset="0"/>
              <a:ea typeface="楷体_GB2312" pitchFamily="49" charset="-122"/>
            </a:endParaRPr>
          </a:p>
        </p:txBody>
      </p:sp>
      <p:sp>
        <p:nvSpPr>
          <p:cNvPr id="26" name="Line 23"/>
          <p:cNvSpPr>
            <a:spLocks noChangeShapeType="1"/>
          </p:cNvSpPr>
          <p:nvPr/>
        </p:nvSpPr>
        <p:spPr bwMode="auto">
          <a:xfrm>
            <a:off x="4648200" y="2095520"/>
            <a:ext cx="0" cy="838200"/>
          </a:xfrm>
          <a:prstGeom prst="line">
            <a:avLst/>
          </a:prstGeom>
          <a:noFill/>
          <a:ln w="9525">
            <a:solidFill>
              <a:srgbClr val="000000"/>
            </a:solidFill>
            <a:prstDash val="dash"/>
            <a:round/>
            <a:headEnd/>
            <a:tailEnd/>
          </a:ln>
          <a:effec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CN" altLang="en-US" sz="3000" b="1" i="0" u="none" strike="noStrike" kern="0" cap="none" spc="0" normalizeH="0" baseline="0" noProof="0">
              <a:ln>
                <a:noFill/>
              </a:ln>
              <a:solidFill>
                <a:srgbClr val="6600CC"/>
              </a:solidFill>
              <a:effectLst/>
              <a:uLnTx/>
              <a:uFillTx/>
              <a:latin typeface="Times New Roman" pitchFamily="18" charset="0"/>
              <a:ea typeface="楷体_GB2312" pitchFamily="49" charset="-122"/>
            </a:endParaRPr>
          </a:p>
        </p:txBody>
      </p:sp>
      <p:sp>
        <p:nvSpPr>
          <p:cNvPr id="27" name="Line 24"/>
          <p:cNvSpPr>
            <a:spLocks noChangeShapeType="1"/>
          </p:cNvSpPr>
          <p:nvPr/>
        </p:nvSpPr>
        <p:spPr bwMode="auto">
          <a:xfrm>
            <a:off x="4648200" y="4076720"/>
            <a:ext cx="0" cy="1371600"/>
          </a:xfrm>
          <a:prstGeom prst="line">
            <a:avLst/>
          </a:prstGeom>
          <a:noFill/>
          <a:ln w="9525" cap="rnd">
            <a:solidFill>
              <a:srgbClr val="000000"/>
            </a:solidFill>
            <a:prstDash val="sysDot"/>
            <a:round/>
            <a:headEnd/>
            <a:tailEnd/>
          </a:ln>
          <a:effec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CN" altLang="en-US" sz="3000" b="1" i="0" u="none" strike="noStrike" kern="0" cap="none" spc="0" normalizeH="0" baseline="0" noProof="0">
              <a:ln>
                <a:noFill/>
              </a:ln>
              <a:solidFill>
                <a:srgbClr val="6600CC"/>
              </a:solidFill>
              <a:effectLst/>
              <a:uLnTx/>
              <a:uFillTx/>
              <a:latin typeface="Times New Roman" pitchFamily="18" charset="0"/>
              <a:ea typeface="楷体_GB2312" pitchFamily="49" charset="-122"/>
            </a:endParaRPr>
          </a:p>
        </p:txBody>
      </p:sp>
      <p:sp>
        <p:nvSpPr>
          <p:cNvPr id="28" name="Text Box 2"/>
          <p:cNvSpPr txBox="1">
            <a:spLocks noChangeArrowheads="1"/>
          </p:cNvSpPr>
          <p:nvPr/>
        </p:nvSpPr>
        <p:spPr bwMode="auto">
          <a:xfrm>
            <a:off x="468313" y="928687"/>
            <a:ext cx="3384550" cy="519113"/>
          </a:xfrm>
          <a:prstGeom prst="rect">
            <a:avLst/>
          </a:prstGeom>
          <a:noFill/>
          <a:ln w="9525" algn="ctr">
            <a:noFill/>
            <a:miter lim="800000"/>
            <a:headEnd/>
            <a:tailEnd/>
          </a:ln>
          <a:effectLst/>
        </p:spPr>
        <p:txBody>
          <a:bodyPr>
            <a:spAutoFit/>
          </a:bodyPr>
          <a:lstStyle/>
          <a:p>
            <a:pPr fontAlgn="base">
              <a:spcBef>
                <a:spcPct val="20000"/>
              </a:spcBef>
              <a:spcAft>
                <a:spcPct val="0"/>
              </a:spcAft>
              <a:buFont typeface="Wingdings" pitchFamily="2" charset="2"/>
              <a:buChar char="p"/>
            </a:pPr>
            <a:r>
              <a:rPr kumimoji="1" lang="en-US" altLang="zh-CN" sz="2800" b="1" dirty="0">
                <a:solidFill>
                  <a:srgbClr val="003300"/>
                </a:solidFill>
                <a:latin typeface="Times New Roman" pitchFamily="18" charset="0"/>
              </a:rPr>
              <a:t> </a:t>
            </a:r>
            <a:r>
              <a:rPr kumimoji="1" lang="zh-CN" altLang="en-US" sz="2800" b="1" dirty="0">
                <a:solidFill>
                  <a:srgbClr val="003300"/>
                </a:solidFill>
                <a:latin typeface="Times New Roman" pitchFamily="18" charset="0"/>
              </a:rPr>
              <a:t>插入排序的思想</a:t>
            </a:r>
          </a:p>
        </p:txBody>
      </p:sp>
    </p:spTree>
    <p:extLst>
      <p:ext uri="{BB962C8B-B14F-4D97-AF65-F5344CB8AC3E}">
        <p14:creationId xmlns:p14="http://schemas.microsoft.com/office/powerpoint/2010/main" val="3179286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left)">
                                      <p:cBhvr>
                                        <p:cTn id="7" dur="500"/>
                                        <p:tgtEl>
                                          <p:spTgt spid="18"/>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wipe(left)">
                                      <p:cBhvr>
                                        <p:cTn id="11" dur="500"/>
                                        <p:tgtEl>
                                          <p:spTgt spid="20"/>
                                        </p:tgtEl>
                                      </p:cBhvr>
                                    </p:animEffect>
                                  </p:childTnLst>
                                </p:cTn>
                              </p:par>
                            </p:childTnLst>
                          </p:cTn>
                        </p:par>
                      </p:childTnLst>
                    </p:cTn>
                  </p:par>
                  <p:par>
                    <p:cTn id="12" fill="hold">
                      <p:stCondLst>
                        <p:cond delay="indefinite"/>
                      </p:stCondLst>
                      <p:childTnLst>
                        <p:par>
                          <p:cTn id="13" fill="hold">
                            <p:stCondLst>
                              <p:cond delay="0"/>
                            </p:stCondLst>
                            <p:childTnLst>
                              <p:par>
                                <p:cTn id="14" presetID="17" presetClass="entr" presetSubtype="1" fill="hold" grpId="0" nodeType="clickEffect">
                                  <p:stCondLst>
                                    <p:cond delay="0"/>
                                  </p:stCondLst>
                                  <p:childTnLst>
                                    <p:set>
                                      <p:cBhvr>
                                        <p:cTn id="15" dur="1" fill="hold">
                                          <p:stCondLst>
                                            <p:cond delay="0"/>
                                          </p:stCondLst>
                                        </p:cTn>
                                        <p:tgtEl>
                                          <p:spTgt spid="26"/>
                                        </p:tgtEl>
                                        <p:attrNameLst>
                                          <p:attrName>style.visibility</p:attrName>
                                        </p:attrNameLst>
                                      </p:cBhvr>
                                      <p:to>
                                        <p:strVal val="visible"/>
                                      </p:to>
                                    </p:set>
                                    <p:anim calcmode="lin" valueType="num">
                                      <p:cBhvr>
                                        <p:cTn id="16" dur="500" fill="hold"/>
                                        <p:tgtEl>
                                          <p:spTgt spid="26"/>
                                        </p:tgtEl>
                                        <p:attrNameLst>
                                          <p:attrName>ppt_x</p:attrName>
                                        </p:attrNameLst>
                                      </p:cBhvr>
                                      <p:tavLst>
                                        <p:tav tm="0">
                                          <p:val>
                                            <p:strVal val="#ppt_x"/>
                                          </p:val>
                                        </p:tav>
                                        <p:tav tm="100000">
                                          <p:val>
                                            <p:strVal val="#ppt_x"/>
                                          </p:val>
                                        </p:tav>
                                      </p:tavLst>
                                    </p:anim>
                                    <p:anim calcmode="lin" valueType="num">
                                      <p:cBhvr>
                                        <p:cTn id="17" dur="500" fill="hold"/>
                                        <p:tgtEl>
                                          <p:spTgt spid="26"/>
                                        </p:tgtEl>
                                        <p:attrNameLst>
                                          <p:attrName>ppt_y</p:attrName>
                                        </p:attrNameLst>
                                      </p:cBhvr>
                                      <p:tavLst>
                                        <p:tav tm="0">
                                          <p:val>
                                            <p:strVal val="#ppt_y-#ppt_h/2"/>
                                          </p:val>
                                        </p:tav>
                                        <p:tav tm="100000">
                                          <p:val>
                                            <p:strVal val="#ppt_y"/>
                                          </p:val>
                                        </p:tav>
                                      </p:tavLst>
                                    </p:anim>
                                    <p:anim calcmode="lin" valueType="num">
                                      <p:cBhvr>
                                        <p:cTn id="18" dur="500" fill="hold"/>
                                        <p:tgtEl>
                                          <p:spTgt spid="26"/>
                                        </p:tgtEl>
                                        <p:attrNameLst>
                                          <p:attrName>ppt_w</p:attrName>
                                        </p:attrNameLst>
                                      </p:cBhvr>
                                      <p:tavLst>
                                        <p:tav tm="0">
                                          <p:val>
                                            <p:strVal val="#ppt_w"/>
                                          </p:val>
                                        </p:tav>
                                        <p:tav tm="100000">
                                          <p:val>
                                            <p:strVal val="#ppt_w"/>
                                          </p:val>
                                        </p:tav>
                                      </p:tavLst>
                                    </p:anim>
                                    <p:anim calcmode="lin" valueType="num">
                                      <p:cBhvr>
                                        <p:cTn id="19" dur="500" fill="hold"/>
                                        <p:tgtEl>
                                          <p:spTgt spid="26"/>
                                        </p:tgtEl>
                                        <p:attrNameLst>
                                          <p:attrName>ppt_h</p:attrName>
                                        </p:attrNameLst>
                                      </p:cBhvr>
                                      <p:tavLst>
                                        <p:tav tm="0">
                                          <p:val>
                                            <p:fltVal val="0"/>
                                          </p:val>
                                        </p:tav>
                                        <p:tav tm="100000">
                                          <p:val>
                                            <p:strVal val="#ppt_h"/>
                                          </p:val>
                                        </p:tav>
                                      </p:tavLst>
                                    </p:anim>
                                  </p:childTnLst>
                                </p:cTn>
                              </p:par>
                            </p:childTnLst>
                          </p:cTn>
                        </p:par>
                        <p:par>
                          <p:cTn id="20" fill="hold">
                            <p:stCondLst>
                              <p:cond delay="500"/>
                            </p:stCondLst>
                            <p:childTnLst>
                              <p:par>
                                <p:cTn id="21" presetID="12" presetClass="entr" presetSubtype="1" fill="hold" grpId="0" nodeType="after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slide(fromTop)">
                                      <p:cBhvr>
                                        <p:cTn id="23" dur="500"/>
                                        <p:tgtEl>
                                          <p:spTgt spid="19"/>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2" fill="hold" nodeType="clickEffect">
                                  <p:stCondLst>
                                    <p:cond delay="0"/>
                                  </p:stCondLst>
                                  <p:childTnLst>
                                    <p:set>
                                      <p:cBhvr>
                                        <p:cTn id="27" dur="1" fill="hold">
                                          <p:stCondLst>
                                            <p:cond delay="0"/>
                                          </p:stCondLst>
                                        </p:cTn>
                                        <p:tgtEl>
                                          <p:spTgt spid="24"/>
                                        </p:tgtEl>
                                        <p:attrNameLst>
                                          <p:attrName>style.visibility</p:attrName>
                                        </p:attrNameLst>
                                      </p:cBhvr>
                                      <p:to>
                                        <p:strVal val="visible"/>
                                      </p:to>
                                    </p:set>
                                    <p:animEffect transition="in" filter="wipe(right)">
                                      <p:cBhvr>
                                        <p:cTn id="28" dur="500"/>
                                        <p:tgtEl>
                                          <p:spTgt spid="24"/>
                                        </p:tgtEl>
                                      </p:cBhvr>
                                    </p:animEffect>
                                  </p:childTnLst>
                                </p:cTn>
                              </p:par>
                            </p:childTnLst>
                          </p:cTn>
                        </p:par>
                      </p:childTnLst>
                    </p:cTn>
                  </p:par>
                  <p:par>
                    <p:cTn id="29" fill="hold">
                      <p:stCondLst>
                        <p:cond delay="indefinite"/>
                      </p:stCondLst>
                      <p:childTnLst>
                        <p:par>
                          <p:cTn id="30" fill="hold">
                            <p:stCondLst>
                              <p:cond delay="0"/>
                            </p:stCondLst>
                            <p:childTnLst>
                              <p:par>
                                <p:cTn id="31" presetID="17" presetClass="entr" presetSubtype="1" fill="hold" grpId="0" nodeType="clickEffect">
                                  <p:stCondLst>
                                    <p:cond delay="0"/>
                                  </p:stCondLst>
                                  <p:childTnLst>
                                    <p:set>
                                      <p:cBhvr>
                                        <p:cTn id="32" dur="1" fill="hold">
                                          <p:stCondLst>
                                            <p:cond delay="0"/>
                                          </p:stCondLst>
                                        </p:cTn>
                                        <p:tgtEl>
                                          <p:spTgt spid="25"/>
                                        </p:tgtEl>
                                        <p:attrNameLst>
                                          <p:attrName>style.visibility</p:attrName>
                                        </p:attrNameLst>
                                      </p:cBhvr>
                                      <p:to>
                                        <p:strVal val="visible"/>
                                      </p:to>
                                    </p:set>
                                    <p:anim calcmode="lin" valueType="num">
                                      <p:cBhvr>
                                        <p:cTn id="33" dur="500" fill="hold"/>
                                        <p:tgtEl>
                                          <p:spTgt spid="25"/>
                                        </p:tgtEl>
                                        <p:attrNameLst>
                                          <p:attrName>ppt_x</p:attrName>
                                        </p:attrNameLst>
                                      </p:cBhvr>
                                      <p:tavLst>
                                        <p:tav tm="0">
                                          <p:val>
                                            <p:strVal val="#ppt_x"/>
                                          </p:val>
                                        </p:tav>
                                        <p:tav tm="100000">
                                          <p:val>
                                            <p:strVal val="#ppt_x"/>
                                          </p:val>
                                        </p:tav>
                                      </p:tavLst>
                                    </p:anim>
                                    <p:anim calcmode="lin" valueType="num">
                                      <p:cBhvr>
                                        <p:cTn id="34" dur="500" fill="hold"/>
                                        <p:tgtEl>
                                          <p:spTgt spid="25"/>
                                        </p:tgtEl>
                                        <p:attrNameLst>
                                          <p:attrName>ppt_y</p:attrName>
                                        </p:attrNameLst>
                                      </p:cBhvr>
                                      <p:tavLst>
                                        <p:tav tm="0">
                                          <p:val>
                                            <p:strVal val="#ppt_y-#ppt_h/2"/>
                                          </p:val>
                                        </p:tav>
                                        <p:tav tm="100000">
                                          <p:val>
                                            <p:strVal val="#ppt_y"/>
                                          </p:val>
                                        </p:tav>
                                      </p:tavLst>
                                    </p:anim>
                                    <p:anim calcmode="lin" valueType="num">
                                      <p:cBhvr>
                                        <p:cTn id="35" dur="500" fill="hold"/>
                                        <p:tgtEl>
                                          <p:spTgt spid="25"/>
                                        </p:tgtEl>
                                        <p:attrNameLst>
                                          <p:attrName>ppt_w</p:attrName>
                                        </p:attrNameLst>
                                      </p:cBhvr>
                                      <p:tavLst>
                                        <p:tav tm="0">
                                          <p:val>
                                            <p:strVal val="#ppt_w"/>
                                          </p:val>
                                        </p:tav>
                                        <p:tav tm="100000">
                                          <p:val>
                                            <p:strVal val="#ppt_w"/>
                                          </p:val>
                                        </p:tav>
                                      </p:tavLst>
                                    </p:anim>
                                    <p:anim calcmode="lin" valueType="num">
                                      <p:cBhvr>
                                        <p:cTn id="36" dur="500" fill="hold"/>
                                        <p:tgtEl>
                                          <p:spTgt spid="25"/>
                                        </p:tgtEl>
                                        <p:attrNameLst>
                                          <p:attrName>ppt_h</p:attrName>
                                        </p:attrNameLst>
                                      </p:cBhvr>
                                      <p:tavLst>
                                        <p:tav tm="0">
                                          <p:val>
                                            <p:fltVal val="0"/>
                                          </p:val>
                                        </p:tav>
                                        <p:tav tm="100000">
                                          <p:val>
                                            <p:strVal val="#ppt_h"/>
                                          </p:val>
                                        </p:tav>
                                      </p:tavLst>
                                    </p:anim>
                                  </p:childTnLst>
                                </p:cTn>
                              </p:par>
                            </p:childTnLst>
                          </p:cTn>
                        </p:par>
                        <p:par>
                          <p:cTn id="37" fill="hold">
                            <p:stCondLst>
                              <p:cond delay="500"/>
                            </p:stCondLst>
                            <p:childTnLst>
                              <p:par>
                                <p:cTn id="38" presetID="17" presetClass="entr" presetSubtype="1" fill="hold" grpId="0" nodeType="afterEffect">
                                  <p:stCondLst>
                                    <p:cond delay="0"/>
                                  </p:stCondLst>
                                  <p:childTnLst>
                                    <p:set>
                                      <p:cBhvr>
                                        <p:cTn id="39" dur="1" fill="hold">
                                          <p:stCondLst>
                                            <p:cond delay="0"/>
                                          </p:stCondLst>
                                        </p:cTn>
                                        <p:tgtEl>
                                          <p:spTgt spid="27"/>
                                        </p:tgtEl>
                                        <p:attrNameLst>
                                          <p:attrName>style.visibility</p:attrName>
                                        </p:attrNameLst>
                                      </p:cBhvr>
                                      <p:to>
                                        <p:strVal val="visible"/>
                                      </p:to>
                                    </p:set>
                                    <p:anim calcmode="lin" valueType="num">
                                      <p:cBhvr>
                                        <p:cTn id="40" dur="500" fill="hold"/>
                                        <p:tgtEl>
                                          <p:spTgt spid="27"/>
                                        </p:tgtEl>
                                        <p:attrNameLst>
                                          <p:attrName>ppt_x</p:attrName>
                                        </p:attrNameLst>
                                      </p:cBhvr>
                                      <p:tavLst>
                                        <p:tav tm="0">
                                          <p:val>
                                            <p:strVal val="#ppt_x"/>
                                          </p:val>
                                        </p:tav>
                                        <p:tav tm="100000">
                                          <p:val>
                                            <p:strVal val="#ppt_x"/>
                                          </p:val>
                                        </p:tav>
                                      </p:tavLst>
                                    </p:anim>
                                    <p:anim calcmode="lin" valueType="num">
                                      <p:cBhvr>
                                        <p:cTn id="41" dur="500" fill="hold"/>
                                        <p:tgtEl>
                                          <p:spTgt spid="27"/>
                                        </p:tgtEl>
                                        <p:attrNameLst>
                                          <p:attrName>ppt_y</p:attrName>
                                        </p:attrNameLst>
                                      </p:cBhvr>
                                      <p:tavLst>
                                        <p:tav tm="0">
                                          <p:val>
                                            <p:strVal val="#ppt_y-#ppt_h/2"/>
                                          </p:val>
                                        </p:tav>
                                        <p:tav tm="100000">
                                          <p:val>
                                            <p:strVal val="#ppt_y"/>
                                          </p:val>
                                        </p:tav>
                                      </p:tavLst>
                                    </p:anim>
                                    <p:anim calcmode="lin" valueType="num">
                                      <p:cBhvr>
                                        <p:cTn id="42" dur="500" fill="hold"/>
                                        <p:tgtEl>
                                          <p:spTgt spid="27"/>
                                        </p:tgtEl>
                                        <p:attrNameLst>
                                          <p:attrName>ppt_w</p:attrName>
                                        </p:attrNameLst>
                                      </p:cBhvr>
                                      <p:tavLst>
                                        <p:tav tm="0">
                                          <p:val>
                                            <p:strVal val="#ppt_w"/>
                                          </p:val>
                                        </p:tav>
                                        <p:tav tm="100000">
                                          <p:val>
                                            <p:strVal val="#ppt_w"/>
                                          </p:val>
                                        </p:tav>
                                      </p:tavLst>
                                    </p:anim>
                                    <p:anim calcmode="lin" valueType="num">
                                      <p:cBhvr>
                                        <p:cTn id="43" dur="500" fill="hold"/>
                                        <p:tgtEl>
                                          <p:spTgt spid="27"/>
                                        </p:tgtEl>
                                        <p:attrNameLst>
                                          <p:attrName>ppt_h</p:attrName>
                                        </p:attrNameLst>
                                      </p:cBhvr>
                                      <p:tavLst>
                                        <p:tav tm="0">
                                          <p:val>
                                            <p:fltVal val="0"/>
                                          </p:val>
                                        </p:tav>
                                        <p:tav tm="100000">
                                          <p:val>
                                            <p:strVal val="#ppt_h"/>
                                          </p:val>
                                        </p:tav>
                                      </p:tavLst>
                                    </p:anim>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22"/>
                                        </p:tgtEl>
                                        <p:attrNameLst>
                                          <p:attrName>style.visibility</p:attrName>
                                        </p:attrNameLst>
                                      </p:cBhvr>
                                      <p:to>
                                        <p:strVal val="visible"/>
                                      </p:to>
                                    </p:set>
                                    <p:animEffect transition="in" filter="wipe(left)">
                                      <p:cBhvr>
                                        <p:cTn id="48" dur="500"/>
                                        <p:tgtEl>
                                          <p:spTgt spid="22"/>
                                        </p:tgtEl>
                                      </p:cBhvr>
                                    </p:animEffect>
                                  </p:childTnLst>
                                </p:cTn>
                              </p:par>
                            </p:childTnLst>
                          </p:cTn>
                        </p:par>
                        <p:par>
                          <p:cTn id="49" fill="hold">
                            <p:stCondLst>
                              <p:cond delay="500"/>
                            </p:stCondLst>
                            <p:childTnLst>
                              <p:par>
                                <p:cTn id="50" presetID="22" presetClass="entr" presetSubtype="8" fill="hold" grpId="0" nodeType="afterEffect">
                                  <p:stCondLst>
                                    <p:cond delay="0"/>
                                  </p:stCondLst>
                                  <p:childTnLst>
                                    <p:set>
                                      <p:cBhvr>
                                        <p:cTn id="51" dur="1" fill="hold">
                                          <p:stCondLst>
                                            <p:cond delay="0"/>
                                          </p:stCondLst>
                                        </p:cTn>
                                        <p:tgtEl>
                                          <p:spTgt spid="23"/>
                                        </p:tgtEl>
                                        <p:attrNameLst>
                                          <p:attrName>style.visibility</p:attrName>
                                        </p:attrNameLst>
                                      </p:cBhvr>
                                      <p:to>
                                        <p:strVal val="visible"/>
                                      </p:to>
                                    </p:set>
                                    <p:animEffect transition="in" filter="wipe(left)">
                                      <p:cBhvr>
                                        <p:cTn id="52"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autoUpdateAnimBg="0"/>
      <p:bldP spid="19" grpId="0" animBg="1" autoUpdateAnimBg="0"/>
      <p:bldP spid="20" grpId="0" animBg="1" autoUpdateAnimBg="0"/>
      <p:bldP spid="22" grpId="0" animBg="1" autoUpdateAnimBg="0"/>
      <p:bldP spid="23" grpId="0" animBg="1" autoUpdateAnimBg="0"/>
      <p:bldP spid="25" grpId="0" animBg="1"/>
      <p:bldP spid="26" grpId="0" animBg="1"/>
      <p:bldP spid="27"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0063EC4C-CFD8-4F45-A0A2-30028C1F73DB}" type="slidenum">
              <a:rPr lang="zh-CN" altLang="en-US" b="1">
                <a:solidFill>
                  <a:srgbClr val="F79646">
                    <a:lumMod val="75000"/>
                  </a:srgbClr>
                </a:solidFill>
              </a:rPr>
              <a:pPr/>
              <a:t>19</a:t>
            </a:fld>
            <a:endParaRPr lang="zh-CN" altLang="en-US" b="1" dirty="0">
              <a:solidFill>
                <a:srgbClr val="F79646">
                  <a:lumMod val="75000"/>
                </a:srgbClr>
              </a:solidFill>
            </a:endParaRPr>
          </a:p>
        </p:txBody>
      </p:sp>
      <p:sp>
        <p:nvSpPr>
          <p:cNvPr id="2" name="标题 1"/>
          <p:cNvSpPr>
            <a:spLocks noGrp="1"/>
          </p:cNvSpPr>
          <p:nvPr>
            <p:ph type="title"/>
          </p:nvPr>
        </p:nvSpPr>
        <p:spPr>
          <a:xfrm>
            <a:off x="457200" y="0"/>
            <a:ext cx="8229600" cy="1143000"/>
          </a:xfrm>
        </p:spPr>
        <p:txBody>
          <a:bodyPr>
            <a:normAutofit/>
          </a:bodyPr>
          <a:lstStyle/>
          <a:p>
            <a:pPr lvl="0" fontAlgn="base">
              <a:lnSpc>
                <a:spcPct val="150000"/>
              </a:lnSpc>
              <a:spcBef>
                <a:spcPct val="5000"/>
              </a:spcBef>
              <a:spcAft>
                <a:spcPct val="5000"/>
              </a:spcAft>
            </a:pPr>
            <a:r>
              <a:rPr kumimoji="1" lang="en-US" altLang="zh-CN" sz="3200" b="1" dirty="0">
                <a:latin typeface="Arial" charset="0"/>
                <a:ea typeface="宋体" charset="-122"/>
                <a:cs typeface="+mn-cs"/>
              </a:rPr>
              <a:t>6.2.1 </a:t>
            </a:r>
            <a:r>
              <a:rPr kumimoji="1" lang="zh-CN" altLang="en-US" sz="3200" b="1" dirty="0">
                <a:latin typeface="Arial" charset="0"/>
                <a:ea typeface="宋体" charset="-122"/>
                <a:cs typeface="+mn-cs"/>
              </a:rPr>
              <a:t>直接插入排序</a:t>
            </a:r>
          </a:p>
        </p:txBody>
      </p:sp>
      <p:sp>
        <p:nvSpPr>
          <p:cNvPr id="4" name="日期占位符 3"/>
          <p:cNvSpPr>
            <a:spLocks noGrp="1"/>
          </p:cNvSpPr>
          <p:nvPr>
            <p:ph type="dt" sz="half" idx="4294967295"/>
          </p:nvPr>
        </p:nvSpPr>
        <p:spPr>
          <a:xfrm>
            <a:off x="0" y="6356350"/>
            <a:ext cx="2133600" cy="365125"/>
          </a:xfrm>
        </p:spPr>
        <p:txBody>
          <a:bodyPr/>
          <a:lstStyle/>
          <a:p>
            <a:fld id="{2EBC18EE-BFCC-4DA1-8959-44DF37F492BE}" type="datetime1">
              <a:rPr lang="zh-CN" altLang="en-US" b="1" smtClean="0">
                <a:solidFill>
                  <a:srgbClr val="F79646">
                    <a:lumMod val="75000"/>
                  </a:srgbClr>
                </a:solidFill>
              </a:rPr>
              <a:t>2025/4/9</a:t>
            </a:fld>
            <a:endParaRPr lang="zh-CN" altLang="en-US" b="1" dirty="0">
              <a:solidFill>
                <a:srgbClr val="F79646">
                  <a:lumMod val="75000"/>
                </a:srgbClr>
              </a:solidFill>
            </a:endParaRPr>
          </a:p>
        </p:txBody>
      </p:sp>
      <p:pic>
        <p:nvPicPr>
          <p:cNvPr id="2049" name="Picture 1" descr="C:\Users\Haijun\AppData\Roaming\Tencent\Users\2968516474\QQ\WinTemp\RichOle\O5)[OOM[}$H7(6{A~41GY`Q.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73137" y="1"/>
            <a:ext cx="970863" cy="838199"/>
          </a:xfrm>
          <a:prstGeom prst="rect">
            <a:avLst/>
          </a:prstGeom>
          <a:noFill/>
          <a:extLst>
            <a:ext uri="{909E8E84-426E-40DD-AFC4-6F175D3DCCD1}">
              <a14:hiddenFill xmlns:a14="http://schemas.microsoft.com/office/drawing/2010/main">
                <a:solidFill>
                  <a:srgbClr val="FFFFFF"/>
                </a:solidFill>
              </a14:hiddenFill>
            </a:ext>
          </a:extLst>
        </p:spPr>
      </p:pic>
      <p:cxnSp>
        <p:nvCxnSpPr>
          <p:cNvPr id="12" name="直接连接符 11"/>
          <p:cNvCxnSpPr/>
          <p:nvPr/>
        </p:nvCxnSpPr>
        <p:spPr>
          <a:xfrm>
            <a:off x="457200" y="6324600"/>
            <a:ext cx="822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Text Box 3074"/>
          <p:cNvSpPr txBox="1">
            <a:spLocks noChangeArrowheads="1"/>
          </p:cNvSpPr>
          <p:nvPr/>
        </p:nvSpPr>
        <p:spPr bwMode="auto">
          <a:xfrm>
            <a:off x="379413" y="1470367"/>
            <a:ext cx="7188186" cy="683264"/>
          </a:xfrm>
          <a:prstGeom prst="rect">
            <a:avLst/>
          </a:prstGeom>
          <a:noFill/>
          <a:ln w="9525">
            <a:noFill/>
            <a:miter lim="800000"/>
            <a:headEnd/>
            <a:tailEnd/>
          </a:ln>
          <a:effectLst/>
        </p:spPr>
        <p:txBody>
          <a:bodyPr wrap="none">
            <a:spAutoFit/>
          </a:bodyPr>
          <a:lstStyle/>
          <a:p>
            <a:pPr fontAlgn="base">
              <a:lnSpc>
                <a:spcPct val="120000"/>
              </a:lnSpc>
              <a:spcBef>
                <a:spcPct val="0"/>
              </a:spcBef>
              <a:spcAft>
                <a:spcPct val="0"/>
              </a:spcAft>
            </a:pPr>
            <a:r>
              <a:rPr kumimoji="1" lang="zh-CN" altLang="en-US" sz="3200" b="1" dirty="0">
                <a:solidFill>
                  <a:srgbClr val="FF3300"/>
                </a:solidFill>
                <a:latin typeface="Times New Roman" pitchFamily="18" charset="0"/>
                <a:ea typeface="楷体_GB2312" pitchFamily="49" charset="-122"/>
              </a:rPr>
              <a:t>实现“一趟插入排序”可分三步进行：</a:t>
            </a:r>
          </a:p>
        </p:txBody>
      </p:sp>
      <p:sp>
        <p:nvSpPr>
          <p:cNvPr id="30" name="Text Box 3081"/>
          <p:cNvSpPr txBox="1">
            <a:spLocks noChangeArrowheads="1"/>
          </p:cNvSpPr>
          <p:nvPr/>
        </p:nvSpPr>
        <p:spPr bwMode="auto">
          <a:xfrm>
            <a:off x="609600" y="4869888"/>
            <a:ext cx="8534400" cy="584775"/>
          </a:xfrm>
          <a:prstGeom prst="rect">
            <a:avLst/>
          </a:prstGeom>
          <a:noFill/>
          <a:ln w="9525">
            <a:noFill/>
            <a:miter lim="800000"/>
            <a:headEnd/>
            <a:tailEnd/>
          </a:ln>
          <a:effectLst/>
        </p:spPr>
        <p:txBody>
          <a:bodyPr>
            <a:spAutoFit/>
          </a:bodyPr>
          <a:lstStyle/>
          <a:p>
            <a:pPr algn="just" fontAlgn="base">
              <a:spcBef>
                <a:spcPct val="0"/>
              </a:spcBef>
              <a:spcAft>
                <a:spcPct val="0"/>
              </a:spcAft>
            </a:pPr>
            <a:r>
              <a:rPr kumimoji="1" lang="en-US" altLang="zh-CN" sz="3200" b="1" dirty="0">
                <a:solidFill>
                  <a:srgbClr val="0000FF"/>
                </a:solidFill>
                <a:latin typeface="Times New Roman" pitchFamily="18" charset="0"/>
                <a:ea typeface="楷体_GB2312" pitchFamily="49" charset="-122"/>
              </a:rPr>
              <a:t>3</a:t>
            </a:r>
            <a:r>
              <a:rPr kumimoji="1" lang="zh-CN" altLang="en-US" sz="3200" b="1" dirty="0">
                <a:solidFill>
                  <a:srgbClr val="0000FF"/>
                </a:solidFill>
                <a:latin typeface="Times New Roman" pitchFamily="18" charset="0"/>
                <a:ea typeface="楷体_GB2312" pitchFamily="49" charset="-122"/>
              </a:rPr>
              <a:t>．将</a:t>
            </a:r>
            <a:r>
              <a:rPr kumimoji="1" lang="en-US" altLang="zh-CN" sz="3200" b="1" dirty="0">
                <a:solidFill>
                  <a:srgbClr val="0000FF"/>
                </a:solidFill>
                <a:latin typeface="Times New Roman" pitchFamily="18" charset="0"/>
                <a:ea typeface="楷体_GB2312" pitchFamily="49" charset="-122"/>
              </a:rPr>
              <a:t>R[</a:t>
            </a:r>
            <a:r>
              <a:rPr kumimoji="1" lang="en-US" altLang="zh-CN" sz="3200" b="1" dirty="0" err="1">
                <a:solidFill>
                  <a:srgbClr val="0000FF"/>
                </a:solidFill>
                <a:latin typeface="Times New Roman" pitchFamily="18" charset="0"/>
                <a:ea typeface="楷体_GB2312" pitchFamily="49" charset="-122"/>
              </a:rPr>
              <a:t>i</a:t>
            </a:r>
            <a:r>
              <a:rPr kumimoji="1" lang="en-US" altLang="zh-CN" sz="3200" b="1" dirty="0">
                <a:solidFill>
                  <a:srgbClr val="0000FF"/>
                </a:solidFill>
                <a:latin typeface="Times New Roman" pitchFamily="18" charset="0"/>
                <a:ea typeface="楷体_GB2312" pitchFamily="49" charset="-122"/>
              </a:rPr>
              <a:t>] </a:t>
            </a:r>
            <a:r>
              <a:rPr kumimoji="1" lang="zh-CN" altLang="en-US" sz="3200" b="1" dirty="0">
                <a:solidFill>
                  <a:srgbClr val="003366"/>
                </a:solidFill>
                <a:latin typeface="Times New Roman" pitchFamily="18" charset="0"/>
                <a:ea typeface="楷体_GB2312" pitchFamily="49" charset="-122"/>
              </a:rPr>
              <a:t>插入</a:t>
            </a:r>
            <a:r>
              <a:rPr kumimoji="1" lang="en-US" altLang="zh-CN" sz="3200" b="1" dirty="0">
                <a:solidFill>
                  <a:srgbClr val="0000FF"/>
                </a:solidFill>
                <a:latin typeface="Times New Roman" pitchFamily="18" charset="0"/>
                <a:ea typeface="楷体_GB2312" pitchFamily="49" charset="-122"/>
              </a:rPr>
              <a:t>(</a:t>
            </a:r>
            <a:r>
              <a:rPr kumimoji="1" lang="zh-CN" altLang="en-US" sz="3200" b="1" dirty="0">
                <a:solidFill>
                  <a:srgbClr val="0000FF"/>
                </a:solidFill>
                <a:latin typeface="Times New Roman" pitchFamily="18" charset="0"/>
                <a:ea typeface="楷体_GB2312" pitchFamily="49" charset="-122"/>
              </a:rPr>
              <a:t>复制</a:t>
            </a:r>
            <a:r>
              <a:rPr kumimoji="1" lang="en-US" altLang="zh-CN" sz="3200" b="1" dirty="0">
                <a:solidFill>
                  <a:srgbClr val="0000FF"/>
                </a:solidFill>
                <a:latin typeface="Times New Roman" pitchFamily="18" charset="0"/>
                <a:ea typeface="楷体_GB2312" pitchFamily="49" charset="-122"/>
              </a:rPr>
              <a:t>)</a:t>
            </a:r>
            <a:r>
              <a:rPr kumimoji="1" lang="zh-CN" altLang="en-US" sz="3200" b="1" dirty="0">
                <a:solidFill>
                  <a:srgbClr val="0000FF"/>
                </a:solidFill>
                <a:latin typeface="Times New Roman" pitchFamily="18" charset="0"/>
                <a:ea typeface="楷体_GB2312" pitchFamily="49" charset="-122"/>
              </a:rPr>
              <a:t>到</a:t>
            </a:r>
            <a:r>
              <a:rPr kumimoji="1" lang="en-US" altLang="zh-CN" sz="3200" b="1" dirty="0">
                <a:solidFill>
                  <a:srgbClr val="0000FF"/>
                </a:solidFill>
                <a:latin typeface="Times New Roman" pitchFamily="18" charset="0"/>
                <a:ea typeface="楷体_GB2312" pitchFamily="49" charset="-122"/>
              </a:rPr>
              <a:t>R[j+1]</a:t>
            </a:r>
            <a:r>
              <a:rPr kumimoji="1" lang="zh-CN" altLang="en-US" sz="3200" b="1" dirty="0">
                <a:solidFill>
                  <a:srgbClr val="0000FF"/>
                </a:solidFill>
                <a:latin typeface="Times New Roman" pitchFamily="18" charset="0"/>
                <a:ea typeface="楷体_GB2312" pitchFamily="49" charset="-122"/>
              </a:rPr>
              <a:t>的位置上。</a:t>
            </a:r>
          </a:p>
        </p:txBody>
      </p:sp>
      <p:sp>
        <p:nvSpPr>
          <p:cNvPr id="31" name="Rectangle 3082"/>
          <p:cNvSpPr>
            <a:spLocks noChangeArrowheads="1"/>
          </p:cNvSpPr>
          <p:nvPr/>
        </p:nvSpPr>
        <p:spPr bwMode="auto">
          <a:xfrm>
            <a:off x="609600" y="3584004"/>
            <a:ext cx="8534400" cy="1303818"/>
          </a:xfrm>
          <a:prstGeom prst="rect">
            <a:avLst/>
          </a:prstGeom>
          <a:noFill/>
          <a:ln w="9525">
            <a:noFill/>
            <a:miter lim="800000"/>
            <a:headEnd/>
            <a:tailEnd/>
          </a:ln>
          <a:effectLst/>
        </p:spPr>
        <p:txBody>
          <a:bodyPr>
            <a:spAutoFit/>
          </a:bodyPr>
          <a:lstStyle/>
          <a:p>
            <a:pPr algn="just" fontAlgn="base">
              <a:lnSpc>
                <a:spcPct val="130000"/>
              </a:lnSpc>
              <a:spcBef>
                <a:spcPct val="0"/>
              </a:spcBef>
              <a:spcAft>
                <a:spcPct val="0"/>
              </a:spcAft>
            </a:pPr>
            <a:r>
              <a:rPr kumimoji="1" lang="en-US" altLang="zh-CN" sz="3200" b="1" dirty="0">
                <a:solidFill>
                  <a:srgbClr val="0000FF"/>
                </a:solidFill>
                <a:latin typeface="Times New Roman" pitchFamily="18" charset="0"/>
                <a:ea typeface="楷体_GB2312" pitchFamily="49" charset="-122"/>
              </a:rPr>
              <a:t>2</a:t>
            </a:r>
            <a:r>
              <a:rPr kumimoji="1" lang="zh-CN" altLang="en-US" sz="3200" b="1" dirty="0">
                <a:solidFill>
                  <a:srgbClr val="0000FF"/>
                </a:solidFill>
                <a:latin typeface="Times New Roman" pitchFamily="18" charset="0"/>
                <a:ea typeface="楷体_GB2312" pitchFamily="49" charset="-122"/>
              </a:rPr>
              <a:t>．将</a:t>
            </a:r>
            <a:r>
              <a:rPr kumimoji="1" lang="en-US" altLang="zh-CN" sz="3200" b="1" dirty="0">
                <a:solidFill>
                  <a:srgbClr val="0000FF"/>
                </a:solidFill>
                <a:latin typeface="Times New Roman" pitchFamily="18" charset="0"/>
                <a:ea typeface="楷体_GB2312" pitchFamily="49" charset="-122"/>
              </a:rPr>
              <a:t>R[j+1..i-1]</a:t>
            </a:r>
            <a:r>
              <a:rPr kumimoji="1" lang="zh-CN" altLang="en-US" sz="3200" b="1" dirty="0">
                <a:solidFill>
                  <a:srgbClr val="0000FF"/>
                </a:solidFill>
                <a:latin typeface="Times New Roman" pitchFamily="18" charset="0"/>
                <a:ea typeface="楷体_GB2312" pitchFamily="49" charset="-122"/>
              </a:rPr>
              <a:t>中的所有</a:t>
            </a:r>
            <a:r>
              <a:rPr kumimoji="1" lang="zh-CN" altLang="en-US" sz="3200" b="1" dirty="0">
                <a:solidFill>
                  <a:srgbClr val="003366"/>
                </a:solidFill>
                <a:latin typeface="Times New Roman" pitchFamily="18" charset="0"/>
                <a:ea typeface="楷体_GB2312" pitchFamily="49" charset="-122"/>
              </a:rPr>
              <a:t>记录</a:t>
            </a:r>
            <a:r>
              <a:rPr kumimoji="1" lang="zh-CN" altLang="en-US" sz="3200" b="1" dirty="0">
                <a:solidFill>
                  <a:srgbClr val="0000FF"/>
                </a:solidFill>
                <a:latin typeface="Times New Roman" pitchFamily="18" charset="0"/>
                <a:ea typeface="楷体_GB2312" pitchFamily="49" charset="-122"/>
              </a:rPr>
              <a:t>均</a:t>
            </a:r>
            <a:r>
              <a:rPr kumimoji="1" lang="zh-CN" altLang="en-US" sz="3200" b="1" dirty="0">
                <a:solidFill>
                  <a:srgbClr val="003366"/>
                </a:solidFill>
                <a:latin typeface="Times New Roman" pitchFamily="18" charset="0"/>
                <a:ea typeface="楷体_GB2312" pitchFamily="49" charset="-122"/>
              </a:rPr>
              <a:t>后移</a:t>
            </a:r>
            <a:endParaRPr kumimoji="1" lang="zh-CN" altLang="en-US" sz="3200" b="1" dirty="0">
              <a:solidFill>
                <a:srgbClr val="0000FF"/>
              </a:solidFill>
              <a:latin typeface="Times New Roman" pitchFamily="18" charset="0"/>
              <a:ea typeface="楷体_GB2312" pitchFamily="49" charset="-122"/>
            </a:endParaRPr>
          </a:p>
          <a:p>
            <a:pPr algn="just" fontAlgn="base">
              <a:lnSpc>
                <a:spcPct val="130000"/>
              </a:lnSpc>
              <a:spcBef>
                <a:spcPct val="0"/>
              </a:spcBef>
              <a:spcAft>
                <a:spcPct val="0"/>
              </a:spcAft>
            </a:pPr>
            <a:r>
              <a:rPr kumimoji="1" lang="zh-CN" altLang="en-US" sz="3200" b="1" dirty="0">
                <a:solidFill>
                  <a:srgbClr val="0000FF"/>
                </a:solidFill>
                <a:latin typeface="Times New Roman" pitchFamily="18" charset="0"/>
                <a:ea typeface="楷体_GB2312" pitchFamily="49" charset="-122"/>
              </a:rPr>
              <a:t>     一个位置；</a:t>
            </a:r>
          </a:p>
        </p:txBody>
      </p:sp>
      <p:sp>
        <p:nvSpPr>
          <p:cNvPr id="32" name="Rectangle 3083"/>
          <p:cNvSpPr>
            <a:spLocks noChangeArrowheads="1"/>
          </p:cNvSpPr>
          <p:nvPr/>
        </p:nvSpPr>
        <p:spPr bwMode="auto">
          <a:xfrm>
            <a:off x="552450" y="2294402"/>
            <a:ext cx="7635424" cy="1303818"/>
          </a:xfrm>
          <a:prstGeom prst="rect">
            <a:avLst/>
          </a:prstGeom>
          <a:noFill/>
          <a:ln w="9525">
            <a:noFill/>
            <a:miter lim="800000"/>
            <a:headEnd/>
            <a:tailEnd/>
          </a:ln>
          <a:effectLst/>
        </p:spPr>
        <p:txBody>
          <a:bodyPr wrap="none">
            <a:spAutoFit/>
          </a:bodyPr>
          <a:lstStyle/>
          <a:p>
            <a:pPr algn="just" fontAlgn="base">
              <a:lnSpc>
                <a:spcPct val="130000"/>
              </a:lnSpc>
              <a:spcBef>
                <a:spcPct val="0"/>
              </a:spcBef>
              <a:spcAft>
                <a:spcPct val="0"/>
              </a:spcAft>
            </a:pPr>
            <a:r>
              <a:rPr kumimoji="1" lang="en-US" altLang="zh-CN" sz="3200" b="1" dirty="0">
                <a:solidFill>
                  <a:srgbClr val="0000FF"/>
                </a:solidFill>
                <a:latin typeface="Times New Roman" pitchFamily="18" charset="0"/>
                <a:ea typeface="楷体_GB2312" pitchFamily="49" charset="-122"/>
              </a:rPr>
              <a:t>1</a:t>
            </a:r>
            <a:r>
              <a:rPr kumimoji="1" lang="zh-CN" altLang="en-US" sz="3200" b="1" dirty="0">
                <a:solidFill>
                  <a:srgbClr val="0000FF"/>
                </a:solidFill>
                <a:latin typeface="Times New Roman" pitchFamily="18" charset="0"/>
                <a:ea typeface="楷体_GB2312" pitchFamily="49" charset="-122"/>
              </a:rPr>
              <a:t>．在</a:t>
            </a:r>
            <a:r>
              <a:rPr kumimoji="1" lang="en-US" altLang="zh-CN" sz="3200" b="1" dirty="0">
                <a:solidFill>
                  <a:srgbClr val="0000FF"/>
                </a:solidFill>
                <a:latin typeface="Times New Roman" pitchFamily="18" charset="0"/>
                <a:ea typeface="楷体_GB2312" pitchFamily="49" charset="-122"/>
              </a:rPr>
              <a:t>R[1..i-1]</a:t>
            </a:r>
            <a:r>
              <a:rPr kumimoji="1" lang="zh-CN" altLang="en-US" sz="3200" b="1" dirty="0">
                <a:solidFill>
                  <a:srgbClr val="0000FF"/>
                </a:solidFill>
                <a:latin typeface="Times New Roman" pitchFamily="18" charset="0"/>
                <a:ea typeface="楷体_GB2312" pitchFamily="49" charset="-122"/>
              </a:rPr>
              <a:t>中</a:t>
            </a:r>
            <a:r>
              <a:rPr kumimoji="1" lang="zh-CN" altLang="en-US" sz="3200" b="1" dirty="0">
                <a:solidFill>
                  <a:srgbClr val="003366"/>
                </a:solidFill>
                <a:latin typeface="Times New Roman" pitchFamily="18" charset="0"/>
                <a:ea typeface="楷体_GB2312" pitchFamily="49" charset="-122"/>
              </a:rPr>
              <a:t>查找</a:t>
            </a:r>
            <a:r>
              <a:rPr kumimoji="1" lang="en-US" altLang="zh-CN" sz="3200" b="1" dirty="0">
                <a:solidFill>
                  <a:srgbClr val="0000FF"/>
                </a:solidFill>
                <a:latin typeface="Times New Roman" pitchFamily="18" charset="0"/>
                <a:ea typeface="楷体_GB2312" pitchFamily="49" charset="-122"/>
              </a:rPr>
              <a:t>R[</a:t>
            </a:r>
            <a:r>
              <a:rPr kumimoji="1" lang="en-US" altLang="zh-CN" sz="3200" b="1" dirty="0" err="1">
                <a:solidFill>
                  <a:srgbClr val="0000FF"/>
                </a:solidFill>
                <a:latin typeface="Times New Roman" pitchFamily="18" charset="0"/>
                <a:ea typeface="楷体_GB2312" pitchFamily="49" charset="-122"/>
              </a:rPr>
              <a:t>i</a:t>
            </a:r>
            <a:r>
              <a:rPr kumimoji="1" lang="en-US" altLang="zh-CN" sz="3200" b="1" dirty="0">
                <a:solidFill>
                  <a:srgbClr val="0000FF"/>
                </a:solidFill>
                <a:latin typeface="Times New Roman" pitchFamily="18" charset="0"/>
                <a:ea typeface="楷体_GB2312" pitchFamily="49" charset="-122"/>
              </a:rPr>
              <a:t>]</a:t>
            </a:r>
            <a:r>
              <a:rPr kumimoji="1" lang="zh-CN" altLang="en-US" sz="3200" b="1" dirty="0">
                <a:solidFill>
                  <a:srgbClr val="0000FF"/>
                </a:solidFill>
                <a:latin typeface="Times New Roman" pitchFamily="18" charset="0"/>
                <a:ea typeface="楷体_GB2312" pitchFamily="49" charset="-122"/>
              </a:rPr>
              <a:t>的插入位置，</a:t>
            </a:r>
          </a:p>
          <a:p>
            <a:pPr algn="just" fontAlgn="base">
              <a:lnSpc>
                <a:spcPct val="130000"/>
              </a:lnSpc>
              <a:spcBef>
                <a:spcPct val="0"/>
              </a:spcBef>
              <a:spcAft>
                <a:spcPct val="0"/>
              </a:spcAft>
            </a:pPr>
            <a:r>
              <a:rPr kumimoji="1" lang="zh-CN" altLang="en-US" sz="3200" b="1" dirty="0">
                <a:solidFill>
                  <a:srgbClr val="0000FF"/>
                </a:solidFill>
                <a:latin typeface="Times New Roman" pitchFamily="18" charset="0"/>
                <a:ea typeface="楷体_GB2312" pitchFamily="49" charset="-122"/>
              </a:rPr>
              <a:t>    </a:t>
            </a:r>
            <a:r>
              <a:rPr kumimoji="1" lang="en-US" altLang="zh-CN" sz="3200" b="1" dirty="0">
                <a:solidFill>
                  <a:srgbClr val="0000FF"/>
                </a:solidFill>
                <a:latin typeface="Times New Roman" pitchFamily="18" charset="0"/>
                <a:ea typeface="楷体_GB2312" pitchFamily="49" charset="-122"/>
              </a:rPr>
              <a:t>R[1..j].key </a:t>
            </a:r>
            <a:r>
              <a:rPr kumimoji="1" lang="en-US" altLang="zh-CN" sz="3200" b="1" dirty="0">
                <a:solidFill>
                  <a:srgbClr val="003366"/>
                </a:solidFill>
                <a:latin typeface="Times New Roman" pitchFamily="18" charset="0"/>
                <a:ea typeface="楷体_GB2312" pitchFamily="49" charset="-122"/>
                <a:sym typeface="Symbol" pitchFamily="18" charset="2"/>
              </a:rPr>
              <a:t></a:t>
            </a:r>
            <a:r>
              <a:rPr kumimoji="1" lang="en-US" altLang="zh-CN" sz="3200" b="1" dirty="0">
                <a:solidFill>
                  <a:srgbClr val="0000FF"/>
                </a:solidFill>
                <a:latin typeface="Times New Roman" pitchFamily="18" charset="0"/>
                <a:ea typeface="楷体_GB2312" pitchFamily="49" charset="-122"/>
                <a:sym typeface="Symbol" pitchFamily="18" charset="2"/>
              </a:rPr>
              <a:t> R[</a:t>
            </a:r>
            <a:r>
              <a:rPr kumimoji="1" lang="en-US" altLang="zh-CN" sz="3200" b="1" dirty="0" err="1">
                <a:solidFill>
                  <a:srgbClr val="0000FF"/>
                </a:solidFill>
                <a:latin typeface="Times New Roman" pitchFamily="18" charset="0"/>
                <a:ea typeface="楷体_GB2312" pitchFamily="49" charset="-122"/>
                <a:sym typeface="Symbol" pitchFamily="18" charset="2"/>
              </a:rPr>
              <a:t>i</a:t>
            </a:r>
            <a:r>
              <a:rPr kumimoji="1" lang="en-US" altLang="zh-CN" sz="3200" b="1" dirty="0">
                <a:solidFill>
                  <a:srgbClr val="0000FF"/>
                </a:solidFill>
                <a:latin typeface="Times New Roman" pitchFamily="18" charset="0"/>
                <a:ea typeface="楷体_GB2312" pitchFamily="49" charset="-122"/>
                <a:sym typeface="Symbol" pitchFamily="18" charset="2"/>
              </a:rPr>
              <a:t>].key </a:t>
            </a:r>
            <a:r>
              <a:rPr kumimoji="1" lang="en-US" altLang="zh-CN" sz="3200" b="1" dirty="0">
                <a:solidFill>
                  <a:srgbClr val="003366"/>
                </a:solidFill>
                <a:latin typeface="Times New Roman" pitchFamily="18" charset="0"/>
                <a:ea typeface="楷体_GB2312" pitchFamily="49" charset="-122"/>
                <a:sym typeface="Symbol" pitchFamily="18" charset="2"/>
              </a:rPr>
              <a:t>&lt;</a:t>
            </a:r>
            <a:r>
              <a:rPr kumimoji="1" lang="en-US" altLang="zh-CN" sz="3200" b="1" dirty="0">
                <a:solidFill>
                  <a:srgbClr val="0000FF"/>
                </a:solidFill>
                <a:latin typeface="Times New Roman" pitchFamily="18" charset="0"/>
                <a:ea typeface="楷体_GB2312" pitchFamily="49" charset="-122"/>
                <a:sym typeface="Symbol" pitchFamily="18" charset="2"/>
              </a:rPr>
              <a:t> R[j+1..i-1].key</a:t>
            </a:r>
            <a:r>
              <a:rPr kumimoji="1" lang="zh-CN" altLang="en-US" sz="3200" b="1" dirty="0">
                <a:solidFill>
                  <a:srgbClr val="0000FF"/>
                </a:solidFill>
                <a:latin typeface="Times New Roman" pitchFamily="18" charset="0"/>
                <a:ea typeface="楷体_GB2312" pitchFamily="49" charset="-122"/>
                <a:sym typeface="Symbol" pitchFamily="18" charset="2"/>
              </a:rPr>
              <a:t>；</a:t>
            </a:r>
            <a:endParaRPr kumimoji="1" lang="zh-CN" altLang="en-US" sz="3200" b="1" dirty="0">
              <a:solidFill>
                <a:srgbClr val="0000FF"/>
              </a:solidFill>
              <a:latin typeface="Times New Roman" pitchFamily="18" charset="0"/>
              <a:ea typeface="楷体_GB2312" pitchFamily="49" charset="-122"/>
            </a:endParaRPr>
          </a:p>
        </p:txBody>
      </p:sp>
      <p:sp>
        <p:nvSpPr>
          <p:cNvPr id="33" name="Text Box 2"/>
          <p:cNvSpPr txBox="1">
            <a:spLocks noChangeArrowheads="1"/>
          </p:cNvSpPr>
          <p:nvPr/>
        </p:nvSpPr>
        <p:spPr bwMode="auto">
          <a:xfrm>
            <a:off x="468313" y="990600"/>
            <a:ext cx="3384550" cy="519113"/>
          </a:xfrm>
          <a:prstGeom prst="rect">
            <a:avLst/>
          </a:prstGeom>
          <a:noFill/>
          <a:ln w="9525" algn="ctr">
            <a:noFill/>
            <a:miter lim="800000"/>
            <a:headEnd/>
            <a:tailEnd/>
          </a:ln>
          <a:effectLst/>
        </p:spPr>
        <p:txBody>
          <a:bodyPr>
            <a:spAutoFit/>
          </a:bodyPr>
          <a:lstStyle/>
          <a:p>
            <a:pPr fontAlgn="base">
              <a:spcBef>
                <a:spcPct val="20000"/>
              </a:spcBef>
              <a:spcAft>
                <a:spcPct val="0"/>
              </a:spcAft>
              <a:buFont typeface="Wingdings" pitchFamily="2" charset="2"/>
              <a:buChar char="p"/>
            </a:pPr>
            <a:r>
              <a:rPr kumimoji="1" lang="en-US" altLang="zh-CN" sz="2800" b="1">
                <a:solidFill>
                  <a:srgbClr val="003300"/>
                </a:solidFill>
                <a:latin typeface="Times New Roman" pitchFamily="18" charset="0"/>
              </a:rPr>
              <a:t> </a:t>
            </a:r>
            <a:r>
              <a:rPr kumimoji="1" lang="zh-CN" altLang="en-US" sz="2800" b="1">
                <a:solidFill>
                  <a:srgbClr val="003300"/>
                </a:solidFill>
                <a:latin typeface="Times New Roman" pitchFamily="18" charset="0"/>
              </a:rPr>
              <a:t>插入排序的思想</a:t>
            </a:r>
          </a:p>
        </p:txBody>
      </p:sp>
    </p:spTree>
    <p:extLst>
      <p:ext uri="{BB962C8B-B14F-4D97-AF65-F5344CB8AC3E}">
        <p14:creationId xmlns:p14="http://schemas.microsoft.com/office/powerpoint/2010/main" val="21177833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strips(downRight)">
                                      <p:cBhvr>
                                        <p:cTn id="7" dur="500"/>
                                        <p:tgtEl>
                                          <p:spTgt spid="2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2"/>
                                        </p:tgtEl>
                                        <p:attrNameLst>
                                          <p:attrName>style.visibility</p:attrName>
                                        </p:attrNameLst>
                                      </p:cBhvr>
                                      <p:to>
                                        <p:strVal val="visible"/>
                                      </p:to>
                                    </p:set>
                                    <p:animEffect transition="in" filter="wipe(left)">
                                      <p:cBhvr>
                                        <p:cTn id="12" dur="500"/>
                                        <p:tgtEl>
                                          <p:spTgt spid="3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1"/>
                                        </p:tgtEl>
                                        <p:attrNameLst>
                                          <p:attrName>style.visibility</p:attrName>
                                        </p:attrNameLst>
                                      </p:cBhvr>
                                      <p:to>
                                        <p:strVal val="visible"/>
                                      </p:to>
                                    </p:set>
                                    <p:animEffect transition="in" filter="wipe(left)">
                                      <p:cBhvr>
                                        <p:cTn id="17" dur="500"/>
                                        <p:tgtEl>
                                          <p:spTgt spid="3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0"/>
                                        </p:tgtEl>
                                        <p:attrNameLst>
                                          <p:attrName>style.visibility</p:attrName>
                                        </p:attrNameLst>
                                      </p:cBhvr>
                                      <p:to>
                                        <p:strVal val="visible"/>
                                      </p:to>
                                    </p:set>
                                    <p:animEffect transition="in" filter="wipe(left)">
                                      <p:cBhvr>
                                        <p:cTn id="22"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utoUpdateAnimBg="0"/>
      <p:bldP spid="30" grpId="0" autoUpdateAnimBg="0"/>
      <p:bldP spid="31" grpId="0" autoUpdateAnimBg="0"/>
      <p:bldP spid="32"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295400"/>
            <a:ext cx="8229600" cy="5105400"/>
          </a:xfrm>
        </p:spPr>
        <p:txBody>
          <a:bodyPr>
            <a:normAutofit/>
          </a:bodyPr>
          <a:lstStyle/>
          <a:p>
            <a:pPr marL="0" lvl="0" indent="0" fontAlgn="base">
              <a:lnSpc>
                <a:spcPct val="150000"/>
              </a:lnSpc>
              <a:spcBef>
                <a:spcPct val="5000"/>
              </a:spcBef>
              <a:spcAft>
                <a:spcPct val="5000"/>
              </a:spcAft>
              <a:buNone/>
            </a:pPr>
            <a:r>
              <a:rPr kumimoji="1" lang="en-US" altLang="zh-CN" b="1" dirty="0">
                <a:solidFill>
                  <a:srgbClr val="0000FF"/>
                </a:solidFill>
                <a:latin typeface="Arial" charset="0"/>
                <a:ea typeface="宋体" charset="-122"/>
              </a:rPr>
              <a:t>6.1  </a:t>
            </a:r>
            <a:r>
              <a:rPr kumimoji="1" lang="zh-CN" altLang="en-US" b="1" dirty="0">
                <a:solidFill>
                  <a:srgbClr val="0000FF"/>
                </a:solidFill>
                <a:latin typeface="Arial" charset="0"/>
                <a:ea typeface="宋体" charset="-122"/>
              </a:rPr>
              <a:t>概述</a:t>
            </a:r>
          </a:p>
          <a:p>
            <a:pPr marL="0" lvl="0" indent="0" fontAlgn="base">
              <a:lnSpc>
                <a:spcPct val="150000"/>
              </a:lnSpc>
              <a:spcBef>
                <a:spcPct val="5000"/>
              </a:spcBef>
              <a:spcAft>
                <a:spcPct val="5000"/>
              </a:spcAft>
              <a:buNone/>
            </a:pPr>
            <a:r>
              <a:rPr kumimoji="1" lang="en-US" altLang="zh-CN" b="1" dirty="0">
                <a:solidFill>
                  <a:srgbClr val="0000FF"/>
                </a:solidFill>
                <a:latin typeface="Arial" charset="0"/>
                <a:ea typeface="宋体" charset="-122"/>
              </a:rPr>
              <a:t>6.2  </a:t>
            </a:r>
            <a:r>
              <a:rPr kumimoji="1" lang="zh-CN" altLang="en-US" b="1" dirty="0">
                <a:solidFill>
                  <a:srgbClr val="0000FF"/>
                </a:solidFill>
                <a:latin typeface="Arial" charset="0"/>
                <a:ea typeface="宋体" charset="-122"/>
              </a:rPr>
              <a:t>插入排序</a:t>
            </a:r>
          </a:p>
          <a:p>
            <a:pPr marL="0" lvl="0" indent="0" fontAlgn="base">
              <a:lnSpc>
                <a:spcPct val="150000"/>
              </a:lnSpc>
              <a:spcBef>
                <a:spcPct val="5000"/>
              </a:spcBef>
              <a:spcAft>
                <a:spcPct val="5000"/>
              </a:spcAft>
              <a:buNone/>
            </a:pPr>
            <a:r>
              <a:rPr kumimoji="1" lang="en-US" altLang="zh-CN" b="1" dirty="0">
                <a:solidFill>
                  <a:srgbClr val="0000FF"/>
                </a:solidFill>
                <a:latin typeface="Arial" charset="0"/>
                <a:ea typeface="宋体" charset="-122"/>
              </a:rPr>
              <a:t>6.3  </a:t>
            </a:r>
            <a:r>
              <a:rPr kumimoji="1" lang="zh-CN" altLang="en-US" b="1" dirty="0">
                <a:solidFill>
                  <a:srgbClr val="0000FF"/>
                </a:solidFill>
                <a:latin typeface="Arial" charset="0"/>
                <a:ea typeface="宋体" charset="-122"/>
              </a:rPr>
              <a:t>起泡（冒泡）排序</a:t>
            </a:r>
          </a:p>
          <a:p>
            <a:pPr marL="0" lvl="0" indent="0" fontAlgn="base">
              <a:lnSpc>
                <a:spcPct val="150000"/>
              </a:lnSpc>
              <a:spcBef>
                <a:spcPct val="5000"/>
              </a:spcBef>
              <a:spcAft>
                <a:spcPct val="5000"/>
              </a:spcAft>
              <a:buNone/>
            </a:pPr>
            <a:r>
              <a:rPr kumimoji="1" lang="en-US" altLang="zh-CN" b="1" dirty="0">
                <a:solidFill>
                  <a:srgbClr val="0000FF"/>
                </a:solidFill>
                <a:latin typeface="Arial" charset="0"/>
                <a:ea typeface="宋体" charset="-122"/>
              </a:rPr>
              <a:t>6.4  </a:t>
            </a:r>
            <a:r>
              <a:rPr kumimoji="1" lang="zh-CN" altLang="en-US" b="1" dirty="0">
                <a:solidFill>
                  <a:srgbClr val="0000FF"/>
                </a:solidFill>
                <a:latin typeface="Arial" charset="0"/>
                <a:ea typeface="宋体" charset="-122"/>
              </a:rPr>
              <a:t>选择排序</a:t>
            </a:r>
          </a:p>
          <a:p>
            <a:pPr marL="0" lvl="0" indent="0" fontAlgn="base">
              <a:lnSpc>
                <a:spcPct val="150000"/>
              </a:lnSpc>
              <a:spcBef>
                <a:spcPct val="5000"/>
              </a:spcBef>
              <a:spcAft>
                <a:spcPct val="5000"/>
              </a:spcAft>
              <a:buNone/>
            </a:pPr>
            <a:r>
              <a:rPr kumimoji="1" lang="en-US" altLang="zh-CN" b="1" dirty="0">
                <a:solidFill>
                  <a:srgbClr val="0000FF"/>
                </a:solidFill>
                <a:latin typeface="Arial" charset="0"/>
                <a:ea typeface="宋体" charset="-122"/>
              </a:rPr>
              <a:t>6.5  </a:t>
            </a:r>
            <a:r>
              <a:rPr kumimoji="1" lang="zh-CN" altLang="en-US" b="1" dirty="0">
                <a:solidFill>
                  <a:srgbClr val="0000FF"/>
                </a:solidFill>
                <a:latin typeface="Arial" charset="0"/>
                <a:ea typeface="宋体" charset="-122"/>
              </a:rPr>
              <a:t>基数排序</a:t>
            </a:r>
          </a:p>
          <a:p>
            <a:pPr marL="0" lvl="0" indent="0" fontAlgn="base">
              <a:lnSpc>
                <a:spcPct val="150000"/>
              </a:lnSpc>
              <a:spcBef>
                <a:spcPct val="5000"/>
              </a:spcBef>
              <a:spcAft>
                <a:spcPct val="5000"/>
              </a:spcAft>
              <a:buNone/>
            </a:pPr>
            <a:r>
              <a:rPr kumimoji="1" lang="en-US" altLang="zh-CN" b="1" dirty="0">
                <a:solidFill>
                  <a:srgbClr val="0000FF"/>
                </a:solidFill>
                <a:latin typeface="Arial" charset="0"/>
                <a:ea typeface="宋体" charset="-122"/>
              </a:rPr>
              <a:t>6.6  </a:t>
            </a:r>
            <a:r>
              <a:rPr kumimoji="1" lang="zh-CN" altLang="en-US" b="1" dirty="0">
                <a:solidFill>
                  <a:srgbClr val="0000FF"/>
                </a:solidFill>
                <a:latin typeface="Arial" charset="0"/>
                <a:ea typeface="宋体" charset="-122"/>
              </a:rPr>
              <a:t>内部排序方法的比较</a:t>
            </a:r>
          </a:p>
        </p:txBody>
      </p:sp>
      <p:sp>
        <p:nvSpPr>
          <p:cNvPr id="6" name="灯片编号占位符 5"/>
          <p:cNvSpPr>
            <a:spLocks noGrp="1"/>
          </p:cNvSpPr>
          <p:nvPr>
            <p:ph type="sldNum" sz="quarter" idx="12"/>
          </p:nvPr>
        </p:nvSpPr>
        <p:spPr/>
        <p:txBody>
          <a:bodyPr/>
          <a:lstStyle/>
          <a:p>
            <a:fld id="{0063EC4C-CFD8-4F45-A0A2-30028C1F73DB}" type="slidenum">
              <a:rPr lang="zh-CN" altLang="en-US" b="1">
                <a:solidFill>
                  <a:srgbClr val="F79646">
                    <a:lumMod val="75000"/>
                  </a:srgbClr>
                </a:solidFill>
              </a:rPr>
              <a:pPr/>
              <a:t>2</a:t>
            </a:fld>
            <a:endParaRPr lang="zh-CN" altLang="en-US" b="1" dirty="0">
              <a:solidFill>
                <a:srgbClr val="F79646">
                  <a:lumMod val="75000"/>
                </a:srgbClr>
              </a:solidFill>
            </a:endParaRPr>
          </a:p>
        </p:txBody>
      </p:sp>
      <p:sp>
        <p:nvSpPr>
          <p:cNvPr id="2" name="标题 1"/>
          <p:cNvSpPr>
            <a:spLocks noGrp="1"/>
          </p:cNvSpPr>
          <p:nvPr>
            <p:ph type="title"/>
          </p:nvPr>
        </p:nvSpPr>
        <p:spPr/>
        <p:txBody>
          <a:bodyPr/>
          <a:lstStyle/>
          <a:p>
            <a:r>
              <a:rPr lang="zh-CN" altLang="en-US" b="1" dirty="0">
                <a:solidFill>
                  <a:srgbClr val="FF0000"/>
                </a:solidFill>
              </a:rPr>
              <a:t>第六章 排序</a:t>
            </a:r>
          </a:p>
        </p:txBody>
      </p:sp>
      <p:sp>
        <p:nvSpPr>
          <p:cNvPr id="4" name="日期占位符 3"/>
          <p:cNvSpPr>
            <a:spLocks noGrp="1"/>
          </p:cNvSpPr>
          <p:nvPr>
            <p:ph type="dt" sz="half" idx="4294967295"/>
          </p:nvPr>
        </p:nvSpPr>
        <p:spPr>
          <a:xfrm>
            <a:off x="0" y="6356350"/>
            <a:ext cx="2133600" cy="365125"/>
          </a:xfrm>
        </p:spPr>
        <p:txBody>
          <a:bodyPr/>
          <a:lstStyle/>
          <a:p>
            <a:fld id="{8F9CBE81-6F2B-4880-AC95-A481148036F9}" type="datetime1">
              <a:rPr lang="zh-CN" altLang="en-US" b="1" smtClean="0">
                <a:solidFill>
                  <a:srgbClr val="F79646">
                    <a:lumMod val="75000"/>
                  </a:srgbClr>
                </a:solidFill>
              </a:rPr>
              <a:t>2025/4/9</a:t>
            </a:fld>
            <a:endParaRPr lang="zh-CN" altLang="en-US" b="1" dirty="0">
              <a:solidFill>
                <a:srgbClr val="F79646">
                  <a:lumMod val="75000"/>
                </a:srgbClr>
              </a:solidFill>
            </a:endParaRPr>
          </a:p>
        </p:txBody>
      </p:sp>
      <p:pic>
        <p:nvPicPr>
          <p:cNvPr id="2049" name="Picture 1" descr="C:\Users\Haijun\AppData\Roaming\Tencent\Users\2968516474\QQ\WinTemp\RichOle\O5)[OOM[}$H7(6{A~41GY`Q.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73137" y="1"/>
            <a:ext cx="970863" cy="838199"/>
          </a:xfrm>
          <a:prstGeom prst="rect">
            <a:avLst/>
          </a:prstGeom>
          <a:noFill/>
          <a:extLst>
            <a:ext uri="{909E8E84-426E-40DD-AFC4-6F175D3DCCD1}">
              <a14:hiddenFill xmlns:a14="http://schemas.microsoft.com/office/drawing/2010/main">
                <a:solidFill>
                  <a:srgbClr val="FFFFFF"/>
                </a:solidFill>
              </a14:hiddenFill>
            </a:ext>
          </a:extLst>
        </p:spPr>
      </p:pic>
      <p:cxnSp>
        <p:nvCxnSpPr>
          <p:cNvPr id="12" name="直接连接符 11"/>
          <p:cNvCxnSpPr/>
          <p:nvPr/>
        </p:nvCxnSpPr>
        <p:spPr>
          <a:xfrm>
            <a:off x="457200" y="6324600"/>
            <a:ext cx="822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75580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0063EC4C-CFD8-4F45-A0A2-30028C1F73DB}" type="slidenum">
              <a:rPr lang="zh-CN" altLang="en-US" b="1">
                <a:solidFill>
                  <a:srgbClr val="F79646">
                    <a:lumMod val="75000"/>
                  </a:srgbClr>
                </a:solidFill>
              </a:rPr>
              <a:pPr/>
              <a:t>20</a:t>
            </a:fld>
            <a:endParaRPr lang="zh-CN" altLang="en-US" b="1" dirty="0">
              <a:solidFill>
                <a:srgbClr val="F79646">
                  <a:lumMod val="75000"/>
                </a:srgbClr>
              </a:solidFill>
            </a:endParaRPr>
          </a:p>
        </p:txBody>
      </p:sp>
      <p:sp>
        <p:nvSpPr>
          <p:cNvPr id="2" name="标题 1"/>
          <p:cNvSpPr>
            <a:spLocks noGrp="1"/>
          </p:cNvSpPr>
          <p:nvPr>
            <p:ph type="title"/>
          </p:nvPr>
        </p:nvSpPr>
        <p:spPr>
          <a:xfrm>
            <a:off x="457200" y="0"/>
            <a:ext cx="8229600" cy="1143000"/>
          </a:xfrm>
        </p:spPr>
        <p:txBody>
          <a:bodyPr>
            <a:normAutofit/>
          </a:bodyPr>
          <a:lstStyle/>
          <a:p>
            <a:pPr lvl="0" fontAlgn="base">
              <a:lnSpc>
                <a:spcPct val="150000"/>
              </a:lnSpc>
              <a:spcBef>
                <a:spcPct val="5000"/>
              </a:spcBef>
              <a:spcAft>
                <a:spcPct val="5000"/>
              </a:spcAft>
            </a:pPr>
            <a:r>
              <a:rPr kumimoji="1" lang="en-US" altLang="zh-CN" sz="3200" b="1" dirty="0">
                <a:latin typeface="Arial" charset="0"/>
                <a:ea typeface="宋体" charset="-122"/>
                <a:cs typeface="+mn-cs"/>
              </a:rPr>
              <a:t>6.2.1 </a:t>
            </a:r>
            <a:r>
              <a:rPr kumimoji="1" lang="zh-CN" altLang="en-US" sz="3200" b="1" dirty="0">
                <a:latin typeface="Arial" charset="0"/>
                <a:ea typeface="宋体" charset="-122"/>
                <a:cs typeface="+mn-cs"/>
              </a:rPr>
              <a:t>直接插入排序</a:t>
            </a:r>
          </a:p>
        </p:txBody>
      </p:sp>
      <p:sp>
        <p:nvSpPr>
          <p:cNvPr id="4" name="日期占位符 3"/>
          <p:cNvSpPr>
            <a:spLocks noGrp="1"/>
          </p:cNvSpPr>
          <p:nvPr>
            <p:ph type="dt" sz="half" idx="4294967295"/>
          </p:nvPr>
        </p:nvSpPr>
        <p:spPr>
          <a:xfrm>
            <a:off x="0" y="6356350"/>
            <a:ext cx="2133600" cy="365125"/>
          </a:xfrm>
        </p:spPr>
        <p:txBody>
          <a:bodyPr/>
          <a:lstStyle/>
          <a:p>
            <a:fld id="{BB5DD9FE-32E2-4057-A767-F19A8FF494F2}" type="datetime1">
              <a:rPr lang="zh-CN" altLang="en-US" b="1" smtClean="0">
                <a:solidFill>
                  <a:srgbClr val="F79646">
                    <a:lumMod val="75000"/>
                  </a:srgbClr>
                </a:solidFill>
              </a:rPr>
              <a:t>2025/4/9</a:t>
            </a:fld>
            <a:endParaRPr lang="zh-CN" altLang="en-US" b="1" dirty="0">
              <a:solidFill>
                <a:srgbClr val="F79646">
                  <a:lumMod val="75000"/>
                </a:srgbClr>
              </a:solidFill>
            </a:endParaRPr>
          </a:p>
        </p:txBody>
      </p:sp>
      <p:pic>
        <p:nvPicPr>
          <p:cNvPr id="2049" name="Picture 1" descr="C:\Users\Haijun\AppData\Roaming\Tencent\Users\2968516474\QQ\WinTemp\RichOle\O5)[OOM[}$H7(6{A~41GY`Q.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73137" y="1"/>
            <a:ext cx="970863" cy="838199"/>
          </a:xfrm>
          <a:prstGeom prst="rect">
            <a:avLst/>
          </a:prstGeom>
          <a:noFill/>
          <a:extLst>
            <a:ext uri="{909E8E84-426E-40DD-AFC4-6F175D3DCCD1}">
              <a14:hiddenFill xmlns:a14="http://schemas.microsoft.com/office/drawing/2010/main">
                <a:solidFill>
                  <a:srgbClr val="FFFFFF"/>
                </a:solidFill>
              </a14:hiddenFill>
            </a:ext>
          </a:extLst>
        </p:spPr>
      </p:pic>
      <p:cxnSp>
        <p:nvCxnSpPr>
          <p:cNvPr id="12" name="直接连接符 11"/>
          <p:cNvCxnSpPr/>
          <p:nvPr/>
        </p:nvCxnSpPr>
        <p:spPr>
          <a:xfrm>
            <a:off x="457200" y="6324600"/>
            <a:ext cx="822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Text Box 2"/>
          <p:cNvSpPr txBox="1">
            <a:spLocks noChangeArrowheads="1"/>
          </p:cNvSpPr>
          <p:nvPr/>
        </p:nvSpPr>
        <p:spPr bwMode="auto">
          <a:xfrm>
            <a:off x="468313" y="990600"/>
            <a:ext cx="5103819" cy="523220"/>
          </a:xfrm>
          <a:prstGeom prst="rect">
            <a:avLst/>
          </a:prstGeom>
          <a:noFill/>
          <a:ln w="9525" algn="ctr">
            <a:noFill/>
            <a:miter lim="800000"/>
            <a:headEnd/>
            <a:tailEnd/>
          </a:ln>
          <a:effectLst/>
        </p:spPr>
        <p:txBody>
          <a:bodyPr wrap="square">
            <a:spAutoFit/>
          </a:bodyPr>
          <a:lstStyle/>
          <a:p>
            <a:pPr fontAlgn="base">
              <a:spcBef>
                <a:spcPct val="20000"/>
              </a:spcBef>
              <a:spcAft>
                <a:spcPct val="0"/>
              </a:spcAft>
              <a:buFont typeface="Wingdings" pitchFamily="2" charset="2"/>
              <a:buChar char="p"/>
            </a:pPr>
            <a:r>
              <a:rPr kumimoji="1" lang="en-US" altLang="zh-CN" sz="2800" b="1" dirty="0">
                <a:solidFill>
                  <a:srgbClr val="003300"/>
                </a:solidFill>
                <a:latin typeface="Times New Roman" pitchFamily="18" charset="0"/>
              </a:rPr>
              <a:t> </a:t>
            </a:r>
            <a:r>
              <a:rPr kumimoji="1" lang="zh-CN" altLang="en-US" sz="2800" b="1" dirty="0">
                <a:solidFill>
                  <a:srgbClr val="003300"/>
                </a:solidFill>
                <a:latin typeface="Times New Roman" pitchFamily="18" charset="0"/>
              </a:rPr>
              <a:t>直接插入排序算法概述    </a:t>
            </a:r>
          </a:p>
        </p:txBody>
      </p:sp>
      <p:sp>
        <p:nvSpPr>
          <p:cNvPr id="14" name="Text Box 12"/>
          <p:cNvSpPr txBox="1">
            <a:spLocks noChangeArrowheads="1"/>
          </p:cNvSpPr>
          <p:nvPr/>
        </p:nvSpPr>
        <p:spPr bwMode="auto">
          <a:xfrm>
            <a:off x="827088" y="1855788"/>
            <a:ext cx="7262812" cy="3825875"/>
          </a:xfrm>
          <a:prstGeom prst="rect">
            <a:avLst/>
          </a:prstGeom>
          <a:noFill/>
          <a:ln w="9525">
            <a:noFill/>
            <a:miter lim="800000"/>
            <a:headEnd/>
            <a:tailEnd/>
          </a:ln>
          <a:effectLst/>
        </p:spPr>
        <p:txBody>
          <a:bodyPr>
            <a:spAutoFit/>
          </a:bodyPr>
          <a:lstStyle/>
          <a:p>
            <a:pPr algn="just" fontAlgn="base">
              <a:lnSpc>
                <a:spcPct val="125000"/>
              </a:lnSpc>
              <a:spcBef>
                <a:spcPct val="0"/>
              </a:spcBef>
              <a:spcAft>
                <a:spcPct val="0"/>
              </a:spcAft>
            </a:pPr>
            <a:r>
              <a:rPr kumimoji="1" lang="en-US" altLang="zh-CN" sz="2800">
                <a:solidFill>
                  <a:srgbClr val="0000FF"/>
                </a:solidFill>
                <a:latin typeface="Times New Roman" pitchFamily="18" charset="0"/>
              </a:rPr>
              <a:t>        </a:t>
            </a:r>
            <a:r>
              <a:rPr kumimoji="1" lang="en-US" altLang="zh-CN" sz="2800" b="1">
                <a:solidFill>
                  <a:srgbClr val="0000FF"/>
                </a:solidFill>
                <a:latin typeface="Times New Roman" pitchFamily="18" charset="0"/>
              </a:rPr>
              <a:t>(1)</a:t>
            </a:r>
            <a:r>
              <a:rPr kumimoji="1" lang="zh-CN" altLang="en-US" sz="2800" b="1">
                <a:solidFill>
                  <a:srgbClr val="0000FF"/>
                </a:solidFill>
                <a:latin typeface="Times New Roman" pitchFamily="18" charset="0"/>
              </a:rPr>
              <a:t>将序列中的第</a:t>
            </a:r>
            <a:r>
              <a:rPr kumimoji="1" lang="en-US" altLang="zh-CN" sz="2800" b="1">
                <a:solidFill>
                  <a:srgbClr val="0000FF"/>
                </a:solidFill>
                <a:latin typeface="Times New Roman" pitchFamily="18" charset="0"/>
              </a:rPr>
              <a:t>1</a:t>
            </a:r>
            <a:r>
              <a:rPr kumimoji="1" lang="zh-CN" altLang="en-US" sz="2800" b="1">
                <a:solidFill>
                  <a:srgbClr val="0000FF"/>
                </a:solidFill>
                <a:latin typeface="Times New Roman" pitchFamily="18" charset="0"/>
              </a:rPr>
              <a:t>个记录看成是一个有序的子序列</a:t>
            </a:r>
            <a:r>
              <a:rPr kumimoji="1" lang="en-US" altLang="zh-CN" sz="2800" b="1">
                <a:solidFill>
                  <a:srgbClr val="0000FF"/>
                </a:solidFill>
                <a:latin typeface="Times New Roman" pitchFamily="18" charset="0"/>
              </a:rPr>
              <a:t>;</a:t>
            </a:r>
          </a:p>
          <a:p>
            <a:pPr algn="just" fontAlgn="base">
              <a:lnSpc>
                <a:spcPct val="125000"/>
              </a:lnSpc>
              <a:spcBef>
                <a:spcPct val="0"/>
              </a:spcBef>
              <a:spcAft>
                <a:spcPct val="0"/>
              </a:spcAft>
            </a:pPr>
            <a:r>
              <a:rPr kumimoji="1" lang="en-US" altLang="zh-CN" sz="2800" b="1">
                <a:solidFill>
                  <a:srgbClr val="0000FF"/>
                </a:solidFill>
                <a:latin typeface="Times New Roman" pitchFamily="18" charset="0"/>
              </a:rPr>
              <a:t>        </a:t>
            </a:r>
            <a:r>
              <a:rPr kumimoji="1" lang="en-US" altLang="zh-CN" sz="2800" b="1">
                <a:solidFill>
                  <a:srgbClr val="FF3300"/>
                </a:solidFill>
                <a:latin typeface="Times New Roman" pitchFamily="18" charset="0"/>
              </a:rPr>
              <a:t>(2)</a:t>
            </a:r>
            <a:r>
              <a:rPr kumimoji="1" lang="zh-CN" altLang="en-US" sz="2800" b="1">
                <a:solidFill>
                  <a:srgbClr val="FF3300"/>
                </a:solidFill>
                <a:latin typeface="Times New Roman" pitchFamily="18" charset="0"/>
              </a:rPr>
              <a:t>从第</a:t>
            </a:r>
            <a:r>
              <a:rPr kumimoji="1" lang="en-US" altLang="zh-CN" sz="2800" b="1">
                <a:solidFill>
                  <a:srgbClr val="FF3300"/>
                </a:solidFill>
                <a:latin typeface="Times New Roman" pitchFamily="18" charset="0"/>
              </a:rPr>
              <a:t>2</a:t>
            </a:r>
            <a:r>
              <a:rPr kumimoji="1" lang="zh-CN" altLang="en-US" sz="2800" b="1">
                <a:solidFill>
                  <a:srgbClr val="FF3300"/>
                </a:solidFill>
                <a:latin typeface="Times New Roman" pitchFamily="18" charset="0"/>
              </a:rPr>
              <a:t>个记录起逐个进行插入，直至整个序列变成按关键字有序序列为止；</a:t>
            </a:r>
          </a:p>
          <a:p>
            <a:pPr algn="just" fontAlgn="base">
              <a:lnSpc>
                <a:spcPct val="125000"/>
              </a:lnSpc>
              <a:spcBef>
                <a:spcPct val="0"/>
              </a:spcBef>
              <a:spcAft>
                <a:spcPct val="0"/>
              </a:spcAft>
            </a:pPr>
            <a:r>
              <a:rPr kumimoji="1" lang="zh-CN" altLang="en-US" sz="2800" b="1">
                <a:solidFill>
                  <a:srgbClr val="0000FF"/>
                </a:solidFill>
                <a:latin typeface="Times New Roman" pitchFamily="18" charset="0"/>
              </a:rPr>
              <a:t>        整个排序过程需要进行比较、后移记录、插入适当位置。从第二个记录到第</a:t>
            </a:r>
            <a:r>
              <a:rPr kumimoji="1" lang="en-US" altLang="zh-CN" sz="2800" b="1">
                <a:solidFill>
                  <a:srgbClr val="0000FF"/>
                </a:solidFill>
                <a:latin typeface="Times New Roman" pitchFamily="18" charset="0"/>
              </a:rPr>
              <a:t>n</a:t>
            </a:r>
            <a:r>
              <a:rPr kumimoji="1" lang="zh-CN" altLang="en-US" sz="2800" b="1">
                <a:solidFill>
                  <a:srgbClr val="0000FF"/>
                </a:solidFill>
                <a:latin typeface="Times New Roman" pitchFamily="18" charset="0"/>
              </a:rPr>
              <a:t>个记录共需</a:t>
            </a:r>
            <a:r>
              <a:rPr kumimoji="1" lang="en-US" altLang="zh-CN" sz="2800" b="1">
                <a:solidFill>
                  <a:srgbClr val="0000FF"/>
                </a:solidFill>
                <a:latin typeface="Times New Roman" pitchFamily="18" charset="0"/>
              </a:rPr>
              <a:t>n-1</a:t>
            </a:r>
            <a:r>
              <a:rPr kumimoji="1" lang="zh-CN" altLang="en-US" sz="2800" b="1">
                <a:solidFill>
                  <a:srgbClr val="0000FF"/>
                </a:solidFill>
                <a:latin typeface="Times New Roman" pitchFamily="18" charset="0"/>
              </a:rPr>
              <a:t>趟。</a:t>
            </a:r>
          </a:p>
        </p:txBody>
      </p:sp>
    </p:spTree>
    <p:extLst>
      <p:ext uri="{BB962C8B-B14F-4D97-AF65-F5344CB8AC3E}">
        <p14:creationId xmlns:p14="http://schemas.microsoft.com/office/powerpoint/2010/main" val="107719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0063EC4C-CFD8-4F45-A0A2-30028C1F73DB}" type="slidenum">
              <a:rPr lang="zh-CN" altLang="en-US" b="1">
                <a:solidFill>
                  <a:srgbClr val="F79646">
                    <a:lumMod val="75000"/>
                  </a:srgbClr>
                </a:solidFill>
              </a:rPr>
              <a:pPr/>
              <a:t>21</a:t>
            </a:fld>
            <a:endParaRPr lang="zh-CN" altLang="en-US" b="1" dirty="0">
              <a:solidFill>
                <a:srgbClr val="F79646">
                  <a:lumMod val="75000"/>
                </a:srgbClr>
              </a:solidFill>
            </a:endParaRPr>
          </a:p>
        </p:txBody>
      </p:sp>
      <p:sp>
        <p:nvSpPr>
          <p:cNvPr id="2" name="标题 1"/>
          <p:cNvSpPr>
            <a:spLocks noGrp="1"/>
          </p:cNvSpPr>
          <p:nvPr>
            <p:ph type="title"/>
          </p:nvPr>
        </p:nvSpPr>
        <p:spPr>
          <a:xfrm>
            <a:off x="457200" y="0"/>
            <a:ext cx="8229600" cy="1143000"/>
          </a:xfrm>
        </p:spPr>
        <p:txBody>
          <a:bodyPr>
            <a:normAutofit/>
          </a:bodyPr>
          <a:lstStyle/>
          <a:p>
            <a:pPr lvl="0" fontAlgn="base">
              <a:lnSpc>
                <a:spcPct val="150000"/>
              </a:lnSpc>
              <a:spcBef>
                <a:spcPct val="5000"/>
              </a:spcBef>
              <a:spcAft>
                <a:spcPct val="5000"/>
              </a:spcAft>
            </a:pPr>
            <a:r>
              <a:rPr kumimoji="1" lang="en-US" altLang="zh-CN" sz="3200" b="1" dirty="0">
                <a:latin typeface="Arial" charset="0"/>
                <a:ea typeface="宋体" charset="-122"/>
                <a:cs typeface="+mn-cs"/>
              </a:rPr>
              <a:t>6.2.1 </a:t>
            </a:r>
            <a:r>
              <a:rPr kumimoji="1" lang="zh-CN" altLang="en-US" sz="3200" b="1" dirty="0">
                <a:latin typeface="Arial" charset="0"/>
                <a:ea typeface="宋体" charset="-122"/>
                <a:cs typeface="+mn-cs"/>
              </a:rPr>
              <a:t>直接插入排序</a:t>
            </a:r>
          </a:p>
        </p:txBody>
      </p:sp>
      <p:sp>
        <p:nvSpPr>
          <p:cNvPr id="4" name="日期占位符 3"/>
          <p:cNvSpPr>
            <a:spLocks noGrp="1"/>
          </p:cNvSpPr>
          <p:nvPr>
            <p:ph type="dt" sz="half" idx="4294967295"/>
          </p:nvPr>
        </p:nvSpPr>
        <p:spPr>
          <a:xfrm>
            <a:off x="0" y="6356350"/>
            <a:ext cx="2133600" cy="365125"/>
          </a:xfrm>
        </p:spPr>
        <p:txBody>
          <a:bodyPr/>
          <a:lstStyle/>
          <a:p>
            <a:fld id="{A5DC1C4D-C0ED-421A-B520-9C62913AF6F5}" type="datetime1">
              <a:rPr lang="zh-CN" altLang="en-US" b="1" smtClean="0">
                <a:solidFill>
                  <a:srgbClr val="F79646">
                    <a:lumMod val="75000"/>
                  </a:srgbClr>
                </a:solidFill>
              </a:rPr>
              <a:t>2025/4/9</a:t>
            </a:fld>
            <a:endParaRPr lang="zh-CN" altLang="en-US" b="1" dirty="0">
              <a:solidFill>
                <a:srgbClr val="F79646">
                  <a:lumMod val="75000"/>
                </a:srgbClr>
              </a:solidFill>
            </a:endParaRPr>
          </a:p>
        </p:txBody>
      </p:sp>
      <p:pic>
        <p:nvPicPr>
          <p:cNvPr id="2049" name="Picture 1" descr="C:\Users\Haijun\AppData\Roaming\Tencent\Users\2968516474\QQ\WinTemp\RichOle\O5)[OOM[}$H7(6{A~41GY`Q.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73137" y="1"/>
            <a:ext cx="970863" cy="838199"/>
          </a:xfrm>
          <a:prstGeom prst="rect">
            <a:avLst/>
          </a:prstGeom>
          <a:noFill/>
          <a:extLst>
            <a:ext uri="{909E8E84-426E-40DD-AFC4-6F175D3DCCD1}">
              <a14:hiddenFill xmlns:a14="http://schemas.microsoft.com/office/drawing/2010/main">
                <a:solidFill>
                  <a:srgbClr val="FFFFFF"/>
                </a:solidFill>
              </a14:hiddenFill>
            </a:ext>
          </a:extLst>
        </p:spPr>
      </p:pic>
      <p:cxnSp>
        <p:nvCxnSpPr>
          <p:cNvPr id="12" name="直接连接符 11"/>
          <p:cNvCxnSpPr/>
          <p:nvPr/>
        </p:nvCxnSpPr>
        <p:spPr>
          <a:xfrm>
            <a:off x="457200" y="6324600"/>
            <a:ext cx="822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4" name="组合 13"/>
          <p:cNvGrpSpPr/>
          <p:nvPr/>
        </p:nvGrpSpPr>
        <p:grpSpPr>
          <a:xfrm>
            <a:off x="428596" y="1300122"/>
            <a:ext cx="8305800" cy="5386388"/>
            <a:chOff x="838200" y="1524000"/>
            <a:chExt cx="8305800" cy="5386388"/>
          </a:xfrm>
        </p:grpSpPr>
        <p:sp>
          <p:nvSpPr>
            <p:cNvPr id="15" name="Text Box 2052"/>
            <p:cNvSpPr txBox="1">
              <a:spLocks noChangeArrowheads="1"/>
            </p:cNvSpPr>
            <p:nvPr/>
          </p:nvSpPr>
          <p:spPr bwMode="auto">
            <a:xfrm>
              <a:off x="838200" y="1524000"/>
              <a:ext cx="8305800" cy="5386388"/>
            </a:xfrm>
            <a:prstGeom prst="rect">
              <a:avLst/>
            </a:prstGeom>
            <a:noFill/>
            <a:ln w="9525">
              <a:noFill/>
              <a:miter lim="800000"/>
              <a:headEnd/>
              <a:tailEnd/>
            </a:ln>
            <a:effectLst/>
          </p:spPr>
          <p:txBody>
            <a:bodyPr>
              <a:spAutoFit/>
            </a:bodyPr>
            <a:lstStyle/>
            <a:p>
              <a:pPr marL="0" marR="0" lvl="0" indent="0" algn="just" defTabSz="914400" eaLnBrk="1" fontAlgn="base" latinLnBrk="0" hangingPunct="1">
                <a:lnSpc>
                  <a:spcPct val="100000"/>
                </a:lnSpc>
                <a:spcBef>
                  <a:spcPct val="50000"/>
                </a:spcBef>
                <a:spcAft>
                  <a:spcPct val="0"/>
                </a:spcAft>
                <a:buClrTx/>
                <a:buSzTx/>
                <a:buFontTx/>
                <a:buNone/>
                <a:tabLst/>
                <a:defRPr/>
              </a:pPr>
              <a:r>
                <a:rPr kumimoji="1" lang="zh-CN" altLang="en-US" sz="2400" b="1" i="0" u="none" strike="noStrike" kern="0" cap="none" spc="0" normalizeH="0" baseline="0" noProof="0" dirty="0">
                  <a:ln>
                    <a:noFill/>
                  </a:ln>
                  <a:solidFill>
                    <a:srgbClr val="3333FF"/>
                  </a:solidFill>
                  <a:effectLst/>
                  <a:uLnTx/>
                  <a:uFillTx/>
                  <a:latin typeface="楷体_GB2312" pitchFamily="49" charset="-122"/>
                  <a:ea typeface="楷体_GB2312" pitchFamily="49" charset="-122"/>
                </a:rPr>
                <a:t>例</a:t>
              </a:r>
              <a:r>
                <a:rPr kumimoji="1" lang="en-US" altLang="zh-CN" sz="2400" b="1" i="0" u="none" strike="noStrike" kern="0" cap="none" spc="0" normalizeH="0" baseline="0" noProof="0" dirty="0">
                  <a:ln>
                    <a:noFill/>
                  </a:ln>
                  <a:solidFill>
                    <a:srgbClr val="3333FF"/>
                  </a:solidFill>
                  <a:effectLst/>
                  <a:uLnTx/>
                  <a:uFillTx/>
                  <a:latin typeface="楷体_GB2312" pitchFamily="49" charset="-122"/>
                  <a:ea typeface="楷体_GB2312" pitchFamily="49" charset="-122"/>
                </a:rPr>
                <a:t>1</a:t>
              </a:r>
              <a:r>
                <a:rPr kumimoji="1" lang="en-US" altLang="zh-CN" sz="2400" b="1" i="0" u="none" strike="noStrike" kern="0" cap="none" spc="0" normalizeH="0" baseline="0" noProof="0" dirty="0">
                  <a:ln>
                    <a:noFill/>
                  </a:ln>
                  <a:solidFill>
                    <a:srgbClr val="003366"/>
                  </a:solidFill>
                  <a:effectLst/>
                  <a:uLnTx/>
                  <a:uFillTx/>
                  <a:latin typeface="楷体_GB2312" pitchFamily="49" charset="-122"/>
                  <a:ea typeface="楷体_GB2312" pitchFamily="49" charset="-122"/>
                </a:rPr>
                <a:t> </a:t>
              </a:r>
              <a:r>
                <a:rPr kumimoji="1" lang="zh-CN" altLang="en-US" sz="2400" b="1" i="0" u="none" strike="noStrike" kern="0" cap="none" spc="0" normalizeH="0" baseline="0" noProof="0" dirty="0">
                  <a:ln>
                    <a:noFill/>
                  </a:ln>
                  <a:solidFill>
                    <a:srgbClr val="003366"/>
                  </a:solidFill>
                  <a:effectLst/>
                  <a:uLnTx/>
                  <a:uFillTx/>
                  <a:latin typeface="楷体_GB2312" pitchFamily="49" charset="-122"/>
                  <a:ea typeface="楷体_GB2312" pitchFamily="49" charset="-122"/>
                </a:rPr>
                <a:t>直接插入排序的过程。</a:t>
              </a:r>
            </a:p>
            <a:p>
              <a:pPr marL="0" marR="0" lvl="0" indent="0" algn="just" defTabSz="914400" eaLnBrk="1" fontAlgn="base" latinLnBrk="0" hangingPunct="1">
                <a:lnSpc>
                  <a:spcPct val="100000"/>
                </a:lnSpc>
                <a:spcBef>
                  <a:spcPct val="50000"/>
                </a:spcBef>
                <a:spcAft>
                  <a:spcPct val="0"/>
                </a:spcAft>
                <a:buClrTx/>
                <a:buSzTx/>
                <a:buFontTx/>
                <a:buNone/>
                <a:tabLst/>
                <a:defRPr/>
              </a:pPr>
              <a:r>
                <a:rPr kumimoji="1" lang="zh-CN" altLang="en-US" sz="2400" b="1" i="0" u="none" strike="noStrike" kern="0" cap="none" spc="0" normalizeH="0" baseline="0" noProof="0" dirty="0">
                  <a:ln>
                    <a:noFill/>
                  </a:ln>
                  <a:solidFill>
                    <a:srgbClr val="003366"/>
                  </a:solidFill>
                  <a:effectLst/>
                  <a:uLnTx/>
                  <a:uFillTx/>
                  <a:latin typeface="楷体_GB2312" pitchFamily="49" charset="-122"/>
                  <a:ea typeface="楷体_GB2312" pitchFamily="49" charset="-122"/>
                </a:rPr>
                <a:t>初始关键字：     </a:t>
              </a:r>
              <a:r>
                <a:rPr kumimoji="1" lang="en-US" altLang="zh-CN" sz="2400" b="1" i="0" u="none" strike="noStrike" kern="0" cap="none" spc="0" normalizeH="0" baseline="0" noProof="0" dirty="0">
                  <a:ln>
                    <a:noFill/>
                  </a:ln>
                  <a:solidFill>
                    <a:srgbClr val="003366"/>
                  </a:solidFill>
                  <a:effectLst/>
                  <a:uLnTx/>
                  <a:uFillTx/>
                  <a:latin typeface="楷体_GB2312" pitchFamily="49" charset="-122"/>
                  <a:ea typeface="楷体_GB2312" pitchFamily="49" charset="-122"/>
                </a:rPr>
                <a:t>(</a:t>
              </a:r>
              <a:r>
                <a:rPr kumimoji="1" lang="en-US" altLang="zh-CN" sz="2400" b="1" i="0" u="none" strike="noStrike" kern="0" cap="none" spc="0" normalizeH="0" baseline="0" noProof="0" dirty="0">
                  <a:ln>
                    <a:noFill/>
                  </a:ln>
                  <a:solidFill>
                    <a:srgbClr val="3333FF"/>
                  </a:solidFill>
                  <a:effectLst/>
                  <a:uLnTx/>
                  <a:uFillTx/>
                  <a:latin typeface="楷体_GB2312" pitchFamily="49" charset="-122"/>
                  <a:ea typeface="楷体_GB2312" pitchFamily="49" charset="-122"/>
                </a:rPr>
                <a:t>49</a:t>
              </a:r>
              <a:r>
                <a:rPr kumimoji="1" lang="en-US" altLang="zh-CN" sz="2400" b="1" i="0" u="none" strike="noStrike" kern="0" cap="none" spc="0" normalizeH="0" baseline="0" noProof="0" dirty="0">
                  <a:ln>
                    <a:noFill/>
                  </a:ln>
                  <a:solidFill>
                    <a:srgbClr val="003366"/>
                  </a:solidFill>
                  <a:effectLst/>
                  <a:uLnTx/>
                  <a:uFillTx/>
                  <a:latin typeface="楷体_GB2312" pitchFamily="49" charset="-122"/>
                  <a:ea typeface="楷体_GB2312" pitchFamily="49" charset="-122"/>
                </a:rPr>
                <a:t>)  </a:t>
              </a:r>
              <a:r>
                <a:rPr kumimoji="1" lang="en-US" altLang="zh-CN" sz="2400" b="1" i="0" u="none" strike="noStrike" kern="0" cap="none" spc="0" normalizeH="0" baseline="0" noProof="0" dirty="0">
                  <a:ln>
                    <a:noFill/>
                  </a:ln>
                  <a:solidFill>
                    <a:srgbClr val="FF0066"/>
                  </a:solidFill>
                  <a:effectLst/>
                  <a:uLnTx/>
                  <a:uFillTx/>
                  <a:latin typeface="楷体_GB2312" pitchFamily="49" charset="-122"/>
                  <a:ea typeface="楷体_GB2312" pitchFamily="49" charset="-122"/>
                </a:rPr>
                <a:t>38</a:t>
              </a:r>
              <a:r>
                <a:rPr kumimoji="1" lang="en-US" altLang="zh-CN" sz="2400" b="1" i="0" u="none" strike="noStrike" kern="0" cap="none" spc="0" normalizeH="0" baseline="0" noProof="0" dirty="0">
                  <a:ln>
                    <a:noFill/>
                  </a:ln>
                  <a:solidFill>
                    <a:srgbClr val="003366"/>
                  </a:solidFill>
                  <a:effectLst/>
                  <a:uLnTx/>
                  <a:uFillTx/>
                  <a:latin typeface="楷体_GB2312" pitchFamily="49" charset="-122"/>
                  <a:ea typeface="楷体_GB2312" pitchFamily="49" charset="-122"/>
                </a:rPr>
                <a:t>  65  97  76  13  27  </a:t>
              </a:r>
              <a:r>
                <a:rPr kumimoji="1" lang="en-US" altLang="zh-CN" sz="2400" b="1" i="0" u="sng" strike="noStrike" kern="0" cap="none" spc="0" normalizeH="0" baseline="0" noProof="0" dirty="0">
                  <a:ln>
                    <a:noFill/>
                  </a:ln>
                  <a:solidFill>
                    <a:srgbClr val="003366"/>
                  </a:solidFill>
                  <a:effectLst/>
                  <a:uLnTx/>
                  <a:uFillTx/>
                  <a:latin typeface="楷体_GB2312" pitchFamily="49" charset="-122"/>
                  <a:ea typeface="楷体_GB2312" pitchFamily="49" charset="-122"/>
                </a:rPr>
                <a:t>49</a:t>
              </a:r>
            </a:p>
            <a:p>
              <a:pPr marL="0" marR="0" lvl="0" indent="0" algn="ctr" defTabSz="914400" eaLnBrk="1" fontAlgn="base" latinLnBrk="0" hangingPunct="1">
                <a:lnSpc>
                  <a:spcPct val="100000"/>
                </a:lnSpc>
                <a:spcBef>
                  <a:spcPct val="50000"/>
                </a:spcBef>
                <a:spcAft>
                  <a:spcPct val="0"/>
                </a:spcAft>
                <a:buClrTx/>
                <a:buSzTx/>
                <a:buFontTx/>
                <a:buNone/>
                <a:tabLst/>
                <a:defRPr/>
              </a:pPr>
              <a:r>
                <a:rPr kumimoji="1" lang="en-US" altLang="zh-CN" sz="2400" b="1" i="0" u="none" strike="noStrike" kern="0" cap="none" spc="0" normalizeH="0" baseline="0" noProof="0" dirty="0">
                  <a:ln>
                    <a:noFill/>
                  </a:ln>
                  <a:solidFill>
                    <a:srgbClr val="003366"/>
                  </a:solidFill>
                  <a:effectLst/>
                  <a:uLnTx/>
                  <a:uFillTx/>
                  <a:latin typeface="楷体_GB2312" pitchFamily="49" charset="-122"/>
                  <a:ea typeface="楷体_GB2312" pitchFamily="49" charset="-122"/>
                </a:rPr>
                <a:t>       </a:t>
              </a:r>
              <a:r>
                <a:rPr kumimoji="1" lang="en-US" altLang="zh-CN" sz="2400" b="1" i="0" u="none" strike="noStrike" kern="0" cap="none" spc="0" normalizeH="0" baseline="0" noProof="0" dirty="0" err="1">
                  <a:ln>
                    <a:noFill/>
                  </a:ln>
                  <a:solidFill>
                    <a:srgbClr val="003366"/>
                  </a:solidFill>
                  <a:effectLst/>
                  <a:uLnTx/>
                  <a:uFillTx/>
                  <a:latin typeface="楷体_GB2312" pitchFamily="49" charset="-122"/>
                  <a:ea typeface="楷体_GB2312" pitchFamily="49" charset="-122"/>
                </a:rPr>
                <a:t>i</a:t>
              </a:r>
              <a:r>
                <a:rPr kumimoji="1" lang="en-US" altLang="zh-CN" sz="2400" b="1" i="0" u="none" strike="noStrike" kern="0" cap="none" spc="0" normalizeH="0" baseline="0" noProof="0" dirty="0">
                  <a:ln>
                    <a:noFill/>
                  </a:ln>
                  <a:solidFill>
                    <a:srgbClr val="003366"/>
                  </a:solidFill>
                  <a:effectLst/>
                  <a:uLnTx/>
                  <a:uFillTx/>
                  <a:latin typeface="楷体_GB2312" pitchFamily="49" charset="-122"/>
                  <a:ea typeface="楷体_GB2312" pitchFamily="49" charset="-122"/>
                </a:rPr>
                <a:t>=2: (</a:t>
              </a:r>
              <a:r>
                <a:rPr kumimoji="1" lang="en-US" altLang="zh-CN" sz="2400" b="1" i="0" u="none" strike="noStrike" kern="0" cap="none" spc="0" normalizeH="0" baseline="0" noProof="0" dirty="0">
                  <a:ln>
                    <a:noFill/>
                  </a:ln>
                  <a:solidFill>
                    <a:srgbClr val="FF0066"/>
                  </a:solidFill>
                  <a:effectLst/>
                  <a:uLnTx/>
                  <a:uFillTx/>
                  <a:latin typeface="楷体_GB2312" pitchFamily="49" charset="-122"/>
                  <a:ea typeface="楷体_GB2312" pitchFamily="49" charset="-122"/>
                </a:rPr>
                <a:t>38</a:t>
              </a:r>
              <a:r>
                <a:rPr kumimoji="1" lang="en-US" altLang="zh-CN" sz="2400" b="1" i="0" u="none" strike="noStrike" kern="0" cap="none" spc="0" normalizeH="0" baseline="0" noProof="0" dirty="0">
                  <a:ln>
                    <a:noFill/>
                  </a:ln>
                  <a:solidFill>
                    <a:srgbClr val="003366"/>
                  </a:solidFill>
                  <a:effectLst/>
                  <a:uLnTx/>
                  <a:uFillTx/>
                  <a:latin typeface="楷体_GB2312" pitchFamily="49" charset="-122"/>
                  <a:ea typeface="楷体_GB2312" pitchFamily="49" charset="-122"/>
                </a:rPr>
                <a:t>) (</a:t>
              </a:r>
              <a:r>
                <a:rPr kumimoji="1" lang="en-US" altLang="zh-CN" sz="2400" b="1" i="0" u="none" strike="noStrike" kern="0" cap="none" spc="0" normalizeH="0" baseline="0" noProof="0" dirty="0">
                  <a:ln>
                    <a:noFill/>
                  </a:ln>
                  <a:solidFill>
                    <a:srgbClr val="FF0066"/>
                  </a:solidFill>
                  <a:effectLst/>
                  <a:uLnTx/>
                  <a:uFillTx/>
                  <a:latin typeface="楷体_GB2312" pitchFamily="49" charset="-122"/>
                  <a:ea typeface="楷体_GB2312" pitchFamily="49" charset="-122"/>
                </a:rPr>
                <a:t>38</a:t>
              </a:r>
              <a:r>
                <a:rPr kumimoji="1" lang="en-US" altLang="zh-CN" sz="2400" b="1" i="0" u="none" strike="noStrike" kern="0" cap="none" spc="0" normalizeH="0" baseline="0" noProof="0" dirty="0">
                  <a:ln>
                    <a:noFill/>
                  </a:ln>
                  <a:solidFill>
                    <a:srgbClr val="003366"/>
                  </a:solidFill>
                  <a:effectLst/>
                  <a:uLnTx/>
                  <a:uFillTx/>
                  <a:latin typeface="楷体_GB2312" pitchFamily="49" charset="-122"/>
                  <a:ea typeface="楷体_GB2312" pitchFamily="49" charset="-122"/>
                </a:rPr>
                <a:t>  </a:t>
              </a:r>
              <a:r>
                <a:rPr kumimoji="1" lang="en-US" altLang="zh-CN" sz="2400" b="1" i="0" u="none" strike="noStrike" kern="0" cap="none" spc="0" normalizeH="0" baseline="0" noProof="0" dirty="0">
                  <a:ln>
                    <a:noFill/>
                  </a:ln>
                  <a:solidFill>
                    <a:srgbClr val="3333FF"/>
                  </a:solidFill>
                  <a:effectLst/>
                  <a:uLnTx/>
                  <a:uFillTx/>
                  <a:latin typeface="楷体_GB2312" pitchFamily="49" charset="-122"/>
                  <a:ea typeface="楷体_GB2312" pitchFamily="49" charset="-122"/>
                </a:rPr>
                <a:t>49</a:t>
              </a:r>
              <a:r>
                <a:rPr kumimoji="1" lang="en-US" altLang="zh-CN" sz="2400" b="1" i="0" u="none" strike="noStrike" kern="0" cap="none" spc="0" normalizeH="0" baseline="0" noProof="0" dirty="0">
                  <a:ln>
                    <a:noFill/>
                  </a:ln>
                  <a:solidFill>
                    <a:srgbClr val="003366"/>
                  </a:solidFill>
                  <a:effectLst/>
                  <a:uLnTx/>
                  <a:uFillTx/>
                  <a:latin typeface="楷体_GB2312" pitchFamily="49" charset="-122"/>
                  <a:ea typeface="楷体_GB2312" pitchFamily="49" charset="-122"/>
                </a:rPr>
                <a:t>)  </a:t>
              </a:r>
              <a:r>
                <a:rPr kumimoji="1" lang="en-US" altLang="zh-CN" sz="2400" b="1" i="0" u="none" strike="noStrike" kern="0" cap="none" spc="0" normalizeH="0" baseline="0" noProof="0" dirty="0">
                  <a:ln>
                    <a:noFill/>
                  </a:ln>
                  <a:solidFill>
                    <a:srgbClr val="FF0066"/>
                  </a:solidFill>
                  <a:effectLst/>
                  <a:uLnTx/>
                  <a:uFillTx/>
                  <a:latin typeface="楷体_GB2312" pitchFamily="49" charset="-122"/>
                  <a:ea typeface="楷体_GB2312" pitchFamily="49" charset="-122"/>
                </a:rPr>
                <a:t>65</a:t>
              </a:r>
              <a:r>
                <a:rPr kumimoji="1" lang="en-US" altLang="zh-CN" sz="2400" b="1" i="0" u="none" strike="noStrike" kern="0" cap="none" spc="0" normalizeH="0" baseline="0" noProof="0" dirty="0">
                  <a:ln>
                    <a:noFill/>
                  </a:ln>
                  <a:solidFill>
                    <a:srgbClr val="003366"/>
                  </a:solidFill>
                  <a:effectLst/>
                  <a:uLnTx/>
                  <a:uFillTx/>
                  <a:latin typeface="楷体_GB2312" pitchFamily="49" charset="-122"/>
                  <a:ea typeface="楷体_GB2312" pitchFamily="49" charset="-122"/>
                </a:rPr>
                <a:t>  97  76  13  27  </a:t>
              </a:r>
              <a:r>
                <a:rPr kumimoji="1" lang="en-US" altLang="zh-CN" sz="2400" b="1" i="0" u="sng" strike="noStrike" kern="0" cap="none" spc="0" normalizeH="0" baseline="0" noProof="0" dirty="0">
                  <a:ln>
                    <a:noFill/>
                  </a:ln>
                  <a:solidFill>
                    <a:srgbClr val="003366"/>
                  </a:solidFill>
                  <a:effectLst/>
                  <a:uLnTx/>
                  <a:uFillTx/>
                  <a:latin typeface="楷体_GB2312" pitchFamily="49" charset="-122"/>
                  <a:ea typeface="楷体_GB2312" pitchFamily="49" charset="-122"/>
                </a:rPr>
                <a:t>49</a:t>
              </a:r>
            </a:p>
            <a:p>
              <a:pPr marL="0" marR="0" lvl="0" indent="0" algn="ctr" defTabSz="914400" eaLnBrk="1" fontAlgn="base" latinLnBrk="0" hangingPunct="1">
                <a:lnSpc>
                  <a:spcPct val="100000"/>
                </a:lnSpc>
                <a:spcBef>
                  <a:spcPct val="50000"/>
                </a:spcBef>
                <a:spcAft>
                  <a:spcPct val="0"/>
                </a:spcAft>
                <a:buClrTx/>
                <a:buSzTx/>
                <a:buFontTx/>
                <a:buNone/>
                <a:tabLst/>
                <a:defRPr/>
              </a:pPr>
              <a:r>
                <a:rPr kumimoji="1" lang="en-US" altLang="zh-CN" sz="2400" b="1" i="0" u="none" strike="noStrike" kern="0" cap="none" spc="0" normalizeH="0" baseline="0" noProof="0" dirty="0">
                  <a:ln>
                    <a:noFill/>
                  </a:ln>
                  <a:solidFill>
                    <a:srgbClr val="003366"/>
                  </a:solidFill>
                  <a:effectLst/>
                  <a:uLnTx/>
                  <a:uFillTx/>
                  <a:latin typeface="楷体_GB2312" pitchFamily="49" charset="-122"/>
                  <a:ea typeface="楷体_GB2312" pitchFamily="49" charset="-122"/>
                </a:rPr>
                <a:t>       </a:t>
              </a:r>
              <a:r>
                <a:rPr kumimoji="1" lang="en-US" altLang="zh-CN" sz="2400" b="1" i="0" u="none" strike="noStrike" kern="0" cap="none" spc="0" normalizeH="0" baseline="0" noProof="0" dirty="0" err="1">
                  <a:ln>
                    <a:noFill/>
                  </a:ln>
                  <a:solidFill>
                    <a:srgbClr val="003366"/>
                  </a:solidFill>
                  <a:effectLst/>
                  <a:uLnTx/>
                  <a:uFillTx/>
                  <a:latin typeface="楷体_GB2312" pitchFamily="49" charset="-122"/>
                  <a:ea typeface="楷体_GB2312" pitchFamily="49" charset="-122"/>
                </a:rPr>
                <a:t>i</a:t>
              </a:r>
              <a:r>
                <a:rPr kumimoji="1" lang="en-US" altLang="zh-CN" sz="2400" b="1" i="0" u="none" strike="noStrike" kern="0" cap="none" spc="0" normalizeH="0" baseline="0" noProof="0" dirty="0">
                  <a:ln>
                    <a:noFill/>
                  </a:ln>
                  <a:solidFill>
                    <a:srgbClr val="003366"/>
                  </a:solidFill>
                  <a:effectLst/>
                  <a:uLnTx/>
                  <a:uFillTx/>
                  <a:latin typeface="楷体_GB2312" pitchFamily="49" charset="-122"/>
                  <a:ea typeface="楷体_GB2312" pitchFamily="49" charset="-122"/>
                </a:rPr>
                <a:t>=3: (</a:t>
              </a:r>
              <a:r>
                <a:rPr kumimoji="1" lang="en-US" altLang="zh-CN" sz="2400" b="1" i="0" u="none" strike="noStrike" kern="0" cap="none" spc="0" normalizeH="0" baseline="0" noProof="0" dirty="0">
                  <a:ln>
                    <a:noFill/>
                  </a:ln>
                  <a:solidFill>
                    <a:srgbClr val="FF0066"/>
                  </a:solidFill>
                  <a:effectLst/>
                  <a:uLnTx/>
                  <a:uFillTx/>
                  <a:latin typeface="楷体_GB2312" pitchFamily="49" charset="-122"/>
                  <a:ea typeface="楷体_GB2312" pitchFamily="49" charset="-122"/>
                </a:rPr>
                <a:t>65</a:t>
              </a:r>
              <a:r>
                <a:rPr kumimoji="1" lang="en-US" altLang="zh-CN" sz="2400" b="1" i="0" u="none" strike="noStrike" kern="0" cap="none" spc="0" normalizeH="0" baseline="0" noProof="0" dirty="0">
                  <a:ln>
                    <a:noFill/>
                  </a:ln>
                  <a:solidFill>
                    <a:srgbClr val="003366"/>
                  </a:solidFill>
                  <a:effectLst/>
                  <a:uLnTx/>
                  <a:uFillTx/>
                  <a:latin typeface="楷体_GB2312" pitchFamily="49" charset="-122"/>
                  <a:ea typeface="楷体_GB2312" pitchFamily="49" charset="-122"/>
                </a:rPr>
                <a:t>) (</a:t>
              </a:r>
              <a:r>
                <a:rPr kumimoji="1" lang="en-US" altLang="zh-CN" sz="2400" b="1" i="0" u="none" strike="noStrike" kern="0" cap="none" spc="0" normalizeH="0" baseline="0" noProof="0" dirty="0">
                  <a:ln>
                    <a:noFill/>
                  </a:ln>
                  <a:solidFill>
                    <a:srgbClr val="3333FF"/>
                  </a:solidFill>
                  <a:effectLst/>
                  <a:uLnTx/>
                  <a:uFillTx/>
                  <a:latin typeface="楷体_GB2312" pitchFamily="49" charset="-122"/>
                  <a:ea typeface="楷体_GB2312" pitchFamily="49" charset="-122"/>
                </a:rPr>
                <a:t>38  49</a:t>
              </a:r>
              <a:r>
                <a:rPr kumimoji="1" lang="en-US" altLang="zh-CN" sz="2400" b="1" i="0" u="none" strike="noStrike" kern="0" cap="none" spc="0" normalizeH="0" baseline="0" noProof="0" dirty="0">
                  <a:ln>
                    <a:noFill/>
                  </a:ln>
                  <a:solidFill>
                    <a:srgbClr val="003366"/>
                  </a:solidFill>
                  <a:effectLst/>
                  <a:uLnTx/>
                  <a:uFillTx/>
                  <a:latin typeface="楷体_GB2312" pitchFamily="49" charset="-122"/>
                  <a:ea typeface="楷体_GB2312" pitchFamily="49" charset="-122"/>
                </a:rPr>
                <a:t>  </a:t>
              </a:r>
              <a:r>
                <a:rPr kumimoji="1" lang="en-US" altLang="zh-CN" sz="2400" b="1" i="0" u="none" strike="noStrike" kern="0" cap="none" spc="0" normalizeH="0" baseline="0" noProof="0" dirty="0">
                  <a:ln>
                    <a:noFill/>
                  </a:ln>
                  <a:solidFill>
                    <a:srgbClr val="FF0066"/>
                  </a:solidFill>
                  <a:effectLst/>
                  <a:uLnTx/>
                  <a:uFillTx/>
                  <a:latin typeface="楷体_GB2312" pitchFamily="49" charset="-122"/>
                  <a:ea typeface="楷体_GB2312" pitchFamily="49" charset="-122"/>
                </a:rPr>
                <a:t>65</a:t>
              </a:r>
              <a:r>
                <a:rPr kumimoji="1" lang="en-US" altLang="zh-CN" sz="2400" b="1" i="0" u="none" strike="noStrike" kern="0" cap="none" spc="0" normalizeH="0" baseline="0" noProof="0" dirty="0">
                  <a:ln>
                    <a:noFill/>
                  </a:ln>
                  <a:solidFill>
                    <a:srgbClr val="003366"/>
                  </a:solidFill>
                  <a:effectLst/>
                  <a:uLnTx/>
                  <a:uFillTx/>
                  <a:latin typeface="楷体_GB2312" pitchFamily="49" charset="-122"/>
                  <a:ea typeface="楷体_GB2312" pitchFamily="49" charset="-122"/>
                </a:rPr>
                <a:t>)  </a:t>
              </a:r>
              <a:r>
                <a:rPr kumimoji="1" lang="en-US" altLang="zh-CN" sz="2400" b="1" i="0" u="none" strike="noStrike" kern="0" cap="none" spc="0" normalizeH="0" baseline="0" noProof="0" dirty="0">
                  <a:ln>
                    <a:noFill/>
                  </a:ln>
                  <a:solidFill>
                    <a:srgbClr val="FF0066"/>
                  </a:solidFill>
                  <a:effectLst/>
                  <a:uLnTx/>
                  <a:uFillTx/>
                  <a:latin typeface="楷体_GB2312" pitchFamily="49" charset="-122"/>
                  <a:ea typeface="楷体_GB2312" pitchFamily="49" charset="-122"/>
                </a:rPr>
                <a:t>97</a:t>
              </a:r>
              <a:r>
                <a:rPr kumimoji="1" lang="en-US" altLang="zh-CN" sz="2400" b="1" i="0" u="none" strike="noStrike" kern="0" cap="none" spc="0" normalizeH="0" baseline="0" noProof="0" dirty="0">
                  <a:ln>
                    <a:noFill/>
                  </a:ln>
                  <a:solidFill>
                    <a:srgbClr val="003366"/>
                  </a:solidFill>
                  <a:effectLst/>
                  <a:uLnTx/>
                  <a:uFillTx/>
                  <a:latin typeface="楷体_GB2312" pitchFamily="49" charset="-122"/>
                  <a:ea typeface="楷体_GB2312" pitchFamily="49" charset="-122"/>
                </a:rPr>
                <a:t>  76  13  27  </a:t>
              </a:r>
              <a:r>
                <a:rPr kumimoji="1" lang="en-US" altLang="zh-CN" sz="2400" b="1" i="0" u="sng" strike="noStrike" kern="0" cap="none" spc="0" normalizeH="0" baseline="0" noProof="0" dirty="0">
                  <a:ln>
                    <a:noFill/>
                  </a:ln>
                  <a:solidFill>
                    <a:srgbClr val="003366"/>
                  </a:solidFill>
                  <a:effectLst/>
                  <a:uLnTx/>
                  <a:uFillTx/>
                  <a:latin typeface="楷体_GB2312" pitchFamily="49" charset="-122"/>
                  <a:ea typeface="楷体_GB2312" pitchFamily="49" charset="-122"/>
                </a:rPr>
                <a:t>49</a:t>
              </a:r>
            </a:p>
            <a:p>
              <a:pPr marL="0" marR="0" lvl="0" indent="0" algn="ctr" defTabSz="914400" eaLnBrk="1" fontAlgn="base" latinLnBrk="0" hangingPunct="1">
                <a:lnSpc>
                  <a:spcPct val="100000"/>
                </a:lnSpc>
                <a:spcBef>
                  <a:spcPct val="50000"/>
                </a:spcBef>
                <a:spcAft>
                  <a:spcPct val="0"/>
                </a:spcAft>
                <a:buClrTx/>
                <a:buSzTx/>
                <a:buFontTx/>
                <a:buNone/>
                <a:tabLst/>
                <a:defRPr/>
              </a:pPr>
              <a:r>
                <a:rPr kumimoji="1" lang="en-US" altLang="zh-CN" sz="2400" b="1" i="0" u="none" strike="noStrike" kern="0" cap="none" spc="0" normalizeH="0" baseline="0" noProof="0" dirty="0">
                  <a:ln>
                    <a:noFill/>
                  </a:ln>
                  <a:solidFill>
                    <a:srgbClr val="003366"/>
                  </a:solidFill>
                  <a:effectLst/>
                  <a:uLnTx/>
                  <a:uFillTx/>
                  <a:latin typeface="楷体_GB2312" pitchFamily="49" charset="-122"/>
                  <a:ea typeface="楷体_GB2312" pitchFamily="49" charset="-122"/>
                </a:rPr>
                <a:t>       </a:t>
              </a:r>
              <a:r>
                <a:rPr kumimoji="1" lang="en-US" altLang="zh-CN" sz="2400" b="1" i="0" u="none" strike="noStrike" kern="0" cap="none" spc="0" normalizeH="0" baseline="0" noProof="0" dirty="0" err="1">
                  <a:ln>
                    <a:noFill/>
                  </a:ln>
                  <a:solidFill>
                    <a:srgbClr val="003366"/>
                  </a:solidFill>
                  <a:effectLst/>
                  <a:uLnTx/>
                  <a:uFillTx/>
                  <a:latin typeface="楷体_GB2312" pitchFamily="49" charset="-122"/>
                  <a:ea typeface="楷体_GB2312" pitchFamily="49" charset="-122"/>
                </a:rPr>
                <a:t>i</a:t>
              </a:r>
              <a:r>
                <a:rPr kumimoji="1" lang="en-US" altLang="zh-CN" sz="2400" b="1" i="0" u="none" strike="noStrike" kern="0" cap="none" spc="0" normalizeH="0" baseline="0" noProof="0" dirty="0">
                  <a:ln>
                    <a:noFill/>
                  </a:ln>
                  <a:solidFill>
                    <a:srgbClr val="003366"/>
                  </a:solidFill>
                  <a:effectLst/>
                  <a:uLnTx/>
                  <a:uFillTx/>
                  <a:latin typeface="楷体_GB2312" pitchFamily="49" charset="-122"/>
                  <a:ea typeface="楷体_GB2312" pitchFamily="49" charset="-122"/>
                </a:rPr>
                <a:t>=4: (</a:t>
              </a:r>
              <a:r>
                <a:rPr kumimoji="1" lang="en-US" altLang="zh-CN" sz="2400" b="1" i="0" u="none" strike="noStrike" kern="0" cap="none" spc="0" normalizeH="0" baseline="0" noProof="0" dirty="0">
                  <a:ln>
                    <a:noFill/>
                  </a:ln>
                  <a:solidFill>
                    <a:srgbClr val="FF0066"/>
                  </a:solidFill>
                  <a:effectLst/>
                  <a:uLnTx/>
                  <a:uFillTx/>
                  <a:latin typeface="楷体_GB2312" pitchFamily="49" charset="-122"/>
                  <a:ea typeface="楷体_GB2312" pitchFamily="49" charset="-122"/>
                </a:rPr>
                <a:t>97</a:t>
              </a:r>
              <a:r>
                <a:rPr kumimoji="1" lang="en-US" altLang="zh-CN" sz="2400" b="1" i="0" u="none" strike="noStrike" kern="0" cap="none" spc="0" normalizeH="0" baseline="0" noProof="0" dirty="0">
                  <a:ln>
                    <a:noFill/>
                  </a:ln>
                  <a:solidFill>
                    <a:srgbClr val="003366"/>
                  </a:solidFill>
                  <a:effectLst/>
                  <a:uLnTx/>
                  <a:uFillTx/>
                  <a:latin typeface="楷体_GB2312" pitchFamily="49" charset="-122"/>
                  <a:ea typeface="楷体_GB2312" pitchFamily="49" charset="-122"/>
                </a:rPr>
                <a:t>) (</a:t>
              </a:r>
              <a:r>
                <a:rPr kumimoji="1" lang="en-US" altLang="zh-CN" sz="2400" b="1" i="0" u="none" strike="noStrike" kern="0" cap="none" spc="0" normalizeH="0" baseline="0" noProof="0" dirty="0">
                  <a:ln>
                    <a:noFill/>
                  </a:ln>
                  <a:solidFill>
                    <a:srgbClr val="3333FF"/>
                  </a:solidFill>
                  <a:effectLst/>
                  <a:uLnTx/>
                  <a:uFillTx/>
                  <a:latin typeface="楷体_GB2312" pitchFamily="49" charset="-122"/>
                  <a:ea typeface="楷体_GB2312" pitchFamily="49" charset="-122"/>
                </a:rPr>
                <a:t>38  49  65</a:t>
              </a:r>
              <a:r>
                <a:rPr kumimoji="1" lang="en-US" altLang="zh-CN" sz="2400" b="1" i="0" u="none" strike="noStrike" kern="0" cap="none" spc="0" normalizeH="0" baseline="0" noProof="0" dirty="0">
                  <a:ln>
                    <a:noFill/>
                  </a:ln>
                  <a:solidFill>
                    <a:srgbClr val="003366"/>
                  </a:solidFill>
                  <a:effectLst/>
                  <a:uLnTx/>
                  <a:uFillTx/>
                  <a:latin typeface="楷体_GB2312" pitchFamily="49" charset="-122"/>
                  <a:ea typeface="楷体_GB2312" pitchFamily="49" charset="-122"/>
                </a:rPr>
                <a:t>  </a:t>
              </a:r>
              <a:r>
                <a:rPr kumimoji="1" lang="en-US" altLang="zh-CN" sz="2400" b="1" i="0" u="none" strike="noStrike" kern="0" cap="none" spc="0" normalizeH="0" baseline="0" noProof="0" dirty="0">
                  <a:ln>
                    <a:noFill/>
                  </a:ln>
                  <a:solidFill>
                    <a:srgbClr val="FF0066"/>
                  </a:solidFill>
                  <a:effectLst/>
                  <a:uLnTx/>
                  <a:uFillTx/>
                  <a:latin typeface="楷体_GB2312" pitchFamily="49" charset="-122"/>
                  <a:ea typeface="楷体_GB2312" pitchFamily="49" charset="-122"/>
                </a:rPr>
                <a:t>97</a:t>
              </a:r>
              <a:r>
                <a:rPr kumimoji="1" lang="en-US" altLang="zh-CN" sz="2400" b="1" i="0" u="none" strike="noStrike" kern="0" cap="none" spc="0" normalizeH="0" baseline="0" noProof="0" dirty="0">
                  <a:ln>
                    <a:noFill/>
                  </a:ln>
                  <a:solidFill>
                    <a:srgbClr val="003366"/>
                  </a:solidFill>
                  <a:effectLst/>
                  <a:uLnTx/>
                  <a:uFillTx/>
                  <a:latin typeface="楷体_GB2312" pitchFamily="49" charset="-122"/>
                  <a:ea typeface="楷体_GB2312" pitchFamily="49" charset="-122"/>
                </a:rPr>
                <a:t>)  </a:t>
              </a:r>
              <a:r>
                <a:rPr kumimoji="1" lang="en-US" altLang="zh-CN" sz="2400" b="1" i="0" u="none" strike="noStrike" kern="0" cap="none" spc="0" normalizeH="0" baseline="0" noProof="0" dirty="0">
                  <a:ln>
                    <a:noFill/>
                  </a:ln>
                  <a:solidFill>
                    <a:srgbClr val="FF0066"/>
                  </a:solidFill>
                  <a:effectLst/>
                  <a:uLnTx/>
                  <a:uFillTx/>
                  <a:latin typeface="楷体_GB2312" pitchFamily="49" charset="-122"/>
                  <a:ea typeface="楷体_GB2312" pitchFamily="49" charset="-122"/>
                </a:rPr>
                <a:t>76</a:t>
              </a:r>
              <a:r>
                <a:rPr kumimoji="1" lang="en-US" altLang="zh-CN" sz="2400" b="1" i="0" u="none" strike="noStrike" kern="0" cap="none" spc="0" normalizeH="0" baseline="0" noProof="0" dirty="0">
                  <a:ln>
                    <a:noFill/>
                  </a:ln>
                  <a:solidFill>
                    <a:srgbClr val="003366"/>
                  </a:solidFill>
                  <a:effectLst/>
                  <a:uLnTx/>
                  <a:uFillTx/>
                  <a:latin typeface="楷体_GB2312" pitchFamily="49" charset="-122"/>
                  <a:ea typeface="楷体_GB2312" pitchFamily="49" charset="-122"/>
                </a:rPr>
                <a:t>  13  27  </a:t>
              </a:r>
              <a:r>
                <a:rPr kumimoji="1" lang="en-US" altLang="zh-CN" sz="2400" b="1" i="0" u="sng" strike="noStrike" kern="0" cap="none" spc="0" normalizeH="0" baseline="0" noProof="0" dirty="0">
                  <a:ln>
                    <a:noFill/>
                  </a:ln>
                  <a:solidFill>
                    <a:srgbClr val="003366"/>
                  </a:solidFill>
                  <a:effectLst/>
                  <a:uLnTx/>
                  <a:uFillTx/>
                  <a:latin typeface="楷体_GB2312" pitchFamily="49" charset="-122"/>
                  <a:ea typeface="楷体_GB2312" pitchFamily="49" charset="-122"/>
                </a:rPr>
                <a:t>49</a:t>
              </a:r>
            </a:p>
            <a:p>
              <a:pPr marL="0" marR="0" lvl="0" indent="0" algn="ctr" defTabSz="914400" eaLnBrk="1" fontAlgn="base" latinLnBrk="0" hangingPunct="1">
                <a:lnSpc>
                  <a:spcPct val="100000"/>
                </a:lnSpc>
                <a:spcBef>
                  <a:spcPct val="50000"/>
                </a:spcBef>
                <a:spcAft>
                  <a:spcPct val="0"/>
                </a:spcAft>
                <a:buClrTx/>
                <a:buSzTx/>
                <a:buFontTx/>
                <a:buNone/>
                <a:tabLst/>
                <a:defRPr/>
              </a:pPr>
              <a:r>
                <a:rPr kumimoji="1" lang="en-US" altLang="zh-CN" sz="2400" b="0" i="0" u="none" strike="noStrike" kern="0" cap="none" spc="0" normalizeH="0" baseline="0" noProof="0" dirty="0">
                  <a:ln>
                    <a:noFill/>
                  </a:ln>
                  <a:solidFill>
                    <a:srgbClr val="6600CC"/>
                  </a:solidFill>
                  <a:effectLst/>
                  <a:uLnTx/>
                  <a:uFillTx/>
                  <a:latin typeface="楷体_GB2312" pitchFamily="49" charset="-122"/>
                  <a:ea typeface="楷体_GB2312" pitchFamily="49" charset="-122"/>
                </a:rPr>
                <a:t>       </a:t>
              </a:r>
              <a:r>
                <a:rPr kumimoji="1" lang="en-US" altLang="zh-CN" sz="2400" b="1" i="0" u="none" strike="noStrike" kern="0" cap="none" spc="0" normalizeH="0" baseline="0" noProof="0" dirty="0" err="1">
                  <a:ln>
                    <a:noFill/>
                  </a:ln>
                  <a:solidFill>
                    <a:srgbClr val="003366"/>
                  </a:solidFill>
                  <a:effectLst/>
                  <a:uLnTx/>
                  <a:uFillTx/>
                  <a:latin typeface="楷体_GB2312" pitchFamily="49" charset="-122"/>
                  <a:ea typeface="楷体_GB2312" pitchFamily="49" charset="-122"/>
                </a:rPr>
                <a:t>i</a:t>
              </a:r>
              <a:r>
                <a:rPr kumimoji="1" lang="en-US" altLang="zh-CN" sz="2400" b="1" i="0" u="none" strike="noStrike" kern="0" cap="none" spc="0" normalizeH="0" baseline="0" noProof="0" dirty="0">
                  <a:ln>
                    <a:noFill/>
                  </a:ln>
                  <a:solidFill>
                    <a:srgbClr val="003366"/>
                  </a:solidFill>
                  <a:effectLst/>
                  <a:uLnTx/>
                  <a:uFillTx/>
                  <a:latin typeface="楷体_GB2312" pitchFamily="49" charset="-122"/>
                  <a:ea typeface="楷体_GB2312" pitchFamily="49" charset="-122"/>
                </a:rPr>
                <a:t>=5: (</a:t>
              </a:r>
              <a:r>
                <a:rPr kumimoji="1" lang="en-US" altLang="zh-CN" sz="2400" b="1" i="0" u="none" strike="noStrike" kern="0" cap="none" spc="0" normalizeH="0" baseline="0" noProof="0" dirty="0">
                  <a:ln>
                    <a:noFill/>
                  </a:ln>
                  <a:solidFill>
                    <a:srgbClr val="FF0066"/>
                  </a:solidFill>
                  <a:effectLst/>
                  <a:uLnTx/>
                  <a:uFillTx/>
                  <a:latin typeface="楷体_GB2312" pitchFamily="49" charset="-122"/>
                  <a:ea typeface="楷体_GB2312" pitchFamily="49" charset="-122"/>
                </a:rPr>
                <a:t>76</a:t>
              </a:r>
              <a:r>
                <a:rPr kumimoji="1" lang="en-US" altLang="zh-CN" sz="2400" b="1" i="0" u="none" strike="noStrike" kern="0" cap="none" spc="0" normalizeH="0" baseline="0" noProof="0" dirty="0">
                  <a:ln>
                    <a:noFill/>
                  </a:ln>
                  <a:solidFill>
                    <a:srgbClr val="003366"/>
                  </a:solidFill>
                  <a:effectLst/>
                  <a:uLnTx/>
                  <a:uFillTx/>
                  <a:latin typeface="楷体_GB2312" pitchFamily="49" charset="-122"/>
                  <a:ea typeface="楷体_GB2312" pitchFamily="49" charset="-122"/>
                </a:rPr>
                <a:t>) (</a:t>
              </a:r>
              <a:r>
                <a:rPr kumimoji="1" lang="en-US" altLang="zh-CN" sz="2400" b="1" i="0" u="none" strike="noStrike" kern="0" cap="none" spc="0" normalizeH="0" baseline="0" noProof="0" dirty="0">
                  <a:ln>
                    <a:noFill/>
                  </a:ln>
                  <a:solidFill>
                    <a:srgbClr val="3333FF"/>
                  </a:solidFill>
                  <a:effectLst/>
                  <a:uLnTx/>
                  <a:uFillTx/>
                  <a:latin typeface="楷体_GB2312" pitchFamily="49" charset="-122"/>
                  <a:ea typeface="楷体_GB2312" pitchFamily="49" charset="-122"/>
                </a:rPr>
                <a:t>38  49  65</a:t>
              </a:r>
              <a:r>
                <a:rPr kumimoji="1" lang="en-US" altLang="zh-CN" sz="2400" b="1" i="0" u="none" strike="noStrike" kern="0" cap="none" spc="0" normalizeH="0" baseline="0" noProof="0" dirty="0">
                  <a:ln>
                    <a:noFill/>
                  </a:ln>
                  <a:solidFill>
                    <a:srgbClr val="003366"/>
                  </a:solidFill>
                  <a:effectLst/>
                  <a:uLnTx/>
                  <a:uFillTx/>
                  <a:latin typeface="楷体_GB2312" pitchFamily="49" charset="-122"/>
                  <a:ea typeface="楷体_GB2312" pitchFamily="49" charset="-122"/>
                </a:rPr>
                <a:t>  </a:t>
              </a:r>
              <a:r>
                <a:rPr kumimoji="1" lang="en-US" altLang="zh-CN" sz="2400" b="1" i="0" u="none" strike="noStrike" kern="0" cap="none" spc="0" normalizeH="0" baseline="0" noProof="0" dirty="0">
                  <a:ln>
                    <a:noFill/>
                  </a:ln>
                  <a:solidFill>
                    <a:srgbClr val="FF0066"/>
                  </a:solidFill>
                  <a:effectLst/>
                  <a:uLnTx/>
                  <a:uFillTx/>
                  <a:latin typeface="楷体_GB2312" pitchFamily="49" charset="-122"/>
                  <a:ea typeface="楷体_GB2312" pitchFamily="49" charset="-122"/>
                </a:rPr>
                <a:t>76</a:t>
              </a:r>
              <a:r>
                <a:rPr kumimoji="1" lang="en-US" altLang="zh-CN" sz="2400" b="1" i="0" u="none" strike="noStrike" kern="0" cap="none" spc="0" normalizeH="0" baseline="0" noProof="0" dirty="0">
                  <a:ln>
                    <a:noFill/>
                  </a:ln>
                  <a:solidFill>
                    <a:srgbClr val="003366"/>
                  </a:solidFill>
                  <a:effectLst/>
                  <a:uLnTx/>
                  <a:uFillTx/>
                  <a:latin typeface="楷体_GB2312" pitchFamily="49" charset="-122"/>
                  <a:ea typeface="楷体_GB2312" pitchFamily="49" charset="-122"/>
                </a:rPr>
                <a:t> </a:t>
              </a:r>
              <a:r>
                <a:rPr kumimoji="1" lang="en-US" altLang="zh-CN" sz="2400" b="1" i="0" u="none" strike="noStrike" kern="0" cap="none" spc="0" normalizeH="0" baseline="0" noProof="0" dirty="0">
                  <a:ln>
                    <a:noFill/>
                  </a:ln>
                  <a:solidFill>
                    <a:srgbClr val="3333FF"/>
                  </a:solidFill>
                  <a:effectLst/>
                  <a:uLnTx/>
                  <a:uFillTx/>
                  <a:latin typeface="楷体_GB2312" pitchFamily="49" charset="-122"/>
                  <a:ea typeface="楷体_GB2312" pitchFamily="49" charset="-122"/>
                </a:rPr>
                <a:t> 97</a:t>
              </a:r>
              <a:r>
                <a:rPr kumimoji="1" lang="en-US" altLang="zh-CN" sz="2400" b="1" i="0" u="none" strike="noStrike" kern="0" cap="none" spc="0" normalizeH="0" baseline="0" noProof="0" dirty="0">
                  <a:ln>
                    <a:noFill/>
                  </a:ln>
                  <a:solidFill>
                    <a:srgbClr val="003366"/>
                  </a:solidFill>
                  <a:effectLst/>
                  <a:uLnTx/>
                  <a:uFillTx/>
                  <a:latin typeface="楷体_GB2312" pitchFamily="49" charset="-122"/>
                  <a:ea typeface="楷体_GB2312" pitchFamily="49" charset="-122"/>
                </a:rPr>
                <a:t>)  </a:t>
              </a:r>
              <a:r>
                <a:rPr kumimoji="1" lang="en-US" altLang="zh-CN" sz="2400" b="1" i="0" u="none" strike="noStrike" kern="0" cap="none" spc="0" normalizeH="0" baseline="0" noProof="0" dirty="0">
                  <a:ln>
                    <a:noFill/>
                  </a:ln>
                  <a:solidFill>
                    <a:srgbClr val="FF0066"/>
                  </a:solidFill>
                  <a:effectLst/>
                  <a:uLnTx/>
                  <a:uFillTx/>
                  <a:latin typeface="楷体_GB2312" pitchFamily="49" charset="-122"/>
                  <a:ea typeface="楷体_GB2312" pitchFamily="49" charset="-122"/>
                </a:rPr>
                <a:t>13</a:t>
              </a:r>
              <a:r>
                <a:rPr kumimoji="1" lang="en-US" altLang="zh-CN" sz="2400" b="1" i="0" u="none" strike="noStrike" kern="0" cap="none" spc="0" normalizeH="0" baseline="0" noProof="0" dirty="0">
                  <a:ln>
                    <a:noFill/>
                  </a:ln>
                  <a:solidFill>
                    <a:srgbClr val="003366"/>
                  </a:solidFill>
                  <a:effectLst/>
                  <a:uLnTx/>
                  <a:uFillTx/>
                  <a:latin typeface="楷体_GB2312" pitchFamily="49" charset="-122"/>
                  <a:ea typeface="楷体_GB2312" pitchFamily="49" charset="-122"/>
                </a:rPr>
                <a:t>  27  </a:t>
              </a:r>
              <a:r>
                <a:rPr kumimoji="1" lang="en-US" altLang="zh-CN" sz="2400" b="1" i="0" u="sng" strike="noStrike" kern="0" cap="none" spc="0" normalizeH="0" baseline="0" noProof="0" dirty="0">
                  <a:ln>
                    <a:noFill/>
                  </a:ln>
                  <a:solidFill>
                    <a:srgbClr val="003366"/>
                  </a:solidFill>
                  <a:effectLst/>
                  <a:uLnTx/>
                  <a:uFillTx/>
                  <a:latin typeface="楷体_GB2312" pitchFamily="49" charset="-122"/>
                  <a:ea typeface="楷体_GB2312" pitchFamily="49" charset="-122"/>
                </a:rPr>
                <a:t>49</a:t>
              </a:r>
            </a:p>
            <a:p>
              <a:pPr marL="0" marR="0" lvl="0" indent="0" algn="ctr" defTabSz="914400" eaLnBrk="1" fontAlgn="base" latinLnBrk="0" hangingPunct="1">
                <a:lnSpc>
                  <a:spcPct val="100000"/>
                </a:lnSpc>
                <a:spcBef>
                  <a:spcPct val="50000"/>
                </a:spcBef>
                <a:spcAft>
                  <a:spcPct val="0"/>
                </a:spcAft>
                <a:buClrTx/>
                <a:buSzTx/>
                <a:buFontTx/>
                <a:buNone/>
                <a:tabLst/>
                <a:defRPr/>
              </a:pPr>
              <a:r>
                <a:rPr kumimoji="1" lang="en-US" altLang="zh-CN" sz="2400" b="1" i="0" u="none" strike="noStrike" kern="0" cap="none" spc="0" normalizeH="0" baseline="0" noProof="0" dirty="0">
                  <a:ln>
                    <a:noFill/>
                  </a:ln>
                  <a:solidFill>
                    <a:srgbClr val="003366"/>
                  </a:solidFill>
                  <a:effectLst/>
                  <a:uLnTx/>
                  <a:uFillTx/>
                  <a:latin typeface="楷体_GB2312" pitchFamily="49" charset="-122"/>
                  <a:ea typeface="楷体_GB2312" pitchFamily="49" charset="-122"/>
                </a:rPr>
                <a:t>       </a:t>
              </a:r>
              <a:r>
                <a:rPr kumimoji="1" lang="en-US" altLang="zh-CN" sz="2400" b="1" i="0" u="none" strike="noStrike" kern="0" cap="none" spc="0" normalizeH="0" baseline="0" noProof="0" dirty="0" err="1">
                  <a:ln>
                    <a:noFill/>
                  </a:ln>
                  <a:solidFill>
                    <a:srgbClr val="003366"/>
                  </a:solidFill>
                  <a:effectLst/>
                  <a:uLnTx/>
                  <a:uFillTx/>
                  <a:latin typeface="楷体_GB2312" pitchFamily="49" charset="-122"/>
                  <a:ea typeface="楷体_GB2312" pitchFamily="49" charset="-122"/>
                </a:rPr>
                <a:t>i</a:t>
              </a:r>
              <a:r>
                <a:rPr kumimoji="1" lang="en-US" altLang="zh-CN" sz="2400" b="1" i="0" u="none" strike="noStrike" kern="0" cap="none" spc="0" normalizeH="0" baseline="0" noProof="0" dirty="0">
                  <a:ln>
                    <a:noFill/>
                  </a:ln>
                  <a:solidFill>
                    <a:srgbClr val="003366"/>
                  </a:solidFill>
                  <a:effectLst/>
                  <a:uLnTx/>
                  <a:uFillTx/>
                  <a:latin typeface="楷体_GB2312" pitchFamily="49" charset="-122"/>
                  <a:ea typeface="楷体_GB2312" pitchFamily="49" charset="-122"/>
                </a:rPr>
                <a:t>=6: (</a:t>
              </a:r>
              <a:r>
                <a:rPr kumimoji="1" lang="en-US" altLang="zh-CN" sz="2400" b="1" i="0" u="none" strike="noStrike" kern="0" cap="none" spc="0" normalizeH="0" baseline="0" noProof="0" dirty="0">
                  <a:ln>
                    <a:noFill/>
                  </a:ln>
                  <a:solidFill>
                    <a:srgbClr val="FF0066"/>
                  </a:solidFill>
                  <a:effectLst/>
                  <a:uLnTx/>
                  <a:uFillTx/>
                  <a:latin typeface="楷体_GB2312" pitchFamily="49" charset="-122"/>
                  <a:ea typeface="楷体_GB2312" pitchFamily="49" charset="-122"/>
                </a:rPr>
                <a:t>13</a:t>
              </a:r>
              <a:r>
                <a:rPr kumimoji="1" lang="en-US" altLang="zh-CN" sz="2400" b="1" i="0" u="none" strike="noStrike" kern="0" cap="none" spc="0" normalizeH="0" baseline="0" noProof="0" dirty="0">
                  <a:ln>
                    <a:noFill/>
                  </a:ln>
                  <a:solidFill>
                    <a:srgbClr val="003366"/>
                  </a:solidFill>
                  <a:effectLst/>
                  <a:uLnTx/>
                  <a:uFillTx/>
                  <a:latin typeface="楷体_GB2312" pitchFamily="49" charset="-122"/>
                  <a:ea typeface="楷体_GB2312" pitchFamily="49" charset="-122"/>
                </a:rPr>
                <a:t>) (</a:t>
              </a:r>
              <a:r>
                <a:rPr kumimoji="1" lang="en-US" altLang="zh-CN" sz="2400" b="1" i="0" u="none" strike="noStrike" kern="0" cap="none" spc="0" normalizeH="0" baseline="0" noProof="0" dirty="0">
                  <a:ln>
                    <a:noFill/>
                  </a:ln>
                  <a:solidFill>
                    <a:srgbClr val="FF0066"/>
                  </a:solidFill>
                  <a:effectLst/>
                  <a:uLnTx/>
                  <a:uFillTx/>
                  <a:latin typeface="楷体_GB2312" pitchFamily="49" charset="-122"/>
                  <a:ea typeface="楷体_GB2312" pitchFamily="49" charset="-122"/>
                </a:rPr>
                <a:t>13</a:t>
              </a:r>
              <a:r>
                <a:rPr kumimoji="1" lang="en-US" altLang="zh-CN" sz="2400" b="1" i="0" u="none" strike="noStrike" kern="0" cap="none" spc="0" normalizeH="0" baseline="0" noProof="0" dirty="0">
                  <a:ln>
                    <a:noFill/>
                  </a:ln>
                  <a:solidFill>
                    <a:srgbClr val="003366"/>
                  </a:solidFill>
                  <a:effectLst/>
                  <a:uLnTx/>
                  <a:uFillTx/>
                  <a:latin typeface="楷体_GB2312" pitchFamily="49" charset="-122"/>
                  <a:ea typeface="楷体_GB2312" pitchFamily="49" charset="-122"/>
                </a:rPr>
                <a:t>  </a:t>
              </a:r>
              <a:r>
                <a:rPr kumimoji="1" lang="en-US" altLang="zh-CN" sz="2400" b="1" i="0" u="none" strike="noStrike" kern="0" cap="none" spc="0" normalizeH="0" baseline="0" noProof="0" dirty="0">
                  <a:ln>
                    <a:noFill/>
                  </a:ln>
                  <a:solidFill>
                    <a:srgbClr val="3333FF"/>
                  </a:solidFill>
                  <a:effectLst/>
                  <a:uLnTx/>
                  <a:uFillTx/>
                  <a:latin typeface="楷体_GB2312" pitchFamily="49" charset="-122"/>
                  <a:ea typeface="楷体_GB2312" pitchFamily="49" charset="-122"/>
                </a:rPr>
                <a:t>38  49  65  76  97</a:t>
              </a:r>
              <a:r>
                <a:rPr kumimoji="1" lang="en-US" altLang="zh-CN" sz="2400" b="1" i="0" u="none" strike="noStrike" kern="0" cap="none" spc="0" normalizeH="0" baseline="0" noProof="0" dirty="0">
                  <a:ln>
                    <a:noFill/>
                  </a:ln>
                  <a:solidFill>
                    <a:srgbClr val="003366"/>
                  </a:solidFill>
                  <a:effectLst/>
                  <a:uLnTx/>
                  <a:uFillTx/>
                  <a:latin typeface="楷体_GB2312" pitchFamily="49" charset="-122"/>
                  <a:ea typeface="楷体_GB2312" pitchFamily="49" charset="-122"/>
                </a:rPr>
                <a:t>) </a:t>
              </a:r>
              <a:r>
                <a:rPr kumimoji="1" lang="en-US" altLang="zh-CN" sz="2400" b="1" i="0" u="none" strike="noStrike" kern="0" cap="none" spc="0" normalizeH="0" baseline="0" noProof="0" dirty="0">
                  <a:ln>
                    <a:noFill/>
                  </a:ln>
                  <a:solidFill>
                    <a:srgbClr val="FF0066"/>
                  </a:solidFill>
                  <a:effectLst/>
                  <a:uLnTx/>
                  <a:uFillTx/>
                  <a:latin typeface="楷体_GB2312" pitchFamily="49" charset="-122"/>
                  <a:ea typeface="楷体_GB2312" pitchFamily="49" charset="-122"/>
                </a:rPr>
                <a:t> 27</a:t>
              </a:r>
              <a:r>
                <a:rPr kumimoji="1" lang="en-US" altLang="zh-CN" sz="2400" b="1" i="0" u="none" strike="noStrike" kern="0" cap="none" spc="0" normalizeH="0" baseline="0" noProof="0" dirty="0">
                  <a:ln>
                    <a:noFill/>
                  </a:ln>
                  <a:solidFill>
                    <a:srgbClr val="003366"/>
                  </a:solidFill>
                  <a:effectLst/>
                  <a:uLnTx/>
                  <a:uFillTx/>
                  <a:latin typeface="楷体_GB2312" pitchFamily="49" charset="-122"/>
                  <a:ea typeface="楷体_GB2312" pitchFamily="49" charset="-122"/>
                </a:rPr>
                <a:t>  </a:t>
              </a:r>
              <a:r>
                <a:rPr kumimoji="1" lang="en-US" altLang="zh-CN" sz="2400" b="1" i="0" u="sng" strike="noStrike" kern="0" cap="none" spc="0" normalizeH="0" baseline="0" noProof="0" dirty="0">
                  <a:ln>
                    <a:noFill/>
                  </a:ln>
                  <a:solidFill>
                    <a:srgbClr val="003366"/>
                  </a:solidFill>
                  <a:effectLst/>
                  <a:uLnTx/>
                  <a:uFillTx/>
                  <a:latin typeface="楷体_GB2312" pitchFamily="49" charset="-122"/>
                  <a:ea typeface="楷体_GB2312" pitchFamily="49" charset="-122"/>
                </a:rPr>
                <a:t>49</a:t>
              </a:r>
            </a:p>
            <a:p>
              <a:pPr marL="0" marR="0" lvl="0" indent="0" algn="ctr" defTabSz="914400" eaLnBrk="1" fontAlgn="base" latinLnBrk="0" hangingPunct="1">
                <a:lnSpc>
                  <a:spcPct val="100000"/>
                </a:lnSpc>
                <a:spcBef>
                  <a:spcPct val="50000"/>
                </a:spcBef>
                <a:spcAft>
                  <a:spcPct val="0"/>
                </a:spcAft>
                <a:buClrTx/>
                <a:buSzTx/>
                <a:buFontTx/>
                <a:buNone/>
                <a:tabLst/>
                <a:defRPr/>
              </a:pPr>
              <a:r>
                <a:rPr kumimoji="1" lang="en-US" altLang="zh-CN" sz="2400" b="1" i="0" u="none" strike="noStrike" kern="0" cap="none" spc="0" normalizeH="0" baseline="0" noProof="0" dirty="0">
                  <a:ln>
                    <a:noFill/>
                  </a:ln>
                  <a:solidFill>
                    <a:srgbClr val="003366"/>
                  </a:solidFill>
                  <a:effectLst/>
                  <a:uLnTx/>
                  <a:uFillTx/>
                  <a:latin typeface="楷体_GB2312" pitchFamily="49" charset="-122"/>
                  <a:ea typeface="楷体_GB2312" pitchFamily="49" charset="-122"/>
                </a:rPr>
                <a:t>       </a:t>
              </a:r>
              <a:r>
                <a:rPr kumimoji="1" lang="en-US" altLang="zh-CN" sz="2400" b="1" i="0" u="none" strike="noStrike" kern="0" cap="none" spc="0" normalizeH="0" baseline="0" noProof="0" dirty="0" err="1">
                  <a:ln>
                    <a:noFill/>
                  </a:ln>
                  <a:solidFill>
                    <a:srgbClr val="003366"/>
                  </a:solidFill>
                  <a:effectLst/>
                  <a:uLnTx/>
                  <a:uFillTx/>
                  <a:latin typeface="楷体_GB2312" pitchFamily="49" charset="-122"/>
                  <a:ea typeface="楷体_GB2312" pitchFamily="49" charset="-122"/>
                </a:rPr>
                <a:t>i</a:t>
              </a:r>
              <a:r>
                <a:rPr kumimoji="1" lang="en-US" altLang="zh-CN" sz="2400" b="1" i="0" u="none" strike="noStrike" kern="0" cap="none" spc="0" normalizeH="0" baseline="0" noProof="0" dirty="0">
                  <a:ln>
                    <a:noFill/>
                  </a:ln>
                  <a:solidFill>
                    <a:srgbClr val="003366"/>
                  </a:solidFill>
                  <a:effectLst/>
                  <a:uLnTx/>
                  <a:uFillTx/>
                  <a:latin typeface="楷体_GB2312" pitchFamily="49" charset="-122"/>
                  <a:ea typeface="楷体_GB2312" pitchFamily="49" charset="-122"/>
                </a:rPr>
                <a:t>=7: (</a:t>
              </a:r>
              <a:r>
                <a:rPr kumimoji="1" lang="en-US" altLang="zh-CN" sz="2400" b="1" i="0" u="none" strike="noStrike" kern="0" cap="none" spc="0" normalizeH="0" baseline="0" noProof="0" dirty="0">
                  <a:ln>
                    <a:noFill/>
                  </a:ln>
                  <a:solidFill>
                    <a:srgbClr val="FF0066"/>
                  </a:solidFill>
                  <a:effectLst/>
                  <a:uLnTx/>
                  <a:uFillTx/>
                  <a:latin typeface="楷体_GB2312" pitchFamily="49" charset="-122"/>
                  <a:ea typeface="楷体_GB2312" pitchFamily="49" charset="-122"/>
                </a:rPr>
                <a:t>27</a:t>
              </a:r>
              <a:r>
                <a:rPr kumimoji="1" lang="en-US" altLang="zh-CN" sz="2400" b="1" i="0" u="none" strike="noStrike" kern="0" cap="none" spc="0" normalizeH="0" baseline="0" noProof="0" dirty="0">
                  <a:ln>
                    <a:noFill/>
                  </a:ln>
                  <a:solidFill>
                    <a:srgbClr val="003366"/>
                  </a:solidFill>
                  <a:effectLst/>
                  <a:uLnTx/>
                  <a:uFillTx/>
                  <a:latin typeface="楷体_GB2312" pitchFamily="49" charset="-122"/>
                  <a:ea typeface="楷体_GB2312" pitchFamily="49" charset="-122"/>
                </a:rPr>
                <a:t>) (</a:t>
              </a:r>
              <a:r>
                <a:rPr kumimoji="1" lang="en-US" altLang="zh-CN" sz="2400" b="1" i="0" u="none" strike="noStrike" kern="0" cap="none" spc="0" normalizeH="0" baseline="0" noProof="0" dirty="0">
                  <a:ln>
                    <a:noFill/>
                  </a:ln>
                  <a:solidFill>
                    <a:srgbClr val="3333FF"/>
                  </a:solidFill>
                  <a:effectLst/>
                  <a:uLnTx/>
                  <a:uFillTx/>
                  <a:latin typeface="楷体_GB2312" pitchFamily="49" charset="-122"/>
                  <a:ea typeface="楷体_GB2312" pitchFamily="49" charset="-122"/>
                </a:rPr>
                <a:t>13</a:t>
              </a:r>
              <a:r>
                <a:rPr kumimoji="1" lang="en-US" altLang="zh-CN" sz="2400" b="1" i="0" u="none" strike="noStrike" kern="0" cap="none" spc="0" normalizeH="0" baseline="0" noProof="0" dirty="0">
                  <a:ln>
                    <a:noFill/>
                  </a:ln>
                  <a:solidFill>
                    <a:srgbClr val="003366"/>
                  </a:solidFill>
                  <a:effectLst/>
                  <a:uLnTx/>
                  <a:uFillTx/>
                  <a:latin typeface="楷体_GB2312" pitchFamily="49" charset="-122"/>
                  <a:ea typeface="楷体_GB2312" pitchFamily="49" charset="-122"/>
                </a:rPr>
                <a:t>  </a:t>
              </a:r>
              <a:r>
                <a:rPr kumimoji="1" lang="en-US" altLang="zh-CN" sz="2400" b="1" i="0" u="none" strike="noStrike" kern="0" cap="none" spc="0" normalizeH="0" baseline="0" noProof="0" dirty="0">
                  <a:ln>
                    <a:noFill/>
                  </a:ln>
                  <a:solidFill>
                    <a:srgbClr val="FF0066"/>
                  </a:solidFill>
                  <a:effectLst/>
                  <a:uLnTx/>
                  <a:uFillTx/>
                  <a:latin typeface="楷体_GB2312" pitchFamily="49" charset="-122"/>
                  <a:ea typeface="楷体_GB2312" pitchFamily="49" charset="-122"/>
                </a:rPr>
                <a:t>27 </a:t>
              </a:r>
              <a:r>
                <a:rPr kumimoji="1" lang="en-US" altLang="zh-CN" sz="2400" b="1" i="0" u="none" strike="noStrike" kern="0" cap="none" spc="0" normalizeH="0" baseline="0" noProof="0" dirty="0">
                  <a:ln>
                    <a:noFill/>
                  </a:ln>
                  <a:solidFill>
                    <a:srgbClr val="003366"/>
                  </a:solidFill>
                  <a:effectLst/>
                  <a:uLnTx/>
                  <a:uFillTx/>
                  <a:latin typeface="楷体_GB2312" pitchFamily="49" charset="-122"/>
                  <a:ea typeface="楷体_GB2312" pitchFamily="49" charset="-122"/>
                </a:rPr>
                <a:t> </a:t>
              </a:r>
              <a:r>
                <a:rPr kumimoji="1" lang="en-US" altLang="zh-CN" sz="2400" b="1" i="0" u="none" strike="noStrike" kern="0" cap="none" spc="0" normalizeH="0" baseline="0" noProof="0" dirty="0">
                  <a:ln>
                    <a:noFill/>
                  </a:ln>
                  <a:solidFill>
                    <a:srgbClr val="3333FF"/>
                  </a:solidFill>
                  <a:effectLst/>
                  <a:uLnTx/>
                  <a:uFillTx/>
                  <a:latin typeface="楷体_GB2312" pitchFamily="49" charset="-122"/>
                  <a:ea typeface="楷体_GB2312" pitchFamily="49" charset="-122"/>
                </a:rPr>
                <a:t>38  49  65  76  97</a:t>
              </a:r>
              <a:r>
                <a:rPr kumimoji="1" lang="en-US" altLang="zh-CN" sz="2400" b="1" i="0" u="none" strike="noStrike" kern="0" cap="none" spc="0" normalizeH="0" baseline="0" noProof="0" dirty="0">
                  <a:ln>
                    <a:noFill/>
                  </a:ln>
                  <a:solidFill>
                    <a:srgbClr val="003366"/>
                  </a:solidFill>
                  <a:effectLst/>
                  <a:uLnTx/>
                  <a:uFillTx/>
                  <a:latin typeface="楷体_GB2312" pitchFamily="49" charset="-122"/>
                  <a:ea typeface="楷体_GB2312" pitchFamily="49" charset="-122"/>
                </a:rPr>
                <a:t>) </a:t>
              </a:r>
              <a:r>
                <a:rPr kumimoji="1" lang="en-US" altLang="zh-CN" sz="2400" b="1" i="0" u="none" strike="noStrike" kern="0" cap="none" spc="0" normalizeH="0" baseline="0" noProof="0" dirty="0">
                  <a:ln>
                    <a:noFill/>
                  </a:ln>
                  <a:solidFill>
                    <a:srgbClr val="FF0066"/>
                  </a:solidFill>
                  <a:effectLst/>
                  <a:uLnTx/>
                  <a:uFillTx/>
                  <a:latin typeface="楷体_GB2312" pitchFamily="49" charset="-122"/>
                  <a:ea typeface="楷体_GB2312" pitchFamily="49" charset="-122"/>
                </a:rPr>
                <a:t> </a:t>
              </a:r>
              <a:r>
                <a:rPr kumimoji="1" lang="en-US" altLang="zh-CN" sz="2400" b="1" i="0" u="sng" strike="noStrike" kern="0" cap="none" spc="0" normalizeH="0" baseline="0" noProof="0" dirty="0">
                  <a:ln>
                    <a:noFill/>
                  </a:ln>
                  <a:solidFill>
                    <a:srgbClr val="FF0066"/>
                  </a:solidFill>
                  <a:effectLst/>
                  <a:uLnTx/>
                  <a:uFillTx/>
                  <a:latin typeface="楷体_GB2312" pitchFamily="49" charset="-122"/>
                  <a:ea typeface="楷体_GB2312" pitchFamily="49" charset="-122"/>
                </a:rPr>
                <a:t>49</a:t>
              </a:r>
            </a:p>
            <a:p>
              <a:pPr marL="0" marR="0" lvl="0" indent="0" algn="ctr" defTabSz="914400" eaLnBrk="1" fontAlgn="base" latinLnBrk="0" hangingPunct="1">
                <a:lnSpc>
                  <a:spcPct val="100000"/>
                </a:lnSpc>
                <a:spcBef>
                  <a:spcPct val="50000"/>
                </a:spcBef>
                <a:spcAft>
                  <a:spcPct val="0"/>
                </a:spcAft>
                <a:buClrTx/>
                <a:buSzTx/>
                <a:buFontTx/>
                <a:buNone/>
                <a:tabLst/>
                <a:defRPr/>
              </a:pPr>
              <a:r>
                <a:rPr kumimoji="1" lang="en-US" altLang="zh-CN" sz="2400" b="1" i="0" u="none" strike="noStrike" kern="0" cap="none" spc="0" normalizeH="0" baseline="0" noProof="0" dirty="0">
                  <a:ln>
                    <a:noFill/>
                  </a:ln>
                  <a:solidFill>
                    <a:srgbClr val="003366"/>
                  </a:solidFill>
                  <a:effectLst/>
                  <a:uLnTx/>
                  <a:uFillTx/>
                  <a:latin typeface="楷体_GB2312" pitchFamily="49" charset="-122"/>
                  <a:ea typeface="楷体_GB2312" pitchFamily="49" charset="-122"/>
                </a:rPr>
                <a:t>       </a:t>
              </a:r>
              <a:r>
                <a:rPr kumimoji="1" lang="en-US" altLang="zh-CN" sz="2400" b="1" i="0" u="none" strike="noStrike" kern="0" cap="none" spc="0" normalizeH="0" baseline="0" noProof="0" dirty="0" err="1">
                  <a:ln>
                    <a:noFill/>
                  </a:ln>
                  <a:solidFill>
                    <a:srgbClr val="003366"/>
                  </a:solidFill>
                  <a:effectLst/>
                  <a:uLnTx/>
                  <a:uFillTx/>
                  <a:latin typeface="楷体_GB2312" pitchFamily="49" charset="-122"/>
                  <a:ea typeface="楷体_GB2312" pitchFamily="49" charset="-122"/>
                </a:rPr>
                <a:t>i</a:t>
              </a:r>
              <a:r>
                <a:rPr kumimoji="1" lang="en-US" altLang="zh-CN" sz="2400" b="1" i="0" u="none" strike="noStrike" kern="0" cap="none" spc="0" normalizeH="0" baseline="0" noProof="0" dirty="0">
                  <a:ln>
                    <a:noFill/>
                  </a:ln>
                  <a:solidFill>
                    <a:srgbClr val="003366"/>
                  </a:solidFill>
                  <a:effectLst/>
                  <a:uLnTx/>
                  <a:uFillTx/>
                  <a:latin typeface="楷体_GB2312" pitchFamily="49" charset="-122"/>
                  <a:ea typeface="楷体_GB2312" pitchFamily="49" charset="-122"/>
                </a:rPr>
                <a:t>=8: (</a:t>
              </a:r>
              <a:r>
                <a:rPr kumimoji="1" lang="en-US" altLang="zh-CN" sz="2400" b="1" i="0" u="sng" strike="noStrike" kern="0" cap="none" spc="0" normalizeH="0" baseline="0" noProof="0" dirty="0">
                  <a:ln>
                    <a:noFill/>
                  </a:ln>
                  <a:solidFill>
                    <a:srgbClr val="FF0066"/>
                  </a:solidFill>
                  <a:effectLst/>
                  <a:uLnTx/>
                  <a:uFillTx/>
                  <a:latin typeface="楷体_GB2312" pitchFamily="49" charset="-122"/>
                  <a:ea typeface="楷体_GB2312" pitchFamily="49" charset="-122"/>
                </a:rPr>
                <a:t>49</a:t>
              </a:r>
              <a:r>
                <a:rPr kumimoji="1" lang="en-US" altLang="zh-CN" sz="2400" b="1" i="0" u="none" strike="noStrike" kern="0" cap="none" spc="0" normalizeH="0" baseline="0" noProof="0" dirty="0">
                  <a:ln>
                    <a:noFill/>
                  </a:ln>
                  <a:solidFill>
                    <a:srgbClr val="003366"/>
                  </a:solidFill>
                  <a:effectLst/>
                  <a:uLnTx/>
                  <a:uFillTx/>
                  <a:latin typeface="楷体_GB2312" pitchFamily="49" charset="-122"/>
                  <a:ea typeface="楷体_GB2312" pitchFamily="49" charset="-122"/>
                </a:rPr>
                <a:t>) (</a:t>
              </a:r>
              <a:r>
                <a:rPr kumimoji="1" lang="en-US" altLang="zh-CN" sz="2400" b="1" i="0" u="none" strike="noStrike" kern="0" cap="none" spc="0" normalizeH="0" baseline="0" noProof="0" dirty="0">
                  <a:ln>
                    <a:noFill/>
                  </a:ln>
                  <a:solidFill>
                    <a:srgbClr val="3333FF"/>
                  </a:solidFill>
                  <a:effectLst/>
                  <a:uLnTx/>
                  <a:uFillTx/>
                  <a:latin typeface="楷体_GB2312" pitchFamily="49" charset="-122"/>
                  <a:ea typeface="楷体_GB2312" pitchFamily="49" charset="-122"/>
                </a:rPr>
                <a:t>13  27  38  49</a:t>
              </a:r>
              <a:r>
                <a:rPr kumimoji="1" lang="en-US" altLang="zh-CN" sz="2400" b="1" i="0" u="none" strike="noStrike" kern="0" cap="none" spc="0" normalizeH="0" baseline="0" noProof="0" dirty="0">
                  <a:ln>
                    <a:noFill/>
                  </a:ln>
                  <a:solidFill>
                    <a:srgbClr val="003366"/>
                  </a:solidFill>
                  <a:effectLst/>
                  <a:uLnTx/>
                  <a:uFillTx/>
                  <a:latin typeface="楷体_GB2312" pitchFamily="49" charset="-122"/>
                  <a:ea typeface="楷体_GB2312" pitchFamily="49" charset="-122"/>
                </a:rPr>
                <a:t> </a:t>
              </a:r>
              <a:r>
                <a:rPr kumimoji="1" lang="en-US" altLang="zh-CN" sz="2400" b="1" i="0" u="none" strike="noStrike" kern="0" cap="none" spc="0" normalizeH="0" baseline="0" noProof="0" dirty="0">
                  <a:ln>
                    <a:noFill/>
                  </a:ln>
                  <a:solidFill>
                    <a:srgbClr val="FF0066"/>
                  </a:solidFill>
                  <a:effectLst/>
                  <a:uLnTx/>
                  <a:uFillTx/>
                  <a:latin typeface="楷体_GB2312" pitchFamily="49" charset="-122"/>
                  <a:ea typeface="楷体_GB2312" pitchFamily="49" charset="-122"/>
                </a:rPr>
                <a:t> </a:t>
              </a:r>
              <a:r>
                <a:rPr kumimoji="1" lang="en-US" altLang="zh-CN" sz="2400" b="1" i="0" u="sng" strike="noStrike" kern="0" cap="none" spc="0" normalizeH="0" baseline="0" noProof="0" dirty="0">
                  <a:ln>
                    <a:noFill/>
                  </a:ln>
                  <a:solidFill>
                    <a:srgbClr val="FF0066"/>
                  </a:solidFill>
                  <a:effectLst/>
                  <a:uLnTx/>
                  <a:uFillTx/>
                  <a:latin typeface="楷体_GB2312" pitchFamily="49" charset="-122"/>
                  <a:ea typeface="楷体_GB2312" pitchFamily="49" charset="-122"/>
                </a:rPr>
                <a:t>49</a:t>
              </a:r>
              <a:r>
                <a:rPr kumimoji="1" lang="en-US" altLang="zh-CN" sz="2400" b="1" i="0" u="none" strike="noStrike" kern="0" cap="none" spc="0" normalizeH="0" baseline="0" noProof="0" dirty="0">
                  <a:ln>
                    <a:noFill/>
                  </a:ln>
                  <a:solidFill>
                    <a:srgbClr val="003366"/>
                  </a:solidFill>
                  <a:effectLst/>
                  <a:uLnTx/>
                  <a:uFillTx/>
                  <a:latin typeface="楷体_GB2312" pitchFamily="49" charset="-122"/>
                  <a:ea typeface="楷体_GB2312" pitchFamily="49" charset="-122"/>
                </a:rPr>
                <a:t>  </a:t>
              </a:r>
              <a:r>
                <a:rPr kumimoji="1" lang="en-US" altLang="zh-CN" sz="2400" b="1" i="0" u="none" strike="noStrike" kern="0" cap="none" spc="0" normalizeH="0" baseline="0" noProof="0" dirty="0">
                  <a:ln>
                    <a:noFill/>
                  </a:ln>
                  <a:solidFill>
                    <a:srgbClr val="3333FF"/>
                  </a:solidFill>
                  <a:effectLst/>
                  <a:uLnTx/>
                  <a:uFillTx/>
                  <a:latin typeface="楷体_GB2312" pitchFamily="49" charset="-122"/>
                  <a:ea typeface="楷体_GB2312" pitchFamily="49" charset="-122"/>
                </a:rPr>
                <a:t>65  76   97</a:t>
              </a:r>
              <a:r>
                <a:rPr kumimoji="1" lang="en-US" altLang="zh-CN" sz="2400" b="1" i="0" u="none" strike="noStrike" kern="0" cap="none" spc="0" normalizeH="0" baseline="0" noProof="0" dirty="0">
                  <a:ln>
                    <a:noFill/>
                  </a:ln>
                  <a:solidFill>
                    <a:srgbClr val="003366"/>
                  </a:solidFill>
                  <a:effectLst/>
                  <a:uLnTx/>
                  <a:uFillTx/>
                  <a:latin typeface="楷体_GB2312" pitchFamily="49" charset="-122"/>
                  <a:ea typeface="楷体_GB2312" pitchFamily="49" charset="-122"/>
                </a:rPr>
                <a:t>)</a:t>
              </a:r>
              <a:endParaRPr kumimoji="1" lang="en-US" altLang="zh-CN" sz="2400" b="1" i="0" u="sng" strike="noStrike" kern="0" cap="none" spc="0" normalizeH="0" baseline="0" noProof="0" dirty="0">
                <a:ln>
                  <a:noFill/>
                </a:ln>
                <a:solidFill>
                  <a:srgbClr val="003366"/>
                </a:solidFill>
                <a:effectLst/>
                <a:uLnTx/>
                <a:uFillTx/>
                <a:latin typeface="楷体_GB2312" pitchFamily="49" charset="-122"/>
                <a:ea typeface="楷体_GB2312" pitchFamily="49" charset="-122"/>
              </a:endParaRPr>
            </a:p>
            <a:p>
              <a:pPr marL="0" marR="0" lvl="0" indent="0" algn="ctr" defTabSz="914400" eaLnBrk="1" fontAlgn="base" latinLnBrk="0" hangingPunct="1">
                <a:lnSpc>
                  <a:spcPct val="100000"/>
                </a:lnSpc>
                <a:spcBef>
                  <a:spcPct val="50000"/>
                </a:spcBef>
                <a:spcAft>
                  <a:spcPct val="0"/>
                </a:spcAft>
                <a:buClrTx/>
                <a:buSzTx/>
                <a:buFontTx/>
                <a:buNone/>
                <a:tabLst/>
                <a:defRPr/>
              </a:pPr>
              <a:endParaRPr kumimoji="1" lang="en-US" altLang="zh-CN" sz="2400" b="1" i="0" u="none" strike="noStrike" kern="0" cap="none" spc="0" normalizeH="0" baseline="0" noProof="0" dirty="0">
                <a:ln>
                  <a:noFill/>
                </a:ln>
                <a:solidFill>
                  <a:srgbClr val="003366"/>
                </a:solidFill>
                <a:effectLst/>
                <a:uLnTx/>
                <a:uFillTx/>
                <a:latin typeface="楷体_GB2312" pitchFamily="49" charset="-122"/>
                <a:ea typeface="楷体_GB2312" pitchFamily="49" charset="-122"/>
              </a:endParaRPr>
            </a:p>
          </p:txBody>
        </p:sp>
        <p:sp>
          <p:nvSpPr>
            <p:cNvPr id="16" name="Line 2053"/>
            <p:cNvSpPr>
              <a:spLocks noChangeShapeType="1"/>
            </p:cNvSpPr>
            <p:nvPr/>
          </p:nvSpPr>
          <p:spPr bwMode="auto">
            <a:xfrm flipH="1">
              <a:off x="3733800" y="2438400"/>
              <a:ext cx="533400" cy="228600"/>
            </a:xfrm>
            <a:prstGeom prst="line">
              <a:avLst/>
            </a:prstGeom>
            <a:noFill/>
            <a:ln w="9525">
              <a:solidFill>
                <a:srgbClr val="000000"/>
              </a:solidFill>
              <a:round/>
              <a:headEnd/>
              <a:tailEnd type="triangle" w="med" len="med"/>
            </a:ln>
            <a:effectLst/>
          </p:spPr>
          <p:txBody>
            <a:bodyPr wrap="none"/>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CN" altLang="en-US" sz="3000" b="1" i="0" u="none" strike="noStrike" kern="0" cap="none" spc="0" normalizeH="0" baseline="0" noProof="0">
                <a:ln>
                  <a:noFill/>
                </a:ln>
                <a:solidFill>
                  <a:srgbClr val="6600CC"/>
                </a:solidFill>
                <a:effectLst/>
                <a:uLnTx/>
                <a:uFillTx/>
                <a:latin typeface="Times New Roman" pitchFamily="18" charset="0"/>
                <a:ea typeface="楷体_GB2312" pitchFamily="49" charset="-122"/>
              </a:endParaRPr>
            </a:p>
          </p:txBody>
        </p:sp>
        <p:sp>
          <p:nvSpPr>
            <p:cNvPr id="17" name="Line 2054"/>
            <p:cNvSpPr>
              <a:spLocks noChangeShapeType="1"/>
            </p:cNvSpPr>
            <p:nvPr/>
          </p:nvSpPr>
          <p:spPr bwMode="auto">
            <a:xfrm>
              <a:off x="5181600" y="2971800"/>
              <a:ext cx="0" cy="304800"/>
            </a:xfrm>
            <a:prstGeom prst="line">
              <a:avLst/>
            </a:prstGeom>
            <a:noFill/>
            <a:ln w="9525">
              <a:solidFill>
                <a:srgbClr val="000000"/>
              </a:solidFill>
              <a:round/>
              <a:headEnd/>
              <a:tailEnd type="triangle" w="med" len="med"/>
            </a:ln>
            <a:effectLst/>
          </p:spPr>
          <p:txBody>
            <a:bodyPr wrap="none"/>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CN" altLang="en-US" sz="3000" b="1" i="0" u="none" strike="noStrike" kern="0" cap="none" spc="0" normalizeH="0" baseline="0" noProof="0">
                <a:ln>
                  <a:noFill/>
                </a:ln>
                <a:solidFill>
                  <a:srgbClr val="6600CC"/>
                </a:solidFill>
                <a:effectLst/>
                <a:uLnTx/>
                <a:uFillTx/>
                <a:latin typeface="Times New Roman" pitchFamily="18" charset="0"/>
                <a:ea typeface="楷体_GB2312" pitchFamily="49" charset="-122"/>
              </a:endParaRPr>
            </a:p>
          </p:txBody>
        </p:sp>
        <p:sp>
          <p:nvSpPr>
            <p:cNvPr id="18" name="Line 2055"/>
            <p:cNvSpPr>
              <a:spLocks noChangeShapeType="1"/>
            </p:cNvSpPr>
            <p:nvPr/>
          </p:nvSpPr>
          <p:spPr bwMode="auto">
            <a:xfrm>
              <a:off x="5791200" y="3505200"/>
              <a:ext cx="0" cy="304800"/>
            </a:xfrm>
            <a:prstGeom prst="line">
              <a:avLst/>
            </a:prstGeom>
            <a:noFill/>
            <a:ln w="9525">
              <a:solidFill>
                <a:srgbClr val="000000"/>
              </a:solidFill>
              <a:round/>
              <a:headEnd/>
              <a:tailEnd type="triangle" w="med" len="med"/>
            </a:ln>
            <a:effectLst/>
          </p:spPr>
          <p:txBody>
            <a:bodyPr wrap="none"/>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CN" altLang="en-US" sz="3000" b="1" i="0" u="none" strike="noStrike" kern="0" cap="none" spc="0" normalizeH="0" baseline="0" noProof="0">
                <a:ln>
                  <a:noFill/>
                </a:ln>
                <a:solidFill>
                  <a:srgbClr val="6600CC"/>
                </a:solidFill>
                <a:effectLst/>
                <a:uLnTx/>
                <a:uFillTx/>
                <a:latin typeface="Times New Roman" pitchFamily="18" charset="0"/>
                <a:ea typeface="楷体_GB2312" pitchFamily="49" charset="-122"/>
              </a:endParaRPr>
            </a:p>
          </p:txBody>
        </p:sp>
        <p:sp>
          <p:nvSpPr>
            <p:cNvPr id="19" name="Line 2056"/>
            <p:cNvSpPr>
              <a:spLocks noChangeShapeType="1"/>
            </p:cNvSpPr>
            <p:nvPr/>
          </p:nvSpPr>
          <p:spPr bwMode="auto">
            <a:xfrm flipH="1">
              <a:off x="5867400" y="4038600"/>
              <a:ext cx="381000" cy="304800"/>
            </a:xfrm>
            <a:prstGeom prst="line">
              <a:avLst/>
            </a:prstGeom>
            <a:noFill/>
            <a:ln w="9525">
              <a:solidFill>
                <a:srgbClr val="000000"/>
              </a:solidFill>
              <a:round/>
              <a:headEnd/>
              <a:tailEnd type="triangle" w="med" len="med"/>
            </a:ln>
            <a:effectLst/>
          </p:spPr>
          <p:txBody>
            <a:bodyPr wrap="none"/>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CN" altLang="en-US" sz="3000" b="1" i="0" u="none" strike="noStrike" kern="0" cap="none" spc="0" normalizeH="0" baseline="0" noProof="0">
                <a:ln>
                  <a:noFill/>
                </a:ln>
                <a:solidFill>
                  <a:srgbClr val="6600CC"/>
                </a:solidFill>
                <a:effectLst/>
                <a:uLnTx/>
                <a:uFillTx/>
                <a:latin typeface="Times New Roman" pitchFamily="18" charset="0"/>
                <a:ea typeface="楷体_GB2312" pitchFamily="49" charset="-122"/>
              </a:endParaRPr>
            </a:p>
          </p:txBody>
        </p:sp>
        <p:sp>
          <p:nvSpPr>
            <p:cNvPr id="20" name="Line 2057"/>
            <p:cNvSpPr>
              <a:spLocks noChangeShapeType="1"/>
            </p:cNvSpPr>
            <p:nvPr/>
          </p:nvSpPr>
          <p:spPr bwMode="auto">
            <a:xfrm flipH="1">
              <a:off x="3962400" y="4572000"/>
              <a:ext cx="3048000" cy="304800"/>
            </a:xfrm>
            <a:prstGeom prst="line">
              <a:avLst/>
            </a:prstGeom>
            <a:noFill/>
            <a:ln w="9525">
              <a:solidFill>
                <a:srgbClr val="000000"/>
              </a:solidFill>
              <a:round/>
              <a:headEnd/>
              <a:tailEnd type="triangle" w="med" len="med"/>
            </a:ln>
            <a:effectLst/>
          </p:spPr>
          <p:txBody>
            <a:bodyPr wrap="none"/>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CN" altLang="en-US" sz="3000" b="1" i="0" u="none" strike="noStrike" kern="0" cap="none" spc="0" normalizeH="0" baseline="0" noProof="0">
                <a:ln>
                  <a:noFill/>
                </a:ln>
                <a:solidFill>
                  <a:srgbClr val="6600CC"/>
                </a:solidFill>
                <a:effectLst/>
                <a:uLnTx/>
                <a:uFillTx/>
                <a:latin typeface="Times New Roman" pitchFamily="18" charset="0"/>
                <a:ea typeface="楷体_GB2312" pitchFamily="49" charset="-122"/>
              </a:endParaRPr>
            </a:p>
          </p:txBody>
        </p:sp>
        <p:sp>
          <p:nvSpPr>
            <p:cNvPr id="21" name="Line 2058"/>
            <p:cNvSpPr>
              <a:spLocks noChangeShapeType="1"/>
            </p:cNvSpPr>
            <p:nvPr/>
          </p:nvSpPr>
          <p:spPr bwMode="auto">
            <a:xfrm flipH="1">
              <a:off x="4648200" y="5105400"/>
              <a:ext cx="2971800" cy="304800"/>
            </a:xfrm>
            <a:prstGeom prst="line">
              <a:avLst/>
            </a:prstGeom>
            <a:noFill/>
            <a:ln w="9525">
              <a:solidFill>
                <a:srgbClr val="000000"/>
              </a:solidFill>
              <a:round/>
              <a:headEnd/>
              <a:tailEnd type="triangle" w="med" len="med"/>
            </a:ln>
            <a:effectLst/>
          </p:spPr>
          <p:txBody>
            <a:bodyPr wrap="none"/>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CN" altLang="en-US" sz="3000" b="1" i="0" u="none" strike="noStrike" kern="0" cap="none" spc="0" normalizeH="0" baseline="0" noProof="0">
                <a:ln>
                  <a:noFill/>
                </a:ln>
                <a:solidFill>
                  <a:srgbClr val="6600CC"/>
                </a:solidFill>
                <a:effectLst/>
                <a:uLnTx/>
                <a:uFillTx/>
                <a:latin typeface="Times New Roman" pitchFamily="18" charset="0"/>
                <a:ea typeface="楷体_GB2312" pitchFamily="49" charset="-122"/>
              </a:endParaRPr>
            </a:p>
          </p:txBody>
        </p:sp>
        <p:sp>
          <p:nvSpPr>
            <p:cNvPr id="22" name="Line 2059"/>
            <p:cNvSpPr>
              <a:spLocks noChangeShapeType="1"/>
            </p:cNvSpPr>
            <p:nvPr/>
          </p:nvSpPr>
          <p:spPr bwMode="auto">
            <a:xfrm flipH="1">
              <a:off x="6324600" y="5715000"/>
              <a:ext cx="1981200" cy="304800"/>
            </a:xfrm>
            <a:prstGeom prst="line">
              <a:avLst/>
            </a:prstGeom>
            <a:noFill/>
            <a:ln w="9525">
              <a:solidFill>
                <a:srgbClr val="000000"/>
              </a:solidFill>
              <a:round/>
              <a:headEnd/>
              <a:tailEnd type="triangle" w="med" len="med"/>
            </a:ln>
            <a:effectLst/>
          </p:spPr>
          <p:txBody>
            <a:bodyPr wrap="none"/>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CN" altLang="en-US" sz="3000" b="1" i="0" u="none" strike="noStrike" kern="0" cap="none" spc="0" normalizeH="0" baseline="0" noProof="0">
                <a:ln>
                  <a:noFill/>
                </a:ln>
                <a:solidFill>
                  <a:srgbClr val="6600CC"/>
                </a:solidFill>
                <a:effectLst/>
                <a:uLnTx/>
                <a:uFillTx/>
                <a:latin typeface="Times New Roman" pitchFamily="18" charset="0"/>
                <a:ea typeface="楷体_GB2312" pitchFamily="49" charset="-122"/>
              </a:endParaRPr>
            </a:p>
          </p:txBody>
        </p:sp>
      </p:grpSp>
    </p:spTree>
    <p:extLst>
      <p:ext uri="{BB962C8B-B14F-4D97-AF65-F5344CB8AC3E}">
        <p14:creationId xmlns:p14="http://schemas.microsoft.com/office/powerpoint/2010/main" val="19652870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0063EC4C-CFD8-4F45-A0A2-30028C1F73DB}" type="slidenum">
              <a:rPr lang="zh-CN" altLang="en-US" b="1">
                <a:solidFill>
                  <a:srgbClr val="F79646">
                    <a:lumMod val="75000"/>
                  </a:srgbClr>
                </a:solidFill>
              </a:rPr>
              <a:pPr/>
              <a:t>22</a:t>
            </a:fld>
            <a:endParaRPr lang="zh-CN" altLang="en-US" b="1" dirty="0">
              <a:solidFill>
                <a:srgbClr val="F79646">
                  <a:lumMod val="75000"/>
                </a:srgbClr>
              </a:solidFill>
            </a:endParaRPr>
          </a:p>
        </p:txBody>
      </p:sp>
      <p:sp>
        <p:nvSpPr>
          <p:cNvPr id="2" name="标题 1"/>
          <p:cNvSpPr>
            <a:spLocks noGrp="1"/>
          </p:cNvSpPr>
          <p:nvPr>
            <p:ph type="title"/>
          </p:nvPr>
        </p:nvSpPr>
        <p:spPr>
          <a:xfrm>
            <a:off x="457200" y="0"/>
            <a:ext cx="8229600" cy="1143000"/>
          </a:xfrm>
        </p:spPr>
        <p:txBody>
          <a:bodyPr>
            <a:normAutofit/>
          </a:bodyPr>
          <a:lstStyle/>
          <a:p>
            <a:pPr lvl="0" fontAlgn="base">
              <a:lnSpc>
                <a:spcPct val="150000"/>
              </a:lnSpc>
              <a:spcBef>
                <a:spcPct val="5000"/>
              </a:spcBef>
              <a:spcAft>
                <a:spcPct val="5000"/>
              </a:spcAft>
            </a:pPr>
            <a:r>
              <a:rPr kumimoji="1" lang="en-US" altLang="zh-CN" sz="3200" b="1" dirty="0">
                <a:latin typeface="Arial" charset="0"/>
                <a:ea typeface="宋体" charset="-122"/>
                <a:cs typeface="+mn-cs"/>
              </a:rPr>
              <a:t>6.2.1 </a:t>
            </a:r>
            <a:r>
              <a:rPr kumimoji="1" lang="zh-CN" altLang="en-US" sz="3200" b="1" dirty="0">
                <a:latin typeface="Arial" charset="0"/>
                <a:ea typeface="宋体" charset="-122"/>
                <a:cs typeface="+mn-cs"/>
              </a:rPr>
              <a:t>直接插入排序</a:t>
            </a:r>
          </a:p>
        </p:txBody>
      </p:sp>
      <p:sp>
        <p:nvSpPr>
          <p:cNvPr id="4" name="日期占位符 3"/>
          <p:cNvSpPr>
            <a:spLocks noGrp="1"/>
          </p:cNvSpPr>
          <p:nvPr>
            <p:ph type="dt" sz="half" idx="4294967295"/>
          </p:nvPr>
        </p:nvSpPr>
        <p:spPr>
          <a:xfrm>
            <a:off x="0" y="6356350"/>
            <a:ext cx="2133600" cy="365125"/>
          </a:xfrm>
        </p:spPr>
        <p:txBody>
          <a:bodyPr/>
          <a:lstStyle/>
          <a:p>
            <a:fld id="{1AD43D9B-C815-40E6-9E9E-8F3FFEB48D90}" type="datetime1">
              <a:rPr lang="zh-CN" altLang="en-US" b="1" smtClean="0">
                <a:solidFill>
                  <a:srgbClr val="F79646">
                    <a:lumMod val="75000"/>
                  </a:srgbClr>
                </a:solidFill>
              </a:rPr>
              <a:t>2025/4/9</a:t>
            </a:fld>
            <a:endParaRPr lang="zh-CN" altLang="en-US" b="1" dirty="0">
              <a:solidFill>
                <a:srgbClr val="F79646">
                  <a:lumMod val="75000"/>
                </a:srgbClr>
              </a:solidFill>
            </a:endParaRPr>
          </a:p>
        </p:txBody>
      </p:sp>
      <p:pic>
        <p:nvPicPr>
          <p:cNvPr id="2049" name="Picture 1" descr="C:\Users\Haijun\AppData\Roaming\Tencent\Users\2968516474\QQ\WinTemp\RichOle\O5)[OOM[}$H7(6{A~41GY`Q.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73137" y="1"/>
            <a:ext cx="970863" cy="838199"/>
          </a:xfrm>
          <a:prstGeom prst="rect">
            <a:avLst/>
          </a:prstGeom>
          <a:noFill/>
          <a:extLst>
            <a:ext uri="{909E8E84-426E-40DD-AFC4-6F175D3DCCD1}">
              <a14:hiddenFill xmlns:a14="http://schemas.microsoft.com/office/drawing/2010/main">
                <a:solidFill>
                  <a:srgbClr val="FFFFFF"/>
                </a:solidFill>
              </a14:hiddenFill>
            </a:ext>
          </a:extLst>
        </p:spPr>
      </p:pic>
      <p:cxnSp>
        <p:nvCxnSpPr>
          <p:cNvPr id="12" name="直接连接符 11"/>
          <p:cNvCxnSpPr/>
          <p:nvPr/>
        </p:nvCxnSpPr>
        <p:spPr>
          <a:xfrm>
            <a:off x="457200" y="6324600"/>
            <a:ext cx="822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Text Box 1027"/>
          <p:cNvSpPr txBox="1">
            <a:spLocks noChangeArrowheads="1"/>
          </p:cNvSpPr>
          <p:nvPr/>
        </p:nvSpPr>
        <p:spPr bwMode="auto">
          <a:xfrm>
            <a:off x="561975" y="1447800"/>
            <a:ext cx="8201025" cy="1893339"/>
          </a:xfrm>
          <a:prstGeom prst="rect">
            <a:avLst/>
          </a:prstGeom>
          <a:noFill/>
          <a:ln w="9525">
            <a:solidFill>
              <a:srgbClr val="003300"/>
            </a:solidFill>
            <a:miter lim="800000"/>
            <a:headEnd/>
            <a:tailEnd/>
          </a:ln>
          <a:effectLst/>
        </p:spPr>
        <p:txBody>
          <a:bodyPr>
            <a:spAutoFit/>
          </a:bodyPr>
          <a:lstStyle/>
          <a:p>
            <a:pPr fontAlgn="base">
              <a:lnSpc>
                <a:spcPct val="150000"/>
              </a:lnSpc>
              <a:spcBef>
                <a:spcPct val="0"/>
              </a:spcBef>
              <a:spcAft>
                <a:spcPct val="0"/>
              </a:spcAft>
            </a:pPr>
            <a:r>
              <a:rPr kumimoji="1" lang="zh-CN" altLang="en-US" sz="3600" b="1" dirty="0">
                <a:solidFill>
                  <a:srgbClr val="0000FF"/>
                </a:solidFill>
                <a:latin typeface="Times New Roman" pitchFamily="18" charset="0"/>
                <a:ea typeface="楷体_GB2312" pitchFamily="49" charset="-122"/>
              </a:rPr>
              <a:t>　　</a:t>
            </a:r>
            <a:r>
              <a:rPr kumimoji="1" lang="zh-CN" altLang="en-US" sz="4000" b="1" dirty="0">
                <a:solidFill>
                  <a:srgbClr val="0000FF"/>
                </a:solidFill>
                <a:latin typeface="Times New Roman" pitchFamily="18" charset="0"/>
                <a:ea typeface="楷体_GB2312" pitchFamily="49" charset="-122"/>
              </a:rPr>
              <a:t>利用 “顺序查找”实现</a:t>
            </a:r>
          </a:p>
          <a:p>
            <a:pPr fontAlgn="base">
              <a:lnSpc>
                <a:spcPct val="150000"/>
              </a:lnSpc>
              <a:spcBef>
                <a:spcPct val="0"/>
              </a:spcBef>
              <a:spcAft>
                <a:spcPct val="0"/>
              </a:spcAft>
            </a:pPr>
            <a:r>
              <a:rPr kumimoji="1" lang="zh-CN" altLang="en-US" sz="4000" b="1" dirty="0">
                <a:solidFill>
                  <a:srgbClr val="0000FF"/>
                </a:solidFill>
                <a:latin typeface="Times New Roman" pitchFamily="18" charset="0"/>
                <a:ea typeface="楷体_GB2312" pitchFamily="49" charset="-122"/>
              </a:rPr>
              <a:t>“在</a:t>
            </a:r>
            <a:r>
              <a:rPr kumimoji="1" lang="en-US" altLang="zh-CN" sz="4000" b="1" dirty="0">
                <a:solidFill>
                  <a:srgbClr val="0000FF"/>
                </a:solidFill>
                <a:latin typeface="Times New Roman" pitchFamily="18" charset="0"/>
                <a:ea typeface="楷体_GB2312" pitchFamily="49" charset="-122"/>
              </a:rPr>
              <a:t>R[1..i-1]</a:t>
            </a:r>
            <a:r>
              <a:rPr kumimoji="1" lang="zh-CN" altLang="en-US" sz="4000" b="1" dirty="0">
                <a:solidFill>
                  <a:srgbClr val="0000FF"/>
                </a:solidFill>
                <a:latin typeface="Times New Roman" pitchFamily="18" charset="0"/>
                <a:ea typeface="楷体_GB2312" pitchFamily="49" charset="-122"/>
              </a:rPr>
              <a:t>中</a:t>
            </a:r>
            <a:r>
              <a:rPr kumimoji="1" lang="zh-CN" altLang="en-US" sz="4400" b="1" dirty="0">
                <a:solidFill>
                  <a:srgbClr val="FF3300"/>
                </a:solidFill>
                <a:latin typeface="Times New Roman" pitchFamily="18" charset="0"/>
                <a:ea typeface="楷体_GB2312" pitchFamily="49" charset="-122"/>
              </a:rPr>
              <a:t>查找</a:t>
            </a:r>
            <a:r>
              <a:rPr kumimoji="1" lang="en-US" altLang="zh-CN" sz="4000" b="1" dirty="0">
                <a:solidFill>
                  <a:srgbClr val="0000FF"/>
                </a:solidFill>
                <a:latin typeface="Times New Roman" pitchFamily="18" charset="0"/>
                <a:ea typeface="楷体_GB2312" pitchFamily="49" charset="-122"/>
              </a:rPr>
              <a:t>R[</a:t>
            </a:r>
            <a:r>
              <a:rPr kumimoji="1" lang="en-US" altLang="zh-CN" sz="4000" b="1" dirty="0" err="1">
                <a:solidFill>
                  <a:srgbClr val="0000FF"/>
                </a:solidFill>
                <a:latin typeface="Times New Roman" pitchFamily="18" charset="0"/>
                <a:ea typeface="楷体_GB2312" pitchFamily="49" charset="-122"/>
              </a:rPr>
              <a:t>i</a:t>
            </a:r>
            <a:r>
              <a:rPr kumimoji="1" lang="en-US" altLang="zh-CN" sz="4000" b="1" dirty="0">
                <a:solidFill>
                  <a:srgbClr val="0000FF"/>
                </a:solidFill>
                <a:latin typeface="Times New Roman" pitchFamily="18" charset="0"/>
                <a:ea typeface="楷体_GB2312" pitchFamily="49" charset="-122"/>
              </a:rPr>
              <a:t>]</a:t>
            </a:r>
            <a:r>
              <a:rPr kumimoji="1" lang="zh-CN" altLang="en-US" sz="4000" b="1" dirty="0">
                <a:solidFill>
                  <a:srgbClr val="0000FF"/>
                </a:solidFill>
                <a:latin typeface="Times New Roman" pitchFamily="18" charset="0"/>
                <a:ea typeface="楷体_GB2312" pitchFamily="49" charset="-122"/>
              </a:rPr>
              <a:t>的插入位置”</a:t>
            </a:r>
          </a:p>
        </p:txBody>
      </p:sp>
      <p:sp>
        <p:nvSpPr>
          <p:cNvPr id="14" name="Text Box 1029"/>
          <p:cNvSpPr txBox="1">
            <a:spLocks noChangeArrowheads="1"/>
          </p:cNvSpPr>
          <p:nvPr/>
        </p:nvSpPr>
        <p:spPr bwMode="auto">
          <a:xfrm>
            <a:off x="1355725" y="4205288"/>
            <a:ext cx="5099050" cy="823912"/>
          </a:xfrm>
          <a:prstGeom prst="rect">
            <a:avLst/>
          </a:prstGeom>
          <a:noFill/>
          <a:ln w="9525">
            <a:noFill/>
            <a:miter lim="800000"/>
            <a:headEnd/>
            <a:tailEnd/>
          </a:ln>
          <a:effectLst/>
        </p:spPr>
        <p:txBody>
          <a:bodyPr wrap="none">
            <a:spAutoFit/>
          </a:bodyPr>
          <a:lstStyle/>
          <a:p>
            <a:pPr fontAlgn="base">
              <a:spcBef>
                <a:spcPct val="0"/>
              </a:spcBef>
              <a:spcAft>
                <a:spcPct val="0"/>
              </a:spcAft>
            </a:pPr>
            <a:r>
              <a:rPr kumimoji="1" lang="zh-CN" altLang="en-US" sz="4800" b="1" dirty="0">
                <a:solidFill>
                  <a:srgbClr val="003300"/>
                </a:solidFill>
                <a:latin typeface="Times New Roman" pitchFamily="18" charset="0"/>
                <a:ea typeface="楷体_GB2312" pitchFamily="49" charset="-122"/>
              </a:rPr>
              <a:t>算法的实现要点：</a:t>
            </a:r>
            <a:endParaRPr kumimoji="1" lang="zh-CN" altLang="en-US" sz="3000" b="1" dirty="0">
              <a:solidFill>
                <a:srgbClr val="003300"/>
              </a:solidFill>
              <a:latin typeface="Times New Roman" pitchFamily="18" charset="0"/>
              <a:ea typeface="楷体_GB2312" pitchFamily="49" charset="-122"/>
            </a:endParaRPr>
          </a:p>
        </p:txBody>
      </p:sp>
    </p:spTree>
    <p:extLst>
      <p:ext uri="{BB962C8B-B14F-4D97-AF65-F5344CB8AC3E}">
        <p14:creationId xmlns:p14="http://schemas.microsoft.com/office/powerpoint/2010/main" val="27129319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wipe(left)">
                                      <p:cBhvr>
                                        <p:cTn id="1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autoUpdateAnimBg="0"/>
      <p:bldP spid="14" grpId="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0063EC4C-CFD8-4F45-A0A2-30028C1F73DB}" type="slidenum">
              <a:rPr lang="zh-CN" altLang="en-US" b="1">
                <a:solidFill>
                  <a:srgbClr val="F79646">
                    <a:lumMod val="75000"/>
                  </a:srgbClr>
                </a:solidFill>
              </a:rPr>
              <a:pPr/>
              <a:t>23</a:t>
            </a:fld>
            <a:endParaRPr lang="zh-CN" altLang="en-US" b="1" dirty="0">
              <a:solidFill>
                <a:srgbClr val="F79646">
                  <a:lumMod val="75000"/>
                </a:srgbClr>
              </a:solidFill>
            </a:endParaRPr>
          </a:p>
        </p:txBody>
      </p:sp>
      <p:sp>
        <p:nvSpPr>
          <p:cNvPr id="2" name="标题 1"/>
          <p:cNvSpPr>
            <a:spLocks noGrp="1"/>
          </p:cNvSpPr>
          <p:nvPr>
            <p:ph type="title"/>
          </p:nvPr>
        </p:nvSpPr>
        <p:spPr>
          <a:xfrm>
            <a:off x="457200" y="0"/>
            <a:ext cx="8229600" cy="1143000"/>
          </a:xfrm>
        </p:spPr>
        <p:txBody>
          <a:bodyPr>
            <a:normAutofit/>
          </a:bodyPr>
          <a:lstStyle/>
          <a:p>
            <a:pPr lvl="0" fontAlgn="base">
              <a:lnSpc>
                <a:spcPct val="150000"/>
              </a:lnSpc>
              <a:spcBef>
                <a:spcPct val="5000"/>
              </a:spcBef>
              <a:spcAft>
                <a:spcPct val="5000"/>
              </a:spcAft>
            </a:pPr>
            <a:r>
              <a:rPr kumimoji="1" lang="en-US" altLang="zh-CN" sz="3200" b="1" dirty="0">
                <a:latin typeface="Arial" charset="0"/>
                <a:ea typeface="宋体" charset="-122"/>
                <a:cs typeface="+mn-cs"/>
              </a:rPr>
              <a:t>6.2.1 </a:t>
            </a:r>
            <a:r>
              <a:rPr kumimoji="1" lang="zh-CN" altLang="en-US" sz="3200" b="1" dirty="0">
                <a:latin typeface="Arial" charset="0"/>
                <a:ea typeface="宋体" charset="-122"/>
                <a:cs typeface="+mn-cs"/>
              </a:rPr>
              <a:t>直接插入排序</a:t>
            </a:r>
          </a:p>
        </p:txBody>
      </p:sp>
      <p:sp>
        <p:nvSpPr>
          <p:cNvPr id="4" name="日期占位符 3"/>
          <p:cNvSpPr>
            <a:spLocks noGrp="1"/>
          </p:cNvSpPr>
          <p:nvPr>
            <p:ph type="dt" sz="half" idx="4294967295"/>
          </p:nvPr>
        </p:nvSpPr>
        <p:spPr>
          <a:xfrm>
            <a:off x="0" y="6356350"/>
            <a:ext cx="2133600" cy="365125"/>
          </a:xfrm>
        </p:spPr>
        <p:txBody>
          <a:bodyPr/>
          <a:lstStyle/>
          <a:p>
            <a:fld id="{91DE5425-B670-4D9C-9C2A-AB14B236EE0C}" type="datetime1">
              <a:rPr lang="zh-CN" altLang="en-US" b="1" smtClean="0">
                <a:solidFill>
                  <a:srgbClr val="F79646">
                    <a:lumMod val="75000"/>
                  </a:srgbClr>
                </a:solidFill>
              </a:rPr>
              <a:t>2025/4/9</a:t>
            </a:fld>
            <a:endParaRPr lang="zh-CN" altLang="en-US" b="1" dirty="0">
              <a:solidFill>
                <a:srgbClr val="F79646">
                  <a:lumMod val="75000"/>
                </a:srgbClr>
              </a:solidFill>
            </a:endParaRPr>
          </a:p>
        </p:txBody>
      </p:sp>
      <p:pic>
        <p:nvPicPr>
          <p:cNvPr id="2049" name="Picture 1" descr="C:\Users\Haijun\AppData\Roaming\Tencent\Users\2968516474\QQ\WinTemp\RichOle\O5)[OOM[}$H7(6{A~41GY`Q.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73137" y="1"/>
            <a:ext cx="970863" cy="838199"/>
          </a:xfrm>
          <a:prstGeom prst="rect">
            <a:avLst/>
          </a:prstGeom>
          <a:noFill/>
          <a:extLst>
            <a:ext uri="{909E8E84-426E-40DD-AFC4-6F175D3DCCD1}">
              <a14:hiddenFill xmlns:a14="http://schemas.microsoft.com/office/drawing/2010/main">
                <a:solidFill>
                  <a:srgbClr val="FFFFFF"/>
                </a:solidFill>
              </a14:hiddenFill>
            </a:ext>
          </a:extLst>
        </p:spPr>
      </p:pic>
      <p:cxnSp>
        <p:nvCxnSpPr>
          <p:cNvPr id="12" name="直接连接符 11"/>
          <p:cNvCxnSpPr/>
          <p:nvPr/>
        </p:nvCxnSpPr>
        <p:spPr>
          <a:xfrm>
            <a:off x="457200" y="6324600"/>
            <a:ext cx="822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Text Box 4">
            <a:hlinkClick r:id="rId4" action="ppaction://hlinksldjump"/>
          </p:cNvPr>
          <p:cNvSpPr txBox="1">
            <a:spLocks noChangeArrowheads="1"/>
          </p:cNvSpPr>
          <p:nvPr/>
        </p:nvSpPr>
        <p:spPr bwMode="auto">
          <a:xfrm>
            <a:off x="722283" y="1421249"/>
            <a:ext cx="6340475" cy="1169551"/>
          </a:xfrm>
          <a:prstGeom prst="rect">
            <a:avLst/>
          </a:prstGeom>
          <a:noFill/>
          <a:ln w="9525">
            <a:noFill/>
            <a:miter lim="800000"/>
            <a:headEnd/>
            <a:tailEnd/>
          </a:ln>
          <a:effectLst/>
        </p:spPr>
        <p:txBody>
          <a:bodyPr>
            <a:spAutoFit/>
          </a:bodyPr>
          <a:lstStyle/>
          <a:p>
            <a:pPr fontAlgn="base">
              <a:lnSpc>
                <a:spcPct val="125000"/>
              </a:lnSpc>
              <a:spcBef>
                <a:spcPct val="0"/>
              </a:spcBef>
              <a:spcAft>
                <a:spcPct val="0"/>
              </a:spcAft>
            </a:pPr>
            <a:r>
              <a:rPr kumimoji="1" lang="zh-CN" altLang="en-US" sz="2800" b="1" dirty="0">
                <a:solidFill>
                  <a:srgbClr val="0000FF"/>
                </a:solidFill>
                <a:latin typeface="Times New Roman" pitchFamily="18" charset="0"/>
                <a:ea typeface="楷体_GB2312" pitchFamily="49" charset="-122"/>
              </a:rPr>
              <a:t>从</a:t>
            </a:r>
            <a:r>
              <a:rPr kumimoji="1" lang="en-US" altLang="zh-CN" sz="2800" b="1" dirty="0">
                <a:solidFill>
                  <a:srgbClr val="0000FF"/>
                </a:solidFill>
                <a:latin typeface="Times New Roman" pitchFamily="18" charset="0"/>
                <a:ea typeface="楷体_GB2312" pitchFamily="49" charset="-122"/>
              </a:rPr>
              <a:t>R[i-1]</a:t>
            </a:r>
            <a:r>
              <a:rPr kumimoji="1" lang="zh-CN" altLang="en-US" sz="2800" b="1" dirty="0">
                <a:solidFill>
                  <a:srgbClr val="0000FF"/>
                </a:solidFill>
                <a:latin typeface="Times New Roman" pitchFamily="18" charset="0"/>
                <a:ea typeface="楷体_GB2312" pitchFamily="49" charset="-122"/>
              </a:rPr>
              <a:t>起向前进行顺序查找，            </a:t>
            </a:r>
            <a:r>
              <a:rPr kumimoji="1" lang="zh-CN" altLang="en-US" sz="2800" b="1" dirty="0">
                <a:solidFill>
                  <a:srgbClr val="FF6600"/>
                </a:solidFill>
                <a:latin typeface="Times New Roman" pitchFamily="18" charset="0"/>
                <a:ea typeface="楷体_GB2312" pitchFamily="49" charset="-122"/>
              </a:rPr>
              <a:t>监视哨设置在</a:t>
            </a:r>
            <a:r>
              <a:rPr kumimoji="1" lang="en-US" altLang="zh-CN" sz="2800" b="1" dirty="0">
                <a:solidFill>
                  <a:srgbClr val="FF6600"/>
                </a:solidFill>
                <a:latin typeface="Times New Roman" pitchFamily="18" charset="0"/>
                <a:ea typeface="楷体_GB2312" pitchFamily="49" charset="-122"/>
              </a:rPr>
              <a:t>R[0]</a:t>
            </a:r>
            <a:r>
              <a:rPr kumimoji="1" lang="zh-CN" altLang="en-US" sz="2800" b="1" dirty="0">
                <a:solidFill>
                  <a:srgbClr val="FF6600"/>
                </a:solidFill>
                <a:latin typeface="Times New Roman" pitchFamily="18" charset="0"/>
                <a:ea typeface="楷体_GB2312" pitchFamily="49" charset="-122"/>
              </a:rPr>
              <a:t>；</a:t>
            </a:r>
            <a:endParaRPr kumimoji="1" lang="zh-CN" altLang="en-US" sz="2800" b="1" dirty="0">
              <a:solidFill>
                <a:srgbClr val="0000FF"/>
              </a:solidFill>
              <a:latin typeface="Times New Roman" pitchFamily="18" charset="0"/>
              <a:ea typeface="楷体_GB2312" pitchFamily="49" charset="-122"/>
            </a:endParaRPr>
          </a:p>
        </p:txBody>
      </p:sp>
      <p:sp>
        <p:nvSpPr>
          <p:cNvPr id="14" name="Text Box 12"/>
          <p:cNvSpPr txBox="1">
            <a:spLocks noChangeArrowheads="1"/>
          </p:cNvSpPr>
          <p:nvPr/>
        </p:nvSpPr>
        <p:spPr bwMode="auto">
          <a:xfrm>
            <a:off x="715933" y="4226879"/>
            <a:ext cx="5498621" cy="624530"/>
          </a:xfrm>
          <a:prstGeom prst="rect">
            <a:avLst/>
          </a:prstGeom>
          <a:noFill/>
          <a:ln w="9525">
            <a:noFill/>
            <a:miter lim="800000"/>
            <a:headEnd/>
            <a:tailEnd/>
          </a:ln>
          <a:effectLst/>
        </p:spPr>
        <p:txBody>
          <a:bodyPr wrap="none">
            <a:spAutoFit/>
          </a:bodyPr>
          <a:lstStyle/>
          <a:p>
            <a:pPr fontAlgn="base">
              <a:lnSpc>
                <a:spcPct val="140000"/>
              </a:lnSpc>
              <a:spcBef>
                <a:spcPct val="0"/>
              </a:spcBef>
              <a:spcAft>
                <a:spcPct val="0"/>
              </a:spcAft>
            </a:pPr>
            <a:r>
              <a:rPr kumimoji="1" lang="en-US" altLang="zh-CN" sz="2800" b="1">
                <a:solidFill>
                  <a:srgbClr val="003300"/>
                </a:solidFill>
                <a:latin typeface="Times New Roman" pitchFamily="18" charset="0"/>
                <a:ea typeface="楷体_GB2312" pitchFamily="49" charset="-122"/>
              </a:rPr>
              <a:t>R[0] = R[i];            // </a:t>
            </a:r>
            <a:r>
              <a:rPr kumimoji="1" lang="zh-CN" altLang="en-US" sz="2800" b="1">
                <a:solidFill>
                  <a:srgbClr val="003300"/>
                </a:solidFill>
                <a:latin typeface="Times New Roman" pitchFamily="18" charset="0"/>
                <a:ea typeface="楷体_GB2312" pitchFamily="49" charset="-122"/>
              </a:rPr>
              <a:t>设置“哨兵”</a:t>
            </a:r>
          </a:p>
        </p:txBody>
      </p:sp>
      <p:sp>
        <p:nvSpPr>
          <p:cNvPr id="15" name="Text Box 13"/>
          <p:cNvSpPr txBox="1">
            <a:spLocks noChangeArrowheads="1"/>
          </p:cNvSpPr>
          <p:nvPr/>
        </p:nvSpPr>
        <p:spPr bwMode="auto">
          <a:xfrm>
            <a:off x="728633" y="5780103"/>
            <a:ext cx="5775940" cy="695575"/>
          </a:xfrm>
          <a:prstGeom prst="rect">
            <a:avLst/>
          </a:prstGeom>
          <a:noFill/>
          <a:ln w="9525">
            <a:noFill/>
            <a:miter lim="800000"/>
            <a:headEnd/>
            <a:tailEnd/>
          </a:ln>
          <a:effectLst/>
        </p:spPr>
        <p:txBody>
          <a:bodyPr wrap="none">
            <a:spAutoFit/>
          </a:bodyPr>
          <a:lstStyle/>
          <a:p>
            <a:pPr fontAlgn="base">
              <a:lnSpc>
                <a:spcPct val="140000"/>
              </a:lnSpc>
              <a:spcBef>
                <a:spcPct val="0"/>
              </a:spcBef>
              <a:spcAft>
                <a:spcPct val="0"/>
              </a:spcAft>
            </a:pPr>
            <a:r>
              <a:rPr kumimoji="1" lang="zh-CN" altLang="en-US" sz="2800" b="1" dirty="0">
                <a:solidFill>
                  <a:srgbClr val="0000FF"/>
                </a:solidFill>
                <a:latin typeface="Times New Roman" pitchFamily="18" charset="0"/>
                <a:ea typeface="楷体_GB2312" pitchFamily="49" charset="-122"/>
              </a:rPr>
              <a:t>循环结束表明</a:t>
            </a:r>
            <a:r>
              <a:rPr kumimoji="1" lang="en-US" altLang="zh-CN" sz="2800" b="1" dirty="0">
                <a:solidFill>
                  <a:srgbClr val="0000FF"/>
                </a:solidFill>
                <a:latin typeface="Times New Roman" pitchFamily="18" charset="0"/>
                <a:ea typeface="楷体_GB2312" pitchFamily="49" charset="-122"/>
              </a:rPr>
              <a:t>R[</a:t>
            </a:r>
            <a:r>
              <a:rPr kumimoji="1" lang="en-US" altLang="zh-CN" sz="2800" b="1" dirty="0" err="1">
                <a:solidFill>
                  <a:srgbClr val="0000FF"/>
                </a:solidFill>
                <a:latin typeface="Times New Roman" pitchFamily="18" charset="0"/>
                <a:ea typeface="楷体_GB2312" pitchFamily="49" charset="-122"/>
              </a:rPr>
              <a:t>i</a:t>
            </a:r>
            <a:r>
              <a:rPr kumimoji="1" lang="en-US" altLang="zh-CN" sz="2800" b="1" dirty="0">
                <a:solidFill>
                  <a:srgbClr val="0000FF"/>
                </a:solidFill>
                <a:latin typeface="Times New Roman" pitchFamily="18" charset="0"/>
                <a:ea typeface="楷体_GB2312" pitchFamily="49" charset="-122"/>
              </a:rPr>
              <a:t>]</a:t>
            </a:r>
            <a:r>
              <a:rPr kumimoji="1" lang="zh-CN" altLang="en-US" sz="2800" b="1" dirty="0">
                <a:solidFill>
                  <a:srgbClr val="0000FF"/>
                </a:solidFill>
                <a:latin typeface="Times New Roman" pitchFamily="18" charset="0"/>
                <a:ea typeface="楷体_GB2312" pitchFamily="49" charset="-122"/>
              </a:rPr>
              <a:t>的插入位置为 </a:t>
            </a:r>
            <a:r>
              <a:rPr kumimoji="1" lang="en-US" altLang="zh-CN" sz="2800" b="1" i="1" dirty="0">
                <a:solidFill>
                  <a:srgbClr val="0000FF"/>
                </a:solidFill>
                <a:latin typeface="Times New Roman" pitchFamily="18" charset="0"/>
                <a:ea typeface="楷体_GB2312" pitchFamily="49" charset="-122"/>
              </a:rPr>
              <a:t>j +1</a:t>
            </a:r>
            <a:endParaRPr kumimoji="1" lang="en-US" altLang="zh-CN" sz="2800" b="1" dirty="0">
              <a:solidFill>
                <a:srgbClr val="0000FF"/>
              </a:solidFill>
              <a:latin typeface="Times New Roman" pitchFamily="18" charset="0"/>
              <a:ea typeface="楷体_GB2312" pitchFamily="49" charset="-122"/>
            </a:endParaRPr>
          </a:p>
        </p:txBody>
      </p:sp>
      <p:sp>
        <p:nvSpPr>
          <p:cNvPr id="16" name="Rectangle 14" descr="大棋盘"/>
          <p:cNvSpPr>
            <a:spLocks noChangeArrowheads="1"/>
          </p:cNvSpPr>
          <p:nvPr/>
        </p:nvSpPr>
        <p:spPr bwMode="auto">
          <a:xfrm>
            <a:off x="1423958" y="3106104"/>
            <a:ext cx="3124200" cy="304800"/>
          </a:xfrm>
          <a:prstGeom prst="rect">
            <a:avLst/>
          </a:prstGeom>
          <a:pattFill prst="lgCheck">
            <a:fgClr>
              <a:srgbClr val="CCFFFF"/>
            </a:fgClr>
            <a:bgClr>
              <a:srgbClr val="FFFFFF"/>
            </a:bgClr>
          </a:pattFill>
          <a:ln w="9525">
            <a:solidFill>
              <a:srgbClr val="000000"/>
            </a:solidFill>
            <a:miter lim="800000"/>
            <a:headEnd/>
            <a:tailEnd/>
          </a:ln>
          <a:effec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6600CC"/>
              </a:solidFill>
              <a:effectLst/>
              <a:uLnTx/>
              <a:uFillTx/>
              <a:latin typeface="Times New Roman" pitchFamily="18" charset="0"/>
              <a:ea typeface="楷体_GB2312" pitchFamily="49" charset="-122"/>
            </a:endParaRPr>
          </a:p>
        </p:txBody>
      </p:sp>
      <p:sp>
        <p:nvSpPr>
          <p:cNvPr id="17" name="Rectangle 16"/>
          <p:cNvSpPr>
            <a:spLocks noChangeArrowheads="1"/>
          </p:cNvSpPr>
          <p:nvPr/>
        </p:nvSpPr>
        <p:spPr bwMode="auto">
          <a:xfrm>
            <a:off x="1119158" y="3106104"/>
            <a:ext cx="304800" cy="304800"/>
          </a:xfrm>
          <a:prstGeom prst="rect">
            <a:avLst/>
          </a:prstGeom>
          <a:solidFill>
            <a:srgbClr val="00FFFF"/>
          </a:solidFill>
          <a:ln w="9525">
            <a:solidFill>
              <a:srgbClr val="000000"/>
            </a:solidFill>
            <a:miter lim="800000"/>
            <a:headEnd/>
            <a:tailEnd/>
          </a:ln>
          <a:effec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6600CC"/>
              </a:solidFill>
              <a:effectLst/>
              <a:uLnTx/>
              <a:uFillTx/>
              <a:latin typeface="Times New Roman" pitchFamily="18" charset="0"/>
              <a:ea typeface="楷体_GB2312" pitchFamily="49" charset="-122"/>
            </a:endParaRPr>
          </a:p>
        </p:txBody>
      </p:sp>
      <p:sp>
        <p:nvSpPr>
          <p:cNvPr id="18" name="Text Box 17"/>
          <p:cNvSpPr txBox="1">
            <a:spLocks noChangeArrowheads="1"/>
          </p:cNvSpPr>
          <p:nvPr/>
        </p:nvSpPr>
        <p:spPr bwMode="auto">
          <a:xfrm>
            <a:off x="890558" y="2496504"/>
            <a:ext cx="838200" cy="519113"/>
          </a:xfrm>
          <a:prstGeom prst="rect">
            <a:avLst/>
          </a:prstGeom>
          <a:noFill/>
          <a:ln w="9525">
            <a:noFill/>
            <a:miter lim="800000"/>
            <a:headEnd/>
            <a:tailEnd/>
          </a:ln>
          <a:effectLst/>
        </p:spPr>
        <p:txBody>
          <a:bodyPr>
            <a:spAutoFit/>
          </a:bodyPr>
          <a:lstStyle/>
          <a:p>
            <a:pPr fontAlgn="base">
              <a:spcBef>
                <a:spcPct val="50000"/>
              </a:spcBef>
              <a:spcAft>
                <a:spcPct val="0"/>
              </a:spcAft>
            </a:pPr>
            <a:r>
              <a:rPr kumimoji="1" lang="en-US" altLang="zh-CN" sz="2800" b="1" dirty="0">
                <a:solidFill>
                  <a:srgbClr val="003300"/>
                </a:solidFill>
                <a:latin typeface="Times New Roman" pitchFamily="18" charset="0"/>
                <a:ea typeface="楷体_GB2312" pitchFamily="49" charset="-122"/>
              </a:rPr>
              <a:t>R[0]</a:t>
            </a:r>
          </a:p>
        </p:txBody>
      </p:sp>
      <p:sp>
        <p:nvSpPr>
          <p:cNvPr id="19" name="Line 18"/>
          <p:cNvSpPr>
            <a:spLocks noChangeShapeType="1"/>
          </p:cNvSpPr>
          <p:nvPr/>
        </p:nvSpPr>
        <p:spPr bwMode="auto">
          <a:xfrm>
            <a:off x="4395758" y="3410904"/>
            <a:ext cx="0" cy="762000"/>
          </a:xfrm>
          <a:prstGeom prst="line">
            <a:avLst/>
          </a:prstGeom>
          <a:noFill/>
          <a:ln w="9525">
            <a:solidFill>
              <a:srgbClr val="000000"/>
            </a:solidFill>
            <a:round/>
            <a:headEnd type="stealth" w="med" len="lg"/>
            <a:tailEnd/>
          </a:ln>
          <a:effec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6600CC"/>
              </a:solidFill>
              <a:effectLst/>
              <a:uLnTx/>
              <a:uFillTx/>
              <a:latin typeface="Times New Roman" pitchFamily="18" charset="0"/>
              <a:ea typeface="楷体_GB2312" pitchFamily="49" charset="-122"/>
            </a:endParaRPr>
          </a:p>
        </p:txBody>
      </p:sp>
      <p:sp>
        <p:nvSpPr>
          <p:cNvPr id="20" name="Line 19"/>
          <p:cNvSpPr>
            <a:spLocks noChangeShapeType="1"/>
          </p:cNvSpPr>
          <p:nvPr/>
        </p:nvSpPr>
        <p:spPr bwMode="auto">
          <a:xfrm>
            <a:off x="3100358" y="3410904"/>
            <a:ext cx="0" cy="762000"/>
          </a:xfrm>
          <a:prstGeom prst="line">
            <a:avLst/>
          </a:prstGeom>
          <a:noFill/>
          <a:ln w="9525">
            <a:solidFill>
              <a:srgbClr val="000000"/>
            </a:solidFill>
            <a:round/>
            <a:headEnd type="stealth" w="med" len="lg"/>
            <a:tailEnd/>
          </a:ln>
          <a:effec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6600CC"/>
              </a:solidFill>
              <a:effectLst/>
              <a:uLnTx/>
              <a:uFillTx/>
              <a:latin typeface="Times New Roman" pitchFamily="18" charset="0"/>
              <a:ea typeface="楷体_GB2312" pitchFamily="49" charset="-122"/>
            </a:endParaRPr>
          </a:p>
        </p:txBody>
      </p:sp>
      <p:sp>
        <p:nvSpPr>
          <p:cNvPr id="21" name="Text Box 20"/>
          <p:cNvSpPr txBox="1">
            <a:spLocks noChangeArrowheads="1"/>
          </p:cNvSpPr>
          <p:nvPr/>
        </p:nvSpPr>
        <p:spPr bwMode="auto">
          <a:xfrm>
            <a:off x="3122583" y="3563304"/>
            <a:ext cx="587375" cy="523220"/>
          </a:xfrm>
          <a:prstGeom prst="rect">
            <a:avLst/>
          </a:prstGeom>
          <a:noFill/>
          <a:ln w="9525">
            <a:noFill/>
            <a:miter lim="800000"/>
            <a:headEnd/>
            <a:tailEnd/>
          </a:ln>
          <a:effectLst/>
        </p:spPr>
        <p:txBody>
          <a:bodyPr>
            <a:spAutoFit/>
          </a:bodyPr>
          <a:lstStyle/>
          <a:p>
            <a:pPr fontAlgn="base">
              <a:spcBef>
                <a:spcPct val="50000"/>
              </a:spcBef>
              <a:spcAft>
                <a:spcPct val="0"/>
              </a:spcAft>
            </a:pPr>
            <a:r>
              <a:rPr kumimoji="1" lang="en-US" altLang="zh-CN" sz="2800" b="1">
                <a:solidFill>
                  <a:srgbClr val="6600CC"/>
                </a:solidFill>
                <a:latin typeface="Times New Roman" pitchFamily="18" charset="0"/>
                <a:ea typeface="楷体_GB2312" pitchFamily="49" charset="-122"/>
              </a:rPr>
              <a:t>j</a:t>
            </a:r>
          </a:p>
        </p:txBody>
      </p:sp>
      <p:sp>
        <p:nvSpPr>
          <p:cNvPr id="22" name="Rectangle 21" descr="60%"/>
          <p:cNvSpPr>
            <a:spLocks noChangeArrowheads="1"/>
          </p:cNvSpPr>
          <p:nvPr/>
        </p:nvSpPr>
        <p:spPr bwMode="auto">
          <a:xfrm>
            <a:off x="3252758" y="3106104"/>
            <a:ext cx="1295400" cy="304800"/>
          </a:xfrm>
          <a:prstGeom prst="rect">
            <a:avLst/>
          </a:prstGeom>
          <a:pattFill prst="pct60">
            <a:fgClr>
              <a:srgbClr val="FF99FF"/>
            </a:fgClr>
            <a:bgClr>
              <a:srgbClr val="FFFFFF"/>
            </a:bgClr>
          </a:pattFill>
          <a:ln w="9525">
            <a:solidFill>
              <a:srgbClr val="000000"/>
            </a:solidFill>
            <a:miter lim="800000"/>
            <a:headEnd/>
            <a:tailEnd/>
          </a:ln>
          <a:effec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6600CC"/>
              </a:solidFill>
              <a:effectLst/>
              <a:uLnTx/>
              <a:uFillTx/>
              <a:latin typeface="Times New Roman" pitchFamily="18" charset="0"/>
              <a:ea typeface="楷体_GB2312" pitchFamily="49" charset="-122"/>
            </a:endParaRPr>
          </a:p>
        </p:txBody>
      </p:sp>
      <p:sp>
        <p:nvSpPr>
          <p:cNvPr id="23" name="Rectangle 22"/>
          <p:cNvSpPr>
            <a:spLocks noChangeArrowheads="1"/>
          </p:cNvSpPr>
          <p:nvPr/>
        </p:nvSpPr>
        <p:spPr bwMode="auto">
          <a:xfrm>
            <a:off x="4548158" y="3106104"/>
            <a:ext cx="3429000" cy="304800"/>
          </a:xfrm>
          <a:prstGeom prst="rect">
            <a:avLst/>
          </a:prstGeom>
          <a:solidFill>
            <a:srgbClr val="E2D700"/>
          </a:solidFill>
          <a:ln w="9525">
            <a:solidFill>
              <a:srgbClr val="000000"/>
            </a:solidFill>
            <a:miter lim="800000"/>
            <a:headEnd/>
            <a:tailEnd/>
          </a:ln>
          <a:effec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6600CC"/>
              </a:solidFill>
              <a:effectLst/>
              <a:uLnTx/>
              <a:uFillTx/>
              <a:latin typeface="Times New Roman" pitchFamily="18" charset="0"/>
              <a:ea typeface="楷体_GB2312" pitchFamily="49" charset="-122"/>
            </a:endParaRPr>
          </a:p>
        </p:txBody>
      </p:sp>
      <p:sp>
        <p:nvSpPr>
          <p:cNvPr id="24" name="Rectangle 23"/>
          <p:cNvSpPr>
            <a:spLocks noChangeArrowheads="1"/>
          </p:cNvSpPr>
          <p:nvPr/>
        </p:nvSpPr>
        <p:spPr bwMode="auto">
          <a:xfrm>
            <a:off x="4548158" y="3106104"/>
            <a:ext cx="304800" cy="304800"/>
          </a:xfrm>
          <a:prstGeom prst="rect">
            <a:avLst/>
          </a:prstGeom>
          <a:solidFill>
            <a:srgbClr val="00FFFF"/>
          </a:solidFill>
          <a:ln w="9525">
            <a:solidFill>
              <a:srgbClr val="000000"/>
            </a:solidFill>
            <a:miter lim="800000"/>
            <a:headEnd/>
            <a:tailEnd/>
          </a:ln>
          <a:effec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6600CC"/>
              </a:solidFill>
              <a:effectLst/>
              <a:uLnTx/>
              <a:uFillTx/>
              <a:latin typeface="Times New Roman" pitchFamily="18" charset="0"/>
              <a:ea typeface="楷体_GB2312" pitchFamily="49" charset="-122"/>
            </a:endParaRPr>
          </a:p>
        </p:txBody>
      </p:sp>
      <p:sp>
        <p:nvSpPr>
          <p:cNvPr id="25" name="Rectangle 24"/>
          <p:cNvSpPr>
            <a:spLocks noChangeArrowheads="1"/>
          </p:cNvSpPr>
          <p:nvPr/>
        </p:nvSpPr>
        <p:spPr bwMode="auto">
          <a:xfrm>
            <a:off x="4319558" y="2572704"/>
            <a:ext cx="784189" cy="523220"/>
          </a:xfrm>
          <a:prstGeom prst="rect">
            <a:avLst/>
          </a:prstGeom>
          <a:noFill/>
          <a:ln w="9525">
            <a:noFill/>
            <a:miter lim="800000"/>
            <a:headEnd/>
            <a:tailEnd/>
          </a:ln>
          <a:effectLst/>
        </p:spPr>
        <p:txBody>
          <a:bodyPr wrap="none">
            <a:spAutoFit/>
          </a:bodyPr>
          <a:lstStyle/>
          <a:p>
            <a:pPr fontAlgn="base">
              <a:spcBef>
                <a:spcPct val="0"/>
              </a:spcBef>
              <a:spcAft>
                <a:spcPct val="0"/>
              </a:spcAft>
            </a:pPr>
            <a:r>
              <a:rPr kumimoji="1" lang="en-US" altLang="zh-CN" sz="2800" b="1">
                <a:solidFill>
                  <a:srgbClr val="003300"/>
                </a:solidFill>
                <a:latin typeface="Times New Roman" pitchFamily="18" charset="0"/>
                <a:ea typeface="楷体_GB2312" pitchFamily="49" charset="-122"/>
              </a:rPr>
              <a:t>R[i]</a:t>
            </a:r>
          </a:p>
        </p:txBody>
      </p:sp>
      <p:sp>
        <p:nvSpPr>
          <p:cNvPr id="26" name="Rectangle 25"/>
          <p:cNvSpPr>
            <a:spLocks noChangeArrowheads="1"/>
          </p:cNvSpPr>
          <p:nvPr/>
        </p:nvSpPr>
        <p:spPr bwMode="auto">
          <a:xfrm>
            <a:off x="712758" y="4766645"/>
            <a:ext cx="5533823" cy="1227772"/>
          </a:xfrm>
          <a:prstGeom prst="rect">
            <a:avLst/>
          </a:prstGeom>
          <a:noFill/>
          <a:ln w="9525">
            <a:noFill/>
            <a:miter lim="800000"/>
            <a:headEnd/>
            <a:tailEnd/>
          </a:ln>
          <a:effectLst/>
        </p:spPr>
        <p:txBody>
          <a:bodyPr wrap="none">
            <a:spAutoFit/>
          </a:bodyPr>
          <a:lstStyle/>
          <a:p>
            <a:pPr fontAlgn="base">
              <a:lnSpc>
                <a:spcPct val="140000"/>
              </a:lnSpc>
              <a:spcBef>
                <a:spcPct val="0"/>
              </a:spcBef>
              <a:spcAft>
                <a:spcPct val="0"/>
              </a:spcAft>
            </a:pPr>
            <a:r>
              <a:rPr kumimoji="1" lang="en-US" altLang="zh-CN" sz="2800" b="1" dirty="0">
                <a:solidFill>
                  <a:srgbClr val="003300"/>
                </a:solidFill>
                <a:latin typeface="Times New Roman" pitchFamily="18" charset="0"/>
                <a:ea typeface="楷体_GB2312" pitchFamily="49" charset="-122"/>
              </a:rPr>
              <a:t>for (j=i-1; R[0].key&lt;R[j].key; --j);  </a:t>
            </a:r>
          </a:p>
          <a:p>
            <a:pPr fontAlgn="base">
              <a:lnSpc>
                <a:spcPct val="140000"/>
              </a:lnSpc>
              <a:spcBef>
                <a:spcPct val="0"/>
              </a:spcBef>
              <a:spcAft>
                <a:spcPct val="0"/>
              </a:spcAft>
            </a:pPr>
            <a:r>
              <a:rPr kumimoji="1" lang="en-US" altLang="zh-CN" sz="2800" b="1" dirty="0">
                <a:solidFill>
                  <a:srgbClr val="003300"/>
                </a:solidFill>
                <a:latin typeface="Times New Roman" pitchFamily="18" charset="0"/>
                <a:ea typeface="楷体_GB2312" pitchFamily="49" charset="-122"/>
              </a:rPr>
              <a:t>                              // </a:t>
            </a:r>
            <a:r>
              <a:rPr kumimoji="1" lang="zh-CN" altLang="en-US" sz="2800" b="1" dirty="0">
                <a:solidFill>
                  <a:srgbClr val="003300"/>
                </a:solidFill>
                <a:latin typeface="Times New Roman" pitchFamily="18" charset="0"/>
                <a:ea typeface="楷体_GB2312" pitchFamily="49" charset="-122"/>
              </a:rPr>
              <a:t>从后往前找</a:t>
            </a:r>
          </a:p>
        </p:txBody>
      </p:sp>
      <p:sp>
        <p:nvSpPr>
          <p:cNvPr id="27" name="Text Box 26"/>
          <p:cNvSpPr txBox="1">
            <a:spLocks noChangeArrowheads="1"/>
          </p:cNvSpPr>
          <p:nvPr/>
        </p:nvSpPr>
        <p:spPr bwMode="auto">
          <a:xfrm>
            <a:off x="4471958" y="3715704"/>
            <a:ext cx="968375" cy="519113"/>
          </a:xfrm>
          <a:prstGeom prst="rect">
            <a:avLst/>
          </a:prstGeom>
          <a:noFill/>
          <a:ln w="9525">
            <a:noFill/>
            <a:miter lim="800000"/>
            <a:headEnd/>
            <a:tailEnd/>
          </a:ln>
          <a:effectLst/>
        </p:spPr>
        <p:txBody>
          <a:bodyPr>
            <a:spAutoFit/>
          </a:bodyPr>
          <a:lstStyle/>
          <a:p>
            <a:pPr fontAlgn="base">
              <a:spcBef>
                <a:spcPct val="50000"/>
              </a:spcBef>
              <a:spcAft>
                <a:spcPct val="0"/>
              </a:spcAft>
            </a:pPr>
            <a:r>
              <a:rPr kumimoji="1" lang="en-US" altLang="zh-CN" sz="2800" b="1">
                <a:solidFill>
                  <a:srgbClr val="6600CC"/>
                </a:solidFill>
                <a:latin typeface="Times New Roman" pitchFamily="18" charset="0"/>
                <a:ea typeface="楷体_GB2312" pitchFamily="49" charset="-122"/>
              </a:rPr>
              <a:t>j=i-1</a:t>
            </a:r>
          </a:p>
        </p:txBody>
      </p:sp>
      <p:sp>
        <p:nvSpPr>
          <p:cNvPr id="28" name="AutoShape 27"/>
          <p:cNvSpPr>
            <a:spLocks noChangeArrowheads="1"/>
          </p:cNvSpPr>
          <p:nvPr/>
        </p:nvSpPr>
        <p:spPr bwMode="auto">
          <a:xfrm>
            <a:off x="3862358" y="3791904"/>
            <a:ext cx="1600200" cy="457200"/>
          </a:xfrm>
          <a:prstGeom prst="wedgeRoundRectCallout">
            <a:avLst>
              <a:gd name="adj1" fmla="val -80653"/>
              <a:gd name="adj2" fmla="val -129861"/>
              <a:gd name="adj3" fmla="val 16667"/>
            </a:avLst>
          </a:prstGeom>
          <a:solidFill>
            <a:srgbClr val="FFFF99">
              <a:alpha val="50000"/>
            </a:srgbClr>
          </a:solidFill>
          <a:ln w="12700">
            <a:solidFill>
              <a:srgbClr val="800000"/>
            </a:solidFill>
            <a:miter lim="800000"/>
            <a:headEnd/>
            <a:tailEnd/>
          </a:ln>
          <a:effectLst/>
        </p:spPr>
        <p:txBody>
          <a:bodyPr wrap="none" anchor="ctr"/>
          <a:lstStyle/>
          <a:p>
            <a:pPr algn="ctr" fontAlgn="base">
              <a:spcBef>
                <a:spcPct val="0"/>
              </a:spcBef>
              <a:spcAft>
                <a:spcPct val="0"/>
              </a:spcAft>
            </a:pPr>
            <a:r>
              <a:rPr kumimoji="1" lang="zh-CN" altLang="en-US" sz="2800" b="1">
                <a:solidFill>
                  <a:srgbClr val="990000"/>
                </a:solidFill>
                <a:latin typeface="Times New Roman" pitchFamily="18" charset="0"/>
                <a:ea typeface="楷体_GB2312" pitchFamily="49" charset="-122"/>
              </a:rPr>
              <a:t>插入位置</a:t>
            </a:r>
            <a:endParaRPr kumimoji="1" lang="zh-CN" altLang="en-US" sz="2800" b="1">
              <a:solidFill>
                <a:srgbClr val="6600CC"/>
              </a:solidFill>
              <a:latin typeface="Times New Roman" pitchFamily="18" charset="0"/>
              <a:ea typeface="楷体_GB2312" pitchFamily="49" charset="-122"/>
            </a:endParaRPr>
          </a:p>
        </p:txBody>
      </p:sp>
      <p:sp>
        <p:nvSpPr>
          <p:cNvPr id="29" name="Text Box 2320"/>
          <p:cNvSpPr txBox="1">
            <a:spLocks noChangeArrowheads="1"/>
          </p:cNvSpPr>
          <p:nvPr/>
        </p:nvSpPr>
        <p:spPr bwMode="auto">
          <a:xfrm>
            <a:off x="466725" y="928688"/>
            <a:ext cx="4537075" cy="519112"/>
          </a:xfrm>
          <a:prstGeom prst="rect">
            <a:avLst/>
          </a:prstGeom>
          <a:noFill/>
          <a:ln w="9525" algn="ctr">
            <a:noFill/>
            <a:miter lim="800000"/>
            <a:headEnd/>
            <a:tailEnd/>
          </a:ln>
          <a:effectLst/>
        </p:spPr>
        <p:txBody>
          <a:bodyPr>
            <a:spAutoFit/>
          </a:bodyPr>
          <a:lstStyle/>
          <a:p>
            <a:pPr fontAlgn="base">
              <a:spcBef>
                <a:spcPct val="20000"/>
              </a:spcBef>
              <a:spcAft>
                <a:spcPct val="0"/>
              </a:spcAft>
              <a:buFont typeface="Wingdings" pitchFamily="2" charset="2"/>
              <a:buChar char="p"/>
            </a:pPr>
            <a:r>
              <a:rPr kumimoji="1" lang="en-US" altLang="zh-CN" sz="2800" b="1" dirty="0">
                <a:solidFill>
                  <a:srgbClr val="003300"/>
                </a:solidFill>
                <a:latin typeface="Times New Roman" pitchFamily="18" charset="0"/>
              </a:rPr>
              <a:t> </a:t>
            </a:r>
            <a:r>
              <a:rPr kumimoji="1" lang="zh-CN" altLang="en-US" sz="2800" b="1" dirty="0">
                <a:solidFill>
                  <a:srgbClr val="003300"/>
                </a:solidFill>
                <a:latin typeface="Times New Roman" pitchFamily="18" charset="0"/>
              </a:rPr>
              <a:t>直接插入排序算法要点</a:t>
            </a:r>
          </a:p>
        </p:txBody>
      </p:sp>
      <p:sp>
        <p:nvSpPr>
          <p:cNvPr id="30" name="TextBox 29">
            <a:extLst>
              <a:ext uri="{FF2B5EF4-FFF2-40B4-BE49-F238E27FC236}">
                <a16:creationId xmlns:a16="http://schemas.microsoft.com/office/drawing/2014/main" id="{FE49EED8-62A7-E343-926A-75E7B4A80977}"/>
              </a:ext>
            </a:extLst>
          </p:cNvPr>
          <p:cNvSpPr txBox="1"/>
          <p:nvPr/>
        </p:nvSpPr>
        <p:spPr>
          <a:xfrm>
            <a:off x="6349292" y="3907757"/>
            <a:ext cx="2413708" cy="584775"/>
          </a:xfrm>
          <a:prstGeom prst="rect">
            <a:avLst/>
          </a:prstGeom>
          <a:solidFill>
            <a:schemeClr val="bg1"/>
          </a:solidFill>
          <a:ln w="19050">
            <a:solidFill>
              <a:srgbClr val="00B050"/>
            </a:solidFill>
          </a:ln>
        </p:spPr>
        <p:txBody>
          <a:bodyPr wrap="square" rtlCol="0">
            <a:spAutoFit/>
          </a:bodyPr>
          <a:lstStyle/>
          <a:p>
            <a:pPr algn="just"/>
            <a:r>
              <a:rPr lang="zh-CN" altLang="en-US" sz="1600" b="1" dirty="0">
                <a:solidFill>
                  <a:srgbClr val="FF0000"/>
                </a:solidFill>
              </a:rPr>
              <a:t>注意：</a:t>
            </a:r>
            <a:r>
              <a:rPr lang="en-US" altLang="zh-CN" sz="1600" b="1" dirty="0">
                <a:solidFill>
                  <a:srgbClr val="FF0000"/>
                </a:solidFill>
              </a:rPr>
              <a:t>R[0]</a:t>
            </a:r>
            <a:r>
              <a:rPr lang="zh-CN" altLang="en-US" sz="1600" b="1" dirty="0">
                <a:solidFill>
                  <a:srgbClr val="FF0000"/>
                </a:solidFill>
              </a:rPr>
              <a:t>用来做监视哨，从</a:t>
            </a:r>
            <a:r>
              <a:rPr lang="en-US" altLang="zh-CN" sz="1600" b="1" dirty="0">
                <a:solidFill>
                  <a:srgbClr val="FF0000"/>
                </a:solidFill>
              </a:rPr>
              <a:t>R[1]</a:t>
            </a:r>
            <a:r>
              <a:rPr lang="zh-CN" altLang="en-US" sz="1600" b="1" dirty="0">
                <a:solidFill>
                  <a:srgbClr val="FF0000"/>
                </a:solidFill>
              </a:rPr>
              <a:t>开始存储有序数据</a:t>
            </a:r>
          </a:p>
        </p:txBody>
      </p:sp>
    </p:spTree>
    <p:extLst>
      <p:ext uri="{BB962C8B-B14F-4D97-AF65-F5344CB8AC3E}">
        <p14:creationId xmlns:p14="http://schemas.microsoft.com/office/powerpoint/2010/main" val="3440624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strips(downRight)">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wipe(left)">
                                      <p:cBhvr>
                                        <p:cTn id="12" dur="500"/>
                                        <p:tgtEl>
                                          <p:spTgt spid="16"/>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23"/>
                                        </p:tgtEl>
                                        <p:attrNameLst>
                                          <p:attrName>style.visibility</p:attrName>
                                        </p:attrNameLst>
                                      </p:cBhvr>
                                      <p:to>
                                        <p:strVal val="visible"/>
                                      </p:to>
                                    </p:set>
                                    <p:animEffect transition="in" filter="wipe(left)">
                                      <p:cBhvr>
                                        <p:cTn id="16" dur="500"/>
                                        <p:tgtEl>
                                          <p:spTgt spid="23"/>
                                        </p:tgtEl>
                                      </p:cBhvr>
                                    </p:animEffect>
                                  </p:childTnLst>
                                </p:cTn>
                              </p:par>
                            </p:childTnLst>
                          </p:cTn>
                        </p:par>
                      </p:childTnLst>
                    </p:cTn>
                  </p:par>
                  <p:par>
                    <p:cTn id="17" fill="hold">
                      <p:stCondLst>
                        <p:cond delay="indefinite"/>
                      </p:stCondLst>
                      <p:childTnLst>
                        <p:par>
                          <p:cTn id="18" fill="hold">
                            <p:stCondLst>
                              <p:cond delay="0"/>
                            </p:stCondLst>
                            <p:childTnLst>
                              <p:par>
                                <p:cTn id="19" presetID="12" presetClass="entr" presetSubtype="1" fill="hold" grpId="0" nodeType="clickEffect">
                                  <p:stCondLst>
                                    <p:cond delay="0"/>
                                  </p:stCondLst>
                                  <p:childTnLst>
                                    <p:set>
                                      <p:cBhvr>
                                        <p:cTn id="20" dur="1" fill="hold">
                                          <p:stCondLst>
                                            <p:cond delay="0"/>
                                          </p:stCondLst>
                                        </p:cTn>
                                        <p:tgtEl>
                                          <p:spTgt spid="25"/>
                                        </p:tgtEl>
                                        <p:attrNameLst>
                                          <p:attrName>style.visibility</p:attrName>
                                        </p:attrNameLst>
                                      </p:cBhvr>
                                      <p:to>
                                        <p:strVal val="visible"/>
                                      </p:to>
                                    </p:set>
                                    <p:animEffect transition="in" filter="slide(fromTop)">
                                      <p:cBhvr>
                                        <p:cTn id="21" dur="500"/>
                                        <p:tgtEl>
                                          <p:spTgt spid="25"/>
                                        </p:tgtEl>
                                      </p:cBhvr>
                                    </p:animEffect>
                                  </p:childTnLst>
                                </p:cTn>
                              </p:par>
                            </p:childTnLst>
                          </p:cTn>
                        </p:par>
                        <p:par>
                          <p:cTn id="22" fill="hold">
                            <p:stCondLst>
                              <p:cond delay="500"/>
                            </p:stCondLst>
                            <p:childTnLst>
                              <p:par>
                                <p:cTn id="23" presetID="9" presetClass="entr" presetSubtype="0" fill="hold" grpId="0" nodeType="afterEffect">
                                  <p:stCondLst>
                                    <p:cond delay="0"/>
                                  </p:stCondLst>
                                  <p:childTnLst>
                                    <p:set>
                                      <p:cBhvr>
                                        <p:cTn id="24" dur="1" fill="hold">
                                          <p:stCondLst>
                                            <p:cond delay="0"/>
                                          </p:stCondLst>
                                        </p:cTn>
                                        <p:tgtEl>
                                          <p:spTgt spid="24"/>
                                        </p:tgtEl>
                                        <p:attrNameLst>
                                          <p:attrName>style.visibility</p:attrName>
                                        </p:attrNameLst>
                                      </p:cBhvr>
                                      <p:to>
                                        <p:strVal val="visible"/>
                                      </p:to>
                                    </p:set>
                                    <p:animEffect transition="in" filter="dissolve">
                                      <p:cBhvr>
                                        <p:cTn id="25" dur="500"/>
                                        <p:tgtEl>
                                          <p:spTgt spid="24"/>
                                        </p:tgtEl>
                                      </p:cBhvr>
                                    </p:animEffect>
                                  </p:childTnLst>
                                </p:cTn>
                              </p:par>
                            </p:childTnLst>
                          </p:cTn>
                        </p:par>
                      </p:childTnLst>
                    </p:cTn>
                  </p:par>
                  <p:par>
                    <p:cTn id="26" fill="hold">
                      <p:stCondLst>
                        <p:cond delay="indefinite"/>
                      </p:stCondLst>
                      <p:childTnLst>
                        <p:par>
                          <p:cTn id="27" fill="hold">
                            <p:stCondLst>
                              <p:cond delay="0"/>
                            </p:stCondLst>
                            <p:childTnLst>
                              <p:par>
                                <p:cTn id="28" presetID="18" presetClass="entr" presetSubtype="6" fill="hold" grpId="0" nodeType="click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strips(downRight)">
                                      <p:cBhvr>
                                        <p:cTn id="30" dur="500"/>
                                        <p:tgtEl>
                                          <p:spTgt spid="14"/>
                                        </p:tgtEl>
                                      </p:cBhvr>
                                    </p:animEffect>
                                  </p:childTnLst>
                                </p:cTn>
                              </p:par>
                            </p:childTnLst>
                          </p:cTn>
                        </p:par>
                      </p:childTnLst>
                    </p:cTn>
                  </p:par>
                  <p:par>
                    <p:cTn id="31" fill="hold">
                      <p:stCondLst>
                        <p:cond delay="indefinite"/>
                      </p:stCondLst>
                      <p:childTnLst>
                        <p:par>
                          <p:cTn id="32" fill="hold">
                            <p:stCondLst>
                              <p:cond delay="0"/>
                            </p:stCondLst>
                            <p:childTnLst>
                              <p:par>
                                <p:cTn id="33" presetID="12" presetClass="entr" presetSubtype="1" fill="hold" grpId="0" nodeType="clickEffect">
                                  <p:stCondLst>
                                    <p:cond delay="0"/>
                                  </p:stCondLst>
                                  <p:childTnLst>
                                    <p:set>
                                      <p:cBhvr>
                                        <p:cTn id="34" dur="1" fill="hold">
                                          <p:stCondLst>
                                            <p:cond delay="0"/>
                                          </p:stCondLst>
                                        </p:cTn>
                                        <p:tgtEl>
                                          <p:spTgt spid="18"/>
                                        </p:tgtEl>
                                        <p:attrNameLst>
                                          <p:attrName>style.visibility</p:attrName>
                                        </p:attrNameLst>
                                      </p:cBhvr>
                                      <p:to>
                                        <p:strVal val="visible"/>
                                      </p:to>
                                    </p:set>
                                    <p:animEffect transition="in" filter="slide(fromTop)">
                                      <p:cBhvr>
                                        <p:cTn id="35" dur="500"/>
                                        <p:tgtEl>
                                          <p:spTgt spid="18"/>
                                        </p:tgtEl>
                                      </p:cBhvr>
                                    </p:animEffect>
                                  </p:childTnLst>
                                </p:cTn>
                              </p:par>
                            </p:childTnLst>
                          </p:cTn>
                        </p:par>
                        <p:par>
                          <p:cTn id="36" fill="hold">
                            <p:stCondLst>
                              <p:cond delay="500"/>
                            </p:stCondLst>
                            <p:childTnLst>
                              <p:par>
                                <p:cTn id="37" presetID="9" presetClass="entr" presetSubtype="0" fill="hold" grpId="0" nodeType="afterEffect">
                                  <p:stCondLst>
                                    <p:cond delay="0"/>
                                  </p:stCondLst>
                                  <p:childTnLst>
                                    <p:set>
                                      <p:cBhvr>
                                        <p:cTn id="38" dur="1" fill="hold">
                                          <p:stCondLst>
                                            <p:cond delay="0"/>
                                          </p:stCondLst>
                                        </p:cTn>
                                        <p:tgtEl>
                                          <p:spTgt spid="17"/>
                                        </p:tgtEl>
                                        <p:attrNameLst>
                                          <p:attrName>style.visibility</p:attrName>
                                        </p:attrNameLst>
                                      </p:cBhvr>
                                      <p:to>
                                        <p:strVal val="visible"/>
                                      </p:to>
                                    </p:set>
                                    <p:animEffect transition="in" filter="dissolve">
                                      <p:cBhvr>
                                        <p:cTn id="39" dur="500"/>
                                        <p:tgtEl>
                                          <p:spTgt spid="17"/>
                                        </p:tgtEl>
                                      </p:cBhvr>
                                    </p:animEffect>
                                  </p:childTnLst>
                                </p:cTn>
                              </p:par>
                            </p:childTnLst>
                          </p:cTn>
                        </p:par>
                      </p:childTnLst>
                    </p:cTn>
                  </p:par>
                  <p:par>
                    <p:cTn id="40" fill="hold">
                      <p:stCondLst>
                        <p:cond delay="indefinite"/>
                      </p:stCondLst>
                      <p:childTnLst>
                        <p:par>
                          <p:cTn id="41" fill="hold">
                            <p:stCondLst>
                              <p:cond delay="0"/>
                            </p:stCondLst>
                            <p:childTnLst>
                              <p:par>
                                <p:cTn id="42" presetID="18" presetClass="entr" presetSubtype="6" fill="hold" grpId="0" nodeType="clickEffect">
                                  <p:stCondLst>
                                    <p:cond delay="0"/>
                                  </p:stCondLst>
                                  <p:childTnLst>
                                    <p:set>
                                      <p:cBhvr>
                                        <p:cTn id="43" dur="1" fill="hold">
                                          <p:stCondLst>
                                            <p:cond delay="0"/>
                                          </p:stCondLst>
                                        </p:cTn>
                                        <p:tgtEl>
                                          <p:spTgt spid="26"/>
                                        </p:tgtEl>
                                        <p:attrNameLst>
                                          <p:attrName>style.visibility</p:attrName>
                                        </p:attrNameLst>
                                      </p:cBhvr>
                                      <p:to>
                                        <p:strVal val="visible"/>
                                      </p:to>
                                    </p:set>
                                    <p:animEffect transition="in" filter="strips(downRight)">
                                      <p:cBhvr>
                                        <p:cTn id="44" dur="500"/>
                                        <p:tgtEl>
                                          <p:spTgt spid="26"/>
                                        </p:tgtEl>
                                      </p:cBhvr>
                                    </p:animEffect>
                                  </p:childTnLst>
                                </p:cTn>
                              </p:par>
                            </p:childTnLst>
                          </p:cTn>
                        </p:par>
                      </p:childTnLst>
                    </p:cTn>
                  </p:par>
                  <p:par>
                    <p:cTn id="45" fill="hold">
                      <p:stCondLst>
                        <p:cond delay="indefinite"/>
                      </p:stCondLst>
                      <p:childTnLst>
                        <p:par>
                          <p:cTn id="46" fill="hold">
                            <p:stCondLst>
                              <p:cond delay="0"/>
                            </p:stCondLst>
                            <p:childTnLst>
                              <p:par>
                                <p:cTn id="47" presetID="17" presetClass="entr" presetSubtype="4" fill="hold" grpId="0" nodeType="clickEffect">
                                  <p:stCondLst>
                                    <p:cond delay="0"/>
                                  </p:stCondLst>
                                  <p:childTnLst>
                                    <p:set>
                                      <p:cBhvr>
                                        <p:cTn id="48" dur="1" fill="hold">
                                          <p:stCondLst>
                                            <p:cond delay="0"/>
                                          </p:stCondLst>
                                        </p:cTn>
                                        <p:tgtEl>
                                          <p:spTgt spid="19"/>
                                        </p:tgtEl>
                                        <p:attrNameLst>
                                          <p:attrName>style.visibility</p:attrName>
                                        </p:attrNameLst>
                                      </p:cBhvr>
                                      <p:to>
                                        <p:strVal val="visible"/>
                                      </p:to>
                                    </p:set>
                                    <p:anim calcmode="lin" valueType="num">
                                      <p:cBhvr>
                                        <p:cTn id="49" dur="500" fill="hold"/>
                                        <p:tgtEl>
                                          <p:spTgt spid="19"/>
                                        </p:tgtEl>
                                        <p:attrNameLst>
                                          <p:attrName>ppt_x</p:attrName>
                                        </p:attrNameLst>
                                      </p:cBhvr>
                                      <p:tavLst>
                                        <p:tav tm="0">
                                          <p:val>
                                            <p:strVal val="#ppt_x"/>
                                          </p:val>
                                        </p:tav>
                                        <p:tav tm="100000">
                                          <p:val>
                                            <p:strVal val="#ppt_x"/>
                                          </p:val>
                                        </p:tav>
                                      </p:tavLst>
                                    </p:anim>
                                    <p:anim calcmode="lin" valueType="num">
                                      <p:cBhvr>
                                        <p:cTn id="50" dur="500" fill="hold"/>
                                        <p:tgtEl>
                                          <p:spTgt spid="19"/>
                                        </p:tgtEl>
                                        <p:attrNameLst>
                                          <p:attrName>ppt_y</p:attrName>
                                        </p:attrNameLst>
                                      </p:cBhvr>
                                      <p:tavLst>
                                        <p:tav tm="0">
                                          <p:val>
                                            <p:strVal val="#ppt_y+#ppt_h/2"/>
                                          </p:val>
                                        </p:tav>
                                        <p:tav tm="100000">
                                          <p:val>
                                            <p:strVal val="#ppt_y"/>
                                          </p:val>
                                        </p:tav>
                                      </p:tavLst>
                                    </p:anim>
                                    <p:anim calcmode="lin" valueType="num">
                                      <p:cBhvr>
                                        <p:cTn id="51" dur="500" fill="hold"/>
                                        <p:tgtEl>
                                          <p:spTgt spid="19"/>
                                        </p:tgtEl>
                                        <p:attrNameLst>
                                          <p:attrName>ppt_w</p:attrName>
                                        </p:attrNameLst>
                                      </p:cBhvr>
                                      <p:tavLst>
                                        <p:tav tm="0">
                                          <p:val>
                                            <p:strVal val="#ppt_w"/>
                                          </p:val>
                                        </p:tav>
                                        <p:tav tm="100000">
                                          <p:val>
                                            <p:strVal val="#ppt_w"/>
                                          </p:val>
                                        </p:tav>
                                      </p:tavLst>
                                    </p:anim>
                                    <p:anim calcmode="lin" valueType="num">
                                      <p:cBhvr>
                                        <p:cTn id="52" dur="500" fill="hold"/>
                                        <p:tgtEl>
                                          <p:spTgt spid="19"/>
                                        </p:tgtEl>
                                        <p:attrNameLst>
                                          <p:attrName>ppt_h</p:attrName>
                                        </p:attrNameLst>
                                      </p:cBhvr>
                                      <p:tavLst>
                                        <p:tav tm="0">
                                          <p:val>
                                            <p:fltVal val="0"/>
                                          </p:val>
                                        </p:tav>
                                        <p:tav tm="100000">
                                          <p:val>
                                            <p:strVal val="#ppt_h"/>
                                          </p:val>
                                        </p:tav>
                                      </p:tavLst>
                                    </p:anim>
                                  </p:childTnLst>
                                  <p:subTnLst>
                                    <p:set>
                                      <p:cBhvr override="childStyle">
                                        <p:cTn dur="1" fill="hold" display="0" masterRel="nextClick" afterEffect="1"/>
                                        <p:tgtEl>
                                          <p:spTgt spid="19"/>
                                        </p:tgtEl>
                                        <p:attrNameLst>
                                          <p:attrName>style.visibility</p:attrName>
                                        </p:attrNameLst>
                                      </p:cBhvr>
                                      <p:to>
                                        <p:strVal val="hidden"/>
                                      </p:to>
                                    </p:set>
                                  </p:subTnLst>
                                </p:cTn>
                              </p:par>
                            </p:childTnLst>
                          </p:cTn>
                        </p:par>
                        <p:par>
                          <p:cTn id="53" fill="hold">
                            <p:stCondLst>
                              <p:cond delay="500"/>
                            </p:stCondLst>
                            <p:childTnLst>
                              <p:par>
                                <p:cTn id="54" presetID="22" presetClass="entr" presetSubtype="8" fill="hold" grpId="0" nodeType="afterEffect">
                                  <p:stCondLst>
                                    <p:cond delay="0"/>
                                  </p:stCondLst>
                                  <p:childTnLst>
                                    <p:set>
                                      <p:cBhvr>
                                        <p:cTn id="55" dur="1" fill="hold">
                                          <p:stCondLst>
                                            <p:cond delay="0"/>
                                          </p:stCondLst>
                                        </p:cTn>
                                        <p:tgtEl>
                                          <p:spTgt spid="27"/>
                                        </p:tgtEl>
                                        <p:attrNameLst>
                                          <p:attrName>style.visibility</p:attrName>
                                        </p:attrNameLst>
                                      </p:cBhvr>
                                      <p:to>
                                        <p:strVal val="visible"/>
                                      </p:to>
                                    </p:set>
                                    <p:animEffect transition="in" filter="wipe(left)">
                                      <p:cBhvr>
                                        <p:cTn id="56" dur="500"/>
                                        <p:tgtEl>
                                          <p:spTgt spid="27"/>
                                        </p:tgtEl>
                                      </p:cBhvr>
                                    </p:animEffect>
                                  </p:childTnLst>
                                  <p:subTnLst>
                                    <p:set>
                                      <p:cBhvr override="childStyle">
                                        <p:cTn dur="1" fill="hold" display="0" masterRel="nextClick" afterEffect="1"/>
                                        <p:tgtEl>
                                          <p:spTgt spid="27"/>
                                        </p:tgtEl>
                                        <p:attrNameLst>
                                          <p:attrName>style.visibility</p:attrName>
                                        </p:attrNameLst>
                                      </p:cBhvr>
                                      <p:to>
                                        <p:strVal val="hidden"/>
                                      </p:to>
                                    </p:set>
                                  </p:subTnLst>
                                </p:cTn>
                              </p:par>
                            </p:childTnLst>
                          </p:cTn>
                        </p:par>
                      </p:childTnLst>
                    </p:cTn>
                  </p:par>
                  <p:par>
                    <p:cTn id="57" fill="hold">
                      <p:stCondLst>
                        <p:cond delay="indefinite"/>
                      </p:stCondLst>
                      <p:childTnLst>
                        <p:par>
                          <p:cTn id="58" fill="hold">
                            <p:stCondLst>
                              <p:cond delay="0"/>
                            </p:stCondLst>
                            <p:childTnLst>
                              <p:par>
                                <p:cTn id="59" presetID="17" presetClass="entr" presetSubtype="4" fill="hold" grpId="0" nodeType="clickEffect">
                                  <p:stCondLst>
                                    <p:cond delay="0"/>
                                  </p:stCondLst>
                                  <p:childTnLst>
                                    <p:set>
                                      <p:cBhvr>
                                        <p:cTn id="60" dur="1" fill="hold">
                                          <p:stCondLst>
                                            <p:cond delay="0"/>
                                          </p:stCondLst>
                                        </p:cTn>
                                        <p:tgtEl>
                                          <p:spTgt spid="20"/>
                                        </p:tgtEl>
                                        <p:attrNameLst>
                                          <p:attrName>style.visibility</p:attrName>
                                        </p:attrNameLst>
                                      </p:cBhvr>
                                      <p:to>
                                        <p:strVal val="visible"/>
                                      </p:to>
                                    </p:set>
                                    <p:anim calcmode="lin" valueType="num">
                                      <p:cBhvr>
                                        <p:cTn id="61" dur="500" fill="hold"/>
                                        <p:tgtEl>
                                          <p:spTgt spid="20"/>
                                        </p:tgtEl>
                                        <p:attrNameLst>
                                          <p:attrName>ppt_x</p:attrName>
                                        </p:attrNameLst>
                                      </p:cBhvr>
                                      <p:tavLst>
                                        <p:tav tm="0">
                                          <p:val>
                                            <p:strVal val="#ppt_x"/>
                                          </p:val>
                                        </p:tav>
                                        <p:tav tm="100000">
                                          <p:val>
                                            <p:strVal val="#ppt_x"/>
                                          </p:val>
                                        </p:tav>
                                      </p:tavLst>
                                    </p:anim>
                                    <p:anim calcmode="lin" valueType="num">
                                      <p:cBhvr>
                                        <p:cTn id="62" dur="500" fill="hold"/>
                                        <p:tgtEl>
                                          <p:spTgt spid="20"/>
                                        </p:tgtEl>
                                        <p:attrNameLst>
                                          <p:attrName>ppt_y</p:attrName>
                                        </p:attrNameLst>
                                      </p:cBhvr>
                                      <p:tavLst>
                                        <p:tav tm="0">
                                          <p:val>
                                            <p:strVal val="#ppt_y+#ppt_h/2"/>
                                          </p:val>
                                        </p:tav>
                                        <p:tav tm="100000">
                                          <p:val>
                                            <p:strVal val="#ppt_y"/>
                                          </p:val>
                                        </p:tav>
                                      </p:tavLst>
                                    </p:anim>
                                    <p:anim calcmode="lin" valueType="num">
                                      <p:cBhvr>
                                        <p:cTn id="63" dur="500" fill="hold"/>
                                        <p:tgtEl>
                                          <p:spTgt spid="20"/>
                                        </p:tgtEl>
                                        <p:attrNameLst>
                                          <p:attrName>ppt_w</p:attrName>
                                        </p:attrNameLst>
                                      </p:cBhvr>
                                      <p:tavLst>
                                        <p:tav tm="0">
                                          <p:val>
                                            <p:strVal val="#ppt_w"/>
                                          </p:val>
                                        </p:tav>
                                        <p:tav tm="100000">
                                          <p:val>
                                            <p:strVal val="#ppt_w"/>
                                          </p:val>
                                        </p:tav>
                                      </p:tavLst>
                                    </p:anim>
                                    <p:anim calcmode="lin" valueType="num">
                                      <p:cBhvr>
                                        <p:cTn id="64" dur="500" fill="hold"/>
                                        <p:tgtEl>
                                          <p:spTgt spid="20"/>
                                        </p:tgtEl>
                                        <p:attrNameLst>
                                          <p:attrName>ppt_h</p:attrName>
                                        </p:attrNameLst>
                                      </p:cBhvr>
                                      <p:tavLst>
                                        <p:tav tm="0">
                                          <p:val>
                                            <p:fltVal val="0"/>
                                          </p:val>
                                        </p:tav>
                                        <p:tav tm="100000">
                                          <p:val>
                                            <p:strVal val="#ppt_h"/>
                                          </p:val>
                                        </p:tav>
                                      </p:tavLst>
                                    </p:anim>
                                  </p:childTnLst>
                                </p:cTn>
                              </p:par>
                            </p:childTnLst>
                          </p:cTn>
                        </p:par>
                        <p:par>
                          <p:cTn id="65" fill="hold">
                            <p:stCondLst>
                              <p:cond delay="500"/>
                            </p:stCondLst>
                            <p:childTnLst>
                              <p:par>
                                <p:cTn id="66" presetID="9" presetClass="entr" presetSubtype="0" fill="hold" grpId="0" nodeType="afterEffect">
                                  <p:stCondLst>
                                    <p:cond delay="0"/>
                                  </p:stCondLst>
                                  <p:childTnLst>
                                    <p:set>
                                      <p:cBhvr>
                                        <p:cTn id="67" dur="1" fill="hold">
                                          <p:stCondLst>
                                            <p:cond delay="0"/>
                                          </p:stCondLst>
                                        </p:cTn>
                                        <p:tgtEl>
                                          <p:spTgt spid="21"/>
                                        </p:tgtEl>
                                        <p:attrNameLst>
                                          <p:attrName>style.visibility</p:attrName>
                                        </p:attrNameLst>
                                      </p:cBhvr>
                                      <p:to>
                                        <p:strVal val="visible"/>
                                      </p:to>
                                    </p:set>
                                    <p:animEffect transition="in" filter="dissolve">
                                      <p:cBhvr>
                                        <p:cTn id="68" dur="500"/>
                                        <p:tgtEl>
                                          <p:spTgt spid="21"/>
                                        </p:tgtEl>
                                      </p:cBhvr>
                                    </p:animEffect>
                                  </p:childTnLst>
                                </p:cTn>
                              </p:par>
                            </p:childTnLst>
                          </p:cTn>
                        </p:par>
                        <p:par>
                          <p:cTn id="69" fill="hold">
                            <p:stCondLst>
                              <p:cond delay="1000"/>
                            </p:stCondLst>
                            <p:childTnLst>
                              <p:par>
                                <p:cTn id="70" presetID="22" presetClass="entr" presetSubtype="2" fill="hold" grpId="0" nodeType="afterEffect">
                                  <p:stCondLst>
                                    <p:cond delay="0"/>
                                  </p:stCondLst>
                                  <p:childTnLst>
                                    <p:set>
                                      <p:cBhvr>
                                        <p:cTn id="71" dur="1" fill="hold">
                                          <p:stCondLst>
                                            <p:cond delay="0"/>
                                          </p:stCondLst>
                                        </p:cTn>
                                        <p:tgtEl>
                                          <p:spTgt spid="22"/>
                                        </p:tgtEl>
                                        <p:attrNameLst>
                                          <p:attrName>style.visibility</p:attrName>
                                        </p:attrNameLst>
                                      </p:cBhvr>
                                      <p:to>
                                        <p:strVal val="visible"/>
                                      </p:to>
                                    </p:set>
                                    <p:animEffect transition="in" filter="wipe(right)">
                                      <p:cBhvr>
                                        <p:cTn id="72" dur="500"/>
                                        <p:tgtEl>
                                          <p:spTgt spid="22"/>
                                        </p:tgtEl>
                                      </p:cBhvr>
                                    </p:animEffect>
                                  </p:childTnLst>
                                </p:cTn>
                              </p:par>
                            </p:childTnLst>
                          </p:cTn>
                        </p:par>
                      </p:childTnLst>
                    </p:cTn>
                  </p:par>
                  <p:par>
                    <p:cTn id="73" fill="hold">
                      <p:stCondLst>
                        <p:cond delay="indefinite"/>
                      </p:stCondLst>
                      <p:childTnLst>
                        <p:par>
                          <p:cTn id="74" fill="hold">
                            <p:stCondLst>
                              <p:cond delay="0"/>
                            </p:stCondLst>
                            <p:childTnLst>
                              <p:par>
                                <p:cTn id="75" presetID="18" presetClass="entr" presetSubtype="6" fill="hold" grpId="0" nodeType="clickEffect">
                                  <p:stCondLst>
                                    <p:cond delay="0"/>
                                  </p:stCondLst>
                                  <p:childTnLst>
                                    <p:set>
                                      <p:cBhvr>
                                        <p:cTn id="76" dur="1" fill="hold">
                                          <p:stCondLst>
                                            <p:cond delay="0"/>
                                          </p:stCondLst>
                                        </p:cTn>
                                        <p:tgtEl>
                                          <p:spTgt spid="15"/>
                                        </p:tgtEl>
                                        <p:attrNameLst>
                                          <p:attrName>style.visibility</p:attrName>
                                        </p:attrNameLst>
                                      </p:cBhvr>
                                      <p:to>
                                        <p:strVal val="visible"/>
                                      </p:to>
                                    </p:set>
                                    <p:animEffect transition="in" filter="strips(downRight)">
                                      <p:cBhvr>
                                        <p:cTn id="77" dur="500"/>
                                        <p:tgtEl>
                                          <p:spTgt spid="15"/>
                                        </p:tgtEl>
                                      </p:cBhvr>
                                    </p:animEffect>
                                  </p:childTnLst>
                                </p:cTn>
                              </p:par>
                            </p:childTnLst>
                          </p:cTn>
                        </p:par>
                        <p:par>
                          <p:cTn id="78" fill="hold">
                            <p:stCondLst>
                              <p:cond delay="500"/>
                            </p:stCondLst>
                            <p:childTnLst>
                              <p:par>
                                <p:cTn id="79" presetID="12" presetClass="entr" presetSubtype="2" fill="hold" grpId="0" nodeType="afterEffect">
                                  <p:stCondLst>
                                    <p:cond delay="0"/>
                                  </p:stCondLst>
                                  <p:childTnLst>
                                    <p:set>
                                      <p:cBhvr>
                                        <p:cTn id="80" dur="1" fill="hold">
                                          <p:stCondLst>
                                            <p:cond delay="0"/>
                                          </p:stCondLst>
                                        </p:cTn>
                                        <p:tgtEl>
                                          <p:spTgt spid="28"/>
                                        </p:tgtEl>
                                        <p:attrNameLst>
                                          <p:attrName>style.visibility</p:attrName>
                                        </p:attrNameLst>
                                      </p:cBhvr>
                                      <p:to>
                                        <p:strVal val="visible"/>
                                      </p:to>
                                    </p:set>
                                    <p:animEffect transition="in" filter="slide(fromRight)">
                                      <p:cBhvr>
                                        <p:cTn id="81" dur="500"/>
                                        <p:tgtEl>
                                          <p:spTgt spid="28"/>
                                        </p:tgtEl>
                                      </p:cBhvr>
                                    </p:animEffect>
                                  </p:childTnLst>
                                </p:cTn>
                              </p:par>
                            </p:childTnLst>
                          </p:cTn>
                        </p:par>
                      </p:childTnLst>
                    </p:cTn>
                  </p:par>
                  <p:par>
                    <p:cTn id="82" fill="hold">
                      <p:stCondLst>
                        <p:cond delay="indefinite"/>
                      </p:stCondLst>
                      <p:childTnLst>
                        <p:par>
                          <p:cTn id="83" fill="hold">
                            <p:stCondLst>
                              <p:cond delay="0"/>
                            </p:stCondLst>
                            <p:childTnLst>
                              <p:par>
                                <p:cTn id="84" presetID="3" presetClass="entr" presetSubtype="10" fill="hold" grpId="0" nodeType="clickEffect">
                                  <p:stCondLst>
                                    <p:cond delay="0"/>
                                  </p:stCondLst>
                                  <p:childTnLst>
                                    <p:set>
                                      <p:cBhvr>
                                        <p:cTn id="85" dur="1" fill="hold">
                                          <p:stCondLst>
                                            <p:cond delay="0"/>
                                          </p:stCondLst>
                                        </p:cTn>
                                        <p:tgtEl>
                                          <p:spTgt spid="30"/>
                                        </p:tgtEl>
                                        <p:attrNameLst>
                                          <p:attrName>style.visibility</p:attrName>
                                        </p:attrNameLst>
                                      </p:cBhvr>
                                      <p:to>
                                        <p:strVal val="visible"/>
                                      </p:to>
                                    </p:set>
                                    <p:animEffect transition="in" filter="blinds(horizontal)">
                                      <p:cBhvr>
                                        <p:cTn id="86"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utoUpdateAnimBg="0"/>
      <p:bldP spid="14" grpId="0" autoUpdateAnimBg="0"/>
      <p:bldP spid="15" grpId="0" autoUpdateAnimBg="0"/>
      <p:bldP spid="16" grpId="0" animBg="1"/>
      <p:bldP spid="17" grpId="0" animBg="1"/>
      <p:bldP spid="18" grpId="0" autoUpdateAnimBg="0"/>
      <p:bldP spid="19" grpId="0" animBg="1"/>
      <p:bldP spid="20" grpId="0" animBg="1"/>
      <p:bldP spid="21" grpId="0" autoUpdateAnimBg="0"/>
      <p:bldP spid="22" grpId="0" animBg="1"/>
      <p:bldP spid="23" grpId="0" animBg="1"/>
      <p:bldP spid="24" grpId="0" animBg="1"/>
      <p:bldP spid="25" grpId="0" autoUpdateAnimBg="0"/>
      <p:bldP spid="26" grpId="0" autoUpdateAnimBg="0"/>
      <p:bldP spid="27" grpId="0" autoUpdateAnimBg="0"/>
      <p:bldP spid="28" grpId="0" animBg="1" autoUpdateAnimBg="0"/>
      <p:bldP spid="30"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0063EC4C-CFD8-4F45-A0A2-30028C1F73DB}" type="slidenum">
              <a:rPr lang="zh-CN" altLang="en-US" b="1">
                <a:solidFill>
                  <a:srgbClr val="F79646">
                    <a:lumMod val="75000"/>
                  </a:srgbClr>
                </a:solidFill>
              </a:rPr>
              <a:pPr/>
              <a:t>24</a:t>
            </a:fld>
            <a:endParaRPr lang="zh-CN" altLang="en-US" b="1" dirty="0">
              <a:solidFill>
                <a:srgbClr val="F79646">
                  <a:lumMod val="75000"/>
                </a:srgbClr>
              </a:solidFill>
            </a:endParaRPr>
          </a:p>
        </p:txBody>
      </p:sp>
      <p:sp>
        <p:nvSpPr>
          <p:cNvPr id="2" name="标题 1"/>
          <p:cNvSpPr>
            <a:spLocks noGrp="1"/>
          </p:cNvSpPr>
          <p:nvPr>
            <p:ph type="title"/>
          </p:nvPr>
        </p:nvSpPr>
        <p:spPr>
          <a:xfrm>
            <a:off x="457200" y="0"/>
            <a:ext cx="8229600" cy="1143000"/>
          </a:xfrm>
        </p:spPr>
        <p:txBody>
          <a:bodyPr>
            <a:normAutofit/>
          </a:bodyPr>
          <a:lstStyle/>
          <a:p>
            <a:pPr lvl="0" fontAlgn="base">
              <a:lnSpc>
                <a:spcPct val="150000"/>
              </a:lnSpc>
              <a:spcBef>
                <a:spcPct val="5000"/>
              </a:spcBef>
              <a:spcAft>
                <a:spcPct val="5000"/>
              </a:spcAft>
            </a:pPr>
            <a:r>
              <a:rPr kumimoji="1" lang="en-US" altLang="zh-CN" sz="3200" b="1" dirty="0">
                <a:latin typeface="Arial" charset="0"/>
                <a:ea typeface="宋体" charset="-122"/>
                <a:cs typeface="+mn-cs"/>
              </a:rPr>
              <a:t>6.2.1 </a:t>
            </a:r>
            <a:r>
              <a:rPr kumimoji="1" lang="zh-CN" altLang="en-US" sz="3200" b="1" dirty="0">
                <a:latin typeface="Arial" charset="0"/>
                <a:ea typeface="宋体" charset="-122"/>
                <a:cs typeface="+mn-cs"/>
              </a:rPr>
              <a:t>直接插入排序</a:t>
            </a:r>
          </a:p>
        </p:txBody>
      </p:sp>
      <p:sp>
        <p:nvSpPr>
          <p:cNvPr id="4" name="日期占位符 3"/>
          <p:cNvSpPr>
            <a:spLocks noGrp="1"/>
          </p:cNvSpPr>
          <p:nvPr>
            <p:ph type="dt" sz="half" idx="4294967295"/>
          </p:nvPr>
        </p:nvSpPr>
        <p:spPr>
          <a:xfrm>
            <a:off x="0" y="6356350"/>
            <a:ext cx="2133600" cy="365125"/>
          </a:xfrm>
        </p:spPr>
        <p:txBody>
          <a:bodyPr/>
          <a:lstStyle/>
          <a:p>
            <a:fld id="{62294A42-C628-48D4-8DB4-1C8F723E1ADC}" type="datetime1">
              <a:rPr lang="zh-CN" altLang="en-US" b="1" smtClean="0">
                <a:solidFill>
                  <a:srgbClr val="F79646">
                    <a:lumMod val="75000"/>
                  </a:srgbClr>
                </a:solidFill>
              </a:rPr>
              <a:t>2025/4/9</a:t>
            </a:fld>
            <a:endParaRPr lang="zh-CN" altLang="en-US" b="1" dirty="0">
              <a:solidFill>
                <a:srgbClr val="F79646">
                  <a:lumMod val="75000"/>
                </a:srgbClr>
              </a:solidFill>
            </a:endParaRPr>
          </a:p>
        </p:txBody>
      </p:sp>
      <p:pic>
        <p:nvPicPr>
          <p:cNvPr id="2049" name="Picture 1" descr="C:\Users\Haijun\AppData\Roaming\Tencent\Users\2968516474\QQ\WinTemp\RichOle\O5)[OOM[}$H7(6{A~41GY`Q.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73137" y="1"/>
            <a:ext cx="970863" cy="838199"/>
          </a:xfrm>
          <a:prstGeom prst="rect">
            <a:avLst/>
          </a:prstGeom>
          <a:noFill/>
          <a:extLst>
            <a:ext uri="{909E8E84-426E-40DD-AFC4-6F175D3DCCD1}">
              <a14:hiddenFill xmlns:a14="http://schemas.microsoft.com/office/drawing/2010/main">
                <a:solidFill>
                  <a:srgbClr val="FFFFFF"/>
                </a:solidFill>
              </a14:hiddenFill>
            </a:ext>
          </a:extLst>
        </p:spPr>
      </p:pic>
      <p:cxnSp>
        <p:nvCxnSpPr>
          <p:cNvPr id="12" name="直接连接符 11"/>
          <p:cNvCxnSpPr/>
          <p:nvPr/>
        </p:nvCxnSpPr>
        <p:spPr>
          <a:xfrm>
            <a:off x="457200" y="6324600"/>
            <a:ext cx="822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Text Box 5"/>
          <p:cNvSpPr txBox="1">
            <a:spLocks noChangeArrowheads="1"/>
          </p:cNvSpPr>
          <p:nvPr/>
        </p:nvSpPr>
        <p:spPr bwMode="auto">
          <a:xfrm>
            <a:off x="285721" y="1573649"/>
            <a:ext cx="8401080" cy="1120115"/>
          </a:xfrm>
          <a:prstGeom prst="rect">
            <a:avLst/>
          </a:prstGeom>
          <a:noFill/>
          <a:ln w="9525">
            <a:solidFill>
              <a:srgbClr val="003300"/>
            </a:solidFill>
            <a:miter lim="800000"/>
            <a:headEnd/>
            <a:tailEnd/>
          </a:ln>
          <a:effectLst/>
        </p:spPr>
        <p:txBody>
          <a:bodyPr wrap="square">
            <a:spAutoFit/>
          </a:bodyPr>
          <a:lstStyle/>
          <a:p>
            <a:pPr algn="just" fontAlgn="base">
              <a:lnSpc>
                <a:spcPct val="125000"/>
              </a:lnSpc>
              <a:spcBef>
                <a:spcPct val="0"/>
              </a:spcBef>
              <a:spcAft>
                <a:spcPct val="0"/>
              </a:spcAft>
            </a:pPr>
            <a:r>
              <a:rPr kumimoji="1" lang="en-US" altLang="zh-CN" sz="2800" b="1" dirty="0">
                <a:solidFill>
                  <a:srgbClr val="0000FF"/>
                </a:solidFill>
                <a:latin typeface="Times New Roman" pitchFamily="18" charset="0"/>
                <a:ea typeface="楷体_GB2312" pitchFamily="49" charset="-122"/>
              </a:rPr>
              <a:t>     </a:t>
            </a:r>
            <a:r>
              <a:rPr kumimoji="1" lang="zh-CN" altLang="en-US" sz="2800" b="1" dirty="0">
                <a:solidFill>
                  <a:srgbClr val="0000FF"/>
                </a:solidFill>
                <a:latin typeface="Times New Roman" pitchFamily="18" charset="0"/>
                <a:ea typeface="楷体_GB2312" pitchFamily="49" charset="-122"/>
              </a:rPr>
              <a:t>对于在查找过程中找到的那些关键字不小于</a:t>
            </a:r>
            <a:r>
              <a:rPr kumimoji="1" lang="en-US" altLang="zh-CN" sz="2800" b="1" dirty="0">
                <a:solidFill>
                  <a:srgbClr val="0000FF"/>
                </a:solidFill>
                <a:latin typeface="Times New Roman" pitchFamily="18" charset="0"/>
                <a:ea typeface="楷体_GB2312" pitchFamily="49" charset="-122"/>
              </a:rPr>
              <a:t>R[</a:t>
            </a:r>
            <a:r>
              <a:rPr kumimoji="1" lang="en-US" altLang="zh-CN" sz="2800" b="1" dirty="0" err="1">
                <a:solidFill>
                  <a:srgbClr val="0000FF"/>
                </a:solidFill>
                <a:latin typeface="Times New Roman" pitchFamily="18" charset="0"/>
                <a:ea typeface="楷体_GB2312" pitchFamily="49" charset="-122"/>
              </a:rPr>
              <a:t>i</a:t>
            </a:r>
            <a:r>
              <a:rPr kumimoji="1" lang="en-US" altLang="zh-CN" sz="2800" b="1" dirty="0">
                <a:solidFill>
                  <a:srgbClr val="0000FF"/>
                </a:solidFill>
                <a:latin typeface="Times New Roman" pitchFamily="18" charset="0"/>
                <a:ea typeface="楷体_GB2312" pitchFamily="49" charset="-122"/>
              </a:rPr>
              <a:t>].key</a:t>
            </a:r>
            <a:r>
              <a:rPr kumimoji="1" lang="zh-CN" altLang="en-US" sz="2800" b="1" dirty="0">
                <a:solidFill>
                  <a:srgbClr val="0000FF"/>
                </a:solidFill>
                <a:latin typeface="Times New Roman" pitchFamily="18" charset="0"/>
                <a:ea typeface="楷体_GB2312" pitchFamily="49" charset="-122"/>
              </a:rPr>
              <a:t>的记录，在查找的同时实现记录向后移动；</a:t>
            </a:r>
          </a:p>
        </p:txBody>
      </p:sp>
      <p:sp>
        <p:nvSpPr>
          <p:cNvPr id="14" name="Text Box 6"/>
          <p:cNvSpPr txBox="1">
            <a:spLocks noChangeArrowheads="1"/>
          </p:cNvSpPr>
          <p:nvPr/>
        </p:nvSpPr>
        <p:spPr bwMode="auto">
          <a:xfrm>
            <a:off x="1117600" y="2786729"/>
            <a:ext cx="5413598" cy="1081322"/>
          </a:xfrm>
          <a:prstGeom prst="rect">
            <a:avLst/>
          </a:prstGeom>
          <a:noFill/>
          <a:ln w="9525">
            <a:noFill/>
            <a:miter lim="800000"/>
            <a:headEnd/>
            <a:tailEnd/>
          </a:ln>
          <a:effectLst/>
        </p:spPr>
        <p:txBody>
          <a:bodyPr wrap="none">
            <a:spAutoFit/>
          </a:bodyPr>
          <a:lstStyle/>
          <a:p>
            <a:pPr fontAlgn="base">
              <a:lnSpc>
                <a:spcPct val="120000"/>
              </a:lnSpc>
              <a:spcBef>
                <a:spcPct val="0"/>
              </a:spcBef>
              <a:spcAft>
                <a:spcPct val="0"/>
              </a:spcAft>
            </a:pPr>
            <a:r>
              <a:rPr kumimoji="1" lang="en-US" altLang="zh-CN" sz="2800" b="1" dirty="0">
                <a:solidFill>
                  <a:srgbClr val="003300"/>
                </a:solidFill>
                <a:latin typeface="Times New Roman" pitchFamily="18" charset="0"/>
                <a:ea typeface="楷体_GB2312" pitchFamily="49" charset="-122"/>
              </a:rPr>
              <a:t>for (j=i-1; R[0].key&lt;R[j].key; --j)  </a:t>
            </a:r>
          </a:p>
          <a:p>
            <a:pPr fontAlgn="base">
              <a:lnSpc>
                <a:spcPct val="120000"/>
              </a:lnSpc>
              <a:spcBef>
                <a:spcPct val="0"/>
              </a:spcBef>
              <a:spcAft>
                <a:spcPct val="0"/>
              </a:spcAft>
            </a:pPr>
            <a:r>
              <a:rPr kumimoji="1" lang="en-US" altLang="zh-CN" sz="2800" b="1" dirty="0">
                <a:solidFill>
                  <a:srgbClr val="003300"/>
                </a:solidFill>
                <a:latin typeface="Times New Roman" pitchFamily="18" charset="0"/>
                <a:ea typeface="楷体_GB2312" pitchFamily="49" charset="-122"/>
              </a:rPr>
              <a:t>        R[j+1] = R[j]</a:t>
            </a:r>
            <a:r>
              <a:rPr kumimoji="1" lang="zh-CN" altLang="en-US" sz="2800" b="1" dirty="0">
                <a:solidFill>
                  <a:srgbClr val="003300"/>
                </a:solidFill>
                <a:latin typeface="Times New Roman" pitchFamily="18" charset="0"/>
                <a:ea typeface="楷体_GB2312" pitchFamily="49" charset="-122"/>
              </a:rPr>
              <a:t>；</a:t>
            </a:r>
            <a:endParaRPr kumimoji="1" lang="en-US" altLang="zh-CN" sz="2800" b="1" dirty="0">
              <a:solidFill>
                <a:srgbClr val="003300"/>
              </a:solidFill>
              <a:latin typeface="Times New Roman" pitchFamily="18" charset="0"/>
              <a:ea typeface="楷体_GB2312" pitchFamily="49" charset="-122"/>
            </a:endParaRPr>
          </a:p>
        </p:txBody>
      </p:sp>
      <p:sp>
        <p:nvSpPr>
          <p:cNvPr id="15" name="Rectangle 17" descr="大棋盘"/>
          <p:cNvSpPr>
            <a:spLocks noChangeArrowheads="1"/>
          </p:cNvSpPr>
          <p:nvPr/>
        </p:nvSpPr>
        <p:spPr bwMode="auto">
          <a:xfrm>
            <a:off x="1828800" y="4560887"/>
            <a:ext cx="3124200" cy="457200"/>
          </a:xfrm>
          <a:prstGeom prst="rect">
            <a:avLst/>
          </a:prstGeom>
          <a:pattFill prst="lgCheck">
            <a:fgClr>
              <a:srgbClr val="CCFFCC"/>
            </a:fgClr>
            <a:bgClr>
              <a:srgbClr val="FFFFFF"/>
            </a:bgClr>
          </a:pattFill>
          <a:ln w="12700">
            <a:solidFill>
              <a:srgbClr val="000000"/>
            </a:solidFill>
            <a:miter lim="800000"/>
            <a:headEnd/>
            <a:tailEnd/>
          </a:ln>
          <a:effec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6600CC"/>
              </a:solidFill>
              <a:effectLst/>
              <a:uLnTx/>
              <a:uFillTx/>
              <a:latin typeface="Times New Roman" pitchFamily="18" charset="0"/>
              <a:ea typeface="楷体_GB2312" pitchFamily="49" charset="-122"/>
            </a:endParaRPr>
          </a:p>
        </p:txBody>
      </p:sp>
      <p:sp>
        <p:nvSpPr>
          <p:cNvPr id="16" name="Rectangle 18"/>
          <p:cNvSpPr>
            <a:spLocks noChangeArrowheads="1"/>
          </p:cNvSpPr>
          <p:nvPr/>
        </p:nvSpPr>
        <p:spPr bwMode="auto">
          <a:xfrm>
            <a:off x="1524000" y="4560887"/>
            <a:ext cx="304800" cy="457200"/>
          </a:xfrm>
          <a:prstGeom prst="rect">
            <a:avLst/>
          </a:prstGeom>
          <a:solidFill>
            <a:srgbClr val="00FFFF"/>
          </a:solidFill>
          <a:ln w="12700">
            <a:solidFill>
              <a:srgbClr val="000000"/>
            </a:solidFill>
            <a:miter lim="800000"/>
            <a:headEnd/>
            <a:tailEnd/>
          </a:ln>
          <a:effec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6600CC"/>
              </a:solidFill>
              <a:effectLst/>
              <a:uLnTx/>
              <a:uFillTx/>
              <a:latin typeface="Times New Roman" pitchFamily="18" charset="0"/>
              <a:ea typeface="楷体_GB2312" pitchFamily="49" charset="-122"/>
            </a:endParaRPr>
          </a:p>
        </p:txBody>
      </p:sp>
      <p:sp>
        <p:nvSpPr>
          <p:cNvPr id="17" name="Text Box 19"/>
          <p:cNvSpPr txBox="1">
            <a:spLocks noChangeArrowheads="1"/>
          </p:cNvSpPr>
          <p:nvPr/>
        </p:nvSpPr>
        <p:spPr bwMode="auto">
          <a:xfrm>
            <a:off x="1295400" y="3951287"/>
            <a:ext cx="838200" cy="519113"/>
          </a:xfrm>
          <a:prstGeom prst="rect">
            <a:avLst/>
          </a:prstGeom>
          <a:noFill/>
          <a:ln w="9525">
            <a:noFill/>
            <a:miter lim="800000"/>
            <a:headEnd/>
            <a:tailEnd/>
          </a:ln>
          <a:effectLst/>
        </p:spPr>
        <p:txBody>
          <a:bodyPr>
            <a:spAutoFit/>
          </a:bodyPr>
          <a:lstStyle/>
          <a:p>
            <a:pPr fontAlgn="base">
              <a:spcBef>
                <a:spcPct val="50000"/>
              </a:spcBef>
              <a:spcAft>
                <a:spcPct val="0"/>
              </a:spcAft>
            </a:pPr>
            <a:r>
              <a:rPr kumimoji="1" lang="en-US" altLang="zh-CN" sz="2800" b="1">
                <a:solidFill>
                  <a:srgbClr val="003300"/>
                </a:solidFill>
                <a:latin typeface="Times New Roman" pitchFamily="18" charset="0"/>
                <a:ea typeface="楷体_GB2312" pitchFamily="49" charset="-122"/>
              </a:rPr>
              <a:t>R[0]</a:t>
            </a:r>
          </a:p>
        </p:txBody>
      </p:sp>
      <p:sp>
        <p:nvSpPr>
          <p:cNvPr id="18" name="Line 20"/>
          <p:cNvSpPr>
            <a:spLocks noChangeShapeType="1"/>
          </p:cNvSpPr>
          <p:nvPr/>
        </p:nvSpPr>
        <p:spPr bwMode="auto">
          <a:xfrm>
            <a:off x="4800600" y="5094287"/>
            <a:ext cx="0" cy="762000"/>
          </a:xfrm>
          <a:prstGeom prst="line">
            <a:avLst/>
          </a:prstGeom>
          <a:noFill/>
          <a:ln w="9525">
            <a:solidFill>
              <a:srgbClr val="000000"/>
            </a:solidFill>
            <a:round/>
            <a:headEnd type="stealth" w="med" len="lg"/>
            <a:tailEnd/>
          </a:ln>
          <a:effec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6600CC"/>
              </a:solidFill>
              <a:effectLst/>
              <a:uLnTx/>
              <a:uFillTx/>
              <a:latin typeface="Times New Roman" pitchFamily="18" charset="0"/>
              <a:ea typeface="楷体_GB2312" pitchFamily="49" charset="-122"/>
            </a:endParaRPr>
          </a:p>
        </p:txBody>
      </p:sp>
      <p:sp>
        <p:nvSpPr>
          <p:cNvPr id="19" name="Line 21"/>
          <p:cNvSpPr>
            <a:spLocks noChangeShapeType="1"/>
          </p:cNvSpPr>
          <p:nvPr/>
        </p:nvSpPr>
        <p:spPr bwMode="auto">
          <a:xfrm>
            <a:off x="3505200" y="5018087"/>
            <a:ext cx="0" cy="762000"/>
          </a:xfrm>
          <a:prstGeom prst="line">
            <a:avLst/>
          </a:prstGeom>
          <a:noFill/>
          <a:ln w="9525">
            <a:solidFill>
              <a:srgbClr val="000000"/>
            </a:solidFill>
            <a:round/>
            <a:headEnd type="stealth" w="med" len="lg"/>
            <a:tailEnd/>
          </a:ln>
          <a:effec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6600CC"/>
              </a:solidFill>
              <a:effectLst/>
              <a:uLnTx/>
              <a:uFillTx/>
              <a:latin typeface="Times New Roman" pitchFamily="18" charset="0"/>
              <a:ea typeface="楷体_GB2312" pitchFamily="49" charset="-122"/>
            </a:endParaRPr>
          </a:p>
        </p:txBody>
      </p:sp>
      <p:sp>
        <p:nvSpPr>
          <p:cNvPr id="20" name="Text Box 22"/>
          <p:cNvSpPr txBox="1">
            <a:spLocks noChangeArrowheads="1"/>
          </p:cNvSpPr>
          <p:nvPr/>
        </p:nvSpPr>
        <p:spPr bwMode="auto">
          <a:xfrm>
            <a:off x="3527425" y="5094287"/>
            <a:ext cx="587375" cy="523220"/>
          </a:xfrm>
          <a:prstGeom prst="rect">
            <a:avLst/>
          </a:prstGeom>
          <a:noFill/>
          <a:ln w="9525">
            <a:noFill/>
            <a:miter lim="800000"/>
            <a:headEnd/>
            <a:tailEnd/>
          </a:ln>
          <a:effectLst/>
        </p:spPr>
        <p:txBody>
          <a:bodyPr>
            <a:spAutoFit/>
          </a:bodyPr>
          <a:lstStyle/>
          <a:p>
            <a:pPr fontAlgn="base">
              <a:spcBef>
                <a:spcPct val="50000"/>
              </a:spcBef>
              <a:spcAft>
                <a:spcPct val="0"/>
              </a:spcAft>
            </a:pPr>
            <a:r>
              <a:rPr kumimoji="1" lang="en-US" altLang="zh-CN" sz="2800" b="1">
                <a:solidFill>
                  <a:srgbClr val="6600CC"/>
                </a:solidFill>
                <a:latin typeface="Times New Roman" pitchFamily="18" charset="0"/>
                <a:ea typeface="楷体_GB2312" pitchFamily="49" charset="-122"/>
              </a:rPr>
              <a:t>j</a:t>
            </a:r>
          </a:p>
        </p:txBody>
      </p:sp>
      <p:sp>
        <p:nvSpPr>
          <p:cNvPr id="21" name="Rectangle 24"/>
          <p:cNvSpPr>
            <a:spLocks noChangeArrowheads="1"/>
          </p:cNvSpPr>
          <p:nvPr/>
        </p:nvSpPr>
        <p:spPr bwMode="auto">
          <a:xfrm>
            <a:off x="4953000" y="4560887"/>
            <a:ext cx="3429000" cy="457200"/>
          </a:xfrm>
          <a:prstGeom prst="rect">
            <a:avLst/>
          </a:prstGeom>
          <a:solidFill>
            <a:srgbClr val="E2D700"/>
          </a:solidFill>
          <a:ln w="12700">
            <a:solidFill>
              <a:srgbClr val="000000"/>
            </a:solidFill>
            <a:miter lim="800000"/>
            <a:headEnd/>
            <a:tailEnd/>
          </a:ln>
          <a:effec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6600CC"/>
              </a:solidFill>
              <a:effectLst/>
              <a:uLnTx/>
              <a:uFillTx/>
              <a:latin typeface="Times New Roman" pitchFamily="18" charset="0"/>
              <a:ea typeface="楷体_GB2312" pitchFamily="49" charset="-122"/>
            </a:endParaRPr>
          </a:p>
        </p:txBody>
      </p:sp>
      <p:sp>
        <p:nvSpPr>
          <p:cNvPr id="22" name="Rectangle 25"/>
          <p:cNvSpPr>
            <a:spLocks noChangeArrowheads="1"/>
          </p:cNvSpPr>
          <p:nvPr/>
        </p:nvSpPr>
        <p:spPr bwMode="auto">
          <a:xfrm>
            <a:off x="4953000" y="4560887"/>
            <a:ext cx="304800" cy="457200"/>
          </a:xfrm>
          <a:prstGeom prst="rect">
            <a:avLst/>
          </a:prstGeom>
          <a:solidFill>
            <a:srgbClr val="00FFFF"/>
          </a:solidFill>
          <a:ln w="9525">
            <a:solidFill>
              <a:srgbClr val="000000"/>
            </a:solidFill>
            <a:miter lim="800000"/>
            <a:headEnd/>
            <a:tailEnd/>
          </a:ln>
          <a:effec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6600CC"/>
              </a:solidFill>
              <a:effectLst/>
              <a:uLnTx/>
              <a:uFillTx/>
              <a:latin typeface="Times New Roman" pitchFamily="18" charset="0"/>
              <a:ea typeface="楷体_GB2312" pitchFamily="49" charset="-122"/>
            </a:endParaRPr>
          </a:p>
        </p:txBody>
      </p:sp>
      <p:sp>
        <p:nvSpPr>
          <p:cNvPr id="23" name="Rectangle 26"/>
          <p:cNvSpPr>
            <a:spLocks noChangeArrowheads="1"/>
          </p:cNvSpPr>
          <p:nvPr/>
        </p:nvSpPr>
        <p:spPr bwMode="auto">
          <a:xfrm>
            <a:off x="4724400" y="4027487"/>
            <a:ext cx="784189" cy="523220"/>
          </a:xfrm>
          <a:prstGeom prst="rect">
            <a:avLst/>
          </a:prstGeom>
          <a:noFill/>
          <a:ln w="9525">
            <a:noFill/>
            <a:miter lim="800000"/>
            <a:headEnd/>
            <a:tailEnd/>
          </a:ln>
          <a:effectLst/>
        </p:spPr>
        <p:txBody>
          <a:bodyPr wrap="none">
            <a:spAutoFit/>
          </a:bodyPr>
          <a:lstStyle/>
          <a:p>
            <a:pPr fontAlgn="base">
              <a:spcBef>
                <a:spcPct val="0"/>
              </a:spcBef>
              <a:spcAft>
                <a:spcPct val="0"/>
              </a:spcAft>
            </a:pPr>
            <a:r>
              <a:rPr kumimoji="1" lang="en-US" altLang="zh-CN" sz="2800" b="1">
                <a:solidFill>
                  <a:srgbClr val="003300"/>
                </a:solidFill>
                <a:latin typeface="Times New Roman" pitchFamily="18" charset="0"/>
                <a:ea typeface="楷体_GB2312" pitchFamily="49" charset="-122"/>
              </a:rPr>
              <a:t>R[i]</a:t>
            </a:r>
          </a:p>
        </p:txBody>
      </p:sp>
      <p:sp>
        <p:nvSpPr>
          <p:cNvPr id="24" name="Rectangle 28" descr="60%"/>
          <p:cNvSpPr>
            <a:spLocks noChangeArrowheads="1"/>
          </p:cNvSpPr>
          <p:nvPr/>
        </p:nvSpPr>
        <p:spPr bwMode="auto">
          <a:xfrm>
            <a:off x="3962400" y="4560887"/>
            <a:ext cx="1295400" cy="457200"/>
          </a:xfrm>
          <a:prstGeom prst="rect">
            <a:avLst/>
          </a:prstGeom>
          <a:pattFill prst="pct60">
            <a:fgClr>
              <a:srgbClr val="FF99FF"/>
            </a:fgClr>
            <a:bgClr>
              <a:srgbClr val="FFFFFF"/>
            </a:bgClr>
          </a:pattFill>
          <a:ln w="12700">
            <a:solidFill>
              <a:srgbClr val="000000"/>
            </a:solidFill>
            <a:miter lim="800000"/>
            <a:headEnd/>
            <a:tailEnd/>
          </a:ln>
          <a:effec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6600CC"/>
              </a:solidFill>
              <a:effectLst/>
              <a:uLnTx/>
              <a:uFillTx/>
              <a:latin typeface="Times New Roman" pitchFamily="18" charset="0"/>
              <a:ea typeface="楷体_GB2312" pitchFamily="49" charset="-122"/>
            </a:endParaRPr>
          </a:p>
        </p:txBody>
      </p:sp>
      <p:sp>
        <p:nvSpPr>
          <p:cNvPr id="25" name="Rectangle 29" descr="大棋盘"/>
          <p:cNvSpPr>
            <a:spLocks noChangeArrowheads="1"/>
          </p:cNvSpPr>
          <p:nvPr/>
        </p:nvSpPr>
        <p:spPr bwMode="auto">
          <a:xfrm>
            <a:off x="3657600" y="4560887"/>
            <a:ext cx="304800" cy="457200"/>
          </a:xfrm>
          <a:prstGeom prst="rect">
            <a:avLst/>
          </a:prstGeom>
          <a:pattFill prst="lgCheck">
            <a:fgClr>
              <a:srgbClr val="CCFFCC"/>
            </a:fgClr>
            <a:bgClr>
              <a:srgbClr val="FFFFFF"/>
            </a:bgClr>
          </a:pattFill>
          <a:ln w="12700">
            <a:solidFill>
              <a:srgbClr val="000000"/>
            </a:solidFill>
            <a:miter lim="800000"/>
            <a:headEnd/>
            <a:tailEnd/>
          </a:ln>
          <a:effec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6600CC"/>
              </a:solidFill>
              <a:effectLst/>
              <a:uLnTx/>
              <a:uFillTx/>
              <a:latin typeface="Times New Roman" pitchFamily="18" charset="0"/>
              <a:ea typeface="楷体_GB2312" pitchFamily="49" charset="-122"/>
            </a:endParaRPr>
          </a:p>
        </p:txBody>
      </p:sp>
      <p:sp>
        <p:nvSpPr>
          <p:cNvPr id="26" name="Text Box 30"/>
          <p:cNvSpPr txBox="1">
            <a:spLocks noChangeArrowheads="1"/>
          </p:cNvSpPr>
          <p:nvPr/>
        </p:nvSpPr>
        <p:spPr bwMode="auto">
          <a:xfrm>
            <a:off x="4876800" y="5094287"/>
            <a:ext cx="1196975" cy="523220"/>
          </a:xfrm>
          <a:prstGeom prst="rect">
            <a:avLst/>
          </a:prstGeom>
          <a:noFill/>
          <a:ln w="9525">
            <a:noFill/>
            <a:miter lim="800000"/>
            <a:headEnd/>
            <a:tailEnd/>
          </a:ln>
          <a:effectLst/>
        </p:spPr>
        <p:txBody>
          <a:bodyPr>
            <a:spAutoFit/>
          </a:bodyPr>
          <a:lstStyle/>
          <a:p>
            <a:pPr fontAlgn="base">
              <a:spcBef>
                <a:spcPct val="50000"/>
              </a:spcBef>
              <a:spcAft>
                <a:spcPct val="0"/>
              </a:spcAft>
            </a:pPr>
            <a:r>
              <a:rPr kumimoji="1" lang="en-US" altLang="zh-CN" sz="2800" b="1">
                <a:solidFill>
                  <a:srgbClr val="6600CC"/>
                </a:solidFill>
                <a:latin typeface="Times New Roman" pitchFamily="18" charset="0"/>
                <a:ea typeface="楷体_GB2312" pitchFamily="49" charset="-122"/>
              </a:rPr>
              <a:t>j= i-1</a:t>
            </a:r>
          </a:p>
        </p:txBody>
      </p:sp>
      <p:sp>
        <p:nvSpPr>
          <p:cNvPr id="27" name="Line 33"/>
          <p:cNvSpPr>
            <a:spLocks noChangeShapeType="1"/>
          </p:cNvSpPr>
          <p:nvPr/>
        </p:nvSpPr>
        <p:spPr bwMode="auto">
          <a:xfrm>
            <a:off x="4953000" y="4560887"/>
            <a:ext cx="1588" cy="457200"/>
          </a:xfrm>
          <a:prstGeom prst="line">
            <a:avLst/>
          </a:prstGeom>
          <a:noFill/>
          <a:ln w="12700" cap="rnd">
            <a:solidFill>
              <a:srgbClr val="000000"/>
            </a:solidFill>
            <a:prstDash val="sysDot"/>
            <a:round/>
            <a:headEnd/>
            <a:tailEnd/>
          </a:ln>
          <a:effec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6600CC"/>
              </a:solidFill>
              <a:effectLst/>
              <a:uLnTx/>
              <a:uFillTx/>
              <a:latin typeface="Times New Roman" pitchFamily="18" charset="0"/>
              <a:ea typeface="楷体_GB2312" pitchFamily="49" charset="-122"/>
            </a:endParaRPr>
          </a:p>
        </p:txBody>
      </p:sp>
      <p:sp>
        <p:nvSpPr>
          <p:cNvPr id="28" name="Text Box 34"/>
          <p:cNvSpPr txBox="1">
            <a:spLocks noChangeArrowheads="1"/>
          </p:cNvSpPr>
          <p:nvPr/>
        </p:nvSpPr>
        <p:spPr bwMode="auto">
          <a:xfrm>
            <a:off x="1184805" y="5818863"/>
            <a:ext cx="6316153" cy="523220"/>
          </a:xfrm>
          <a:prstGeom prst="rect">
            <a:avLst/>
          </a:prstGeom>
          <a:noFill/>
          <a:ln w="9525">
            <a:solidFill>
              <a:srgbClr val="003300"/>
            </a:solidFill>
            <a:miter lim="800000"/>
            <a:headEnd/>
            <a:tailEnd/>
          </a:ln>
          <a:effectLst/>
        </p:spPr>
        <p:txBody>
          <a:bodyPr wrap="none">
            <a:spAutoFit/>
          </a:bodyPr>
          <a:lstStyle/>
          <a:p>
            <a:pPr fontAlgn="base">
              <a:spcBef>
                <a:spcPct val="0"/>
              </a:spcBef>
              <a:spcAft>
                <a:spcPct val="0"/>
              </a:spcAft>
            </a:pPr>
            <a:r>
              <a:rPr kumimoji="1" lang="zh-CN" altLang="en-US" sz="2800" b="1" dirty="0">
                <a:solidFill>
                  <a:srgbClr val="003300"/>
                </a:solidFill>
                <a:latin typeface="Times New Roman" pitchFamily="18" charset="0"/>
                <a:ea typeface="楷体_GB2312" pitchFamily="49" charset="-122"/>
              </a:rPr>
              <a:t>上述循环结束后可以直接进行“插入”</a:t>
            </a:r>
          </a:p>
        </p:txBody>
      </p:sp>
      <p:sp>
        <p:nvSpPr>
          <p:cNvPr id="29" name="AutoShape 36"/>
          <p:cNvSpPr>
            <a:spLocks noChangeArrowheads="1"/>
          </p:cNvSpPr>
          <p:nvPr/>
        </p:nvSpPr>
        <p:spPr bwMode="auto">
          <a:xfrm>
            <a:off x="4419600" y="5322887"/>
            <a:ext cx="1600200" cy="457200"/>
          </a:xfrm>
          <a:prstGeom prst="wedgeRoundRectCallout">
            <a:avLst>
              <a:gd name="adj1" fmla="val -87796"/>
              <a:gd name="adj2" fmla="val -163194"/>
              <a:gd name="adj3" fmla="val 16667"/>
            </a:avLst>
          </a:prstGeom>
          <a:solidFill>
            <a:srgbClr val="FFFF99">
              <a:alpha val="50000"/>
            </a:srgbClr>
          </a:solidFill>
          <a:ln w="12700">
            <a:solidFill>
              <a:srgbClr val="800000"/>
            </a:solidFill>
            <a:miter lim="800000"/>
            <a:headEnd/>
            <a:tailEnd/>
          </a:ln>
          <a:effectLst/>
        </p:spPr>
        <p:txBody>
          <a:bodyPr wrap="none" anchor="ctr"/>
          <a:lstStyle/>
          <a:p>
            <a:pPr algn="ctr" fontAlgn="base">
              <a:spcBef>
                <a:spcPct val="0"/>
              </a:spcBef>
              <a:spcAft>
                <a:spcPct val="0"/>
              </a:spcAft>
            </a:pPr>
            <a:r>
              <a:rPr kumimoji="1" lang="zh-CN" altLang="en-US" sz="2800" b="1">
                <a:solidFill>
                  <a:srgbClr val="990000"/>
                </a:solidFill>
                <a:latin typeface="Times New Roman" pitchFamily="18" charset="0"/>
                <a:ea typeface="楷体_GB2312" pitchFamily="49" charset="-122"/>
              </a:rPr>
              <a:t>插入位置</a:t>
            </a:r>
            <a:endParaRPr kumimoji="1" lang="zh-CN" altLang="en-US" sz="2800" b="1">
              <a:solidFill>
                <a:srgbClr val="6600CC"/>
              </a:solidFill>
              <a:latin typeface="Times New Roman" pitchFamily="18" charset="0"/>
              <a:ea typeface="楷体_GB2312" pitchFamily="49" charset="-122"/>
            </a:endParaRPr>
          </a:p>
        </p:txBody>
      </p:sp>
      <p:sp>
        <p:nvSpPr>
          <p:cNvPr id="30" name="Text Box 2320"/>
          <p:cNvSpPr txBox="1">
            <a:spLocks noChangeArrowheads="1"/>
          </p:cNvSpPr>
          <p:nvPr/>
        </p:nvSpPr>
        <p:spPr bwMode="auto">
          <a:xfrm>
            <a:off x="466725" y="928688"/>
            <a:ext cx="4537075" cy="519112"/>
          </a:xfrm>
          <a:prstGeom prst="rect">
            <a:avLst/>
          </a:prstGeom>
          <a:noFill/>
          <a:ln w="9525" algn="ctr">
            <a:noFill/>
            <a:miter lim="800000"/>
            <a:headEnd/>
            <a:tailEnd/>
          </a:ln>
          <a:effectLst/>
        </p:spPr>
        <p:txBody>
          <a:bodyPr>
            <a:spAutoFit/>
          </a:bodyPr>
          <a:lstStyle/>
          <a:p>
            <a:pPr fontAlgn="base">
              <a:spcBef>
                <a:spcPct val="20000"/>
              </a:spcBef>
              <a:spcAft>
                <a:spcPct val="0"/>
              </a:spcAft>
              <a:buFont typeface="Wingdings" pitchFamily="2" charset="2"/>
              <a:buChar char="p"/>
            </a:pPr>
            <a:r>
              <a:rPr kumimoji="1" lang="en-US" altLang="zh-CN" sz="2800" b="1" dirty="0">
                <a:solidFill>
                  <a:srgbClr val="003300"/>
                </a:solidFill>
                <a:latin typeface="Times New Roman" pitchFamily="18" charset="0"/>
              </a:rPr>
              <a:t> </a:t>
            </a:r>
            <a:r>
              <a:rPr kumimoji="1" lang="zh-CN" altLang="en-US" sz="2800" b="1" dirty="0">
                <a:solidFill>
                  <a:srgbClr val="003300"/>
                </a:solidFill>
                <a:latin typeface="Times New Roman" pitchFamily="18" charset="0"/>
              </a:rPr>
              <a:t>直接插入排序算法要点</a:t>
            </a:r>
          </a:p>
        </p:txBody>
      </p:sp>
    </p:spTree>
    <p:extLst>
      <p:ext uri="{BB962C8B-B14F-4D97-AF65-F5344CB8AC3E}">
        <p14:creationId xmlns:p14="http://schemas.microsoft.com/office/powerpoint/2010/main" val="1613715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strips(downRight)">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wipe(left)">
                                      <p:cBhvr>
                                        <p:cTn id="12" dur="500"/>
                                        <p:tgtEl>
                                          <p:spTgt spid="15"/>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21"/>
                                        </p:tgtEl>
                                        <p:attrNameLst>
                                          <p:attrName>style.visibility</p:attrName>
                                        </p:attrNameLst>
                                      </p:cBhvr>
                                      <p:to>
                                        <p:strVal val="visible"/>
                                      </p:to>
                                    </p:set>
                                    <p:animEffect transition="in" filter="wipe(left)">
                                      <p:cBhvr>
                                        <p:cTn id="16" dur="500"/>
                                        <p:tgtEl>
                                          <p:spTgt spid="21"/>
                                        </p:tgtEl>
                                      </p:cBhvr>
                                    </p:animEffect>
                                  </p:childTnLst>
                                </p:cTn>
                              </p:par>
                            </p:childTnLst>
                          </p:cTn>
                        </p:par>
                        <p:par>
                          <p:cTn id="17" fill="hold">
                            <p:stCondLst>
                              <p:cond delay="1000"/>
                            </p:stCondLst>
                            <p:childTnLst>
                              <p:par>
                                <p:cTn id="18" presetID="12" presetClass="entr" presetSubtype="1" fill="hold" grpId="0" nodeType="afterEffect">
                                  <p:stCondLst>
                                    <p:cond delay="0"/>
                                  </p:stCondLst>
                                  <p:childTnLst>
                                    <p:set>
                                      <p:cBhvr>
                                        <p:cTn id="19" dur="1" fill="hold">
                                          <p:stCondLst>
                                            <p:cond delay="0"/>
                                          </p:stCondLst>
                                        </p:cTn>
                                        <p:tgtEl>
                                          <p:spTgt spid="23"/>
                                        </p:tgtEl>
                                        <p:attrNameLst>
                                          <p:attrName>style.visibility</p:attrName>
                                        </p:attrNameLst>
                                      </p:cBhvr>
                                      <p:to>
                                        <p:strVal val="visible"/>
                                      </p:to>
                                    </p:set>
                                    <p:animEffect transition="in" filter="slide(fromTop)">
                                      <p:cBhvr>
                                        <p:cTn id="20" dur="500"/>
                                        <p:tgtEl>
                                          <p:spTgt spid="23"/>
                                        </p:tgtEl>
                                      </p:cBhvr>
                                    </p:animEffect>
                                  </p:childTnLst>
                                </p:cTn>
                              </p:par>
                            </p:childTnLst>
                          </p:cTn>
                        </p:par>
                        <p:par>
                          <p:cTn id="21" fill="hold">
                            <p:stCondLst>
                              <p:cond delay="1500"/>
                            </p:stCondLst>
                            <p:childTnLst>
                              <p:par>
                                <p:cTn id="22" presetID="9" presetClass="entr" presetSubtype="0" fill="hold" grpId="0" nodeType="afterEffect">
                                  <p:stCondLst>
                                    <p:cond delay="0"/>
                                  </p:stCondLst>
                                  <p:childTnLst>
                                    <p:set>
                                      <p:cBhvr>
                                        <p:cTn id="23" dur="1" fill="hold">
                                          <p:stCondLst>
                                            <p:cond delay="0"/>
                                          </p:stCondLst>
                                        </p:cTn>
                                        <p:tgtEl>
                                          <p:spTgt spid="22"/>
                                        </p:tgtEl>
                                        <p:attrNameLst>
                                          <p:attrName>style.visibility</p:attrName>
                                        </p:attrNameLst>
                                      </p:cBhvr>
                                      <p:to>
                                        <p:strVal val="visible"/>
                                      </p:to>
                                    </p:set>
                                    <p:animEffect transition="in" filter="dissolve">
                                      <p:cBhvr>
                                        <p:cTn id="24" dur="500"/>
                                        <p:tgtEl>
                                          <p:spTgt spid="22"/>
                                        </p:tgtEl>
                                      </p:cBhvr>
                                    </p:animEffect>
                                  </p:childTnLst>
                                </p:cTn>
                              </p:par>
                            </p:childTnLst>
                          </p:cTn>
                        </p:par>
                        <p:par>
                          <p:cTn id="25" fill="hold">
                            <p:stCondLst>
                              <p:cond delay="2000"/>
                            </p:stCondLst>
                            <p:childTnLst>
                              <p:par>
                                <p:cTn id="26" presetID="12" presetClass="entr" presetSubtype="1" fill="hold" grpId="0" nodeType="after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slide(fromTop)">
                                      <p:cBhvr>
                                        <p:cTn id="28" dur="500"/>
                                        <p:tgtEl>
                                          <p:spTgt spid="17"/>
                                        </p:tgtEl>
                                      </p:cBhvr>
                                    </p:animEffect>
                                  </p:childTnLst>
                                </p:cTn>
                              </p:par>
                            </p:childTnLst>
                          </p:cTn>
                        </p:par>
                        <p:par>
                          <p:cTn id="29" fill="hold">
                            <p:stCondLst>
                              <p:cond delay="2500"/>
                            </p:stCondLst>
                            <p:childTnLst>
                              <p:par>
                                <p:cTn id="30" presetID="9" presetClass="entr" presetSubtype="0" fill="hold" grpId="0" nodeType="after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dissolve">
                                      <p:cBhvr>
                                        <p:cTn id="32" dur="500"/>
                                        <p:tgtEl>
                                          <p:spTgt spid="16"/>
                                        </p:tgtEl>
                                      </p:cBhvr>
                                    </p:animEffect>
                                  </p:childTnLst>
                                </p:cTn>
                              </p:par>
                            </p:childTnLst>
                          </p:cTn>
                        </p:par>
                      </p:childTnLst>
                    </p:cTn>
                  </p:par>
                  <p:par>
                    <p:cTn id="33" fill="hold">
                      <p:stCondLst>
                        <p:cond delay="indefinite"/>
                      </p:stCondLst>
                      <p:childTnLst>
                        <p:par>
                          <p:cTn id="34" fill="hold">
                            <p:stCondLst>
                              <p:cond delay="0"/>
                            </p:stCondLst>
                            <p:childTnLst>
                              <p:par>
                                <p:cTn id="35" presetID="17" presetClass="entr" presetSubtype="4" fill="hold" grpId="0" nodeType="clickEffect">
                                  <p:stCondLst>
                                    <p:cond delay="0"/>
                                  </p:stCondLst>
                                  <p:childTnLst>
                                    <p:set>
                                      <p:cBhvr>
                                        <p:cTn id="36" dur="1" fill="hold">
                                          <p:stCondLst>
                                            <p:cond delay="0"/>
                                          </p:stCondLst>
                                        </p:cTn>
                                        <p:tgtEl>
                                          <p:spTgt spid="18"/>
                                        </p:tgtEl>
                                        <p:attrNameLst>
                                          <p:attrName>style.visibility</p:attrName>
                                        </p:attrNameLst>
                                      </p:cBhvr>
                                      <p:to>
                                        <p:strVal val="visible"/>
                                      </p:to>
                                    </p:set>
                                    <p:anim calcmode="lin" valueType="num">
                                      <p:cBhvr>
                                        <p:cTn id="37" dur="500" fill="hold"/>
                                        <p:tgtEl>
                                          <p:spTgt spid="18"/>
                                        </p:tgtEl>
                                        <p:attrNameLst>
                                          <p:attrName>ppt_x</p:attrName>
                                        </p:attrNameLst>
                                      </p:cBhvr>
                                      <p:tavLst>
                                        <p:tav tm="0">
                                          <p:val>
                                            <p:strVal val="#ppt_x"/>
                                          </p:val>
                                        </p:tav>
                                        <p:tav tm="100000">
                                          <p:val>
                                            <p:strVal val="#ppt_x"/>
                                          </p:val>
                                        </p:tav>
                                      </p:tavLst>
                                    </p:anim>
                                    <p:anim calcmode="lin" valueType="num">
                                      <p:cBhvr>
                                        <p:cTn id="38" dur="500" fill="hold"/>
                                        <p:tgtEl>
                                          <p:spTgt spid="18"/>
                                        </p:tgtEl>
                                        <p:attrNameLst>
                                          <p:attrName>ppt_y</p:attrName>
                                        </p:attrNameLst>
                                      </p:cBhvr>
                                      <p:tavLst>
                                        <p:tav tm="0">
                                          <p:val>
                                            <p:strVal val="#ppt_y+#ppt_h/2"/>
                                          </p:val>
                                        </p:tav>
                                        <p:tav tm="100000">
                                          <p:val>
                                            <p:strVal val="#ppt_y"/>
                                          </p:val>
                                        </p:tav>
                                      </p:tavLst>
                                    </p:anim>
                                    <p:anim calcmode="lin" valueType="num">
                                      <p:cBhvr>
                                        <p:cTn id="39" dur="500" fill="hold"/>
                                        <p:tgtEl>
                                          <p:spTgt spid="18"/>
                                        </p:tgtEl>
                                        <p:attrNameLst>
                                          <p:attrName>ppt_w</p:attrName>
                                        </p:attrNameLst>
                                      </p:cBhvr>
                                      <p:tavLst>
                                        <p:tav tm="0">
                                          <p:val>
                                            <p:strVal val="#ppt_w"/>
                                          </p:val>
                                        </p:tav>
                                        <p:tav tm="100000">
                                          <p:val>
                                            <p:strVal val="#ppt_w"/>
                                          </p:val>
                                        </p:tav>
                                      </p:tavLst>
                                    </p:anim>
                                    <p:anim calcmode="lin" valueType="num">
                                      <p:cBhvr>
                                        <p:cTn id="40" dur="500" fill="hold"/>
                                        <p:tgtEl>
                                          <p:spTgt spid="18"/>
                                        </p:tgtEl>
                                        <p:attrNameLst>
                                          <p:attrName>ppt_h</p:attrName>
                                        </p:attrNameLst>
                                      </p:cBhvr>
                                      <p:tavLst>
                                        <p:tav tm="0">
                                          <p:val>
                                            <p:fltVal val="0"/>
                                          </p:val>
                                        </p:tav>
                                        <p:tav tm="100000">
                                          <p:val>
                                            <p:strVal val="#ppt_h"/>
                                          </p:val>
                                        </p:tav>
                                      </p:tavLst>
                                    </p:anim>
                                  </p:childTnLst>
                                  <p:subTnLst>
                                    <p:set>
                                      <p:cBhvr override="childStyle">
                                        <p:cTn dur="1" fill="hold" display="0" masterRel="nextClick" afterEffect="1"/>
                                        <p:tgtEl>
                                          <p:spTgt spid="18"/>
                                        </p:tgtEl>
                                        <p:attrNameLst>
                                          <p:attrName>style.visibility</p:attrName>
                                        </p:attrNameLst>
                                      </p:cBhvr>
                                      <p:to>
                                        <p:strVal val="hidden"/>
                                      </p:to>
                                    </p:set>
                                  </p:subTnLst>
                                </p:cTn>
                              </p:par>
                            </p:childTnLst>
                          </p:cTn>
                        </p:par>
                        <p:par>
                          <p:cTn id="41" fill="hold">
                            <p:stCondLst>
                              <p:cond delay="500"/>
                            </p:stCondLst>
                            <p:childTnLst>
                              <p:par>
                                <p:cTn id="42" presetID="9" presetClass="entr" presetSubtype="0" fill="hold" grpId="0" nodeType="afterEffect">
                                  <p:stCondLst>
                                    <p:cond delay="0"/>
                                  </p:stCondLst>
                                  <p:childTnLst>
                                    <p:set>
                                      <p:cBhvr>
                                        <p:cTn id="43" dur="1" fill="hold">
                                          <p:stCondLst>
                                            <p:cond delay="0"/>
                                          </p:stCondLst>
                                        </p:cTn>
                                        <p:tgtEl>
                                          <p:spTgt spid="26"/>
                                        </p:tgtEl>
                                        <p:attrNameLst>
                                          <p:attrName>style.visibility</p:attrName>
                                        </p:attrNameLst>
                                      </p:cBhvr>
                                      <p:to>
                                        <p:strVal val="visible"/>
                                      </p:to>
                                    </p:set>
                                    <p:animEffect transition="in" filter="dissolve">
                                      <p:cBhvr>
                                        <p:cTn id="44" dur="500"/>
                                        <p:tgtEl>
                                          <p:spTgt spid="26"/>
                                        </p:tgtEl>
                                      </p:cBhvr>
                                    </p:animEffect>
                                  </p:childTnLst>
                                  <p:subTnLst>
                                    <p:set>
                                      <p:cBhvr override="childStyle">
                                        <p:cTn dur="1" fill="hold" display="0" masterRel="nextClick" afterEffect="1"/>
                                        <p:tgtEl>
                                          <p:spTgt spid="26"/>
                                        </p:tgtEl>
                                        <p:attrNameLst>
                                          <p:attrName>style.visibility</p:attrName>
                                        </p:attrNameLst>
                                      </p:cBhvr>
                                      <p:to>
                                        <p:strVal val="hidden"/>
                                      </p:to>
                                    </p:set>
                                  </p:subTnLst>
                                </p:cTn>
                              </p:par>
                            </p:childTnLst>
                          </p:cTn>
                        </p:par>
                      </p:childTnLst>
                    </p:cTn>
                  </p:par>
                  <p:par>
                    <p:cTn id="45" fill="hold">
                      <p:stCondLst>
                        <p:cond delay="indefinite"/>
                      </p:stCondLst>
                      <p:childTnLst>
                        <p:par>
                          <p:cTn id="46" fill="hold">
                            <p:stCondLst>
                              <p:cond delay="0"/>
                            </p:stCondLst>
                            <p:childTnLst>
                              <p:par>
                                <p:cTn id="47" presetID="17" presetClass="entr" presetSubtype="4" fill="hold" grpId="0" nodeType="clickEffect">
                                  <p:stCondLst>
                                    <p:cond delay="0"/>
                                  </p:stCondLst>
                                  <p:childTnLst>
                                    <p:set>
                                      <p:cBhvr>
                                        <p:cTn id="48" dur="1" fill="hold">
                                          <p:stCondLst>
                                            <p:cond delay="0"/>
                                          </p:stCondLst>
                                        </p:cTn>
                                        <p:tgtEl>
                                          <p:spTgt spid="19"/>
                                        </p:tgtEl>
                                        <p:attrNameLst>
                                          <p:attrName>style.visibility</p:attrName>
                                        </p:attrNameLst>
                                      </p:cBhvr>
                                      <p:to>
                                        <p:strVal val="visible"/>
                                      </p:to>
                                    </p:set>
                                    <p:anim calcmode="lin" valueType="num">
                                      <p:cBhvr>
                                        <p:cTn id="49" dur="500" fill="hold"/>
                                        <p:tgtEl>
                                          <p:spTgt spid="19"/>
                                        </p:tgtEl>
                                        <p:attrNameLst>
                                          <p:attrName>ppt_x</p:attrName>
                                        </p:attrNameLst>
                                      </p:cBhvr>
                                      <p:tavLst>
                                        <p:tav tm="0">
                                          <p:val>
                                            <p:strVal val="#ppt_x"/>
                                          </p:val>
                                        </p:tav>
                                        <p:tav tm="100000">
                                          <p:val>
                                            <p:strVal val="#ppt_x"/>
                                          </p:val>
                                        </p:tav>
                                      </p:tavLst>
                                    </p:anim>
                                    <p:anim calcmode="lin" valueType="num">
                                      <p:cBhvr>
                                        <p:cTn id="50" dur="500" fill="hold"/>
                                        <p:tgtEl>
                                          <p:spTgt spid="19"/>
                                        </p:tgtEl>
                                        <p:attrNameLst>
                                          <p:attrName>ppt_y</p:attrName>
                                        </p:attrNameLst>
                                      </p:cBhvr>
                                      <p:tavLst>
                                        <p:tav tm="0">
                                          <p:val>
                                            <p:strVal val="#ppt_y+#ppt_h/2"/>
                                          </p:val>
                                        </p:tav>
                                        <p:tav tm="100000">
                                          <p:val>
                                            <p:strVal val="#ppt_y"/>
                                          </p:val>
                                        </p:tav>
                                      </p:tavLst>
                                    </p:anim>
                                    <p:anim calcmode="lin" valueType="num">
                                      <p:cBhvr>
                                        <p:cTn id="51" dur="500" fill="hold"/>
                                        <p:tgtEl>
                                          <p:spTgt spid="19"/>
                                        </p:tgtEl>
                                        <p:attrNameLst>
                                          <p:attrName>ppt_w</p:attrName>
                                        </p:attrNameLst>
                                      </p:cBhvr>
                                      <p:tavLst>
                                        <p:tav tm="0">
                                          <p:val>
                                            <p:strVal val="#ppt_w"/>
                                          </p:val>
                                        </p:tav>
                                        <p:tav tm="100000">
                                          <p:val>
                                            <p:strVal val="#ppt_w"/>
                                          </p:val>
                                        </p:tav>
                                      </p:tavLst>
                                    </p:anim>
                                    <p:anim calcmode="lin" valueType="num">
                                      <p:cBhvr>
                                        <p:cTn id="52" dur="500" fill="hold"/>
                                        <p:tgtEl>
                                          <p:spTgt spid="19"/>
                                        </p:tgtEl>
                                        <p:attrNameLst>
                                          <p:attrName>ppt_h</p:attrName>
                                        </p:attrNameLst>
                                      </p:cBhvr>
                                      <p:tavLst>
                                        <p:tav tm="0">
                                          <p:val>
                                            <p:fltVal val="0"/>
                                          </p:val>
                                        </p:tav>
                                        <p:tav tm="100000">
                                          <p:val>
                                            <p:strVal val="#ppt_h"/>
                                          </p:val>
                                        </p:tav>
                                      </p:tavLst>
                                    </p:anim>
                                  </p:childTnLst>
                                </p:cTn>
                              </p:par>
                            </p:childTnLst>
                          </p:cTn>
                        </p:par>
                        <p:par>
                          <p:cTn id="53" fill="hold">
                            <p:stCondLst>
                              <p:cond delay="500"/>
                            </p:stCondLst>
                            <p:childTnLst>
                              <p:par>
                                <p:cTn id="54" presetID="9" presetClass="entr" presetSubtype="0" fill="hold" grpId="0" nodeType="afterEffect">
                                  <p:stCondLst>
                                    <p:cond delay="0"/>
                                  </p:stCondLst>
                                  <p:childTnLst>
                                    <p:set>
                                      <p:cBhvr>
                                        <p:cTn id="55" dur="1" fill="hold">
                                          <p:stCondLst>
                                            <p:cond delay="0"/>
                                          </p:stCondLst>
                                        </p:cTn>
                                        <p:tgtEl>
                                          <p:spTgt spid="20"/>
                                        </p:tgtEl>
                                        <p:attrNameLst>
                                          <p:attrName>style.visibility</p:attrName>
                                        </p:attrNameLst>
                                      </p:cBhvr>
                                      <p:to>
                                        <p:strVal val="visible"/>
                                      </p:to>
                                    </p:set>
                                    <p:animEffect transition="in" filter="dissolve">
                                      <p:cBhvr>
                                        <p:cTn id="56" dur="500"/>
                                        <p:tgtEl>
                                          <p:spTgt spid="20"/>
                                        </p:tgtEl>
                                      </p:cBhvr>
                                    </p:animEffect>
                                  </p:childTnLst>
                                </p:cTn>
                              </p:par>
                            </p:childTnLst>
                          </p:cTn>
                        </p:par>
                        <p:par>
                          <p:cTn id="57" fill="hold">
                            <p:stCondLst>
                              <p:cond delay="1000"/>
                            </p:stCondLst>
                            <p:childTnLst>
                              <p:par>
                                <p:cTn id="58" presetID="22" presetClass="entr" presetSubtype="2" fill="hold" grpId="0" nodeType="afterEffect">
                                  <p:stCondLst>
                                    <p:cond delay="0"/>
                                  </p:stCondLst>
                                  <p:childTnLst>
                                    <p:set>
                                      <p:cBhvr>
                                        <p:cTn id="59" dur="1" fill="hold">
                                          <p:stCondLst>
                                            <p:cond delay="0"/>
                                          </p:stCondLst>
                                        </p:cTn>
                                        <p:tgtEl>
                                          <p:spTgt spid="24"/>
                                        </p:tgtEl>
                                        <p:attrNameLst>
                                          <p:attrName>style.visibility</p:attrName>
                                        </p:attrNameLst>
                                      </p:cBhvr>
                                      <p:to>
                                        <p:strVal val="visible"/>
                                      </p:to>
                                    </p:set>
                                    <p:animEffect transition="in" filter="wipe(right)">
                                      <p:cBhvr>
                                        <p:cTn id="60" dur="500"/>
                                        <p:tgtEl>
                                          <p:spTgt spid="24"/>
                                        </p:tgtEl>
                                      </p:cBhvr>
                                    </p:animEffect>
                                  </p:childTnLst>
                                </p:cTn>
                              </p:par>
                            </p:childTnLst>
                          </p:cTn>
                        </p:par>
                        <p:par>
                          <p:cTn id="61" fill="hold">
                            <p:stCondLst>
                              <p:cond delay="1500"/>
                            </p:stCondLst>
                            <p:childTnLst>
                              <p:par>
                                <p:cTn id="62" presetID="1" presetClass="entr" presetSubtype="0" fill="hold" grpId="0" nodeType="afterEffect">
                                  <p:stCondLst>
                                    <p:cond delay="0"/>
                                  </p:stCondLst>
                                  <p:childTnLst>
                                    <p:set>
                                      <p:cBhvr>
                                        <p:cTn id="63" dur="1" fill="hold">
                                          <p:stCondLst>
                                            <p:cond delay="499"/>
                                          </p:stCondLst>
                                        </p:cTn>
                                        <p:tgtEl>
                                          <p:spTgt spid="27"/>
                                        </p:tgtEl>
                                        <p:attrNameLst>
                                          <p:attrName>style.visibility</p:attrName>
                                        </p:attrNameLst>
                                      </p:cBhvr>
                                      <p:to>
                                        <p:strVal val="visible"/>
                                      </p:to>
                                    </p:set>
                                  </p:childTnLst>
                                </p:cTn>
                              </p:par>
                            </p:childTnLst>
                          </p:cTn>
                        </p:par>
                        <p:par>
                          <p:cTn id="64" fill="hold">
                            <p:stCondLst>
                              <p:cond delay="2000"/>
                            </p:stCondLst>
                            <p:childTnLst>
                              <p:par>
                                <p:cTn id="65" presetID="9" presetClass="entr" presetSubtype="0" fill="hold" grpId="0" nodeType="afterEffect">
                                  <p:stCondLst>
                                    <p:cond delay="0"/>
                                  </p:stCondLst>
                                  <p:childTnLst>
                                    <p:set>
                                      <p:cBhvr>
                                        <p:cTn id="66" dur="1" fill="hold">
                                          <p:stCondLst>
                                            <p:cond delay="0"/>
                                          </p:stCondLst>
                                        </p:cTn>
                                        <p:tgtEl>
                                          <p:spTgt spid="25"/>
                                        </p:tgtEl>
                                        <p:attrNameLst>
                                          <p:attrName>style.visibility</p:attrName>
                                        </p:attrNameLst>
                                      </p:cBhvr>
                                      <p:to>
                                        <p:strVal val="visible"/>
                                      </p:to>
                                    </p:set>
                                    <p:animEffect transition="in" filter="dissolve">
                                      <p:cBhvr>
                                        <p:cTn id="67" dur="500"/>
                                        <p:tgtEl>
                                          <p:spTgt spid="25"/>
                                        </p:tgtEl>
                                      </p:cBhvr>
                                    </p:animEffect>
                                  </p:childTnLst>
                                </p:cTn>
                              </p:par>
                            </p:childTnLst>
                          </p:cTn>
                        </p:par>
                      </p:childTnLst>
                    </p:cTn>
                  </p:par>
                  <p:par>
                    <p:cTn id="68" fill="hold">
                      <p:stCondLst>
                        <p:cond delay="indefinite"/>
                      </p:stCondLst>
                      <p:childTnLst>
                        <p:par>
                          <p:cTn id="69" fill="hold">
                            <p:stCondLst>
                              <p:cond delay="0"/>
                            </p:stCondLst>
                            <p:childTnLst>
                              <p:par>
                                <p:cTn id="70" presetID="2" presetClass="entr" presetSubtype="4" fill="hold" grpId="0" nodeType="clickEffect">
                                  <p:stCondLst>
                                    <p:cond delay="0"/>
                                  </p:stCondLst>
                                  <p:childTnLst>
                                    <p:set>
                                      <p:cBhvr>
                                        <p:cTn id="71" dur="1" fill="hold">
                                          <p:stCondLst>
                                            <p:cond delay="0"/>
                                          </p:stCondLst>
                                        </p:cTn>
                                        <p:tgtEl>
                                          <p:spTgt spid="28"/>
                                        </p:tgtEl>
                                        <p:attrNameLst>
                                          <p:attrName>style.visibility</p:attrName>
                                        </p:attrNameLst>
                                      </p:cBhvr>
                                      <p:to>
                                        <p:strVal val="visible"/>
                                      </p:to>
                                    </p:set>
                                    <p:anim calcmode="lin" valueType="num">
                                      <p:cBhvr additive="base">
                                        <p:cTn id="72" dur="500" fill="hold"/>
                                        <p:tgtEl>
                                          <p:spTgt spid="28"/>
                                        </p:tgtEl>
                                        <p:attrNameLst>
                                          <p:attrName>ppt_x</p:attrName>
                                        </p:attrNameLst>
                                      </p:cBhvr>
                                      <p:tavLst>
                                        <p:tav tm="0">
                                          <p:val>
                                            <p:strVal val="#ppt_x"/>
                                          </p:val>
                                        </p:tav>
                                        <p:tav tm="100000">
                                          <p:val>
                                            <p:strVal val="#ppt_x"/>
                                          </p:val>
                                        </p:tav>
                                      </p:tavLst>
                                    </p:anim>
                                    <p:anim calcmode="lin" valueType="num">
                                      <p:cBhvr additive="base">
                                        <p:cTn id="73" dur="500" fill="hold"/>
                                        <p:tgtEl>
                                          <p:spTgt spid="28"/>
                                        </p:tgtEl>
                                        <p:attrNameLst>
                                          <p:attrName>ppt_y</p:attrName>
                                        </p:attrNameLst>
                                      </p:cBhvr>
                                      <p:tavLst>
                                        <p:tav tm="0">
                                          <p:val>
                                            <p:strVal val="1+#ppt_h/2"/>
                                          </p:val>
                                        </p:tav>
                                        <p:tav tm="100000">
                                          <p:val>
                                            <p:strVal val="#ppt_y"/>
                                          </p:val>
                                        </p:tav>
                                      </p:tavLst>
                                    </p:anim>
                                  </p:childTnLst>
                                </p:cTn>
                              </p:par>
                            </p:childTnLst>
                          </p:cTn>
                        </p:par>
                        <p:par>
                          <p:cTn id="74" fill="hold">
                            <p:stCondLst>
                              <p:cond delay="500"/>
                            </p:stCondLst>
                            <p:childTnLst>
                              <p:par>
                                <p:cTn id="75" presetID="12" presetClass="entr" presetSubtype="2" fill="hold" grpId="0" nodeType="afterEffect">
                                  <p:stCondLst>
                                    <p:cond delay="0"/>
                                  </p:stCondLst>
                                  <p:childTnLst>
                                    <p:set>
                                      <p:cBhvr>
                                        <p:cTn id="76" dur="1" fill="hold">
                                          <p:stCondLst>
                                            <p:cond delay="0"/>
                                          </p:stCondLst>
                                        </p:cTn>
                                        <p:tgtEl>
                                          <p:spTgt spid="29"/>
                                        </p:tgtEl>
                                        <p:attrNameLst>
                                          <p:attrName>style.visibility</p:attrName>
                                        </p:attrNameLst>
                                      </p:cBhvr>
                                      <p:to>
                                        <p:strVal val="visible"/>
                                      </p:to>
                                    </p:set>
                                    <p:animEffect transition="in" filter="slide(fromRight)">
                                      <p:cBhvr>
                                        <p:cTn id="77"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utoUpdateAnimBg="0"/>
      <p:bldP spid="15" grpId="0" animBg="1"/>
      <p:bldP spid="16" grpId="0" animBg="1"/>
      <p:bldP spid="17" grpId="0" autoUpdateAnimBg="0"/>
      <p:bldP spid="18" grpId="0" animBg="1"/>
      <p:bldP spid="19" grpId="0" animBg="1"/>
      <p:bldP spid="20" grpId="0" autoUpdateAnimBg="0"/>
      <p:bldP spid="21" grpId="0" animBg="1"/>
      <p:bldP spid="22" grpId="0" animBg="1"/>
      <p:bldP spid="23" grpId="0" autoUpdateAnimBg="0"/>
      <p:bldP spid="24" grpId="0" animBg="1"/>
      <p:bldP spid="25" grpId="0" animBg="1"/>
      <p:bldP spid="26" grpId="0" autoUpdateAnimBg="0"/>
      <p:bldP spid="27" grpId="0" animBg="1"/>
      <p:bldP spid="28" grpId="0" animBg="1" autoUpdateAnimBg="0"/>
      <p:bldP spid="29" grpId="0" animBg="1"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0063EC4C-CFD8-4F45-A0A2-30028C1F73DB}" type="slidenum">
              <a:rPr lang="zh-CN" altLang="en-US" b="1">
                <a:solidFill>
                  <a:srgbClr val="F79646">
                    <a:lumMod val="75000"/>
                  </a:srgbClr>
                </a:solidFill>
              </a:rPr>
              <a:pPr/>
              <a:t>25</a:t>
            </a:fld>
            <a:endParaRPr lang="zh-CN" altLang="en-US" b="1" dirty="0">
              <a:solidFill>
                <a:srgbClr val="F79646">
                  <a:lumMod val="75000"/>
                </a:srgbClr>
              </a:solidFill>
            </a:endParaRPr>
          </a:p>
        </p:txBody>
      </p:sp>
      <p:sp>
        <p:nvSpPr>
          <p:cNvPr id="2" name="标题 1"/>
          <p:cNvSpPr>
            <a:spLocks noGrp="1"/>
          </p:cNvSpPr>
          <p:nvPr>
            <p:ph type="title"/>
          </p:nvPr>
        </p:nvSpPr>
        <p:spPr>
          <a:xfrm>
            <a:off x="457200" y="0"/>
            <a:ext cx="8229600" cy="1143000"/>
          </a:xfrm>
        </p:spPr>
        <p:txBody>
          <a:bodyPr>
            <a:normAutofit/>
          </a:bodyPr>
          <a:lstStyle/>
          <a:p>
            <a:pPr lvl="0" fontAlgn="base">
              <a:lnSpc>
                <a:spcPct val="150000"/>
              </a:lnSpc>
              <a:spcBef>
                <a:spcPct val="5000"/>
              </a:spcBef>
              <a:spcAft>
                <a:spcPct val="5000"/>
              </a:spcAft>
            </a:pPr>
            <a:r>
              <a:rPr kumimoji="1" lang="en-US" altLang="zh-CN" sz="3200" b="1" dirty="0">
                <a:latin typeface="Arial" charset="0"/>
                <a:ea typeface="宋体" charset="-122"/>
                <a:cs typeface="+mn-cs"/>
              </a:rPr>
              <a:t>6.2.1 </a:t>
            </a:r>
            <a:r>
              <a:rPr kumimoji="1" lang="zh-CN" altLang="en-US" sz="3200" b="1" dirty="0">
                <a:latin typeface="Arial" charset="0"/>
                <a:ea typeface="宋体" charset="-122"/>
                <a:cs typeface="+mn-cs"/>
              </a:rPr>
              <a:t>直接插入排序</a:t>
            </a:r>
          </a:p>
        </p:txBody>
      </p:sp>
      <p:sp>
        <p:nvSpPr>
          <p:cNvPr id="4" name="日期占位符 3"/>
          <p:cNvSpPr>
            <a:spLocks noGrp="1"/>
          </p:cNvSpPr>
          <p:nvPr>
            <p:ph type="dt" sz="half" idx="4294967295"/>
          </p:nvPr>
        </p:nvSpPr>
        <p:spPr>
          <a:xfrm>
            <a:off x="0" y="6356350"/>
            <a:ext cx="2133600" cy="365125"/>
          </a:xfrm>
        </p:spPr>
        <p:txBody>
          <a:bodyPr/>
          <a:lstStyle/>
          <a:p>
            <a:fld id="{C7ED082B-5738-40B1-9EA5-F7DAA8941B99}" type="datetime1">
              <a:rPr lang="zh-CN" altLang="en-US" b="1" smtClean="0">
                <a:solidFill>
                  <a:srgbClr val="F79646">
                    <a:lumMod val="75000"/>
                  </a:srgbClr>
                </a:solidFill>
              </a:rPr>
              <a:t>2025/4/9</a:t>
            </a:fld>
            <a:endParaRPr lang="zh-CN" altLang="en-US" b="1" dirty="0">
              <a:solidFill>
                <a:srgbClr val="F79646">
                  <a:lumMod val="75000"/>
                </a:srgbClr>
              </a:solidFill>
            </a:endParaRPr>
          </a:p>
        </p:txBody>
      </p:sp>
      <p:pic>
        <p:nvPicPr>
          <p:cNvPr id="2049" name="Picture 1" descr="C:\Users\Haijun\AppData\Roaming\Tencent\Users\2968516474\QQ\WinTemp\RichOle\O5)[OOM[}$H7(6{A~41GY`Q.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73137" y="1"/>
            <a:ext cx="970863" cy="838199"/>
          </a:xfrm>
          <a:prstGeom prst="rect">
            <a:avLst/>
          </a:prstGeom>
          <a:noFill/>
          <a:extLst>
            <a:ext uri="{909E8E84-426E-40DD-AFC4-6F175D3DCCD1}">
              <a14:hiddenFill xmlns:a14="http://schemas.microsoft.com/office/drawing/2010/main">
                <a:solidFill>
                  <a:srgbClr val="FFFFFF"/>
                </a:solidFill>
              </a14:hiddenFill>
            </a:ext>
          </a:extLst>
        </p:spPr>
      </p:pic>
      <p:cxnSp>
        <p:nvCxnSpPr>
          <p:cNvPr id="12" name="直接连接符 11"/>
          <p:cNvCxnSpPr/>
          <p:nvPr/>
        </p:nvCxnSpPr>
        <p:spPr>
          <a:xfrm>
            <a:off x="457200" y="6324600"/>
            <a:ext cx="822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Text Box 17"/>
          <p:cNvSpPr txBox="1">
            <a:spLocks noChangeArrowheads="1"/>
          </p:cNvSpPr>
          <p:nvPr/>
        </p:nvSpPr>
        <p:spPr bwMode="auto">
          <a:xfrm>
            <a:off x="539750" y="1544727"/>
            <a:ext cx="8072438" cy="4636141"/>
          </a:xfrm>
          <a:prstGeom prst="rect">
            <a:avLst/>
          </a:prstGeom>
          <a:noFill/>
          <a:ln w="9525" algn="ctr">
            <a:noFill/>
            <a:miter lim="800000"/>
            <a:headEnd/>
            <a:tailEnd/>
          </a:ln>
          <a:effectLst/>
        </p:spPr>
        <p:txBody>
          <a:bodyPr wrap="square">
            <a:spAutoFit/>
          </a:bodyPr>
          <a:lstStyle/>
          <a:p>
            <a:pPr fontAlgn="base">
              <a:lnSpc>
                <a:spcPct val="60000"/>
              </a:lnSpc>
              <a:spcBef>
                <a:spcPct val="50000"/>
              </a:spcBef>
              <a:spcAft>
                <a:spcPct val="0"/>
              </a:spcAft>
            </a:pPr>
            <a:r>
              <a:rPr kumimoji="1" lang="en-US" altLang="zh-CN" sz="2800" b="1" dirty="0">
                <a:solidFill>
                  <a:srgbClr val="0000FF"/>
                </a:solidFill>
                <a:latin typeface="Times New Roman" pitchFamily="18" charset="0"/>
              </a:rPr>
              <a:t>void </a:t>
            </a:r>
            <a:r>
              <a:rPr kumimoji="1" lang="en-US" altLang="zh-CN" sz="2800" b="1" dirty="0" err="1">
                <a:solidFill>
                  <a:srgbClr val="0000FF"/>
                </a:solidFill>
                <a:latin typeface="Times New Roman" pitchFamily="18" charset="0"/>
              </a:rPr>
              <a:t>InsertionSort</a:t>
            </a:r>
            <a:r>
              <a:rPr kumimoji="1" lang="en-US" altLang="zh-CN" sz="2800" b="1" dirty="0">
                <a:solidFill>
                  <a:srgbClr val="0000FF"/>
                </a:solidFill>
                <a:latin typeface="Times New Roman" pitchFamily="18" charset="0"/>
              </a:rPr>
              <a:t> ( </a:t>
            </a:r>
            <a:r>
              <a:rPr kumimoji="1" lang="en-US" altLang="zh-CN" sz="2800" b="1" dirty="0" err="1">
                <a:solidFill>
                  <a:srgbClr val="0000FF"/>
                </a:solidFill>
                <a:latin typeface="Times New Roman" pitchFamily="18" charset="0"/>
              </a:rPr>
              <a:t>SqList</a:t>
            </a:r>
            <a:r>
              <a:rPr kumimoji="1" lang="en-US" altLang="zh-CN" sz="2800" b="1" dirty="0">
                <a:solidFill>
                  <a:srgbClr val="0000FF"/>
                </a:solidFill>
                <a:latin typeface="Times New Roman" pitchFamily="18" charset="0"/>
              </a:rPr>
              <a:t> &amp;L ) {</a:t>
            </a:r>
          </a:p>
          <a:p>
            <a:pPr fontAlgn="base">
              <a:lnSpc>
                <a:spcPct val="60000"/>
              </a:lnSpc>
              <a:spcBef>
                <a:spcPct val="50000"/>
              </a:spcBef>
              <a:spcAft>
                <a:spcPct val="0"/>
              </a:spcAft>
            </a:pPr>
            <a:r>
              <a:rPr kumimoji="1" lang="en-US" altLang="zh-CN" sz="2800" b="1" dirty="0">
                <a:solidFill>
                  <a:srgbClr val="000000"/>
                </a:solidFill>
                <a:latin typeface="Times New Roman" pitchFamily="18" charset="0"/>
              </a:rPr>
              <a:t>  // </a:t>
            </a:r>
            <a:r>
              <a:rPr kumimoji="1" lang="zh-CN" altLang="en-US" sz="2800" b="1" dirty="0">
                <a:solidFill>
                  <a:srgbClr val="000000"/>
                </a:solidFill>
                <a:latin typeface="Times New Roman" pitchFamily="18" charset="0"/>
              </a:rPr>
              <a:t>对顺序表 </a:t>
            </a:r>
            <a:r>
              <a:rPr kumimoji="1" lang="en-US" altLang="zh-CN" sz="2800" b="1" dirty="0">
                <a:solidFill>
                  <a:srgbClr val="000000"/>
                </a:solidFill>
                <a:latin typeface="Times New Roman" pitchFamily="18" charset="0"/>
              </a:rPr>
              <a:t>L </a:t>
            </a:r>
            <a:r>
              <a:rPr kumimoji="1" lang="zh-CN" altLang="en-US" sz="2800" b="1" dirty="0">
                <a:solidFill>
                  <a:srgbClr val="000000"/>
                </a:solidFill>
                <a:latin typeface="Times New Roman" pitchFamily="18" charset="0"/>
              </a:rPr>
              <a:t>作直接插入排序。</a:t>
            </a:r>
          </a:p>
          <a:p>
            <a:pPr fontAlgn="base">
              <a:lnSpc>
                <a:spcPct val="60000"/>
              </a:lnSpc>
              <a:spcBef>
                <a:spcPct val="50000"/>
              </a:spcBef>
              <a:spcAft>
                <a:spcPct val="0"/>
              </a:spcAft>
            </a:pPr>
            <a:r>
              <a:rPr kumimoji="1" lang="zh-CN" altLang="en-US" sz="2800" b="1" dirty="0">
                <a:solidFill>
                  <a:srgbClr val="000000"/>
                </a:solidFill>
                <a:latin typeface="Times New Roman" pitchFamily="18" charset="0"/>
              </a:rPr>
              <a:t>   </a:t>
            </a:r>
            <a:r>
              <a:rPr kumimoji="1" lang="en-US" altLang="zh-CN" sz="2800" b="1" dirty="0">
                <a:solidFill>
                  <a:srgbClr val="0000FF"/>
                </a:solidFill>
                <a:latin typeface="Times New Roman" pitchFamily="18" charset="0"/>
              </a:rPr>
              <a:t>for ( </a:t>
            </a:r>
            <a:r>
              <a:rPr kumimoji="1" lang="en-US" altLang="zh-CN" sz="2800" b="1" dirty="0" err="1">
                <a:solidFill>
                  <a:srgbClr val="0000FF"/>
                </a:solidFill>
                <a:latin typeface="Times New Roman" pitchFamily="18" charset="0"/>
              </a:rPr>
              <a:t>i</a:t>
            </a:r>
            <a:r>
              <a:rPr kumimoji="1" lang="en-US" altLang="zh-CN" sz="2800" b="1" dirty="0">
                <a:solidFill>
                  <a:srgbClr val="0000FF"/>
                </a:solidFill>
                <a:latin typeface="Times New Roman" pitchFamily="18" charset="0"/>
              </a:rPr>
              <a:t>=2; </a:t>
            </a:r>
            <a:r>
              <a:rPr kumimoji="1" lang="en-US" altLang="zh-CN" sz="2800" b="1" dirty="0" err="1">
                <a:solidFill>
                  <a:srgbClr val="0000FF"/>
                </a:solidFill>
                <a:latin typeface="Times New Roman" pitchFamily="18" charset="0"/>
              </a:rPr>
              <a:t>i</a:t>
            </a:r>
            <a:r>
              <a:rPr kumimoji="1" lang="en-US" altLang="zh-CN" sz="2800" b="1" dirty="0">
                <a:solidFill>
                  <a:srgbClr val="0000FF"/>
                </a:solidFill>
                <a:latin typeface="Times New Roman" pitchFamily="18" charset="0"/>
              </a:rPr>
              <a:t>&lt;=</a:t>
            </a:r>
            <a:r>
              <a:rPr kumimoji="1" lang="en-US" altLang="zh-CN" sz="2800" b="1" dirty="0" err="1">
                <a:solidFill>
                  <a:srgbClr val="0000FF"/>
                </a:solidFill>
                <a:latin typeface="Times New Roman" pitchFamily="18" charset="0"/>
              </a:rPr>
              <a:t>L.length</a:t>
            </a:r>
            <a:r>
              <a:rPr kumimoji="1" lang="en-US" altLang="zh-CN" sz="2800" b="1" dirty="0">
                <a:solidFill>
                  <a:srgbClr val="0000FF"/>
                </a:solidFill>
                <a:latin typeface="Times New Roman" pitchFamily="18" charset="0"/>
              </a:rPr>
              <a:t>; ++</a:t>
            </a:r>
            <a:r>
              <a:rPr kumimoji="1" lang="en-US" altLang="zh-CN" sz="2800" b="1" dirty="0" err="1">
                <a:solidFill>
                  <a:srgbClr val="0000FF"/>
                </a:solidFill>
                <a:latin typeface="Times New Roman" pitchFamily="18" charset="0"/>
              </a:rPr>
              <a:t>i</a:t>
            </a:r>
            <a:r>
              <a:rPr kumimoji="1" lang="en-US" altLang="zh-CN" sz="2800" b="1" dirty="0">
                <a:solidFill>
                  <a:srgbClr val="0000FF"/>
                </a:solidFill>
                <a:latin typeface="Times New Roman" pitchFamily="18" charset="0"/>
              </a:rPr>
              <a:t> ) </a:t>
            </a:r>
          </a:p>
          <a:p>
            <a:pPr fontAlgn="base">
              <a:lnSpc>
                <a:spcPct val="60000"/>
              </a:lnSpc>
              <a:spcBef>
                <a:spcPct val="50000"/>
              </a:spcBef>
              <a:spcAft>
                <a:spcPct val="0"/>
              </a:spcAft>
            </a:pPr>
            <a:r>
              <a:rPr kumimoji="1" lang="en-US" altLang="zh-CN" sz="2800" b="1" dirty="0">
                <a:solidFill>
                  <a:srgbClr val="000000"/>
                </a:solidFill>
                <a:latin typeface="Times New Roman" pitchFamily="18" charset="0"/>
              </a:rPr>
              <a:t>       </a:t>
            </a:r>
            <a:r>
              <a:rPr kumimoji="1" lang="en-US" altLang="zh-CN" sz="2800" b="1" dirty="0">
                <a:solidFill>
                  <a:srgbClr val="0000FF"/>
                </a:solidFill>
                <a:latin typeface="Times New Roman" pitchFamily="18" charset="0"/>
              </a:rPr>
              <a:t>if (</a:t>
            </a:r>
            <a:r>
              <a:rPr kumimoji="1" lang="en-US" altLang="zh-CN" sz="2800" b="1" dirty="0" err="1">
                <a:solidFill>
                  <a:srgbClr val="0000FF"/>
                </a:solidFill>
                <a:latin typeface="Times New Roman" pitchFamily="18" charset="0"/>
              </a:rPr>
              <a:t>L.r</a:t>
            </a:r>
            <a:r>
              <a:rPr kumimoji="1" lang="en-US" altLang="zh-CN" sz="2800" b="1" dirty="0">
                <a:solidFill>
                  <a:srgbClr val="0000FF"/>
                </a:solidFill>
                <a:latin typeface="Times New Roman" pitchFamily="18" charset="0"/>
              </a:rPr>
              <a:t>[</a:t>
            </a:r>
            <a:r>
              <a:rPr kumimoji="1" lang="en-US" altLang="zh-CN" sz="2800" b="1" dirty="0" err="1">
                <a:solidFill>
                  <a:srgbClr val="0000FF"/>
                </a:solidFill>
                <a:latin typeface="Times New Roman" pitchFamily="18" charset="0"/>
              </a:rPr>
              <a:t>i</a:t>
            </a:r>
            <a:r>
              <a:rPr kumimoji="1" lang="en-US" altLang="zh-CN" sz="2800" b="1" dirty="0">
                <a:solidFill>
                  <a:srgbClr val="0000FF"/>
                </a:solidFill>
                <a:latin typeface="Times New Roman" pitchFamily="18" charset="0"/>
              </a:rPr>
              <a:t>].key &lt; </a:t>
            </a:r>
            <a:r>
              <a:rPr kumimoji="1" lang="en-US" altLang="zh-CN" sz="2800" b="1" dirty="0" err="1">
                <a:solidFill>
                  <a:srgbClr val="0000FF"/>
                </a:solidFill>
                <a:latin typeface="Times New Roman" pitchFamily="18" charset="0"/>
              </a:rPr>
              <a:t>L.r</a:t>
            </a:r>
            <a:r>
              <a:rPr kumimoji="1" lang="en-US" altLang="zh-CN" sz="2800" b="1" dirty="0">
                <a:solidFill>
                  <a:srgbClr val="0000FF"/>
                </a:solidFill>
                <a:latin typeface="Times New Roman" pitchFamily="18" charset="0"/>
              </a:rPr>
              <a:t>[i-1].key) {</a:t>
            </a:r>
          </a:p>
          <a:p>
            <a:pPr fontAlgn="base">
              <a:lnSpc>
                <a:spcPct val="60000"/>
              </a:lnSpc>
              <a:spcBef>
                <a:spcPct val="50000"/>
              </a:spcBef>
              <a:spcAft>
                <a:spcPct val="0"/>
              </a:spcAft>
            </a:pPr>
            <a:r>
              <a:rPr kumimoji="1" lang="en-US" altLang="zh-CN" sz="2800" b="1" dirty="0">
                <a:solidFill>
                  <a:srgbClr val="000000"/>
                </a:solidFill>
                <a:latin typeface="Times New Roman" pitchFamily="18" charset="0"/>
              </a:rPr>
              <a:t>            </a:t>
            </a:r>
            <a:r>
              <a:rPr kumimoji="1" lang="en-US" altLang="zh-CN" sz="2800" b="1" dirty="0" err="1">
                <a:solidFill>
                  <a:srgbClr val="0000FF"/>
                </a:solidFill>
                <a:latin typeface="Times New Roman" pitchFamily="18" charset="0"/>
              </a:rPr>
              <a:t>L.r</a:t>
            </a:r>
            <a:r>
              <a:rPr kumimoji="1" lang="en-US" altLang="zh-CN" sz="2800" b="1" dirty="0">
                <a:solidFill>
                  <a:srgbClr val="0000FF"/>
                </a:solidFill>
                <a:latin typeface="Times New Roman" pitchFamily="18" charset="0"/>
              </a:rPr>
              <a:t>[0] = </a:t>
            </a:r>
            <a:r>
              <a:rPr kumimoji="1" lang="en-US" altLang="zh-CN" sz="2800" b="1" dirty="0" err="1">
                <a:solidFill>
                  <a:srgbClr val="0000FF"/>
                </a:solidFill>
                <a:latin typeface="Times New Roman" pitchFamily="18" charset="0"/>
              </a:rPr>
              <a:t>L.r</a:t>
            </a:r>
            <a:r>
              <a:rPr kumimoji="1" lang="en-US" altLang="zh-CN" sz="2800" b="1" dirty="0">
                <a:solidFill>
                  <a:srgbClr val="0000FF"/>
                </a:solidFill>
                <a:latin typeface="Times New Roman" pitchFamily="18" charset="0"/>
              </a:rPr>
              <a:t>[</a:t>
            </a:r>
            <a:r>
              <a:rPr kumimoji="1" lang="en-US" altLang="zh-CN" sz="2800" b="1" dirty="0" err="1">
                <a:solidFill>
                  <a:srgbClr val="0000FF"/>
                </a:solidFill>
                <a:latin typeface="Times New Roman" pitchFamily="18" charset="0"/>
              </a:rPr>
              <a:t>i</a:t>
            </a:r>
            <a:r>
              <a:rPr kumimoji="1" lang="en-US" altLang="zh-CN" sz="2800" b="1" dirty="0">
                <a:solidFill>
                  <a:srgbClr val="0000FF"/>
                </a:solidFill>
                <a:latin typeface="Times New Roman" pitchFamily="18" charset="0"/>
              </a:rPr>
              <a:t>];</a:t>
            </a:r>
            <a:r>
              <a:rPr kumimoji="1" lang="en-US" altLang="zh-CN" sz="2800" b="1" dirty="0">
                <a:solidFill>
                  <a:srgbClr val="000000"/>
                </a:solidFill>
                <a:latin typeface="Times New Roman" pitchFamily="18" charset="0"/>
              </a:rPr>
              <a:t>                 // </a:t>
            </a:r>
            <a:r>
              <a:rPr kumimoji="1" lang="zh-CN" altLang="en-US" sz="2800" b="1" dirty="0">
                <a:solidFill>
                  <a:srgbClr val="000000"/>
                </a:solidFill>
                <a:latin typeface="Times New Roman" pitchFamily="18" charset="0"/>
              </a:rPr>
              <a:t>复制为监视哨</a:t>
            </a:r>
          </a:p>
          <a:p>
            <a:pPr fontAlgn="base">
              <a:lnSpc>
                <a:spcPct val="60000"/>
              </a:lnSpc>
              <a:spcBef>
                <a:spcPct val="50000"/>
              </a:spcBef>
              <a:spcAft>
                <a:spcPct val="0"/>
              </a:spcAft>
            </a:pPr>
            <a:r>
              <a:rPr kumimoji="1" lang="zh-CN" altLang="en-US" sz="2800" b="1" dirty="0">
                <a:solidFill>
                  <a:srgbClr val="000000"/>
                </a:solidFill>
                <a:latin typeface="Times New Roman" pitchFamily="18" charset="0"/>
              </a:rPr>
              <a:t>           </a:t>
            </a:r>
            <a:r>
              <a:rPr kumimoji="1" lang="zh-CN" altLang="en-US" sz="2800" b="1" dirty="0">
                <a:solidFill>
                  <a:srgbClr val="0000FF"/>
                </a:solidFill>
                <a:latin typeface="Times New Roman" pitchFamily="18" charset="0"/>
              </a:rPr>
              <a:t> </a:t>
            </a:r>
            <a:r>
              <a:rPr kumimoji="1" lang="en-US" altLang="zh-CN" sz="2800" b="1" dirty="0">
                <a:solidFill>
                  <a:srgbClr val="FF3300"/>
                </a:solidFill>
                <a:latin typeface="Times New Roman" pitchFamily="18" charset="0"/>
              </a:rPr>
              <a:t>for ( j=i-1; </a:t>
            </a:r>
            <a:r>
              <a:rPr kumimoji="1" lang="en-US" altLang="zh-CN" sz="2800" b="1" dirty="0" err="1">
                <a:solidFill>
                  <a:srgbClr val="FF3300"/>
                </a:solidFill>
                <a:latin typeface="Times New Roman" pitchFamily="18" charset="0"/>
              </a:rPr>
              <a:t>L.r</a:t>
            </a:r>
            <a:r>
              <a:rPr kumimoji="1" lang="en-US" altLang="zh-CN" sz="2800" b="1" dirty="0">
                <a:solidFill>
                  <a:srgbClr val="FF3300"/>
                </a:solidFill>
                <a:latin typeface="Times New Roman" pitchFamily="18" charset="0"/>
              </a:rPr>
              <a:t>[0].key &lt; </a:t>
            </a:r>
            <a:r>
              <a:rPr kumimoji="1" lang="en-US" altLang="zh-CN" sz="2800" b="1" dirty="0" err="1">
                <a:solidFill>
                  <a:srgbClr val="FF3300"/>
                </a:solidFill>
                <a:latin typeface="Times New Roman" pitchFamily="18" charset="0"/>
              </a:rPr>
              <a:t>L.r</a:t>
            </a:r>
            <a:r>
              <a:rPr kumimoji="1" lang="en-US" altLang="zh-CN" sz="2800" b="1" dirty="0">
                <a:solidFill>
                  <a:srgbClr val="FF3300"/>
                </a:solidFill>
                <a:latin typeface="Times New Roman" pitchFamily="18" charset="0"/>
              </a:rPr>
              <a:t>[j].key;  -- j )</a:t>
            </a:r>
          </a:p>
          <a:p>
            <a:pPr fontAlgn="base">
              <a:lnSpc>
                <a:spcPct val="60000"/>
              </a:lnSpc>
              <a:spcBef>
                <a:spcPct val="50000"/>
              </a:spcBef>
              <a:spcAft>
                <a:spcPct val="0"/>
              </a:spcAft>
            </a:pPr>
            <a:r>
              <a:rPr kumimoji="1" lang="en-US" altLang="zh-CN" sz="2800" b="1" dirty="0">
                <a:solidFill>
                  <a:srgbClr val="000000"/>
                </a:solidFill>
                <a:latin typeface="Times New Roman" pitchFamily="18" charset="0"/>
              </a:rPr>
              <a:t>                </a:t>
            </a:r>
            <a:r>
              <a:rPr kumimoji="1" lang="en-US" altLang="zh-CN" sz="2800" b="1" dirty="0" err="1">
                <a:solidFill>
                  <a:srgbClr val="FF3300"/>
                </a:solidFill>
                <a:latin typeface="Times New Roman" pitchFamily="18" charset="0"/>
              </a:rPr>
              <a:t>L.r</a:t>
            </a:r>
            <a:r>
              <a:rPr kumimoji="1" lang="en-US" altLang="zh-CN" sz="2800" b="1" dirty="0">
                <a:solidFill>
                  <a:srgbClr val="FF3300"/>
                </a:solidFill>
                <a:latin typeface="Times New Roman" pitchFamily="18" charset="0"/>
              </a:rPr>
              <a:t>[j+1] = </a:t>
            </a:r>
            <a:r>
              <a:rPr kumimoji="1" lang="en-US" altLang="zh-CN" sz="2800" b="1" dirty="0" err="1">
                <a:solidFill>
                  <a:srgbClr val="FF3300"/>
                </a:solidFill>
                <a:latin typeface="Times New Roman" pitchFamily="18" charset="0"/>
              </a:rPr>
              <a:t>L.r</a:t>
            </a:r>
            <a:r>
              <a:rPr kumimoji="1" lang="en-US" altLang="zh-CN" sz="2800" b="1" dirty="0">
                <a:solidFill>
                  <a:srgbClr val="FF3300"/>
                </a:solidFill>
                <a:latin typeface="Times New Roman" pitchFamily="18" charset="0"/>
              </a:rPr>
              <a:t>[j];</a:t>
            </a:r>
            <a:r>
              <a:rPr kumimoji="1" lang="en-US" altLang="zh-CN" sz="2800" b="1" dirty="0">
                <a:solidFill>
                  <a:srgbClr val="000000"/>
                </a:solidFill>
                <a:latin typeface="Times New Roman" pitchFamily="18" charset="0"/>
              </a:rPr>
              <a:t>        // </a:t>
            </a:r>
            <a:r>
              <a:rPr kumimoji="1" lang="zh-CN" altLang="en-US" sz="2800" b="1" dirty="0">
                <a:solidFill>
                  <a:srgbClr val="000000"/>
                </a:solidFill>
                <a:latin typeface="Times New Roman" pitchFamily="18" charset="0"/>
              </a:rPr>
              <a:t>记录后移</a:t>
            </a:r>
          </a:p>
          <a:p>
            <a:pPr fontAlgn="base">
              <a:lnSpc>
                <a:spcPct val="60000"/>
              </a:lnSpc>
              <a:spcBef>
                <a:spcPct val="50000"/>
              </a:spcBef>
              <a:spcAft>
                <a:spcPct val="0"/>
              </a:spcAft>
            </a:pPr>
            <a:r>
              <a:rPr kumimoji="1" lang="zh-CN" altLang="en-US" sz="2800" b="1" dirty="0">
                <a:solidFill>
                  <a:srgbClr val="000000"/>
                </a:solidFill>
                <a:latin typeface="Times New Roman" pitchFamily="18" charset="0"/>
              </a:rPr>
              <a:t>            </a:t>
            </a:r>
            <a:r>
              <a:rPr kumimoji="1" lang="en-US" altLang="zh-CN" sz="2800" b="1" dirty="0" err="1">
                <a:solidFill>
                  <a:srgbClr val="FF3300"/>
                </a:solidFill>
                <a:latin typeface="Times New Roman" pitchFamily="18" charset="0"/>
              </a:rPr>
              <a:t>L.r</a:t>
            </a:r>
            <a:r>
              <a:rPr kumimoji="1" lang="en-US" altLang="zh-CN" sz="2800" b="1" dirty="0">
                <a:solidFill>
                  <a:srgbClr val="FF3300"/>
                </a:solidFill>
                <a:latin typeface="Times New Roman" pitchFamily="18" charset="0"/>
              </a:rPr>
              <a:t>[j+1] = </a:t>
            </a:r>
            <a:r>
              <a:rPr kumimoji="1" lang="en-US" altLang="zh-CN" sz="2800" b="1" dirty="0" err="1">
                <a:solidFill>
                  <a:srgbClr val="FF3300"/>
                </a:solidFill>
                <a:latin typeface="Times New Roman" pitchFamily="18" charset="0"/>
              </a:rPr>
              <a:t>L.r</a:t>
            </a:r>
            <a:r>
              <a:rPr kumimoji="1" lang="en-US" altLang="zh-CN" sz="2800" b="1" dirty="0">
                <a:solidFill>
                  <a:srgbClr val="FF3300"/>
                </a:solidFill>
                <a:latin typeface="Times New Roman" pitchFamily="18" charset="0"/>
              </a:rPr>
              <a:t>[0];</a:t>
            </a:r>
            <a:r>
              <a:rPr kumimoji="1" lang="en-US" altLang="zh-CN" sz="2800" b="1" dirty="0">
                <a:solidFill>
                  <a:srgbClr val="000000"/>
                </a:solidFill>
                <a:latin typeface="Times New Roman" pitchFamily="18" charset="0"/>
              </a:rPr>
              <a:t>        // </a:t>
            </a:r>
            <a:r>
              <a:rPr kumimoji="1" lang="zh-CN" altLang="en-US" sz="2800" b="1" dirty="0">
                <a:solidFill>
                  <a:srgbClr val="000000"/>
                </a:solidFill>
                <a:latin typeface="Times New Roman" pitchFamily="18" charset="0"/>
              </a:rPr>
              <a:t>插入到正确位置</a:t>
            </a:r>
          </a:p>
          <a:p>
            <a:pPr fontAlgn="base">
              <a:lnSpc>
                <a:spcPct val="60000"/>
              </a:lnSpc>
              <a:spcBef>
                <a:spcPct val="50000"/>
              </a:spcBef>
              <a:spcAft>
                <a:spcPct val="0"/>
              </a:spcAft>
            </a:pPr>
            <a:r>
              <a:rPr kumimoji="1" lang="zh-CN" altLang="en-US" sz="2800" b="1" dirty="0">
                <a:solidFill>
                  <a:srgbClr val="000000"/>
                </a:solidFill>
                <a:latin typeface="Times New Roman" pitchFamily="18" charset="0"/>
              </a:rPr>
              <a:t>       </a:t>
            </a:r>
            <a:r>
              <a:rPr kumimoji="1" lang="en-US" altLang="zh-CN" sz="2800" b="1" dirty="0">
                <a:solidFill>
                  <a:srgbClr val="0000FF"/>
                </a:solidFill>
                <a:latin typeface="Times New Roman" pitchFamily="18" charset="0"/>
              </a:rPr>
              <a:t>}</a:t>
            </a:r>
          </a:p>
          <a:p>
            <a:pPr fontAlgn="base">
              <a:lnSpc>
                <a:spcPct val="60000"/>
              </a:lnSpc>
              <a:spcBef>
                <a:spcPct val="50000"/>
              </a:spcBef>
              <a:spcAft>
                <a:spcPct val="0"/>
              </a:spcAft>
            </a:pPr>
            <a:r>
              <a:rPr kumimoji="1" lang="en-US" altLang="zh-CN" sz="2800" b="1" dirty="0">
                <a:solidFill>
                  <a:srgbClr val="0000FF"/>
                </a:solidFill>
                <a:latin typeface="Times New Roman" pitchFamily="18" charset="0"/>
              </a:rPr>
              <a:t>}</a:t>
            </a:r>
            <a:r>
              <a:rPr kumimoji="1" lang="en-US" altLang="zh-CN" sz="2800" b="1" dirty="0">
                <a:solidFill>
                  <a:srgbClr val="000000"/>
                </a:solidFill>
                <a:latin typeface="Times New Roman" pitchFamily="18" charset="0"/>
              </a:rPr>
              <a:t> // </a:t>
            </a:r>
            <a:r>
              <a:rPr kumimoji="1" lang="en-US" altLang="zh-CN" sz="2800" b="1" dirty="0" err="1">
                <a:solidFill>
                  <a:srgbClr val="000000"/>
                </a:solidFill>
                <a:latin typeface="Times New Roman" pitchFamily="18" charset="0"/>
              </a:rPr>
              <a:t>InsertSort</a:t>
            </a:r>
            <a:endParaRPr kumimoji="1" lang="en-US" altLang="zh-CN" sz="2800" b="1" dirty="0">
              <a:solidFill>
                <a:srgbClr val="000000"/>
              </a:solidFill>
              <a:latin typeface="Times New Roman" pitchFamily="18" charset="0"/>
            </a:endParaRPr>
          </a:p>
        </p:txBody>
      </p:sp>
      <p:sp>
        <p:nvSpPr>
          <p:cNvPr id="14" name="Text Box 22"/>
          <p:cNvSpPr txBox="1">
            <a:spLocks noChangeArrowheads="1"/>
          </p:cNvSpPr>
          <p:nvPr/>
        </p:nvSpPr>
        <p:spPr bwMode="auto">
          <a:xfrm>
            <a:off x="339725" y="993866"/>
            <a:ext cx="5111750" cy="519112"/>
          </a:xfrm>
          <a:prstGeom prst="rect">
            <a:avLst/>
          </a:prstGeom>
          <a:noFill/>
          <a:ln w="9525" algn="ctr">
            <a:noFill/>
            <a:miter lim="800000"/>
            <a:headEnd/>
            <a:tailEnd/>
          </a:ln>
          <a:effectLst/>
        </p:spPr>
        <p:txBody>
          <a:bodyPr>
            <a:spAutoFit/>
          </a:bodyPr>
          <a:lstStyle/>
          <a:p>
            <a:pPr fontAlgn="base">
              <a:spcBef>
                <a:spcPct val="20000"/>
              </a:spcBef>
              <a:spcAft>
                <a:spcPct val="0"/>
              </a:spcAft>
              <a:buFont typeface="Wingdings" pitchFamily="2" charset="2"/>
              <a:buChar char="p"/>
            </a:pPr>
            <a:r>
              <a:rPr kumimoji="1" lang="zh-CN" altLang="en-US" sz="2800" b="1" dirty="0">
                <a:solidFill>
                  <a:srgbClr val="003300"/>
                </a:solidFill>
                <a:latin typeface="Times New Roman" pitchFamily="18" charset="0"/>
              </a:rPr>
              <a:t>直接插入排序算法</a:t>
            </a:r>
          </a:p>
        </p:txBody>
      </p:sp>
    </p:spTree>
    <p:extLst>
      <p:ext uri="{BB962C8B-B14F-4D97-AF65-F5344CB8AC3E}">
        <p14:creationId xmlns:p14="http://schemas.microsoft.com/office/powerpoint/2010/main" val="3678121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3">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0063EC4C-CFD8-4F45-A0A2-30028C1F73DB}" type="slidenum">
              <a:rPr lang="zh-CN" altLang="en-US" b="1">
                <a:solidFill>
                  <a:srgbClr val="F79646">
                    <a:lumMod val="75000"/>
                  </a:srgbClr>
                </a:solidFill>
              </a:rPr>
              <a:pPr/>
              <a:t>26</a:t>
            </a:fld>
            <a:endParaRPr lang="zh-CN" altLang="en-US" b="1" dirty="0">
              <a:solidFill>
                <a:srgbClr val="F79646">
                  <a:lumMod val="75000"/>
                </a:srgbClr>
              </a:solidFill>
            </a:endParaRPr>
          </a:p>
        </p:txBody>
      </p:sp>
      <p:sp>
        <p:nvSpPr>
          <p:cNvPr id="2" name="标题 1"/>
          <p:cNvSpPr>
            <a:spLocks noGrp="1"/>
          </p:cNvSpPr>
          <p:nvPr>
            <p:ph type="title"/>
          </p:nvPr>
        </p:nvSpPr>
        <p:spPr>
          <a:xfrm>
            <a:off x="457200" y="0"/>
            <a:ext cx="8229600" cy="1143000"/>
          </a:xfrm>
        </p:spPr>
        <p:txBody>
          <a:bodyPr>
            <a:normAutofit/>
          </a:bodyPr>
          <a:lstStyle/>
          <a:p>
            <a:pPr lvl="0" fontAlgn="base">
              <a:lnSpc>
                <a:spcPct val="150000"/>
              </a:lnSpc>
              <a:spcBef>
                <a:spcPct val="5000"/>
              </a:spcBef>
              <a:spcAft>
                <a:spcPct val="5000"/>
              </a:spcAft>
            </a:pPr>
            <a:r>
              <a:rPr kumimoji="1" lang="en-US" altLang="zh-CN" sz="3200" b="1" dirty="0">
                <a:latin typeface="Arial" charset="0"/>
                <a:ea typeface="宋体" charset="-122"/>
                <a:cs typeface="+mn-cs"/>
              </a:rPr>
              <a:t>6.2.1 </a:t>
            </a:r>
            <a:r>
              <a:rPr kumimoji="1" lang="zh-CN" altLang="en-US" sz="3200" b="1" dirty="0">
                <a:latin typeface="Arial" charset="0"/>
                <a:ea typeface="宋体" charset="-122"/>
                <a:cs typeface="+mn-cs"/>
              </a:rPr>
              <a:t>直接插入排序</a:t>
            </a:r>
          </a:p>
        </p:txBody>
      </p:sp>
      <p:sp>
        <p:nvSpPr>
          <p:cNvPr id="4" name="日期占位符 3"/>
          <p:cNvSpPr>
            <a:spLocks noGrp="1"/>
          </p:cNvSpPr>
          <p:nvPr>
            <p:ph type="dt" sz="half" idx="4294967295"/>
          </p:nvPr>
        </p:nvSpPr>
        <p:spPr>
          <a:xfrm>
            <a:off x="0" y="6356350"/>
            <a:ext cx="2133600" cy="365125"/>
          </a:xfrm>
        </p:spPr>
        <p:txBody>
          <a:bodyPr/>
          <a:lstStyle/>
          <a:p>
            <a:fld id="{982BC155-01B7-48ED-99A5-7ADFF02E3A83}" type="datetime1">
              <a:rPr lang="zh-CN" altLang="en-US" b="1" smtClean="0">
                <a:solidFill>
                  <a:srgbClr val="F79646">
                    <a:lumMod val="75000"/>
                  </a:srgbClr>
                </a:solidFill>
              </a:rPr>
              <a:t>2025/4/9</a:t>
            </a:fld>
            <a:endParaRPr lang="zh-CN" altLang="en-US" b="1" dirty="0">
              <a:solidFill>
                <a:srgbClr val="F79646">
                  <a:lumMod val="75000"/>
                </a:srgbClr>
              </a:solidFill>
            </a:endParaRPr>
          </a:p>
        </p:txBody>
      </p:sp>
      <p:pic>
        <p:nvPicPr>
          <p:cNvPr id="2049" name="Picture 1" descr="C:\Users\Haijun\AppData\Roaming\Tencent\Users\2968516474\QQ\WinTemp\RichOle\O5)[OOM[}$H7(6{A~41GY`Q.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73137" y="1"/>
            <a:ext cx="970863" cy="838199"/>
          </a:xfrm>
          <a:prstGeom prst="rect">
            <a:avLst/>
          </a:prstGeom>
          <a:noFill/>
          <a:extLst>
            <a:ext uri="{909E8E84-426E-40DD-AFC4-6F175D3DCCD1}">
              <a14:hiddenFill xmlns:a14="http://schemas.microsoft.com/office/drawing/2010/main">
                <a:solidFill>
                  <a:srgbClr val="FFFFFF"/>
                </a:solidFill>
              </a14:hiddenFill>
            </a:ext>
          </a:extLst>
        </p:spPr>
      </p:pic>
      <p:cxnSp>
        <p:nvCxnSpPr>
          <p:cNvPr id="12" name="直接连接符 11"/>
          <p:cNvCxnSpPr/>
          <p:nvPr/>
        </p:nvCxnSpPr>
        <p:spPr>
          <a:xfrm>
            <a:off x="457200" y="6324600"/>
            <a:ext cx="822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Text Box 3"/>
          <p:cNvSpPr txBox="1">
            <a:spLocks noChangeArrowheads="1"/>
          </p:cNvSpPr>
          <p:nvPr/>
        </p:nvSpPr>
        <p:spPr bwMode="auto">
          <a:xfrm>
            <a:off x="571472" y="2096869"/>
            <a:ext cx="7133684" cy="818173"/>
          </a:xfrm>
          <a:prstGeom prst="rect">
            <a:avLst/>
          </a:prstGeom>
          <a:noFill/>
          <a:ln w="9525">
            <a:noFill/>
            <a:miter lim="800000"/>
            <a:headEnd/>
            <a:tailEnd/>
          </a:ln>
          <a:effectLst/>
        </p:spPr>
        <p:txBody>
          <a:bodyPr wrap="none">
            <a:spAutoFit/>
          </a:bodyPr>
          <a:lstStyle/>
          <a:p>
            <a:pPr fontAlgn="base">
              <a:lnSpc>
                <a:spcPct val="150000"/>
              </a:lnSpc>
              <a:spcBef>
                <a:spcPct val="0"/>
              </a:spcBef>
              <a:spcAft>
                <a:spcPct val="0"/>
              </a:spcAft>
            </a:pPr>
            <a:r>
              <a:rPr kumimoji="1" lang="zh-CN" altLang="en-US" sz="3600" b="1" dirty="0">
                <a:solidFill>
                  <a:srgbClr val="0000FF"/>
                </a:solidFill>
                <a:latin typeface="Times New Roman" pitchFamily="18" charset="0"/>
                <a:ea typeface="楷体_GB2312" pitchFamily="49" charset="-122"/>
              </a:rPr>
              <a:t>实现内部排序的基本操作有两个：</a:t>
            </a:r>
          </a:p>
        </p:txBody>
      </p:sp>
      <p:sp>
        <p:nvSpPr>
          <p:cNvPr id="14" name="Rectangle 4"/>
          <p:cNvSpPr>
            <a:spLocks noChangeArrowheads="1"/>
          </p:cNvSpPr>
          <p:nvPr/>
        </p:nvSpPr>
        <p:spPr bwMode="auto">
          <a:xfrm>
            <a:off x="571472" y="5144869"/>
            <a:ext cx="4083169" cy="584775"/>
          </a:xfrm>
          <a:prstGeom prst="rect">
            <a:avLst/>
          </a:prstGeom>
          <a:noFill/>
          <a:ln w="9525">
            <a:noFill/>
            <a:miter lim="800000"/>
            <a:headEnd/>
            <a:tailEnd/>
          </a:ln>
          <a:effectLst/>
        </p:spPr>
        <p:txBody>
          <a:bodyPr wrap="none">
            <a:spAutoFit/>
          </a:bodyPr>
          <a:lstStyle/>
          <a:p>
            <a:pPr fontAlgn="base">
              <a:spcBef>
                <a:spcPct val="0"/>
              </a:spcBef>
              <a:spcAft>
                <a:spcPct val="0"/>
              </a:spcAft>
            </a:pPr>
            <a:r>
              <a:rPr kumimoji="1" lang="zh-CN" altLang="en-US" sz="3200" b="1" dirty="0">
                <a:solidFill>
                  <a:srgbClr val="0000FF"/>
                </a:solidFill>
                <a:latin typeface="Times New Roman" pitchFamily="18" charset="0"/>
                <a:ea typeface="楷体_GB2312" pitchFamily="49" charset="-122"/>
              </a:rPr>
              <a:t>（</a:t>
            </a:r>
            <a:r>
              <a:rPr kumimoji="1" lang="en-US" altLang="zh-CN" sz="3200" b="1" dirty="0">
                <a:solidFill>
                  <a:srgbClr val="0000FF"/>
                </a:solidFill>
                <a:latin typeface="Times New Roman" pitchFamily="18" charset="0"/>
                <a:ea typeface="楷体_GB2312" pitchFamily="49" charset="-122"/>
              </a:rPr>
              <a:t>2</a:t>
            </a:r>
            <a:r>
              <a:rPr kumimoji="1" lang="zh-CN" altLang="en-US" sz="3200" b="1" dirty="0">
                <a:solidFill>
                  <a:srgbClr val="0000FF"/>
                </a:solidFill>
                <a:latin typeface="Times New Roman" pitchFamily="18" charset="0"/>
                <a:ea typeface="楷体_GB2312" pitchFamily="49" charset="-122"/>
              </a:rPr>
              <a:t>）“</a:t>
            </a:r>
            <a:r>
              <a:rPr kumimoji="1" lang="zh-CN" altLang="en-US" sz="3200" b="1" dirty="0">
                <a:solidFill>
                  <a:srgbClr val="FF3300"/>
                </a:solidFill>
                <a:latin typeface="Times New Roman" pitchFamily="18" charset="0"/>
                <a:ea typeface="楷体_GB2312" pitchFamily="49" charset="-122"/>
              </a:rPr>
              <a:t>移动</a:t>
            </a:r>
            <a:r>
              <a:rPr kumimoji="1" lang="zh-CN" altLang="en-US" sz="3200" b="1" dirty="0">
                <a:solidFill>
                  <a:srgbClr val="0000FF"/>
                </a:solidFill>
                <a:latin typeface="Times New Roman" pitchFamily="18" charset="0"/>
                <a:ea typeface="楷体_GB2312" pitchFamily="49" charset="-122"/>
              </a:rPr>
              <a:t>”记录。</a:t>
            </a:r>
          </a:p>
        </p:txBody>
      </p:sp>
      <p:sp>
        <p:nvSpPr>
          <p:cNvPr id="15" name="Rectangle 5"/>
          <p:cNvSpPr>
            <a:spLocks noChangeArrowheads="1"/>
          </p:cNvSpPr>
          <p:nvPr/>
        </p:nvSpPr>
        <p:spPr bwMode="auto">
          <a:xfrm>
            <a:off x="571472" y="3468469"/>
            <a:ext cx="9017000" cy="632866"/>
          </a:xfrm>
          <a:prstGeom prst="rect">
            <a:avLst/>
          </a:prstGeom>
          <a:noFill/>
          <a:ln w="9525">
            <a:noFill/>
            <a:miter lim="800000"/>
            <a:headEnd/>
            <a:tailEnd/>
          </a:ln>
          <a:effectLst/>
        </p:spPr>
        <p:txBody>
          <a:bodyPr>
            <a:spAutoFit/>
          </a:bodyPr>
          <a:lstStyle/>
          <a:p>
            <a:pPr fontAlgn="base">
              <a:lnSpc>
                <a:spcPct val="120000"/>
              </a:lnSpc>
              <a:spcBef>
                <a:spcPct val="0"/>
              </a:spcBef>
              <a:spcAft>
                <a:spcPct val="0"/>
              </a:spcAft>
            </a:pPr>
            <a:r>
              <a:rPr kumimoji="1" lang="zh-CN" altLang="en-US" sz="3200" b="1" dirty="0">
                <a:solidFill>
                  <a:srgbClr val="0000FF"/>
                </a:solidFill>
                <a:latin typeface="Times New Roman" pitchFamily="18" charset="0"/>
                <a:ea typeface="楷体_GB2312" pitchFamily="49" charset="-122"/>
              </a:rPr>
              <a:t>（</a:t>
            </a:r>
            <a:r>
              <a:rPr kumimoji="1" lang="en-US" altLang="zh-CN" sz="3200" b="1" dirty="0">
                <a:solidFill>
                  <a:srgbClr val="0000FF"/>
                </a:solidFill>
                <a:latin typeface="Times New Roman" pitchFamily="18" charset="0"/>
                <a:ea typeface="楷体_GB2312" pitchFamily="49" charset="-122"/>
              </a:rPr>
              <a:t>1</a:t>
            </a:r>
            <a:r>
              <a:rPr kumimoji="1" lang="zh-CN" altLang="en-US" sz="3200" b="1" dirty="0">
                <a:solidFill>
                  <a:srgbClr val="0000FF"/>
                </a:solidFill>
                <a:latin typeface="Times New Roman" pitchFamily="18" charset="0"/>
                <a:ea typeface="楷体_GB2312" pitchFamily="49" charset="-122"/>
              </a:rPr>
              <a:t>）“</a:t>
            </a:r>
            <a:r>
              <a:rPr kumimoji="1" lang="zh-CN" altLang="en-US" sz="3200" b="1" dirty="0">
                <a:solidFill>
                  <a:srgbClr val="FF3300"/>
                </a:solidFill>
                <a:latin typeface="Times New Roman" pitchFamily="18" charset="0"/>
                <a:ea typeface="楷体_GB2312" pitchFamily="49" charset="-122"/>
              </a:rPr>
              <a:t>比较</a:t>
            </a:r>
            <a:r>
              <a:rPr kumimoji="1" lang="zh-CN" altLang="en-US" sz="3200" b="1" dirty="0">
                <a:solidFill>
                  <a:srgbClr val="0000FF"/>
                </a:solidFill>
                <a:latin typeface="Times New Roman" pitchFamily="18" charset="0"/>
                <a:ea typeface="楷体_GB2312" pitchFamily="49" charset="-122"/>
              </a:rPr>
              <a:t>”序列中两个关键字的大小；</a:t>
            </a:r>
          </a:p>
        </p:txBody>
      </p:sp>
      <p:sp>
        <p:nvSpPr>
          <p:cNvPr id="16" name="Text Box 22"/>
          <p:cNvSpPr txBox="1">
            <a:spLocks noChangeArrowheads="1"/>
          </p:cNvSpPr>
          <p:nvPr/>
        </p:nvSpPr>
        <p:spPr bwMode="auto">
          <a:xfrm>
            <a:off x="539750" y="988806"/>
            <a:ext cx="5111750" cy="519112"/>
          </a:xfrm>
          <a:prstGeom prst="rect">
            <a:avLst/>
          </a:prstGeom>
          <a:noFill/>
          <a:ln w="9525" algn="ctr">
            <a:noFill/>
            <a:miter lim="800000"/>
            <a:headEnd/>
            <a:tailEnd/>
          </a:ln>
          <a:effectLst/>
        </p:spPr>
        <p:txBody>
          <a:bodyPr>
            <a:spAutoFit/>
          </a:bodyPr>
          <a:lstStyle/>
          <a:p>
            <a:pPr fontAlgn="base">
              <a:spcBef>
                <a:spcPct val="20000"/>
              </a:spcBef>
              <a:spcAft>
                <a:spcPct val="0"/>
              </a:spcAft>
              <a:buFont typeface="Wingdings" pitchFamily="2" charset="2"/>
              <a:buChar char="p"/>
            </a:pPr>
            <a:r>
              <a:rPr kumimoji="1" lang="zh-CN" altLang="en-US" sz="2800" b="1" dirty="0">
                <a:solidFill>
                  <a:srgbClr val="003300"/>
                </a:solidFill>
                <a:latin typeface="Times New Roman" pitchFamily="18" charset="0"/>
              </a:rPr>
              <a:t>直接插入排序算法分析</a:t>
            </a:r>
          </a:p>
        </p:txBody>
      </p:sp>
    </p:spTree>
    <p:extLst>
      <p:ext uri="{BB962C8B-B14F-4D97-AF65-F5344CB8AC3E}">
        <p14:creationId xmlns:p14="http://schemas.microsoft.com/office/powerpoint/2010/main" val="33999378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wipe(left)">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wipe(left)">
                                      <p:cBhvr>
                                        <p:cTn id="1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utoUpdateAnimBg="0"/>
      <p:bldP spid="14" grpId="0" autoUpdateAnimBg="0"/>
      <p:bldP spid="15" grpId="0"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0063EC4C-CFD8-4F45-A0A2-30028C1F73DB}" type="slidenum">
              <a:rPr lang="zh-CN" altLang="en-US" b="1">
                <a:solidFill>
                  <a:srgbClr val="F79646">
                    <a:lumMod val="75000"/>
                  </a:srgbClr>
                </a:solidFill>
              </a:rPr>
              <a:pPr/>
              <a:t>27</a:t>
            </a:fld>
            <a:endParaRPr lang="zh-CN" altLang="en-US" b="1" dirty="0">
              <a:solidFill>
                <a:srgbClr val="F79646">
                  <a:lumMod val="75000"/>
                </a:srgbClr>
              </a:solidFill>
            </a:endParaRPr>
          </a:p>
        </p:txBody>
      </p:sp>
      <p:sp>
        <p:nvSpPr>
          <p:cNvPr id="2" name="标题 1"/>
          <p:cNvSpPr>
            <a:spLocks noGrp="1"/>
          </p:cNvSpPr>
          <p:nvPr>
            <p:ph type="title"/>
          </p:nvPr>
        </p:nvSpPr>
        <p:spPr>
          <a:xfrm>
            <a:off x="457200" y="0"/>
            <a:ext cx="8229600" cy="1143000"/>
          </a:xfrm>
        </p:spPr>
        <p:txBody>
          <a:bodyPr>
            <a:normAutofit/>
          </a:bodyPr>
          <a:lstStyle/>
          <a:p>
            <a:pPr lvl="0" fontAlgn="base">
              <a:lnSpc>
                <a:spcPct val="150000"/>
              </a:lnSpc>
              <a:spcBef>
                <a:spcPct val="5000"/>
              </a:spcBef>
              <a:spcAft>
                <a:spcPct val="5000"/>
              </a:spcAft>
            </a:pPr>
            <a:r>
              <a:rPr kumimoji="1" lang="en-US" altLang="zh-CN" sz="3200" b="1" dirty="0">
                <a:latin typeface="Arial" charset="0"/>
                <a:ea typeface="宋体" charset="-122"/>
                <a:cs typeface="+mn-cs"/>
              </a:rPr>
              <a:t>6.2.1 </a:t>
            </a:r>
            <a:r>
              <a:rPr kumimoji="1" lang="zh-CN" altLang="en-US" sz="3200" b="1" dirty="0">
                <a:latin typeface="Arial" charset="0"/>
                <a:ea typeface="宋体" charset="-122"/>
                <a:cs typeface="+mn-cs"/>
              </a:rPr>
              <a:t>直接插入排序</a:t>
            </a:r>
          </a:p>
        </p:txBody>
      </p:sp>
      <p:sp>
        <p:nvSpPr>
          <p:cNvPr id="4" name="日期占位符 3"/>
          <p:cNvSpPr>
            <a:spLocks noGrp="1"/>
          </p:cNvSpPr>
          <p:nvPr>
            <p:ph type="dt" sz="half" idx="4294967295"/>
          </p:nvPr>
        </p:nvSpPr>
        <p:spPr>
          <a:xfrm>
            <a:off x="0" y="6356350"/>
            <a:ext cx="2133600" cy="365125"/>
          </a:xfrm>
        </p:spPr>
        <p:txBody>
          <a:bodyPr/>
          <a:lstStyle/>
          <a:p>
            <a:fld id="{85F9E22D-EDAE-4A7A-A335-5BFE4D55A4D8}" type="datetime1">
              <a:rPr lang="zh-CN" altLang="en-US" b="1" smtClean="0">
                <a:solidFill>
                  <a:srgbClr val="F79646">
                    <a:lumMod val="75000"/>
                  </a:srgbClr>
                </a:solidFill>
              </a:rPr>
              <a:t>2025/4/9</a:t>
            </a:fld>
            <a:endParaRPr lang="zh-CN" altLang="en-US" b="1" dirty="0">
              <a:solidFill>
                <a:srgbClr val="F79646">
                  <a:lumMod val="75000"/>
                </a:srgbClr>
              </a:solidFill>
            </a:endParaRPr>
          </a:p>
        </p:txBody>
      </p:sp>
      <p:pic>
        <p:nvPicPr>
          <p:cNvPr id="2049" name="Picture 1" descr="C:\Users\Haijun\AppData\Roaming\Tencent\Users\2968516474\QQ\WinTemp\RichOle\O5)[OOM[}$H7(6{A~41GY`Q.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73137" y="1"/>
            <a:ext cx="970863" cy="838199"/>
          </a:xfrm>
          <a:prstGeom prst="rect">
            <a:avLst/>
          </a:prstGeom>
          <a:noFill/>
          <a:extLst>
            <a:ext uri="{909E8E84-426E-40DD-AFC4-6F175D3DCCD1}">
              <a14:hiddenFill xmlns:a14="http://schemas.microsoft.com/office/drawing/2010/main">
                <a:solidFill>
                  <a:srgbClr val="FFFFFF"/>
                </a:solidFill>
              </a14:hiddenFill>
            </a:ext>
          </a:extLst>
        </p:spPr>
      </p:pic>
      <p:cxnSp>
        <p:nvCxnSpPr>
          <p:cNvPr id="12" name="直接连接符 11"/>
          <p:cNvCxnSpPr/>
          <p:nvPr/>
        </p:nvCxnSpPr>
        <p:spPr>
          <a:xfrm>
            <a:off x="457200" y="6324600"/>
            <a:ext cx="822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Text Box 3"/>
          <p:cNvSpPr txBox="1">
            <a:spLocks noChangeArrowheads="1"/>
          </p:cNvSpPr>
          <p:nvPr/>
        </p:nvSpPr>
        <p:spPr bwMode="auto">
          <a:xfrm>
            <a:off x="450825" y="1361764"/>
            <a:ext cx="7758855" cy="523220"/>
          </a:xfrm>
          <a:prstGeom prst="rect">
            <a:avLst/>
          </a:prstGeom>
          <a:noFill/>
          <a:ln w="9525">
            <a:noFill/>
            <a:miter lim="800000"/>
            <a:headEnd/>
            <a:tailEnd/>
          </a:ln>
          <a:effectLst/>
        </p:spPr>
        <p:txBody>
          <a:bodyPr wrap="none">
            <a:spAutoFit/>
          </a:bodyPr>
          <a:lstStyle/>
          <a:p>
            <a:pPr fontAlgn="base">
              <a:spcBef>
                <a:spcPct val="0"/>
              </a:spcBef>
              <a:spcAft>
                <a:spcPct val="0"/>
              </a:spcAft>
            </a:pPr>
            <a:r>
              <a:rPr kumimoji="1" lang="zh-CN" altLang="en-US" sz="2800" b="1" dirty="0">
                <a:solidFill>
                  <a:srgbClr val="000080"/>
                </a:solidFill>
                <a:latin typeface="Times New Roman" pitchFamily="18" charset="0"/>
                <a:ea typeface="楷体_GB2312" pitchFamily="49" charset="-122"/>
              </a:rPr>
              <a:t>最好的情况（关键字在记录序列中顺序有序）：</a:t>
            </a:r>
          </a:p>
        </p:txBody>
      </p:sp>
      <p:sp>
        <p:nvSpPr>
          <p:cNvPr id="14" name="Text Box 4"/>
          <p:cNvSpPr txBox="1">
            <a:spLocks noChangeArrowheads="1"/>
          </p:cNvSpPr>
          <p:nvPr/>
        </p:nvSpPr>
        <p:spPr bwMode="auto">
          <a:xfrm>
            <a:off x="847700" y="1994555"/>
            <a:ext cx="2888932" cy="523220"/>
          </a:xfrm>
          <a:prstGeom prst="rect">
            <a:avLst/>
          </a:prstGeom>
          <a:noFill/>
          <a:ln w="9525">
            <a:noFill/>
            <a:miter lim="800000"/>
            <a:headEnd/>
            <a:tailEnd/>
          </a:ln>
          <a:effectLst/>
        </p:spPr>
        <p:txBody>
          <a:bodyPr wrap="none">
            <a:spAutoFit/>
          </a:bodyPr>
          <a:lstStyle/>
          <a:p>
            <a:pPr fontAlgn="base">
              <a:spcBef>
                <a:spcPct val="0"/>
              </a:spcBef>
              <a:spcAft>
                <a:spcPct val="0"/>
              </a:spcAft>
            </a:pPr>
            <a:r>
              <a:rPr kumimoji="1" lang="en-US" altLang="zh-CN" sz="2800" b="1" dirty="0">
                <a:solidFill>
                  <a:srgbClr val="0000FF"/>
                </a:solidFill>
                <a:latin typeface="Times New Roman" pitchFamily="18" charset="0"/>
                <a:ea typeface="楷体_GB2312" pitchFamily="49" charset="-122"/>
              </a:rPr>
              <a:t>“</a:t>
            </a:r>
            <a:r>
              <a:rPr kumimoji="1" lang="zh-CN" altLang="en-US" sz="2800" b="1" dirty="0">
                <a:solidFill>
                  <a:srgbClr val="0000FF"/>
                </a:solidFill>
                <a:latin typeface="Times New Roman" pitchFamily="18" charset="0"/>
                <a:ea typeface="楷体_GB2312" pitchFamily="49" charset="-122"/>
              </a:rPr>
              <a:t>比较”的次数：</a:t>
            </a:r>
          </a:p>
        </p:txBody>
      </p:sp>
      <p:sp>
        <p:nvSpPr>
          <p:cNvPr id="15" name="Text Box 8"/>
          <p:cNvSpPr txBox="1">
            <a:spLocks noChangeArrowheads="1"/>
          </p:cNvSpPr>
          <p:nvPr/>
        </p:nvSpPr>
        <p:spPr bwMode="auto">
          <a:xfrm>
            <a:off x="466700" y="3928130"/>
            <a:ext cx="7758855" cy="523220"/>
          </a:xfrm>
          <a:prstGeom prst="rect">
            <a:avLst/>
          </a:prstGeom>
          <a:noFill/>
          <a:ln w="9525">
            <a:noFill/>
            <a:miter lim="800000"/>
            <a:headEnd/>
            <a:tailEnd/>
          </a:ln>
          <a:effectLst/>
        </p:spPr>
        <p:txBody>
          <a:bodyPr wrap="none">
            <a:spAutoFit/>
          </a:bodyPr>
          <a:lstStyle/>
          <a:p>
            <a:pPr fontAlgn="base">
              <a:spcBef>
                <a:spcPct val="0"/>
              </a:spcBef>
              <a:spcAft>
                <a:spcPct val="0"/>
              </a:spcAft>
            </a:pPr>
            <a:r>
              <a:rPr kumimoji="1" lang="zh-CN" altLang="en-US" sz="2800" b="1">
                <a:solidFill>
                  <a:srgbClr val="000080"/>
                </a:solidFill>
                <a:latin typeface="Times New Roman" pitchFamily="18" charset="0"/>
                <a:ea typeface="楷体_GB2312" pitchFamily="49" charset="-122"/>
              </a:rPr>
              <a:t>最坏的情况（关键字在记录序列中逆序有序）：</a:t>
            </a:r>
          </a:p>
        </p:txBody>
      </p:sp>
      <p:sp>
        <p:nvSpPr>
          <p:cNvPr id="16" name="Text Box 9"/>
          <p:cNvSpPr txBox="1">
            <a:spLocks noChangeArrowheads="1"/>
          </p:cNvSpPr>
          <p:nvPr/>
        </p:nvSpPr>
        <p:spPr bwMode="auto">
          <a:xfrm>
            <a:off x="771500" y="4658380"/>
            <a:ext cx="2888932" cy="523220"/>
          </a:xfrm>
          <a:prstGeom prst="rect">
            <a:avLst/>
          </a:prstGeom>
          <a:noFill/>
          <a:ln w="9525">
            <a:noFill/>
            <a:miter lim="800000"/>
            <a:headEnd/>
            <a:tailEnd/>
          </a:ln>
          <a:effectLst/>
        </p:spPr>
        <p:txBody>
          <a:bodyPr wrap="none">
            <a:spAutoFit/>
          </a:bodyPr>
          <a:lstStyle/>
          <a:p>
            <a:pPr fontAlgn="base">
              <a:spcBef>
                <a:spcPct val="0"/>
              </a:spcBef>
              <a:spcAft>
                <a:spcPct val="0"/>
              </a:spcAft>
            </a:pPr>
            <a:r>
              <a:rPr kumimoji="1" lang="en-US" altLang="zh-CN" sz="2800" b="1">
                <a:solidFill>
                  <a:srgbClr val="0000FF"/>
                </a:solidFill>
                <a:latin typeface="Times New Roman" pitchFamily="18" charset="0"/>
                <a:ea typeface="楷体_GB2312" pitchFamily="49" charset="-122"/>
              </a:rPr>
              <a:t>“</a:t>
            </a:r>
            <a:r>
              <a:rPr kumimoji="1" lang="zh-CN" altLang="en-US" sz="2800" b="1">
                <a:solidFill>
                  <a:srgbClr val="0000FF"/>
                </a:solidFill>
                <a:latin typeface="Times New Roman" pitchFamily="18" charset="0"/>
                <a:ea typeface="楷体_GB2312" pitchFamily="49" charset="-122"/>
              </a:rPr>
              <a:t>比较”的次数：</a:t>
            </a:r>
          </a:p>
        </p:txBody>
      </p:sp>
      <p:graphicFrame>
        <p:nvGraphicFramePr>
          <p:cNvPr id="17" name="Object 10"/>
          <p:cNvGraphicFramePr>
            <a:graphicFrameLocks noChangeAspect="1"/>
          </p:cNvGraphicFramePr>
          <p:nvPr>
            <p:extLst>
              <p:ext uri="{D42A27DB-BD31-4B8C-83A1-F6EECF244321}">
                <p14:modId xmlns:p14="http://schemas.microsoft.com/office/powerpoint/2010/main" val="3549327880"/>
              </p:ext>
            </p:extLst>
          </p:nvPr>
        </p:nvGraphicFramePr>
        <p:xfrm>
          <a:off x="1381100" y="2556530"/>
          <a:ext cx="2438400" cy="1135063"/>
        </p:xfrm>
        <a:graphic>
          <a:graphicData uri="http://schemas.openxmlformats.org/presentationml/2006/ole">
            <mc:AlternateContent xmlns:mc="http://schemas.openxmlformats.org/markup-compatibility/2006">
              <mc:Choice xmlns:v="urn:schemas-microsoft-com:vml" Requires="v">
                <p:oleObj spid="_x0000_s10524" name="公式" r:id="rId5" imgW="711000" imgH="431640" progId="Equation.3">
                  <p:embed/>
                </p:oleObj>
              </mc:Choice>
              <mc:Fallback>
                <p:oleObj name="公式" r:id="rId5" imgW="711000" imgH="43164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81100" y="2556530"/>
                        <a:ext cx="2438400" cy="1135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8" name="Text Box 11"/>
          <p:cNvSpPr txBox="1">
            <a:spLocks noChangeArrowheads="1"/>
          </p:cNvSpPr>
          <p:nvPr/>
        </p:nvSpPr>
        <p:spPr bwMode="auto">
          <a:xfrm>
            <a:off x="6105500" y="2708930"/>
            <a:ext cx="364202" cy="523220"/>
          </a:xfrm>
          <a:prstGeom prst="rect">
            <a:avLst/>
          </a:prstGeom>
          <a:noFill/>
          <a:ln w="9525">
            <a:noFill/>
            <a:miter lim="800000"/>
            <a:headEnd/>
            <a:tailEnd/>
          </a:ln>
          <a:effectLst/>
        </p:spPr>
        <p:txBody>
          <a:bodyPr wrap="none">
            <a:spAutoFit/>
          </a:bodyPr>
          <a:lstStyle/>
          <a:p>
            <a:pPr fontAlgn="base">
              <a:spcBef>
                <a:spcPct val="0"/>
              </a:spcBef>
              <a:spcAft>
                <a:spcPct val="0"/>
              </a:spcAft>
            </a:pPr>
            <a:r>
              <a:rPr kumimoji="1" lang="en-US" altLang="zh-CN" sz="2800" b="1">
                <a:solidFill>
                  <a:srgbClr val="FF0000"/>
                </a:solidFill>
                <a:latin typeface="Times New Roman" pitchFamily="18" charset="0"/>
                <a:ea typeface="楷体_GB2312" pitchFamily="49" charset="-122"/>
              </a:rPr>
              <a:t>0</a:t>
            </a:r>
            <a:endParaRPr kumimoji="1" lang="en-US" altLang="zh-CN" sz="2800" b="1">
              <a:solidFill>
                <a:srgbClr val="6600CC"/>
              </a:solidFill>
              <a:latin typeface="Times New Roman" pitchFamily="18" charset="0"/>
              <a:ea typeface="楷体_GB2312" pitchFamily="49" charset="-122"/>
            </a:endParaRPr>
          </a:p>
        </p:txBody>
      </p:sp>
      <p:graphicFrame>
        <p:nvGraphicFramePr>
          <p:cNvPr id="19" name="Object 13"/>
          <p:cNvGraphicFramePr>
            <a:graphicFrameLocks noChangeAspect="1"/>
          </p:cNvGraphicFramePr>
          <p:nvPr>
            <p:extLst>
              <p:ext uri="{D42A27DB-BD31-4B8C-83A1-F6EECF244321}">
                <p14:modId xmlns:p14="http://schemas.microsoft.com/office/powerpoint/2010/main" val="2077813245"/>
              </p:ext>
            </p:extLst>
          </p:nvPr>
        </p:nvGraphicFramePr>
        <p:xfrm>
          <a:off x="5038700" y="5213371"/>
          <a:ext cx="3190900" cy="1179246"/>
        </p:xfrm>
        <a:graphic>
          <a:graphicData uri="http://schemas.openxmlformats.org/presentationml/2006/ole">
            <mc:AlternateContent xmlns:mc="http://schemas.openxmlformats.org/markup-compatibility/2006">
              <mc:Choice xmlns:v="urn:schemas-microsoft-com:vml" Requires="v">
                <p:oleObj spid="_x0000_s10525" name="公式" r:id="rId7" imgW="1536480" imgH="431640" progId="Equation.3">
                  <p:embed/>
                </p:oleObj>
              </mc:Choice>
              <mc:Fallback>
                <p:oleObj name="公式" r:id="rId7" imgW="1536480" imgH="43164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038700" y="5213371"/>
                        <a:ext cx="3190900" cy="11792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 name="Rectangle 14"/>
          <p:cNvSpPr>
            <a:spLocks noChangeArrowheads="1"/>
          </p:cNvSpPr>
          <p:nvPr/>
        </p:nvSpPr>
        <p:spPr bwMode="auto">
          <a:xfrm>
            <a:off x="4886300" y="1991380"/>
            <a:ext cx="2888932" cy="523220"/>
          </a:xfrm>
          <a:prstGeom prst="rect">
            <a:avLst/>
          </a:prstGeom>
          <a:noFill/>
          <a:ln w="9525">
            <a:noFill/>
            <a:miter lim="800000"/>
            <a:headEnd/>
            <a:tailEnd/>
          </a:ln>
          <a:effectLst/>
        </p:spPr>
        <p:txBody>
          <a:bodyPr wrap="none">
            <a:spAutoFit/>
          </a:bodyPr>
          <a:lstStyle/>
          <a:p>
            <a:pPr fontAlgn="base">
              <a:spcBef>
                <a:spcPct val="0"/>
              </a:spcBef>
              <a:spcAft>
                <a:spcPct val="0"/>
              </a:spcAft>
            </a:pPr>
            <a:r>
              <a:rPr kumimoji="1" lang="en-US" altLang="zh-CN" sz="2800" b="1">
                <a:solidFill>
                  <a:srgbClr val="0000FF"/>
                </a:solidFill>
                <a:latin typeface="Times New Roman" pitchFamily="18" charset="0"/>
                <a:ea typeface="楷体_GB2312" pitchFamily="49" charset="-122"/>
              </a:rPr>
              <a:t>“</a:t>
            </a:r>
            <a:r>
              <a:rPr kumimoji="1" lang="zh-CN" altLang="en-US" sz="2800" b="1">
                <a:solidFill>
                  <a:srgbClr val="0000FF"/>
                </a:solidFill>
                <a:latin typeface="Times New Roman" pitchFamily="18" charset="0"/>
                <a:ea typeface="楷体_GB2312" pitchFamily="49" charset="-122"/>
              </a:rPr>
              <a:t>移动”的次数：</a:t>
            </a:r>
          </a:p>
        </p:txBody>
      </p:sp>
      <p:sp>
        <p:nvSpPr>
          <p:cNvPr id="21" name="Rectangle 15"/>
          <p:cNvSpPr>
            <a:spLocks noChangeArrowheads="1"/>
          </p:cNvSpPr>
          <p:nvPr/>
        </p:nvSpPr>
        <p:spPr bwMode="auto">
          <a:xfrm>
            <a:off x="4962500" y="4658380"/>
            <a:ext cx="2888932" cy="523220"/>
          </a:xfrm>
          <a:prstGeom prst="rect">
            <a:avLst/>
          </a:prstGeom>
          <a:noFill/>
          <a:ln w="9525">
            <a:noFill/>
            <a:miter lim="800000"/>
            <a:headEnd/>
            <a:tailEnd/>
          </a:ln>
          <a:effectLst/>
        </p:spPr>
        <p:txBody>
          <a:bodyPr wrap="none">
            <a:spAutoFit/>
          </a:bodyPr>
          <a:lstStyle/>
          <a:p>
            <a:pPr fontAlgn="base">
              <a:spcBef>
                <a:spcPct val="0"/>
              </a:spcBef>
              <a:spcAft>
                <a:spcPct val="0"/>
              </a:spcAft>
            </a:pPr>
            <a:r>
              <a:rPr kumimoji="1" lang="en-US" altLang="zh-CN" sz="2800" b="1" dirty="0">
                <a:solidFill>
                  <a:srgbClr val="0000FF"/>
                </a:solidFill>
                <a:latin typeface="Times New Roman" pitchFamily="18" charset="0"/>
                <a:ea typeface="楷体_GB2312" pitchFamily="49" charset="-122"/>
              </a:rPr>
              <a:t>“</a:t>
            </a:r>
            <a:r>
              <a:rPr kumimoji="1" lang="zh-CN" altLang="en-US" sz="2800" b="1" dirty="0">
                <a:solidFill>
                  <a:srgbClr val="0000FF"/>
                </a:solidFill>
                <a:latin typeface="Times New Roman" pitchFamily="18" charset="0"/>
                <a:ea typeface="楷体_GB2312" pitchFamily="49" charset="-122"/>
              </a:rPr>
              <a:t>移动”的次数：</a:t>
            </a:r>
          </a:p>
        </p:txBody>
      </p:sp>
      <p:sp>
        <p:nvSpPr>
          <p:cNvPr id="23" name="Text Box 22"/>
          <p:cNvSpPr txBox="1">
            <a:spLocks noChangeArrowheads="1"/>
          </p:cNvSpPr>
          <p:nvPr/>
        </p:nvSpPr>
        <p:spPr bwMode="auto">
          <a:xfrm>
            <a:off x="457200" y="914400"/>
            <a:ext cx="5111750" cy="519112"/>
          </a:xfrm>
          <a:prstGeom prst="rect">
            <a:avLst/>
          </a:prstGeom>
          <a:noFill/>
          <a:ln w="9525" algn="ctr">
            <a:noFill/>
            <a:miter lim="800000"/>
            <a:headEnd/>
            <a:tailEnd/>
          </a:ln>
          <a:effectLst/>
        </p:spPr>
        <p:txBody>
          <a:bodyPr>
            <a:spAutoFit/>
          </a:bodyPr>
          <a:lstStyle/>
          <a:p>
            <a:pPr fontAlgn="base">
              <a:spcBef>
                <a:spcPct val="20000"/>
              </a:spcBef>
              <a:spcAft>
                <a:spcPct val="0"/>
              </a:spcAft>
              <a:buFont typeface="Wingdings" pitchFamily="2" charset="2"/>
              <a:buChar char="p"/>
            </a:pPr>
            <a:r>
              <a:rPr kumimoji="1" lang="zh-CN" altLang="en-US" sz="2800" b="1" dirty="0">
                <a:solidFill>
                  <a:srgbClr val="003300"/>
                </a:solidFill>
                <a:latin typeface="Times New Roman" pitchFamily="18" charset="0"/>
              </a:rPr>
              <a:t>直接插入排序算法分析</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48B55939-ACD7-E44E-9CCB-F3CAAFA9ED00}"/>
                  </a:ext>
                </a:extLst>
              </p:cNvPr>
              <p:cNvSpPr txBox="1"/>
              <p:nvPr/>
            </p:nvSpPr>
            <p:spPr>
              <a:xfrm>
                <a:off x="1046480" y="5298881"/>
                <a:ext cx="2984022" cy="100822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nary>
                        <m:naryPr>
                          <m:chr m:val="∑"/>
                          <m:ctrlPr>
                            <a:rPr lang="en-CN" sz="2400" i="1" smtClean="0">
                              <a:solidFill>
                                <a:srgbClr val="FF0000"/>
                              </a:solidFill>
                              <a:latin typeface="Cambria Math" panose="02040503050406030204" pitchFamily="18" charset="0"/>
                            </a:rPr>
                          </m:ctrlPr>
                        </m:naryPr>
                        <m:sub>
                          <m:r>
                            <m:rPr>
                              <m:brk m:alnAt="23"/>
                            </m:rPr>
                            <a:rPr lang="en-US" altLang="zh-CN" sz="2400" b="0" i="1" smtClean="0">
                              <a:solidFill>
                                <a:srgbClr val="FF0000"/>
                              </a:solidFill>
                              <a:latin typeface="Cambria Math" panose="02040503050406030204" pitchFamily="18" charset="0"/>
                            </a:rPr>
                            <m:t>𝑖</m:t>
                          </m:r>
                          <m:r>
                            <a:rPr lang="en-US" altLang="zh-CN" sz="2400" b="0" i="1" smtClean="0">
                              <a:solidFill>
                                <a:srgbClr val="FF0000"/>
                              </a:solidFill>
                              <a:latin typeface="Cambria Math" panose="02040503050406030204" pitchFamily="18" charset="0"/>
                            </a:rPr>
                            <m:t>=2</m:t>
                          </m:r>
                        </m:sub>
                        <m:sup>
                          <m:r>
                            <a:rPr lang="en-US" altLang="zh-CN" sz="2400" b="0" i="1" smtClean="0">
                              <a:solidFill>
                                <a:srgbClr val="FF0000"/>
                              </a:solidFill>
                              <a:latin typeface="Cambria Math" panose="02040503050406030204" pitchFamily="18" charset="0"/>
                            </a:rPr>
                            <m:t>𝑛</m:t>
                          </m:r>
                        </m:sup>
                        <m:e>
                          <m:r>
                            <a:rPr lang="en-US" altLang="zh-CN" sz="2400" b="0" i="1" smtClean="0">
                              <a:solidFill>
                                <a:srgbClr val="FF0000"/>
                              </a:solidFill>
                              <a:latin typeface="Cambria Math" panose="02040503050406030204" pitchFamily="18" charset="0"/>
                            </a:rPr>
                            <m:t>𝑖</m:t>
                          </m:r>
                        </m:e>
                      </m:nary>
                      <m:r>
                        <a:rPr lang="en-US" altLang="zh-CN" sz="2400" b="0" i="1" smtClean="0">
                          <a:solidFill>
                            <a:srgbClr val="FF0000"/>
                          </a:solidFill>
                          <a:latin typeface="Cambria Math" panose="02040503050406030204" pitchFamily="18" charset="0"/>
                        </a:rPr>
                        <m:t>=</m:t>
                      </m:r>
                      <m:f>
                        <m:fPr>
                          <m:ctrlPr>
                            <a:rPr lang="en-US" altLang="zh-CN" sz="2400" b="0" i="1" smtClean="0">
                              <a:solidFill>
                                <a:srgbClr val="FF0000"/>
                              </a:solidFill>
                              <a:latin typeface="Cambria Math" panose="02040503050406030204" pitchFamily="18" charset="0"/>
                            </a:rPr>
                          </m:ctrlPr>
                        </m:fPr>
                        <m:num>
                          <m:r>
                            <a:rPr lang="en-US" altLang="zh-CN" sz="2400" b="0" i="1" smtClean="0">
                              <a:solidFill>
                                <a:srgbClr val="FF0000"/>
                              </a:solidFill>
                              <a:latin typeface="Cambria Math" panose="02040503050406030204" pitchFamily="18" charset="0"/>
                            </a:rPr>
                            <m:t>(</m:t>
                          </m:r>
                          <m:r>
                            <a:rPr lang="en-US" altLang="zh-CN" sz="2400" b="0" i="1" smtClean="0">
                              <a:solidFill>
                                <a:srgbClr val="FF0000"/>
                              </a:solidFill>
                              <a:latin typeface="Cambria Math" panose="02040503050406030204" pitchFamily="18" charset="0"/>
                            </a:rPr>
                            <m:t>𝑛</m:t>
                          </m:r>
                          <m:r>
                            <a:rPr lang="en-US" altLang="zh-CN" sz="2400" b="0" i="1" smtClean="0">
                              <a:solidFill>
                                <a:srgbClr val="FF0000"/>
                              </a:solidFill>
                              <a:latin typeface="Cambria Math" panose="02040503050406030204" pitchFamily="18" charset="0"/>
                            </a:rPr>
                            <m:t>+2)(</m:t>
                          </m:r>
                          <m:r>
                            <a:rPr lang="en-US" altLang="zh-CN" sz="2400" b="0" i="1" smtClean="0">
                              <a:solidFill>
                                <a:srgbClr val="FF0000"/>
                              </a:solidFill>
                              <a:latin typeface="Cambria Math" panose="02040503050406030204" pitchFamily="18" charset="0"/>
                            </a:rPr>
                            <m:t>𝑛</m:t>
                          </m:r>
                          <m:r>
                            <a:rPr lang="en-US" altLang="zh-CN" sz="2400" b="0" i="1" smtClean="0">
                              <a:solidFill>
                                <a:srgbClr val="FF0000"/>
                              </a:solidFill>
                              <a:latin typeface="Cambria Math" panose="02040503050406030204" pitchFamily="18" charset="0"/>
                            </a:rPr>
                            <m:t>−1)</m:t>
                          </m:r>
                        </m:num>
                        <m:den>
                          <m:r>
                            <a:rPr lang="en-US" altLang="zh-CN" sz="2400" b="0" i="1" smtClean="0">
                              <a:solidFill>
                                <a:srgbClr val="FF0000"/>
                              </a:solidFill>
                              <a:latin typeface="Cambria Math" panose="02040503050406030204" pitchFamily="18" charset="0"/>
                            </a:rPr>
                            <m:t>2</m:t>
                          </m:r>
                        </m:den>
                      </m:f>
                    </m:oMath>
                  </m:oMathPara>
                </a14:m>
                <a:endParaRPr lang="en-CN" sz="2400" dirty="0"/>
              </a:p>
            </p:txBody>
          </p:sp>
        </mc:Choice>
        <mc:Fallback xmlns="">
          <p:sp>
            <p:nvSpPr>
              <p:cNvPr id="3" name="TextBox 2">
                <a:extLst>
                  <a:ext uri="{FF2B5EF4-FFF2-40B4-BE49-F238E27FC236}">
                    <a16:creationId xmlns:a16="http://schemas.microsoft.com/office/drawing/2014/main" id="{48B55939-ACD7-E44E-9CCB-F3CAAFA9ED00}"/>
                  </a:ext>
                </a:extLst>
              </p:cNvPr>
              <p:cNvSpPr txBox="1">
                <a:spLocks noRot="1" noChangeAspect="1" noMove="1" noResize="1" noEditPoints="1" noAdjustHandles="1" noChangeArrowheads="1" noChangeShapeType="1" noTextEdit="1"/>
              </p:cNvSpPr>
              <p:nvPr/>
            </p:nvSpPr>
            <p:spPr>
              <a:xfrm>
                <a:off x="1046480" y="5298881"/>
                <a:ext cx="2984022" cy="1008225"/>
              </a:xfrm>
              <a:prstGeom prst="rect">
                <a:avLst/>
              </a:prstGeom>
              <a:blipFill>
                <a:blip r:embed="rId9"/>
                <a:stretch>
                  <a:fillRect l="-37712" t="-121250" r="-2966" b="-182500"/>
                </a:stretch>
              </a:blipFill>
            </p:spPr>
            <p:txBody>
              <a:bodyPr/>
              <a:lstStyle/>
              <a:p>
                <a:r>
                  <a:rPr lang="en-CN">
                    <a:noFill/>
                  </a:rPr>
                  <a:t> </a:t>
                </a:r>
              </a:p>
            </p:txBody>
          </p:sp>
        </mc:Fallback>
      </mc:AlternateContent>
    </p:spTree>
    <p:extLst>
      <p:ext uri="{BB962C8B-B14F-4D97-AF65-F5344CB8AC3E}">
        <p14:creationId xmlns:p14="http://schemas.microsoft.com/office/powerpoint/2010/main" val="6985949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strips(downRight)">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wipe(left)">
                                      <p:cBhvr>
                                        <p:cTn id="12" dur="500"/>
                                        <p:tgtEl>
                                          <p:spTgt spid="14"/>
                                        </p:tgtEl>
                                      </p:cBhvr>
                                    </p:animEffect>
                                  </p:childTnLst>
                                </p:cTn>
                              </p:par>
                            </p:childTnLst>
                          </p:cTn>
                        </p:par>
                        <p:par>
                          <p:cTn id="13" fill="hold">
                            <p:stCondLst>
                              <p:cond delay="500"/>
                            </p:stCondLst>
                            <p:childTnLst>
                              <p:par>
                                <p:cTn id="14" presetID="3" presetClass="entr" presetSubtype="5" fill="hold" nodeType="after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blinds(vertical)">
                                      <p:cBhvr>
                                        <p:cTn id="16" dur="500"/>
                                        <p:tgtEl>
                                          <p:spTgt spid="17"/>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20"/>
                                        </p:tgtEl>
                                        <p:attrNameLst>
                                          <p:attrName>style.visibility</p:attrName>
                                        </p:attrNameLst>
                                      </p:cBhvr>
                                      <p:to>
                                        <p:strVal val="visible"/>
                                      </p:to>
                                    </p:set>
                                    <p:animEffect transition="in" filter="wipe(left)">
                                      <p:cBhvr>
                                        <p:cTn id="21" dur="500"/>
                                        <p:tgtEl>
                                          <p:spTgt spid="20"/>
                                        </p:tgtEl>
                                      </p:cBhvr>
                                    </p:animEffect>
                                  </p:childTnLst>
                                </p:cTn>
                              </p:par>
                            </p:childTnLst>
                          </p:cTn>
                        </p:par>
                        <p:par>
                          <p:cTn id="22" fill="hold">
                            <p:stCondLst>
                              <p:cond delay="500"/>
                            </p:stCondLst>
                            <p:childTnLst>
                              <p:par>
                                <p:cTn id="23" presetID="3" presetClass="entr" presetSubtype="5" fill="hold" grpId="0" nodeType="after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blinds(vertical)">
                                      <p:cBhvr>
                                        <p:cTn id="25" dur="500"/>
                                        <p:tgtEl>
                                          <p:spTgt spid="18"/>
                                        </p:tgtEl>
                                      </p:cBhvr>
                                    </p:animEffect>
                                  </p:childTnLst>
                                </p:cTn>
                              </p:par>
                            </p:childTnLst>
                          </p:cTn>
                        </p:par>
                      </p:childTnLst>
                    </p:cTn>
                  </p:par>
                  <p:par>
                    <p:cTn id="26" fill="hold">
                      <p:stCondLst>
                        <p:cond delay="indefinite"/>
                      </p:stCondLst>
                      <p:childTnLst>
                        <p:par>
                          <p:cTn id="27" fill="hold">
                            <p:stCondLst>
                              <p:cond delay="0"/>
                            </p:stCondLst>
                            <p:childTnLst>
                              <p:par>
                                <p:cTn id="28" presetID="18" presetClass="entr" presetSubtype="6" fill="hold" grpId="0" nodeType="clickEffect">
                                  <p:stCondLst>
                                    <p:cond delay="0"/>
                                  </p:stCondLst>
                                  <p:childTnLst>
                                    <p:set>
                                      <p:cBhvr>
                                        <p:cTn id="29" dur="1" fill="hold">
                                          <p:stCondLst>
                                            <p:cond delay="0"/>
                                          </p:stCondLst>
                                        </p:cTn>
                                        <p:tgtEl>
                                          <p:spTgt spid="15"/>
                                        </p:tgtEl>
                                        <p:attrNameLst>
                                          <p:attrName>style.visibility</p:attrName>
                                        </p:attrNameLst>
                                      </p:cBhvr>
                                      <p:to>
                                        <p:strVal val="visible"/>
                                      </p:to>
                                    </p:set>
                                    <p:animEffect transition="in" filter="strips(downRight)">
                                      <p:cBhvr>
                                        <p:cTn id="30" dur="500"/>
                                        <p:tgtEl>
                                          <p:spTgt spid="15"/>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16"/>
                                        </p:tgtEl>
                                        <p:attrNameLst>
                                          <p:attrName>style.visibility</p:attrName>
                                        </p:attrNameLst>
                                      </p:cBhvr>
                                      <p:to>
                                        <p:strVal val="visible"/>
                                      </p:to>
                                    </p:set>
                                    <p:animEffect transition="in" filter="wipe(left)">
                                      <p:cBhvr>
                                        <p:cTn id="35" dur="500"/>
                                        <p:tgtEl>
                                          <p:spTgt spid="16"/>
                                        </p:tgtEl>
                                      </p:cBhvr>
                                    </p:animEffect>
                                  </p:childTnLst>
                                </p:cTn>
                              </p:par>
                            </p:childTnLst>
                          </p:cTn>
                        </p:par>
                      </p:childTnLst>
                    </p:cTn>
                  </p:par>
                  <p:par>
                    <p:cTn id="36" fill="hold">
                      <p:stCondLst>
                        <p:cond delay="indefinite"/>
                      </p:stCondLst>
                      <p:childTnLst>
                        <p:par>
                          <p:cTn id="37" fill="hold">
                            <p:stCondLst>
                              <p:cond delay="0"/>
                            </p:stCondLst>
                            <p:childTnLst>
                              <p:par>
                                <p:cTn id="38" presetID="5" presetClass="entr" presetSubtype="10" fill="hold" grpId="0" nodeType="clickEffect">
                                  <p:stCondLst>
                                    <p:cond delay="0"/>
                                  </p:stCondLst>
                                  <p:childTnLst>
                                    <p:set>
                                      <p:cBhvr>
                                        <p:cTn id="39" dur="1" fill="hold">
                                          <p:stCondLst>
                                            <p:cond delay="0"/>
                                          </p:stCondLst>
                                        </p:cTn>
                                        <p:tgtEl>
                                          <p:spTgt spid="3"/>
                                        </p:tgtEl>
                                        <p:attrNameLst>
                                          <p:attrName>style.visibility</p:attrName>
                                        </p:attrNameLst>
                                      </p:cBhvr>
                                      <p:to>
                                        <p:strVal val="visible"/>
                                      </p:to>
                                    </p:set>
                                    <p:animEffect transition="in" filter="checkerboard(across)">
                                      <p:cBhvr>
                                        <p:cTn id="40" dur="500"/>
                                        <p:tgtEl>
                                          <p:spTgt spid="3"/>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21"/>
                                        </p:tgtEl>
                                        <p:attrNameLst>
                                          <p:attrName>style.visibility</p:attrName>
                                        </p:attrNameLst>
                                      </p:cBhvr>
                                      <p:to>
                                        <p:strVal val="visible"/>
                                      </p:to>
                                    </p:set>
                                    <p:animEffect transition="in" filter="wipe(left)">
                                      <p:cBhvr>
                                        <p:cTn id="45" dur="500"/>
                                        <p:tgtEl>
                                          <p:spTgt spid="21"/>
                                        </p:tgtEl>
                                      </p:cBhvr>
                                    </p:animEffect>
                                  </p:childTnLst>
                                </p:cTn>
                              </p:par>
                            </p:childTnLst>
                          </p:cTn>
                        </p:par>
                        <p:par>
                          <p:cTn id="46" fill="hold">
                            <p:stCondLst>
                              <p:cond delay="500"/>
                            </p:stCondLst>
                            <p:childTnLst>
                              <p:par>
                                <p:cTn id="47" presetID="3" presetClass="entr" presetSubtype="5" fill="hold" nodeType="afterEffect">
                                  <p:stCondLst>
                                    <p:cond delay="0"/>
                                  </p:stCondLst>
                                  <p:childTnLst>
                                    <p:set>
                                      <p:cBhvr>
                                        <p:cTn id="48" dur="1" fill="hold">
                                          <p:stCondLst>
                                            <p:cond delay="0"/>
                                          </p:stCondLst>
                                        </p:cTn>
                                        <p:tgtEl>
                                          <p:spTgt spid="19"/>
                                        </p:tgtEl>
                                        <p:attrNameLst>
                                          <p:attrName>style.visibility</p:attrName>
                                        </p:attrNameLst>
                                      </p:cBhvr>
                                      <p:to>
                                        <p:strVal val="visible"/>
                                      </p:to>
                                    </p:set>
                                    <p:animEffect transition="in" filter="blinds(vertical)">
                                      <p:cBhvr>
                                        <p:cTn id="49"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utoUpdateAnimBg="0"/>
      <p:bldP spid="14" grpId="0" autoUpdateAnimBg="0"/>
      <p:bldP spid="15" grpId="0" autoUpdateAnimBg="0"/>
      <p:bldP spid="16" grpId="0" autoUpdateAnimBg="0"/>
      <p:bldP spid="18" grpId="0" autoUpdateAnimBg="0"/>
      <p:bldP spid="20" grpId="0" autoUpdateAnimBg="0"/>
      <p:bldP spid="21" grpId="0" autoUpdateAnimBg="0"/>
      <p:bldP spid="3"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0063EC4C-CFD8-4F45-A0A2-30028C1F73DB}" type="slidenum">
              <a:rPr lang="zh-CN" altLang="en-US" b="1">
                <a:solidFill>
                  <a:srgbClr val="F79646">
                    <a:lumMod val="75000"/>
                  </a:srgbClr>
                </a:solidFill>
              </a:rPr>
              <a:pPr/>
              <a:t>28</a:t>
            </a:fld>
            <a:endParaRPr lang="zh-CN" altLang="en-US" b="1" dirty="0">
              <a:solidFill>
                <a:srgbClr val="F79646">
                  <a:lumMod val="75000"/>
                </a:srgbClr>
              </a:solidFill>
            </a:endParaRPr>
          </a:p>
        </p:txBody>
      </p:sp>
      <p:sp>
        <p:nvSpPr>
          <p:cNvPr id="2" name="标题 1"/>
          <p:cNvSpPr>
            <a:spLocks noGrp="1"/>
          </p:cNvSpPr>
          <p:nvPr>
            <p:ph type="title"/>
          </p:nvPr>
        </p:nvSpPr>
        <p:spPr>
          <a:xfrm>
            <a:off x="457200" y="0"/>
            <a:ext cx="8229600" cy="1143000"/>
          </a:xfrm>
        </p:spPr>
        <p:txBody>
          <a:bodyPr>
            <a:normAutofit/>
          </a:bodyPr>
          <a:lstStyle/>
          <a:p>
            <a:pPr lvl="0" fontAlgn="base">
              <a:lnSpc>
                <a:spcPct val="150000"/>
              </a:lnSpc>
              <a:spcBef>
                <a:spcPct val="5000"/>
              </a:spcBef>
              <a:spcAft>
                <a:spcPct val="5000"/>
              </a:spcAft>
            </a:pPr>
            <a:r>
              <a:rPr kumimoji="1" lang="en-US" altLang="zh-CN" sz="3200" b="1" dirty="0">
                <a:latin typeface="Arial" charset="0"/>
                <a:ea typeface="宋体" charset="-122"/>
                <a:cs typeface="+mn-cs"/>
              </a:rPr>
              <a:t>6.2.1 </a:t>
            </a:r>
            <a:r>
              <a:rPr kumimoji="1" lang="zh-CN" altLang="en-US" sz="3200" b="1" dirty="0">
                <a:latin typeface="Arial" charset="0"/>
                <a:ea typeface="宋体" charset="-122"/>
                <a:cs typeface="+mn-cs"/>
              </a:rPr>
              <a:t>直接插入排序</a:t>
            </a:r>
          </a:p>
        </p:txBody>
      </p:sp>
      <p:sp>
        <p:nvSpPr>
          <p:cNvPr id="4" name="日期占位符 3"/>
          <p:cNvSpPr>
            <a:spLocks noGrp="1"/>
          </p:cNvSpPr>
          <p:nvPr>
            <p:ph type="dt" sz="half" idx="4294967295"/>
          </p:nvPr>
        </p:nvSpPr>
        <p:spPr>
          <a:xfrm>
            <a:off x="0" y="6356350"/>
            <a:ext cx="2133600" cy="365125"/>
          </a:xfrm>
        </p:spPr>
        <p:txBody>
          <a:bodyPr/>
          <a:lstStyle/>
          <a:p>
            <a:fld id="{B3BF7B94-23BD-4AE4-AA6D-B6E7621D91FB}" type="datetime1">
              <a:rPr lang="zh-CN" altLang="en-US" b="1" smtClean="0">
                <a:solidFill>
                  <a:srgbClr val="F79646">
                    <a:lumMod val="75000"/>
                  </a:srgbClr>
                </a:solidFill>
              </a:rPr>
              <a:t>2025/4/9</a:t>
            </a:fld>
            <a:endParaRPr lang="zh-CN" altLang="en-US" b="1" dirty="0">
              <a:solidFill>
                <a:srgbClr val="F79646">
                  <a:lumMod val="75000"/>
                </a:srgbClr>
              </a:solidFill>
            </a:endParaRPr>
          </a:p>
        </p:txBody>
      </p:sp>
      <p:pic>
        <p:nvPicPr>
          <p:cNvPr id="2049" name="Picture 1" descr="C:\Users\Haijun\AppData\Roaming\Tencent\Users\2968516474\QQ\WinTemp\RichOle\O5)[OOM[}$H7(6{A~41GY`Q.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73137" y="1"/>
            <a:ext cx="970863" cy="838199"/>
          </a:xfrm>
          <a:prstGeom prst="rect">
            <a:avLst/>
          </a:prstGeom>
          <a:noFill/>
          <a:extLst>
            <a:ext uri="{909E8E84-426E-40DD-AFC4-6F175D3DCCD1}">
              <a14:hiddenFill xmlns:a14="http://schemas.microsoft.com/office/drawing/2010/main">
                <a:solidFill>
                  <a:srgbClr val="FFFFFF"/>
                </a:solidFill>
              </a14:hiddenFill>
            </a:ext>
          </a:extLst>
        </p:spPr>
      </p:pic>
      <p:cxnSp>
        <p:nvCxnSpPr>
          <p:cNvPr id="12" name="直接连接符 11"/>
          <p:cNvCxnSpPr/>
          <p:nvPr/>
        </p:nvCxnSpPr>
        <p:spPr>
          <a:xfrm>
            <a:off x="457200" y="6324600"/>
            <a:ext cx="822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Text Box 16"/>
          <p:cNvSpPr txBox="1">
            <a:spLocks noChangeArrowheads="1"/>
          </p:cNvSpPr>
          <p:nvPr/>
        </p:nvSpPr>
        <p:spPr bwMode="auto">
          <a:xfrm>
            <a:off x="971550" y="1361754"/>
            <a:ext cx="6688138" cy="5115246"/>
          </a:xfrm>
          <a:prstGeom prst="rect">
            <a:avLst/>
          </a:prstGeom>
          <a:noFill/>
          <a:ln w="9525">
            <a:noFill/>
            <a:miter lim="800000"/>
            <a:headEnd/>
            <a:tailEnd/>
          </a:ln>
          <a:effectLst/>
        </p:spPr>
        <p:txBody>
          <a:bodyPr>
            <a:spAutoFit/>
          </a:bodyPr>
          <a:lstStyle/>
          <a:p>
            <a:pPr algn="just" fontAlgn="base">
              <a:lnSpc>
                <a:spcPct val="120000"/>
              </a:lnSpc>
              <a:spcBef>
                <a:spcPct val="0"/>
              </a:spcBef>
              <a:spcAft>
                <a:spcPct val="0"/>
              </a:spcAft>
            </a:pPr>
            <a:r>
              <a:rPr kumimoji="1" lang="en-US" altLang="zh-CN" sz="2800" b="1" dirty="0">
                <a:solidFill>
                  <a:srgbClr val="003366"/>
                </a:solidFill>
                <a:latin typeface="Times New Roman" pitchFamily="18" charset="0"/>
              </a:rPr>
              <a:t>  </a:t>
            </a:r>
            <a:r>
              <a:rPr kumimoji="1" lang="en-US" altLang="zh-CN" sz="2800" b="1" dirty="0">
                <a:solidFill>
                  <a:srgbClr val="0000FF"/>
                </a:solidFill>
                <a:latin typeface="Times New Roman" pitchFamily="18" charset="0"/>
              </a:rPr>
              <a:t>(1)</a:t>
            </a:r>
            <a:r>
              <a:rPr kumimoji="1" lang="zh-CN" altLang="en-US" sz="2800" b="1" dirty="0">
                <a:solidFill>
                  <a:srgbClr val="0000FF"/>
                </a:solidFill>
                <a:latin typeface="Times New Roman" pitchFamily="18" charset="0"/>
              </a:rPr>
              <a:t>稳定性</a:t>
            </a:r>
          </a:p>
          <a:p>
            <a:pPr algn="just" fontAlgn="base">
              <a:lnSpc>
                <a:spcPct val="120000"/>
              </a:lnSpc>
              <a:spcBef>
                <a:spcPct val="0"/>
              </a:spcBef>
              <a:spcAft>
                <a:spcPct val="0"/>
              </a:spcAft>
            </a:pPr>
            <a:r>
              <a:rPr kumimoji="1" lang="zh-CN" altLang="en-US" sz="2800" b="1" dirty="0">
                <a:solidFill>
                  <a:srgbClr val="0000FF"/>
                </a:solidFill>
                <a:latin typeface="Times New Roman" pitchFamily="18" charset="0"/>
              </a:rPr>
              <a:t>      直接插入排序是</a:t>
            </a:r>
            <a:r>
              <a:rPr kumimoji="1" lang="zh-CN" altLang="en-US" sz="3200" b="1" u="sng" dirty="0">
                <a:solidFill>
                  <a:srgbClr val="FF3300"/>
                </a:solidFill>
                <a:latin typeface="Times New Roman" pitchFamily="18" charset="0"/>
              </a:rPr>
              <a:t>稳定的</a:t>
            </a:r>
            <a:r>
              <a:rPr kumimoji="1" lang="zh-CN" altLang="en-US" sz="2800" b="1" dirty="0">
                <a:solidFill>
                  <a:srgbClr val="0000FF"/>
                </a:solidFill>
                <a:latin typeface="Times New Roman" pitchFamily="18" charset="0"/>
              </a:rPr>
              <a:t>排序方法。</a:t>
            </a:r>
          </a:p>
          <a:p>
            <a:pPr algn="just" fontAlgn="base">
              <a:lnSpc>
                <a:spcPct val="120000"/>
              </a:lnSpc>
              <a:spcBef>
                <a:spcPct val="0"/>
              </a:spcBef>
              <a:spcAft>
                <a:spcPct val="0"/>
              </a:spcAft>
            </a:pPr>
            <a:r>
              <a:rPr kumimoji="1" lang="zh-CN" altLang="en-US" sz="2800" b="1" dirty="0">
                <a:solidFill>
                  <a:srgbClr val="0000FF"/>
                </a:solidFill>
                <a:latin typeface="Times New Roman" pitchFamily="18" charset="0"/>
              </a:rPr>
              <a:t>  </a:t>
            </a:r>
            <a:r>
              <a:rPr kumimoji="1" lang="en-US" altLang="zh-CN" sz="2800" b="1" dirty="0">
                <a:solidFill>
                  <a:srgbClr val="0000FF"/>
                </a:solidFill>
                <a:latin typeface="Times New Roman" pitchFamily="18" charset="0"/>
              </a:rPr>
              <a:t>(2)</a:t>
            </a:r>
            <a:r>
              <a:rPr kumimoji="1" lang="zh-CN" altLang="en-US" sz="2800" b="1" dirty="0">
                <a:solidFill>
                  <a:srgbClr val="0000FF"/>
                </a:solidFill>
                <a:latin typeface="Times New Roman" pitchFamily="18" charset="0"/>
              </a:rPr>
              <a:t>算法效率</a:t>
            </a:r>
          </a:p>
          <a:p>
            <a:pPr algn="just" fontAlgn="base">
              <a:lnSpc>
                <a:spcPct val="120000"/>
              </a:lnSpc>
              <a:spcBef>
                <a:spcPct val="0"/>
              </a:spcBef>
              <a:spcAft>
                <a:spcPct val="0"/>
              </a:spcAft>
            </a:pPr>
            <a:r>
              <a:rPr kumimoji="1" lang="zh-CN" altLang="en-US" sz="2800" b="1" dirty="0">
                <a:solidFill>
                  <a:srgbClr val="0000FF"/>
                </a:solidFill>
                <a:latin typeface="Times New Roman" pitchFamily="18" charset="0"/>
              </a:rPr>
              <a:t>       </a:t>
            </a:r>
            <a:r>
              <a:rPr kumimoji="1" lang="en-US" altLang="zh-CN" sz="2800" b="1" dirty="0">
                <a:solidFill>
                  <a:srgbClr val="0000FF"/>
                </a:solidFill>
                <a:latin typeface="Times New Roman" pitchFamily="18" charset="0"/>
              </a:rPr>
              <a:t>a.</a:t>
            </a:r>
            <a:r>
              <a:rPr kumimoji="1" lang="zh-CN" altLang="en-US" sz="2800" b="1" dirty="0">
                <a:solidFill>
                  <a:srgbClr val="0000FF"/>
                </a:solidFill>
                <a:latin typeface="Times New Roman" pitchFamily="18" charset="0"/>
              </a:rPr>
              <a:t>时间复杂度</a:t>
            </a:r>
          </a:p>
          <a:p>
            <a:pPr algn="just" fontAlgn="base">
              <a:lnSpc>
                <a:spcPct val="120000"/>
              </a:lnSpc>
              <a:spcBef>
                <a:spcPct val="0"/>
              </a:spcBef>
              <a:spcAft>
                <a:spcPct val="0"/>
              </a:spcAft>
            </a:pPr>
            <a:r>
              <a:rPr kumimoji="1" lang="zh-CN" altLang="en-US" sz="2800" b="1" dirty="0">
                <a:solidFill>
                  <a:srgbClr val="0000FF"/>
                </a:solidFill>
                <a:latin typeface="Times New Roman" pitchFamily="18" charset="0"/>
              </a:rPr>
              <a:t>          最好情况</a:t>
            </a:r>
            <a:r>
              <a:rPr kumimoji="1" lang="en-US" altLang="zh-CN" sz="2800" b="1" dirty="0">
                <a:solidFill>
                  <a:srgbClr val="0000FF"/>
                </a:solidFill>
                <a:latin typeface="Times New Roman" pitchFamily="18" charset="0"/>
              </a:rPr>
              <a:t>:</a:t>
            </a:r>
            <a:r>
              <a:rPr kumimoji="1" lang="zh-CN" altLang="en-US" sz="2800" b="1" dirty="0">
                <a:solidFill>
                  <a:srgbClr val="0000FF"/>
                </a:solidFill>
                <a:latin typeface="Times New Roman" pitchFamily="18" charset="0"/>
              </a:rPr>
              <a:t>比较</a:t>
            </a:r>
            <a:r>
              <a:rPr kumimoji="1" lang="en-US" altLang="zh-CN" sz="3200" b="1" u="sng" dirty="0">
                <a:solidFill>
                  <a:srgbClr val="FF3300"/>
                </a:solidFill>
                <a:latin typeface="Times New Roman" pitchFamily="18" charset="0"/>
              </a:rPr>
              <a:t>O(n),</a:t>
            </a:r>
            <a:r>
              <a:rPr kumimoji="1" lang="zh-CN" altLang="en-US" sz="2800" b="1" dirty="0">
                <a:solidFill>
                  <a:srgbClr val="0000FF"/>
                </a:solidFill>
                <a:latin typeface="Times New Roman" pitchFamily="18" charset="0"/>
              </a:rPr>
              <a:t>移动</a:t>
            </a:r>
            <a:r>
              <a:rPr kumimoji="1" lang="en-US" altLang="zh-CN" sz="3200" b="1" u="sng" dirty="0">
                <a:solidFill>
                  <a:srgbClr val="FF3300"/>
                </a:solidFill>
                <a:latin typeface="Times New Roman" pitchFamily="18" charset="0"/>
              </a:rPr>
              <a:t>O(1);</a:t>
            </a:r>
          </a:p>
          <a:p>
            <a:pPr algn="just" fontAlgn="base">
              <a:lnSpc>
                <a:spcPct val="120000"/>
              </a:lnSpc>
              <a:spcBef>
                <a:spcPct val="0"/>
              </a:spcBef>
              <a:spcAft>
                <a:spcPct val="0"/>
              </a:spcAft>
            </a:pPr>
            <a:r>
              <a:rPr kumimoji="1" lang="en-US" altLang="zh-CN" sz="2800" b="1" dirty="0">
                <a:solidFill>
                  <a:srgbClr val="0000FF"/>
                </a:solidFill>
                <a:latin typeface="Times New Roman" pitchFamily="18" charset="0"/>
              </a:rPr>
              <a:t>          </a:t>
            </a:r>
            <a:r>
              <a:rPr kumimoji="1" lang="zh-CN" altLang="en-US" sz="2800" b="1" dirty="0">
                <a:solidFill>
                  <a:srgbClr val="0000FF"/>
                </a:solidFill>
                <a:latin typeface="Times New Roman" pitchFamily="18" charset="0"/>
              </a:rPr>
              <a:t>最坏情况</a:t>
            </a:r>
            <a:r>
              <a:rPr kumimoji="1" lang="en-US" altLang="zh-CN" sz="2800" b="1" dirty="0">
                <a:solidFill>
                  <a:srgbClr val="0000FF"/>
                </a:solidFill>
                <a:latin typeface="Times New Roman" pitchFamily="18" charset="0"/>
              </a:rPr>
              <a:t>:</a:t>
            </a:r>
            <a:r>
              <a:rPr kumimoji="1" lang="zh-CN" altLang="en-US" sz="2800" b="1" dirty="0">
                <a:solidFill>
                  <a:srgbClr val="0000FF"/>
                </a:solidFill>
                <a:latin typeface="Times New Roman" pitchFamily="18" charset="0"/>
              </a:rPr>
              <a:t>比较</a:t>
            </a:r>
            <a:r>
              <a:rPr kumimoji="1" lang="en-US" altLang="zh-CN" sz="3200" b="1" u="sng" dirty="0">
                <a:solidFill>
                  <a:srgbClr val="FF3300"/>
                </a:solidFill>
                <a:latin typeface="Times New Roman" pitchFamily="18" charset="0"/>
              </a:rPr>
              <a:t>O(n</a:t>
            </a:r>
            <a:r>
              <a:rPr kumimoji="1" lang="en-US" altLang="zh-CN" sz="3200" b="1" u="sng" baseline="30000" dirty="0">
                <a:solidFill>
                  <a:srgbClr val="FF3300"/>
                </a:solidFill>
                <a:latin typeface="Times New Roman" pitchFamily="18" charset="0"/>
              </a:rPr>
              <a:t>2</a:t>
            </a:r>
            <a:r>
              <a:rPr kumimoji="1" lang="en-US" altLang="zh-CN" sz="3200" b="1" u="sng" dirty="0">
                <a:solidFill>
                  <a:srgbClr val="FF3300"/>
                </a:solidFill>
                <a:latin typeface="Times New Roman" pitchFamily="18" charset="0"/>
              </a:rPr>
              <a:t>),</a:t>
            </a:r>
            <a:r>
              <a:rPr kumimoji="1" lang="zh-CN" altLang="en-US" sz="2800" b="1" dirty="0">
                <a:solidFill>
                  <a:srgbClr val="0000FF"/>
                </a:solidFill>
                <a:latin typeface="Times New Roman" pitchFamily="18" charset="0"/>
              </a:rPr>
              <a:t>移动</a:t>
            </a:r>
            <a:r>
              <a:rPr kumimoji="1" lang="en-US" altLang="zh-CN" sz="3200" b="1" u="sng" dirty="0">
                <a:solidFill>
                  <a:srgbClr val="FF3300"/>
                </a:solidFill>
                <a:latin typeface="Times New Roman" pitchFamily="18" charset="0"/>
              </a:rPr>
              <a:t>O(n</a:t>
            </a:r>
            <a:r>
              <a:rPr kumimoji="1" lang="en-US" altLang="zh-CN" sz="3200" b="1" u="sng" baseline="30000" dirty="0">
                <a:solidFill>
                  <a:srgbClr val="FF3300"/>
                </a:solidFill>
                <a:latin typeface="Times New Roman" pitchFamily="18" charset="0"/>
              </a:rPr>
              <a:t>2</a:t>
            </a:r>
            <a:r>
              <a:rPr kumimoji="1" lang="en-US" altLang="zh-CN" sz="3200" b="1" u="sng" dirty="0">
                <a:solidFill>
                  <a:srgbClr val="FF3300"/>
                </a:solidFill>
                <a:latin typeface="Times New Roman" pitchFamily="18" charset="0"/>
              </a:rPr>
              <a:t>);</a:t>
            </a:r>
          </a:p>
          <a:p>
            <a:pPr algn="just" fontAlgn="base">
              <a:lnSpc>
                <a:spcPct val="120000"/>
              </a:lnSpc>
              <a:spcBef>
                <a:spcPct val="0"/>
              </a:spcBef>
              <a:spcAft>
                <a:spcPct val="0"/>
              </a:spcAft>
            </a:pPr>
            <a:r>
              <a:rPr kumimoji="1" lang="en-US" altLang="zh-CN" sz="2800" b="1" dirty="0">
                <a:solidFill>
                  <a:srgbClr val="0000FF"/>
                </a:solidFill>
                <a:latin typeface="Times New Roman" pitchFamily="18" charset="0"/>
              </a:rPr>
              <a:t>          </a:t>
            </a:r>
            <a:r>
              <a:rPr kumimoji="1" lang="zh-CN" altLang="en-US" sz="2800" b="1" dirty="0">
                <a:solidFill>
                  <a:srgbClr val="0000FF"/>
                </a:solidFill>
                <a:latin typeface="Times New Roman" pitchFamily="18" charset="0"/>
              </a:rPr>
              <a:t>平均</a:t>
            </a:r>
            <a:r>
              <a:rPr kumimoji="1" lang="en-US" altLang="zh-CN" sz="3200" b="1" u="sng" dirty="0">
                <a:solidFill>
                  <a:srgbClr val="FF3300"/>
                </a:solidFill>
                <a:latin typeface="Times New Roman" pitchFamily="18" charset="0"/>
              </a:rPr>
              <a:t>O(n</a:t>
            </a:r>
            <a:r>
              <a:rPr kumimoji="1" lang="en-US" altLang="zh-CN" sz="3200" b="1" u="sng" baseline="30000" dirty="0">
                <a:solidFill>
                  <a:srgbClr val="FF3300"/>
                </a:solidFill>
                <a:latin typeface="Times New Roman" pitchFamily="18" charset="0"/>
              </a:rPr>
              <a:t>2</a:t>
            </a:r>
            <a:r>
              <a:rPr kumimoji="1" lang="en-US" altLang="zh-CN" sz="3200" b="1" u="sng" dirty="0">
                <a:solidFill>
                  <a:srgbClr val="FF3300"/>
                </a:solidFill>
                <a:latin typeface="Times New Roman" pitchFamily="18" charset="0"/>
              </a:rPr>
              <a:t>)</a:t>
            </a:r>
          </a:p>
          <a:p>
            <a:pPr algn="just" fontAlgn="base">
              <a:lnSpc>
                <a:spcPct val="120000"/>
              </a:lnSpc>
              <a:spcBef>
                <a:spcPct val="0"/>
              </a:spcBef>
              <a:spcAft>
                <a:spcPct val="0"/>
              </a:spcAft>
            </a:pPr>
            <a:r>
              <a:rPr kumimoji="1" lang="en-US" altLang="zh-CN" sz="2800" b="1" dirty="0">
                <a:solidFill>
                  <a:srgbClr val="0000FF"/>
                </a:solidFill>
                <a:latin typeface="Times New Roman" pitchFamily="18" charset="0"/>
              </a:rPr>
              <a:t>        b.</a:t>
            </a:r>
            <a:r>
              <a:rPr kumimoji="1" lang="zh-CN" altLang="en-US" sz="2800" b="1" dirty="0">
                <a:solidFill>
                  <a:srgbClr val="0000FF"/>
                </a:solidFill>
                <a:latin typeface="Times New Roman" pitchFamily="18" charset="0"/>
              </a:rPr>
              <a:t>空间复杂度</a:t>
            </a:r>
          </a:p>
          <a:p>
            <a:pPr algn="just" fontAlgn="base">
              <a:lnSpc>
                <a:spcPct val="120000"/>
              </a:lnSpc>
              <a:spcBef>
                <a:spcPct val="0"/>
              </a:spcBef>
              <a:spcAft>
                <a:spcPct val="0"/>
              </a:spcAft>
            </a:pPr>
            <a:r>
              <a:rPr kumimoji="1" lang="zh-CN" altLang="en-US" sz="2800" b="1" dirty="0">
                <a:solidFill>
                  <a:srgbClr val="0000FF"/>
                </a:solidFill>
                <a:latin typeface="Times New Roman" pitchFamily="18" charset="0"/>
              </a:rPr>
              <a:t>           </a:t>
            </a:r>
            <a:r>
              <a:rPr kumimoji="1" lang="en-US" altLang="zh-CN" sz="3200" b="1" u="sng" dirty="0">
                <a:solidFill>
                  <a:srgbClr val="FF3300"/>
                </a:solidFill>
                <a:latin typeface="Times New Roman" pitchFamily="18" charset="0"/>
              </a:rPr>
              <a:t>O(1)</a:t>
            </a:r>
            <a:r>
              <a:rPr kumimoji="1" lang="zh-CN" altLang="en-US" sz="3200" b="1" u="sng" dirty="0">
                <a:solidFill>
                  <a:srgbClr val="FF3300"/>
                </a:solidFill>
                <a:latin typeface="Times New Roman" pitchFamily="18" charset="0"/>
              </a:rPr>
              <a:t>。</a:t>
            </a:r>
          </a:p>
        </p:txBody>
      </p:sp>
      <p:sp>
        <p:nvSpPr>
          <p:cNvPr id="14" name="Text Box 22"/>
          <p:cNvSpPr txBox="1">
            <a:spLocks noChangeArrowheads="1"/>
          </p:cNvSpPr>
          <p:nvPr/>
        </p:nvSpPr>
        <p:spPr bwMode="auto">
          <a:xfrm>
            <a:off x="304800" y="959644"/>
            <a:ext cx="5111750" cy="519112"/>
          </a:xfrm>
          <a:prstGeom prst="rect">
            <a:avLst/>
          </a:prstGeom>
          <a:noFill/>
          <a:ln w="9525" algn="ctr">
            <a:noFill/>
            <a:miter lim="800000"/>
            <a:headEnd/>
            <a:tailEnd/>
          </a:ln>
          <a:effectLst/>
        </p:spPr>
        <p:txBody>
          <a:bodyPr>
            <a:spAutoFit/>
          </a:bodyPr>
          <a:lstStyle/>
          <a:p>
            <a:pPr fontAlgn="base">
              <a:spcBef>
                <a:spcPct val="20000"/>
              </a:spcBef>
              <a:spcAft>
                <a:spcPct val="0"/>
              </a:spcAft>
              <a:buFont typeface="Wingdings" pitchFamily="2" charset="2"/>
              <a:buChar char="p"/>
            </a:pPr>
            <a:r>
              <a:rPr kumimoji="1" lang="zh-CN" altLang="en-US" sz="2800" b="1" dirty="0">
                <a:solidFill>
                  <a:srgbClr val="003300"/>
                </a:solidFill>
                <a:latin typeface="Times New Roman" pitchFamily="18" charset="0"/>
              </a:rPr>
              <a:t>直接插入排序算法分析</a:t>
            </a:r>
          </a:p>
        </p:txBody>
      </p:sp>
    </p:spTree>
    <p:extLst>
      <p:ext uri="{BB962C8B-B14F-4D97-AF65-F5344CB8AC3E}">
        <p14:creationId xmlns:p14="http://schemas.microsoft.com/office/powerpoint/2010/main" val="1504404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0063EC4C-CFD8-4F45-A0A2-30028C1F73DB}" type="slidenum">
              <a:rPr lang="zh-CN" altLang="en-US" b="1">
                <a:solidFill>
                  <a:srgbClr val="F79646">
                    <a:lumMod val="75000"/>
                  </a:srgbClr>
                </a:solidFill>
              </a:rPr>
              <a:pPr/>
              <a:t>29</a:t>
            </a:fld>
            <a:endParaRPr lang="zh-CN" altLang="en-US" b="1" dirty="0">
              <a:solidFill>
                <a:srgbClr val="F79646">
                  <a:lumMod val="75000"/>
                </a:srgbClr>
              </a:solidFill>
            </a:endParaRPr>
          </a:p>
        </p:txBody>
      </p:sp>
      <p:sp>
        <p:nvSpPr>
          <p:cNvPr id="2" name="标题 1"/>
          <p:cNvSpPr>
            <a:spLocks noGrp="1"/>
          </p:cNvSpPr>
          <p:nvPr>
            <p:ph type="title"/>
          </p:nvPr>
        </p:nvSpPr>
        <p:spPr>
          <a:xfrm>
            <a:off x="457200" y="0"/>
            <a:ext cx="8229600" cy="1143000"/>
          </a:xfrm>
        </p:spPr>
        <p:txBody>
          <a:bodyPr>
            <a:normAutofit/>
          </a:bodyPr>
          <a:lstStyle/>
          <a:p>
            <a:pPr lvl="0" fontAlgn="base">
              <a:lnSpc>
                <a:spcPct val="150000"/>
              </a:lnSpc>
              <a:spcBef>
                <a:spcPct val="5000"/>
              </a:spcBef>
              <a:spcAft>
                <a:spcPct val="5000"/>
              </a:spcAft>
            </a:pPr>
            <a:r>
              <a:rPr kumimoji="1" lang="en-US" altLang="zh-CN" sz="3200" b="1" dirty="0">
                <a:latin typeface="Arial" charset="0"/>
                <a:ea typeface="宋体" charset="-122"/>
                <a:cs typeface="+mn-cs"/>
              </a:rPr>
              <a:t>6.2.2 </a:t>
            </a:r>
            <a:r>
              <a:rPr kumimoji="1" lang="zh-CN" altLang="en-US" sz="3200" b="1" dirty="0">
                <a:latin typeface="Arial" charset="0"/>
                <a:ea typeface="宋体" charset="-122"/>
                <a:cs typeface="+mn-cs"/>
              </a:rPr>
              <a:t>折半插入排序</a:t>
            </a:r>
          </a:p>
        </p:txBody>
      </p:sp>
      <p:sp>
        <p:nvSpPr>
          <p:cNvPr id="4" name="日期占位符 3"/>
          <p:cNvSpPr>
            <a:spLocks noGrp="1"/>
          </p:cNvSpPr>
          <p:nvPr>
            <p:ph type="dt" sz="half" idx="4294967295"/>
          </p:nvPr>
        </p:nvSpPr>
        <p:spPr>
          <a:xfrm>
            <a:off x="0" y="6356350"/>
            <a:ext cx="2133600" cy="365125"/>
          </a:xfrm>
        </p:spPr>
        <p:txBody>
          <a:bodyPr/>
          <a:lstStyle/>
          <a:p>
            <a:fld id="{8F53C601-7BEA-490F-8E43-3D3A462E73EE}" type="datetime1">
              <a:rPr lang="zh-CN" altLang="en-US" b="1" smtClean="0">
                <a:solidFill>
                  <a:srgbClr val="F79646">
                    <a:lumMod val="75000"/>
                  </a:srgbClr>
                </a:solidFill>
              </a:rPr>
              <a:t>2025/4/9</a:t>
            </a:fld>
            <a:endParaRPr lang="zh-CN" altLang="en-US" b="1" dirty="0">
              <a:solidFill>
                <a:srgbClr val="F79646">
                  <a:lumMod val="75000"/>
                </a:srgbClr>
              </a:solidFill>
            </a:endParaRPr>
          </a:p>
        </p:txBody>
      </p:sp>
      <p:pic>
        <p:nvPicPr>
          <p:cNvPr id="2049" name="Picture 1" descr="C:\Users\Haijun\AppData\Roaming\Tencent\Users\2968516474\QQ\WinTemp\RichOle\O5)[OOM[}$H7(6{A~41GY`Q.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73137" y="1"/>
            <a:ext cx="970863" cy="838199"/>
          </a:xfrm>
          <a:prstGeom prst="rect">
            <a:avLst/>
          </a:prstGeom>
          <a:noFill/>
          <a:extLst>
            <a:ext uri="{909E8E84-426E-40DD-AFC4-6F175D3DCCD1}">
              <a14:hiddenFill xmlns:a14="http://schemas.microsoft.com/office/drawing/2010/main">
                <a:solidFill>
                  <a:srgbClr val="FFFFFF"/>
                </a:solidFill>
              </a14:hiddenFill>
            </a:ext>
          </a:extLst>
        </p:spPr>
      </p:pic>
      <p:cxnSp>
        <p:nvCxnSpPr>
          <p:cNvPr id="12" name="直接连接符 11"/>
          <p:cNvCxnSpPr/>
          <p:nvPr/>
        </p:nvCxnSpPr>
        <p:spPr>
          <a:xfrm>
            <a:off x="457200" y="6324600"/>
            <a:ext cx="822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Text Box 2"/>
          <p:cNvSpPr txBox="1">
            <a:spLocks noChangeArrowheads="1"/>
          </p:cNvSpPr>
          <p:nvPr/>
        </p:nvSpPr>
        <p:spPr bwMode="auto">
          <a:xfrm>
            <a:off x="381000" y="975385"/>
            <a:ext cx="4105275" cy="519113"/>
          </a:xfrm>
          <a:prstGeom prst="rect">
            <a:avLst/>
          </a:prstGeom>
          <a:noFill/>
          <a:ln w="9525" algn="ctr">
            <a:noFill/>
            <a:miter lim="800000"/>
            <a:headEnd/>
            <a:tailEnd/>
          </a:ln>
          <a:effectLst/>
        </p:spPr>
        <p:txBody>
          <a:bodyPr>
            <a:spAutoFit/>
          </a:bodyPr>
          <a:lstStyle/>
          <a:p>
            <a:pPr fontAlgn="base">
              <a:spcBef>
                <a:spcPct val="20000"/>
              </a:spcBef>
              <a:spcAft>
                <a:spcPct val="0"/>
              </a:spcAft>
              <a:buFont typeface="Wingdings" pitchFamily="2" charset="2"/>
              <a:buChar char="p"/>
            </a:pPr>
            <a:r>
              <a:rPr kumimoji="1" lang="en-US" altLang="zh-CN" sz="2800" b="1" dirty="0">
                <a:solidFill>
                  <a:srgbClr val="003300"/>
                </a:solidFill>
                <a:latin typeface="Times New Roman" pitchFamily="18" charset="0"/>
              </a:rPr>
              <a:t> </a:t>
            </a:r>
            <a:r>
              <a:rPr kumimoji="1" lang="zh-CN" altLang="en-US" sz="2800" b="1" dirty="0">
                <a:solidFill>
                  <a:srgbClr val="003300"/>
                </a:solidFill>
                <a:latin typeface="Times New Roman" pitchFamily="18" charset="0"/>
              </a:rPr>
              <a:t>折半插入排序思想</a:t>
            </a:r>
          </a:p>
        </p:txBody>
      </p:sp>
      <p:sp>
        <p:nvSpPr>
          <p:cNvPr id="14" name="Text Box 6"/>
          <p:cNvSpPr txBox="1">
            <a:spLocks noChangeArrowheads="1"/>
          </p:cNvSpPr>
          <p:nvPr/>
        </p:nvSpPr>
        <p:spPr bwMode="auto">
          <a:xfrm>
            <a:off x="755650" y="1909772"/>
            <a:ext cx="6985000" cy="3298825"/>
          </a:xfrm>
          <a:prstGeom prst="rect">
            <a:avLst/>
          </a:prstGeom>
          <a:noFill/>
          <a:ln w="9525">
            <a:noFill/>
            <a:miter lim="800000"/>
            <a:headEnd/>
            <a:tailEnd/>
          </a:ln>
          <a:effectLst/>
        </p:spPr>
        <p:txBody>
          <a:bodyPr>
            <a:spAutoFit/>
          </a:bodyPr>
          <a:lstStyle/>
          <a:p>
            <a:pPr algn="just" fontAlgn="base">
              <a:lnSpc>
                <a:spcPct val="150000"/>
              </a:lnSpc>
              <a:spcBef>
                <a:spcPct val="0"/>
              </a:spcBef>
              <a:spcAft>
                <a:spcPct val="0"/>
              </a:spcAft>
            </a:pPr>
            <a:r>
              <a:rPr kumimoji="1" lang="en-US" altLang="zh-CN" sz="2800" b="1" dirty="0">
                <a:solidFill>
                  <a:srgbClr val="0000FF"/>
                </a:solidFill>
                <a:latin typeface="Times New Roman" pitchFamily="18" charset="0"/>
              </a:rPr>
              <a:t>        (1)</a:t>
            </a:r>
            <a:r>
              <a:rPr kumimoji="1" lang="zh-CN" altLang="en-US" sz="2800" b="1" dirty="0">
                <a:solidFill>
                  <a:srgbClr val="0000FF"/>
                </a:solidFill>
                <a:latin typeface="Times New Roman" pitchFamily="18" charset="0"/>
              </a:rPr>
              <a:t>在直接插入排序中，</a:t>
            </a:r>
            <a:r>
              <a:rPr kumimoji="1" lang="en-US" altLang="zh-CN" sz="2800" b="1" dirty="0">
                <a:solidFill>
                  <a:srgbClr val="0000FF"/>
                </a:solidFill>
                <a:latin typeface="Times New Roman" pitchFamily="18" charset="0"/>
              </a:rPr>
              <a:t>r[1..i-1] </a:t>
            </a:r>
            <a:r>
              <a:rPr kumimoji="1" lang="zh-CN" altLang="en-US" sz="2800" b="1" dirty="0">
                <a:solidFill>
                  <a:srgbClr val="0000FF"/>
                </a:solidFill>
                <a:latin typeface="Times New Roman" pitchFamily="18" charset="0"/>
              </a:rPr>
              <a:t>是一个按关键字有序的有序序列</a:t>
            </a:r>
            <a:r>
              <a:rPr kumimoji="1" lang="en-US" altLang="zh-CN" sz="2800" b="1" dirty="0">
                <a:solidFill>
                  <a:srgbClr val="0000FF"/>
                </a:solidFill>
                <a:latin typeface="Times New Roman" pitchFamily="18" charset="0"/>
              </a:rPr>
              <a:t>;</a:t>
            </a:r>
          </a:p>
          <a:p>
            <a:pPr algn="just" fontAlgn="base">
              <a:lnSpc>
                <a:spcPct val="150000"/>
              </a:lnSpc>
              <a:spcBef>
                <a:spcPct val="0"/>
              </a:spcBef>
              <a:spcAft>
                <a:spcPct val="0"/>
              </a:spcAft>
            </a:pPr>
            <a:r>
              <a:rPr kumimoji="1" lang="en-US" altLang="zh-CN" sz="2800" b="1" dirty="0">
                <a:solidFill>
                  <a:srgbClr val="0000FF"/>
                </a:solidFill>
                <a:latin typeface="Times New Roman" pitchFamily="18" charset="0"/>
              </a:rPr>
              <a:t>        (2)</a:t>
            </a:r>
            <a:r>
              <a:rPr kumimoji="1" lang="zh-CN" altLang="en-US" sz="2800" b="1" dirty="0">
                <a:solidFill>
                  <a:srgbClr val="0000FF"/>
                </a:solidFill>
                <a:latin typeface="Times New Roman" pitchFamily="18" charset="0"/>
              </a:rPr>
              <a:t>可以利用折半查找实现“在</a:t>
            </a:r>
            <a:r>
              <a:rPr kumimoji="1" lang="en-US" altLang="zh-CN" sz="2800" b="1" dirty="0">
                <a:solidFill>
                  <a:srgbClr val="0000FF"/>
                </a:solidFill>
                <a:latin typeface="Times New Roman" pitchFamily="18" charset="0"/>
              </a:rPr>
              <a:t>r[1..i-1]</a:t>
            </a:r>
            <a:r>
              <a:rPr kumimoji="1" lang="zh-CN" altLang="en-US" sz="2800" b="1" dirty="0">
                <a:solidFill>
                  <a:srgbClr val="0000FF"/>
                </a:solidFill>
                <a:latin typeface="Times New Roman" pitchFamily="18" charset="0"/>
              </a:rPr>
              <a:t>中查找</a:t>
            </a:r>
            <a:r>
              <a:rPr kumimoji="1" lang="en-US" altLang="zh-CN" sz="2800" b="1" dirty="0">
                <a:solidFill>
                  <a:srgbClr val="0000FF"/>
                </a:solidFill>
                <a:latin typeface="Times New Roman" pitchFamily="18" charset="0"/>
              </a:rPr>
              <a:t>r[</a:t>
            </a:r>
            <a:r>
              <a:rPr kumimoji="1" lang="en-US" altLang="zh-CN" sz="2800" b="1" dirty="0" err="1">
                <a:solidFill>
                  <a:srgbClr val="0000FF"/>
                </a:solidFill>
                <a:latin typeface="Times New Roman" pitchFamily="18" charset="0"/>
              </a:rPr>
              <a:t>i</a:t>
            </a:r>
            <a:r>
              <a:rPr kumimoji="1" lang="en-US" altLang="zh-CN" sz="2800" b="1" dirty="0">
                <a:solidFill>
                  <a:srgbClr val="0000FF"/>
                </a:solidFill>
                <a:latin typeface="Times New Roman" pitchFamily="18" charset="0"/>
              </a:rPr>
              <a:t>]</a:t>
            </a:r>
            <a:r>
              <a:rPr kumimoji="1" lang="zh-CN" altLang="en-US" sz="2800" b="1" dirty="0">
                <a:solidFill>
                  <a:srgbClr val="0000FF"/>
                </a:solidFill>
                <a:latin typeface="Times New Roman" pitchFamily="18" charset="0"/>
              </a:rPr>
              <a:t>的插入位置”</a:t>
            </a:r>
            <a:r>
              <a:rPr kumimoji="1" lang="en-US" altLang="zh-CN" sz="2800" b="1" dirty="0">
                <a:solidFill>
                  <a:srgbClr val="0000FF"/>
                </a:solidFill>
                <a:latin typeface="Times New Roman" pitchFamily="18" charset="0"/>
              </a:rPr>
              <a:t>;</a:t>
            </a:r>
          </a:p>
          <a:p>
            <a:pPr algn="just" fontAlgn="base">
              <a:lnSpc>
                <a:spcPct val="150000"/>
              </a:lnSpc>
              <a:spcBef>
                <a:spcPct val="0"/>
              </a:spcBef>
              <a:spcAft>
                <a:spcPct val="0"/>
              </a:spcAft>
            </a:pPr>
            <a:r>
              <a:rPr kumimoji="1" lang="en-US" altLang="zh-CN" sz="2800" b="1" dirty="0">
                <a:solidFill>
                  <a:srgbClr val="0000FF"/>
                </a:solidFill>
                <a:latin typeface="Times New Roman" pitchFamily="18" charset="0"/>
              </a:rPr>
              <a:t>        (3)</a:t>
            </a:r>
            <a:r>
              <a:rPr kumimoji="1" lang="zh-CN" altLang="en-US" sz="2800" b="1" dirty="0">
                <a:solidFill>
                  <a:srgbClr val="0000FF"/>
                </a:solidFill>
                <a:latin typeface="Times New Roman" pitchFamily="18" charset="0"/>
              </a:rPr>
              <a:t>称这种排序为折半插入排序。</a:t>
            </a:r>
          </a:p>
        </p:txBody>
      </p:sp>
    </p:spTree>
    <p:extLst>
      <p:ext uri="{BB962C8B-B14F-4D97-AF65-F5344CB8AC3E}">
        <p14:creationId xmlns:p14="http://schemas.microsoft.com/office/powerpoint/2010/main" val="429064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295400"/>
            <a:ext cx="8229600" cy="5105400"/>
          </a:xfrm>
        </p:spPr>
        <p:txBody>
          <a:bodyPr>
            <a:normAutofit/>
          </a:bodyPr>
          <a:lstStyle/>
          <a:p>
            <a:pPr>
              <a:lnSpc>
                <a:spcPts val="4200"/>
              </a:lnSpc>
            </a:pPr>
            <a:r>
              <a:rPr lang="zh-CN" altLang="en-US" b="1" dirty="0">
                <a:solidFill>
                  <a:srgbClr val="FF0000"/>
                </a:solidFill>
              </a:rPr>
              <a:t>排序</a:t>
            </a:r>
            <a:r>
              <a:rPr lang="zh-CN" altLang="en-US" b="1" dirty="0"/>
              <a:t>是计算机程序设计中的一种重要操作，它的功能是将一个数据元素</a:t>
            </a:r>
            <a:r>
              <a:rPr lang="en-US" altLang="zh-CN" b="1" dirty="0"/>
              <a:t>(</a:t>
            </a:r>
            <a:r>
              <a:rPr lang="zh-CN" altLang="en-US" b="1" dirty="0"/>
              <a:t>或记录</a:t>
            </a:r>
            <a:r>
              <a:rPr lang="en-US" altLang="zh-CN" b="1" dirty="0"/>
              <a:t>)</a:t>
            </a:r>
            <a:r>
              <a:rPr lang="zh-CN" altLang="en-US" b="1" dirty="0"/>
              <a:t>的任意序列，重新排列成一个按关键字有序的序列。</a:t>
            </a:r>
          </a:p>
          <a:p>
            <a:pPr>
              <a:lnSpc>
                <a:spcPts val="4200"/>
              </a:lnSpc>
            </a:pPr>
            <a:r>
              <a:rPr lang="zh-CN" altLang="en-US" b="1" dirty="0">
                <a:solidFill>
                  <a:srgbClr val="FF0000"/>
                </a:solidFill>
              </a:rPr>
              <a:t>排序的目的</a:t>
            </a:r>
            <a:r>
              <a:rPr lang="zh-CN" altLang="en-US" b="1" dirty="0"/>
              <a:t>之一是方便数据查找。</a:t>
            </a:r>
          </a:p>
        </p:txBody>
      </p:sp>
      <p:sp>
        <p:nvSpPr>
          <p:cNvPr id="6" name="灯片编号占位符 5"/>
          <p:cNvSpPr>
            <a:spLocks noGrp="1"/>
          </p:cNvSpPr>
          <p:nvPr>
            <p:ph type="sldNum" sz="quarter" idx="12"/>
          </p:nvPr>
        </p:nvSpPr>
        <p:spPr/>
        <p:txBody>
          <a:bodyPr/>
          <a:lstStyle/>
          <a:p>
            <a:fld id="{0063EC4C-CFD8-4F45-A0A2-30028C1F73DB}" type="slidenum">
              <a:rPr lang="zh-CN" altLang="en-US" b="1">
                <a:solidFill>
                  <a:srgbClr val="F79646">
                    <a:lumMod val="75000"/>
                  </a:srgbClr>
                </a:solidFill>
              </a:rPr>
              <a:pPr/>
              <a:t>3</a:t>
            </a:fld>
            <a:endParaRPr lang="zh-CN" altLang="en-US" b="1" dirty="0">
              <a:solidFill>
                <a:srgbClr val="F79646">
                  <a:lumMod val="75000"/>
                </a:srgbClr>
              </a:solidFill>
            </a:endParaRPr>
          </a:p>
        </p:txBody>
      </p:sp>
      <p:sp>
        <p:nvSpPr>
          <p:cNvPr id="2" name="标题 1"/>
          <p:cNvSpPr>
            <a:spLocks noGrp="1"/>
          </p:cNvSpPr>
          <p:nvPr>
            <p:ph type="title"/>
          </p:nvPr>
        </p:nvSpPr>
        <p:spPr/>
        <p:txBody>
          <a:bodyPr>
            <a:normAutofit/>
          </a:bodyPr>
          <a:lstStyle/>
          <a:p>
            <a:pPr lvl="0" fontAlgn="base">
              <a:lnSpc>
                <a:spcPct val="150000"/>
              </a:lnSpc>
              <a:spcBef>
                <a:spcPct val="5000"/>
              </a:spcBef>
              <a:spcAft>
                <a:spcPct val="5000"/>
              </a:spcAft>
            </a:pPr>
            <a:r>
              <a:rPr kumimoji="1" lang="en-US" altLang="zh-CN" sz="3600" b="1" dirty="0">
                <a:latin typeface="Arial" charset="0"/>
                <a:ea typeface="宋体" charset="-122"/>
                <a:cs typeface="+mn-cs"/>
              </a:rPr>
              <a:t>6.1  </a:t>
            </a:r>
            <a:r>
              <a:rPr kumimoji="1" lang="zh-CN" altLang="en-US" sz="3600" b="1" dirty="0">
                <a:latin typeface="Arial" charset="0"/>
                <a:ea typeface="宋体" charset="-122"/>
                <a:cs typeface="+mn-cs"/>
              </a:rPr>
              <a:t>概述</a:t>
            </a:r>
          </a:p>
        </p:txBody>
      </p:sp>
      <p:sp>
        <p:nvSpPr>
          <p:cNvPr id="4" name="日期占位符 3"/>
          <p:cNvSpPr>
            <a:spLocks noGrp="1"/>
          </p:cNvSpPr>
          <p:nvPr>
            <p:ph type="dt" sz="half" idx="4294967295"/>
          </p:nvPr>
        </p:nvSpPr>
        <p:spPr>
          <a:xfrm>
            <a:off x="0" y="6356350"/>
            <a:ext cx="2133600" cy="365125"/>
          </a:xfrm>
        </p:spPr>
        <p:txBody>
          <a:bodyPr/>
          <a:lstStyle/>
          <a:p>
            <a:fld id="{1D243BA7-7BDD-436F-BD80-A07B830D24FA}" type="datetime1">
              <a:rPr lang="zh-CN" altLang="en-US" b="1" smtClean="0">
                <a:solidFill>
                  <a:srgbClr val="F79646">
                    <a:lumMod val="75000"/>
                  </a:srgbClr>
                </a:solidFill>
              </a:rPr>
              <a:t>2025/4/9</a:t>
            </a:fld>
            <a:endParaRPr lang="zh-CN" altLang="en-US" b="1" dirty="0">
              <a:solidFill>
                <a:srgbClr val="F79646">
                  <a:lumMod val="75000"/>
                </a:srgbClr>
              </a:solidFill>
            </a:endParaRPr>
          </a:p>
        </p:txBody>
      </p:sp>
      <p:pic>
        <p:nvPicPr>
          <p:cNvPr id="2049" name="Picture 1" descr="C:\Users\Haijun\AppData\Roaming\Tencent\Users\2968516474\QQ\WinTemp\RichOle\O5)[OOM[}$H7(6{A~41GY`Q.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73137" y="1"/>
            <a:ext cx="970863" cy="838199"/>
          </a:xfrm>
          <a:prstGeom prst="rect">
            <a:avLst/>
          </a:prstGeom>
          <a:noFill/>
          <a:extLst>
            <a:ext uri="{909E8E84-426E-40DD-AFC4-6F175D3DCCD1}">
              <a14:hiddenFill xmlns:a14="http://schemas.microsoft.com/office/drawing/2010/main">
                <a:solidFill>
                  <a:srgbClr val="FFFFFF"/>
                </a:solidFill>
              </a14:hiddenFill>
            </a:ext>
          </a:extLst>
        </p:spPr>
      </p:pic>
      <p:cxnSp>
        <p:nvCxnSpPr>
          <p:cNvPr id="12" name="直接连接符 11"/>
          <p:cNvCxnSpPr/>
          <p:nvPr/>
        </p:nvCxnSpPr>
        <p:spPr>
          <a:xfrm>
            <a:off x="457200" y="6324600"/>
            <a:ext cx="822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7519883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0063EC4C-CFD8-4F45-A0A2-30028C1F73DB}" type="slidenum">
              <a:rPr lang="zh-CN" altLang="en-US" b="1">
                <a:solidFill>
                  <a:srgbClr val="F79646">
                    <a:lumMod val="75000"/>
                  </a:srgbClr>
                </a:solidFill>
              </a:rPr>
              <a:pPr/>
              <a:t>30</a:t>
            </a:fld>
            <a:endParaRPr lang="zh-CN" altLang="en-US" b="1" dirty="0">
              <a:solidFill>
                <a:srgbClr val="F79646">
                  <a:lumMod val="75000"/>
                </a:srgbClr>
              </a:solidFill>
            </a:endParaRPr>
          </a:p>
        </p:txBody>
      </p:sp>
      <p:sp>
        <p:nvSpPr>
          <p:cNvPr id="2" name="标题 1"/>
          <p:cNvSpPr>
            <a:spLocks noGrp="1"/>
          </p:cNvSpPr>
          <p:nvPr>
            <p:ph type="title"/>
          </p:nvPr>
        </p:nvSpPr>
        <p:spPr>
          <a:xfrm>
            <a:off x="457200" y="0"/>
            <a:ext cx="8229600" cy="1143000"/>
          </a:xfrm>
        </p:spPr>
        <p:txBody>
          <a:bodyPr>
            <a:normAutofit/>
          </a:bodyPr>
          <a:lstStyle/>
          <a:p>
            <a:pPr lvl="0" fontAlgn="base">
              <a:lnSpc>
                <a:spcPct val="150000"/>
              </a:lnSpc>
              <a:spcBef>
                <a:spcPct val="5000"/>
              </a:spcBef>
              <a:spcAft>
                <a:spcPct val="5000"/>
              </a:spcAft>
            </a:pPr>
            <a:r>
              <a:rPr kumimoji="1" lang="en-US" altLang="zh-CN" sz="3200" b="1" dirty="0">
                <a:latin typeface="Arial" charset="0"/>
                <a:ea typeface="宋体" charset="-122"/>
                <a:cs typeface="+mn-cs"/>
              </a:rPr>
              <a:t>6.2.2 </a:t>
            </a:r>
            <a:r>
              <a:rPr kumimoji="1" lang="zh-CN" altLang="en-US" sz="3200" b="1" dirty="0">
                <a:latin typeface="Arial" charset="0"/>
                <a:ea typeface="宋体" charset="-122"/>
                <a:cs typeface="+mn-cs"/>
              </a:rPr>
              <a:t>折半插入排序</a:t>
            </a:r>
          </a:p>
        </p:txBody>
      </p:sp>
      <p:sp>
        <p:nvSpPr>
          <p:cNvPr id="4" name="日期占位符 3"/>
          <p:cNvSpPr>
            <a:spLocks noGrp="1"/>
          </p:cNvSpPr>
          <p:nvPr>
            <p:ph type="dt" sz="half" idx="4294967295"/>
          </p:nvPr>
        </p:nvSpPr>
        <p:spPr>
          <a:xfrm>
            <a:off x="0" y="6356350"/>
            <a:ext cx="2133600" cy="365125"/>
          </a:xfrm>
        </p:spPr>
        <p:txBody>
          <a:bodyPr/>
          <a:lstStyle/>
          <a:p>
            <a:fld id="{CC643B7D-5ECF-4434-A232-C2FBDE1EABC2}" type="datetime1">
              <a:rPr lang="zh-CN" altLang="en-US" b="1" smtClean="0">
                <a:solidFill>
                  <a:srgbClr val="F79646">
                    <a:lumMod val="75000"/>
                  </a:srgbClr>
                </a:solidFill>
              </a:rPr>
              <a:t>2025/4/9</a:t>
            </a:fld>
            <a:endParaRPr lang="zh-CN" altLang="en-US" b="1" dirty="0">
              <a:solidFill>
                <a:srgbClr val="F79646">
                  <a:lumMod val="75000"/>
                </a:srgbClr>
              </a:solidFill>
            </a:endParaRPr>
          </a:p>
        </p:txBody>
      </p:sp>
      <p:pic>
        <p:nvPicPr>
          <p:cNvPr id="2049" name="Picture 1" descr="C:\Users\Haijun\AppData\Roaming\Tencent\Users\2968516474\QQ\WinTemp\RichOle\O5)[OOM[}$H7(6{A~41GY`Q.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73137" y="1"/>
            <a:ext cx="970863" cy="838199"/>
          </a:xfrm>
          <a:prstGeom prst="rect">
            <a:avLst/>
          </a:prstGeom>
          <a:noFill/>
          <a:extLst>
            <a:ext uri="{909E8E84-426E-40DD-AFC4-6F175D3DCCD1}">
              <a14:hiddenFill xmlns:a14="http://schemas.microsoft.com/office/drawing/2010/main">
                <a:solidFill>
                  <a:srgbClr val="FFFFFF"/>
                </a:solidFill>
              </a14:hiddenFill>
            </a:ext>
          </a:extLst>
        </p:spPr>
      </p:pic>
      <p:cxnSp>
        <p:nvCxnSpPr>
          <p:cNvPr id="12" name="直接连接符 11"/>
          <p:cNvCxnSpPr/>
          <p:nvPr/>
        </p:nvCxnSpPr>
        <p:spPr>
          <a:xfrm>
            <a:off x="457200" y="6324600"/>
            <a:ext cx="822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Rectangle 2"/>
          <p:cNvSpPr>
            <a:spLocks noChangeArrowheads="1"/>
          </p:cNvSpPr>
          <p:nvPr/>
        </p:nvSpPr>
        <p:spPr bwMode="auto">
          <a:xfrm>
            <a:off x="468312" y="1354137"/>
            <a:ext cx="8675687" cy="1119024"/>
          </a:xfrm>
          <a:prstGeom prst="rect">
            <a:avLst/>
          </a:prstGeom>
          <a:noFill/>
          <a:ln w="9525">
            <a:noFill/>
            <a:miter lim="800000"/>
            <a:headEnd/>
            <a:tailEnd/>
          </a:ln>
          <a:effectLst/>
        </p:spPr>
        <p:txBody>
          <a:bodyPr wrap="square">
            <a:spAutoFit/>
          </a:bodyPr>
          <a:lstStyle/>
          <a:p>
            <a:pPr fontAlgn="base">
              <a:lnSpc>
                <a:spcPct val="125000"/>
              </a:lnSpc>
              <a:spcBef>
                <a:spcPct val="0"/>
              </a:spcBef>
              <a:spcAft>
                <a:spcPct val="0"/>
              </a:spcAft>
            </a:pPr>
            <a:r>
              <a:rPr kumimoji="1" lang="en-US" altLang="zh-CN" sz="2800" b="1" dirty="0">
                <a:solidFill>
                  <a:srgbClr val="0000FF"/>
                </a:solidFill>
                <a:latin typeface="Times New Roman" pitchFamily="18" charset="0"/>
              </a:rPr>
              <a:t>            0     1    2    3    4    5    6    7    8    9    10 </a:t>
            </a:r>
          </a:p>
          <a:p>
            <a:pPr fontAlgn="base">
              <a:lnSpc>
                <a:spcPct val="125000"/>
              </a:lnSpc>
              <a:spcBef>
                <a:spcPct val="0"/>
              </a:spcBef>
              <a:spcAft>
                <a:spcPct val="0"/>
              </a:spcAft>
            </a:pPr>
            <a:r>
              <a:rPr kumimoji="1" lang="zh-CN" altLang="en-US" sz="2800" b="1" dirty="0">
                <a:solidFill>
                  <a:srgbClr val="0000FF"/>
                </a:solidFill>
                <a:latin typeface="Times New Roman" pitchFamily="18" charset="0"/>
              </a:rPr>
              <a:t>           </a:t>
            </a:r>
            <a:r>
              <a:rPr kumimoji="1" lang="en-US" altLang="zh-CN" sz="2800" b="1" dirty="0">
                <a:solidFill>
                  <a:srgbClr val="0000FF"/>
                </a:solidFill>
                <a:latin typeface="Times New Roman" pitchFamily="18" charset="0"/>
              </a:rPr>
              <a:t>05   13  19  21  37  56  64  75  80  88   90</a:t>
            </a:r>
          </a:p>
        </p:txBody>
      </p:sp>
      <p:sp>
        <p:nvSpPr>
          <p:cNvPr id="14" name="Line 3"/>
          <p:cNvSpPr>
            <a:spLocks noChangeShapeType="1"/>
          </p:cNvSpPr>
          <p:nvPr/>
        </p:nvSpPr>
        <p:spPr bwMode="auto">
          <a:xfrm flipH="1" flipV="1">
            <a:off x="1692275" y="2505075"/>
            <a:ext cx="0" cy="358775"/>
          </a:xfrm>
          <a:prstGeom prst="line">
            <a:avLst/>
          </a:prstGeom>
          <a:noFill/>
          <a:ln w="28575">
            <a:solidFill>
              <a:srgbClr val="04617B"/>
            </a:solidFill>
            <a:round/>
            <a:headEnd/>
            <a:tailEnd type="triangle" w="med" len="med"/>
          </a:ln>
          <a:effectLst/>
        </p:spPr>
        <p:txBody>
          <a:bodyPr wrap="none"/>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CN" altLang="en-US" sz="3000" b="1" i="0" u="none" strike="noStrike" kern="0" cap="none" spc="0" normalizeH="0" baseline="0" noProof="0">
              <a:ln>
                <a:noFill/>
              </a:ln>
              <a:solidFill>
                <a:srgbClr val="6600CC"/>
              </a:solidFill>
              <a:effectLst/>
              <a:uLnTx/>
              <a:uFillTx/>
              <a:latin typeface="Times New Roman" pitchFamily="18" charset="0"/>
              <a:ea typeface="楷体_GB2312" pitchFamily="49" charset="-122"/>
            </a:endParaRPr>
          </a:p>
        </p:txBody>
      </p:sp>
      <p:sp>
        <p:nvSpPr>
          <p:cNvPr id="15" name="Line 4"/>
          <p:cNvSpPr>
            <a:spLocks noChangeShapeType="1"/>
          </p:cNvSpPr>
          <p:nvPr/>
        </p:nvSpPr>
        <p:spPr bwMode="auto">
          <a:xfrm flipV="1">
            <a:off x="7237413" y="2433637"/>
            <a:ext cx="0" cy="504825"/>
          </a:xfrm>
          <a:prstGeom prst="line">
            <a:avLst/>
          </a:prstGeom>
          <a:noFill/>
          <a:ln w="28575">
            <a:solidFill>
              <a:srgbClr val="04617B"/>
            </a:solidFill>
            <a:round/>
            <a:headEnd/>
            <a:tailEnd type="triangle" w="med" len="med"/>
          </a:ln>
          <a:effectLst/>
        </p:spPr>
        <p:txBody>
          <a:bodyPr wrap="none"/>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CN" altLang="en-US" sz="3000" b="1" i="0" u="none" strike="noStrike" kern="0" cap="none" spc="0" normalizeH="0" baseline="0" noProof="0">
              <a:ln>
                <a:noFill/>
              </a:ln>
              <a:solidFill>
                <a:srgbClr val="6600CC"/>
              </a:solidFill>
              <a:effectLst/>
              <a:uLnTx/>
              <a:uFillTx/>
              <a:latin typeface="Times New Roman" pitchFamily="18" charset="0"/>
              <a:ea typeface="楷体_GB2312" pitchFamily="49" charset="-122"/>
            </a:endParaRPr>
          </a:p>
        </p:txBody>
      </p:sp>
      <p:sp>
        <p:nvSpPr>
          <p:cNvPr id="16" name="Text Box 5"/>
          <p:cNvSpPr txBox="1">
            <a:spLocks noChangeArrowheads="1"/>
          </p:cNvSpPr>
          <p:nvPr/>
        </p:nvSpPr>
        <p:spPr bwMode="auto">
          <a:xfrm>
            <a:off x="1219200" y="2720975"/>
            <a:ext cx="762000" cy="519112"/>
          </a:xfrm>
          <a:prstGeom prst="rect">
            <a:avLst/>
          </a:prstGeom>
          <a:noFill/>
          <a:ln w="9525">
            <a:noFill/>
            <a:miter lim="800000"/>
            <a:headEnd/>
            <a:tailEnd/>
          </a:ln>
          <a:effectLst/>
        </p:spPr>
        <p:txBody>
          <a:bodyPr>
            <a:spAutoFit/>
          </a:bodyPr>
          <a:lstStyle/>
          <a:p>
            <a:pPr fontAlgn="base">
              <a:spcBef>
                <a:spcPct val="50000"/>
              </a:spcBef>
              <a:spcAft>
                <a:spcPct val="0"/>
              </a:spcAft>
            </a:pPr>
            <a:r>
              <a:rPr kumimoji="1" lang="en-US" altLang="zh-CN" sz="2800" b="1">
                <a:solidFill>
                  <a:srgbClr val="0000FF"/>
                </a:solidFill>
                <a:latin typeface="Times New Roman" pitchFamily="18" charset="0"/>
              </a:rPr>
              <a:t>low</a:t>
            </a:r>
          </a:p>
        </p:txBody>
      </p:sp>
      <p:sp>
        <p:nvSpPr>
          <p:cNvPr id="17" name="Text Box 6"/>
          <p:cNvSpPr txBox="1">
            <a:spLocks noChangeArrowheads="1"/>
          </p:cNvSpPr>
          <p:nvPr/>
        </p:nvSpPr>
        <p:spPr bwMode="auto">
          <a:xfrm>
            <a:off x="6950075" y="2865437"/>
            <a:ext cx="1079500" cy="519113"/>
          </a:xfrm>
          <a:prstGeom prst="rect">
            <a:avLst/>
          </a:prstGeom>
          <a:noFill/>
          <a:ln w="9525">
            <a:noFill/>
            <a:miter lim="800000"/>
            <a:headEnd/>
            <a:tailEnd/>
          </a:ln>
          <a:effectLst/>
        </p:spPr>
        <p:txBody>
          <a:bodyPr>
            <a:spAutoFit/>
          </a:bodyPr>
          <a:lstStyle/>
          <a:p>
            <a:pPr fontAlgn="base">
              <a:spcBef>
                <a:spcPct val="50000"/>
              </a:spcBef>
              <a:spcAft>
                <a:spcPct val="0"/>
              </a:spcAft>
            </a:pPr>
            <a:r>
              <a:rPr kumimoji="1" lang="en-US" altLang="zh-CN" sz="2800" b="1">
                <a:solidFill>
                  <a:srgbClr val="0000FF"/>
                </a:solidFill>
                <a:latin typeface="Times New Roman" pitchFamily="18" charset="0"/>
              </a:rPr>
              <a:t>high</a:t>
            </a:r>
          </a:p>
        </p:txBody>
      </p:sp>
      <p:sp>
        <p:nvSpPr>
          <p:cNvPr id="18" name="Line 7"/>
          <p:cNvSpPr>
            <a:spLocks noChangeShapeType="1"/>
          </p:cNvSpPr>
          <p:nvPr/>
        </p:nvSpPr>
        <p:spPr bwMode="auto">
          <a:xfrm flipV="1">
            <a:off x="4500563" y="2505075"/>
            <a:ext cx="0" cy="360362"/>
          </a:xfrm>
          <a:prstGeom prst="line">
            <a:avLst/>
          </a:prstGeom>
          <a:noFill/>
          <a:ln w="28575">
            <a:solidFill>
              <a:srgbClr val="04617B"/>
            </a:solidFill>
            <a:round/>
            <a:headEnd/>
            <a:tailEnd type="triangle" w="med" len="med"/>
          </a:ln>
          <a:effectLst/>
        </p:spPr>
        <p:txBody>
          <a:bodyPr wrap="none"/>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CN" altLang="en-US" sz="3000" b="1" i="0" u="none" strike="noStrike" kern="0" cap="none" spc="0" normalizeH="0" baseline="0" noProof="0">
              <a:ln>
                <a:noFill/>
              </a:ln>
              <a:solidFill>
                <a:srgbClr val="6600CC"/>
              </a:solidFill>
              <a:effectLst/>
              <a:uLnTx/>
              <a:uFillTx/>
              <a:latin typeface="Times New Roman" pitchFamily="18" charset="0"/>
              <a:ea typeface="楷体_GB2312" pitchFamily="49" charset="-122"/>
            </a:endParaRPr>
          </a:p>
        </p:txBody>
      </p:sp>
      <p:sp>
        <p:nvSpPr>
          <p:cNvPr id="19" name="Text Box 8"/>
          <p:cNvSpPr txBox="1">
            <a:spLocks noChangeArrowheads="1"/>
          </p:cNvSpPr>
          <p:nvPr/>
        </p:nvSpPr>
        <p:spPr bwMode="auto">
          <a:xfrm>
            <a:off x="3805238" y="2865437"/>
            <a:ext cx="3432175" cy="519113"/>
          </a:xfrm>
          <a:prstGeom prst="rect">
            <a:avLst/>
          </a:prstGeom>
          <a:noFill/>
          <a:ln w="9525">
            <a:noFill/>
            <a:miter lim="800000"/>
            <a:headEnd/>
            <a:tailEnd/>
          </a:ln>
          <a:effectLst/>
        </p:spPr>
        <p:txBody>
          <a:bodyPr>
            <a:spAutoFit/>
          </a:bodyPr>
          <a:lstStyle/>
          <a:p>
            <a:pPr fontAlgn="base">
              <a:spcBef>
                <a:spcPct val="50000"/>
              </a:spcBef>
              <a:spcAft>
                <a:spcPct val="0"/>
              </a:spcAft>
            </a:pPr>
            <a:r>
              <a:rPr kumimoji="1" lang="en-US" altLang="zh-CN" sz="2800" b="1">
                <a:solidFill>
                  <a:srgbClr val="0000FF"/>
                </a:solidFill>
                <a:latin typeface="Times New Roman" pitchFamily="18" charset="0"/>
              </a:rPr>
              <a:t>mid=</a:t>
            </a:r>
            <a:r>
              <a:rPr kumimoji="1" lang="en-US" altLang="zh-CN" sz="2800" b="1">
                <a:solidFill>
                  <a:srgbClr val="0000FF"/>
                </a:solidFill>
                <a:latin typeface="Times New Roman" pitchFamily="18" charset="0"/>
                <a:sym typeface="Symbol" pitchFamily="18" charset="2"/>
              </a:rPr>
              <a:t> </a:t>
            </a:r>
            <a:r>
              <a:rPr kumimoji="1" lang="en-US" altLang="zh-CN" sz="2800" b="1">
                <a:solidFill>
                  <a:srgbClr val="0000FF"/>
                </a:solidFill>
                <a:latin typeface="Times New Roman" pitchFamily="18" charset="0"/>
              </a:rPr>
              <a:t>(low+high)/2</a:t>
            </a:r>
            <a:endParaRPr kumimoji="1" lang="en-US" altLang="zh-CN" sz="2800" b="1">
              <a:solidFill>
                <a:srgbClr val="0000FF"/>
              </a:solidFill>
              <a:latin typeface="Times New Roman" pitchFamily="18" charset="0"/>
              <a:sym typeface="Symbol" pitchFamily="18" charset="2"/>
            </a:endParaRPr>
          </a:p>
        </p:txBody>
      </p:sp>
      <p:sp>
        <p:nvSpPr>
          <p:cNvPr id="20" name="Line 9"/>
          <p:cNvSpPr>
            <a:spLocks noChangeShapeType="1"/>
          </p:cNvSpPr>
          <p:nvPr/>
        </p:nvSpPr>
        <p:spPr bwMode="auto">
          <a:xfrm flipV="1">
            <a:off x="3924300" y="2433637"/>
            <a:ext cx="0" cy="1112838"/>
          </a:xfrm>
          <a:prstGeom prst="line">
            <a:avLst/>
          </a:prstGeom>
          <a:noFill/>
          <a:ln w="28575">
            <a:solidFill>
              <a:srgbClr val="04617B"/>
            </a:solidFill>
            <a:round/>
            <a:headEnd/>
            <a:tailEnd type="triangle" w="med" len="med"/>
          </a:ln>
          <a:effectLst/>
        </p:spPr>
        <p:txBody>
          <a:bodyPr wrap="none"/>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CN" altLang="en-US" sz="3000" b="1" i="0" u="none" strike="noStrike" kern="0" cap="none" spc="0" normalizeH="0" baseline="0" noProof="0">
              <a:ln>
                <a:noFill/>
              </a:ln>
              <a:solidFill>
                <a:srgbClr val="6600CC"/>
              </a:solidFill>
              <a:effectLst/>
              <a:uLnTx/>
              <a:uFillTx/>
              <a:latin typeface="Times New Roman" pitchFamily="18" charset="0"/>
              <a:ea typeface="楷体_GB2312" pitchFamily="49" charset="-122"/>
            </a:endParaRPr>
          </a:p>
        </p:txBody>
      </p:sp>
      <p:sp>
        <p:nvSpPr>
          <p:cNvPr id="21" name="Text Box 10"/>
          <p:cNvSpPr txBox="1">
            <a:spLocks noChangeArrowheads="1"/>
          </p:cNvSpPr>
          <p:nvPr/>
        </p:nvSpPr>
        <p:spPr bwMode="auto">
          <a:xfrm>
            <a:off x="3271838" y="3546475"/>
            <a:ext cx="2020887" cy="519112"/>
          </a:xfrm>
          <a:prstGeom prst="rect">
            <a:avLst/>
          </a:prstGeom>
          <a:noFill/>
          <a:ln w="9525">
            <a:noFill/>
            <a:miter lim="800000"/>
            <a:headEnd/>
            <a:tailEnd/>
          </a:ln>
          <a:effectLst/>
        </p:spPr>
        <p:txBody>
          <a:bodyPr>
            <a:spAutoFit/>
          </a:bodyPr>
          <a:lstStyle/>
          <a:p>
            <a:pPr fontAlgn="base">
              <a:spcBef>
                <a:spcPct val="50000"/>
              </a:spcBef>
              <a:spcAft>
                <a:spcPct val="0"/>
              </a:spcAft>
            </a:pPr>
            <a:r>
              <a:rPr kumimoji="1" lang="en-US" altLang="zh-CN" sz="2800" b="1">
                <a:solidFill>
                  <a:srgbClr val="0000FF"/>
                </a:solidFill>
                <a:latin typeface="Times New Roman" pitchFamily="18" charset="0"/>
              </a:rPr>
              <a:t>high=mid-1</a:t>
            </a:r>
          </a:p>
        </p:txBody>
      </p:sp>
      <p:sp>
        <p:nvSpPr>
          <p:cNvPr id="22" name="Line 11"/>
          <p:cNvSpPr>
            <a:spLocks noChangeShapeType="1"/>
          </p:cNvSpPr>
          <p:nvPr/>
        </p:nvSpPr>
        <p:spPr bwMode="auto">
          <a:xfrm flipV="1">
            <a:off x="2882900" y="2578100"/>
            <a:ext cx="0" cy="762000"/>
          </a:xfrm>
          <a:prstGeom prst="line">
            <a:avLst/>
          </a:prstGeom>
          <a:noFill/>
          <a:ln w="28575">
            <a:solidFill>
              <a:srgbClr val="04617B"/>
            </a:solidFill>
            <a:round/>
            <a:headEnd/>
            <a:tailEnd type="triangle" w="med" len="med"/>
          </a:ln>
          <a:effectLst/>
        </p:spPr>
        <p:txBody>
          <a:bodyPr wrap="none"/>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CN" altLang="en-US" sz="3000" b="1" i="0" u="none" strike="noStrike" kern="0" cap="none" spc="0" normalizeH="0" baseline="0" noProof="0">
              <a:ln>
                <a:noFill/>
              </a:ln>
              <a:solidFill>
                <a:srgbClr val="6600CC"/>
              </a:solidFill>
              <a:effectLst/>
              <a:uLnTx/>
              <a:uFillTx/>
              <a:latin typeface="Times New Roman" pitchFamily="18" charset="0"/>
              <a:ea typeface="楷体_GB2312" pitchFamily="49" charset="-122"/>
            </a:endParaRPr>
          </a:p>
        </p:txBody>
      </p:sp>
      <p:sp>
        <p:nvSpPr>
          <p:cNvPr id="23" name="Text Box 12"/>
          <p:cNvSpPr txBox="1">
            <a:spLocks noChangeArrowheads="1"/>
          </p:cNvSpPr>
          <p:nvPr/>
        </p:nvSpPr>
        <p:spPr bwMode="auto">
          <a:xfrm>
            <a:off x="2654300" y="3340100"/>
            <a:ext cx="838200" cy="519112"/>
          </a:xfrm>
          <a:prstGeom prst="rect">
            <a:avLst/>
          </a:prstGeom>
          <a:noFill/>
          <a:ln w="9525">
            <a:noFill/>
            <a:miter lim="800000"/>
            <a:headEnd/>
            <a:tailEnd/>
          </a:ln>
          <a:effectLst/>
        </p:spPr>
        <p:txBody>
          <a:bodyPr>
            <a:spAutoFit/>
          </a:bodyPr>
          <a:lstStyle/>
          <a:p>
            <a:pPr fontAlgn="base">
              <a:spcBef>
                <a:spcPct val="50000"/>
              </a:spcBef>
              <a:spcAft>
                <a:spcPct val="0"/>
              </a:spcAft>
            </a:pPr>
            <a:r>
              <a:rPr kumimoji="1" lang="en-US" altLang="zh-CN" sz="2800" b="1">
                <a:solidFill>
                  <a:srgbClr val="0000FF"/>
                </a:solidFill>
                <a:latin typeface="Times New Roman" pitchFamily="18" charset="0"/>
              </a:rPr>
              <a:t>mid</a:t>
            </a:r>
          </a:p>
        </p:txBody>
      </p:sp>
      <p:sp>
        <p:nvSpPr>
          <p:cNvPr id="24" name="Line 13"/>
          <p:cNvSpPr>
            <a:spLocks noChangeShapeType="1"/>
          </p:cNvSpPr>
          <p:nvPr/>
        </p:nvSpPr>
        <p:spPr bwMode="auto">
          <a:xfrm flipV="1">
            <a:off x="3421063" y="2649537"/>
            <a:ext cx="0" cy="1447800"/>
          </a:xfrm>
          <a:prstGeom prst="line">
            <a:avLst/>
          </a:prstGeom>
          <a:noFill/>
          <a:ln w="28575">
            <a:solidFill>
              <a:srgbClr val="04617B"/>
            </a:solidFill>
            <a:round/>
            <a:headEnd/>
            <a:tailEnd type="triangle" w="med" len="med"/>
          </a:ln>
          <a:effectLst/>
        </p:spPr>
        <p:txBody>
          <a:bodyPr wrap="none"/>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CN" altLang="en-US" sz="3000" b="1" i="0" u="none" strike="noStrike" kern="0" cap="none" spc="0" normalizeH="0" baseline="0" noProof="0">
              <a:ln>
                <a:noFill/>
              </a:ln>
              <a:solidFill>
                <a:srgbClr val="6600CC"/>
              </a:solidFill>
              <a:effectLst/>
              <a:uLnTx/>
              <a:uFillTx/>
              <a:latin typeface="Times New Roman" pitchFamily="18" charset="0"/>
              <a:ea typeface="楷体_GB2312" pitchFamily="49" charset="-122"/>
            </a:endParaRPr>
          </a:p>
        </p:txBody>
      </p:sp>
      <p:sp>
        <p:nvSpPr>
          <p:cNvPr id="25" name="Text Box 14"/>
          <p:cNvSpPr txBox="1">
            <a:spLocks noChangeArrowheads="1"/>
          </p:cNvSpPr>
          <p:nvPr/>
        </p:nvSpPr>
        <p:spPr bwMode="auto">
          <a:xfrm>
            <a:off x="1116013" y="4089400"/>
            <a:ext cx="2308225" cy="519112"/>
          </a:xfrm>
          <a:prstGeom prst="rect">
            <a:avLst/>
          </a:prstGeom>
          <a:noFill/>
          <a:ln w="9525">
            <a:noFill/>
            <a:miter lim="800000"/>
            <a:headEnd/>
            <a:tailEnd/>
          </a:ln>
          <a:effectLst/>
        </p:spPr>
        <p:txBody>
          <a:bodyPr>
            <a:spAutoFit/>
          </a:bodyPr>
          <a:lstStyle/>
          <a:p>
            <a:pPr fontAlgn="base">
              <a:spcBef>
                <a:spcPct val="50000"/>
              </a:spcBef>
              <a:spcAft>
                <a:spcPct val="0"/>
              </a:spcAft>
            </a:pPr>
            <a:r>
              <a:rPr kumimoji="1" lang="en-US" altLang="zh-CN" sz="2800" b="1">
                <a:solidFill>
                  <a:srgbClr val="0000FF"/>
                </a:solidFill>
                <a:latin typeface="Times New Roman" pitchFamily="18" charset="0"/>
              </a:rPr>
              <a:t>low=mid+1</a:t>
            </a:r>
          </a:p>
        </p:txBody>
      </p:sp>
      <p:sp>
        <p:nvSpPr>
          <p:cNvPr id="26" name="Line 15"/>
          <p:cNvSpPr>
            <a:spLocks noChangeShapeType="1"/>
          </p:cNvSpPr>
          <p:nvPr/>
        </p:nvSpPr>
        <p:spPr bwMode="auto">
          <a:xfrm flipV="1">
            <a:off x="3492500" y="2649537"/>
            <a:ext cx="0" cy="1447800"/>
          </a:xfrm>
          <a:prstGeom prst="line">
            <a:avLst/>
          </a:prstGeom>
          <a:noFill/>
          <a:ln w="28575">
            <a:solidFill>
              <a:srgbClr val="04617B"/>
            </a:solidFill>
            <a:round/>
            <a:headEnd/>
            <a:tailEnd type="triangle" w="med" len="med"/>
          </a:ln>
          <a:effectLst/>
        </p:spPr>
        <p:txBody>
          <a:bodyPr wrap="none"/>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CN" altLang="en-US" sz="3000" b="1" i="0" u="none" strike="noStrike" kern="0" cap="none" spc="0" normalizeH="0" baseline="0" noProof="0">
              <a:ln>
                <a:noFill/>
              </a:ln>
              <a:solidFill>
                <a:srgbClr val="6600CC"/>
              </a:solidFill>
              <a:effectLst/>
              <a:uLnTx/>
              <a:uFillTx/>
              <a:latin typeface="Times New Roman" pitchFamily="18" charset="0"/>
              <a:ea typeface="楷体_GB2312" pitchFamily="49" charset="-122"/>
            </a:endParaRPr>
          </a:p>
        </p:txBody>
      </p:sp>
      <p:sp>
        <p:nvSpPr>
          <p:cNvPr id="27" name="Text Box 16"/>
          <p:cNvSpPr txBox="1">
            <a:spLocks noChangeArrowheads="1"/>
          </p:cNvSpPr>
          <p:nvPr/>
        </p:nvSpPr>
        <p:spPr bwMode="auto">
          <a:xfrm>
            <a:off x="3043238" y="4079875"/>
            <a:ext cx="838200" cy="519112"/>
          </a:xfrm>
          <a:prstGeom prst="rect">
            <a:avLst/>
          </a:prstGeom>
          <a:noFill/>
          <a:ln w="9525">
            <a:noFill/>
            <a:miter lim="800000"/>
            <a:headEnd/>
            <a:tailEnd/>
          </a:ln>
          <a:effectLst/>
        </p:spPr>
        <p:txBody>
          <a:bodyPr>
            <a:spAutoFit/>
          </a:bodyPr>
          <a:lstStyle/>
          <a:p>
            <a:pPr fontAlgn="base">
              <a:spcBef>
                <a:spcPct val="50000"/>
              </a:spcBef>
              <a:spcAft>
                <a:spcPct val="0"/>
              </a:spcAft>
            </a:pPr>
            <a:r>
              <a:rPr kumimoji="1" lang="en-US" altLang="zh-CN" sz="2800" b="1">
                <a:solidFill>
                  <a:srgbClr val="0000FF"/>
                </a:solidFill>
                <a:latin typeface="Times New Roman" pitchFamily="18" charset="0"/>
              </a:rPr>
              <a:t>mid</a:t>
            </a:r>
          </a:p>
        </p:txBody>
      </p:sp>
      <p:sp>
        <p:nvSpPr>
          <p:cNvPr id="28" name="Text Box 19"/>
          <p:cNvSpPr txBox="1">
            <a:spLocks noChangeArrowheads="1"/>
          </p:cNvSpPr>
          <p:nvPr/>
        </p:nvSpPr>
        <p:spPr bwMode="auto">
          <a:xfrm>
            <a:off x="2192338" y="5083175"/>
            <a:ext cx="2308225" cy="519112"/>
          </a:xfrm>
          <a:prstGeom prst="rect">
            <a:avLst/>
          </a:prstGeom>
          <a:noFill/>
          <a:ln w="9525">
            <a:noFill/>
            <a:miter lim="800000"/>
            <a:headEnd/>
            <a:tailEnd/>
          </a:ln>
          <a:effectLst/>
        </p:spPr>
        <p:txBody>
          <a:bodyPr>
            <a:spAutoFit/>
          </a:bodyPr>
          <a:lstStyle/>
          <a:p>
            <a:pPr fontAlgn="base">
              <a:spcBef>
                <a:spcPct val="50000"/>
              </a:spcBef>
              <a:spcAft>
                <a:spcPct val="0"/>
              </a:spcAft>
            </a:pPr>
            <a:r>
              <a:rPr kumimoji="1" lang="en-US" altLang="zh-CN" sz="2800" b="1">
                <a:solidFill>
                  <a:srgbClr val="0000FF"/>
                </a:solidFill>
                <a:latin typeface="Times New Roman" pitchFamily="18" charset="0"/>
              </a:rPr>
              <a:t>low=mid+1</a:t>
            </a:r>
          </a:p>
        </p:txBody>
      </p:sp>
      <p:sp>
        <p:nvSpPr>
          <p:cNvPr id="29" name="Line 20"/>
          <p:cNvSpPr>
            <a:spLocks noChangeShapeType="1"/>
          </p:cNvSpPr>
          <p:nvPr/>
        </p:nvSpPr>
        <p:spPr bwMode="auto">
          <a:xfrm flipV="1">
            <a:off x="3852863" y="3649662"/>
            <a:ext cx="0" cy="1447800"/>
          </a:xfrm>
          <a:prstGeom prst="line">
            <a:avLst/>
          </a:prstGeom>
          <a:noFill/>
          <a:ln w="28575">
            <a:solidFill>
              <a:srgbClr val="04617B"/>
            </a:solidFill>
            <a:round/>
            <a:headEnd/>
            <a:tailEnd type="triangle" w="med" len="med"/>
          </a:ln>
          <a:effectLst/>
        </p:spPr>
        <p:txBody>
          <a:bodyPr wrap="none"/>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CN" altLang="en-US" sz="3000" b="1" i="0" u="none" strike="noStrike" kern="0" cap="none" spc="0" normalizeH="0" baseline="0" noProof="0">
              <a:ln>
                <a:noFill/>
              </a:ln>
              <a:solidFill>
                <a:srgbClr val="6600CC"/>
              </a:solidFill>
              <a:effectLst/>
              <a:uLnTx/>
              <a:uFillTx/>
              <a:latin typeface="Times New Roman" pitchFamily="18" charset="0"/>
              <a:ea typeface="楷体_GB2312" pitchFamily="49" charset="-122"/>
            </a:endParaRPr>
          </a:p>
        </p:txBody>
      </p:sp>
      <p:sp>
        <p:nvSpPr>
          <p:cNvPr id="30" name="Line 21"/>
          <p:cNvSpPr>
            <a:spLocks noChangeShapeType="1"/>
          </p:cNvSpPr>
          <p:nvPr/>
        </p:nvSpPr>
        <p:spPr bwMode="auto">
          <a:xfrm flipV="1">
            <a:off x="3421063" y="4978400"/>
            <a:ext cx="0" cy="1112837"/>
          </a:xfrm>
          <a:prstGeom prst="line">
            <a:avLst/>
          </a:prstGeom>
          <a:noFill/>
          <a:ln w="28575">
            <a:solidFill>
              <a:srgbClr val="04617B"/>
            </a:solidFill>
            <a:round/>
            <a:headEnd/>
            <a:tailEnd type="triangle" w="med" len="med"/>
          </a:ln>
          <a:effectLst/>
        </p:spPr>
        <p:txBody>
          <a:bodyPr wrap="none"/>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CN" altLang="en-US" sz="3000" b="1" i="0" u="none" strike="noStrike" kern="0" cap="none" spc="0" normalizeH="0" baseline="0" noProof="0">
              <a:ln>
                <a:noFill/>
              </a:ln>
              <a:solidFill>
                <a:srgbClr val="6600CC"/>
              </a:solidFill>
              <a:effectLst/>
              <a:uLnTx/>
              <a:uFillTx/>
              <a:latin typeface="Times New Roman" pitchFamily="18" charset="0"/>
              <a:ea typeface="楷体_GB2312" pitchFamily="49" charset="-122"/>
            </a:endParaRPr>
          </a:p>
        </p:txBody>
      </p:sp>
      <p:sp>
        <p:nvSpPr>
          <p:cNvPr id="31" name="Text Box 22"/>
          <p:cNvSpPr txBox="1">
            <a:spLocks noChangeArrowheads="1"/>
          </p:cNvSpPr>
          <p:nvPr/>
        </p:nvSpPr>
        <p:spPr bwMode="auto">
          <a:xfrm>
            <a:off x="2768600" y="5943600"/>
            <a:ext cx="2020888" cy="519113"/>
          </a:xfrm>
          <a:prstGeom prst="rect">
            <a:avLst/>
          </a:prstGeom>
          <a:noFill/>
          <a:ln w="9525">
            <a:noFill/>
            <a:miter lim="800000"/>
            <a:headEnd/>
            <a:tailEnd/>
          </a:ln>
          <a:effectLst/>
        </p:spPr>
        <p:txBody>
          <a:bodyPr>
            <a:spAutoFit/>
          </a:bodyPr>
          <a:lstStyle/>
          <a:p>
            <a:pPr fontAlgn="base">
              <a:spcBef>
                <a:spcPct val="50000"/>
              </a:spcBef>
              <a:spcAft>
                <a:spcPct val="0"/>
              </a:spcAft>
            </a:pPr>
            <a:r>
              <a:rPr kumimoji="1" lang="en-US" altLang="zh-CN" sz="2800" b="1" dirty="0">
                <a:solidFill>
                  <a:srgbClr val="FF3300"/>
                </a:solidFill>
                <a:latin typeface="Times New Roman" pitchFamily="18" charset="0"/>
              </a:rPr>
              <a:t>high=mid-1</a:t>
            </a:r>
          </a:p>
        </p:txBody>
      </p:sp>
      <p:sp>
        <p:nvSpPr>
          <p:cNvPr id="32" name="Text Box 24"/>
          <p:cNvSpPr txBox="1">
            <a:spLocks noChangeArrowheads="1"/>
          </p:cNvSpPr>
          <p:nvPr/>
        </p:nvSpPr>
        <p:spPr bwMode="auto">
          <a:xfrm>
            <a:off x="538163" y="920750"/>
            <a:ext cx="5473700" cy="519112"/>
          </a:xfrm>
          <a:prstGeom prst="rect">
            <a:avLst/>
          </a:prstGeom>
          <a:noFill/>
          <a:ln w="9525" algn="ctr">
            <a:noFill/>
            <a:miter lim="800000"/>
            <a:headEnd/>
            <a:tailEnd/>
          </a:ln>
          <a:effectLst/>
        </p:spPr>
        <p:txBody>
          <a:bodyPr>
            <a:spAutoFit/>
          </a:bodyPr>
          <a:lstStyle/>
          <a:p>
            <a:pPr fontAlgn="base">
              <a:spcBef>
                <a:spcPct val="20000"/>
              </a:spcBef>
              <a:spcAft>
                <a:spcPct val="0"/>
              </a:spcAft>
              <a:buFont typeface="Wingdings" pitchFamily="2" charset="2"/>
              <a:buChar char="p"/>
            </a:pPr>
            <a:r>
              <a:rPr kumimoji="1" lang="en-US" altLang="zh-CN" sz="2800" b="1">
                <a:solidFill>
                  <a:srgbClr val="6600CC"/>
                </a:solidFill>
                <a:latin typeface="Times New Roman" pitchFamily="18" charset="0"/>
              </a:rPr>
              <a:t> </a:t>
            </a:r>
            <a:r>
              <a:rPr kumimoji="1" lang="zh-CN" altLang="en-US" sz="2800" b="1">
                <a:solidFill>
                  <a:srgbClr val="6600CC"/>
                </a:solidFill>
                <a:latin typeface="Times New Roman" pitchFamily="18" charset="0"/>
              </a:rPr>
              <a:t>折半插入排序的演示过程</a:t>
            </a:r>
          </a:p>
        </p:txBody>
      </p:sp>
      <p:sp>
        <p:nvSpPr>
          <p:cNvPr id="33" name="TextBox 32">
            <a:extLst>
              <a:ext uri="{FF2B5EF4-FFF2-40B4-BE49-F238E27FC236}">
                <a16:creationId xmlns:a16="http://schemas.microsoft.com/office/drawing/2014/main" id="{ED490885-9752-8845-9C0B-0FA6406EF06D}"/>
              </a:ext>
            </a:extLst>
          </p:cNvPr>
          <p:cNvSpPr txBox="1"/>
          <p:nvPr/>
        </p:nvSpPr>
        <p:spPr>
          <a:xfrm>
            <a:off x="2029" y="1487311"/>
            <a:ext cx="4572000" cy="461665"/>
          </a:xfrm>
          <a:prstGeom prst="rect">
            <a:avLst/>
          </a:prstGeom>
          <a:noFill/>
        </p:spPr>
        <p:txBody>
          <a:bodyPr wrap="square">
            <a:spAutoFit/>
          </a:bodyPr>
          <a:lstStyle/>
          <a:p>
            <a:r>
              <a:rPr kumimoji="1" lang="zh-CN" altLang="en-US" sz="2400" b="1" u="sng" dirty="0">
                <a:solidFill>
                  <a:srgbClr val="FF0000"/>
                </a:solidFill>
                <a:effectLst>
                  <a:outerShdw blurRad="38100" dist="38100" dir="2700000" algn="tl">
                    <a:srgbClr val="000000"/>
                  </a:outerShdw>
                </a:effectLst>
                <a:latin typeface="Times New Roman" pitchFamily="18" charset="0"/>
              </a:rPr>
              <a:t>插入值</a:t>
            </a:r>
            <a:r>
              <a:rPr kumimoji="1" lang="en-US" altLang="zh-CN" sz="2400" b="1" u="sng" dirty="0">
                <a:solidFill>
                  <a:srgbClr val="FF0000"/>
                </a:solidFill>
                <a:effectLst>
                  <a:outerShdw blurRad="38100" dist="38100" dir="2700000" algn="tl">
                    <a:srgbClr val="000000"/>
                  </a:outerShdw>
                </a:effectLst>
                <a:latin typeface="Times New Roman" pitchFamily="18" charset="0"/>
              </a:rPr>
              <a:t>22</a:t>
            </a:r>
            <a:endParaRPr lang="en-CN" sz="2400" dirty="0">
              <a:solidFill>
                <a:srgbClr val="FF0000"/>
              </a:solidFill>
            </a:endParaRPr>
          </a:p>
        </p:txBody>
      </p:sp>
    </p:spTree>
    <p:extLst>
      <p:ext uri="{BB962C8B-B14F-4D97-AF65-F5344CB8AC3E}">
        <p14:creationId xmlns:p14="http://schemas.microsoft.com/office/powerpoint/2010/main" val="14099708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14"/>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17"/>
                                        </p:tgtEl>
                                        <p:attrNameLst>
                                          <p:attrName>style.visibility</p:attrName>
                                        </p:attrNameLst>
                                      </p:cBhvr>
                                      <p:to>
                                        <p:strVal val="visible"/>
                                      </p:to>
                                    </p:set>
                                  </p:childTnLst>
                                </p:cTn>
                              </p:par>
                            </p:childTnLst>
                          </p:cTn>
                        </p:par>
                        <p:par>
                          <p:cTn id="14" fill="hold">
                            <p:stCondLst>
                              <p:cond delay="0"/>
                            </p:stCondLst>
                            <p:childTnLst>
                              <p:par>
                                <p:cTn id="15" presetID="1" presetClass="entr" presetSubtype="0" fill="hold" grpId="0" nodeType="after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childTnLst>
                          </p:cTn>
                        </p:par>
                        <p:par>
                          <p:cTn id="21" fill="hold">
                            <p:stCondLst>
                              <p:cond delay="0"/>
                            </p:stCondLst>
                            <p:childTnLst>
                              <p:par>
                                <p:cTn id="22" presetID="1" presetClass="entr" presetSubtype="0" fill="hold" grpId="0" nodeType="afterEffect">
                                  <p:stCondLst>
                                    <p:cond delay="0"/>
                                  </p:stCondLst>
                                  <p:childTnLst>
                                    <p:set>
                                      <p:cBhvr>
                                        <p:cTn id="23" dur="1" fill="hold">
                                          <p:stCondLst>
                                            <p:cond delay="0"/>
                                          </p:stCondLst>
                                        </p:cTn>
                                        <p:tgtEl>
                                          <p:spTgt spid="18"/>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21"/>
                                        </p:tgtEl>
                                        <p:attrNameLst>
                                          <p:attrName>style.visibility</p:attrName>
                                        </p:attrNameLst>
                                      </p:cBhvr>
                                      <p:to>
                                        <p:strVal val="visible"/>
                                      </p:to>
                                    </p:set>
                                  </p:childTnLst>
                                </p:cTn>
                              </p:par>
                            </p:childTnLst>
                          </p:cTn>
                        </p:par>
                        <p:par>
                          <p:cTn id="28" fill="hold">
                            <p:stCondLst>
                              <p:cond delay="0"/>
                            </p:stCondLst>
                            <p:childTnLst>
                              <p:par>
                                <p:cTn id="29" presetID="1" presetClass="entr" presetSubtype="0" fill="hold" grpId="0" nodeType="after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3"/>
                                        </p:tgtEl>
                                        <p:attrNameLst>
                                          <p:attrName>style.visibility</p:attrName>
                                        </p:attrNameLst>
                                      </p:cBhvr>
                                      <p:to>
                                        <p:strVal val="visible"/>
                                      </p:to>
                                    </p:set>
                                  </p:childTnLst>
                                </p:cTn>
                              </p:par>
                            </p:childTnLst>
                          </p:cTn>
                        </p:par>
                        <p:par>
                          <p:cTn id="35" fill="hold">
                            <p:stCondLst>
                              <p:cond delay="0"/>
                            </p:stCondLst>
                            <p:childTnLst>
                              <p:par>
                                <p:cTn id="36" presetID="1" presetClass="entr" presetSubtype="0" fill="hold" grpId="0" nodeType="afterEffect">
                                  <p:stCondLst>
                                    <p:cond delay="0"/>
                                  </p:stCondLst>
                                  <p:childTnLst>
                                    <p:set>
                                      <p:cBhvr>
                                        <p:cTn id="37" dur="1" fill="hold">
                                          <p:stCondLst>
                                            <p:cond delay="0"/>
                                          </p:stCondLst>
                                        </p:cTn>
                                        <p:tgtEl>
                                          <p:spTgt spid="22"/>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25"/>
                                        </p:tgtEl>
                                        <p:attrNameLst>
                                          <p:attrName>style.visibility</p:attrName>
                                        </p:attrNameLst>
                                      </p:cBhvr>
                                      <p:to>
                                        <p:strVal val="visible"/>
                                      </p:to>
                                    </p:set>
                                  </p:childTnLst>
                                </p:cTn>
                              </p:par>
                            </p:childTnLst>
                          </p:cTn>
                        </p:par>
                        <p:par>
                          <p:cTn id="42" fill="hold">
                            <p:stCondLst>
                              <p:cond delay="0"/>
                            </p:stCondLst>
                            <p:childTnLst>
                              <p:par>
                                <p:cTn id="43" presetID="1" presetClass="entr" presetSubtype="0" fill="hold" grpId="0" nodeType="afterEffect">
                                  <p:stCondLst>
                                    <p:cond delay="0"/>
                                  </p:stCondLst>
                                  <p:childTnLst>
                                    <p:set>
                                      <p:cBhvr>
                                        <p:cTn id="44" dur="1" fill="hold">
                                          <p:stCondLst>
                                            <p:cond delay="0"/>
                                          </p:stCondLst>
                                        </p:cTn>
                                        <p:tgtEl>
                                          <p:spTgt spid="24"/>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7"/>
                                        </p:tgtEl>
                                        <p:attrNameLst>
                                          <p:attrName>style.visibility</p:attrName>
                                        </p:attrNameLst>
                                      </p:cBhvr>
                                      <p:to>
                                        <p:strVal val="visible"/>
                                      </p:to>
                                    </p:set>
                                  </p:childTnLst>
                                </p:cTn>
                              </p:par>
                            </p:childTnLst>
                          </p:cTn>
                        </p:par>
                        <p:par>
                          <p:cTn id="49" fill="hold">
                            <p:stCondLst>
                              <p:cond delay="0"/>
                            </p:stCondLst>
                            <p:childTnLst>
                              <p:par>
                                <p:cTn id="50" presetID="1" presetClass="entr" presetSubtype="0" fill="hold" grpId="0" nodeType="afterEffect">
                                  <p:stCondLst>
                                    <p:cond delay="0"/>
                                  </p:stCondLst>
                                  <p:childTnLst>
                                    <p:set>
                                      <p:cBhvr>
                                        <p:cTn id="51" dur="1" fill="hold">
                                          <p:stCondLst>
                                            <p:cond delay="0"/>
                                          </p:stCondLst>
                                        </p:cTn>
                                        <p:tgtEl>
                                          <p:spTgt spid="26"/>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28"/>
                                        </p:tgtEl>
                                        <p:attrNameLst>
                                          <p:attrName>style.visibility</p:attrName>
                                        </p:attrNameLst>
                                      </p:cBhvr>
                                      <p:to>
                                        <p:strVal val="visible"/>
                                      </p:to>
                                    </p:set>
                                  </p:childTnLst>
                                </p:cTn>
                              </p:par>
                            </p:childTnLst>
                          </p:cTn>
                        </p:par>
                        <p:par>
                          <p:cTn id="56" fill="hold">
                            <p:stCondLst>
                              <p:cond delay="0"/>
                            </p:stCondLst>
                            <p:childTnLst>
                              <p:par>
                                <p:cTn id="57" presetID="1" presetClass="entr" presetSubtype="0" fill="hold" grpId="0" nodeType="afterEffect">
                                  <p:stCondLst>
                                    <p:cond delay="0"/>
                                  </p:stCondLst>
                                  <p:childTnLst>
                                    <p:set>
                                      <p:cBhvr>
                                        <p:cTn id="58" dur="1" fill="hold">
                                          <p:stCondLst>
                                            <p:cond delay="0"/>
                                          </p:stCondLst>
                                        </p:cTn>
                                        <p:tgtEl>
                                          <p:spTgt spid="29"/>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31"/>
                                        </p:tgtEl>
                                        <p:attrNameLst>
                                          <p:attrName>style.visibility</p:attrName>
                                        </p:attrNameLst>
                                      </p:cBhvr>
                                      <p:to>
                                        <p:strVal val="visible"/>
                                      </p:to>
                                    </p:set>
                                  </p:childTnLst>
                                </p:cTn>
                              </p:par>
                            </p:childTnLst>
                          </p:cTn>
                        </p:par>
                        <p:par>
                          <p:cTn id="63" fill="hold">
                            <p:stCondLst>
                              <p:cond delay="0"/>
                            </p:stCondLst>
                            <p:childTnLst>
                              <p:par>
                                <p:cTn id="64" presetID="1" presetClass="entr" presetSubtype="0" fill="hold" grpId="0" nodeType="afterEffect">
                                  <p:stCondLst>
                                    <p:cond delay="0"/>
                                  </p:stCondLst>
                                  <p:childTnLst>
                                    <p:set>
                                      <p:cBhvr>
                                        <p:cTn id="65"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autoUpdateAnimBg="0"/>
      <p:bldP spid="17" grpId="0" autoUpdateAnimBg="0"/>
      <p:bldP spid="18" grpId="0" animBg="1"/>
      <p:bldP spid="19" grpId="0" autoUpdateAnimBg="0"/>
      <p:bldP spid="20" grpId="0" animBg="1"/>
      <p:bldP spid="21" grpId="0" autoUpdateAnimBg="0"/>
      <p:bldP spid="22" grpId="0" animBg="1"/>
      <p:bldP spid="23" grpId="0" autoUpdateAnimBg="0"/>
      <p:bldP spid="24" grpId="0" animBg="1"/>
      <p:bldP spid="25" grpId="0" autoUpdateAnimBg="0"/>
      <p:bldP spid="26" grpId="0" animBg="1"/>
      <p:bldP spid="27" grpId="0" autoUpdateAnimBg="0"/>
      <p:bldP spid="28" grpId="0" autoUpdateAnimBg="0"/>
      <p:bldP spid="29" grpId="0" animBg="1"/>
      <p:bldP spid="30" grpId="0" animBg="1"/>
      <p:bldP spid="31" grpId="0"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0063EC4C-CFD8-4F45-A0A2-30028C1F73DB}" type="slidenum">
              <a:rPr lang="zh-CN" altLang="en-US" b="1">
                <a:solidFill>
                  <a:srgbClr val="F79646">
                    <a:lumMod val="75000"/>
                  </a:srgbClr>
                </a:solidFill>
              </a:rPr>
              <a:pPr/>
              <a:t>31</a:t>
            </a:fld>
            <a:endParaRPr lang="zh-CN" altLang="en-US" b="1" dirty="0">
              <a:solidFill>
                <a:srgbClr val="F79646">
                  <a:lumMod val="75000"/>
                </a:srgbClr>
              </a:solidFill>
            </a:endParaRPr>
          </a:p>
        </p:txBody>
      </p:sp>
      <p:sp>
        <p:nvSpPr>
          <p:cNvPr id="2" name="标题 1"/>
          <p:cNvSpPr>
            <a:spLocks noGrp="1"/>
          </p:cNvSpPr>
          <p:nvPr>
            <p:ph type="title"/>
          </p:nvPr>
        </p:nvSpPr>
        <p:spPr>
          <a:xfrm>
            <a:off x="457200" y="0"/>
            <a:ext cx="8229600" cy="1143000"/>
          </a:xfrm>
        </p:spPr>
        <p:txBody>
          <a:bodyPr>
            <a:normAutofit/>
          </a:bodyPr>
          <a:lstStyle/>
          <a:p>
            <a:pPr lvl="0" fontAlgn="base">
              <a:lnSpc>
                <a:spcPct val="150000"/>
              </a:lnSpc>
              <a:spcBef>
                <a:spcPct val="5000"/>
              </a:spcBef>
              <a:spcAft>
                <a:spcPct val="5000"/>
              </a:spcAft>
            </a:pPr>
            <a:r>
              <a:rPr kumimoji="1" lang="en-US" altLang="zh-CN" sz="3200" b="1" dirty="0">
                <a:latin typeface="Arial" charset="0"/>
                <a:ea typeface="宋体" charset="-122"/>
                <a:cs typeface="+mn-cs"/>
              </a:rPr>
              <a:t>6.2.2 </a:t>
            </a:r>
            <a:r>
              <a:rPr kumimoji="1" lang="zh-CN" altLang="en-US" sz="3200" b="1" dirty="0">
                <a:latin typeface="Arial" charset="0"/>
                <a:ea typeface="宋体" charset="-122"/>
                <a:cs typeface="+mn-cs"/>
              </a:rPr>
              <a:t>折半插入排序</a:t>
            </a:r>
          </a:p>
        </p:txBody>
      </p:sp>
      <p:sp>
        <p:nvSpPr>
          <p:cNvPr id="4" name="日期占位符 3"/>
          <p:cNvSpPr>
            <a:spLocks noGrp="1"/>
          </p:cNvSpPr>
          <p:nvPr>
            <p:ph type="dt" sz="half" idx="4294967295"/>
          </p:nvPr>
        </p:nvSpPr>
        <p:spPr>
          <a:xfrm>
            <a:off x="0" y="6356350"/>
            <a:ext cx="2133600" cy="365125"/>
          </a:xfrm>
        </p:spPr>
        <p:txBody>
          <a:bodyPr/>
          <a:lstStyle/>
          <a:p>
            <a:fld id="{9F4933BB-98E6-4270-B187-2C2A2851ABEA}" type="datetime1">
              <a:rPr lang="zh-CN" altLang="en-US" b="1" smtClean="0">
                <a:solidFill>
                  <a:srgbClr val="F79646">
                    <a:lumMod val="75000"/>
                  </a:srgbClr>
                </a:solidFill>
              </a:rPr>
              <a:t>2025/4/9</a:t>
            </a:fld>
            <a:endParaRPr lang="zh-CN" altLang="en-US" b="1" dirty="0">
              <a:solidFill>
                <a:srgbClr val="F79646">
                  <a:lumMod val="75000"/>
                </a:srgbClr>
              </a:solidFill>
            </a:endParaRPr>
          </a:p>
        </p:txBody>
      </p:sp>
      <p:pic>
        <p:nvPicPr>
          <p:cNvPr id="2049" name="Picture 1" descr="C:\Users\Haijun\AppData\Roaming\Tencent\Users\2968516474\QQ\WinTemp\RichOle\O5)[OOM[}$H7(6{A~41GY`Q.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73137" y="1"/>
            <a:ext cx="970863" cy="838199"/>
          </a:xfrm>
          <a:prstGeom prst="rect">
            <a:avLst/>
          </a:prstGeom>
          <a:noFill/>
          <a:extLst>
            <a:ext uri="{909E8E84-426E-40DD-AFC4-6F175D3DCCD1}">
              <a14:hiddenFill xmlns:a14="http://schemas.microsoft.com/office/drawing/2010/main">
                <a:solidFill>
                  <a:srgbClr val="FFFFFF"/>
                </a:solidFill>
              </a14:hiddenFill>
            </a:ext>
          </a:extLst>
        </p:spPr>
      </p:pic>
      <p:cxnSp>
        <p:nvCxnSpPr>
          <p:cNvPr id="12" name="直接连接符 11"/>
          <p:cNvCxnSpPr/>
          <p:nvPr/>
        </p:nvCxnSpPr>
        <p:spPr>
          <a:xfrm>
            <a:off x="457200" y="6324600"/>
            <a:ext cx="822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Text Box 5"/>
          <p:cNvSpPr txBox="1">
            <a:spLocks noChangeArrowheads="1"/>
          </p:cNvSpPr>
          <p:nvPr/>
        </p:nvSpPr>
        <p:spPr bwMode="auto">
          <a:xfrm>
            <a:off x="609600" y="1455096"/>
            <a:ext cx="8643998" cy="4624151"/>
          </a:xfrm>
          <a:prstGeom prst="rect">
            <a:avLst/>
          </a:prstGeom>
          <a:noFill/>
          <a:ln w="9525">
            <a:noFill/>
            <a:miter lim="800000"/>
            <a:headEnd/>
            <a:tailEnd/>
          </a:ln>
          <a:effectLst/>
        </p:spPr>
        <p:txBody>
          <a:bodyPr wrap="square">
            <a:spAutoFit/>
          </a:bodyPr>
          <a:lstStyle/>
          <a:p>
            <a:pPr fontAlgn="base">
              <a:lnSpc>
                <a:spcPct val="130000"/>
              </a:lnSpc>
              <a:spcBef>
                <a:spcPct val="0"/>
              </a:spcBef>
              <a:spcAft>
                <a:spcPct val="0"/>
              </a:spcAft>
            </a:pPr>
            <a:r>
              <a:rPr kumimoji="1" lang="en-US" altLang="zh-CN" sz="2400" b="1" dirty="0">
                <a:solidFill>
                  <a:srgbClr val="0000FF"/>
                </a:solidFill>
                <a:latin typeface="Times New Roman" pitchFamily="18" charset="0"/>
              </a:rPr>
              <a:t>void </a:t>
            </a:r>
            <a:r>
              <a:rPr kumimoji="1" lang="en-US" altLang="zh-CN" sz="2400" b="1" dirty="0" err="1">
                <a:solidFill>
                  <a:srgbClr val="0000FF"/>
                </a:solidFill>
                <a:latin typeface="Times New Roman" pitchFamily="18" charset="0"/>
              </a:rPr>
              <a:t>BiInsertionSort</a:t>
            </a:r>
            <a:r>
              <a:rPr kumimoji="1" lang="en-US" altLang="zh-CN" sz="2400" b="1" dirty="0">
                <a:solidFill>
                  <a:srgbClr val="0000FF"/>
                </a:solidFill>
                <a:latin typeface="Times New Roman" pitchFamily="18" charset="0"/>
              </a:rPr>
              <a:t> ( </a:t>
            </a:r>
            <a:r>
              <a:rPr kumimoji="1" lang="en-US" altLang="zh-CN" sz="2400" b="1" dirty="0" err="1">
                <a:solidFill>
                  <a:srgbClr val="0000FF"/>
                </a:solidFill>
                <a:latin typeface="Times New Roman" pitchFamily="18" charset="0"/>
              </a:rPr>
              <a:t>SqList</a:t>
            </a:r>
            <a:r>
              <a:rPr kumimoji="1" lang="en-US" altLang="zh-CN" sz="2400" b="1" dirty="0">
                <a:solidFill>
                  <a:srgbClr val="0000FF"/>
                </a:solidFill>
                <a:latin typeface="Times New Roman" pitchFamily="18" charset="0"/>
              </a:rPr>
              <a:t> &amp;L ) </a:t>
            </a:r>
          </a:p>
          <a:p>
            <a:pPr fontAlgn="base">
              <a:lnSpc>
                <a:spcPct val="130000"/>
              </a:lnSpc>
              <a:spcBef>
                <a:spcPct val="0"/>
              </a:spcBef>
              <a:spcAft>
                <a:spcPct val="0"/>
              </a:spcAft>
            </a:pPr>
            <a:r>
              <a:rPr kumimoji="1" lang="en-US" altLang="zh-CN" sz="2400" b="1" dirty="0">
                <a:solidFill>
                  <a:srgbClr val="0000FF"/>
                </a:solidFill>
                <a:latin typeface="Times New Roman" pitchFamily="18" charset="0"/>
              </a:rPr>
              <a:t>{</a:t>
            </a:r>
          </a:p>
          <a:p>
            <a:pPr fontAlgn="base">
              <a:spcBef>
                <a:spcPct val="0"/>
              </a:spcBef>
              <a:spcAft>
                <a:spcPct val="0"/>
              </a:spcAft>
            </a:pPr>
            <a:r>
              <a:rPr kumimoji="1" lang="en-US" altLang="zh-CN" sz="2400" b="1" dirty="0">
                <a:solidFill>
                  <a:srgbClr val="0000FF"/>
                </a:solidFill>
                <a:latin typeface="Times New Roman" pitchFamily="18" charset="0"/>
              </a:rPr>
              <a:t>     for ( </a:t>
            </a:r>
            <a:r>
              <a:rPr kumimoji="1" lang="en-US" altLang="zh-CN" sz="2400" b="1" dirty="0" err="1">
                <a:solidFill>
                  <a:srgbClr val="0000FF"/>
                </a:solidFill>
                <a:latin typeface="Times New Roman" pitchFamily="18" charset="0"/>
              </a:rPr>
              <a:t>i</a:t>
            </a:r>
            <a:r>
              <a:rPr kumimoji="1" lang="en-US" altLang="zh-CN" sz="2400" b="1" dirty="0">
                <a:solidFill>
                  <a:srgbClr val="0000FF"/>
                </a:solidFill>
                <a:latin typeface="Times New Roman" pitchFamily="18" charset="0"/>
              </a:rPr>
              <a:t>=2; </a:t>
            </a:r>
            <a:r>
              <a:rPr kumimoji="1" lang="en-US" altLang="zh-CN" sz="2400" b="1" dirty="0" err="1">
                <a:solidFill>
                  <a:srgbClr val="0000FF"/>
                </a:solidFill>
                <a:latin typeface="Times New Roman" pitchFamily="18" charset="0"/>
              </a:rPr>
              <a:t>i</a:t>
            </a:r>
            <a:r>
              <a:rPr kumimoji="1" lang="en-US" altLang="zh-CN" sz="2400" b="1" dirty="0">
                <a:solidFill>
                  <a:srgbClr val="0000FF"/>
                </a:solidFill>
                <a:latin typeface="Times New Roman" pitchFamily="18" charset="0"/>
              </a:rPr>
              <a:t>&lt;=</a:t>
            </a:r>
            <a:r>
              <a:rPr kumimoji="1" lang="en-US" altLang="zh-CN" sz="2400" b="1" dirty="0" err="1">
                <a:solidFill>
                  <a:srgbClr val="0000FF"/>
                </a:solidFill>
                <a:latin typeface="Times New Roman" pitchFamily="18" charset="0"/>
              </a:rPr>
              <a:t>L.length</a:t>
            </a:r>
            <a:r>
              <a:rPr kumimoji="1" lang="en-US" altLang="zh-CN" sz="2400" b="1" dirty="0">
                <a:solidFill>
                  <a:srgbClr val="0000FF"/>
                </a:solidFill>
                <a:latin typeface="Times New Roman" pitchFamily="18" charset="0"/>
              </a:rPr>
              <a:t>; ++</a:t>
            </a:r>
            <a:r>
              <a:rPr kumimoji="1" lang="en-US" altLang="zh-CN" sz="2400" b="1" dirty="0" err="1">
                <a:solidFill>
                  <a:srgbClr val="0000FF"/>
                </a:solidFill>
                <a:latin typeface="Times New Roman" pitchFamily="18" charset="0"/>
              </a:rPr>
              <a:t>i</a:t>
            </a:r>
            <a:r>
              <a:rPr kumimoji="1" lang="en-US" altLang="zh-CN" sz="2400" b="1" dirty="0">
                <a:solidFill>
                  <a:srgbClr val="0000FF"/>
                </a:solidFill>
                <a:latin typeface="Times New Roman" pitchFamily="18" charset="0"/>
              </a:rPr>
              <a:t> ) {</a:t>
            </a:r>
          </a:p>
          <a:p>
            <a:pPr fontAlgn="base">
              <a:spcBef>
                <a:spcPct val="0"/>
              </a:spcBef>
              <a:spcAft>
                <a:spcPct val="0"/>
              </a:spcAft>
            </a:pPr>
            <a:r>
              <a:rPr kumimoji="1" lang="en-US" altLang="zh-CN" sz="2400" b="1" dirty="0">
                <a:solidFill>
                  <a:srgbClr val="0000FF"/>
                </a:solidFill>
                <a:latin typeface="Times New Roman" pitchFamily="18" charset="0"/>
              </a:rPr>
              <a:t>     </a:t>
            </a:r>
            <a:r>
              <a:rPr kumimoji="1" lang="en-US" altLang="zh-CN" sz="2400" b="1" dirty="0" err="1">
                <a:solidFill>
                  <a:srgbClr val="0000FF"/>
                </a:solidFill>
                <a:latin typeface="Times New Roman" pitchFamily="18" charset="0"/>
              </a:rPr>
              <a:t>L.r</a:t>
            </a:r>
            <a:r>
              <a:rPr kumimoji="1" lang="en-US" altLang="zh-CN" sz="2400" b="1" dirty="0">
                <a:solidFill>
                  <a:srgbClr val="0000FF"/>
                </a:solidFill>
                <a:latin typeface="Times New Roman" pitchFamily="18" charset="0"/>
              </a:rPr>
              <a:t>[0] = </a:t>
            </a:r>
            <a:r>
              <a:rPr kumimoji="1" lang="en-US" altLang="zh-CN" sz="2400" b="1" dirty="0" err="1">
                <a:solidFill>
                  <a:srgbClr val="0000FF"/>
                </a:solidFill>
                <a:latin typeface="Times New Roman" pitchFamily="18" charset="0"/>
              </a:rPr>
              <a:t>L.r</a:t>
            </a:r>
            <a:r>
              <a:rPr kumimoji="1" lang="en-US" altLang="zh-CN" sz="2400" b="1" dirty="0">
                <a:solidFill>
                  <a:srgbClr val="0000FF"/>
                </a:solidFill>
                <a:latin typeface="Times New Roman" pitchFamily="18" charset="0"/>
              </a:rPr>
              <a:t>[</a:t>
            </a:r>
            <a:r>
              <a:rPr kumimoji="1" lang="en-US" altLang="zh-CN" sz="2400" b="1" dirty="0" err="1">
                <a:solidFill>
                  <a:srgbClr val="0000FF"/>
                </a:solidFill>
                <a:latin typeface="Times New Roman" pitchFamily="18" charset="0"/>
              </a:rPr>
              <a:t>i</a:t>
            </a:r>
            <a:r>
              <a:rPr kumimoji="1" lang="en-US" altLang="zh-CN" sz="2400" b="1" dirty="0">
                <a:solidFill>
                  <a:srgbClr val="0000FF"/>
                </a:solidFill>
                <a:latin typeface="Times New Roman" pitchFamily="18" charset="0"/>
              </a:rPr>
              <a:t>];              </a:t>
            </a:r>
            <a:r>
              <a:rPr kumimoji="1" lang="en-US" altLang="zh-CN" sz="2400" b="1" dirty="0">
                <a:solidFill>
                  <a:srgbClr val="000000"/>
                </a:solidFill>
                <a:latin typeface="Times New Roman" pitchFamily="18" charset="0"/>
              </a:rPr>
              <a:t>// </a:t>
            </a:r>
            <a:r>
              <a:rPr kumimoji="1" lang="zh-CN" altLang="en-US" sz="2400" b="1" dirty="0">
                <a:solidFill>
                  <a:srgbClr val="000000"/>
                </a:solidFill>
                <a:latin typeface="Times New Roman" pitchFamily="18" charset="0"/>
              </a:rPr>
              <a:t>将 </a:t>
            </a:r>
            <a:r>
              <a:rPr kumimoji="1" lang="en-US" altLang="zh-CN" sz="2400" b="1" dirty="0" err="1">
                <a:solidFill>
                  <a:srgbClr val="000000"/>
                </a:solidFill>
                <a:latin typeface="Times New Roman" pitchFamily="18" charset="0"/>
              </a:rPr>
              <a:t>L.r</a:t>
            </a:r>
            <a:r>
              <a:rPr kumimoji="1" lang="en-US" altLang="zh-CN" sz="2400" b="1" dirty="0">
                <a:solidFill>
                  <a:srgbClr val="000000"/>
                </a:solidFill>
                <a:latin typeface="Times New Roman" pitchFamily="18" charset="0"/>
              </a:rPr>
              <a:t>[</a:t>
            </a:r>
            <a:r>
              <a:rPr kumimoji="1" lang="en-US" altLang="zh-CN" sz="2400" b="1" dirty="0" err="1">
                <a:solidFill>
                  <a:srgbClr val="000000"/>
                </a:solidFill>
                <a:latin typeface="Times New Roman" pitchFamily="18" charset="0"/>
              </a:rPr>
              <a:t>i</a:t>
            </a:r>
            <a:r>
              <a:rPr kumimoji="1" lang="en-US" altLang="zh-CN" sz="2400" b="1" dirty="0">
                <a:solidFill>
                  <a:srgbClr val="000000"/>
                </a:solidFill>
                <a:latin typeface="Times New Roman" pitchFamily="18" charset="0"/>
              </a:rPr>
              <a:t>] </a:t>
            </a:r>
            <a:r>
              <a:rPr kumimoji="1" lang="zh-CN" altLang="en-US" sz="2400" b="1" dirty="0">
                <a:solidFill>
                  <a:srgbClr val="000000"/>
                </a:solidFill>
                <a:latin typeface="Times New Roman" pitchFamily="18" charset="0"/>
              </a:rPr>
              <a:t>暂存到 </a:t>
            </a:r>
            <a:r>
              <a:rPr kumimoji="1" lang="en-US" altLang="zh-CN" sz="2400" b="1" dirty="0" err="1">
                <a:solidFill>
                  <a:srgbClr val="000000"/>
                </a:solidFill>
                <a:latin typeface="Times New Roman" pitchFamily="18" charset="0"/>
              </a:rPr>
              <a:t>L.r</a:t>
            </a:r>
            <a:r>
              <a:rPr kumimoji="1" lang="en-US" altLang="zh-CN" sz="2400" b="1" dirty="0">
                <a:solidFill>
                  <a:srgbClr val="000000"/>
                </a:solidFill>
                <a:latin typeface="Times New Roman" pitchFamily="18" charset="0"/>
              </a:rPr>
              <a:t>[0]</a:t>
            </a:r>
          </a:p>
          <a:p>
            <a:pPr fontAlgn="base">
              <a:spcBef>
                <a:spcPct val="0"/>
              </a:spcBef>
              <a:spcAft>
                <a:spcPct val="0"/>
              </a:spcAft>
            </a:pPr>
            <a:r>
              <a:rPr kumimoji="1" lang="en-US" altLang="zh-CN" sz="2400" b="1" dirty="0">
                <a:solidFill>
                  <a:srgbClr val="0000FF"/>
                </a:solidFill>
                <a:latin typeface="Times New Roman" pitchFamily="18" charset="0"/>
              </a:rPr>
              <a:t>         </a:t>
            </a:r>
            <a:r>
              <a:rPr kumimoji="1" lang="zh-CN" altLang="zh-CN" sz="2400" b="1" u="sng" dirty="0">
                <a:solidFill>
                  <a:srgbClr val="0000FF"/>
                </a:solidFill>
                <a:latin typeface="Times New Roman" pitchFamily="18" charset="0"/>
              </a:rPr>
              <a:t>在 </a:t>
            </a:r>
            <a:r>
              <a:rPr kumimoji="1" lang="en-US" altLang="zh-CN" sz="2400" b="1" u="sng" dirty="0" err="1">
                <a:solidFill>
                  <a:srgbClr val="0000FF"/>
                </a:solidFill>
                <a:latin typeface="Times New Roman" pitchFamily="18" charset="0"/>
              </a:rPr>
              <a:t>L.r</a:t>
            </a:r>
            <a:r>
              <a:rPr kumimoji="1" lang="en-US" altLang="zh-CN" sz="2400" b="1" u="sng" dirty="0">
                <a:solidFill>
                  <a:srgbClr val="0000FF"/>
                </a:solidFill>
                <a:latin typeface="Times New Roman" pitchFamily="18" charset="0"/>
              </a:rPr>
              <a:t>[1..i-1]</a:t>
            </a:r>
            <a:r>
              <a:rPr kumimoji="1" lang="zh-CN" altLang="zh-CN" sz="2400" b="1" u="sng" dirty="0">
                <a:solidFill>
                  <a:srgbClr val="0000FF"/>
                </a:solidFill>
                <a:latin typeface="Times New Roman" pitchFamily="18" charset="0"/>
              </a:rPr>
              <a:t>中折半查找插入位置</a:t>
            </a:r>
            <a:r>
              <a:rPr kumimoji="1" lang="zh-CN" altLang="zh-CN" sz="2400" b="1" dirty="0">
                <a:solidFill>
                  <a:srgbClr val="0000FF"/>
                </a:solidFill>
                <a:latin typeface="Times New Roman" pitchFamily="18" charset="0"/>
              </a:rPr>
              <a:t>；</a:t>
            </a:r>
            <a:r>
              <a:rPr kumimoji="1" lang="en-US" altLang="zh-CN" sz="2400" b="1" dirty="0">
                <a:solidFill>
                  <a:srgbClr val="0000FF"/>
                </a:solidFill>
                <a:latin typeface="Times New Roman" pitchFamily="18" charset="0"/>
              </a:rPr>
              <a:t>//</a:t>
            </a:r>
            <a:r>
              <a:rPr kumimoji="1" lang="zh-CN" altLang="en-US" sz="2400" b="1" dirty="0">
                <a:solidFill>
                  <a:srgbClr val="0000FF"/>
                </a:solidFill>
                <a:latin typeface="Times New Roman" pitchFamily="18" charset="0"/>
              </a:rPr>
              <a:t>见下一页</a:t>
            </a:r>
          </a:p>
          <a:p>
            <a:pPr fontAlgn="base">
              <a:lnSpc>
                <a:spcPct val="150000"/>
              </a:lnSpc>
              <a:spcBef>
                <a:spcPct val="0"/>
              </a:spcBef>
              <a:spcAft>
                <a:spcPct val="0"/>
              </a:spcAft>
            </a:pPr>
            <a:r>
              <a:rPr kumimoji="1" lang="zh-CN" altLang="en-US" sz="2400" b="1" dirty="0">
                <a:solidFill>
                  <a:srgbClr val="0000FF"/>
                </a:solidFill>
                <a:latin typeface="Times New Roman" pitchFamily="18" charset="0"/>
              </a:rPr>
              <a:t>         </a:t>
            </a:r>
            <a:r>
              <a:rPr kumimoji="1" lang="en-US" altLang="zh-CN" sz="2400" b="1" dirty="0">
                <a:solidFill>
                  <a:srgbClr val="FF3300"/>
                </a:solidFill>
                <a:latin typeface="Times New Roman" pitchFamily="18" charset="0"/>
              </a:rPr>
              <a:t>for ( j=i-1;  j&gt;=high+1;  --j )//</a:t>
            </a:r>
            <a:r>
              <a:rPr kumimoji="1" lang="zh-CN" altLang="en-US" sz="2400" b="1" dirty="0">
                <a:solidFill>
                  <a:srgbClr val="FF3300"/>
                </a:solidFill>
                <a:latin typeface="Times New Roman" pitchFamily="18" charset="0"/>
              </a:rPr>
              <a:t>插入位置为</a:t>
            </a:r>
            <a:r>
              <a:rPr kumimoji="1" lang="en-US" altLang="zh-CN" sz="2400" b="1" dirty="0">
                <a:solidFill>
                  <a:srgbClr val="FF3300"/>
                </a:solidFill>
                <a:latin typeface="Times New Roman" pitchFamily="18" charset="0"/>
              </a:rPr>
              <a:t>high+1</a:t>
            </a:r>
          </a:p>
          <a:p>
            <a:pPr fontAlgn="base">
              <a:lnSpc>
                <a:spcPct val="150000"/>
              </a:lnSpc>
              <a:spcBef>
                <a:spcPct val="0"/>
              </a:spcBef>
              <a:spcAft>
                <a:spcPct val="0"/>
              </a:spcAft>
            </a:pPr>
            <a:r>
              <a:rPr kumimoji="1" lang="en-US" altLang="zh-CN" sz="2400" b="1" dirty="0">
                <a:solidFill>
                  <a:srgbClr val="0000FF"/>
                </a:solidFill>
                <a:latin typeface="Times New Roman" pitchFamily="18" charset="0"/>
              </a:rPr>
              <a:t>         </a:t>
            </a:r>
            <a:r>
              <a:rPr kumimoji="1" lang="zh-CN" altLang="en-US" sz="2400" b="1" dirty="0">
                <a:solidFill>
                  <a:srgbClr val="0000FF"/>
                </a:solidFill>
                <a:latin typeface="Times New Roman" pitchFamily="18" charset="0"/>
              </a:rPr>
              <a:t>     </a:t>
            </a:r>
            <a:r>
              <a:rPr kumimoji="1" lang="en-US" altLang="zh-CN" sz="2400" b="1" dirty="0" err="1">
                <a:solidFill>
                  <a:srgbClr val="FF3300"/>
                </a:solidFill>
                <a:latin typeface="Times New Roman" pitchFamily="18" charset="0"/>
              </a:rPr>
              <a:t>L.r</a:t>
            </a:r>
            <a:r>
              <a:rPr kumimoji="1" lang="en-US" altLang="zh-CN" sz="2400" b="1" dirty="0">
                <a:solidFill>
                  <a:srgbClr val="FF3300"/>
                </a:solidFill>
                <a:latin typeface="Times New Roman" pitchFamily="18" charset="0"/>
              </a:rPr>
              <a:t>[j+1] = </a:t>
            </a:r>
            <a:r>
              <a:rPr kumimoji="1" lang="en-US" altLang="zh-CN" sz="2400" b="1" dirty="0" err="1">
                <a:solidFill>
                  <a:srgbClr val="FF3300"/>
                </a:solidFill>
                <a:latin typeface="Times New Roman" pitchFamily="18" charset="0"/>
              </a:rPr>
              <a:t>L.r</a:t>
            </a:r>
            <a:r>
              <a:rPr kumimoji="1" lang="en-US" altLang="zh-CN" sz="2400" b="1" dirty="0">
                <a:solidFill>
                  <a:srgbClr val="FF3300"/>
                </a:solidFill>
                <a:latin typeface="Times New Roman" pitchFamily="18" charset="0"/>
              </a:rPr>
              <a:t>[j];</a:t>
            </a:r>
            <a:r>
              <a:rPr kumimoji="1" lang="en-US" altLang="zh-CN" sz="2400" b="1" dirty="0">
                <a:solidFill>
                  <a:srgbClr val="0000FF"/>
                </a:solidFill>
                <a:latin typeface="Times New Roman" pitchFamily="18" charset="0"/>
              </a:rPr>
              <a:t>                           </a:t>
            </a:r>
            <a:r>
              <a:rPr kumimoji="1" lang="en-US" altLang="zh-CN" sz="2400" b="1" dirty="0">
                <a:solidFill>
                  <a:srgbClr val="000000"/>
                </a:solidFill>
                <a:latin typeface="Times New Roman" pitchFamily="18" charset="0"/>
              </a:rPr>
              <a:t>// </a:t>
            </a:r>
            <a:r>
              <a:rPr kumimoji="1" lang="zh-CN" altLang="en-US" sz="2400" b="1" dirty="0">
                <a:solidFill>
                  <a:srgbClr val="000000"/>
                </a:solidFill>
                <a:latin typeface="Times New Roman" pitchFamily="18" charset="0"/>
              </a:rPr>
              <a:t>记录后移</a:t>
            </a:r>
          </a:p>
          <a:p>
            <a:pPr fontAlgn="base">
              <a:lnSpc>
                <a:spcPct val="150000"/>
              </a:lnSpc>
              <a:spcBef>
                <a:spcPct val="0"/>
              </a:spcBef>
              <a:spcAft>
                <a:spcPct val="0"/>
              </a:spcAft>
            </a:pPr>
            <a:r>
              <a:rPr kumimoji="1" lang="zh-CN" altLang="en-US" sz="2400" b="1" dirty="0">
                <a:solidFill>
                  <a:srgbClr val="0000FF"/>
                </a:solidFill>
                <a:latin typeface="Times New Roman" pitchFamily="18" charset="0"/>
              </a:rPr>
              <a:t>         </a:t>
            </a:r>
            <a:r>
              <a:rPr kumimoji="1" lang="en-US" altLang="zh-CN" sz="2400" b="1" dirty="0" err="1">
                <a:solidFill>
                  <a:srgbClr val="FF3300"/>
                </a:solidFill>
                <a:latin typeface="Times New Roman" pitchFamily="18" charset="0"/>
              </a:rPr>
              <a:t>L.r</a:t>
            </a:r>
            <a:r>
              <a:rPr kumimoji="1" lang="en-US" altLang="zh-CN" sz="2400" b="1" dirty="0">
                <a:solidFill>
                  <a:srgbClr val="FF3300"/>
                </a:solidFill>
                <a:latin typeface="Times New Roman" pitchFamily="18" charset="0"/>
              </a:rPr>
              <a:t>[high+1] = </a:t>
            </a:r>
            <a:r>
              <a:rPr kumimoji="1" lang="en-US" altLang="zh-CN" sz="2400" b="1" dirty="0" err="1">
                <a:solidFill>
                  <a:srgbClr val="FF3300"/>
                </a:solidFill>
                <a:latin typeface="Times New Roman" pitchFamily="18" charset="0"/>
              </a:rPr>
              <a:t>L.r</a:t>
            </a:r>
            <a:r>
              <a:rPr kumimoji="1" lang="en-US" altLang="zh-CN" sz="2400" b="1" dirty="0">
                <a:solidFill>
                  <a:srgbClr val="FF3300"/>
                </a:solidFill>
                <a:latin typeface="Times New Roman" pitchFamily="18" charset="0"/>
              </a:rPr>
              <a:t>[0];</a:t>
            </a:r>
            <a:r>
              <a:rPr kumimoji="1" lang="en-US" altLang="zh-CN" sz="2400" b="1" dirty="0">
                <a:solidFill>
                  <a:srgbClr val="0000FF"/>
                </a:solidFill>
                <a:latin typeface="Times New Roman" pitchFamily="18" charset="0"/>
              </a:rPr>
              <a:t>                            </a:t>
            </a:r>
            <a:r>
              <a:rPr kumimoji="1" lang="en-US" altLang="zh-CN" sz="2400" b="1" dirty="0">
                <a:solidFill>
                  <a:srgbClr val="000000"/>
                </a:solidFill>
                <a:latin typeface="Times New Roman" pitchFamily="18" charset="0"/>
              </a:rPr>
              <a:t>// </a:t>
            </a:r>
            <a:r>
              <a:rPr kumimoji="1" lang="zh-CN" altLang="en-US" sz="2400" b="1" dirty="0">
                <a:solidFill>
                  <a:srgbClr val="000000"/>
                </a:solidFill>
                <a:latin typeface="Times New Roman" pitchFamily="18" charset="0"/>
              </a:rPr>
              <a:t>插入</a:t>
            </a:r>
          </a:p>
          <a:p>
            <a:pPr fontAlgn="base">
              <a:spcBef>
                <a:spcPct val="0"/>
              </a:spcBef>
              <a:spcAft>
                <a:spcPct val="0"/>
              </a:spcAft>
            </a:pPr>
            <a:r>
              <a:rPr kumimoji="1" lang="zh-CN" altLang="en-US" sz="2400" b="1" dirty="0">
                <a:solidFill>
                  <a:srgbClr val="0000FF"/>
                </a:solidFill>
                <a:latin typeface="Times New Roman" pitchFamily="18" charset="0"/>
              </a:rPr>
              <a:t>      </a:t>
            </a:r>
            <a:r>
              <a:rPr kumimoji="1" lang="en-US" altLang="zh-CN" sz="2400" b="1" dirty="0">
                <a:solidFill>
                  <a:srgbClr val="0000FF"/>
                </a:solidFill>
                <a:latin typeface="Times New Roman" pitchFamily="18" charset="0"/>
              </a:rPr>
              <a:t>}                                                                         </a:t>
            </a:r>
            <a:r>
              <a:rPr kumimoji="1" lang="en-US" altLang="zh-CN" sz="2400" b="1" dirty="0">
                <a:solidFill>
                  <a:srgbClr val="000000"/>
                </a:solidFill>
                <a:latin typeface="Times New Roman" pitchFamily="18" charset="0"/>
              </a:rPr>
              <a:t>// for</a:t>
            </a:r>
          </a:p>
          <a:p>
            <a:pPr fontAlgn="base">
              <a:lnSpc>
                <a:spcPct val="130000"/>
              </a:lnSpc>
              <a:spcBef>
                <a:spcPct val="0"/>
              </a:spcBef>
              <a:spcAft>
                <a:spcPct val="0"/>
              </a:spcAft>
            </a:pPr>
            <a:r>
              <a:rPr kumimoji="1" lang="en-US" altLang="zh-CN" sz="2400" b="1" dirty="0">
                <a:solidFill>
                  <a:srgbClr val="0000FF"/>
                </a:solidFill>
                <a:latin typeface="Times New Roman" pitchFamily="18" charset="0"/>
              </a:rPr>
              <a:t>}</a:t>
            </a:r>
            <a:r>
              <a:rPr kumimoji="1" lang="en-US" altLang="zh-CN" sz="2400" b="1" dirty="0">
                <a:solidFill>
                  <a:srgbClr val="000000"/>
                </a:solidFill>
                <a:latin typeface="Times New Roman" pitchFamily="18" charset="0"/>
              </a:rPr>
              <a:t>                                                           // </a:t>
            </a:r>
            <a:r>
              <a:rPr kumimoji="1" lang="en-US" altLang="zh-CN" sz="2400" b="1" dirty="0" err="1">
                <a:solidFill>
                  <a:srgbClr val="000000"/>
                </a:solidFill>
                <a:latin typeface="Times New Roman" pitchFamily="18" charset="0"/>
              </a:rPr>
              <a:t>BInsertSort</a:t>
            </a:r>
            <a:endParaRPr kumimoji="1" lang="en-US" altLang="zh-CN" sz="2400" b="1" dirty="0">
              <a:solidFill>
                <a:srgbClr val="000000"/>
              </a:solidFill>
              <a:latin typeface="Times New Roman" pitchFamily="18" charset="0"/>
            </a:endParaRPr>
          </a:p>
        </p:txBody>
      </p:sp>
      <p:sp>
        <p:nvSpPr>
          <p:cNvPr id="14" name="Text Box 8"/>
          <p:cNvSpPr txBox="1">
            <a:spLocks noChangeArrowheads="1"/>
          </p:cNvSpPr>
          <p:nvPr/>
        </p:nvSpPr>
        <p:spPr bwMode="auto">
          <a:xfrm>
            <a:off x="381000" y="916129"/>
            <a:ext cx="5473700" cy="519113"/>
          </a:xfrm>
          <a:prstGeom prst="rect">
            <a:avLst/>
          </a:prstGeom>
          <a:noFill/>
          <a:ln w="9525" algn="ctr">
            <a:noFill/>
            <a:miter lim="800000"/>
            <a:headEnd/>
            <a:tailEnd/>
          </a:ln>
          <a:effectLst/>
        </p:spPr>
        <p:txBody>
          <a:bodyPr>
            <a:spAutoFit/>
          </a:bodyPr>
          <a:lstStyle/>
          <a:p>
            <a:pPr fontAlgn="base">
              <a:spcBef>
                <a:spcPct val="20000"/>
              </a:spcBef>
              <a:spcAft>
                <a:spcPct val="0"/>
              </a:spcAft>
              <a:buFont typeface="Wingdings" pitchFamily="2" charset="2"/>
              <a:buChar char="p"/>
            </a:pPr>
            <a:r>
              <a:rPr kumimoji="1" lang="en-US" altLang="zh-CN" sz="2800" b="1" dirty="0">
                <a:solidFill>
                  <a:srgbClr val="6600CC"/>
                </a:solidFill>
                <a:latin typeface="Times New Roman" pitchFamily="18" charset="0"/>
              </a:rPr>
              <a:t> </a:t>
            </a:r>
            <a:r>
              <a:rPr kumimoji="1" lang="zh-CN" altLang="en-US" sz="2800" b="1" dirty="0">
                <a:solidFill>
                  <a:srgbClr val="6600CC"/>
                </a:solidFill>
                <a:latin typeface="Times New Roman" pitchFamily="18" charset="0"/>
              </a:rPr>
              <a:t>折半插入排序算法</a:t>
            </a:r>
          </a:p>
        </p:txBody>
      </p:sp>
    </p:spTree>
    <p:extLst>
      <p:ext uri="{BB962C8B-B14F-4D97-AF65-F5344CB8AC3E}">
        <p14:creationId xmlns:p14="http://schemas.microsoft.com/office/powerpoint/2010/main" val="3305730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0063EC4C-CFD8-4F45-A0A2-30028C1F73DB}" type="slidenum">
              <a:rPr lang="zh-CN" altLang="en-US" b="1">
                <a:solidFill>
                  <a:srgbClr val="F79646">
                    <a:lumMod val="75000"/>
                  </a:srgbClr>
                </a:solidFill>
              </a:rPr>
              <a:pPr/>
              <a:t>32</a:t>
            </a:fld>
            <a:endParaRPr lang="zh-CN" altLang="en-US" b="1" dirty="0">
              <a:solidFill>
                <a:srgbClr val="F79646">
                  <a:lumMod val="75000"/>
                </a:srgbClr>
              </a:solidFill>
            </a:endParaRPr>
          </a:p>
        </p:txBody>
      </p:sp>
      <p:sp>
        <p:nvSpPr>
          <p:cNvPr id="2" name="标题 1"/>
          <p:cNvSpPr>
            <a:spLocks noGrp="1"/>
          </p:cNvSpPr>
          <p:nvPr>
            <p:ph type="title"/>
          </p:nvPr>
        </p:nvSpPr>
        <p:spPr>
          <a:xfrm>
            <a:off x="457200" y="0"/>
            <a:ext cx="8229600" cy="1143000"/>
          </a:xfrm>
        </p:spPr>
        <p:txBody>
          <a:bodyPr>
            <a:normAutofit/>
          </a:bodyPr>
          <a:lstStyle/>
          <a:p>
            <a:pPr lvl="0" fontAlgn="base">
              <a:lnSpc>
                <a:spcPct val="150000"/>
              </a:lnSpc>
              <a:spcBef>
                <a:spcPct val="5000"/>
              </a:spcBef>
              <a:spcAft>
                <a:spcPct val="5000"/>
              </a:spcAft>
            </a:pPr>
            <a:r>
              <a:rPr kumimoji="1" lang="en-US" altLang="zh-CN" sz="3200" b="1" dirty="0">
                <a:latin typeface="Arial" charset="0"/>
                <a:ea typeface="宋体" charset="-122"/>
                <a:cs typeface="+mn-cs"/>
              </a:rPr>
              <a:t>6.2.2 </a:t>
            </a:r>
            <a:r>
              <a:rPr kumimoji="1" lang="zh-CN" altLang="en-US" sz="3200" b="1" dirty="0">
                <a:latin typeface="Arial" charset="0"/>
                <a:ea typeface="宋体" charset="-122"/>
                <a:cs typeface="+mn-cs"/>
              </a:rPr>
              <a:t>折半插入排序</a:t>
            </a:r>
          </a:p>
        </p:txBody>
      </p:sp>
      <p:sp>
        <p:nvSpPr>
          <p:cNvPr id="4" name="日期占位符 3"/>
          <p:cNvSpPr>
            <a:spLocks noGrp="1"/>
          </p:cNvSpPr>
          <p:nvPr>
            <p:ph type="dt" sz="half" idx="4294967295"/>
          </p:nvPr>
        </p:nvSpPr>
        <p:spPr>
          <a:xfrm>
            <a:off x="0" y="6356350"/>
            <a:ext cx="2133600" cy="365125"/>
          </a:xfrm>
        </p:spPr>
        <p:txBody>
          <a:bodyPr/>
          <a:lstStyle/>
          <a:p>
            <a:fld id="{BFB1FCC2-9A66-44DF-B9B1-B78D518FCFDE}" type="datetime1">
              <a:rPr lang="zh-CN" altLang="en-US" b="1" smtClean="0">
                <a:solidFill>
                  <a:srgbClr val="F79646">
                    <a:lumMod val="75000"/>
                  </a:srgbClr>
                </a:solidFill>
              </a:rPr>
              <a:t>2025/4/9</a:t>
            </a:fld>
            <a:endParaRPr lang="zh-CN" altLang="en-US" b="1" dirty="0">
              <a:solidFill>
                <a:srgbClr val="F79646">
                  <a:lumMod val="75000"/>
                </a:srgbClr>
              </a:solidFill>
            </a:endParaRPr>
          </a:p>
        </p:txBody>
      </p:sp>
      <p:pic>
        <p:nvPicPr>
          <p:cNvPr id="2049" name="Picture 1" descr="C:\Users\Haijun\AppData\Roaming\Tencent\Users\2968516474\QQ\WinTemp\RichOle\O5)[OOM[}$H7(6{A~41GY`Q.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73137" y="1"/>
            <a:ext cx="970863" cy="838199"/>
          </a:xfrm>
          <a:prstGeom prst="rect">
            <a:avLst/>
          </a:prstGeom>
          <a:noFill/>
          <a:extLst>
            <a:ext uri="{909E8E84-426E-40DD-AFC4-6F175D3DCCD1}">
              <a14:hiddenFill xmlns:a14="http://schemas.microsoft.com/office/drawing/2010/main">
                <a:solidFill>
                  <a:srgbClr val="FFFFFF"/>
                </a:solidFill>
              </a14:hiddenFill>
            </a:ext>
          </a:extLst>
        </p:spPr>
      </p:pic>
      <p:cxnSp>
        <p:nvCxnSpPr>
          <p:cNvPr id="12" name="直接连接符 11"/>
          <p:cNvCxnSpPr/>
          <p:nvPr/>
        </p:nvCxnSpPr>
        <p:spPr>
          <a:xfrm>
            <a:off x="457200" y="6324600"/>
            <a:ext cx="822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Text Box 4"/>
          <p:cNvSpPr txBox="1">
            <a:spLocks noChangeArrowheads="1"/>
          </p:cNvSpPr>
          <p:nvPr/>
        </p:nvSpPr>
        <p:spPr bwMode="auto">
          <a:xfrm>
            <a:off x="1403350" y="1965325"/>
            <a:ext cx="6697663" cy="3825875"/>
          </a:xfrm>
          <a:prstGeom prst="rect">
            <a:avLst/>
          </a:prstGeom>
          <a:noFill/>
          <a:ln w="9525" algn="ctr">
            <a:solidFill>
              <a:srgbClr val="003300"/>
            </a:solidFill>
            <a:miter lim="800000"/>
            <a:headEnd/>
            <a:tailEnd/>
          </a:ln>
          <a:effectLst/>
        </p:spPr>
        <p:txBody>
          <a:bodyPr>
            <a:spAutoFit/>
          </a:bodyPr>
          <a:lstStyle/>
          <a:p>
            <a:pPr fontAlgn="base">
              <a:lnSpc>
                <a:spcPct val="125000"/>
              </a:lnSpc>
              <a:spcBef>
                <a:spcPct val="0"/>
              </a:spcBef>
              <a:spcAft>
                <a:spcPct val="0"/>
              </a:spcAft>
            </a:pPr>
            <a:r>
              <a:rPr kumimoji="1" lang="en-US" altLang="zh-CN" sz="2800" b="1" dirty="0">
                <a:solidFill>
                  <a:srgbClr val="0000FF"/>
                </a:solidFill>
                <a:latin typeface="Times New Roman" pitchFamily="18" charset="0"/>
              </a:rPr>
              <a:t>low = 1;   high = i-1;              //</a:t>
            </a:r>
            <a:r>
              <a:rPr kumimoji="1" lang="zh-CN" altLang="en-US" sz="2800" b="1" dirty="0">
                <a:solidFill>
                  <a:srgbClr val="FF3300"/>
                </a:solidFill>
                <a:latin typeface="Times New Roman" pitchFamily="18" charset="0"/>
                <a:ea typeface="楷体_GB2312" pitchFamily="49" charset="-122"/>
              </a:rPr>
              <a:t>查找区间</a:t>
            </a:r>
            <a:r>
              <a:rPr kumimoji="1" lang="en-US" altLang="zh-CN" sz="2800" b="1" dirty="0">
                <a:solidFill>
                  <a:srgbClr val="FF3300"/>
                </a:solidFill>
                <a:latin typeface="Times New Roman" pitchFamily="18" charset="0"/>
                <a:ea typeface="楷体_GB2312" pitchFamily="49" charset="-122"/>
              </a:rPr>
              <a:t> </a:t>
            </a:r>
          </a:p>
          <a:p>
            <a:pPr fontAlgn="base">
              <a:lnSpc>
                <a:spcPct val="125000"/>
              </a:lnSpc>
              <a:spcBef>
                <a:spcPct val="0"/>
              </a:spcBef>
              <a:spcAft>
                <a:spcPct val="0"/>
              </a:spcAft>
            </a:pPr>
            <a:r>
              <a:rPr kumimoji="1" lang="en-US" altLang="zh-CN" sz="2800" b="1" dirty="0">
                <a:solidFill>
                  <a:srgbClr val="FF3300"/>
                </a:solidFill>
                <a:latin typeface="Times New Roman" pitchFamily="18" charset="0"/>
              </a:rPr>
              <a:t>while (low&lt;=high) { </a:t>
            </a:r>
          </a:p>
          <a:p>
            <a:pPr fontAlgn="base">
              <a:lnSpc>
                <a:spcPct val="125000"/>
              </a:lnSpc>
              <a:spcBef>
                <a:spcPct val="0"/>
              </a:spcBef>
              <a:spcAft>
                <a:spcPct val="0"/>
              </a:spcAft>
            </a:pPr>
            <a:r>
              <a:rPr kumimoji="1" lang="en-US" altLang="zh-CN" sz="2800" b="1" dirty="0">
                <a:solidFill>
                  <a:srgbClr val="FF3300"/>
                </a:solidFill>
                <a:latin typeface="Times New Roman" pitchFamily="18" charset="0"/>
              </a:rPr>
              <a:t>     m = (</a:t>
            </a:r>
            <a:r>
              <a:rPr kumimoji="1" lang="en-US" altLang="zh-CN" sz="2800" b="1" dirty="0" err="1">
                <a:solidFill>
                  <a:srgbClr val="FF3300"/>
                </a:solidFill>
                <a:latin typeface="Times New Roman" pitchFamily="18" charset="0"/>
              </a:rPr>
              <a:t>low+high</a:t>
            </a:r>
            <a:r>
              <a:rPr kumimoji="1" lang="en-US" altLang="zh-CN" sz="2800" b="1" dirty="0">
                <a:solidFill>
                  <a:srgbClr val="FF3300"/>
                </a:solidFill>
                <a:latin typeface="Times New Roman" pitchFamily="18" charset="0"/>
              </a:rPr>
              <a:t>)/2;</a:t>
            </a:r>
            <a:r>
              <a:rPr kumimoji="1" lang="en-US" altLang="zh-CN" sz="2800" b="1" dirty="0">
                <a:solidFill>
                  <a:srgbClr val="0000FF"/>
                </a:solidFill>
                <a:latin typeface="Times New Roman" pitchFamily="18" charset="0"/>
              </a:rPr>
              <a:t>                         </a:t>
            </a:r>
            <a:r>
              <a:rPr kumimoji="1" lang="en-US" altLang="zh-CN" sz="2800" b="1" dirty="0">
                <a:solidFill>
                  <a:srgbClr val="000000"/>
                </a:solidFill>
                <a:latin typeface="Times New Roman" pitchFamily="18" charset="0"/>
                <a:ea typeface="楷体_GB2312" pitchFamily="49" charset="-122"/>
              </a:rPr>
              <a:t>// </a:t>
            </a:r>
            <a:r>
              <a:rPr kumimoji="1" lang="zh-CN" altLang="en-US" sz="2800" b="1" dirty="0">
                <a:solidFill>
                  <a:srgbClr val="000000"/>
                </a:solidFill>
                <a:latin typeface="Times New Roman" pitchFamily="18" charset="0"/>
                <a:ea typeface="楷体_GB2312" pitchFamily="49" charset="-122"/>
              </a:rPr>
              <a:t>折半</a:t>
            </a:r>
          </a:p>
          <a:p>
            <a:pPr fontAlgn="base">
              <a:lnSpc>
                <a:spcPct val="125000"/>
              </a:lnSpc>
              <a:spcBef>
                <a:spcPct val="0"/>
              </a:spcBef>
              <a:spcAft>
                <a:spcPct val="0"/>
              </a:spcAft>
            </a:pPr>
            <a:r>
              <a:rPr kumimoji="1" lang="zh-CN" altLang="en-US" sz="2800" b="1" dirty="0">
                <a:solidFill>
                  <a:srgbClr val="0000FF"/>
                </a:solidFill>
                <a:latin typeface="Times New Roman" pitchFamily="18" charset="0"/>
              </a:rPr>
              <a:t>     </a:t>
            </a:r>
            <a:r>
              <a:rPr kumimoji="1" lang="en-US" altLang="zh-CN" sz="2800" b="1" dirty="0">
                <a:solidFill>
                  <a:srgbClr val="0000FF"/>
                </a:solidFill>
                <a:latin typeface="Times New Roman" pitchFamily="18" charset="0"/>
              </a:rPr>
              <a:t>if (</a:t>
            </a:r>
            <a:r>
              <a:rPr kumimoji="1" lang="en-US" altLang="zh-CN" sz="2800" b="1" dirty="0" err="1">
                <a:solidFill>
                  <a:srgbClr val="0000FF"/>
                </a:solidFill>
                <a:latin typeface="Times New Roman" pitchFamily="18" charset="0"/>
              </a:rPr>
              <a:t>L.r</a:t>
            </a:r>
            <a:r>
              <a:rPr kumimoji="1" lang="en-US" altLang="zh-CN" sz="2800" b="1" dirty="0">
                <a:solidFill>
                  <a:srgbClr val="0000FF"/>
                </a:solidFill>
                <a:latin typeface="Times New Roman" pitchFamily="18" charset="0"/>
              </a:rPr>
              <a:t>[0].key &lt; </a:t>
            </a:r>
            <a:r>
              <a:rPr kumimoji="1" lang="en-US" altLang="zh-CN" sz="2800" b="1" dirty="0" err="1">
                <a:solidFill>
                  <a:srgbClr val="0000FF"/>
                </a:solidFill>
                <a:latin typeface="Times New Roman" pitchFamily="18" charset="0"/>
              </a:rPr>
              <a:t>L.r</a:t>
            </a:r>
            <a:r>
              <a:rPr kumimoji="1" lang="en-US" altLang="zh-CN" sz="2800" b="1" dirty="0">
                <a:solidFill>
                  <a:srgbClr val="0000FF"/>
                </a:solidFill>
                <a:latin typeface="Times New Roman" pitchFamily="18" charset="0"/>
              </a:rPr>
              <a:t>[m].key)</a:t>
            </a:r>
          </a:p>
          <a:p>
            <a:pPr fontAlgn="base">
              <a:lnSpc>
                <a:spcPct val="125000"/>
              </a:lnSpc>
              <a:spcBef>
                <a:spcPct val="0"/>
              </a:spcBef>
              <a:spcAft>
                <a:spcPct val="0"/>
              </a:spcAft>
            </a:pPr>
            <a:r>
              <a:rPr kumimoji="1" lang="en-US" altLang="zh-CN" sz="2800" b="1" dirty="0">
                <a:solidFill>
                  <a:srgbClr val="0000FF"/>
                </a:solidFill>
                <a:latin typeface="Times New Roman" pitchFamily="18" charset="0"/>
              </a:rPr>
              <a:t>         high = m-1;            </a:t>
            </a:r>
            <a:r>
              <a:rPr kumimoji="1" lang="en-US" altLang="zh-CN" sz="2800" b="1" dirty="0">
                <a:solidFill>
                  <a:srgbClr val="000000"/>
                </a:solidFill>
                <a:latin typeface="Times New Roman" pitchFamily="18" charset="0"/>
                <a:ea typeface="楷体_GB2312" pitchFamily="49" charset="-122"/>
              </a:rPr>
              <a:t>// </a:t>
            </a:r>
            <a:r>
              <a:rPr kumimoji="1" lang="zh-CN" altLang="en-US" sz="2800" b="1" dirty="0">
                <a:solidFill>
                  <a:srgbClr val="000000"/>
                </a:solidFill>
                <a:latin typeface="Times New Roman" pitchFamily="18" charset="0"/>
                <a:ea typeface="楷体_GB2312" pitchFamily="49" charset="-122"/>
              </a:rPr>
              <a:t>插入点在低半区</a:t>
            </a:r>
          </a:p>
          <a:p>
            <a:pPr fontAlgn="base">
              <a:lnSpc>
                <a:spcPct val="125000"/>
              </a:lnSpc>
              <a:spcBef>
                <a:spcPct val="0"/>
              </a:spcBef>
              <a:spcAft>
                <a:spcPct val="0"/>
              </a:spcAft>
            </a:pPr>
            <a:r>
              <a:rPr kumimoji="1" lang="zh-CN" altLang="en-US" sz="2800" b="1" dirty="0">
                <a:solidFill>
                  <a:srgbClr val="0000FF"/>
                </a:solidFill>
                <a:latin typeface="Times New Roman" pitchFamily="18" charset="0"/>
              </a:rPr>
              <a:t>     </a:t>
            </a:r>
            <a:r>
              <a:rPr kumimoji="1" lang="en-US" altLang="zh-CN" sz="2800" b="1" dirty="0">
                <a:solidFill>
                  <a:srgbClr val="0000FF"/>
                </a:solidFill>
                <a:latin typeface="Times New Roman" pitchFamily="18" charset="0"/>
              </a:rPr>
              <a:t>else  low = m+1;      </a:t>
            </a:r>
            <a:r>
              <a:rPr kumimoji="1" lang="en-US" altLang="zh-CN" sz="2800" b="1" dirty="0">
                <a:solidFill>
                  <a:srgbClr val="000000"/>
                </a:solidFill>
                <a:latin typeface="Times New Roman" pitchFamily="18" charset="0"/>
                <a:ea typeface="楷体_GB2312" pitchFamily="49" charset="-122"/>
              </a:rPr>
              <a:t>// </a:t>
            </a:r>
            <a:r>
              <a:rPr kumimoji="1" lang="zh-CN" altLang="en-US" sz="2800" b="1" dirty="0">
                <a:solidFill>
                  <a:srgbClr val="000000"/>
                </a:solidFill>
                <a:latin typeface="Times New Roman" pitchFamily="18" charset="0"/>
                <a:ea typeface="楷体_GB2312" pitchFamily="49" charset="-122"/>
              </a:rPr>
              <a:t>插入点在高半区</a:t>
            </a:r>
          </a:p>
          <a:p>
            <a:pPr fontAlgn="base">
              <a:lnSpc>
                <a:spcPct val="125000"/>
              </a:lnSpc>
              <a:spcBef>
                <a:spcPct val="0"/>
              </a:spcBef>
              <a:spcAft>
                <a:spcPct val="0"/>
              </a:spcAft>
            </a:pPr>
            <a:r>
              <a:rPr kumimoji="1" lang="en-US" altLang="zh-CN" sz="2800" b="1" dirty="0">
                <a:solidFill>
                  <a:srgbClr val="0000FF"/>
                </a:solidFill>
                <a:latin typeface="Times New Roman" pitchFamily="18" charset="0"/>
              </a:rPr>
              <a:t>}</a:t>
            </a:r>
          </a:p>
        </p:txBody>
      </p:sp>
      <p:sp>
        <p:nvSpPr>
          <p:cNvPr id="14" name="Text Box 7"/>
          <p:cNvSpPr txBox="1">
            <a:spLocks noChangeArrowheads="1"/>
          </p:cNvSpPr>
          <p:nvPr/>
        </p:nvSpPr>
        <p:spPr bwMode="auto">
          <a:xfrm>
            <a:off x="466725" y="957262"/>
            <a:ext cx="5473700" cy="519113"/>
          </a:xfrm>
          <a:prstGeom prst="rect">
            <a:avLst/>
          </a:prstGeom>
          <a:noFill/>
          <a:ln w="9525" algn="ctr">
            <a:noFill/>
            <a:miter lim="800000"/>
            <a:headEnd/>
            <a:tailEnd/>
          </a:ln>
          <a:effectLst/>
        </p:spPr>
        <p:txBody>
          <a:bodyPr>
            <a:spAutoFit/>
          </a:bodyPr>
          <a:lstStyle/>
          <a:p>
            <a:pPr fontAlgn="base">
              <a:spcBef>
                <a:spcPct val="20000"/>
              </a:spcBef>
              <a:spcAft>
                <a:spcPct val="0"/>
              </a:spcAft>
              <a:buFont typeface="Wingdings" pitchFamily="2" charset="2"/>
              <a:buChar char="p"/>
            </a:pPr>
            <a:r>
              <a:rPr kumimoji="1" lang="en-US" altLang="zh-CN" sz="2800" b="1">
                <a:solidFill>
                  <a:srgbClr val="6600CC"/>
                </a:solidFill>
                <a:latin typeface="Times New Roman" pitchFamily="18" charset="0"/>
              </a:rPr>
              <a:t> </a:t>
            </a:r>
            <a:r>
              <a:rPr kumimoji="1" lang="zh-CN" altLang="en-US" sz="2800" b="1">
                <a:solidFill>
                  <a:srgbClr val="6600CC"/>
                </a:solidFill>
                <a:latin typeface="Times New Roman" pitchFamily="18" charset="0"/>
              </a:rPr>
              <a:t>折半插入排序算法</a:t>
            </a:r>
          </a:p>
        </p:txBody>
      </p:sp>
      <p:sp>
        <p:nvSpPr>
          <p:cNvPr id="15" name="TextBox 14">
            <a:extLst>
              <a:ext uri="{FF2B5EF4-FFF2-40B4-BE49-F238E27FC236}">
                <a16:creationId xmlns:a16="http://schemas.microsoft.com/office/drawing/2014/main" id="{7BB9826E-E68B-EE42-BEA8-71B880170670}"/>
              </a:ext>
            </a:extLst>
          </p:cNvPr>
          <p:cNvSpPr txBox="1"/>
          <p:nvPr/>
        </p:nvSpPr>
        <p:spPr>
          <a:xfrm>
            <a:off x="1295400" y="1486555"/>
            <a:ext cx="5473700" cy="523220"/>
          </a:xfrm>
          <a:prstGeom prst="rect">
            <a:avLst/>
          </a:prstGeom>
          <a:noFill/>
        </p:spPr>
        <p:txBody>
          <a:bodyPr wrap="square">
            <a:spAutoFit/>
          </a:bodyPr>
          <a:lstStyle/>
          <a:p>
            <a:r>
              <a:rPr kumimoji="1" lang="zh-CN" altLang="zh-CN" sz="2800" b="1" u="sng" dirty="0">
                <a:solidFill>
                  <a:srgbClr val="0000FF"/>
                </a:solidFill>
                <a:latin typeface="Times New Roman" pitchFamily="18" charset="0"/>
              </a:rPr>
              <a:t>在 </a:t>
            </a:r>
            <a:r>
              <a:rPr kumimoji="1" lang="en-US" altLang="zh-CN" sz="2800" b="1" u="sng" dirty="0" err="1">
                <a:solidFill>
                  <a:srgbClr val="0000FF"/>
                </a:solidFill>
                <a:latin typeface="Times New Roman" pitchFamily="18" charset="0"/>
              </a:rPr>
              <a:t>L.r</a:t>
            </a:r>
            <a:r>
              <a:rPr kumimoji="1" lang="en-US" altLang="zh-CN" sz="2800" b="1" u="sng" dirty="0">
                <a:solidFill>
                  <a:srgbClr val="0000FF"/>
                </a:solidFill>
                <a:latin typeface="Times New Roman" pitchFamily="18" charset="0"/>
              </a:rPr>
              <a:t>[1..i-1]</a:t>
            </a:r>
            <a:r>
              <a:rPr kumimoji="1" lang="zh-CN" altLang="zh-CN" sz="2800" b="1" u="sng" dirty="0">
                <a:solidFill>
                  <a:srgbClr val="0000FF"/>
                </a:solidFill>
                <a:latin typeface="Times New Roman" pitchFamily="18" charset="0"/>
              </a:rPr>
              <a:t>中折半查找插入位置</a:t>
            </a:r>
            <a:endParaRPr lang="en-CN" sz="2800" dirty="0"/>
          </a:p>
        </p:txBody>
      </p:sp>
    </p:spTree>
    <p:extLst>
      <p:ext uri="{BB962C8B-B14F-4D97-AF65-F5344CB8AC3E}">
        <p14:creationId xmlns:p14="http://schemas.microsoft.com/office/powerpoint/2010/main" val="387790217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0063EC4C-CFD8-4F45-A0A2-30028C1F73DB}" type="slidenum">
              <a:rPr lang="zh-CN" altLang="en-US" b="1">
                <a:solidFill>
                  <a:srgbClr val="F79646">
                    <a:lumMod val="75000"/>
                  </a:srgbClr>
                </a:solidFill>
              </a:rPr>
              <a:pPr/>
              <a:t>33</a:t>
            </a:fld>
            <a:endParaRPr lang="zh-CN" altLang="en-US" b="1" dirty="0">
              <a:solidFill>
                <a:srgbClr val="F79646">
                  <a:lumMod val="75000"/>
                </a:srgbClr>
              </a:solidFill>
            </a:endParaRPr>
          </a:p>
        </p:txBody>
      </p:sp>
      <p:sp>
        <p:nvSpPr>
          <p:cNvPr id="2" name="标题 1"/>
          <p:cNvSpPr>
            <a:spLocks noGrp="1"/>
          </p:cNvSpPr>
          <p:nvPr>
            <p:ph type="title"/>
          </p:nvPr>
        </p:nvSpPr>
        <p:spPr>
          <a:xfrm>
            <a:off x="457200" y="0"/>
            <a:ext cx="8229600" cy="1143000"/>
          </a:xfrm>
        </p:spPr>
        <p:txBody>
          <a:bodyPr>
            <a:normAutofit/>
          </a:bodyPr>
          <a:lstStyle/>
          <a:p>
            <a:pPr lvl="0" fontAlgn="base">
              <a:lnSpc>
                <a:spcPct val="150000"/>
              </a:lnSpc>
              <a:spcBef>
                <a:spcPct val="5000"/>
              </a:spcBef>
              <a:spcAft>
                <a:spcPct val="5000"/>
              </a:spcAft>
            </a:pPr>
            <a:r>
              <a:rPr kumimoji="1" lang="en-US" altLang="zh-CN" sz="3200" b="1" dirty="0">
                <a:latin typeface="Arial" charset="0"/>
                <a:ea typeface="宋体" charset="-122"/>
                <a:cs typeface="+mn-cs"/>
              </a:rPr>
              <a:t>6.2.2 </a:t>
            </a:r>
            <a:r>
              <a:rPr kumimoji="1" lang="zh-CN" altLang="en-US" sz="3200" b="1" dirty="0">
                <a:latin typeface="Arial" charset="0"/>
                <a:ea typeface="宋体" charset="-122"/>
                <a:cs typeface="+mn-cs"/>
              </a:rPr>
              <a:t>折半插入排序</a:t>
            </a:r>
          </a:p>
        </p:txBody>
      </p:sp>
      <p:sp>
        <p:nvSpPr>
          <p:cNvPr id="4" name="日期占位符 3"/>
          <p:cNvSpPr>
            <a:spLocks noGrp="1"/>
          </p:cNvSpPr>
          <p:nvPr>
            <p:ph type="dt" sz="half" idx="4294967295"/>
          </p:nvPr>
        </p:nvSpPr>
        <p:spPr>
          <a:xfrm>
            <a:off x="0" y="6356350"/>
            <a:ext cx="2133600" cy="365125"/>
          </a:xfrm>
        </p:spPr>
        <p:txBody>
          <a:bodyPr/>
          <a:lstStyle/>
          <a:p>
            <a:fld id="{09496CCC-6343-4B5B-9366-283CFC4B1BE7}" type="datetime1">
              <a:rPr lang="zh-CN" altLang="en-US" b="1" smtClean="0">
                <a:solidFill>
                  <a:srgbClr val="F79646">
                    <a:lumMod val="75000"/>
                  </a:srgbClr>
                </a:solidFill>
              </a:rPr>
              <a:t>2025/4/9</a:t>
            </a:fld>
            <a:endParaRPr lang="zh-CN" altLang="en-US" b="1" dirty="0">
              <a:solidFill>
                <a:srgbClr val="F79646">
                  <a:lumMod val="75000"/>
                </a:srgbClr>
              </a:solidFill>
            </a:endParaRPr>
          </a:p>
        </p:txBody>
      </p:sp>
      <p:pic>
        <p:nvPicPr>
          <p:cNvPr id="2049" name="Picture 1" descr="C:\Users\Haijun\AppData\Roaming\Tencent\Users\2968516474\QQ\WinTemp\RichOle\O5)[OOM[}$H7(6{A~41GY`Q.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73137" y="1"/>
            <a:ext cx="970863" cy="838199"/>
          </a:xfrm>
          <a:prstGeom prst="rect">
            <a:avLst/>
          </a:prstGeom>
          <a:noFill/>
          <a:extLst>
            <a:ext uri="{909E8E84-426E-40DD-AFC4-6F175D3DCCD1}">
              <a14:hiddenFill xmlns:a14="http://schemas.microsoft.com/office/drawing/2010/main">
                <a:solidFill>
                  <a:srgbClr val="FFFFFF"/>
                </a:solidFill>
              </a14:hiddenFill>
            </a:ext>
          </a:extLst>
        </p:spPr>
      </p:pic>
      <p:cxnSp>
        <p:nvCxnSpPr>
          <p:cNvPr id="12" name="直接连接符 11"/>
          <p:cNvCxnSpPr/>
          <p:nvPr/>
        </p:nvCxnSpPr>
        <p:spPr>
          <a:xfrm>
            <a:off x="457200" y="6324600"/>
            <a:ext cx="822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Text Box 1026">
            <a:hlinkClick r:id="" action="ppaction://hlinkshowjump?jump=nextslide"/>
          </p:cNvPr>
          <p:cNvSpPr txBox="1">
            <a:spLocks noChangeArrowheads="1"/>
          </p:cNvSpPr>
          <p:nvPr/>
        </p:nvSpPr>
        <p:spPr bwMode="auto">
          <a:xfrm>
            <a:off x="357190" y="2188354"/>
            <a:ext cx="8858280" cy="584775"/>
          </a:xfrm>
          <a:prstGeom prst="rect">
            <a:avLst/>
          </a:prstGeom>
          <a:noFill/>
          <a:ln w="9525">
            <a:noFill/>
            <a:miter lim="800000"/>
            <a:headEnd/>
            <a:tailEnd/>
          </a:ln>
          <a:effectLst/>
        </p:spPr>
        <p:txBody>
          <a:bodyPr wrap="square">
            <a:spAutoFit/>
          </a:bodyPr>
          <a:lstStyle/>
          <a:p>
            <a:pPr fontAlgn="base">
              <a:spcBef>
                <a:spcPct val="0"/>
              </a:spcBef>
              <a:spcAft>
                <a:spcPct val="0"/>
              </a:spcAft>
              <a:buFont typeface="Arial" pitchFamily="34" charset="0"/>
              <a:buChar char="•"/>
            </a:pPr>
            <a:r>
              <a:rPr kumimoji="1" lang="zh-CN" altLang="en-US" sz="3200" b="1" dirty="0">
                <a:solidFill>
                  <a:srgbClr val="0000FF"/>
                </a:solidFill>
                <a:latin typeface="Times New Roman" pitchFamily="18" charset="0"/>
                <a:ea typeface="楷体_GB2312" pitchFamily="49" charset="-122"/>
              </a:rPr>
              <a:t>直接插入排序</a:t>
            </a:r>
            <a:r>
              <a:rPr kumimoji="1" lang="en-US" altLang="zh-CN" sz="3200" b="1" dirty="0">
                <a:solidFill>
                  <a:srgbClr val="0000FF"/>
                </a:solidFill>
                <a:latin typeface="Times New Roman" pitchFamily="18" charset="0"/>
                <a:ea typeface="楷体_GB2312" pitchFamily="49" charset="-122"/>
              </a:rPr>
              <a:t>—</a:t>
            </a:r>
            <a:r>
              <a:rPr kumimoji="1" lang="zh-CN" altLang="en-US" sz="3200" b="1" dirty="0">
                <a:solidFill>
                  <a:srgbClr val="0000FF"/>
                </a:solidFill>
                <a:latin typeface="Times New Roman" pitchFamily="18" charset="0"/>
                <a:ea typeface="楷体_GB2312" pitchFamily="49" charset="-122"/>
              </a:rPr>
              <a:t>（基于</a:t>
            </a:r>
            <a:r>
              <a:rPr kumimoji="1" lang="zh-CN" altLang="en-US" sz="3200" b="1" dirty="0">
                <a:solidFill>
                  <a:srgbClr val="FF0000"/>
                </a:solidFill>
                <a:latin typeface="Times New Roman" pitchFamily="18" charset="0"/>
                <a:ea typeface="楷体_GB2312" pitchFamily="49" charset="-122"/>
              </a:rPr>
              <a:t>顺序</a:t>
            </a:r>
            <a:r>
              <a:rPr kumimoji="1" lang="zh-CN" altLang="en-US" sz="3200" b="1" dirty="0">
                <a:solidFill>
                  <a:srgbClr val="0000FF"/>
                </a:solidFill>
                <a:latin typeface="Times New Roman" pitchFamily="18" charset="0"/>
                <a:ea typeface="楷体_GB2312" pitchFamily="49" charset="-122"/>
              </a:rPr>
              <a:t>查找）</a:t>
            </a:r>
          </a:p>
        </p:txBody>
      </p:sp>
      <p:sp>
        <p:nvSpPr>
          <p:cNvPr id="14" name="Text Box 1028">
            <a:hlinkClick r:id="rId4" action="ppaction://hlinksldjump"/>
          </p:cNvPr>
          <p:cNvSpPr txBox="1">
            <a:spLocks noChangeArrowheads="1"/>
          </p:cNvSpPr>
          <p:nvPr/>
        </p:nvSpPr>
        <p:spPr bwMode="auto">
          <a:xfrm>
            <a:off x="361920" y="3906255"/>
            <a:ext cx="5684569" cy="584775"/>
          </a:xfrm>
          <a:prstGeom prst="rect">
            <a:avLst/>
          </a:prstGeom>
          <a:noFill/>
          <a:ln w="9525">
            <a:noFill/>
            <a:miter lim="800000"/>
            <a:headEnd/>
            <a:tailEnd/>
          </a:ln>
          <a:effectLst/>
        </p:spPr>
        <p:txBody>
          <a:bodyPr wrap="none">
            <a:spAutoFit/>
          </a:bodyPr>
          <a:lstStyle/>
          <a:p>
            <a:pPr fontAlgn="base">
              <a:spcBef>
                <a:spcPct val="0"/>
              </a:spcBef>
              <a:spcAft>
                <a:spcPct val="0"/>
              </a:spcAft>
              <a:buFont typeface="Arial" pitchFamily="34" charset="0"/>
              <a:buChar char="•"/>
            </a:pPr>
            <a:r>
              <a:rPr kumimoji="1" lang="zh-CN" altLang="en-US" sz="3200" b="1" dirty="0">
                <a:solidFill>
                  <a:srgbClr val="0000FF"/>
                </a:solidFill>
                <a:latin typeface="Times New Roman" pitchFamily="18" charset="0"/>
                <a:ea typeface="楷体_GB2312" pitchFamily="49" charset="-122"/>
              </a:rPr>
              <a:t>表插入排序（基于</a:t>
            </a:r>
            <a:r>
              <a:rPr kumimoji="1" lang="zh-CN" altLang="en-US" sz="3200" b="1" dirty="0">
                <a:solidFill>
                  <a:srgbClr val="FF0000"/>
                </a:solidFill>
                <a:latin typeface="Times New Roman" pitchFamily="18" charset="0"/>
                <a:ea typeface="楷体_GB2312" pitchFamily="49" charset="-122"/>
              </a:rPr>
              <a:t>链表</a:t>
            </a:r>
            <a:r>
              <a:rPr kumimoji="1" lang="zh-CN" altLang="en-US" sz="3200" b="1" dirty="0">
                <a:solidFill>
                  <a:srgbClr val="0000FF"/>
                </a:solidFill>
                <a:latin typeface="Times New Roman" pitchFamily="18" charset="0"/>
                <a:ea typeface="楷体_GB2312" pitchFamily="49" charset="-122"/>
              </a:rPr>
              <a:t>存储）</a:t>
            </a:r>
          </a:p>
        </p:txBody>
      </p:sp>
      <p:sp>
        <p:nvSpPr>
          <p:cNvPr id="15" name="Text Box 1036"/>
          <p:cNvSpPr txBox="1">
            <a:spLocks noChangeArrowheads="1"/>
          </p:cNvSpPr>
          <p:nvPr/>
        </p:nvSpPr>
        <p:spPr bwMode="auto">
          <a:xfrm>
            <a:off x="425450" y="1121765"/>
            <a:ext cx="8470900" cy="641350"/>
          </a:xfrm>
          <a:prstGeom prst="rect">
            <a:avLst/>
          </a:prstGeom>
          <a:noFill/>
          <a:ln w="9525">
            <a:noFill/>
            <a:miter lim="800000"/>
            <a:headEnd/>
            <a:tailEnd/>
          </a:ln>
          <a:effectLst/>
        </p:spPr>
        <p:txBody>
          <a:bodyPr wrap="none">
            <a:spAutoFit/>
          </a:bodyPr>
          <a:lstStyle/>
          <a:p>
            <a:pPr fontAlgn="base">
              <a:spcBef>
                <a:spcPct val="0"/>
              </a:spcBef>
              <a:spcAft>
                <a:spcPct val="0"/>
              </a:spcAft>
            </a:pPr>
            <a:r>
              <a:rPr kumimoji="1" lang="zh-CN" altLang="en-US" sz="3600" b="1" dirty="0">
                <a:solidFill>
                  <a:srgbClr val="003300"/>
                </a:solidFill>
                <a:latin typeface="宋体"/>
              </a:rPr>
              <a:t>不同的具体实现方法导致不同的算法描述</a:t>
            </a:r>
          </a:p>
        </p:txBody>
      </p:sp>
      <p:sp>
        <p:nvSpPr>
          <p:cNvPr id="16" name="Text Box 1037">
            <a:hlinkClick r:id="rId5" action="ppaction://hlinksldjump"/>
          </p:cNvPr>
          <p:cNvSpPr txBox="1">
            <a:spLocks noChangeArrowheads="1"/>
          </p:cNvSpPr>
          <p:nvPr/>
        </p:nvSpPr>
        <p:spPr bwMode="auto">
          <a:xfrm>
            <a:off x="361920" y="3107540"/>
            <a:ext cx="6858000" cy="584775"/>
          </a:xfrm>
          <a:prstGeom prst="rect">
            <a:avLst/>
          </a:prstGeom>
          <a:noFill/>
          <a:ln w="9525">
            <a:noFill/>
            <a:miter lim="800000"/>
            <a:headEnd/>
            <a:tailEnd/>
          </a:ln>
          <a:effectLst/>
        </p:spPr>
        <p:txBody>
          <a:bodyPr>
            <a:spAutoFit/>
          </a:bodyPr>
          <a:lstStyle/>
          <a:p>
            <a:pPr fontAlgn="base">
              <a:spcBef>
                <a:spcPct val="0"/>
              </a:spcBef>
              <a:spcAft>
                <a:spcPct val="0"/>
              </a:spcAft>
              <a:buFont typeface="Arial" pitchFamily="34" charset="0"/>
              <a:buChar char="•"/>
            </a:pPr>
            <a:r>
              <a:rPr kumimoji="1" lang="zh-CN" altLang="en-US" sz="3200" b="1" dirty="0">
                <a:solidFill>
                  <a:srgbClr val="0000FF"/>
                </a:solidFill>
                <a:latin typeface="Times New Roman" pitchFamily="18" charset="0"/>
                <a:ea typeface="楷体_GB2312" pitchFamily="49" charset="-122"/>
              </a:rPr>
              <a:t>折半插入排序（基于</a:t>
            </a:r>
            <a:r>
              <a:rPr kumimoji="1" lang="zh-CN" altLang="en-US" sz="3200" b="1" dirty="0">
                <a:solidFill>
                  <a:srgbClr val="FF0000"/>
                </a:solidFill>
                <a:latin typeface="Times New Roman" pitchFamily="18" charset="0"/>
                <a:ea typeface="楷体_GB2312" pitchFamily="49" charset="-122"/>
              </a:rPr>
              <a:t>折半</a:t>
            </a:r>
            <a:r>
              <a:rPr kumimoji="1" lang="zh-CN" altLang="en-US" sz="3200" b="1" dirty="0">
                <a:solidFill>
                  <a:srgbClr val="0000FF"/>
                </a:solidFill>
                <a:latin typeface="Times New Roman" pitchFamily="18" charset="0"/>
                <a:ea typeface="楷体_GB2312" pitchFamily="49" charset="-122"/>
              </a:rPr>
              <a:t>查找）</a:t>
            </a:r>
          </a:p>
        </p:txBody>
      </p:sp>
      <p:sp>
        <p:nvSpPr>
          <p:cNvPr id="17" name="Text Box 1038">
            <a:hlinkClick r:id="rId6" action="ppaction://hlinksldjump"/>
          </p:cNvPr>
          <p:cNvSpPr txBox="1">
            <a:spLocks noChangeArrowheads="1"/>
          </p:cNvSpPr>
          <p:nvPr/>
        </p:nvSpPr>
        <p:spPr bwMode="auto">
          <a:xfrm>
            <a:off x="361920" y="4977825"/>
            <a:ext cx="6858000" cy="584775"/>
          </a:xfrm>
          <a:prstGeom prst="rect">
            <a:avLst/>
          </a:prstGeom>
          <a:noFill/>
          <a:ln w="9525">
            <a:noFill/>
            <a:miter lim="800000"/>
            <a:headEnd/>
            <a:tailEnd/>
          </a:ln>
          <a:effectLst/>
        </p:spPr>
        <p:txBody>
          <a:bodyPr>
            <a:spAutoFit/>
          </a:bodyPr>
          <a:lstStyle/>
          <a:p>
            <a:pPr fontAlgn="base">
              <a:spcBef>
                <a:spcPct val="0"/>
              </a:spcBef>
              <a:spcAft>
                <a:spcPct val="0"/>
              </a:spcAft>
              <a:buFont typeface="Arial" pitchFamily="34" charset="0"/>
              <a:buChar char="•"/>
            </a:pPr>
            <a:r>
              <a:rPr kumimoji="1" lang="zh-CN" altLang="en-US" sz="3200" b="1" dirty="0">
                <a:solidFill>
                  <a:srgbClr val="0000FF"/>
                </a:solidFill>
                <a:latin typeface="Times New Roman" pitchFamily="18" charset="0"/>
                <a:ea typeface="楷体_GB2312" pitchFamily="49" charset="-122"/>
              </a:rPr>
              <a:t>希尔排序（基于</a:t>
            </a:r>
            <a:r>
              <a:rPr kumimoji="1" lang="zh-CN" altLang="en-US" sz="3200" b="1" dirty="0">
                <a:solidFill>
                  <a:srgbClr val="FF0000"/>
                </a:solidFill>
                <a:latin typeface="Times New Roman" pitchFamily="18" charset="0"/>
                <a:ea typeface="楷体_GB2312" pitchFamily="49" charset="-122"/>
              </a:rPr>
              <a:t>逐趟缩小增量</a:t>
            </a:r>
            <a:r>
              <a:rPr kumimoji="1" lang="zh-CN" altLang="en-US" sz="3200" b="1" dirty="0">
                <a:solidFill>
                  <a:srgbClr val="0000FF"/>
                </a:solidFill>
                <a:latin typeface="Times New Roman" pitchFamily="18" charset="0"/>
                <a:ea typeface="楷体_GB2312" pitchFamily="49" charset="-122"/>
              </a:rPr>
              <a:t>）</a:t>
            </a:r>
          </a:p>
        </p:txBody>
      </p:sp>
      <p:sp>
        <p:nvSpPr>
          <p:cNvPr id="18" name="右大括号 17"/>
          <p:cNvSpPr/>
          <p:nvPr/>
        </p:nvSpPr>
        <p:spPr bwMode="auto">
          <a:xfrm>
            <a:off x="6500826" y="2120305"/>
            <a:ext cx="214314" cy="1500198"/>
          </a:xfrm>
          <a:prstGeom prst="rightBrace">
            <a:avLst/>
          </a:prstGeom>
          <a:noFill/>
          <a:ln w="28575" cap="flat" cmpd="sng" algn="ctr">
            <a:solidFill>
              <a:srgbClr val="0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CN" altLang="en-US" sz="3000" b="1" i="0" u="none" strike="noStrike" kern="0" cap="none" spc="0" normalizeH="0" baseline="0" noProof="0">
              <a:ln>
                <a:noFill/>
              </a:ln>
              <a:solidFill>
                <a:srgbClr val="6600CC"/>
              </a:solidFill>
              <a:effectLst/>
              <a:uLnTx/>
              <a:uFillTx/>
              <a:latin typeface="Times New Roman" pitchFamily="18" charset="0"/>
              <a:ea typeface="楷体_GB2312" pitchFamily="49" charset="-122"/>
            </a:endParaRPr>
          </a:p>
        </p:txBody>
      </p:sp>
      <p:sp>
        <p:nvSpPr>
          <p:cNvPr id="19" name="TextBox 18"/>
          <p:cNvSpPr txBox="1"/>
          <p:nvPr/>
        </p:nvSpPr>
        <p:spPr>
          <a:xfrm>
            <a:off x="6643702" y="2594958"/>
            <a:ext cx="2348720" cy="954107"/>
          </a:xfrm>
          <a:prstGeom prst="rect">
            <a:avLst/>
          </a:prstGeom>
          <a:noFill/>
        </p:spPr>
        <p:txBody>
          <a:bodyPr wrap="none" rtlCol="0">
            <a:spAutoFit/>
          </a:bodyPr>
          <a:lstStyle/>
          <a:p>
            <a:pPr algn="ctr" fontAlgn="base">
              <a:spcBef>
                <a:spcPct val="0"/>
              </a:spcBef>
              <a:spcAft>
                <a:spcPct val="0"/>
              </a:spcAft>
            </a:pPr>
            <a:r>
              <a:rPr kumimoji="1" lang="zh-CN" altLang="en-US" sz="2800" b="1" dirty="0">
                <a:solidFill>
                  <a:srgbClr val="0000FF"/>
                </a:solidFill>
                <a:latin typeface="Times New Roman" pitchFamily="18" charset="0"/>
                <a:ea typeface="楷体_GB2312" pitchFamily="49" charset="-122"/>
              </a:rPr>
              <a:t>移动相同数量</a:t>
            </a:r>
            <a:endParaRPr kumimoji="1" lang="en-US" altLang="zh-CN" sz="2800" b="1" dirty="0">
              <a:solidFill>
                <a:srgbClr val="0000FF"/>
              </a:solidFill>
              <a:latin typeface="Times New Roman" pitchFamily="18" charset="0"/>
              <a:ea typeface="楷体_GB2312" pitchFamily="49" charset="-122"/>
            </a:endParaRPr>
          </a:p>
          <a:p>
            <a:pPr algn="ctr" fontAlgn="base">
              <a:spcBef>
                <a:spcPct val="0"/>
              </a:spcBef>
              <a:spcAft>
                <a:spcPct val="0"/>
              </a:spcAft>
            </a:pPr>
            <a:r>
              <a:rPr kumimoji="1" lang="zh-CN" altLang="en-US" sz="2800" b="1" dirty="0">
                <a:solidFill>
                  <a:srgbClr val="0000FF"/>
                </a:solidFill>
                <a:latin typeface="Times New Roman" pitchFamily="18" charset="0"/>
                <a:ea typeface="楷体_GB2312" pitchFamily="49" charset="-122"/>
              </a:rPr>
              <a:t>的关键字</a:t>
            </a:r>
            <a:endParaRPr kumimoji="1" lang="zh-CN" altLang="en-US" sz="3000" b="1" dirty="0">
              <a:solidFill>
                <a:srgbClr val="6600CC"/>
              </a:solidFill>
              <a:latin typeface="Times New Roman" pitchFamily="18" charset="0"/>
              <a:ea typeface="楷体_GB2312" pitchFamily="49" charset="-122"/>
            </a:endParaRPr>
          </a:p>
        </p:txBody>
      </p:sp>
      <p:sp>
        <p:nvSpPr>
          <p:cNvPr id="20" name="TextBox 19"/>
          <p:cNvSpPr txBox="1"/>
          <p:nvPr/>
        </p:nvSpPr>
        <p:spPr>
          <a:xfrm>
            <a:off x="6241930" y="3763379"/>
            <a:ext cx="2116284" cy="1015663"/>
          </a:xfrm>
          <a:prstGeom prst="rect">
            <a:avLst/>
          </a:prstGeom>
          <a:noFill/>
        </p:spPr>
        <p:txBody>
          <a:bodyPr wrap="none" rtlCol="0">
            <a:spAutoFit/>
          </a:bodyPr>
          <a:lstStyle/>
          <a:p>
            <a:pPr algn="ctr" fontAlgn="base">
              <a:spcBef>
                <a:spcPct val="0"/>
              </a:spcBef>
              <a:spcAft>
                <a:spcPct val="0"/>
              </a:spcAft>
            </a:pPr>
            <a:r>
              <a:rPr kumimoji="1" lang="zh-CN" altLang="en-US" sz="3000" b="1" dirty="0">
                <a:solidFill>
                  <a:srgbClr val="FF3300"/>
                </a:solidFill>
                <a:latin typeface="Times New Roman" pitchFamily="18" charset="0"/>
                <a:ea typeface="楷体_GB2312" pitchFamily="49" charset="-122"/>
              </a:rPr>
              <a:t>改进排序的</a:t>
            </a:r>
            <a:endParaRPr kumimoji="1" lang="en-US" altLang="zh-CN" sz="3000" b="1" dirty="0">
              <a:solidFill>
                <a:srgbClr val="FF3300"/>
              </a:solidFill>
              <a:latin typeface="Times New Roman" pitchFamily="18" charset="0"/>
              <a:ea typeface="楷体_GB2312" pitchFamily="49" charset="-122"/>
            </a:endParaRPr>
          </a:p>
          <a:p>
            <a:pPr algn="ctr" fontAlgn="base">
              <a:spcBef>
                <a:spcPct val="0"/>
              </a:spcBef>
              <a:spcAft>
                <a:spcPct val="0"/>
              </a:spcAft>
            </a:pPr>
            <a:r>
              <a:rPr kumimoji="1" lang="zh-CN" altLang="en-US" sz="3000" b="1" dirty="0">
                <a:solidFill>
                  <a:srgbClr val="FF3300"/>
                </a:solidFill>
                <a:latin typeface="Times New Roman" pitchFamily="18" charset="0"/>
                <a:ea typeface="楷体_GB2312" pitchFamily="49" charset="-122"/>
              </a:rPr>
              <a:t>存储结构</a:t>
            </a:r>
          </a:p>
        </p:txBody>
      </p:sp>
      <p:cxnSp>
        <p:nvCxnSpPr>
          <p:cNvPr id="21" name="直接箭头连接符 20"/>
          <p:cNvCxnSpPr>
            <a:endCxn id="20" idx="1"/>
          </p:cNvCxnSpPr>
          <p:nvPr/>
        </p:nvCxnSpPr>
        <p:spPr bwMode="auto">
          <a:xfrm>
            <a:off x="5765180" y="4257167"/>
            <a:ext cx="476750" cy="14044"/>
          </a:xfrm>
          <a:prstGeom prst="straightConnector1">
            <a:avLst/>
          </a:prstGeom>
          <a:noFill/>
          <a:ln w="28575" cap="flat" cmpd="sng" algn="ctr">
            <a:solidFill>
              <a:srgbClr val="000000"/>
            </a:solidFill>
            <a:prstDash val="solid"/>
            <a:round/>
            <a:headEnd type="none" w="med" len="med"/>
            <a:tailEnd type="arrow"/>
          </a:ln>
          <a:effectLst/>
        </p:spPr>
      </p:cxnSp>
      <p:sp>
        <p:nvSpPr>
          <p:cNvPr id="22" name="TextBox 21">
            <a:extLst>
              <a:ext uri="{FF2B5EF4-FFF2-40B4-BE49-F238E27FC236}">
                <a16:creationId xmlns:a16="http://schemas.microsoft.com/office/drawing/2014/main" id="{87BAFF35-3C83-974D-BEEF-143CD9017613}"/>
              </a:ext>
            </a:extLst>
          </p:cNvPr>
          <p:cNvSpPr txBox="1"/>
          <p:nvPr/>
        </p:nvSpPr>
        <p:spPr>
          <a:xfrm>
            <a:off x="1122597" y="5707915"/>
            <a:ext cx="6177475" cy="830997"/>
          </a:xfrm>
          <a:prstGeom prst="rect">
            <a:avLst/>
          </a:prstGeom>
          <a:solidFill>
            <a:schemeClr val="bg1"/>
          </a:solidFill>
          <a:ln w="19050">
            <a:solidFill>
              <a:srgbClr val="00B050"/>
            </a:solidFill>
          </a:ln>
        </p:spPr>
        <p:txBody>
          <a:bodyPr wrap="square" rtlCol="0">
            <a:spAutoFit/>
          </a:bodyPr>
          <a:lstStyle/>
          <a:p>
            <a:pPr algn="just"/>
            <a:r>
              <a:rPr lang="zh-CN" altLang="en-US" sz="2400" b="1" dirty="0">
                <a:solidFill>
                  <a:srgbClr val="FF0000"/>
                </a:solidFill>
              </a:rPr>
              <a:t>折半查找可以有效减少比较的次数，但是不能减少移动的次数。如何减小移动次数</a:t>
            </a:r>
            <a:r>
              <a:rPr lang="en-US" altLang="zh-CN" sz="2400" b="1" dirty="0">
                <a:solidFill>
                  <a:srgbClr val="FF0000"/>
                </a:solidFill>
              </a:rPr>
              <a:t>?</a:t>
            </a:r>
            <a:endParaRPr lang="zh-CN" altLang="en-US" sz="2400" b="1" dirty="0">
              <a:solidFill>
                <a:srgbClr val="FF0000"/>
              </a:solidFill>
            </a:endParaRPr>
          </a:p>
        </p:txBody>
      </p:sp>
    </p:spTree>
    <p:extLst>
      <p:ext uri="{BB962C8B-B14F-4D97-AF65-F5344CB8AC3E}">
        <p14:creationId xmlns:p14="http://schemas.microsoft.com/office/powerpoint/2010/main" val="3133664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p:bldP spid="20"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0063EC4C-CFD8-4F45-A0A2-30028C1F73DB}" type="slidenum">
              <a:rPr lang="zh-CN" altLang="en-US" b="1">
                <a:solidFill>
                  <a:srgbClr val="F79646">
                    <a:lumMod val="75000"/>
                  </a:srgbClr>
                </a:solidFill>
              </a:rPr>
              <a:pPr/>
              <a:t>34</a:t>
            </a:fld>
            <a:endParaRPr lang="zh-CN" altLang="en-US" b="1" dirty="0">
              <a:solidFill>
                <a:srgbClr val="F79646">
                  <a:lumMod val="75000"/>
                </a:srgbClr>
              </a:solidFill>
            </a:endParaRPr>
          </a:p>
        </p:txBody>
      </p:sp>
      <p:sp>
        <p:nvSpPr>
          <p:cNvPr id="2" name="标题 1"/>
          <p:cNvSpPr>
            <a:spLocks noGrp="1"/>
          </p:cNvSpPr>
          <p:nvPr>
            <p:ph type="title"/>
          </p:nvPr>
        </p:nvSpPr>
        <p:spPr>
          <a:xfrm>
            <a:off x="457200" y="0"/>
            <a:ext cx="8229600" cy="1143000"/>
          </a:xfrm>
        </p:spPr>
        <p:txBody>
          <a:bodyPr>
            <a:normAutofit/>
          </a:bodyPr>
          <a:lstStyle/>
          <a:p>
            <a:pPr lvl="0" fontAlgn="base">
              <a:lnSpc>
                <a:spcPct val="150000"/>
              </a:lnSpc>
              <a:spcBef>
                <a:spcPct val="5000"/>
              </a:spcBef>
              <a:spcAft>
                <a:spcPct val="5000"/>
              </a:spcAft>
            </a:pPr>
            <a:r>
              <a:rPr kumimoji="1" lang="en-US" altLang="zh-CN" sz="3200" b="1" dirty="0">
                <a:latin typeface="Arial" charset="0"/>
                <a:ea typeface="宋体" charset="-122"/>
                <a:cs typeface="+mn-cs"/>
              </a:rPr>
              <a:t>6.2.3 </a:t>
            </a:r>
            <a:r>
              <a:rPr kumimoji="1" lang="zh-CN" altLang="en-US" sz="3200" b="1" dirty="0">
                <a:latin typeface="Arial" charset="0"/>
                <a:ea typeface="宋体" charset="-122"/>
                <a:cs typeface="+mn-cs"/>
              </a:rPr>
              <a:t>表插入排序</a:t>
            </a:r>
          </a:p>
        </p:txBody>
      </p:sp>
      <p:sp>
        <p:nvSpPr>
          <p:cNvPr id="4" name="日期占位符 3"/>
          <p:cNvSpPr>
            <a:spLocks noGrp="1"/>
          </p:cNvSpPr>
          <p:nvPr>
            <p:ph type="dt" sz="half" idx="4294967295"/>
          </p:nvPr>
        </p:nvSpPr>
        <p:spPr>
          <a:xfrm>
            <a:off x="0" y="6356350"/>
            <a:ext cx="2133600" cy="365125"/>
          </a:xfrm>
        </p:spPr>
        <p:txBody>
          <a:bodyPr/>
          <a:lstStyle/>
          <a:p>
            <a:fld id="{120E33AB-6191-47B9-BAD8-20AF98259886}" type="datetime1">
              <a:rPr lang="zh-CN" altLang="en-US" b="1" smtClean="0">
                <a:solidFill>
                  <a:srgbClr val="F79646">
                    <a:lumMod val="75000"/>
                  </a:srgbClr>
                </a:solidFill>
              </a:rPr>
              <a:t>2025/4/9</a:t>
            </a:fld>
            <a:endParaRPr lang="zh-CN" altLang="en-US" b="1" dirty="0">
              <a:solidFill>
                <a:srgbClr val="F79646">
                  <a:lumMod val="75000"/>
                </a:srgbClr>
              </a:solidFill>
            </a:endParaRPr>
          </a:p>
        </p:txBody>
      </p:sp>
      <p:pic>
        <p:nvPicPr>
          <p:cNvPr id="2049" name="Picture 1" descr="C:\Users\Haijun\AppData\Roaming\Tencent\Users\2968516474\QQ\WinTemp\RichOle\O5)[OOM[}$H7(6{A~41GY`Q.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73137" y="1"/>
            <a:ext cx="970863" cy="838199"/>
          </a:xfrm>
          <a:prstGeom prst="rect">
            <a:avLst/>
          </a:prstGeom>
          <a:noFill/>
          <a:extLst>
            <a:ext uri="{909E8E84-426E-40DD-AFC4-6F175D3DCCD1}">
              <a14:hiddenFill xmlns:a14="http://schemas.microsoft.com/office/drawing/2010/main">
                <a:solidFill>
                  <a:srgbClr val="FFFFFF"/>
                </a:solidFill>
              </a14:hiddenFill>
            </a:ext>
          </a:extLst>
        </p:spPr>
      </p:pic>
      <p:cxnSp>
        <p:nvCxnSpPr>
          <p:cNvPr id="12" name="直接连接符 11"/>
          <p:cNvCxnSpPr/>
          <p:nvPr/>
        </p:nvCxnSpPr>
        <p:spPr>
          <a:xfrm>
            <a:off x="457200" y="6324600"/>
            <a:ext cx="822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Text Box 3"/>
          <p:cNvSpPr txBox="1">
            <a:spLocks noChangeArrowheads="1"/>
          </p:cNvSpPr>
          <p:nvPr/>
        </p:nvSpPr>
        <p:spPr bwMode="auto">
          <a:xfrm>
            <a:off x="381000" y="972389"/>
            <a:ext cx="4321175" cy="519113"/>
          </a:xfrm>
          <a:prstGeom prst="rect">
            <a:avLst/>
          </a:prstGeom>
          <a:noFill/>
          <a:ln w="9525" algn="ctr">
            <a:noFill/>
            <a:miter lim="800000"/>
            <a:headEnd/>
            <a:tailEnd/>
          </a:ln>
          <a:effectLst/>
        </p:spPr>
        <p:txBody>
          <a:bodyPr>
            <a:spAutoFit/>
          </a:bodyPr>
          <a:lstStyle/>
          <a:p>
            <a:pPr fontAlgn="base">
              <a:spcBef>
                <a:spcPct val="20000"/>
              </a:spcBef>
              <a:spcAft>
                <a:spcPct val="0"/>
              </a:spcAft>
              <a:buFont typeface="Wingdings" pitchFamily="2" charset="2"/>
              <a:buChar char="p"/>
            </a:pPr>
            <a:r>
              <a:rPr kumimoji="1" lang="en-US" altLang="zh-CN" sz="2800" b="1" dirty="0">
                <a:solidFill>
                  <a:srgbClr val="003300"/>
                </a:solidFill>
                <a:latin typeface="Times New Roman" pitchFamily="18" charset="0"/>
              </a:rPr>
              <a:t> </a:t>
            </a:r>
            <a:r>
              <a:rPr kumimoji="1" lang="zh-CN" altLang="en-US" sz="2800" b="1" dirty="0">
                <a:solidFill>
                  <a:srgbClr val="003300"/>
                </a:solidFill>
                <a:latin typeface="Times New Roman" pitchFamily="18" charset="0"/>
              </a:rPr>
              <a:t>表插入排序的思想</a:t>
            </a:r>
          </a:p>
        </p:txBody>
      </p:sp>
      <p:sp>
        <p:nvSpPr>
          <p:cNvPr id="14" name="Text Box 5"/>
          <p:cNvSpPr txBox="1">
            <a:spLocks noChangeArrowheads="1"/>
          </p:cNvSpPr>
          <p:nvPr/>
        </p:nvSpPr>
        <p:spPr bwMode="auto">
          <a:xfrm>
            <a:off x="539750" y="1711339"/>
            <a:ext cx="7705725" cy="4524315"/>
          </a:xfrm>
          <a:prstGeom prst="rect">
            <a:avLst/>
          </a:prstGeom>
          <a:noFill/>
          <a:ln w="9525" algn="ctr">
            <a:solidFill>
              <a:srgbClr val="003300"/>
            </a:solidFill>
            <a:miter lim="800000"/>
            <a:headEnd/>
            <a:tailEnd/>
          </a:ln>
          <a:effectLst/>
        </p:spPr>
        <p:txBody>
          <a:bodyPr>
            <a:spAutoFit/>
          </a:bodyPr>
          <a:lstStyle/>
          <a:p>
            <a:pPr algn="just" fontAlgn="base">
              <a:lnSpc>
                <a:spcPct val="150000"/>
              </a:lnSpc>
              <a:spcBef>
                <a:spcPct val="0"/>
              </a:spcBef>
              <a:spcAft>
                <a:spcPct val="0"/>
              </a:spcAft>
            </a:pPr>
            <a:r>
              <a:rPr kumimoji="1" lang="zh-CN" altLang="en-US" sz="2400" b="1" dirty="0">
                <a:solidFill>
                  <a:srgbClr val="0000FF"/>
                </a:solidFill>
                <a:latin typeface="Times New Roman" pitchFamily="18" charset="0"/>
              </a:rPr>
              <a:t>所谓表插入排序，是利用</a:t>
            </a:r>
            <a:r>
              <a:rPr kumimoji="1" lang="zh-CN" altLang="en-US" sz="2400" b="1" dirty="0">
                <a:solidFill>
                  <a:srgbClr val="FF0000"/>
                </a:solidFill>
                <a:latin typeface="Times New Roman" pitchFamily="18" charset="0"/>
              </a:rPr>
              <a:t>静态链表</a:t>
            </a:r>
            <a:r>
              <a:rPr kumimoji="1" lang="zh-CN" altLang="en-US" sz="2400" b="1" dirty="0">
                <a:solidFill>
                  <a:srgbClr val="0000FF"/>
                </a:solidFill>
                <a:latin typeface="Times New Roman" pitchFamily="18" charset="0"/>
              </a:rPr>
              <a:t>的形式，分两步完成排序。</a:t>
            </a:r>
          </a:p>
          <a:p>
            <a:pPr algn="just" fontAlgn="base">
              <a:lnSpc>
                <a:spcPct val="150000"/>
              </a:lnSpc>
              <a:spcBef>
                <a:spcPct val="0"/>
              </a:spcBef>
              <a:spcAft>
                <a:spcPct val="0"/>
              </a:spcAft>
            </a:pPr>
            <a:r>
              <a:rPr kumimoji="1" lang="zh-CN" altLang="en-US" sz="2400" b="1" dirty="0">
                <a:solidFill>
                  <a:srgbClr val="0000FF"/>
                </a:solidFill>
                <a:latin typeface="Times New Roman" pitchFamily="18" charset="0"/>
              </a:rPr>
              <a:t>一、对一个有序的循环链表，插入一新的元素，修改每个节点的后继指针的指向，使顺着这个指针的指向，元素是有序的。在这个过程中，我们</a:t>
            </a:r>
            <a:r>
              <a:rPr kumimoji="1" lang="zh-CN" altLang="en-US" sz="2400" b="1" dirty="0">
                <a:solidFill>
                  <a:srgbClr val="FF0000"/>
                </a:solidFill>
                <a:latin typeface="Times New Roman" pitchFamily="18" charset="0"/>
              </a:rPr>
              <a:t>不移动或交换元素</a:t>
            </a:r>
            <a:r>
              <a:rPr kumimoji="1" lang="zh-CN" altLang="en-US" sz="2400" b="1" dirty="0">
                <a:solidFill>
                  <a:srgbClr val="0000FF"/>
                </a:solidFill>
                <a:latin typeface="Times New Roman" pitchFamily="18" charset="0"/>
              </a:rPr>
              <a:t>，</a:t>
            </a:r>
            <a:r>
              <a:rPr kumimoji="1" lang="zh-CN" altLang="en-US" sz="2400" b="1" dirty="0">
                <a:solidFill>
                  <a:srgbClr val="FF0000"/>
                </a:solidFill>
                <a:latin typeface="Times New Roman" pitchFamily="18" charset="0"/>
              </a:rPr>
              <a:t>只是修改指针的指向。</a:t>
            </a:r>
          </a:p>
          <a:p>
            <a:pPr algn="just" fontAlgn="base">
              <a:lnSpc>
                <a:spcPct val="150000"/>
              </a:lnSpc>
              <a:spcBef>
                <a:spcPct val="0"/>
              </a:spcBef>
              <a:spcAft>
                <a:spcPct val="0"/>
              </a:spcAft>
            </a:pPr>
            <a:r>
              <a:rPr kumimoji="1" lang="zh-CN" altLang="en-US" sz="2400" b="1" dirty="0">
                <a:solidFill>
                  <a:srgbClr val="0000FF"/>
                </a:solidFill>
                <a:latin typeface="Times New Roman" pitchFamily="18" charset="0"/>
              </a:rPr>
              <a:t>二、顺着指针的指向调整元素的位置，使其在链表中真正做到物理有序。</a:t>
            </a:r>
          </a:p>
        </p:txBody>
      </p:sp>
    </p:spTree>
    <p:extLst>
      <p:ext uri="{BB962C8B-B14F-4D97-AF65-F5344CB8AC3E}">
        <p14:creationId xmlns:p14="http://schemas.microsoft.com/office/powerpoint/2010/main" val="271763898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0063EC4C-CFD8-4F45-A0A2-30028C1F73DB}" type="slidenum">
              <a:rPr lang="zh-CN" altLang="en-US" b="1">
                <a:solidFill>
                  <a:srgbClr val="F79646">
                    <a:lumMod val="75000"/>
                  </a:srgbClr>
                </a:solidFill>
              </a:rPr>
              <a:pPr/>
              <a:t>35</a:t>
            </a:fld>
            <a:endParaRPr lang="zh-CN" altLang="en-US" b="1" dirty="0">
              <a:solidFill>
                <a:srgbClr val="F79646">
                  <a:lumMod val="75000"/>
                </a:srgbClr>
              </a:solidFill>
            </a:endParaRPr>
          </a:p>
        </p:txBody>
      </p:sp>
      <p:sp>
        <p:nvSpPr>
          <p:cNvPr id="2" name="标题 1"/>
          <p:cNvSpPr>
            <a:spLocks noGrp="1"/>
          </p:cNvSpPr>
          <p:nvPr>
            <p:ph type="title"/>
          </p:nvPr>
        </p:nvSpPr>
        <p:spPr>
          <a:xfrm>
            <a:off x="457200" y="0"/>
            <a:ext cx="8229600" cy="1143000"/>
          </a:xfrm>
        </p:spPr>
        <p:txBody>
          <a:bodyPr>
            <a:normAutofit/>
          </a:bodyPr>
          <a:lstStyle/>
          <a:p>
            <a:pPr lvl="0" fontAlgn="base">
              <a:lnSpc>
                <a:spcPct val="150000"/>
              </a:lnSpc>
              <a:spcBef>
                <a:spcPct val="5000"/>
              </a:spcBef>
              <a:spcAft>
                <a:spcPct val="5000"/>
              </a:spcAft>
            </a:pPr>
            <a:r>
              <a:rPr kumimoji="1" lang="en-US" altLang="zh-CN" sz="3200" b="1" dirty="0">
                <a:latin typeface="Arial" charset="0"/>
                <a:ea typeface="宋体" charset="-122"/>
                <a:cs typeface="+mn-cs"/>
              </a:rPr>
              <a:t>6.2.3 </a:t>
            </a:r>
            <a:r>
              <a:rPr kumimoji="1" lang="zh-CN" altLang="en-US" sz="3200" b="1" dirty="0">
                <a:latin typeface="Arial" charset="0"/>
                <a:ea typeface="宋体" charset="-122"/>
                <a:cs typeface="+mn-cs"/>
              </a:rPr>
              <a:t>表插入排序</a:t>
            </a:r>
          </a:p>
        </p:txBody>
      </p:sp>
      <p:sp>
        <p:nvSpPr>
          <p:cNvPr id="4" name="日期占位符 3"/>
          <p:cNvSpPr>
            <a:spLocks noGrp="1"/>
          </p:cNvSpPr>
          <p:nvPr>
            <p:ph type="dt" sz="half" idx="4294967295"/>
          </p:nvPr>
        </p:nvSpPr>
        <p:spPr>
          <a:xfrm>
            <a:off x="0" y="6356350"/>
            <a:ext cx="2133600" cy="365125"/>
          </a:xfrm>
        </p:spPr>
        <p:txBody>
          <a:bodyPr/>
          <a:lstStyle/>
          <a:p>
            <a:fld id="{7A55FBA2-6B6B-4236-92C8-EC3D45D41ADF}" type="datetime1">
              <a:rPr lang="zh-CN" altLang="en-US" b="1" smtClean="0">
                <a:solidFill>
                  <a:srgbClr val="F79646">
                    <a:lumMod val="75000"/>
                  </a:srgbClr>
                </a:solidFill>
              </a:rPr>
              <a:t>2025/4/9</a:t>
            </a:fld>
            <a:endParaRPr lang="zh-CN" altLang="en-US" b="1" dirty="0">
              <a:solidFill>
                <a:srgbClr val="F79646">
                  <a:lumMod val="75000"/>
                </a:srgbClr>
              </a:solidFill>
            </a:endParaRPr>
          </a:p>
        </p:txBody>
      </p:sp>
      <p:pic>
        <p:nvPicPr>
          <p:cNvPr id="2049" name="Picture 1" descr="C:\Users\Haijun\AppData\Roaming\Tencent\Users\2968516474\QQ\WinTemp\RichOle\O5)[OOM[}$H7(6{A~41GY`Q.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73137" y="1"/>
            <a:ext cx="970863" cy="838199"/>
          </a:xfrm>
          <a:prstGeom prst="rect">
            <a:avLst/>
          </a:prstGeom>
          <a:noFill/>
          <a:extLst>
            <a:ext uri="{909E8E84-426E-40DD-AFC4-6F175D3DCCD1}">
              <a14:hiddenFill xmlns:a14="http://schemas.microsoft.com/office/drawing/2010/main">
                <a:solidFill>
                  <a:srgbClr val="FFFFFF"/>
                </a:solidFill>
              </a14:hiddenFill>
            </a:ext>
          </a:extLst>
        </p:spPr>
      </p:pic>
      <p:cxnSp>
        <p:nvCxnSpPr>
          <p:cNvPr id="12" name="直接连接符 11"/>
          <p:cNvCxnSpPr/>
          <p:nvPr/>
        </p:nvCxnSpPr>
        <p:spPr>
          <a:xfrm>
            <a:off x="457200" y="6324600"/>
            <a:ext cx="822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Text Box 5"/>
          <p:cNvSpPr txBox="1">
            <a:spLocks noChangeArrowheads="1"/>
          </p:cNvSpPr>
          <p:nvPr/>
        </p:nvSpPr>
        <p:spPr bwMode="auto">
          <a:xfrm>
            <a:off x="539750" y="1711339"/>
            <a:ext cx="7705725" cy="4524315"/>
          </a:xfrm>
          <a:prstGeom prst="rect">
            <a:avLst/>
          </a:prstGeom>
          <a:noFill/>
          <a:ln w="9525" algn="ctr">
            <a:solidFill>
              <a:srgbClr val="003300"/>
            </a:solidFill>
            <a:miter lim="800000"/>
            <a:headEnd/>
            <a:tailEnd/>
          </a:ln>
          <a:effectLst/>
        </p:spPr>
        <p:txBody>
          <a:bodyPr>
            <a:spAutoFit/>
          </a:bodyPr>
          <a:lstStyle/>
          <a:p>
            <a:pPr fontAlgn="base">
              <a:lnSpc>
                <a:spcPct val="150000"/>
              </a:lnSpc>
              <a:spcBef>
                <a:spcPct val="0"/>
              </a:spcBef>
              <a:spcAft>
                <a:spcPct val="0"/>
              </a:spcAft>
            </a:pPr>
            <a:r>
              <a:rPr kumimoji="1" lang="zh-CN" altLang="en-US" sz="2400" b="1" dirty="0">
                <a:solidFill>
                  <a:srgbClr val="0000FF"/>
                </a:solidFill>
                <a:latin typeface="Times New Roman" pitchFamily="18" charset="0"/>
              </a:rPr>
              <a:t>思路：</a:t>
            </a:r>
          </a:p>
          <a:p>
            <a:pPr fontAlgn="base">
              <a:lnSpc>
                <a:spcPct val="150000"/>
              </a:lnSpc>
              <a:spcBef>
                <a:spcPct val="0"/>
              </a:spcBef>
              <a:spcAft>
                <a:spcPct val="0"/>
              </a:spcAft>
            </a:pPr>
            <a:r>
              <a:rPr kumimoji="1" lang="en-US" altLang="zh-CN" sz="2400" b="1" dirty="0">
                <a:solidFill>
                  <a:srgbClr val="0000FF"/>
                </a:solidFill>
                <a:latin typeface="Times New Roman" pitchFamily="18" charset="0"/>
              </a:rPr>
              <a:t>1</a:t>
            </a:r>
            <a:r>
              <a:rPr kumimoji="1" lang="zh-CN" altLang="en-US" sz="2400" b="1" dirty="0">
                <a:solidFill>
                  <a:srgbClr val="0000FF"/>
                </a:solidFill>
                <a:latin typeface="Times New Roman" pitchFamily="18" charset="0"/>
              </a:rPr>
              <a:t>、</a:t>
            </a:r>
            <a:r>
              <a:rPr kumimoji="1" lang="zh-CN" altLang="en-US" sz="2400" b="1" dirty="0">
                <a:solidFill>
                  <a:srgbClr val="FF0000"/>
                </a:solidFill>
                <a:latin typeface="Times New Roman" pitchFamily="18" charset="0"/>
              </a:rPr>
              <a:t>构建一新的结构体类型</a:t>
            </a:r>
            <a:r>
              <a:rPr kumimoji="1" lang="zh-CN" altLang="en-US" sz="2400" b="1" dirty="0">
                <a:solidFill>
                  <a:srgbClr val="0000FF"/>
                </a:solidFill>
                <a:latin typeface="Times New Roman" pitchFamily="18" charset="0"/>
              </a:rPr>
              <a:t>，使其封装了值域和指针域。并增加一结点，</a:t>
            </a:r>
            <a:r>
              <a:rPr kumimoji="1" lang="zh-CN" altLang="en-US" sz="2400" b="1" dirty="0">
                <a:solidFill>
                  <a:srgbClr val="FF0000"/>
                </a:solidFill>
                <a:latin typeface="Times New Roman" pitchFamily="18" charset="0"/>
              </a:rPr>
              <a:t>当做头结点，为循环终止创造条件</a:t>
            </a:r>
            <a:r>
              <a:rPr kumimoji="1" lang="zh-CN" altLang="en-US" sz="2400" b="1" dirty="0">
                <a:solidFill>
                  <a:srgbClr val="0000FF"/>
                </a:solidFill>
                <a:latin typeface="Times New Roman" pitchFamily="18" charset="0"/>
              </a:rPr>
              <a:t>，头结点值域存贮的值应不小于原序列中的最大值。</a:t>
            </a:r>
          </a:p>
          <a:p>
            <a:pPr fontAlgn="base">
              <a:lnSpc>
                <a:spcPct val="150000"/>
              </a:lnSpc>
              <a:spcBef>
                <a:spcPct val="0"/>
              </a:spcBef>
              <a:spcAft>
                <a:spcPct val="0"/>
              </a:spcAft>
            </a:pPr>
            <a:r>
              <a:rPr kumimoji="1" lang="en-US" altLang="zh-CN" sz="2400" b="1" dirty="0">
                <a:solidFill>
                  <a:srgbClr val="0000FF"/>
                </a:solidFill>
                <a:latin typeface="Times New Roman" pitchFamily="18" charset="0"/>
              </a:rPr>
              <a:t>2</a:t>
            </a:r>
            <a:r>
              <a:rPr kumimoji="1" lang="zh-CN" altLang="en-US" sz="2400" b="1" dirty="0">
                <a:solidFill>
                  <a:srgbClr val="0000FF"/>
                </a:solidFill>
                <a:latin typeface="Times New Roman" pitchFamily="18" charset="0"/>
              </a:rPr>
              <a:t>、</a:t>
            </a:r>
            <a:r>
              <a:rPr kumimoji="1" lang="zh-CN" altLang="en-US" sz="2400" b="1" dirty="0">
                <a:solidFill>
                  <a:srgbClr val="FF0000"/>
                </a:solidFill>
                <a:latin typeface="Times New Roman" pitchFamily="18" charset="0"/>
              </a:rPr>
              <a:t>初始化静态链表</a:t>
            </a:r>
            <a:r>
              <a:rPr kumimoji="1" lang="zh-CN" altLang="en-US" sz="2400" b="1" dirty="0">
                <a:solidFill>
                  <a:srgbClr val="0000FF"/>
                </a:solidFill>
                <a:latin typeface="Times New Roman" pitchFamily="18" charset="0"/>
              </a:rPr>
              <a:t>：使第一个结点和头结点构成循环的链表。由于链表中只有一个元素，那当然是有序的。</a:t>
            </a:r>
          </a:p>
          <a:p>
            <a:pPr fontAlgn="base">
              <a:lnSpc>
                <a:spcPct val="150000"/>
              </a:lnSpc>
              <a:spcBef>
                <a:spcPct val="0"/>
              </a:spcBef>
              <a:spcAft>
                <a:spcPct val="0"/>
              </a:spcAft>
            </a:pPr>
            <a:r>
              <a:rPr kumimoji="1" lang="en-US" altLang="zh-CN" sz="2400" b="1" dirty="0">
                <a:solidFill>
                  <a:srgbClr val="0000FF"/>
                </a:solidFill>
                <a:latin typeface="Times New Roman" pitchFamily="18" charset="0"/>
              </a:rPr>
              <a:t>3</a:t>
            </a:r>
            <a:r>
              <a:rPr kumimoji="1" lang="zh-CN" altLang="en-US" sz="2400" b="1" dirty="0">
                <a:solidFill>
                  <a:srgbClr val="0000FF"/>
                </a:solidFill>
                <a:latin typeface="Times New Roman" pitchFamily="18" charset="0"/>
              </a:rPr>
              <a:t>、把后续的结点</a:t>
            </a:r>
            <a:r>
              <a:rPr kumimoji="1" lang="zh-CN" altLang="en-US" sz="2400" b="1" dirty="0">
                <a:solidFill>
                  <a:srgbClr val="FF0000"/>
                </a:solidFill>
                <a:latin typeface="Times New Roman" pitchFamily="18" charset="0"/>
              </a:rPr>
              <a:t>依次插入</a:t>
            </a:r>
            <a:r>
              <a:rPr kumimoji="1" lang="zh-CN" altLang="en-US" sz="2400" b="1" dirty="0">
                <a:solidFill>
                  <a:srgbClr val="0000FF"/>
                </a:solidFill>
                <a:latin typeface="Times New Roman" pitchFamily="18" charset="0"/>
              </a:rPr>
              <a:t>到该循环链表中，调整各结点的指针指向，使其沿着指针方向是有序的。</a:t>
            </a:r>
          </a:p>
        </p:txBody>
      </p:sp>
      <p:sp>
        <p:nvSpPr>
          <p:cNvPr id="15" name="Text Box 3">
            <a:extLst>
              <a:ext uri="{FF2B5EF4-FFF2-40B4-BE49-F238E27FC236}">
                <a16:creationId xmlns:a16="http://schemas.microsoft.com/office/drawing/2014/main" id="{B95A773E-D3D1-B74A-BF10-68B9253A748D}"/>
              </a:ext>
            </a:extLst>
          </p:cNvPr>
          <p:cNvSpPr txBox="1">
            <a:spLocks noChangeArrowheads="1"/>
          </p:cNvSpPr>
          <p:nvPr/>
        </p:nvSpPr>
        <p:spPr bwMode="auto">
          <a:xfrm>
            <a:off x="381000" y="972389"/>
            <a:ext cx="4321175" cy="519113"/>
          </a:xfrm>
          <a:prstGeom prst="rect">
            <a:avLst/>
          </a:prstGeom>
          <a:noFill/>
          <a:ln w="9525" algn="ctr">
            <a:noFill/>
            <a:miter lim="800000"/>
            <a:headEnd/>
            <a:tailEnd/>
          </a:ln>
          <a:effectLst/>
        </p:spPr>
        <p:txBody>
          <a:bodyPr>
            <a:spAutoFit/>
          </a:bodyPr>
          <a:lstStyle/>
          <a:p>
            <a:pPr fontAlgn="base">
              <a:spcBef>
                <a:spcPct val="20000"/>
              </a:spcBef>
              <a:spcAft>
                <a:spcPct val="0"/>
              </a:spcAft>
              <a:buFont typeface="Wingdings" pitchFamily="2" charset="2"/>
              <a:buChar char="p"/>
            </a:pPr>
            <a:r>
              <a:rPr kumimoji="1" lang="en-US" altLang="zh-CN" sz="2800" b="1" dirty="0">
                <a:solidFill>
                  <a:srgbClr val="003300"/>
                </a:solidFill>
                <a:latin typeface="Times New Roman" pitchFamily="18" charset="0"/>
              </a:rPr>
              <a:t> </a:t>
            </a:r>
            <a:r>
              <a:rPr kumimoji="1" lang="zh-CN" altLang="en-US" sz="2800" b="1" dirty="0">
                <a:solidFill>
                  <a:srgbClr val="003300"/>
                </a:solidFill>
                <a:latin typeface="Times New Roman" pitchFamily="18" charset="0"/>
              </a:rPr>
              <a:t>表插入排序的思想</a:t>
            </a:r>
          </a:p>
        </p:txBody>
      </p:sp>
    </p:spTree>
    <p:extLst>
      <p:ext uri="{BB962C8B-B14F-4D97-AF65-F5344CB8AC3E}">
        <p14:creationId xmlns:p14="http://schemas.microsoft.com/office/powerpoint/2010/main" val="233689379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0063EC4C-CFD8-4F45-A0A2-30028C1F73DB}" type="slidenum">
              <a:rPr lang="zh-CN" altLang="en-US" b="1">
                <a:solidFill>
                  <a:srgbClr val="F79646">
                    <a:lumMod val="75000"/>
                  </a:srgbClr>
                </a:solidFill>
              </a:rPr>
              <a:pPr/>
              <a:t>36</a:t>
            </a:fld>
            <a:endParaRPr lang="zh-CN" altLang="en-US" b="1" dirty="0">
              <a:solidFill>
                <a:srgbClr val="F79646">
                  <a:lumMod val="75000"/>
                </a:srgbClr>
              </a:solidFill>
            </a:endParaRPr>
          </a:p>
        </p:txBody>
      </p:sp>
      <p:sp>
        <p:nvSpPr>
          <p:cNvPr id="2" name="标题 1"/>
          <p:cNvSpPr>
            <a:spLocks noGrp="1"/>
          </p:cNvSpPr>
          <p:nvPr>
            <p:ph type="title"/>
          </p:nvPr>
        </p:nvSpPr>
        <p:spPr>
          <a:xfrm>
            <a:off x="457200" y="0"/>
            <a:ext cx="8229600" cy="1143000"/>
          </a:xfrm>
        </p:spPr>
        <p:txBody>
          <a:bodyPr>
            <a:normAutofit/>
          </a:bodyPr>
          <a:lstStyle/>
          <a:p>
            <a:pPr lvl="0" fontAlgn="base">
              <a:lnSpc>
                <a:spcPct val="150000"/>
              </a:lnSpc>
              <a:spcBef>
                <a:spcPct val="5000"/>
              </a:spcBef>
              <a:spcAft>
                <a:spcPct val="5000"/>
              </a:spcAft>
            </a:pPr>
            <a:r>
              <a:rPr kumimoji="1" lang="en-US" altLang="zh-CN" sz="3200" b="1" dirty="0">
                <a:latin typeface="Arial" charset="0"/>
                <a:ea typeface="宋体" charset="-122"/>
                <a:cs typeface="+mn-cs"/>
              </a:rPr>
              <a:t>6.2.3 </a:t>
            </a:r>
            <a:r>
              <a:rPr kumimoji="1" lang="zh-CN" altLang="en-US" sz="3200" b="1" dirty="0">
                <a:latin typeface="Arial" charset="0"/>
                <a:ea typeface="宋体" charset="-122"/>
                <a:cs typeface="+mn-cs"/>
              </a:rPr>
              <a:t>表插入排序</a:t>
            </a:r>
          </a:p>
        </p:txBody>
      </p:sp>
      <p:sp>
        <p:nvSpPr>
          <p:cNvPr id="4" name="日期占位符 3"/>
          <p:cNvSpPr>
            <a:spLocks noGrp="1"/>
          </p:cNvSpPr>
          <p:nvPr>
            <p:ph type="dt" sz="half" idx="4294967295"/>
          </p:nvPr>
        </p:nvSpPr>
        <p:spPr>
          <a:xfrm>
            <a:off x="0" y="6356350"/>
            <a:ext cx="2133600" cy="365125"/>
          </a:xfrm>
        </p:spPr>
        <p:txBody>
          <a:bodyPr/>
          <a:lstStyle/>
          <a:p>
            <a:fld id="{1E74E358-D534-4E01-A8CA-E2F09425C62B}" type="datetime1">
              <a:rPr lang="zh-CN" altLang="en-US" b="1" smtClean="0">
                <a:solidFill>
                  <a:srgbClr val="F79646">
                    <a:lumMod val="75000"/>
                  </a:srgbClr>
                </a:solidFill>
              </a:rPr>
              <a:t>2025/4/9</a:t>
            </a:fld>
            <a:endParaRPr lang="zh-CN" altLang="en-US" b="1" dirty="0">
              <a:solidFill>
                <a:srgbClr val="F79646">
                  <a:lumMod val="75000"/>
                </a:srgbClr>
              </a:solidFill>
            </a:endParaRPr>
          </a:p>
        </p:txBody>
      </p:sp>
      <p:pic>
        <p:nvPicPr>
          <p:cNvPr id="2049" name="Picture 1" descr="C:\Users\Haijun\AppData\Roaming\Tencent\Users\2968516474\QQ\WinTemp\RichOle\O5)[OOM[}$H7(6{A~41GY`Q.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73137" y="1"/>
            <a:ext cx="970863" cy="838199"/>
          </a:xfrm>
          <a:prstGeom prst="rect">
            <a:avLst/>
          </a:prstGeom>
          <a:noFill/>
          <a:extLst>
            <a:ext uri="{909E8E84-426E-40DD-AFC4-6F175D3DCCD1}">
              <a14:hiddenFill xmlns:a14="http://schemas.microsoft.com/office/drawing/2010/main">
                <a:solidFill>
                  <a:srgbClr val="FFFFFF"/>
                </a:solidFill>
              </a14:hiddenFill>
            </a:ext>
          </a:extLst>
        </p:spPr>
      </p:pic>
      <p:cxnSp>
        <p:nvCxnSpPr>
          <p:cNvPr id="12" name="直接连接符 11"/>
          <p:cNvCxnSpPr/>
          <p:nvPr/>
        </p:nvCxnSpPr>
        <p:spPr>
          <a:xfrm>
            <a:off x="457200" y="6324600"/>
            <a:ext cx="822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Text Box 5"/>
          <p:cNvSpPr txBox="1">
            <a:spLocks noChangeArrowheads="1"/>
          </p:cNvSpPr>
          <p:nvPr/>
        </p:nvSpPr>
        <p:spPr bwMode="auto">
          <a:xfrm>
            <a:off x="539750" y="1563362"/>
            <a:ext cx="8147050" cy="4616648"/>
          </a:xfrm>
          <a:prstGeom prst="rect">
            <a:avLst/>
          </a:prstGeom>
          <a:noFill/>
          <a:ln w="9525" algn="ctr">
            <a:solidFill>
              <a:srgbClr val="003300"/>
            </a:solidFill>
            <a:miter lim="800000"/>
            <a:headEnd/>
            <a:tailEnd/>
          </a:ln>
          <a:effectLst/>
        </p:spPr>
        <p:txBody>
          <a:bodyPr wrap="square">
            <a:spAutoFit/>
          </a:bodyPr>
          <a:lstStyle/>
          <a:p>
            <a:pPr algn="just" fontAlgn="base">
              <a:lnSpc>
                <a:spcPct val="150000"/>
              </a:lnSpc>
              <a:spcBef>
                <a:spcPct val="0"/>
              </a:spcBef>
              <a:spcAft>
                <a:spcPct val="0"/>
              </a:spcAft>
            </a:pPr>
            <a:r>
              <a:rPr kumimoji="1" lang="zh-CN" altLang="en-US" sz="2800" b="1" dirty="0">
                <a:solidFill>
                  <a:srgbClr val="0000FF"/>
                </a:solidFill>
                <a:latin typeface="Times New Roman" pitchFamily="18" charset="0"/>
              </a:rPr>
              <a:t>小结：</a:t>
            </a:r>
            <a:r>
              <a:rPr kumimoji="1" lang="en-US" altLang="zh-CN" sz="2800" b="1" dirty="0">
                <a:solidFill>
                  <a:srgbClr val="0000FF"/>
                </a:solidFill>
                <a:latin typeface="Times New Roman" pitchFamily="18" charset="0"/>
              </a:rPr>
              <a:t>      </a:t>
            </a:r>
          </a:p>
          <a:p>
            <a:pPr algn="just" fontAlgn="base">
              <a:lnSpc>
                <a:spcPct val="150000"/>
              </a:lnSpc>
              <a:spcBef>
                <a:spcPct val="0"/>
              </a:spcBef>
              <a:spcAft>
                <a:spcPct val="0"/>
              </a:spcAft>
            </a:pPr>
            <a:r>
              <a:rPr kumimoji="1" lang="en-US" altLang="zh-CN" sz="2800" b="1" dirty="0">
                <a:solidFill>
                  <a:srgbClr val="0000FF"/>
                </a:solidFill>
                <a:latin typeface="Times New Roman" pitchFamily="18" charset="0"/>
              </a:rPr>
              <a:t>       (1)</a:t>
            </a:r>
            <a:r>
              <a:rPr kumimoji="1" lang="zh-CN" altLang="en-US" sz="2800" b="1" dirty="0">
                <a:solidFill>
                  <a:srgbClr val="0000FF"/>
                </a:solidFill>
                <a:latin typeface="Times New Roman" pitchFamily="18" charset="0"/>
              </a:rPr>
              <a:t>目的是为了</a:t>
            </a:r>
            <a:r>
              <a:rPr kumimoji="1" lang="zh-CN" altLang="en-US" sz="2800" b="1" dirty="0">
                <a:solidFill>
                  <a:srgbClr val="FF3300"/>
                </a:solidFill>
                <a:latin typeface="Times New Roman" pitchFamily="18" charset="0"/>
              </a:rPr>
              <a:t>减少</a:t>
            </a:r>
            <a:r>
              <a:rPr kumimoji="1" lang="zh-CN" altLang="en-US" sz="2800" b="1" dirty="0">
                <a:solidFill>
                  <a:srgbClr val="0000FF"/>
                </a:solidFill>
                <a:latin typeface="Times New Roman" pitchFamily="18" charset="0"/>
              </a:rPr>
              <a:t>在排序过程中进行的 “</a:t>
            </a:r>
            <a:r>
              <a:rPr kumimoji="1" lang="zh-CN" altLang="en-US" sz="2800" b="1" dirty="0">
                <a:solidFill>
                  <a:srgbClr val="FF3300"/>
                </a:solidFill>
                <a:latin typeface="Times New Roman" pitchFamily="18" charset="0"/>
              </a:rPr>
              <a:t>移动</a:t>
            </a:r>
            <a:r>
              <a:rPr kumimoji="1" lang="zh-CN" altLang="en-US" sz="2800" b="1" dirty="0">
                <a:solidFill>
                  <a:srgbClr val="0000FF"/>
                </a:solidFill>
                <a:latin typeface="Times New Roman" pitchFamily="18" charset="0"/>
              </a:rPr>
              <a:t>”记录的操作；</a:t>
            </a:r>
          </a:p>
          <a:p>
            <a:pPr algn="just" fontAlgn="base">
              <a:lnSpc>
                <a:spcPct val="150000"/>
              </a:lnSpc>
              <a:spcBef>
                <a:spcPct val="0"/>
              </a:spcBef>
              <a:spcAft>
                <a:spcPct val="0"/>
              </a:spcAft>
            </a:pPr>
            <a:r>
              <a:rPr kumimoji="1" lang="zh-CN" altLang="en-US" sz="2800" b="1" dirty="0">
                <a:solidFill>
                  <a:srgbClr val="0000FF"/>
                </a:solidFill>
                <a:latin typeface="Times New Roman" pitchFamily="18" charset="0"/>
              </a:rPr>
              <a:t>        </a:t>
            </a:r>
            <a:r>
              <a:rPr kumimoji="1" lang="en-US" altLang="zh-CN" sz="2800" b="1" dirty="0">
                <a:solidFill>
                  <a:srgbClr val="0000FF"/>
                </a:solidFill>
                <a:latin typeface="Times New Roman" pitchFamily="18" charset="0"/>
              </a:rPr>
              <a:t>(2)</a:t>
            </a:r>
            <a:r>
              <a:rPr kumimoji="1" lang="zh-CN" altLang="en-US" sz="2800" b="1" dirty="0">
                <a:solidFill>
                  <a:srgbClr val="0000FF"/>
                </a:solidFill>
                <a:latin typeface="Times New Roman" pitchFamily="18" charset="0"/>
              </a:rPr>
              <a:t>利用</a:t>
            </a:r>
            <a:r>
              <a:rPr kumimoji="1" lang="zh-CN" altLang="en-US" sz="2800" b="1" dirty="0">
                <a:solidFill>
                  <a:srgbClr val="FF3300"/>
                </a:solidFill>
                <a:latin typeface="Times New Roman" pitchFamily="18" charset="0"/>
              </a:rPr>
              <a:t>静态链表</a:t>
            </a:r>
            <a:r>
              <a:rPr kumimoji="1" lang="zh-CN" altLang="en-US" sz="2800" b="1" dirty="0">
                <a:solidFill>
                  <a:srgbClr val="0000FF"/>
                </a:solidFill>
                <a:latin typeface="Times New Roman" pitchFamily="18" charset="0"/>
              </a:rPr>
              <a:t>进行排序，排序中只修改指针指向；</a:t>
            </a:r>
          </a:p>
          <a:p>
            <a:pPr algn="just" fontAlgn="base">
              <a:lnSpc>
                <a:spcPct val="150000"/>
              </a:lnSpc>
              <a:spcBef>
                <a:spcPct val="0"/>
              </a:spcBef>
              <a:spcAft>
                <a:spcPct val="0"/>
              </a:spcAft>
            </a:pPr>
            <a:r>
              <a:rPr kumimoji="1" lang="zh-CN" altLang="en-US" sz="2800" b="1" dirty="0">
                <a:solidFill>
                  <a:srgbClr val="0000FF"/>
                </a:solidFill>
                <a:latin typeface="Times New Roman" pitchFamily="18" charset="0"/>
              </a:rPr>
              <a:t>        </a:t>
            </a:r>
            <a:r>
              <a:rPr kumimoji="1" lang="en-US" altLang="zh-CN" sz="2800" b="1" dirty="0">
                <a:solidFill>
                  <a:srgbClr val="0000FF"/>
                </a:solidFill>
                <a:latin typeface="Times New Roman" pitchFamily="18" charset="0"/>
              </a:rPr>
              <a:t>(3)</a:t>
            </a:r>
            <a:r>
              <a:rPr kumimoji="1" lang="zh-CN" altLang="en-US" sz="2800" b="1" dirty="0">
                <a:solidFill>
                  <a:srgbClr val="0000FF"/>
                </a:solidFill>
                <a:latin typeface="Times New Roman" pitchFamily="18" charset="0"/>
              </a:rPr>
              <a:t>在排序完成之后，一次性地调整各个记录相互之间的位置。</a:t>
            </a:r>
          </a:p>
        </p:txBody>
      </p:sp>
      <p:sp>
        <p:nvSpPr>
          <p:cNvPr id="16" name="Text Box 3">
            <a:extLst>
              <a:ext uri="{FF2B5EF4-FFF2-40B4-BE49-F238E27FC236}">
                <a16:creationId xmlns:a16="http://schemas.microsoft.com/office/drawing/2014/main" id="{7755C9FD-EDC6-1143-91A2-AF448000C1AF}"/>
              </a:ext>
            </a:extLst>
          </p:cNvPr>
          <p:cNvSpPr txBox="1">
            <a:spLocks noChangeArrowheads="1"/>
          </p:cNvSpPr>
          <p:nvPr/>
        </p:nvSpPr>
        <p:spPr bwMode="auto">
          <a:xfrm>
            <a:off x="381000" y="972389"/>
            <a:ext cx="4321175" cy="519113"/>
          </a:xfrm>
          <a:prstGeom prst="rect">
            <a:avLst/>
          </a:prstGeom>
          <a:noFill/>
          <a:ln w="9525" algn="ctr">
            <a:noFill/>
            <a:miter lim="800000"/>
            <a:headEnd/>
            <a:tailEnd/>
          </a:ln>
          <a:effectLst/>
        </p:spPr>
        <p:txBody>
          <a:bodyPr>
            <a:spAutoFit/>
          </a:bodyPr>
          <a:lstStyle/>
          <a:p>
            <a:pPr fontAlgn="base">
              <a:spcBef>
                <a:spcPct val="20000"/>
              </a:spcBef>
              <a:spcAft>
                <a:spcPct val="0"/>
              </a:spcAft>
              <a:buFont typeface="Wingdings" pitchFamily="2" charset="2"/>
              <a:buChar char="p"/>
            </a:pPr>
            <a:r>
              <a:rPr kumimoji="1" lang="en-US" altLang="zh-CN" sz="2800" b="1" dirty="0">
                <a:solidFill>
                  <a:srgbClr val="003300"/>
                </a:solidFill>
                <a:latin typeface="Times New Roman" pitchFamily="18" charset="0"/>
              </a:rPr>
              <a:t> </a:t>
            </a:r>
            <a:r>
              <a:rPr kumimoji="1" lang="zh-CN" altLang="en-US" sz="2800" b="1" dirty="0">
                <a:solidFill>
                  <a:srgbClr val="003300"/>
                </a:solidFill>
                <a:latin typeface="Times New Roman" pitchFamily="18" charset="0"/>
              </a:rPr>
              <a:t>表插入排序的思想</a:t>
            </a:r>
          </a:p>
        </p:txBody>
      </p:sp>
    </p:spTree>
    <p:extLst>
      <p:ext uri="{BB962C8B-B14F-4D97-AF65-F5344CB8AC3E}">
        <p14:creationId xmlns:p14="http://schemas.microsoft.com/office/powerpoint/2010/main" val="719210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0063EC4C-CFD8-4F45-A0A2-30028C1F73DB}" type="slidenum">
              <a:rPr lang="zh-CN" altLang="en-US" b="1">
                <a:solidFill>
                  <a:srgbClr val="F79646">
                    <a:lumMod val="75000"/>
                  </a:srgbClr>
                </a:solidFill>
              </a:rPr>
              <a:pPr/>
              <a:t>37</a:t>
            </a:fld>
            <a:endParaRPr lang="zh-CN" altLang="en-US" b="1" dirty="0">
              <a:solidFill>
                <a:srgbClr val="F79646">
                  <a:lumMod val="75000"/>
                </a:srgbClr>
              </a:solidFill>
            </a:endParaRPr>
          </a:p>
        </p:txBody>
      </p:sp>
      <p:sp>
        <p:nvSpPr>
          <p:cNvPr id="2" name="标题 1"/>
          <p:cNvSpPr>
            <a:spLocks noGrp="1"/>
          </p:cNvSpPr>
          <p:nvPr>
            <p:ph type="title"/>
          </p:nvPr>
        </p:nvSpPr>
        <p:spPr>
          <a:xfrm>
            <a:off x="457200" y="0"/>
            <a:ext cx="8229600" cy="1143000"/>
          </a:xfrm>
        </p:spPr>
        <p:txBody>
          <a:bodyPr>
            <a:normAutofit/>
          </a:bodyPr>
          <a:lstStyle/>
          <a:p>
            <a:pPr lvl="0" fontAlgn="base">
              <a:lnSpc>
                <a:spcPct val="150000"/>
              </a:lnSpc>
              <a:spcBef>
                <a:spcPct val="5000"/>
              </a:spcBef>
              <a:spcAft>
                <a:spcPct val="5000"/>
              </a:spcAft>
            </a:pPr>
            <a:r>
              <a:rPr kumimoji="1" lang="en-US" altLang="zh-CN" sz="3200" b="1" dirty="0">
                <a:latin typeface="Arial" charset="0"/>
                <a:ea typeface="宋体" charset="-122"/>
                <a:cs typeface="+mn-cs"/>
              </a:rPr>
              <a:t>6.2.3 </a:t>
            </a:r>
            <a:r>
              <a:rPr kumimoji="1" lang="zh-CN" altLang="en-US" sz="3200" b="1" dirty="0">
                <a:latin typeface="Arial" charset="0"/>
                <a:ea typeface="宋体" charset="-122"/>
                <a:cs typeface="+mn-cs"/>
              </a:rPr>
              <a:t>表插入排序</a:t>
            </a:r>
          </a:p>
        </p:txBody>
      </p:sp>
      <p:sp>
        <p:nvSpPr>
          <p:cNvPr id="4" name="日期占位符 3"/>
          <p:cNvSpPr>
            <a:spLocks noGrp="1"/>
          </p:cNvSpPr>
          <p:nvPr>
            <p:ph type="dt" sz="half" idx="4294967295"/>
          </p:nvPr>
        </p:nvSpPr>
        <p:spPr>
          <a:xfrm>
            <a:off x="0" y="6356350"/>
            <a:ext cx="2133600" cy="365125"/>
          </a:xfrm>
        </p:spPr>
        <p:txBody>
          <a:bodyPr/>
          <a:lstStyle/>
          <a:p>
            <a:fld id="{CB11A906-54C5-4D20-8743-59616D3264FF}" type="datetime1">
              <a:rPr lang="zh-CN" altLang="en-US" b="1" smtClean="0">
                <a:solidFill>
                  <a:srgbClr val="F79646">
                    <a:lumMod val="75000"/>
                  </a:srgbClr>
                </a:solidFill>
              </a:rPr>
              <a:t>2025/4/9</a:t>
            </a:fld>
            <a:endParaRPr lang="zh-CN" altLang="en-US" b="1" dirty="0">
              <a:solidFill>
                <a:srgbClr val="F79646">
                  <a:lumMod val="75000"/>
                </a:srgbClr>
              </a:solidFill>
            </a:endParaRPr>
          </a:p>
        </p:txBody>
      </p:sp>
      <p:pic>
        <p:nvPicPr>
          <p:cNvPr id="2049" name="Picture 1" descr="C:\Users\Haijun\AppData\Roaming\Tencent\Users\2968516474\QQ\WinTemp\RichOle\O5)[OOM[}$H7(6{A~41GY`Q.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73137" y="1"/>
            <a:ext cx="970863" cy="838199"/>
          </a:xfrm>
          <a:prstGeom prst="rect">
            <a:avLst/>
          </a:prstGeom>
          <a:noFill/>
          <a:extLst>
            <a:ext uri="{909E8E84-426E-40DD-AFC4-6F175D3DCCD1}">
              <a14:hiddenFill xmlns:a14="http://schemas.microsoft.com/office/drawing/2010/main">
                <a:solidFill>
                  <a:srgbClr val="FFFFFF"/>
                </a:solidFill>
              </a14:hiddenFill>
            </a:ext>
          </a:extLst>
        </p:spPr>
      </p:pic>
      <p:cxnSp>
        <p:nvCxnSpPr>
          <p:cNvPr id="12" name="直接连接符 11"/>
          <p:cNvCxnSpPr/>
          <p:nvPr/>
        </p:nvCxnSpPr>
        <p:spPr>
          <a:xfrm>
            <a:off x="457200" y="6324600"/>
            <a:ext cx="822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16" name="Group 232"/>
          <p:cNvGraphicFramePr>
            <a:graphicFrameLocks noGrp="1"/>
          </p:cNvGraphicFramePr>
          <p:nvPr>
            <p:extLst>
              <p:ext uri="{D42A27DB-BD31-4B8C-83A1-F6EECF244321}">
                <p14:modId xmlns:p14="http://schemas.microsoft.com/office/powerpoint/2010/main" val="1525555666"/>
              </p:ext>
            </p:extLst>
          </p:nvPr>
        </p:nvGraphicFramePr>
        <p:xfrm>
          <a:off x="780992" y="1984383"/>
          <a:ext cx="6457970" cy="841192"/>
        </p:xfrm>
        <a:graphic>
          <a:graphicData uri="http://schemas.openxmlformats.org/drawingml/2006/table">
            <a:tbl>
              <a:tblPr/>
              <a:tblGrid>
                <a:gridCol w="717715">
                  <a:extLst>
                    <a:ext uri="{9D8B030D-6E8A-4147-A177-3AD203B41FA5}">
                      <a16:colId xmlns:a16="http://schemas.microsoft.com/office/drawing/2014/main" val="20000"/>
                    </a:ext>
                  </a:extLst>
                </a:gridCol>
                <a:gridCol w="716247">
                  <a:extLst>
                    <a:ext uri="{9D8B030D-6E8A-4147-A177-3AD203B41FA5}">
                      <a16:colId xmlns:a16="http://schemas.microsoft.com/office/drawing/2014/main" val="20001"/>
                    </a:ext>
                  </a:extLst>
                </a:gridCol>
                <a:gridCol w="717716">
                  <a:extLst>
                    <a:ext uri="{9D8B030D-6E8A-4147-A177-3AD203B41FA5}">
                      <a16:colId xmlns:a16="http://schemas.microsoft.com/office/drawing/2014/main" val="20002"/>
                    </a:ext>
                  </a:extLst>
                </a:gridCol>
                <a:gridCol w="717715">
                  <a:extLst>
                    <a:ext uri="{9D8B030D-6E8A-4147-A177-3AD203B41FA5}">
                      <a16:colId xmlns:a16="http://schemas.microsoft.com/office/drawing/2014/main" val="20003"/>
                    </a:ext>
                  </a:extLst>
                </a:gridCol>
                <a:gridCol w="719183">
                  <a:extLst>
                    <a:ext uri="{9D8B030D-6E8A-4147-A177-3AD203B41FA5}">
                      <a16:colId xmlns:a16="http://schemas.microsoft.com/office/drawing/2014/main" val="20004"/>
                    </a:ext>
                  </a:extLst>
                </a:gridCol>
                <a:gridCol w="717716">
                  <a:extLst>
                    <a:ext uri="{9D8B030D-6E8A-4147-A177-3AD203B41FA5}">
                      <a16:colId xmlns:a16="http://schemas.microsoft.com/office/drawing/2014/main" val="20005"/>
                    </a:ext>
                  </a:extLst>
                </a:gridCol>
                <a:gridCol w="717715">
                  <a:extLst>
                    <a:ext uri="{9D8B030D-6E8A-4147-A177-3AD203B41FA5}">
                      <a16:colId xmlns:a16="http://schemas.microsoft.com/office/drawing/2014/main" val="20006"/>
                    </a:ext>
                  </a:extLst>
                </a:gridCol>
                <a:gridCol w="716247">
                  <a:extLst>
                    <a:ext uri="{9D8B030D-6E8A-4147-A177-3AD203B41FA5}">
                      <a16:colId xmlns:a16="http://schemas.microsoft.com/office/drawing/2014/main" val="20007"/>
                    </a:ext>
                  </a:extLst>
                </a:gridCol>
                <a:gridCol w="717716">
                  <a:extLst>
                    <a:ext uri="{9D8B030D-6E8A-4147-A177-3AD203B41FA5}">
                      <a16:colId xmlns:a16="http://schemas.microsoft.com/office/drawing/2014/main" val="20008"/>
                    </a:ext>
                  </a:extLst>
                </a:gridCol>
              </a:tblGrid>
              <a:tr h="400853">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200" b="1" i="0" u="none" strike="noStrike" cap="none" normalizeH="0" baseline="0" dirty="0">
                          <a:ln>
                            <a:noFill/>
                          </a:ln>
                          <a:solidFill>
                            <a:schemeClr val="tx1"/>
                          </a:solidFill>
                          <a:effectLst/>
                          <a:latin typeface="Times New Roman" pitchFamily="18" charset="0"/>
                          <a:ea typeface="宋体" pitchFamily="2" charset="-122"/>
                        </a:rPr>
                        <a:t>M</a:t>
                      </a:r>
                    </a:p>
                  </a:txBody>
                  <a:tcPr marL="82035" marR="82035" marT="42658" marB="42658"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200" b="1" i="0" u="none" strike="noStrike" cap="none" normalizeH="0" baseline="0" dirty="0">
                          <a:ln>
                            <a:noFill/>
                          </a:ln>
                          <a:solidFill>
                            <a:srgbClr val="0000FF"/>
                          </a:solidFill>
                          <a:effectLst/>
                          <a:latin typeface="Times New Roman" pitchFamily="18" charset="0"/>
                          <a:ea typeface="宋体" pitchFamily="2" charset="-122"/>
                        </a:rPr>
                        <a:t>49</a:t>
                      </a:r>
                    </a:p>
                  </a:txBody>
                  <a:tcPr marL="82035" marR="82035" marT="42658" marB="4265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200" b="1" i="0" u="none" strike="noStrike" cap="none" normalizeH="0" baseline="0">
                          <a:ln>
                            <a:noFill/>
                          </a:ln>
                          <a:solidFill>
                            <a:schemeClr val="tx1"/>
                          </a:solidFill>
                          <a:effectLst/>
                          <a:latin typeface="Times New Roman" pitchFamily="18" charset="0"/>
                          <a:ea typeface="宋体" pitchFamily="2" charset="-122"/>
                        </a:rPr>
                        <a:t>38</a:t>
                      </a:r>
                    </a:p>
                  </a:txBody>
                  <a:tcPr marL="82035" marR="82035" marT="42658" marB="4265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200" b="1" i="0" u="none" strike="noStrike" cap="none" normalizeH="0" baseline="0">
                          <a:ln>
                            <a:noFill/>
                          </a:ln>
                          <a:solidFill>
                            <a:schemeClr val="tx1"/>
                          </a:solidFill>
                          <a:effectLst/>
                          <a:latin typeface="Times New Roman" pitchFamily="18" charset="0"/>
                          <a:ea typeface="宋体" pitchFamily="2" charset="-122"/>
                        </a:rPr>
                        <a:t>65</a:t>
                      </a:r>
                    </a:p>
                  </a:txBody>
                  <a:tcPr marL="82035" marR="82035" marT="42658" marB="4265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200" b="1" i="0" u="none" strike="noStrike" cap="none" normalizeH="0" baseline="0" dirty="0">
                          <a:ln>
                            <a:noFill/>
                          </a:ln>
                          <a:solidFill>
                            <a:schemeClr val="tx1"/>
                          </a:solidFill>
                          <a:effectLst/>
                          <a:latin typeface="Times New Roman" pitchFamily="18" charset="0"/>
                          <a:ea typeface="宋体" pitchFamily="2" charset="-122"/>
                        </a:rPr>
                        <a:t>27</a:t>
                      </a:r>
                    </a:p>
                  </a:txBody>
                  <a:tcPr marL="82035" marR="82035" marT="42658" marB="4265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200" b="1" i="0" u="none" strike="noStrike" cap="none" normalizeH="0" baseline="0">
                          <a:ln>
                            <a:noFill/>
                          </a:ln>
                          <a:solidFill>
                            <a:schemeClr val="tx1"/>
                          </a:solidFill>
                          <a:effectLst/>
                          <a:latin typeface="Times New Roman" pitchFamily="18" charset="0"/>
                          <a:ea typeface="宋体" pitchFamily="2" charset="-122"/>
                        </a:rPr>
                        <a:t>76</a:t>
                      </a:r>
                    </a:p>
                  </a:txBody>
                  <a:tcPr marL="82035" marR="82035" marT="42658" marB="4265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200" b="1" i="0" u="none" strike="noStrike" cap="none" normalizeH="0" baseline="0">
                          <a:ln>
                            <a:noFill/>
                          </a:ln>
                          <a:solidFill>
                            <a:schemeClr val="tx1"/>
                          </a:solidFill>
                          <a:effectLst/>
                          <a:latin typeface="Times New Roman" pitchFamily="18" charset="0"/>
                          <a:ea typeface="宋体" pitchFamily="2" charset="-122"/>
                        </a:rPr>
                        <a:t>13</a:t>
                      </a:r>
                    </a:p>
                  </a:txBody>
                  <a:tcPr marL="82035" marR="82035" marT="42658" marB="4265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200" b="1" i="0" u="none" strike="noStrike" cap="none" normalizeH="0" baseline="0" dirty="0">
                          <a:ln>
                            <a:noFill/>
                          </a:ln>
                          <a:solidFill>
                            <a:schemeClr val="tx1"/>
                          </a:solidFill>
                          <a:effectLst/>
                          <a:latin typeface="Times New Roman" pitchFamily="18" charset="0"/>
                          <a:ea typeface="宋体" pitchFamily="2" charset="-122"/>
                        </a:rPr>
                        <a:t>97</a:t>
                      </a:r>
                    </a:p>
                  </a:txBody>
                  <a:tcPr marL="82035" marR="82035" marT="42658" marB="4265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200" b="1" i="0" u="none" strike="noStrike" cap="none" normalizeH="0" baseline="0">
                          <a:ln>
                            <a:noFill/>
                          </a:ln>
                          <a:solidFill>
                            <a:schemeClr val="tx1"/>
                          </a:solidFill>
                          <a:effectLst/>
                          <a:latin typeface="Times New Roman" pitchFamily="18" charset="0"/>
                          <a:ea typeface="宋体" pitchFamily="2" charset="-122"/>
                        </a:rPr>
                        <a:t>49*</a:t>
                      </a:r>
                    </a:p>
                  </a:txBody>
                  <a:tcPr marL="82035" marR="82035" marT="42658" marB="42658"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00853">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200" b="1" i="0" u="none" strike="noStrike" cap="none" normalizeH="0" baseline="0" dirty="0">
                          <a:ln>
                            <a:noFill/>
                          </a:ln>
                          <a:solidFill>
                            <a:srgbClr val="FF3300"/>
                          </a:solidFill>
                          <a:effectLst/>
                          <a:latin typeface="Times New Roman" pitchFamily="18" charset="0"/>
                          <a:ea typeface="宋体" pitchFamily="2" charset="-122"/>
                        </a:rPr>
                        <a:t>1</a:t>
                      </a:r>
                    </a:p>
                  </a:txBody>
                  <a:tcPr marL="82035" marR="82035" marT="42658" marB="42658"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200" b="1" i="0" u="none" strike="noStrike" cap="none" normalizeH="0" baseline="0" dirty="0">
                          <a:ln>
                            <a:noFill/>
                          </a:ln>
                          <a:solidFill>
                            <a:srgbClr val="0000FF"/>
                          </a:solidFill>
                          <a:effectLst/>
                          <a:latin typeface="Times New Roman" pitchFamily="18" charset="0"/>
                          <a:ea typeface="宋体" pitchFamily="2" charset="-122"/>
                        </a:rPr>
                        <a:t>0</a:t>
                      </a:r>
                    </a:p>
                  </a:txBody>
                  <a:tcPr marL="82035" marR="82035" marT="42658" marB="4265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200" b="1" i="0" u="none" strike="noStrike" cap="none" normalizeH="0" baseline="0">
                          <a:ln>
                            <a:noFill/>
                          </a:ln>
                          <a:solidFill>
                            <a:schemeClr val="tx1"/>
                          </a:solidFill>
                          <a:effectLst/>
                          <a:latin typeface="Times New Roman" pitchFamily="18" charset="0"/>
                          <a:ea typeface="宋体" pitchFamily="2" charset="-122"/>
                        </a:rPr>
                        <a:t>-</a:t>
                      </a:r>
                    </a:p>
                  </a:txBody>
                  <a:tcPr marL="82035" marR="82035" marT="42658" marB="4265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200" b="1" i="0" u="none" strike="noStrike" cap="none" normalizeH="0" baseline="0">
                          <a:ln>
                            <a:noFill/>
                          </a:ln>
                          <a:solidFill>
                            <a:schemeClr val="tx1"/>
                          </a:solidFill>
                          <a:effectLst/>
                          <a:latin typeface="Times New Roman" pitchFamily="18" charset="0"/>
                          <a:ea typeface="宋体" pitchFamily="2" charset="-122"/>
                        </a:rPr>
                        <a:t>-</a:t>
                      </a:r>
                    </a:p>
                  </a:txBody>
                  <a:tcPr marL="82035" marR="82035" marT="42658" marB="4265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200" b="1" i="0" u="none" strike="noStrike" cap="none" normalizeH="0" baseline="0">
                          <a:ln>
                            <a:noFill/>
                          </a:ln>
                          <a:solidFill>
                            <a:schemeClr val="tx1"/>
                          </a:solidFill>
                          <a:effectLst/>
                          <a:latin typeface="Times New Roman" pitchFamily="18" charset="0"/>
                          <a:ea typeface="宋体" pitchFamily="2" charset="-122"/>
                        </a:rPr>
                        <a:t>-</a:t>
                      </a:r>
                    </a:p>
                  </a:txBody>
                  <a:tcPr marL="82035" marR="82035" marT="42658" marB="4265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200" b="1" i="0" u="none" strike="noStrike" cap="none" normalizeH="0" baseline="0">
                          <a:ln>
                            <a:noFill/>
                          </a:ln>
                          <a:solidFill>
                            <a:schemeClr val="tx1"/>
                          </a:solidFill>
                          <a:effectLst/>
                          <a:latin typeface="Times New Roman" pitchFamily="18" charset="0"/>
                          <a:ea typeface="宋体" pitchFamily="2" charset="-122"/>
                        </a:rPr>
                        <a:t>-</a:t>
                      </a:r>
                    </a:p>
                  </a:txBody>
                  <a:tcPr marL="82035" marR="82035" marT="42658" marB="4265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200" b="1" i="0" u="none" strike="noStrike" cap="none" normalizeH="0" baseline="0">
                          <a:ln>
                            <a:noFill/>
                          </a:ln>
                          <a:solidFill>
                            <a:schemeClr val="tx1"/>
                          </a:solidFill>
                          <a:effectLst/>
                          <a:latin typeface="Times New Roman" pitchFamily="18" charset="0"/>
                          <a:ea typeface="宋体" pitchFamily="2" charset="-122"/>
                        </a:rPr>
                        <a:t>-</a:t>
                      </a:r>
                    </a:p>
                  </a:txBody>
                  <a:tcPr marL="82035" marR="82035" marT="42658" marB="4265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200" b="1" i="0" u="none" strike="noStrike" cap="none" normalizeH="0" baseline="0">
                          <a:ln>
                            <a:noFill/>
                          </a:ln>
                          <a:solidFill>
                            <a:schemeClr val="tx1"/>
                          </a:solidFill>
                          <a:effectLst/>
                          <a:latin typeface="Times New Roman" pitchFamily="18" charset="0"/>
                          <a:ea typeface="宋体" pitchFamily="2" charset="-122"/>
                        </a:rPr>
                        <a:t>-</a:t>
                      </a:r>
                    </a:p>
                  </a:txBody>
                  <a:tcPr marL="82035" marR="82035" marT="42658" marB="4265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200" b="1" i="0" u="none" strike="noStrike" cap="none" normalizeH="0" baseline="0">
                          <a:ln>
                            <a:noFill/>
                          </a:ln>
                          <a:solidFill>
                            <a:schemeClr val="tx1"/>
                          </a:solidFill>
                          <a:effectLst/>
                          <a:latin typeface="Times New Roman" pitchFamily="18" charset="0"/>
                          <a:ea typeface="宋体" pitchFamily="2" charset="-122"/>
                        </a:rPr>
                        <a:t>-</a:t>
                      </a:r>
                    </a:p>
                  </a:txBody>
                  <a:tcPr marL="82035" marR="82035" marT="42658" marB="42658"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17" name="Group 237"/>
          <p:cNvGraphicFramePr>
            <a:graphicFrameLocks noGrp="1"/>
          </p:cNvGraphicFramePr>
          <p:nvPr>
            <p:extLst>
              <p:ext uri="{D42A27DB-BD31-4B8C-83A1-F6EECF244321}">
                <p14:modId xmlns:p14="http://schemas.microsoft.com/office/powerpoint/2010/main" val="385263408"/>
              </p:ext>
            </p:extLst>
          </p:nvPr>
        </p:nvGraphicFramePr>
        <p:xfrm>
          <a:off x="923870" y="1417646"/>
          <a:ext cx="6391915" cy="481556"/>
        </p:xfrm>
        <a:graphic>
          <a:graphicData uri="http://schemas.openxmlformats.org/drawingml/2006/table">
            <a:tbl>
              <a:tblPr/>
              <a:tblGrid>
                <a:gridCol w="710376">
                  <a:extLst>
                    <a:ext uri="{9D8B030D-6E8A-4147-A177-3AD203B41FA5}">
                      <a16:colId xmlns:a16="http://schemas.microsoft.com/office/drawing/2014/main" val="20000"/>
                    </a:ext>
                  </a:extLst>
                </a:gridCol>
                <a:gridCol w="708907">
                  <a:extLst>
                    <a:ext uri="{9D8B030D-6E8A-4147-A177-3AD203B41FA5}">
                      <a16:colId xmlns:a16="http://schemas.microsoft.com/office/drawing/2014/main" val="20001"/>
                    </a:ext>
                  </a:extLst>
                </a:gridCol>
                <a:gridCol w="711845">
                  <a:extLst>
                    <a:ext uri="{9D8B030D-6E8A-4147-A177-3AD203B41FA5}">
                      <a16:colId xmlns:a16="http://schemas.microsoft.com/office/drawing/2014/main" val="20002"/>
                    </a:ext>
                  </a:extLst>
                </a:gridCol>
                <a:gridCol w="710376">
                  <a:extLst>
                    <a:ext uri="{9D8B030D-6E8A-4147-A177-3AD203B41FA5}">
                      <a16:colId xmlns:a16="http://schemas.microsoft.com/office/drawing/2014/main" val="20003"/>
                    </a:ext>
                  </a:extLst>
                </a:gridCol>
                <a:gridCol w="708907">
                  <a:extLst>
                    <a:ext uri="{9D8B030D-6E8A-4147-A177-3AD203B41FA5}">
                      <a16:colId xmlns:a16="http://schemas.microsoft.com/office/drawing/2014/main" val="20004"/>
                    </a:ext>
                  </a:extLst>
                </a:gridCol>
                <a:gridCol w="710376">
                  <a:extLst>
                    <a:ext uri="{9D8B030D-6E8A-4147-A177-3AD203B41FA5}">
                      <a16:colId xmlns:a16="http://schemas.microsoft.com/office/drawing/2014/main" val="20005"/>
                    </a:ext>
                  </a:extLst>
                </a:gridCol>
                <a:gridCol w="711845">
                  <a:extLst>
                    <a:ext uri="{9D8B030D-6E8A-4147-A177-3AD203B41FA5}">
                      <a16:colId xmlns:a16="http://schemas.microsoft.com/office/drawing/2014/main" val="20006"/>
                    </a:ext>
                  </a:extLst>
                </a:gridCol>
                <a:gridCol w="708907">
                  <a:extLst>
                    <a:ext uri="{9D8B030D-6E8A-4147-A177-3AD203B41FA5}">
                      <a16:colId xmlns:a16="http://schemas.microsoft.com/office/drawing/2014/main" val="20007"/>
                    </a:ext>
                  </a:extLst>
                </a:gridCol>
                <a:gridCol w="710376">
                  <a:extLst>
                    <a:ext uri="{9D8B030D-6E8A-4147-A177-3AD203B41FA5}">
                      <a16:colId xmlns:a16="http://schemas.microsoft.com/office/drawing/2014/main" val="20008"/>
                    </a:ext>
                  </a:extLst>
                </a:gridCol>
              </a:tblGrid>
              <a:tr h="458951">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600" b="1" i="0" u="none" strike="noStrike" cap="none" normalizeH="0" baseline="0" dirty="0">
                          <a:ln>
                            <a:noFill/>
                          </a:ln>
                          <a:solidFill>
                            <a:schemeClr val="tx1"/>
                          </a:solidFill>
                          <a:effectLst/>
                          <a:latin typeface="Times New Roman" pitchFamily="18" charset="0"/>
                          <a:ea typeface="宋体" pitchFamily="2" charset="-122"/>
                        </a:rPr>
                        <a:t>0</a:t>
                      </a:r>
                    </a:p>
                  </a:txBody>
                  <a:tcPr marL="82035" marR="82035" marT="42658" marB="42658" horzOverflow="overflow">
                    <a:lnL cap="flat">
                      <a:noFill/>
                    </a:lnL>
                    <a:lnR>
                      <a:noFill/>
                    </a:lnR>
                    <a:lnT cap="flat">
                      <a:noFill/>
                    </a:lnT>
                    <a:lnB cap="flat">
                      <a:noFill/>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600" b="1" i="0" u="none" strike="noStrike" cap="none" normalizeH="0" baseline="0" dirty="0">
                          <a:ln>
                            <a:noFill/>
                          </a:ln>
                          <a:solidFill>
                            <a:schemeClr val="tx1"/>
                          </a:solidFill>
                          <a:effectLst/>
                          <a:latin typeface="Times New Roman" pitchFamily="18" charset="0"/>
                          <a:ea typeface="宋体" pitchFamily="2" charset="-122"/>
                        </a:rPr>
                        <a:t> </a:t>
                      </a:r>
                      <a:r>
                        <a:rPr kumimoji="0" lang="en-US" altLang="zh-CN" sz="2600" b="1" i="0" u="none" strike="noStrike" cap="none" normalizeH="0" baseline="0" dirty="0">
                          <a:ln>
                            <a:noFill/>
                          </a:ln>
                          <a:solidFill>
                            <a:srgbClr val="FF3300"/>
                          </a:solidFill>
                          <a:effectLst/>
                          <a:latin typeface="Times New Roman" pitchFamily="18" charset="0"/>
                          <a:ea typeface="宋体" pitchFamily="2" charset="-122"/>
                        </a:rPr>
                        <a:t>1</a:t>
                      </a:r>
                    </a:p>
                  </a:txBody>
                  <a:tcPr marL="82035" marR="82035" marT="42658" marB="42658" horzOverflow="overflow">
                    <a:lnL>
                      <a:noFill/>
                    </a:lnL>
                    <a:lnR>
                      <a:noFill/>
                    </a:lnR>
                    <a:lnT cap="flat">
                      <a:noFill/>
                    </a:lnT>
                    <a:lnB cap="flat">
                      <a:noFill/>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600" b="1" i="0" u="none" strike="noStrike" cap="none" normalizeH="0" baseline="0" dirty="0">
                          <a:ln>
                            <a:noFill/>
                          </a:ln>
                          <a:solidFill>
                            <a:schemeClr val="tx1"/>
                          </a:solidFill>
                          <a:effectLst/>
                          <a:latin typeface="Times New Roman" pitchFamily="18" charset="0"/>
                          <a:ea typeface="宋体" pitchFamily="2" charset="-122"/>
                        </a:rPr>
                        <a:t> 2</a:t>
                      </a:r>
                    </a:p>
                  </a:txBody>
                  <a:tcPr marL="82035" marR="82035" marT="42658" marB="42658" horzOverflow="overflow">
                    <a:lnL>
                      <a:noFill/>
                    </a:lnL>
                    <a:lnR>
                      <a:noFill/>
                    </a:lnR>
                    <a:lnT cap="flat">
                      <a:noFill/>
                    </a:lnT>
                    <a:lnB cap="flat">
                      <a:noFill/>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600" b="1" i="0" u="none" strike="noStrike" cap="none" normalizeH="0" baseline="0">
                          <a:ln>
                            <a:noFill/>
                          </a:ln>
                          <a:solidFill>
                            <a:schemeClr val="tx1"/>
                          </a:solidFill>
                          <a:effectLst/>
                          <a:latin typeface="Times New Roman" pitchFamily="18" charset="0"/>
                          <a:ea typeface="宋体" pitchFamily="2" charset="-122"/>
                        </a:rPr>
                        <a:t> 3</a:t>
                      </a:r>
                    </a:p>
                  </a:txBody>
                  <a:tcPr marL="82035" marR="82035" marT="42658" marB="42658" horzOverflow="overflow">
                    <a:lnL>
                      <a:noFill/>
                    </a:lnL>
                    <a:lnR>
                      <a:noFill/>
                    </a:lnR>
                    <a:lnT cap="flat">
                      <a:noFill/>
                    </a:lnT>
                    <a:lnB cap="flat">
                      <a:noFill/>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600" b="1" i="0" u="none" strike="noStrike" cap="none" normalizeH="0" baseline="0">
                          <a:ln>
                            <a:noFill/>
                          </a:ln>
                          <a:solidFill>
                            <a:schemeClr val="tx1"/>
                          </a:solidFill>
                          <a:effectLst/>
                          <a:latin typeface="Times New Roman" pitchFamily="18" charset="0"/>
                          <a:ea typeface="宋体" pitchFamily="2" charset="-122"/>
                        </a:rPr>
                        <a:t>4</a:t>
                      </a:r>
                    </a:p>
                  </a:txBody>
                  <a:tcPr marL="82035" marR="82035" marT="42658" marB="42658" horzOverflow="overflow">
                    <a:lnL>
                      <a:noFill/>
                    </a:lnL>
                    <a:lnR>
                      <a:noFill/>
                    </a:lnR>
                    <a:lnT cap="flat">
                      <a:noFill/>
                    </a:lnT>
                    <a:lnB cap="flat">
                      <a:noFill/>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600" b="1" i="0" u="none" strike="noStrike" cap="none" normalizeH="0" baseline="0">
                          <a:ln>
                            <a:noFill/>
                          </a:ln>
                          <a:solidFill>
                            <a:schemeClr val="tx1"/>
                          </a:solidFill>
                          <a:effectLst/>
                          <a:latin typeface="Times New Roman" pitchFamily="18" charset="0"/>
                          <a:ea typeface="宋体" pitchFamily="2" charset="-122"/>
                        </a:rPr>
                        <a:t>5</a:t>
                      </a:r>
                    </a:p>
                  </a:txBody>
                  <a:tcPr marL="82035" marR="82035" marT="42658" marB="42658" horzOverflow="overflow">
                    <a:lnL>
                      <a:noFill/>
                    </a:lnL>
                    <a:lnR>
                      <a:noFill/>
                    </a:lnR>
                    <a:lnT cap="flat">
                      <a:noFill/>
                    </a:lnT>
                    <a:lnB cap="flat">
                      <a:noFill/>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600" b="1" i="0" u="none" strike="noStrike" cap="none" normalizeH="0" baseline="0">
                          <a:ln>
                            <a:noFill/>
                          </a:ln>
                          <a:solidFill>
                            <a:schemeClr val="tx1"/>
                          </a:solidFill>
                          <a:effectLst/>
                          <a:latin typeface="Times New Roman" pitchFamily="18" charset="0"/>
                          <a:ea typeface="宋体" pitchFamily="2" charset="-122"/>
                        </a:rPr>
                        <a:t>6</a:t>
                      </a:r>
                    </a:p>
                  </a:txBody>
                  <a:tcPr marL="82035" marR="82035" marT="42658" marB="42658" horzOverflow="overflow">
                    <a:lnL>
                      <a:noFill/>
                    </a:lnL>
                    <a:lnR>
                      <a:noFill/>
                    </a:lnR>
                    <a:lnT cap="flat">
                      <a:noFill/>
                    </a:lnT>
                    <a:lnB cap="flat">
                      <a:noFill/>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600" b="1" i="0" u="none" strike="noStrike" cap="none" normalizeH="0" baseline="0">
                          <a:ln>
                            <a:noFill/>
                          </a:ln>
                          <a:solidFill>
                            <a:schemeClr val="tx1"/>
                          </a:solidFill>
                          <a:effectLst/>
                          <a:latin typeface="Times New Roman" pitchFamily="18" charset="0"/>
                          <a:ea typeface="宋体" pitchFamily="2" charset="-122"/>
                        </a:rPr>
                        <a:t>7</a:t>
                      </a:r>
                    </a:p>
                  </a:txBody>
                  <a:tcPr marL="82035" marR="82035" marT="42658" marB="42658" horzOverflow="overflow">
                    <a:lnL>
                      <a:noFill/>
                    </a:lnL>
                    <a:lnR>
                      <a:noFill/>
                    </a:lnR>
                    <a:lnT cap="flat">
                      <a:noFill/>
                    </a:lnT>
                    <a:lnB cap="flat">
                      <a:noFill/>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600" b="1" i="0" u="none" strike="noStrike" cap="none" normalizeH="0" baseline="0" dirty="0">
                          <a:ln>
                            <a:noFill/>
                          </a:ln>
                          <a:solidFill>
                            <a:schemeClr val="tx1"/>
                          </a:solidFill>
                          <a:effectLst/>
                          <a:latin typeface="Times New Roman" pitchFamily="18" charset="0"/>
                          <a:ea typeface="宋体" pitchFamily="2" charset="-122"/>
                        </a:rPr>
                        <a:t>8</a:t>
                      </a:r>
                    </a:p>
                  </a:txBody>
                  <a:tcPr marL="82035" marR="82035" marT="42658" marB="42658" horzOverflow="overflow">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8" name="Group 228"/>
          <p:cNvGraphicFramePr>
            <a:graphicFrameLocks noGrp="1"/>
          </p:cNvGraphicFramePr>
          <p:nvPr>
            <p:extLst>
              <p:ext uri="{D42A27DB-BD31-4B8C-83A1-F6EECF244321}">
                <p14:modId xmlns:p14="http://schemas.microsoft.com/office/powerpoint/2010/main" val="924828206"/>
              </p:ext>
            </p:extLst>
          </p:nvPr>
        </p:nvGraphicFramePr>
        <p:xfrm>
          <a:off x="780992" y="3116271"/>
          <a:ext cx="6457970" cy="841192"/>
        </p:xfrm>
        <a:graphic>
          <a:graphicData uri="http://schemas.openxmlformats.org/drawingml/2006/table">
            <a:tbl>
              <a:tblPr/>
              <a:tblGrid>
                <a:gridCol w="717715">
                  <a:extLst>
                    <a:ext uri="{9D8B030D-6E8A-4147-A177-3AD203B41FA5}">
                      <a16:colId xmlns:a16="http://schemas.microsoft.com/office/drawing/2014/main" val="20000"/>
                    </a:ext>
                  </a:extLst>
                </a:gridCol>
                <a:gridCol w="716247">
                  <a:extLst>
                    <a:ext uri="{9D8B030D-6E8A-4147-A177-3AD203B41FA5}">
                      <a16:colId xmlns:a16="http://schemas.microsoft.com/office/drawing/2014/main" val="20001"/>
                    </a:ext>
                  </a:extLst>
                </a:gridCol>
                <a:gridCol w="717716">
                  <a:extLst>
                    <a:ext uri="{9D8B030D-6E8A-4147-A177-3AD203B41FA5}">
                      <a16:colId xmlns:a16="http://schemas.microsoft.com/office/drawing/2014/main" val="20002"/>
                    </a:ext>
                  </a:extLst>
                </a:gridCol>
                <a:gridCol w="717715">
                  <a:extLst>
                    <a:ext uri="{9D8B030D-6E8A-4147-A177-3AD203B41FA5}">
                      <a16:colId xmlns:a16="http://schemas.microsoft.com/office/drawing/2014/main" val="20003"/>
                    </a:ext>
                  </a:extLst>
                </a:gridCol>
                <a:gridCol w="719183">
                  <a:extLst>
                    <a:ext uri="{9D8B030D-6E8A-4147-A177-3AD203B41FA5}">
                      <a16:colId xmlns:a16="http://schemas.microsoft.com/office/drawing/2014/main" val="20004"/>
                    </a:ext>
                  </a:extLst>
                </a:gridCol>
                <a:gridCol w="717716">
                  <a:extLst>
                    <a:ext uri="{9D8B030D-6E8A-4147-A177-3AD203B41FA5}">
                      <a16:colId xmlns:a16="http://schemas.microsoft.com/office/drawing/2014/main" val="20005"/>
                    </a:ext>
                  </a:extLst>
                </a:gridCol>
                <a:gridCol w="717715">
                  <a:extLst>
                    <a:ext uri="{9D8B030D-6E8A-4147-A177-3AD203B41FA5}">
                      <a16:colId xmlns:a16="http://schemas.microsoft.com/office/drawing/2014/main" val="20006"/>
                    </a:ext>
                  </a:extLst>
                </a:gridCol>
                <a:gridCol w="716247">
                  <a:extLst>
                    <a:ext uri="{9D8B030D-6E8A-4147-A177-3AD203B41FA5}">
                      <a16:colId xmlns:a16="http://schemas.microsoft.com/office/drawing/2014/main" val="20007"/>
                    </a:ext>
                  </a:extLst>
                </a:gridCol>
                <a:gridCol w="717716">
                  <a:extLst>
                    <a:ext uri="{9D8B030D-6E8A-4147-A177-3AD203B41FA5}">
                      <a16:colId xmlns:a16="http://schemas.microsoft.com/office/drawing/2014/main" val="20008"/>
                    </a:ext>
                  </a:extLst>
                </a:gridCol>
              </a:tblGrid>
              <a:tr h="400853">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200" b="1" i="0" u="none" strike="noStrike" cap="none" normalizeH="0" baseline="0" dirty="0">
                          <a:ln>
                            <a:noFill/>
                          </a:ln>
                          <a:solidFill>
                            <a:schemeClr val="tx1"/>
                          </a:solidFill>
                          <a:effectLst/>
                          <a:latin typeface="Times New Roman" pitchFamily="18" charset="0"/>
                          <a:ea typeface="宋体" pitchFamily="2" charset="-122"/>
                        </a:rPr>
                        <a:t>M</a:t>
                      </a:r>
                    </a:p>
                  </a:txBody>
                  <a:tcPr marL="82035" marR="82035" marT="42658" marB="42658"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200" b="1" i="0" u="none" strike="noStrike" cap="none" normalizeH="0" baseline="0" dirty="0">
                          <a:ln>
                            <a:noFill/>
                          </a:ln>
                          <a:solidFill>
                            <a:srgbClr val="0000FF"/>
                          </a:solidFill>
                          <a:effectLst/>
                          <a:latin typeface="Times New Roman" pitchFamily="18" charset="0"/>
                          <a:ea typeface="宋体" pitchFamily="2" charset="-122"/>
                        </a:rPr>
                        <a:t>49</a:t>
                      </a:r>
                    </a:p>
                  </a:txBody>
                  <a:tcPr marL="82035" marR="82035" marT="42658" marB="4265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200" b="1" i="0" u="none" strike="noStrike" cap="none" normalizeH="0" baseline="0">
                          <a:ln>
                            <a:noFill/>
                          </a:ln>
                          <a:solidFill>
                            <a:srgbClr val="0000FF"/>
                          </a:solidFill>
                          <a:effectLst/>
                          <a:latin typeface="Times New Roman" pitchFamily="18" charset="0"/>
                          <a:ea typeface="宋体" pitchFamily="2" charset="-122"/>
                        </a:rPr>
                        <a:t>38</a:t>
                      </a:r>
                    </a:p>
                  </a:txBody>
                  <a:tcPr marL="82035" marR="82035" marT="42658" marB="4265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200" b="1" i="0" u="none" strike="noStrike" cap="none" normalizeH="0" baseline="0">
                          <a:ln>
                            <a:noFill/>
                          </a:ln>
                          <a:solidFill>
                            <a:schemeClr val="tx1"/>
                          </a:solidFill>
                          <a:effectLst/>
                          <a:latin typeface="Times New Roman" pitchFamily="18" charset="0"/>
                          <a:ea typeface="宋体" pitchFamily="2" charset="-122"/>
                        </a:rPr>
                        <a:t>65</a:t>
                      </a:r>
                    </a:p>
                  </a:txBody>
                  <a:tcPr marL="82035" marR="82035" marT="42658" marB="4265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200" b="1" i="0" u="none" strike="noStrike" cap="none" normalizeH="0" baseline="0" dirty="0">
                          <a:ln>
                            <a:noFill/>
                          </a:ln>
                          <a:solidFill>
                            <a:schemeClr val="tx1"/>
                          </a:solidFill>
                          <a:effectLst/>
                          <a:latin typeface="Times New Roman" pitchFamily="18" charset="0"/>
                          <a:ea typeface="宋体" pitchFamily="2" charset="-122"/>
                        </a:rPr>
                        <a:t>27</a:t>
                      </a:r>
                    </a:p>
                  </a:txBody>
                  <a:tcPr marL="82035" marR="82035" marT="42658" marB="4265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200" b="1" i="0" u="none" strike="noStrike" cap="none" normalizeH="0" baseline="0">
                          <a:ln>
                            <a:noFill/>
                          </a:ln>
                          <a:solidFill>
                            <a:schemeClr val="tx1"/>
                          </a:solidFill>
                          <a:effectLst/>
                          <a:latin typeface="Times New Roman" pitchFamily="18" charset="0"/>
                          <a:ea typeface="宋体" pitchFamily="2" charset="-122"/>
                        </a:rPr>
                        <a:t>76</a:t>
                      </a:r>
                    </a:p>
                  </a:txBody>
                  <a:tcPr marL="82035" marR="82035" marT="42658" marB="4265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200" b="1" i="0" u="none" strike="noStrike" cap="none" normalizeH="0" baseline="0">
                          <a:ln>
                            <a:noFill/>
                          </a:ln>
                          <a:solidFill>
                            <a:schemeClr val="tx1"/>
                          </a:solidFill>
                          <a:effectLst/>
                          <a:latin typeface="Times New Roman" pitchFamily="18" charset="0"/>
                          <a:ea typeface="宋体" pitchFamily="2" charset="-122"/>
                        </a:rPr>
                        <a:t>13</a:t>
                      </a:r>
                    </a:p>
                  </a:txBody>
                  <a:tcPr marL="82035" marR="82035" marT="42658" marB="4265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200" b="1" i="0" u="none" strike="noStrike" cap="none" normalizeH="0" baseline="0" dirty="0">
                          <a:ln>
                            <a:noFill/>
                          </a:ln>
                          <a:solidFill>
                            <a:schemeClr val="tx1"/>
                          </a:solidFill>
                          <a:effectLst/>
                          <a:latin typeface="Times New Roman" pitchFamily="18" charset="0"/>
                          <a:ea typeface="宋体" pitchFamily="2" charset="-122"/>
                        </a:rPr>
                        <a:t>97</a:t>
                      </a:r>
                    </a:p>
                  </a:txBody>
                  <a:tcPr marL="82035" marR="82035" marT="42658" marB="4265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200" b="1" i="0" u="none" strike="noStrike" cap="none" normalizeH="0" baseline="0">
                          <a:ln>
                            <a:noFill/>
                          </a:ln>
                          <a:solidFill>
                            <a:schemeClr val="tx1"/>
                          </a:solidFill>
                          <a:effectLst/>
                          <a:latin typeface="Times New Roman" pitchFamily="18" charset="0"/>
                          <a:ea typeface="宋体" pitchFamily="2" charset="-122"/>
                        </a:rPr>
                        <a:t>49*</a:t>
                      </a:r>
                    </a:p>
                  </a:txBody>
                  <a:tcPr marL="82035" marR="82035" marT="42658" marB="42658"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00853">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200" b="1" i="0" u="none" strike="noStrike" cap="none" normalizeH="0" baseline="0" dirty="0">
                          <a:ln>
                            <a:noFill/>
                          </a:ln>
                          <a:solidFill>
                            <a:srgbClr val="FF0000"/>
                          </a:solidFill>
                          <a:effectLst/>
                          <a:latin typeface="Times New Roman" pitchFamily="18" charset="0"/>
                          <a:ea typeface="宋体" pitchFamily="2" charset="-122"/>
                        </a:rPr>
                        <a:t>2</a:t>
                      </a:r>
                    </a:p>
                  </a:txBody>
                  <a:tcPr marL="82035" marR="82035" marT="42658" marB="42658"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200" b="1" i="0" u="none" strike="noStrike" cap="none" normalizeH="0" baseline="0" dirty="0">
                          <a:ln>
                            <a:noFill/>
                          </a:ln>
                          <a:solidFill>
                            <a:srgbClr val="0000FF"/>
                          </a:solidFill>
                          <a:effectLst/>
                          <a:latin typeface="Times New Roman" pitchFamily="18" charset="0"/>
                          <a:ea typeface="宋体" pitchFamily="2" charset="-122"/>
                        </a:rPr>
                        <a:t>0</a:t>
                      </a:r>
                    </a:p>
                  </a:txBody>
                  <a:tcPr marL="82035" marR="82035" marT="42658" marB="4265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200" b="1" i="0" u="none" strike="noStrike" cap="none" normalizeH="0" baseline="0" dirty="0">
                          <a:ln>
                            <a:noFill/>
                          </a:ln>
                          <a:solidFill>
                            <a:srgbClr val="0000FF"/>
                          </a:solidFill>
                          <a:effectLst/>
                          <a:latin typeface="Times New Roman" pitchFamily="18" charset="0"/>
                          <a:ea typeface="宋体" pitchFamily="2" charset="-122"/>
                        </a:rPr>
                        <a:t>1</a:t>
                      </a:r>
                    </a:p>
                  </a:txBody>
                  <a:tcPr marL="82035" marR="82035" marT="42658" marB="4265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200" b="1" i="0" u="none" strike="noStrike" cap="none" normalizeH="0" baseline="0">
                          <a:ln>
                            <a:noFill/>
                          </a:ln>
                          <a:solidFill>
                            <a:schemeClr val="tx1"/>
                          </a:solidFill>
                          <a:effectLst/>
                          <a:latin typeface="Times New Roman" pitchFamily="18" charset="0"/>
                          <a:ea typeface="宋体" pitchFamily="2" charset="-122"/>
                        </a:rPr>
                        <a:t>-</a:t>
                      </a:r>
                    </a:p>
                  </a:txBody>
                  <a:tcPr marL="82035" marR="82035" marT="42658" marB="4265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200" b="1" i="0" u="none" strike="noStrike" cap="none" normalizeH="0" baseline="0">
                          <a:ln>
                            <a:noFill/>
                          </a:ln>
                          <a:solidFill>
                            <a:schemeClr val="tx1"/>
                          </a:solidFill>
                          <a:effectLst/>
                          <a:latin typeface="Times New Roman" pitchFamily="18" charset="0"/>
                          <a:ea typeface="宋体" pitchFamily="2" charset="-122"/>
                        </a:rPr>
                        <a:t>-</a:t>
                      </a:r>
                    </a:p>
                  </a:txBody>
                  <a:tcPr marL="82035" marR="82035" marT="42658" marB="4265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200" b="1" i="0" u="none" strike="noStrike" cap="none" normalizeH="0" baseline="0">
                          <a:ln>
                            <a:noFill/>
                          </a:ln>
                          <a:solidFill>
                            <a:schemeClr val="tx1"/>
                          </a:solidFill>
                          <a:effectLst/>
                          <a:latin typeface="Times New Roman" pitchFamily="18" charset="0"/>
                          <a:ea typeface="宋体" pitchFamily="2" charset="-122"/>
                        </a:rPr>
                        <a:t>-</a:t>
                      </a:r>
                    </a:p>
                  </a:txBody>
                  <a:tcPr marL="82035" marR="82035" marT="42658" marB="4265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200" b="1" i="0" u="none" strike="noStrike" cap="none" normalizeH="0" baseline="0">
                          <a:ln>
                            <a:noFill/>
                          </a:ln>
                          <a:solidFill>
                            <a:schemeClr val="tx1"/>
                          </a:solidFill>
                          <a:effectLst/>
                          <a:latin typeface="Times New Roman" pitchFamily="18" charset="0"/>
                          <a:ea typeface="宋体" pitchFamily="2" charset="-122"/>
                        </a:rPr>
                        <a:t>-</a:t>
                      </a:r>
                    </a:p>
                  </a:txBody>
                  <a:tcPr marL="82035" marR="82035" marT="42658" marB="4265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200" b="1" i="0" u="none" strike="noStrike" cap="none" normalizeH="0" baseline="0">
                          <a:ln>
                            <a:noFill/>
                          </a:ln>
                          <a:solidFill>
                            <a:schemeClr val="tx1"/>
                          </a:solidFill>
                          <a:effectLst/>
                          <a:latin typeface="Times New Roman" pitchFamily="18" charset="0"/>
                          <a:ea typeface="宋体" pitchFamily="2" charset="-122"/>
                        </a:rPr>
                        <a:t>-</a:t>
                      </a:r>
                    </a:p>
                  </a:txBody>
                  <a:tcPr marL="82035" marR="82035" marT="42658" marB="4265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200" b="1" i="0" u="none" strike="noStrike" cap="none" normalizeH="0" baseline="0" dirty="0">
                          <a:ln>
                            <a:noFill/>
                          </a:ln>
                          <a:solidFill>
                            <a:schemeClr val="tx1"/>
                          </a:solidFill>
                          <a:effectLst/>
                          <a:latin typeface="Times New Roman" pitchFamily="18" charset="0"/>
                          <a:ea typeface="宋体" pitchFamily="2" charset="-122"/>
                        </a:rPr>
                        <a:t>-</a:t>
                      </a:r>
                    </a:p>
                  </a:txBody>
                  <a:tcPr marL="82035" marR="82035" marT="42658" marB="42658"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19" name="Group 229"/>
          <p:cNvGraphicFramePr>
            <a:graphicFrameLocks noGrp="1"/>
          </p:cNvGraphicFramePr>
          <p:nvPr>
            <p:extLst>
              <p:ext uri="{D42A27DB-BD31-4B8C-83A1-F6EECF244321}">
                <p14:modId xmlns:p14="http://schemas.microsoft.com/office/powerpoint/2010/main" val="2637815365"/>
              </p:ext>
            </p:extLst>
          </p:nvPr>
        </p:nvGraphicFramePr>
        <p:xfrm>
          <a:off x="780992" y="4268796"/>
          <a:ext cx="6457970" cy="841192"/>
        </p:xfrm>
        <a:graphic>
          <a:graphicData uri="http://schemas.openxmlformats.org/drawingml/2006/table">
            <a:tbl>
              <a:tblPr/>
              <a:tblGrid>
                <a:gridCol w="717715">
                  <a:extLst>
                    <a:ext uri="{9D8B030D-6E8A-4147-A177-3AD203B41FA5}">
                      <a16:colId xmlns:a16="http://schemas.microsoft.com/office/drawing/2014/main" val="20000"/>
                    </a:ext>
                  </a:extLst>
                </a:gridCol>
                <a:gridCol w="716247">
                  <a:extLst>
                    <a:ext uri="{9D8B030D-6E8A-4147-A177-3AD203B41FA5}">
                      <a16:colId xmlns:a16="http://schemas.microsoft.com/office/drawing/2014/main" val="20001"/>
                    </a:ext>
                  </a:extLst>
                </a:gridCol>
                <a:gridCol w="717716">
                  <a:extLst>
                    <a:ext uri="{9D8B030D-6E8A-4147-A177-3AD203B41FA5}">
                      <a16:colId xmlns:a16="http://schemas.microsoft.com/office/drawing/2014/main" val="20002"/>
                    </a:ext>
                  </a:extLst>
                </a:gridCol>
                <a:gridCol w="717715">
                  <a:extLst>
                    <a:ext uri="{9D8B030D-6E8A-4147-A177-3AD203B41FA5}">
                      <a16:colId xmlns:a16="http://schemas.microsoft.com/office/drawing/2014/main" val="20003"/>
                    </a:ext>
                  </a:extLst>
                </a:gridCol>
                <a:gridCol w="719183">
                  <a:extLst>
                    <a:ext uri="{9D8B030D-6E8A-4147-A177-3AD203B41FA5}">
                      <a16:colId xmlns:a16="http://schemas.microsoft.com/office/drawing/2014/main" val="20004"/>
                    </a:ext>
                  </a:extLst>
                </a:gridCol>
                <a:gridCol w="717716">
                  <a:extLst>
                    <a:ext uri="{9D8B030D-6E8A-4147-A177-3AD203B41FA5}">
                      <a16:colId xmlns:a16="http://schemas.microsoft.com/office/drawing/2014/main" val="20005"/>
                    </a:ext>
                  </a:extLst>
                </a:gridCol>
                <a:gridCol w="717715">
                  <a:extLst>
                    <a:ext uri="{9D8B030D-6E8A-4147-A177-3AD203B41FA5}">
                      <a16:colId xmlns:a16="http://schemas.microsoft.com/office/drawing/2014/main" val="20006"/>
                    </a:ext>
                  </a:extLst>
                </a:gridCol>
                <a:gridCol w="716247">
                  <a:extLst>
                    <a:ext uri="{9D8B030D-6E8A-4147-A177-3AD203B41FA5}">
                      <a16:colId xmlns:a16="http://schemas.microsoft.com/office/drawing/2014/main" val="20007"/>
                    </a:ext>
                  </a:extLst>
                </a:gridCol>
                <a:gridCol w="717716">
                  <a:extLst>
                    <a:ext uri="{9D8B030D-6E8A-4147-A177-3AD203B41FA5}">
                      <a16:colId xmlns:a16="http://schemas.microsoft.com/office/drawing/2014/main" val="20008"/>
                    </a:ext>
                  </a:extLst>
                </a:gridCol>
              </a:tblGrid>
              <a:tr h="400853">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200" b="1" i="0" u="none" strike="noStrike" cap="none" normalizeH="0" baseline="0" dirty="0">
                          <a:ln>
                            <a:noFill/>
                          </a:ln>
                          <a:solidFill>
                            <a:schemeClr val="tx1"/>
                          </a:solidFill>
                          <a:effectLst/>
                          <a:latin typeface="Times New Roman" pitchFamily="18" charset="0"/>
                          <a:ea typeface="宋体" pitchFamily="2" charset="-122"/>
                        </a:rPr>
                        <a:t>M</a:t>
                      </a:r>
                    </a:p>
                  </a:txBody>
                  <a:tcPr marL="82035" marR="82035" marT="42658" marB="42658"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200" b="1" i="0" u="none" strike="noStrike" cap="none" normalizeH="0" baseline="0" dirty="0">
                          <a:ln>
                            <a:noFill/>
                          </a:ln>
                          <a:solidFill>
                            <a:srgbClr val="0000FF"/>
                          </a:solidFill>
                          <a:effectLst/>
                          <a:latin typeface="Times New Roman" pitchFamily="18" charset="0"/>
                          <a:ea typeface="宋体" pitchFamily="2" charset="-122"/>
                        </a:rPr>
                        <a:t>49</a:t>
                      </a:r>
                    </a:p>
                  </a:txBody>
                  <a:tcPr marL="82035" marR="82035" marT="42658" marB="4265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200" b="1" i="0" u="none" strike="noStrike" cap="none" normalizeH="0" baseline="0">
                          <a:ln>
                            <a:noFill/>
                          </a:ln>
                          <a:solidFill>
                            <a:srgbClr val="0000FF"/>
                          </a:solidFill>
                          <a:effectLst/>
                          <a:latin typeface="Times New Roman" pitchFamily="18" charset="0"/>
                          <a:ea typeface="宋体" pitchFamily="2" charset="-122"/>
                        </a:rPr>
                        <a:t>38</a:t>
                      </a:r>
                    </a:p>
                  </a:txBody>
                  <a:tcPr marL="82035" marR="82035" marT="42658" marB="4265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200" b="1" i="0" u="none" strike="noStrike" cap="none" normalizeH="0" baseline="0">
                          <a:ln>
                            <a:noFill/>
                          </a:ln>
                          <a:solidFill>
                            <a:srgbClr val="0000FF"/>
                          </a:solidFill>
                          <a:effectLst/>
                          <a:latin typeface="Times New Roman" pitchFamily="18" charset="0"/>
                          <a:ea typeface="宋体" pitchFamily="2" charset="-122"/>
                        </a:rPr>
                        <a:t>65</a:t>
                      </a:r>
                    </a:p>
                  </a:txBody>
                  <a:tcPr marL="82035" marR="82035" marT="42658" marB="4265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200" b="1" i="0" u="none" strike="noStrike" cap="none" normalizeH="0" baseline="0" dirty="0">
                          <a:ln>
                            <a:noFill/>
                          </a:ln>
                          <a:solidFill>
                            <a:schemeClr val="tx1"/>
                          </a:solidFill>
                          <a:effectLst/>
                          <a:latin typeface="Times New Roman" pitchFamily="18" charset="0"/>
                          <a:ea typeface="宋体" pitchFamily="2" charset="-122"/>
                        </a:rPr>
                        <a:t>27</a:t>
                      </a:r>
                    </a:p>
                  </a:txBody>
                  <a:tcPr marL="82035" marR="82035" marT="42658" marB="4265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200" b="1" i="0" u="none" strike="noStrike" cap="none" normalizeH="0" baseline="0">
                          <a:ln>
                            <a:noFill/>
                          </a:ln>
                          <a:solidFill>
                            <a:schemeClr val="tx1"/>
                          </a:solidFill>
                          <a:effectLst/>
                          <a:latin typeface="Times New Roman" pitchFamily="18" charset="0"/>
                          <a:ea typeface="宋体" pitchFamily="2" charset="-122"/>
                        </a:rPr>
                        <a:t>76</a:t>
                      </a:r>
                    </a:p>
                  </a:txBody>
                  <a:tcPr marL="82035" marR="82035" marT="42658" marB="4265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200" b="1" i="0" u="none" strike="noStrike" cap="none" normalizeH="0" baseline="0">
                          <a:ln>
                            <a:noFill/>
                          </a:ln>
                          <a:solidFill>
                            <a:schemeClr val="tx1"/>
                          </a:solidFill>
                          <a:effectLst/>
                          <a:latin typeface="Times New Roman" pitchFamily="18" charset="0"/>
                          <a:ea typeface="宋体" pitchFamily="2" charset="-122"/>
                        </a:rPr>
                        <a:t>13</a:t>
                      </a:r>
                    </a:p>
                  </a:txBody>
                  <a:tcPr marL="82035" marR="82035" marT="42658" marB="4265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200" b="1" i="0" u="none" strike="noStrike" cap="none" normalizeH="0" baseline="0" dirty="0">
                          <a:ln>
                            <a:noFill/>
                          </a:ln>
                          <a:solidFill>
                            <a:schemeClr val="tx1"/>
                          </a:solidFill>
                          <a:effectLst/>
                          <a:latin typeface="Times New Roman" pitchFamily="18" charset="0"/>
                          <a:ea typeface="宋体" pitchFamily="2" charset="-122"/>
                        </a:rPr>
                        <a:t>97</a:t>
                      </a:r>
                    </a:p>
                  </a:txBody>
                  <a:tcPr marL="82035" marR="82035" marT="42658" marB="4265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200" b="1" i="0" u="none" strike="noStrike" cap="none" normalizeH="0" baseline="0">
                          <a:ln>
                            <a:noFill/>
                          </a:ln>
                          <a:solidFill>
                            <a:schemeClr val="tx1"/>
                          </a:solidFill>
                          <a:effectLst/>
                          <a:latin typeface="Times New Roman" pitchFamily="18" charset="0"/>
                          <a:ea typeface="宋体" pitchFamily="2" charset="-122"/>
                        </a:rPr>
                        <a:t>49*</a:t>
                      </a:r>
                    </a:p>
                  </a:txBody>
                  <a:tcPr marL="82035" marR="82035" marT="42658" marB="42658"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00853">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200" b="1" i="0" u="none" strike="noStrike" cap="none" normalizeH="0" baseline="0">
                          <a:ln>
                            <a:noFill/>
                          </a:ln>
                          <a:solidFill>
                            <a:schemeClr val="tx1"/>
                          </a:solidFill>
                          <a:effectLst/>
                          <a:latin typeface="Times New Roman" pitchFamily="18" charset="0"/>
                          <a:ea typeface="宋体" pitchFamily="2" charset="-122"/>
                        </a:rPr>
                        <a:t>2</a:t>
                      </a:r>
                    </a:p>
                  </a:txBody>
                  <a:tcPr marL="82035" marR="82035" marT="42658" marB="42658"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200" b="1" i="0" u="none" strike="noStrike" cap="none" normalizeH="0" baseline="0" dirty="0">
                          <a:ln>
                            <a:noFill/>
                          </a:ln>
                          <a:solidFill>
                            <a:srgbClr val="00B050"/>
                          </a:solidFill>
                          <a:effectLst/>
                          <a:latin typeface="Times New Roman" pitchFamily="18" charset="0"/>
                          <a:ea typeface="宋体" pitchFamily="2" charset="-122"/>
                        </a:rPr>
                        <a:t>3</a:t>
                      </a:r>
                    </a:p>
                  </a:txBody>
                  <a:tcPr marL="82035" marR="82035" marT="42658" marB="4265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200" b="1" i="0" u="none" strike="noStrike" cap="none" normalizeH="0" baseline="0" dirty="0">
                          <a:ln>
                            <a:noFill/>
                          </a:ln>
                          <a:solidFill>
                            <a:srgbClr val="0000FF"/>
                          </a:solidFill>
                          <a:effectLst/>
                          <a:latin typeface="Times New Roman" pitchFamily="18" charset="0"/>
                          <a:ea typeface="宋体" pitchFamily="2" charset="-122"/>
                        </a:rPr>
                        <a:t>1</a:t>
                      </a:r>
                    </a:p>
                  </a:txBody>
                  <a:tcPr marL="82035" marR="82035" marT="42658" marB="4265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200" b="1" i="0" u="none" strike="noStrike" cap="none" normalizeH="0" baseline="0" dirty="0">
                          <a:ln>
                            <a:noFill/>
                          </a:ln>
                          <a:solidFill>
                            <a:srgbClr val="00B050"/>
                          </a:solidFill>
                          <a:effectLst/>
                          <a:latin typeface="Times New Roman" pitchFamily="18" charset="0"/>
                          <a:ea typeface="宋体" pitchFamily="2" charset="-122"/>
                        </a:rPr>
                        <a:t>0</a:t>
                      </a:r>
                    </a:p>
                  </a:txBody>
                  <a:tcPr marL="82035" marR="82035" marT="42658" marB="4265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200" b="1" i="0" u="none" strike="noStrike" cap="none" normalizeH="0" baseline="0">
                          <a:ln>
                            <a:noFill/>
                          </a:ln>
                          <a:solidFill>
                            <a:schemeClr val="tx1"/>
                          </a:solidFill>
                          <a:effectLst/>
                          <a:latin typeface="Times New Roman" pitchFamily="18" charset="0"/>
                          <a:ea typeface="宋体" pitchFamily="2" charset="-122"/>
                        </a:rPr>
                        <a:t>-</a:t>
                      </a:r>
                    </a:p>
                  </a:txBody>
                  <a:tcPr marL="82035" marR="82035" marT="42658" marB="4265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200" b="1" i="0" u="none" strike="noStrike" cap="none" normalizeH="0" baseline="0">
                          <a:ln>
                            <a:noFill/>
                          </a:ln>
                          <a:solidFill>
                            <a:schemeClr val="tx1"/>
                          </a:solidFill>
                          <a:effectLst/>
                          <a:latin typeface="Times New Roman" pitchFamily="18" charset="0"/>
                          <a:ea typeface="宋体" pitchFamily="2" charset="-122"/>
                        </a:rPr>
                        <a:t>-</a:t>
                      </a:r>
                    </a:p>
                  </a:txBody>
                  <a:tcPr marL="82035" marR="82035" marT="42658" marB="4265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200" b="1" i="0" u="none" strike="noStrike" cap="none" normalizeH="0" baseline="0">
                          <a:ln>
                            <a:noFill/>
                          </a:ln>
                          <a:solidFill>
                            <a:schemeClr val="tx1"/>
                          </a:solidFill>
                          <a:effectLst/>
                          <a:latin typeface="Times New Roman" pitchFamily="18" charset="0"/>
                          <a:ea typeface="宋体" pitchFamily="2" charset="-122"/>
                        </a:rPr>
                        <a:t>-</a:t>
                      </a:r>
                    </a:p>
                  </a:txBody>
                  <a:tcPr marL="82035" marR="82035" marT="42658" marB="4265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200" b="1" i="0" u="none" strike="noStrike" cap="none" normalizeH="0" baseline="0">
                          <a:ln>
                            <a:noFill/>
                          </a:ln>
                          <a:solidFill>
                            <a:schemeClr val="tx1"/>
                          </a:solidFill>
                          <a:effectLst/>
                          <a:latin typeface="Times New Roman" pitchFamily="18" charset="0"/>
                          <a:ea typeface="宋体" pitchFamily="2" charset="-122"/>
                        </a:rPr>
                        <a:t>-</a:t>
                      </a:r>
                    </a:p>
                  </a:txBody>
                  <a:tcPr marL="82035" marR="82035" marT="42658" marB="4265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200" b="1" i="0" u="none" strike="noStrike" cap="none" normalizeH="0" baseline="0">
                          <a:ln>
                            <a:noFill/>
                          </a:ln>
                          <a:solidFill>
                            <a:schemeClr val="tx1"/>
                          </a:solidFill>
                          <a:effectLst/>
                          <a:latin typeface="Times New Roman" pitchFamily="18" charset="0"/>
                          <a:ea typeface="宋体" pitchFamily="2" charset="-122"/>
                        </a:rPr>
                        <a:t>-</a:t>
                      </a:r>
                    </a:p>
                  </a:txBody>
                  <a:tcPr marL="82035" marR="82035" marT="42658" marB="42658"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20" name="Text Box 154"/>
          <p:cNvSpPr txBox="1">
            <a:spLocks noChangeArrowheads="1"/>
          </p:cNvSpPr>
          <p:nvPr/>
        </p:nvSpPr>
        <p:spPr bwMode="auto">
          <a:xfrm>
            <a:off x="30131" y="1560522"/>
            <a:ext cx="935038" cy="830997"/>
          </a:xfrm>
          <a:prstGeom prst="rect">
            <a:avLst/>
          </a:prstGeom>
          <a:noFill/>
          <a:ln w="9525" algn="ctr">
            <a:noFill/>
            <a:miter lim="800000"/>
            <a:headEnd/>
            <a:tailEnd/>
          </a:ln>
          <a:effectLst/>
        </p:spPr>
        <p:txBody>
          <a:bodyPr>
            <a:spAutoFit/>
          </a:bodyPr>
          <a:lstStyle/>
          <a:p>
            <a:pPr fontAlgn="base">
              <a:spcBef>
                <a:spcPct val="0"/>
              </a:spcBef>
              <a:spcAft>
                <a:spcPct val="0"/>
              </a:spcAft>
            </a:pPr>
            <a:r>
              <a:rPr kumimoji="1" lang="zh-CN" altLang="en-US" sz="2400" b="1" dirty="0">
                <a:solidFill>
                  <a:srgbClr val="0000FF"/>
                </a:solidFill>
                <a:latin typeface="Times New Roman" pitchFamily="18" charset="0"/>
              </a:rPr>
              <a:t>初始</a:t>
            </a:r>
          </a:p>
          <a:p>
            <a:pPr fontAlgn="base">
              <a:spcBef>
                <a:spcPct val="0"/>
              </a:spcBef>
              <a:spcAft>
                <a:spcPct val="0"/>
              </a:spcAft>
            </a:pPr>
            <a:r>
              <a:rPr kumimoji="1" lang="zh-CN" altLang="en-US" sz="2400" b="1" dirty="0">
                <a:solidFill>
                  <a:srgbClr val="0000FF"/>
                </a:solidFill>
                <a:latin typeface="Times New Roman" pitchFamily="18" charset="0"/>
              </a:rPr>
              <a:t>状态</a:t>
            </a:r>
          </a:p>
        </p:txBody>
      </p:sp>
      <p:sp>
        <p:nvSpPr>
          <p:cNvPr id="21" name="Text Box 155"/>
          <p:cNvSpPr txBox="1">
            <a:spLocks noChangeArrowheads="1"/>
          </p:cNvSpPr>
          <p:nvPr/>
        </p:nvSpPr>
        <p:spPr bwMode="auto">
          <a:xfrm>
            <a:off x="7210412" y="1774836"/>
            <a:ext cx="1857388" cy="1200329"/>
          </a:xfrm>
          <a:prstGeom prst="rect">
            <a:avLst/>
          </a:prstGeom>
          <a:noFill/>
          <a:ln w="9525" algn="ctr">
            <a:noFill/>
            <a:miter lim="800000"/>
            <a:headEnd/>
            <a:tailEnd/>
          </a:ln>
          <a:effectLst/>
        </p:spPr>
        <p:txBody>
          <a:bodyPr wrap="square">
            <a:spAutoFit/>
          </a:bodyPr>
          <a:lstStyle/>
          <a:p>
            <a:pPr fontAlgn="base">
              <a:spcBef>
                <a:spcPct val="0"/>
              </a:spcBef>
              <a:spcAft>
                <a:spcPct val="0"/>
              </a:spcAft>
            </a:pPr>
            <a:r>
              <a:rPr kumimoji="1" lang="en-US" altLang="zh-CN" sz="2400" b="1" dirty="0">
                <a:solidFill>
                  <a:srgbClr val="0000FF"/>
                </a:solidFill>
                <a:latin typeface="Times New Roman" pitchFamily="18" charset="0"/>
              </a:rPr>
              <a:t>key</a:t>
            </a:r>
            <a:r>
              <a:rPr kumimoji="1" lang="zh-CN" altLang="en-US" sz="2400" b="1" dirty="0">
                <a:solidFill>
                  <a:srgbClr val="0000FF"/>
                </a:solidFill>
                <a:latin typeface="Times New Roman" pitchFamily="18" charset="0"/>
              </a:rPr>
              <a:t>域</a:t>
            </a:r>
          </a:p>
          <a:p>
            <a:pPr fontAlgn="base">
              <a:spcBef>
                <a:spcPct val="0"/>
              </a:spcBef>
              <a:spcAft>
                <a:spcPct val="0"/>
              </a:spcAft>
            </a:pPr>
            <a:r>
              <a:rPr kumimoji="1" lang="en-US" altLang="zh-CN" sz="2400" b="1" dirty="0">
                <a:solidFill>
                  <a:srgbClr val="0000FF"/>
                </a:solidFill>
                <a:latin typeface="Times New Roman" pitchFamily="18" charset="0"/>
              </a:rPr>
              <a:t>next</a:t>
            </a:r>
            <a:r>
              <a:rPr kumimoji="1" lang="zh-CN" altLang="en-US" sz="2400" b="1" dirty="0">
                <a:solidFill>
                  <a:srgbClr val="0000FF"/>
                </a:solidFill>
                <a:latin typeface="Times New Roman" pitchFamily="18" charset="0"/>
              </a:rPr>
              <a:t>域</a:t>
            </a:r>
            <a:endParaRPr kumimoji="1" lang="en-US" altLang="zh-CN" sz="2400" b="1" dirty="0">
              <a:solidFill>
                <a:srgbClr val="0000FF"/>
              </a:solidFill>
              <a:latin typeface="Times New Roman" pitchFamily="18" charset="0"/>
            </a:endParaRPr>
          </a:p>
          <a:p>
            <a:pPr fontAlgn="base">
              <a:spcBef>
                <a:spcPct val="0"/>
              </a:spcBef>
              <a:spcAft>
                <a:spcPct val="0"/>
              </a:spcAft>
            </a:pPr>
            <a:r>
              <a:rPr kumimoji="1" lang="en-US" altLang="zh-CN" sz="2400" b="1" dirty="0">
                <a:solidFill>
                  <a:srgbClr val="0000FF"/>
                </a:solidFill>
                <a:latin typeface="Times New Roman" pitchFamily="18" charset="0"/>
              </a:rPr>
              <a:t>0</a:t>
            </a:r>
            <a:r>
              <a:rPr kumimoji="1" lang="zh-CN" altLang="en-US" sz="2400" b="1" dirty="0">
                <a:solidFill>
                  <a:srgbClr val="0000FF"/>
                </a:solidFill>
                <a:latin typeface="Times New Roman" pitchFamily="18" charset="0"/>
              </a:rPr>
              <a:t>是头指针</a:t>
            </a:r>
          </a:p>
        </p:txBody>
      </p:sp>
      <p:graphicFrame>
        <p:nvGraphicFramePr>
          <p:cNvPr id="22" name="Group 234"/>
          <p:cNvGraphicFramePr>
            <a:graphicFrameLocks noGrp="1"/>
          </p:cNvGraphicFramePr>
          <p:nvPr>
            <p:extLst>
              <p:ext uri="{D42A27DB-BD31-4B8C-83A1-F6EECF244321}">
                <p14:modId xmlns:p14="http://schemas.microsoft.com/office/powerpoint/2010/main" val="1282663904"/>
              </p:ext>
            </p:extLst>
          </p:nvPr>
        </p:nvGraphicFramePr>
        <p:xfrm>
          <a:off x="780992" y="5505676"/>
          <a:ext cx="6457970" cy="841192"/>
        </p:xfrm>
        <a:graphic>
          <a:graphicData uri="http://schemas.openxmlformats.org/drawingml/2006/table">
            <a:tbl>
              <a:tblPr/>
              <a:tblGrid>
                <a:gridCol w="717715">
                  <a:extLst>
                    <a:ext uri="{9D8B030D-6E8A-4147-A177-3AD203B41FA5}">
                      <a16:colId xmlns:a16="http://schemas.microsoft.com/office/drawing/2014/main" val="20000"/>
                    </a:ext>
                  </a:extLst>
                </a:gridCol>
                <a:gridCol w="716247">
                  <a:extLst>
                    <a:ext uri="{9D8B030D-6E8A-4147-A177-3AD203B41FA5}">
                      <a16:colId xmlns:a16="http://schemas.microsoft.com/office/drawing/2014/main" val="20001"/>
                    </a:ext>
                  </a:extLst>
                </a:gridCol>
                <a:gridCol w="717716">
                  <a:extLst>
                    <a:ext uri="{9D8B030D-6E8A-4147-A177-3AD203B41FA5}">
                      <a16:colId xmlns:a16="http://schemas.microsoft.com/office/drawing/2014/main" val="20002"/>
                    </a:ext>
                  </a:extLst>
                </a:gridCol>
                <a:gridCol w="717715">
                  <a:extLst>
                    <a:ext uri="{9D8B030D-6E8A-4147-A177-3AD203B41FA5}">
                      <a16:colId xmlns:a16="http://schemas.microsoft.com/office/drawing/2014/main" val="20003"/>
                    </a:ext>
                  </a:extLst>
                </a:gridCol>
                <a:gridCol w="719183">
                  <a:extLst>
                    <a:ext uri="{9D8B030D-6E8A-4147-A177-3AD203B41FA5}">
                      <a16:colId xmlns:a16="http://schemas.microsoft.com/office/drawing/2014/main" val="20004"/>
                    </a:ext>
                  </a:extLst>
                </a:gridCol>
                <a:gridCol w="717716">
                  <a:extLst>
                    <a:ext uri="{9D8B030D-6E8A-4147-A177-3AD203B41FA5}">
                      <a16:colId xmlns:a16="http://schemas.microsoft.com/office/drawing/2014/main" val="20005"/>
                    </a:ext>
                  </a:extLst>
                </a:gridCol>
                <a:gridCol w="717715">
                  <a:extLst>
                    <a:ext uri="{9D8B030D-6E8A-4147-A177-3AD203B41FA5}">
                      <a16:colId xmlns:a16="http://schemas.microsoft.com/office/drawing/2014/main" val="20006"/>
                    </a:ext>
                  </a:extLst>
                </a:gridCol>
                <a:gridCol w="716247">
                  <a:extLst>
                    <a:ext uri="{9D8B030D-6E8A-4147-A177-3AD203B41FA5}">
                      <a16:colId xmlns:a16="http://schemas.microsoft.com/office/drawing/2014/main" val="20007"/>
                    </a:ext>
                  </a:extLst>
                </a:gridCol>
                <a:gridCol w="717716">
                  <a:extLst>
                    <a:ext uri="{9D8B030D-6E8A-4147-A177-3AD203B41FA5}">
                      <a16:colId xmlns:a16="http://schemas.microsoft.com/office/drawing/2014/main" val="20008"/>
                    </a:ext>
                  </a:extLst>
                </a:gridCol>
              </a:tblGrid>
              <a:tr h="400853">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200" b="1" i="0" u="none" strike="noStrike" cap="none" normalizeH="0" baseline="0" dirty="0">
                          <a:ln>
                            <a:noFill/>
                          </a:ln>
                          <a:solidFill>
                            <a:schemeClr val="tx1"/>
                          </a:solidFill>
                          <a:effectLst/>
                          <a:latin typeface="Times New Roman" pitchFamily="18" charset="0"/>
                          <a:ea typeface="宋体" pitchFamily="2" charset="-122"/>
                        </a:rPr>
                        <a:t>M</a:t>
                      </a:r>
                    </a:p>
                  </a:txBody>
                  <a:tcPr marL="82035" marR="82035" marT="42658" marB="42658"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200" b="1" i="0" u="none" strike="noStrike" cap="none" normalizeH="0" baseline="0">
                          <a:ln>
                            <a:noFill/>
                          </a:ln>
                          <a:solidFill>
                            <a:schemeClr val="tx1"/>
                          </a:solidFill>
                          <a:effectLst/>
                          <a:latin typeface="Times New Roman" pitchFamily="18" charset="0"/>
                          <a:ea typeface="宋体" pitchFamily="2" charset="-122"/>
                        </a:rPr>
                        <a:t>49</a:t>
                      </a:r>
                    </a:p>
                  </a:txBody>
                  <a:tcPr marL="82035" marR="82035" marT="42658" marB="4265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200" b="1" i="0" u="none" strike="noStrike" cap="none" normalizeH="0" baseline="0">
                          <a:ln>
                            <a:noFill/>
                          </a:ln>
                          <a:solidFill>
                            <a:schemeClr val="tx1"/>
                          </a:solidFill>
                          <a:effectLst/>
                          <a:latin typeface="Times New Roman" pitchFamily="18" charset="0"/>
                          <a:ea typeface="宋体" pitchFamily="2" charset="-122"/>
                        </a:rPr>
                        <a:t>38</a:t>
                      </a:r>
                    </a:p>
                  </a:txBody>
                  <a:tcPr marL="82035" marR="82035" marT="42658" marB="4265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200" b="1" i="0" u="none" strike="noStrike" cap="none" normalizeH="0" baseline="0">
                          <a:ln>
                            <a:noFill/>
                          </a:ln>
                          <a:solidFill>
                            <a:schemeClr val="tx1"/>
                          </a:solidFill>
                          <a:effectLst/>
                          <a:latin typeface="Times New Roman" pitchFamily="18" charset="0"/>
                          <a:ea typeface="宋体" pitchFamily="2" charset="-122"/>
                        </a:rPr>
                        <a:t>65</a:t>
                      </a:r>
                    </a:p>
                  </a:txBody>
                  <a:tcPr marL="82035" marR="82035" marT="42658" marB="4265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200" b="1" i="0" u="none" strike="noStrike" cap="none" normalizeH="0" baseline="0" dirty="0">
                          <a:ln>
                            <a:noFill/>
                          </a:ln>
                          <a:solidFill>
                            <a:schemeClr val="tx1"/>
                          </a:solidFill>
                          <a:effectLst/>
                          <a:latin typeface="Times New Roman" pitchFamily="18" charset="0"/>
                          <a:ea typeface="宋体" pitchFamily="2" charset="-122"/>
                        </a:rPr>
                        <a:t>27</a:t>
                      </a:r>
                    </a:p>
                  </a:txBody>
                  <a:tcPr marL="82035" marR="82035" marT="42658" marB="4265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200" b="1" i="0" u="none" strike="noStrike" cap="none" normalizeH="0" baseline="0">
                          <a:ln>
                            <a:noFill/>
                          </a:ln>
                          <a:solidFill>
                            <a:schemeClr val="tx1"/>
                          </a:solidFill>
                          <a:effectLst/>
                          <a:latin typeface="Times New Roman" pitchFamily="18" charset="0"/>
                          <a:ea typeface="宋体" pitchFamily="2" charset="-122"/>
                        </a:rPr>
                        <a:t>76</a:t>
                      </a:r>
                    </a:p>
                  </a:txBody>
                  <a:tcPr marL="82035" marR="82035" marT="42658" marB="4265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200" b="1" i="0" u="none" strike="noStrike" cap="none" normalizeH="0" baseline="0">
                          <a:ln>
                            <a:noFill/>
                          </a:ln>
                          <a:solidFill>
                            <a:schemeClr val="tx1"/>
                          </a:solidFill>
                          <a:effectLst/>
                          <a:latin typeface="Times New Roman" pitchFamily="18" charset="0"/>
                          <a:ea typeface="宋体" pitchFamily="2" charset="-122"/>
                        </a:rPr>
                        <a:t>13</a:t>
                      </a:r>
                    </a:p>
                  </a:txBody>
                  <a:tcPr marL="82035" marR="82035" marT="42658" marB="4265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200" b="1" i="0" u="none" strike="noStrike" cap="none" normalizeH="0" baseline="0" dirty="0">
                          <a:ln>
                            <a:noFill/>
                          </a:ln>
                          <a:solidFill>
                            <a:schemeClr val="tx1"/>
                          </a:solidFill>
                          <a:effectLst/>
                          <a:latin typeface="Times New Roman" pitchFamily="18" charset="0"/>
                          <a:ea typeface="宋体" pitchFamily="2" charset="-122"/>
                        </a:rPr>
                        <a:t>97</a:t>
                      </a:r>
                    </a:p>
                  </a:txBody>
                  <a:tcPr marL="82035" marR="82035" marT="42658" marB="4265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200" b="1" i="0" u="none" strike="noStrike" cap="none" normalizeH="0" baseline="0">
                          <a:ln>
                            <a:noFill/>
                          </a:ln>
                          <a:solidFill>
                            <a:schemeClr val="tx1"/>
                          </a:solidFill>
                          <a:effectLst/>
                          <a:latin typeface="Times New Roman" pitchFamily="18" charset="0"/>
                          <a:ea typeface="宋体" pitchFamily="2" charset="-122"/>
                        </a:rPr>
                        <a:t>49*</a:t>
                      </a:r>
                    </a:p>
                  </a:txBody>
                  <a:tcPr marL="82035" marR="82035" marT="42658" marB="42658"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00853">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200" b="1" i="0" u="none" strike="noStrike" cap="none" normalizeH="0" baseline="0" dirty="0">
                          <a:ln>
                            <a:noFill/>
                          </a:ln>
                          <a:solidFill>
                            <a:schemeClr val="tx1"/>
                          </a:solidFill>
                          <a:effectLst/>
                          <a:latin typeface="Times New Roman" pitchFamily="18" charset="0"/>
                          <a:ea typeface="宋体" pitchFamily="2" charset="-122"/>
                        </a:rPr>
                        <a:t>4</a:t>
                      </a:r>
                    </a:p>
                  </a:txBody>
                  <a:tcPr marL="82035" marR="82035" marT="42658" marB="42658"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defRPr/>
                      </a:pPr>
                      <a:r>
                        <a:rPr kumimoji="0" lang="en-US" altLang="zh-CN" sz="2200" b="1" i="0" u="none" strike="noStrike" cap="none" normalizeH="0" baseline="0" dirty="0">
                          <a:ln>
                            <a:noFill/>
                          </a:ln>
                          <a:solidFill>
                            <a:schemeClr val="tx1"/>
                          </a:solidFill>
                          <a:effectLst/>
                          <a:latin typeface="Times New Roman" pitchFamily="18" charset="0"/>
                          <a:ea typeface="宋体" pitchFamily="2" charset="-122"/>
                        </a:rPr>
                        <a:t>3</a:t>
                      </a:r>
                    </a:p>
                  </a:txBody>
                  <a:tcPr marL="82035" marR="82035" marT="42658" marB="4265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defRPr/>
                      </a:pPr>
                      <a:r>
                        <a:rPr kumimoji="0" lang="en-US" altLang="zh-CN" sz="2200" b="1" i="0" u="none" strike="noStrike" cap="none" normalizeH="0" baseline="0" dirty="0">
                          <a:ln>
                            <a:noFill/>
                          </a:ln>
                          <a:solidFill>
                            <a:schemeClr val="tx1"/>
                          </a:solidFill>
                          <a:effectLst/>
                          <a:latin typeface="Times New Roman" pitchFamily="18" charset="0"/>
                          <a:ea typeface="宋体" pitchFamily="2" charset="-122"/>
                        </a:rPr>
                        <a:t>1</a:t>
                      </a:r>
                    </a:p>
                  </a:txBody>
                  <a:tcPr marL="82035" marR="82035" marT="42658" marB="4265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200" b="1" i="0" u="none" strike="noStrike" cap="none" normalizeH="0" baseline="0" dirty="0">
                          <a:ln>
                            <a:noFill/>
                          </a:ln>
                          <a:solidFill>
                            <a:schemeClr val="tx1"/>
                          </a:solidFill>
                          <a:effectLst/>
                          <a:latin typeface="Times New Roman" pitchFamily="18" charset="0"/>
                          <a:ea typeface="宋体" pitchFamily="2" charset="-122"/>
                        </a:rPr>
                        <a:t>0</a:t>
                      </a:r>
                    </a:p>
                  </a:txBody>
                  <a:tcPr marL="82035" marR="82035" marT="42658" marB="4265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200" b="1" i="0" u="none" strike="noStrike" cap="none" normalizeH="0" baseline="0" dirty="0">
                          <a:ln>
                            <a:noFill/>
                          </a:ln>
                          <a:solidFill>
                            <a:srgbClr val="33CC33"/>
                          </a:solidFill>
                          <a:effectLst/>
                          <a:latin typeface="Times New Roman" pitchFamily="18" charset="0"/>
                          <a:ea typeface="宋体" pitchFamily="2" charset="-122"/>
                        </a:rPr>
                        <a:t>2</a:t>
                      </a:r>
                    </a:p>
                  </a:txBody>
                  <a:tcPr marL="82035" marR="82035" marT="42658" marB="4265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200" b="1" i="0" u="none" strike="noStrike" cap="none" normalizeH="0" baseline="0">
                          <a:ln>
                            <a:noFill/>
                          </a:ln>
                          <a:solidFill>
                            <a:schemeClr val="tx1"/>
                          </a:solidFill>
                          <a:effectLst/>
                          <a:latin typeface="Times New Roman" pitchFamily="18" charset="0"/>
                          <a:ea typeface="宋体" pitchFamily="2" charset="-122"/>
                        </a:rPr>
                        <a:t>-</a:t>
                      </a:r>
                    </a:p>
                  </a:txBody>
                  <a:tcPr marL="82035" marR="82035" marT="42658" marB="4265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200" b="1" i="0" u="none" strike="noStrike" cap="none" normalizeH="0" baseline="0">
                          <a:ln>
                            <a:noFill/>
                          </a:ln>
                          <a:solidFill>
                            <a:schemeClr val="tx1"/>
                          </a:solidFill>
                          <a:effectLst/>
                          <a:latin typeface="Times New Roman" pitchFamily="18" charset="0"/>
                          <a:ea typeface="宋体" pitchFamily="2" charset="-122"/>
                        </a:rPr>
                        <a:t>-</a:t>
                      </a:r>
                    </a:p>
                  </a:txBody>
                  <a:tcPr marL="82035" marR="82035" marT="42658" marB="4265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200" b="1" i="0" u="none" strike="noStrike" cap="none" normalizeH="0" baseline="0">
                          <a:ln>
                            <a:noFill/>
                          </a:ln>
                          <a:solidFill>
                            <a:schemeClr val="tx1"/>
                          </a:solidFill>
                          <a:effectLst/>
                          <a:latin typeface="Times New Roman" pitchFamily="18" charset="0"/>
                          <a:ea typeface="宋体" pitchFamily="2" charset="-122"/>
                        </a:rPr>
                        <a:t>-</a:t>
                      </a:r>
                    </a:p>
                  </a:txBody>
                  <a:tcPr marL="82035" marR="82035" marT="42658" marB="4265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200" b="1" i="0" u="none" strike="noStrike" cap="none" normalizeH="0" baseline="0" dirty="0">
                          <a:ln>
                            <a:noFill/>
                          </a:ln>
                          <a:solidFill>
                            <a:schemeClr val="tx1"/>
                          </a:solidFill>
                          <a:effectLst/>
                          <a:latin typeface="Times New Roman" pitchFamily="18" charset="0"/>
                          <a:ea typeface="宋体" pitchFamily="2" charset="-122"/>
                        </a:rPr>
                        <a:t>-</a:t>
                      </a:r>
                    </a:p>
                  </a:txBody>
                  <a:tcPr marL="82035" marR="82035" marT="42658" marB="42658"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cxnSp>
        <p:nvCxnSpPr>
          <p:cNvPr id="23" name="直接箭头连接符 22"/>
          <p:cNvCxnSpPr/>
          <p:nvPr/>
        </p:nvCxnSpPr>
        <p:spPr bwMode="auto">
          <a:xfrm>
            <a:off x="138050" y="2632092"/>
            <a:ext cx="571504" cy="1588"/>
          </a:xfrm>
          <a:prstGeom prst="straightConnector1">
            <a:avLst/>
          </a:prstGeom>
          <a:noFill/>
          <a:ln w="28575" cap="flat" cmpd="sng" algn="ctr">
            <a:solidFill>
              <a:srgbClr val="000000"/>
            </a:solidFill>
            <a:prstDash val="solid"/>
            <a:round/>
            <a:headEnd type="none" w="med" len="med"/>
            <a:tailEnd type="arrow"/>
          </a:ln>
          <a:effectLst/>
        </p:spPr>
      </p:cxnSp>
      <p:sp>
        <p:nvSpPr>
          <p:cNvPr id="24" name="TextBox 23"/>
          <p:cNvSpPr txBox="1"/>
          <p:nvPr/>
        </p:nvSpPr>
        <p:spPr>
          <a:xfrm>
            <a:off x="139053" y="2560654"/>
            <a:ext cx="356187" cy="461665"/>
          </a:xfrm>
          <a:prstGeom prst="rect">
            <a:avLst/>
          </a:prstGeom>
          <a:noFill/>
        </p:spPr>
        <p:txBody>
          <a:bodyPr wrap="none" rtlCol="0">
            <a:spAutoFit/>
          </a:bodyPr>
          <a:lstStyle/>
          <a:p>
            <a:pPr algn="ctr" fontAlgn="base">
              <a:spcBef>
                <a:spcPct val="0"/>
              </a:spcBef>
              <a:spcAft>
                <a:spcPct val="0"/>
              </a:spcAft>
            </a:pPr>
            <a:r>
              <a:rPr kumimoji="1" lang="en-US" altLang="zh-CN" sz="2400" b="1" dirty="0">
                <a:solidFill>
                  <a:srgbClr val="003300"/>
                </a:solidFill>
                <a:latin typeface="Times New Roman" pitchFamily="18" charset="0"/>
                <a:ea typeface="楷体_GB2312" pitchFamily="49" charset="-122"/>
              </a:rPr>
              <a:t>h</a:t>
            </a:r>
            <a:endParaRPr kumimoji="1" lang="zh-CN" altLang="en-US" sz="2400" b="1" dirty="0">
              <a:solidFill>
                <a:srgbClr val="003300"/>
              </a:solidFill>
              <a:latin typeface="Times New Roman" pitchFamily="18" charset="0"/>
              <a:ea typeface="楷体_GB2312" pitchFamily="49" charset="-122"/>
            </a:endParaRPr>
          </a:p>
        </p:txBody>
      </p:sp>
      <p:cxnSp>
        <p:nvCxnSpPr>
          <p:cNvPr id="25" name="直接箭头连接符 24"/>
          <p:cNvCxnSpPr/>
          <p:nvPr/>
        </p:nvCxnSpPr>
        <p:spPr bwMode="auto">
          <a:xfrm rot="5400000">
            <a:off x="1066744" y="1274770"/>
            <a:ext cx="714380" cy="571504"/>
          </a:xfrm>
          <a:prstGeom prst="straightConnector1">
            <a:avLst/>
          </a:prstGeom>
          <a:noFill/>
          <a:ln w="28575" cap="flat" cmpd="sng" algn="ctr">
            <a:solidFill>
              <a:srgbClr val="000000"/>
            </a:solidFill>
            <a:prstDash val="solid"/>
            <a:round/>
            <a:headEnd type="none" w="med" len="med"/>
            <a:tailEnd type="arrow"/>
          </a:ln>
          <a:effectLst/>
        </p:spPr>
      </p:cxnSp>
      <p:sp>
        <p:nvSpPr>
          <p:cNvPr id="26" name="TextBox 25"/>
          <p:cNvSpPr txBox="1"/>
          <p:nvPr/>
        </p:nvSpPr>
        <p:spPr>
          <a:xfrm>
            <a:off x="1818972" y="846142"/>
            <a:ext cx="1107996" cy="461665"/>
          </a:xfrm>
          <a:prstGeom prst="rect">
            <a:avLst/>
          </a:prstGeom>
          <a:noFill/>
        </p:spPr>
        <p:txBody>
          <a:bodyPr wrap="none" rtlCol="0">
            <a:spAutoFit/>
          </a:bodyPr>
          <a:lstStyle/>
          <a:p>
            <a:pPr algn="ctr" fontAlgn="base">
              <a:spcBef>
                <a:spcPct val="0"/>
              </a:spcBef>
              <a:spcAft>
                <a:spcPct val="0"/>
              </a:spcAft>
            </a:pPr>
            <a:r>
              <a:rPr kumimoji="1" lang="zh-CN" altLang="en-US" sz="2400" b="1" dirty="0">
                <a:solidFill>
                  <a:srgbClr val="0000FF"/>
                </a:solidFill>
                <a:latin typeface="Times New Roman" pitchFamily="18" charset="0"/>
                <a:ea typeface="楷体_GB2312" pitchFamily="49" charset="-122"/>
              </a:rPr>
              <a:t>头指针</a:t>
            </a:r>
          </a:p>
        </p:txBody>
      </p:sp>
      <p:graphicFrame>
        <p:nvGraphicFramePr>
          <p:cNvPr id="27" name="Group 237"/>
          <p:cNvGraphicFramePr>
            <a:graphicFrameLocks noGrp="1"/>
          </p:cNvGraphicFramePr>
          <p:nvPr>
            <p:extLst>
              <p:ext uri="{D42A27DB-BD31-4B8C-83A1-F6EECF244321}">
                <p14:modId xmlns:p14="http://schemas.microsoft.com/office/powerpoint/2010/main" val="676060138"/>
              </p:ext>
            </p:extLst>
          </p:nvPr>
        </p:nvGraphicFramePr>
        <p:xfrm>
          <a:off x="852430" y="3865048"/>
          <a:ext cx="6391915" cy="481556"/>
        </p:xfrm>
        <a:graphic>
          <a:graphicData uri="http://schemas.openxmlformats.org/drawingml/2006/table">
            <a:tbl>
              <a:tblPr/>
              <a:tblGrid>
                <a:gridCol w="710376">
                  <a:extLst>
                    <a:ext uri="{9D8B030D-6E8A-4147-A177-3AD203B41FA5}">
                      <a16:colId xmlns:a16="http://schemas.microsoft.com/office/drawing/2014/main" val="20000"/>
                    </a:ext>
                  </a:extLst>
                </a:gridCol>
                <a:gridCol w="708907">
                  <a:extLst>
                    <a:ext uri="{9D8B030D-6E8A-4147-A177-3AD203B41FA5}">
                      <a16:colId xmlns:a16="http://schemas.microsoft.com/office/drawing/2014/main" val="20001"/>
                    </a:ext>
                  </a:extLst>
                </a:gridCol>
                <a:gridCol w="711845">
                  <a:extLst>
                    <a:ext uri="{9D8B030D-6E8A-4147-A177-3AD203B41FA5}">
                      <a16:colId xmlns:a16="http://schemas.microsoft.com/office/drawing/2014/main" val="20002"/>
                    </a:ext>
                  </a:extLst>
                </a:gridCol>
                <a:gridCol w="710376">
                  <a:extLst>
                    <a:ext uri="{9D8B030D-6E8A-4147-A177-3AD203B41FA5}">
                      <a16:colId xmlns:a16="http://schemas.microsoft.com/office/drawing/2014/main" val="20003"/>
                    </a:ext>
                  </a:extLst>
                </a:gridCol>
                <a:gridCol w="708907">
                  <a:extLst>
                    <a:ext uri="{9D8B030D-6E8A-4147-A177-3AD203B41FA5}">
                      <a16:colId xmlns:a16="http://schemas.microsoft.com/office/drawing/2014/main" val="20004"/>
                    </a:ext>
                  </a:extLst>
                </a:gridCol>
                <a:gridCol w="710376">
                  <a:extLst>
                    <a:ext uri="{9D8B030D-6E8A-4147-A177-3AD203B41FA5}">
                      <a16:colId xmlns:a16="http://schemas.microsoft.com/office/drawing/2014/main" val="20005"/>
                    </a:ext>
                  </a:extLst>
                </a:gridCol>
                <a:gridCol w="711845">
                  <a:extLst>
                    <a:ext uri="{9D8B030D-6E8A-4147-A177-3AD203B41FA5}">
                      <a16:colId xmlns:a16="http://schemas.microsoft.com/office/drawing/2014/main" val="20006"/>
                    </a:ext>
                  </a:extLst>
                </a:gridCol>
                <a:gridCol w="708907">
                  <a:extLst>
                    <a:ext uri="{9D8B030D-6E8A-4147-A177-3AD203B41FA5}">
                      <a16:colId xmlns:a16="http://schemas.microsoft.com/office/drawing/2014/main" val="20007"/>
                    </a:ext>
                  </a:extLst>
                </a:gridCol>
                <a:gridCol w="710376">
                  <a:extLst>
                    <a:ext uri="{9D8B030D-6E8A-4147-A177-3AD203B41FA5}">
                      <a16:colId xmlns:a16="http://schemas.microsoft.com/office/drawing/2014/main" val="20008"/>
                    </a:ext>
                  </a:extLst>
                </a:gridCol>
              </a:tblGrid>
              <a:tr h="458951">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600" b="1" i="0" u="none" strike="noStrike" cap="none" normalizeH="0" baseline="0" dirty="0">
                          <a:ln>
                            <a:noFill/>
                          </a:ln>
                          <a:solidFill>
                            <a:schemeClr val="tx1"/>
                          </a:solidFill>
                          <a:effectLst/>
                          <a:latin typeface="Times New Roman" pitchFamily="18" charset="0"/>
                          <a:ea typeface="宋体" pitchFamily="2" charset="-122"/>
                        </a:rPr>
                        <a:t>0</a:t>
                      </a:r>
                    </a:p>
                  </a:txBody>
                  <a:tcPr marL="82035" marR="82035" marT="42658" marB="42658" horzOverflow="overflow">
                    <a:lnL cap="flat">
                      <a:noFill/>
                    </a:lnL>
                    <a:lnR>
                      <a:noFill/>
                    </a:lnR>
                    <a:lnT cap="flat">
                      <a:noFill/>
                    </a:lnT>
                    <a:lnB cap="flat">
                      <a:noFill/>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600" b="1" i="0" u="none" strike="noStrike" cap="none" normalizeH="0" baseline="0" dirty="0">
                          <a:ln>
                            <a:noFill/>
                          </a:ln>
                          <a:solidFill>
                            <a:schemeClr val="tx1"/>
                          </a:solidFill>
                          <a:effectLst/>
                          <a:latin typeface="Times New Roman" pitchFamily="18" charset="0"/>
                          <a:ea typeface="宋体" pitchFamily="2" charset="-122"/>
                        </a:rPr>
                        <a:t> 1</a:t>
                      </a:r>
                    </a:p>
                  </a:txBody>
                  <a:tcPr marL="82035" marR="82035" marT="42658" marB="42658" horzOverflow="overflow">
                    <a:lnL>
                      <a:noFill/>
                    </a:lnL>
                    <a:lnR>
                      <a:noFill/>
                    </a:lnR>
                    <a:lnT cap="flat">
                      <a:noFill/>
                    </a:lnT>
                    <a:lnB cap="flat">
                      <a:noFill/>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600" b="1" i="0" u="none" strike="noStrike" cap="none" normalizeH="0" baseline="0" dirty="0">
                          <a:ln>
                            <a:noFill/>
                          </a:ln>
                          <a:solidFill>
                            <a:schemeClr val="tx1"/>
                          </a:solidFill>
                          <a:effectLst/>
                          <a:latin typeface="Times New Roman" pitchFamily="18" charset="0"/>
                          <a:ea typeface="宋体" pitchFamily="2" charset="-122"/>
                        </a:rPr>
                        <a:t> 2</a:t>
                      </a:r>
                    </a:p>
                  </a:txBody>
                  <a:tcPr marL="82035" marR="82035" marT="42658" marB="42658" horzOverflow="overflow">
                    <a:lnL>
                      <a:noFill/>
                    </a:lnL>
                    <a:lnR>
                      <a:noFill/>
                    </a:lnR>
                    <a:lnT cap="flat">
                      <a:noFill/>
                    </a:lnT>
                    <a:lnB cap="flat">
                      <a:noFill/>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600" b="1" i="0" u="none" strike="noStrike" cap="none" normalizeH="0" baseline="0" dirty="0">
                          <a:ln>
                            <a:noFill/>
                          </a:ln>
                          <a:solidFill>
                            <a:schemeClr val="tx1"/>
                          </a:solidFill>
                          <a:effectLst/>
                          <a:latin typeface="Times New Roman" pitchFamily="18" charset="0"/>
                          <a:ea typeface="宋体" pitchFamily="2" charset="-122"/>
                        </a:rPr>
                        <a:t> </a:t>
                      </a:r>
                      <a:r>
                        <a:rPr kumimoji="0" lang="en-US" altLang="zh-CN" sz="2600" b="1" i="0" u="none" strike="noStrike" cap="none" normalizeH="0" baseline="0" dirty="0">
                          <a:ln>
                            <a:noFill/>
                          </a:ln>
                          <a:solidFill>
                            <a:srgbClr val="FF3300"/>
                          </a:solidFill>
                          <a:effectLst/>
                          <a:latin typeface="Times New Roman" pitchFamily="18" charset="0"/>
                          <a:ea typeface="宋体" pitchFamily="2" charset="-122"/>
                        </a:rPr>
                        <a:t>3</a:t>
                      </a:r>
                    </a:p>
                  </a:txBody>
                  <a:tcPr marL="82035" marR="82035" marT="42658" marB="42658" horzOverflow="overflow">
                    <a:lnL>
                      <a:noFill/>
                    </a:lnL>
                    <a:lnR>
                      <a:noFill/>
                    </a:lnR>
                    <a:lnT cap="flat">
                      <a:noFill/>
                    </a:lnT>
                    <a:lnB cap="flat">
                      <a:noFill/>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600" b="1" i="0" u="none" strike="noStrike" cap="none" normalizeH="0" baseline="0" dirty="0">
                          <a:ln>
                            <a:noFill/>
                          </a:ln>
                          <a:solidFill>
                            <a:schemeClr val="tx1"/>
                          </a:solidFill>
                          <a:effectLst/>
                          <a:latin typeface="Times New Roman" pitchFamily="18" charset="0"/>
                          <a:ea typeface="宋体" pitchFamily="2" charset="-122"/>
                        </a:rPr>
                        <a:t>4</a:t>
                      </a:r>
                    </a:p>
                  </a:txBody>
                  <a:tcPr marL="82035" marR="82035" marT="42658" marB="42658" horzOverflow="overflow">
                    <a:lnL>
                      <a:noFill/>
                    </a:lnL>
                    <a:lnR>
                      <a:noFill/>
                    </a:lnR>
                    <a:lnT cap="flat">
                      <a:noFill/>
                    </a:lnT>
                    <a:lnB cap="flat">
                      <a:noFill/>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600" b="1" i="0" u="none" strike="noStrike" cap="none" normalizeH="0" baseline="0">
                          <a:ln>
                            <a:noFill/>
                          </a:ln>
                          <a:solidFill>
                            <a:schemeClr val="tx1"/>
                          </a:solidFill>
                          <a:effectLst/>
                          <a:latin typeface="Times New Roman" pitchFamily="18" charset="0"/>
                          <a:ea typeface="宋体" pitchFamily="2" charset="-122"/>
                        </a:rPr>
                        <a:t>5</a:t>
                      </a:r>
                    </a:p>
                  </a:txBody>
                  <a:tcPr marL="82035" marR="82035" marT="42658" marB="42658" horzOverflow="overflow">
                    <a:lnL>
                      <a:noFill/>
                    </a:lnL>
                    <a:lnR>
                      <a:noFill/>
                    </a:lnR>
                    <a:lnT cap="flat">
                      <a:noFill/>
                    </a:lnT>
                    <a:lnB cap="flat">
                      <a:noFill/>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600" b="1" i="0" u="none" strike="noStrike" cap="none" normalizeH="0" baseline="0">
                          <a:ln>
                            <a:noFill/>
                          </a:ln>
                          <a:solidFill>
                            <a:schemeClr val="tx1"/>
                          </a:solidFill>
                          <a:effectLst/>
                          <a:latin typeface="Times New Roman" pitchFamily="18" charset="0"/>
                          <a:ea typeface="宋体" pitchFamily="2" charset="-122"/>
                        </a:rPr>
                        <a:t>6</a:t>
                      </a:r>
                    </a:p>
                  </a:txBody>
                  <a:tcPr marL="82035" marR="82035" marT="42658" marB="42658" horzOverflow="overflow">
                    <a:lnL>
                      <a:noFill/>
                    </a:lnL>
                    <a:lnR>
                      <a:noFill/>
                    </a:lnR>
                    <a:lnT cap="flat">
                      <a:noFill/>
                    </a:lnT>
                    <a:lnB cap="flat">
                      <a:noFill/>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600" b="1" i="0" u="none" strike="noStrike" cap="none" normalizeH="0" baseline="0">
                          <a:ln>
                            <a:noFill/>
                          </a:ln>
                          <a:solidFill>
                            <a:schemeClr val="tx1"/>
                          </a:solidFill>
                          <a:effectLst/>
                          <a:latin typeface="Times New Roman" pitchFamily="18" charset="0"/>
                          <a:ea typeface="宋体" pitchFamily="2" charset="-122"/>
                        </a:rPr>
                        <a:t>7</a:t>
                      </a:r>
                    </a:p>
                  </a:txBody>
                  <a:tcPr marL="82035" marR="82035" marT="42658" marB="42658" horzOverflow="overflow">
                    <a:lnL>
                      <a:noFill/>
                    </a:lnL>
                    <a:lnR>
                      <a:noFill/>
                    </a:lnR>
                    <a:lnT cap="flat">
                      <a:noFill/>
                    </a:lnT>
                    <a:lnB cap="flat">
                      <a:noFill/>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600" b="1" i="0" u="none" strike="noStrike" cap="none" normalizeH="0" baseline="0" dirty="0">
                          <a:ln>
                            <a:noFill/>
                          </a:ln>
                          <a:solidFill>
                            <a:schemeClr val="tx1"/>
                          </a:solidFill>
                          <a:effectLst/>
                          <a:latin typeface="Times New Roman" pitchFamily="18" charset="0"/>
                          <a:ea typeface="宋体" pitchFamily="2" charset="-122"/>
                        </a:rPr>
                        <a:t>8</a:t>
                      </a:r>
                    </a:p>
                  </a:txBody>
                  <a:tcPr marL="82035" marR="82035" marT="42658" marB="42658" horzOverflow="overflow">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28" name="Group 237"/>
          <p:cNvGraphicFramePr>
            <a:graphicFrameLocks noGrp="1"/>
          </p:cNvGraphicFramePr>
          <p:nvPr>
            <p:extLst>
              <p:ext uri="{D42A27DB-BD31-4B8C-83A1-F6EECF244321}">
                <p14:modId xmlns:p14="http://schemas.microsoft.com/office/powerpoint/2010/main" val="3170797667"/>
              </p:ext>
            </p:extLst>
          </p:nvPr>
        </p:nvGraphicFramePr>
        <p:xfrm>
          <a:off x="780992" y="2703530"/>
          <a:ext cx="6391915" cy="481556"/>
        </p:xfrm>
        <a:graphic>
          <a:graphicData uri="http://schemas.openxmlformats.org/drawingml/2006/table">
            <a:tbl>
              <a:tblPr/>
              <a:tblGrid>
                <a:gridCol w="710376">
                  <a:extLst>
                    <a:ext uri="{9D8B030D-6E8A-4147-A177-3AD203B41FA5}">
                      <a16:colId xmlns:a16="http://schemas.microsoft.com/office/drawing/2014/main" val="20000"/>
                    </a:ext>
                  </a:extLst>
                </a:gridCol>
                <a:gridCol w="708907">
                  <a:extLst>
                    <a:ext uri="{9D8B030D-6E8A-4147-A177-3AD203B41FA5}">
                      <a16:colId xmlns:a16="http://schemas.microsoft.com/office/drawing/2014/main" val="20001"/>
                    </a:ext>
                  </a:extLst>
                </a:gridCol>
                <a:gridCol w="711845">
                  <a:extLst>
                    <a:ext uri="{9D8B030D-6E8A-4147-A177-3AD203B41FA5}">
                      <a16:colId xmlns:a16="http://schemas.microsoft.com/office/drawing/2014/main" val="20002"/>
                    </a:ext>
                  </a:extLst>
                </a:gridCol>
                <a:gridCol w="710376">
                  <a:extLst>
                    <a:ext uri="{9D8B030D-6E8A-4147-A177-3AD203B41FA5}">
                      <a16:colId xmlns:a16="http://schemas.microsoft.com/office/drawing/2014/main" val="20003"/>
                    </a:ext>
                  </a:extLst>
                </a:gridCol>
                <a:gridCol w="708907">
                  <a:extLst>
                    <a:ext uri="{9D8B030D-6E8A-4147-A177-3AD203B41FA5}">
                      <a16:colId xmlns:a16="http://schemas.microsoft.com/office/drawing/2014/main" val="20004"/>
                    </a:ext>
                  </a:extLst>
                </a:gridCol>
                <a:gridCol w="710376">
                  <a:extLst>
                    <a:ext uri="{9D8B030D-6E8A-4147-A177-3AD203B41FA5}">
                      <a16:colId xmlns:a16="http://schemas.microsoft.com/office/drawing/2014/main" val="20005"/>
                    </a:ext>
                  </a:extLst>
                </a:gridCol>
                <a:gridCol w="711845">
                  <a:extLst>
                    <a:ext uri="{9D8B030D-6E8A-4147-A177-3AD203B41FA5}">
                      <a16:colId xmlns:a16="http://schemas.microsoft.com/office/drawing/2014/main" val="20006"/>
                    </a:ext>
                  </a:extLst>
                </a:gridCol>
                <a:gridCol w="708907">
                  <a:extLst>
                    <a:ext uri="{9D8B030D-6E8A-4147-A177-3AD203B41FA5}">
                      <a16:colId xmlns:a16="http://schemas.microsoft.com/office/drawing/2014/main" val="20007"/>
                    </a:ext>
                  </a:extLst>
                </a:gridCol>
                <a:gridCol w="710376">
                  <a:extLst>
                    <a:ext uri="{9D8B030D-6E8A-4147-A177-3AD203B41FA5}">
                      <a16:colId xmlns:a16="http://schemas.microsoft.com/office/drawing/2014/main" val="20008"/>
                    </a:ext>
                  </a:extLst>
                </a:gridCol>
              </a:tblGrid>
              <a:tr h="458951">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600" b="1" i="0" u="none" strike="noStrike" cap="none" normalizeH="0" baseline="0" dirty="0">
                          <a:ln>
                            <a:noFill/>
                          </a:ln>
                          <a:solidFill>
                            <a:schemeClr val="tx1"/>
                          </a:solidFill>
                          <a:effectLst/>
                          <a:latin typeface="Times New Roman" pitchFamily="18" charset="0"/>
                          <a:ea typeface="宋体" pitchFamily="2" charset="-122"/>
                        </a:rPr>
                        <a:t>0</a:t>
                      </a:r>
                    </a:p>
                  </a:txBody>
                  <a:tcPr marL="82035" marR="82035" marT="42658" marB="42658" horzOverflow="overflow">
                    <a:lnL cap="flat">
                      <a:noFill/>
                    </a:lnL>
                    <a:lnR>
                      <a:noFill/>
                    </a:lnR>
                    <a:lnT cap="flat">
                      <a:noFill/>
                    </a:lnT>
                    <a:lnB cap="flat">
                      <a:noFill/>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600" b="1" i="0" u="none" strike="noStrike" cap="none" normalizeH="0" baseline="0" dirty="0">
                          <a:ln>
                            <a:noFill/>
                          </a:ln>
                          <a:solidFill>
                            <a:schemeClr val="tx1"/>
                          </a:solidFill>
                          <a:effectLst/>
                          <a:latin typeface="Times New Roman" pitchFamily="18" charset="0"/>
                          <a:ea typeface="宋体" pitchFamily="2" charset="-122"/>
                        </a:rPr>
                        <a:t> 1</a:t>
                      </a:r>
                    </a:p>
                  </a:txBody>
                  <a:tcPr marL="82035" marR="82035" marT="42658" marB="42658" horzOverflow="overflow">
                    <a:lnL>
                      <a:noFill/>
                    </a:lnL>
                    <a:lnR>
                      <a:noFill/>
                    </a:lnR>
                    <a:lnT cap="flat">
                      <a:noFill/>
                    </a:lnT>
                    <a:lnB cap="flat">
                      <a:noFill/>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600" b="1" i="0" u="none" strike="noStrike" cap="none" normalizeH="0" baseline="0" dirty="0">
                          <a:ln>
                            <a:noFill/>
                          </a:ln>
                          <a:solidFill>
                            <a:srgbClr val="FF0000"/>
                          </a:solidFill>
                          <a:effectLst/>
                          <a:latin typeface="Times New Roman" pitchFamily="18" charset="0"/>
                          <a:ea typeface="宋体" pitchFamily="2" charset="-122"/>
                        </a:rPr>
                        <a:t> 2</a:t>
                      </a:r>
                    </a:p>
                  </a:txBody>
                  <a:tcPr marL="82035" marR="82035" marT="42658" marB="42658" horzOverflow="overflow">
                    <a:lnL>
                      <a:noFill/>
                    </a:lnL>
                    <a:lnR>
                      <a:noFill/>
                    </a:lnR>
                    <a:lnT cap="flat">
                      <a:noFill/>
                    </a:lnT>
                    <a:lnB cap="flat">
                      <a:noFill/>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600" b="1" i="0" u="none" strike="noStrike" cap="none" normalizeH="0" baseline="0" dirty="0">
                          <a:ln>
                            <a:noFill/>
                          </a:ln>
                          <a:solidFill>
                            <a:schemeClr val="tx1"/>
                          </a:solidFill>
                          <a:effectLst/>
                          <a:latin typeface="Times New Roman" pitchFamily="18" charset="0"/>
                          <a:ea typeface="宋体" pitchFamily="2" charset="-122"/>
                        </a:rPr>
                        <a:t> 3</a:t>
                      </a:r>
                    </a:p>
                  </a:txBody>
                  <a:tcPr marL="82035" marR="82035" marT="42658" marB="42658" horzOverflow="overflow">
                    <a:lnL>
                      <a:noFill/>
                    </a:lnL>
                    <a:lnR>
                      <a:noFill/>
                    </a:lnR>
                    <a:lnT cap="flat">
                      <a:noFill/>
                    </a:lnT>
                    <a:lnB cap="flat">
                      <a:noFill/>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600" b="1" i="0" u="none" strike="noStrike" cap="none" normalizeH="0" baseline="0" dirty="0">
                          <a:ln>
                            <a:noFill/>
                          </a:ln>
                          <a:solidFill>
                            <a:schemeClr val="tx1"/>
                          </a:solidFill>
                          <a:effectLst/>
                          <a:latin typeface="Times New Roman" pitchFamily="18" charset="0"/>
                          <a:ea typeface="宋体" pitchFamily="2" charset="-122"/>
                        </a:rPr>
                        <a:t>4</a:t>
                      </a:r>
                    </a:p>
                  </a:txBody>
                  <a:tcPr marL="82035" marR="82035" marT="42658" marB="42658" horzOverflow="overflow">
                    <a:lnL>
                      <a:noFill/>
                    </a:lnL>
                    <a:lnR>
                      <a:noFill/>
                    </a:lnR>
                    <a:lnT cap="flat">
                      <a:noFill/>
                    </a:lnT>
                    <a:lnB cap="flat">
                      <a:noFill/>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600" b="1" i="0" u="none" strike="noStrike" cap="none" normalizeH="0" baseline="0" dirty="0">
                          <a:ln>
                            <a:noFill/>
                          </a:ln>
                          <a:solidFill>
                            <a:schemeClr val="tx1"/>
                          </a:solidFill>
                          <a:effectLst/>
                          <a:latin typeface="Times New Roman" pitchFamily="18" charset="0"/>
                          <a:ea typeface="宋体" pitchFamily="2" charset="-122"/>
                        </a:rPr>
                        <a:t>5</a:t>
                      </a:r>
                    </a:p>
                  </a:txBody>
                  <a:tcPr marL="82035" marR="82035" marT="42658" marB="42658" horzOverflow="overflow">
                    <a:lnL>
                      <a:noFill/>
                    </a:lnL>
                    <a:lnR>
                      <a:noFill/>
                    </a:lnR>
                    <a:lnT cap="flat">
                      <a:noFill/>
                    </a:lnT>
                    <a:lnB cap="flat">
                      <a:noFill/>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600" b="1" i="0" u="none" strike="noStrike" cap="none" normalizeH="0" baseline="0" dirty="0">
                          <a:ln>
                            <a:noFill/>
                          </a:ln>
                          <a:solidFill>
                            <a:schemeClr val="tx1"/>
                          </a:solidFill>
                          <a:effectLst/>
                          <a:latin typeface="Times New Roman" pitchFamily="18" charset="0"/>
                          <a:ea typeface="宋体" pitchFamily="2" charset="-122"/>
                        </a:rPr>
                        <a:t>6</a:t>
                      </a:r>
                    </a:p>
                  </a:txBody>
                  <a:tcPr marL="82035" marR="82035" marT="42658" marB="42658" horzOverflow="overflow">
                    <a:lnL>
                      <a:noFill/>
                    </a:lnL>
                    <a:lnR>
                      <a:noFill/>
                    </a:lnR>
                    <a:lnT cap="flat">
                      <a:noFill/>
                    </a:lnT>
                    <a:lnB cap="flat">
                      <a:noFill/>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600" b="1" i="0" u="none" strike="noStrike" cap="none" normalizeH="0" baseline="0" dirty="0">
                          <a:ln>
                            <a:noFill/>
                          </a:ln>
                          <a:solidFill>
                            <a:schemeClr val="tx1"/>
                          </a:solidFill>
                          <a:effectLst/>
                          <a:latin typeface="Times New Roman" pitchFamily="18" charset="0"/>
                          <a:ea typeface="宋体" pitchFamily="2" charset="-122"/>
                        </a:rPr>
                        <a:t>7</a:t>
                      </a:r>
                    </a:p>
                  </a:txBody>
                  <a:tcPr marL="82035" marR="82035" marT="42658" marB="42658" horzOverflow="overflow">
                    <a:lnL>
                      <a:noFill/>
                    </a:lnL>
                    <a:lnR>
                      <a:noFill/>
                    </a:lnR>
                    <a:lnT cap="flat">
                      <a:noFill/>
                    </a:lnT>
                    <a:lnB cap="flat">
                      <a:noFill/>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600" b="1" i="0" u="none" strike="noStrike" cap="none" normalizeH="0" baseline="0" dirty="0">
                          <a:ln>
                            <a:noFill/>
                          </a:ln>
                          <a:solidFill>
                            <a:schemeClr val="tx1"/>
                          </a:solidFill>
                          <a:effectLst/>
                          <a:latin typeface="Times New Roman" pitchFamily="18" charset="0"/>
                          <a:ea typeface="宋体" pitchFamily="2" charset="-122"/>
                        </a:rPr>
                        <a:t>8</a:t>
                      </a:r>
                    </a:p>
                  </a:txBody>
                  <a:tcPr marL="82035" marR="82035" marT="42658" marB="42658" horzOverflow="overflow">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29" name="Group 237"/>
          <p:cNvGraphicFramePr>
            <a:graphicFrameLocks noGrp="1"/>
          </p:cNvGraphicFramePr>
          <p:nvPr>
            <p:extLst>
              <p:ext uri="{D42A27DB-BD31-4B8C-83A1-F6EECF244321}">
                <p14:modId xmlns:p14="http://schemas.microsoft.com/office/powerpoint/2010/main" val="1275939379"/>
              </p:ext>
            </p:extLst>
          </p:nvPr>
        </p:nvGraphicFramePr>
        <p:xfrm>
          <a:off x="852430" y="5079494"/>
          <a:ext cx="6391915" cy="481556"/>
        </p:xfrm>
        <a:graphic>
          <a:graphicData uri="http://schemas.openxmlformats.org/drawingml/2006/table">
            <a:tbl>
              <a:tblPr/>
              <a:tblGrid>
                <a:gridCol w="710376">
                  <a:extLst>
                    <a:ext uri="{9D8B030D-6E8A-4147-A177-3AD203B41FA5}">
                      <a16:colId xmlns:a16="http://schemas.microsoft.com/office/drawing/2014/main" val="20000"/>
                    </a:ext>
                  </a:extLst>
                </a:gridCol>
                <a:gridCol w="708907">
                  <a:extLst>
                    <a:ext uri="{9D8B030D-6E8A-4147-A177-3AD203B41FA5}">
                      <a16:colId xmlns:a16="http://schemas.microsoft.com/office/drawing/2014/main" val="20001"/>
                    </a:ext>
                  </a:extLst>
                </a:gridCol>
                <a:gridCol w="711845">
                  <a:extLst>
                    <a:ext uri="{9D8B030D-6E8A-4147-A177-3AD203B41FA5}">
                      <a16:colId xmlns:a16="http://schemas.microsoft.com/office/drawing/2014/main" val="20002"/>
                    </a:ext>
                  </a:extLst>
                </a:gridCol>
                <a:gridCol w="710376">
                  <a:extLst>
                    <a:ext uri="{9D8B030D-6E8A-4147-A177-3AD203B41FA5}">
                      <a16:colId xmlns:a16="http://schemas.microsoft.com/office/drawing/2014/main" val="20003"/>
                    </a:ext>
                  </a:extLst>
                </a:gridCol>
                <a:gridCol w="708907">
                  <a:extLst>
                    <a:ext uri="{9D8B030D-6E8A-4147-A177-3AD203B41FA5}">
                      <a16:colId xmlns:a16="http://schemas.microsoft.com/office/drawing/2014/main" val="20004"/>
                    </a:ext>
                  </a:extLst>
                </a:gridCol>
                <a:gridCol w="710376">
                  <a:extLst>
                    <a:ext uri="{9D8B030D-6E8A-4147-A177-3AD203B41FA5}">
                      <a16:colId xmlns:a16="http://schemas.microsoft.com/office/drawing/2014/main" val="20005"/>
                    </a:ext>
                  </a:extLst>
                </a:gridCol>
                <a:gridCol w="711845">
                  <a:extLst>
                    <a:ext uri="{9D8B030D-6E8A-4147-A177-3AD203B41FA5}">
                      <a16:colId xmlns:a16="http://schemas.microsoft.com/office/drawing/2014/main" val="20006"/>
                    </a:ext>
                  </a:extLst>
                </a:gridCol>
                <a:gridCol w="708907">
                  <a:extLst>
                    <a:ext uri="{9D8B030D-6E8A-4147-A177-3AD203B41FA5}">
                      <a16:colId xmlns:a16="http://schemas.microsoft.com/office/drawing/2014/main" val="20007"/>
                    </a:ext>
                  </a:extLst>
                </a:gridCol>
                <a:gridCol w="710376">
                  <a:extLst>
                    <a:ext uri="{9D8B030D-6E8A-4147-A177-3AD203B41FA5}">
                      <a16:colId xmlns:a16="http://schemas.microsoft.com/office/drawing/2014/main" val="20008"/>
                    </a:ext>
                  </a:extLst>
                </a:gridCol>
              </a:tblGrid>
              <a:tr h="458951">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600" b="1" i="0" u="none" strike="noStrike" cap="none" normalizeH="0" baseline="0" dirty="0">
                          <a:ln>
                            <a:noFill/>
                          </a:ln>
                          <a:solidFill>
                            <a:schemeClr val="tx1"/>
                          </a:solidFill>
                          <a:effectLst/>
                          <a:latin typeface="Times New Roman" pitchFamily="18" charset="0"/>
                          <a:ea typeface="宋体" pitchFamily="2" charset="-122"/>
                        </a:rPr>
                        <a:t>0</a:t>
                      </a:r>
                    </a:p>
                  </a:txBody>
                  <a:tcPr marL="82035" marR="82035" marT="42658" marB="42658" horzOverflow="overflow">
                    <a:lnL cap="flat">
                      <a:noFill/>
                    </a:lnL>
                    <a:lnR>
                      <a:noFill/>
                    </a:lnR>
                    <a:lnT cap="flat">
                      <a:noFill/>
                    </a:lnT>
                    <a:lnB cap="flat">
                      <a:noFill/>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600" b="1" i="0" u="none" strike="noStrike" cap="none" normalizeH="0" baseline="0" dirty="0">
                          <a:ln>
                            <a:noFill/>
                          </a:ln>
                          <a:solidFill>
                            <a:schemeClr val="tx1"/>
                          </a:solidFill>
                          <a:effectLst/>
                          <a:latin typeface="Times New Roman" pitchFamily="18" charset="0"/>
                          <a:ea typeface="宋体" pitchFamily="2" charset="-122"/>
                        </a:rPr>
                        <a:t> 1</a:t>
                      </a:r>
                    </a:p>
                  </a:txBody>
                  <a:tcPr marL="82035" marR="82035" marT="42658" marB="42658" horzOverflow="overflow">
                    <a:lnL>
                      <a:noFill/>
                    </a:lnL>
                    <a:lnR>
                      <a:noFill/>
                    </a:lnR>
                    <a:lnT cap="flat">
                      <a:noFill/>
                    </a:lnT>
                    <a:lnB cap="flat">
                      <a:noFill/>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600" b="1" i="0" u="none" strike="noStrike" cap="none" normalizeH="0" baseline="0" dirty="0">
                          <a:ln>
                            <a:noFill/>
                          </a:ln>
                          <a:solidFill>
                            <a:schemeClr val="tx1"/>
                          </a:solidFill>
                          <a:effectLst/>
                          <a:latin typeface="Times New Roman" pitchFamily="18" charset="0"/>
                          <a:ea typeface="宋体" pitchFamily="2" charset="-122"/>
                        </a:rPr>
                        <a:t> 2</a:t>
                      </a:r>
                    </a:p>
                  </a:txBody>
                  <a:tcPr marL="82035" marR="82035" marT="42658" marB="42658" horzOverflow="overflow">
                    <a:lnL>
                      <a:noFill/>
                    </a:lnL>
                    <a:lnR>
                      <a:noFill/>
                    </a:lnR>
                    <a:lnT cap="flat">
                      <a:noFill/>
                    </a:lnT>
                    <a:lnB cap="flat">
                      <a:noFill/>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600" b="1" i="0" u="none" strike="noStrike" cap="none" normalizeH="0" baseline="0" dirty="0">
                          <a:ln>
                            <a:noFill/>
                          </a:ln>
                          <a:solidFill>
                            <a:schemeClr val="tx1"/>
                          </a:solidFill>
                          <a:effectLst/>
                          <a:latin typeface="Times New Roman" pitchFamily="18" charset="0"/>
                          <a:ea typeface="宋体" pitchFamily="2" charset="-122"/>
                        </a:rPr>
                        <a:t> 3</a:t>
                      </a:r>
                    </a:p>
                  </a:txBody>
                  <a:tcPr marL="82035" marR="82035" marT="42658" marB="42658" horzOverflow="overflow">
                    <a:lnL>
                      <a:noFill/>
                    </a:lnL>
                    <a:lnR>
                      <a:noFill/>
                    </a:lnR>
                    <a:lnT cap="flat">
                      <a:noFill/>
                    </a:lnT>
                    <a:lnB cap="flat">
                      <a:noFill/>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600" b="1" i="0" u="none" strike="noStrike" cap="none" normalizeH="0" baseline="0" dirty="0">
                          <a:ln>
                            <a:noFill/>
                          </a:ln>
                          <a:solidFill>
                            <a:srgbClr val="FF0000"/>
                          </a:solidFill>
                          <a:effectLst/>
                          <a:latin typeface="Times New Roman" pitchFamily="18" charset="0"/>
                          <a:ea typeface="宋体" pitchFamily="2" charset="-122"/>
                        </a:rPr>
                        <a:t>4</a:t>
                      </a:r>
                    </a:p>
                  </a:txBody>
                  <a:tcPr marL="82035" marR="82035" marT="42658" marB="42658" horzOverflow="overflow">
                    <a:lnL>
                      <a:noFill/>
                    </a:lnL>
                    <a:lnR>
                      <a:noFill/>
                    </a:lnR>
                    <a:lnT cap="flat">
                      <a:noFill/>
                    </a:lnT>
                    <a:lnB cap="flat">
                      <a:noFill/>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600" b="1" i="0" u="none" strike="noStrike" cap="none" normalizeH="0" baseline="0">
                          <a:ln>
                            <a:noFill/>
                          </a:ln>
                          <a:solidFill>
                            <a:schemeClr val="tx1"/>
                          </a:solidFill>
                          <a:effectLst/>
                          <a:latin typeface="Times New Roman" pitchFamily="18" charset="0"/>
                          <a:ea typeface="宋体" pitchFamily="2" charset="-122"/>
                        </a:rPr>
                        <a:t>5</a:t>
                      </a:r>
                    </a:p>
                  </a:txBody>
                  <a:tcPr marL="82035" marR="82035" marT="42658" marB="42658" horzOverflow="overflow">
                    <a:lnL>
                      <a:noFill/>
                    </a:lnL>
                    <a:lnR>
                      <a:noFill/>
                    </a:lnR>
                    <a:lnT cap="flat">
                      <a:noFill/>
                    </a:lnT>
                    <a:lnB cap="flat">
                      <a:noFill/>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600" b="1" i="0" u="none" strike="noStrike" cap="none" normalizeH="0" baseline="0">
                          <a:ln>
                            <a:noFill/>
                          </a:ln>
                          <a:solidFill>
                            <a:schemeClr val="tx1"/>
                          </a:solidFill>
                          <a:effectLst/>
                          <a:latin typeface="Times New Roman" pitchFamily="18" charset="0"/>
                          <a:ea typeface="宋体" pitchFamily="2" charset="-122"/>
                        </a:rPr>
                        <a:t>6</a:t>
                      </a:r>
                    </a:p>
                  </a:txBody>
                  <a:tcPr marL="82035" marR="82035" marT="42658" marB="42658" horzOverflow="overflow">
                    <a:lnL>
                      <a:noFill/>
                    </a:lnL>
                    <a:lnR>
                      <a:noFill/>
                    </a:lnR>
                    <a:lnT cap="flat">
                      <a:noFill/>
                    </a:lnT>
                    <a:lnB cap="flat">
                      <a:noFill/>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600" b="1" i="0" u="none" strike="noStrike" cap="none" normalizeH="0" baseline="0">
                          <a:ln>
                            <a:noFill/>
                          </a:ln>
                          <a:solidFill>
                            <a:schemeClr val="tx1"/>
                          </a:solidFill>
                          <a:effectLst/>
                          <a:latin typeface="Times New Roman" pitchFamily="18" charset="0"/>
                          <a:ea typeface="宋体" pitchFamily="2" charset="-122"/>
                        </a:rPr>
                        <a:t>7</a:t>
                      </a:r>
                    </a:p>
                  </a:txBody>
                  <a:tcPr marL="82035" marR="82035" marT="42658" marB="42658" horzOverflow="overflow">
                    <a:lnL>
                      <a:noFill/>
                    </a:lnL>
                    <a:lnR>
                      <a:noFill/>
                    </a:lnR>
                    <a:lnT cap="flat">
                      <a:noFill/>
                    </a:lnT>
                    <a:lnB cap="flat">
                      <a:noFill/>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600" b="1" i="0" u="none" strike="noStrike" cap="none" normalizeH="0" baseline="0" dirty="0">
                          <a:ln>
                            <a:noFill/>
                          </a:ln>
                          <a:solidFill>
                            <a:schemeClr val="tx1"/>
                          </a:solidFill>
                          <a:effectLst/>
                          <a:latin typeface="Times New Roman" pitchFamily="18" charset="0"/>
                          <a:ea typeface="宋体" pitchFamily="2" charset="-122"/>
                        </a:rPr>
                        <a:t>8</a:t>
                      </a:r>
                    </a:p>
                  </a:txBody>
                  <a:tcPr marL="82035" marR="82035" marT="42658" marB="42658" horzOverflow="overflow">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cxnSp>
        <p:nvCxnSpPr>
          <p:cNvPr id="30" name="直接箭头连接符 29"/>
          <p:cNvCxnSpPr/>
          <p:nvPr/>
        </p:nvCxnSpPr>
        <p:spPr bwMode="auto">
          <a:xfrm rot="10800000">
            <a:off x="1852562" y="3346472"/>
            <a:ext cx="428628" cy="357190"/>
          </a:xfrm>
          <a:prstGeom prst="straightConnector1">
            <a:avLst/>
          </a:prstGeom>
          <a:noFill/>
          <a:ln w="28575" cap="flat" cmpd="sng" algn="ctr">
            <a:solidFill>
              <a:srgbClr val="000000"/>
            </a:solidFill>
            <a:prstDash val="solid"/>
            <a:round/>
            <a:headEnd type="none" w="med" len="med"/>
            <a:tailEnd type="arrow"/>
          </a:ln>
          <a:effectLst/>
        </p:spPr>
      </p:cxnSp>
      <p:cxnSp>
        <p:nvCxnSpPr>
          <p:cNvPr id="31" name="直接箭头连接符 30"/>
          <p:cNvCxnSpPr/>
          <p:nvPr/>
        </p:nvCxnSpPr>
        <p:spPr bwMode="auto">
          <a:xfrm flipV="1">
            <a:off x="1781124" y="4418042"/>
            <a:ext cx="1214446" cy="500066"/>
          </a:xfrm>
          <a:prstGeom prst="straightConnector1">
            <a:avLst/>
          </a:prstGeom>
          <a:noFill/>
          <a:ln w="28575" cap="flat" cmpd="sng" algn="ctr">
            <a:solidFill>
              <a:srgbClr val="000000"/>
            </a:solidFill>
            <a:prstDash val="solid"/>
            <a:round/>
            <a:headEnd type="none" w="med" len="med"/>
            <a:tailEnd type="arrow"/>
          </a:ln>
          <a:effectLst/>
        </p:spPr>
      </p:cxnSp>
      <p:cxnSp>
        <p:nvCxnSpPr>
          <p:cNvPr id="32" name="直接箭头连接符 31"/>
          <p:cNvCxnSpPr/>
          <p:nvPr/>
        </p:nvCxnSpPr>
        <p:spPr bwMode="auto">
          <a:xfrm rot="16200000" flipV="1">
            <a:off x="995306" y="3060720"/>
            <a:ext cx="571504" cy="571504"/>
          </a:xfrm>
          <a:prstGeom prst="straightConnector1">
            <a:avLst/>
          </a:prstGeom>
          <a:noFill/>
          <a:ln w="28575" cap="flat" cmpd="sng" algn="ctr">
            <a:solidFill>
              <a:srgbClr val="000000"/>
            </a:solidFill>
            <a:prstDash val="solid"/>
            <a:round/>
            <a:headEnd type="none" w="med" len="med"/>
            <a:tailEnd type="arrow"/>
          </a:ln>
          <a:effectLst/>
        </p:spPr>
      </p:cxnSp>
      <p:cxnSp>
        <p:nvCxnSpPr>
          <p:cNvPr id="33" name="直接箭头连接符 32"/>
          <p:cNvCxnSpPr/>
          <p:nvPr/>
        </p:nvCxnSpPr>
        <p:spPr bwMode="auto">
          <a:xfrm rot="10800000">
            <a:off x="1066744" y="4132290"/>
            <a:ext cx="2000264" cy="857256"/>
          </a:xfrm>
          <a:prstGeom prst="straightConnector1">
            <a:avLst/>
          </a:prstGeom>
          <a:noFill/>
          <a:ln w="28575" cap="flat" cmpd="sng" algn="ctr">
            <a:solidFill>
              <a:srgbClr val="000000"/>
            </a:solidFill>
            <a:prstDash val="solid"/>
            <a:round/>
            <a:headEnd type="none" w="med" len="med"/>
            <a:tailEnd type="arrow"/>
          </a:ln>
          <a:effectLst/>
        </p:spPr>
      </p:cxnSp>
      <p:cxnSp>
        <p:nvCxnSpPr>
          <p:cNvPr id="34" name="直接箭头连接符 33"/>
          <p:cNvCxnSpPr/>
          <p:nvPr/>
        </p:nvCxnSpPr>
        <p:spPr bwMode="auto">
          <a:xfrm rot="10800000">
            <a:off x="2566942" y="5775364"/>
            <a:ext cx="1357322" cy="285752"/>
          </a:xfrm>
          <a:prstGeom prst="straightConnector1">
            <a:avLst/>
          </a:prstGeom>
          <a:noFill/>
          <a:ln w="28575" cap="flat" cmpd="sng" algn="ctr">
            <a:solidFill>
              <a:srgbClr val="000000"/>
            </a:solidFill>
            <a:prstDash val="solid"/>
            <a:round/>
            <a:headEnd type="none" w="med" len="med"/>
            <a:tailEnd type="arrow"/>
          </a:ln>
          <a:effectLst/>
        </p:spPr>
      </p:cxnSp>
      <p:sp>
        <p:nvSpPr>
          <p:cNvPr id="35" name="TextBox 34"/>
          <p:cNvSpPr txBox="1"/>
          <p:nvPr/>
        </p:nvSpPr>
        <p:spPr>
          <a:xfrm>
            <a:off x="761155" y="5846802"/>
            <a:ext cx="377027" cy="553998"/>
          </a:xfrm>
          <a:prstGeom prst="rect">
            <a:avLst/>
          </a:prstGeom>
          <a:solidFill>
            <a:srgbClr val="DBF5F9"/>
          </a:solidFill>
        </p:spPr>
        <p:txBody>
          <a:bodyPr wrap="square" rtlCol="0">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3000" b="1" i="0" u="none" strike="noStrike" kern="0" cap="none" spc="0" normalizeH="0" baseline="0" noProof="0" dirty="0">
                <a:ln>
                  <a:noFill/>
                </a:ln>
                <a:solidFill>
                  <a:srgbClr val="FF3300"/>
                </a:solidFill>
                <a:effectLst/>
                <a:uLnTx/>
                <a:uFillTx/>
                <a:latin typeface="Times New Roman" pitchFamily="18" charset="0"/>
                <a:ea typeface="楷体_GB2312" pitchFamily="49" charset="-122"/>
              </a:rPr>
              <a:t>4</a:t>
            </a:r>
            <a:endParaRPr kumimoji="1" lang="zh-CN" altLang="en-US" sz="3000" b="1" i="0" u="none" strike="noStrike" kern="0" cap="none" spc="0" normalizeH="0" baseline="0" noProof="0" dirty="0">
              <a:ln>
                <a:noFill/>
              </a:ln>
              <a:solidFill>
                <a:srgbClr val="FF3300"/>
              </a:solidFill>
              <a:effectLst/>
              <a:uLnTx/>
              <a:uFillTx/>
              <a:latin typeface="Times New Roman" pitchFamily="18" charset="0"/>
              <a:ea typeface="楷体_GB2312" pitchFamily="49" charset="-122"/>
            </a:endParaRPr>
          </a:p>
        </p:txBody>
      </p:sp>
      <p:sp>
        <p:nvSpPr>
          <p:cNvPr id="36" name="TextBox 35">
            <a:extLst>
              <a:ext uri="{FF2B5EF4-FFF2-40B4-BE49-F238E27FC236}">
                <a16:creationId xmlns:a16="http://schemas.microsoft.com/office/drawing/2014/main" id="{400B776F-F4ED-6843-B4E8-F13F81CBDA3B}"/>
              </a:ext>
            </a:extLst>
          </p:cNvPr>
          <p:cNvSpPr txBox="1"/>
          <p:nvPr/>
        </p:nvSpPr>
        <p:spPr>
          <a:xfrm>
            <a:off x="3976949" y="909377"/>
            <a:ext cx="2881051" cy="584775"/>
          </a:xfrm>
          <a:prstGeom prst="rect">
            <a:avLst/>
          </a:prstGeom>
          <a:solidFill>
            <a:schemeClr val="bg1"/>
          </a:solidFill>
          <a:ln w="19050">
            <a:solidFill>
              <a:srgbClr val="00B050"/>
            </a:solidFill>
          </a:ln>
        </p:spPr>
        <p:txBody>
          <a:bodyPr wrap="square" rtlCol="0">
            <a:spAutoFit/>
          </a:bodyPr>
          <a:lstStyle/>
          <a:p>
            <a:pPr algn="just"/>
            <a:r>
              <a:rPr kumimoji="1" lang="zh-CN" altLang="en-US" sz="1600" b="1" dirty="0">
                <a:solidFill>
                  <a:srgbClr val="FF0000"/>
                </a:solidFill>
                <a:latin typeface="Times New Roman" pitchFamily="18" charset="0"/>
              </a:rPr>
              <a:t>初始化静态链表</a:t>
            </a:r>
            <a:r>
              <a:rPr kumimoji="1" lang="zh-CN" altLang="en-US" sz="1600" b="1" dirty="0">
                <a:solidFill>
                  <a:srgbClr val="0000FF"/>
                </a:solidFill>
                <a:latin typeface="Times New Roman" pitchFamily="18" charset="0"/>
              </a:rPr>
              <a:t>：使第一个结点和头结点构成循环的链表</a:t>
            </a:r>
            <a:endParaRPr lang="zh-CN" altLang="en-US" sz="1600" b="1" dirty="0">
              <a:solidFill>
                <a:srgbClr val="FF0000"/>
              </a:solidFill>
            </a:endParaRPr>
          </a:p>
        </p:txBody>
      </p:sp>
    </p:spTree>
    <p:extLst>
      <p:ext uri="{BB962C8B-B14F-4D97-AF65-F5344CB8AC3E}">
        <p14:creationId xmlns:p14="http://schemas.microsoft.com/office/powerpoint/2010/main" val="742614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blinds(horizontal)">
                                      <p:cBhvr>
                                        <p:cTn id="7" dur="500"/>
                                        <p:tgtEl>
                                          <p:spTgt spid="3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28"/>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18"/>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30"/>
                                        </p:tgtEl>
                                        <p:attrNameLst>
                                          <p:attrName>style.visibility</p:attrName>
                                        </p:attrNameLst>
                                      </p:cBhvr>
                                      <p:to>
                                        <p:strVal val="visible"/>
                                      </p:to>
                                    </p:set>
                                    <p:anim calcmode="lin" valueType="num">
                                      <p:cBhvr additive="base">
                                        <p:cTn id="18" dur="500" fill="hold"/>
                                        <p:tgtEl>
                                          <p:spTgt spid="30"/>
                                        </p:tgtEl>
                                        <p:attrNameLst>
                                          <p:attrName>ppt_x</p:attrName>
                                        </p:attrNameLst>
                                      </p:cBhvr>
                                      <p:tavLst>
                                        <p:tav tm="0">
                                          <p:val>
                                            <p:strVal val="#ppt_x"/>
                                          </p:val>
                                        </p:tav>
                                        <p:tav tm="100000">
                                          <p:val>
                                            <p:strVal val="#ppt_x"/>
                                          </p:val>
                                        </p:tav>
                                      </p:tavLst>
                                    </p:anim>
                                    <p:anim calcmode="lin" valueType="num">
                                      <p:cBhvr additive="base">
                                        <p:cTn id="19"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32"/>
                                        </p:tgtEl>
                                        <p:attrNameLst>
                                          <p:attrName>style.visibility</p:attrName>
                                        </p:attrNameLst>
                                      </p:cBhvr>
                                      <p:to>
                                        <p:strVal val="visible"/>
                                      </p:to>
                                    </p:set>
                                    <p:anim calcmode="lin" valueType="num">
                                      <p:cBhvr additive="base">
                                        <p:cTn id="24" dur="500" fill="hold"/>
                                        <p:tgtEl>
                                          <p:spTgt spid="32"/>
                                        </p:tgtEl>
                                        <p:attrNameLst>
                                          <p:attrName>ppt_x</p:attrName>
                                        </p:attrNameLst>
                                      </p:cBhvr>
                                      <p:tavLst>
                                        <p:tav tm="0">
                                          <p:val>
                                            <p:strVal val="#ppt_x"/>
                                          </p:val>
                                        </p:tav>
                                        <p:tav tm="100000">
                                          <p:val>
                                            <p:strVal val="#ppt_x"/>
                                          </p:val>
                                        </p:tav>
                                      </p:tavLst>
                                    </p:anim>
                                    <p:anim calcmode="lin" valueType="num">
                                      <p:cBhvr additive="base">
                                        <p:cTn id="25"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27"/>
                                        </p:tgtEl>
                                        <p:attrNameLst>
                                          <p:attrName>style.visibility</p:attrName>
                                        </p:attrNameLst>
                                      </p:cBhvr>
                                      <p:to>
                                        <p:strVal val="visible"/>
                                      </p:to>
                                    </p:set>
                                  </p:childTnLst>
                                </p:cTn>
                              </p:par>
                              <p:par>
                                <p:cTn id="30" presetID="1" presetClass="entr" presetSubtype="0" fill="hold" nodeType="withEffect">
                                  <p:stCondLst>
                                    <p:cond delay="0"/>
                                  </p:stCondLst>
                                  <p:childTnLst>
                                    <p:set>
                                      <p:cBhvr>
                                        <p:cTn id="31" dur="1" fill="hold">
                                          <p:stCondLst>
                                            <p:cond delay="0"/>
                                          </p:stCondLst>
                                        </p:cTn>
                                        <p:tgtEl>
                                          <p:spTgt spid="19"/>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nodeType="clickEffect">
                                  <p:stCondLst>
                                    <p:cond delay="0"/>
                                  </p:stCondLst>
                                  <p:childTnLst>
                                    <p:set>
                                      <p:cBhvr>
                                        <p:cTn id="35" dur="1" fill="hold">
                                          <p:stCondLst>
                                            <p:cond delay="0"/>
                                          </p:stCondLst>
                                        </p:cTn>
                                        <p:tgtEl>
                                          <p:spTgt spid="31"/>
                                        </p:tgtEl>
                                        <p:attrNameLst>
                                          <p:attrName>style.visibility</p:attrName>
                                        </p:attrNameLst>
                                      </p:cBhvr>
                                      <p:to>
                                        <p:strVal val="visible"/>
                                      </p:to>
                                    </p:set>
                                    <p:anim calcmode="lin" valueType="num">
                                      <p:cBhvr additive="base">
                                        <p:cTn id="36" dur="500" fill="hold"/>
                                        <p:tgtEl>
                                          <p:spTgt spid="31"/>
                                        </p:tgtEl>
                                        <p:attrNameLst>
                                          <p:attrName>ppt_x</p:attrName>
                                        </p:attrNameLst>
                                      </p:cBhvr>
                                      <p:tavLst>
                                        <p:tav tm="0">
                                          <p:val>
                                            <p:strVal val="#ppt_x"/>
                                          </p:val>
                                        </p:tav>
                                        <p:tav tm="100000">
                                          <p:val>
                                            <p:strVal val="#ppt_x"/>
                                          </p:val>
                                        </p:tav>
                                      </p:tavLst>
                                    </p:anim>
                                    <p:anim calcmode="lin" valueType="num">
                                      <p:cBhvr additive="base">
                                        <p:cTn id="37"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nodeType="clickEffect">
                                  <p:stCondLst>
                                    <p:cond delay="0"/>
                                  </p:stCondLst>
                                  <p:childTnLst>
                                    <p:set>
                                      <p:cBhvr>
                                        <p:cTn id="41" dur="1" fill="hold">
                                          <p:stCondLst>
                                            <p:cond delay="0"/>
                                          </p:stCondLst>
                                        </p:cTn>
                                        <p:tgtEl>
                                          <p:spTgt spid="33"/>
                                        </p:tgtEl>
                                        <p:attrNameLst>
                                          <p:attrName>style.visibility</p:attrName>
                                        </p:attrNameLst>
                                      </p:cBhvr>
                                      <p:to>
                                        <p:strVal val="visible"/>
                                      </p:to>
                                    </p:set>
                                    <p:anim calcmode="lin" valueType="num">
                                      <p:cBhvr additive="base">
                                        <p:cTn id="42" dur="500" fill="hold"/>
                                        <p:tgtEl>
                                          <p:spTgt spid="33"/>
                                        </p:tgtEl>
                                        <p:attrNameLst>
                                          <p:attrName>ppt_x</p:attrName>
                                        </p:attrNameLst>
                                      </p:cBhvr>
                                      <p:tavLst>
                                        <p:tav tm="0">
                                          <p:val>
                                            <p:strVal val="#ppt_x"/>
                                          </p:val>
                                        </p:tav>
                                        <p:tav tm="100000">
                                          <p:val>
                                            <p:strVal val="#ppt_x"/>
                                          </p:val>
                                        </p:tav>
                                      </p:tavLst>
                                    </p:anim>
                                    <p:anim calcmode="lin" valueType="num">
                                      <p:cBhvr additive="base">
                                        <p:cTn id="43"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nodeType="clickEffect">
                                  <p:stCondLst>
                                    <p:cond delay="0"/>
                                  </p:stCondLst>
                                  <p:childTnLst>
                                    <p:set>
                                      <p:cBhvr>
                                        <p:cTn id="47" dur="1" fill="hold">
                                          <p:stCondLst>
                                            <p:cond delay="0"/>
                                          </p:stCondLst>
                                        </p:cTn>
                                        <p:tgtEl>
                                          <p:spTgt spid="22"/>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35"/>
                                        </p:tgtEl>
                                        <p:attrNameLst>
                                          <p:attrName>style.visibility</p:attrName>
                                        </p:attrNameLst>
                                      </p:cBhvr>
                                      <p:to>
                                        <p:strVal val="visible"/>
                                      </p:to>
                                    </p:set>
                                  </p:childTnLst>
                                </p:cTn>
                              </p:par>
                              <p:par>
                                <p:cTn id="52" presetID="1" presetClass="entr" presetSubtype="0" fill="hold" nodeType="withEffect">
                                  <p:stCondLst>
                                    <p:cond delay="0"/>
                                  </p:stCondLst>
                                  <p:childTnLst>
                                    <p:set>
                                      <p:cBhvr>
                                        <p:cTn id="53" dur="1" fill="hold">
                                          <p:stCondLst>
                                            <p:cond delay="0"/>
                                          </p:stCondLst>
                                        </p:cTn>
                                        <p:tgtEl>
                                          <p:spTgt spid="29"/>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nodeType="clickEffect">
                                  <p:stCondLst>
                                    <p:cond delay="0"/>
                                  </p:stCondLst>
                                  <p:childTnLst>
                                    <p:set>
                                      <p:cBhvr>
                                        <p:cTn id="57"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6"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0063EC4C-CFD8-4F45-A0A2-30028C1F73DB}" type="slidenum">
              <a:rPr lang="zh-CN" altLang="en-US" b="1">
                <a:solidFill>
                  <a:srgbClr val="F79646">
                    <a:lumMod val="75000"/>
                  </a:srgbClr>
                </a:solidFill>
              </a:rPr>
              <a:pPr/>
              <a:t>38</a:t>
            </a:fld>
            <a:endParaRPr lang="zh-CN" altLang="en-US" b="1" dirty="0">
              <a:solidFill>
                <a:srgbClr val="F79646">
                  <a:lumMod val="75000"/>
                </a:srgbClr>
              </a:solidFill>
            </a:endParaRPr>
          </a:p>
        </p:txBody>
      </p:sp>
      <p:sp>
        <p:nvSpPr>
          <p:cNvPr id="2" name="标题 1"/>
          <p:cNvSpPr>
            <a:spLocks noGrp="1"/>
          </p:cNvSpPr>
          <p:nvPr>
            <p:ph type="title"/>
          </p:nvPr>
        </p:nvSpPr>
        <p:spPr>
          <a:xfrm>
            <a:off x="457200" y="0"/>
            <a:ext cx="8229600" cy="1143000"/>
          </a:xfrm>
        </p:spPr>
        <p:txBody>
          <a:bodyPr>
            <a:normAutofit/>
          </a:bodyPr>
          <a:lstStyle/>
          <a:p>
            <a:pPr lvl="0" fontAlgn="base">
              <a:lnSpc>
                <a:spcPct val="150000"/>
              </a:lnSpc>
              <a:spcBef>
                <a:spcPct val="5000"/>
              </a:spcBef>
              <a:spcAft>
                <a:spcPct val="5000"/>
              </a:spcAft>
            </a:pPr>
            <a:r>
              <a:rPr kumimoji="1" lang="en-US" altLang="zh-CN" sz="3200" b="1" dirty="0">
                <a:latin typeface="Arial" charset="0"/>
                <a:ea typeface="宋体" charset="-122"/>
                <a:cs typeface="+mn-cs"/>
              </a:rPr>
              <a:t>6.2.3 </a:t>
            </a:r>
            <a:r>
              <a:rPr kumimoji="1" lang="zh-CN" altLang="en-US" sz="3200" b="1" dirty="0">
                <a:latin typeface="Arial" charset="0"/>
                <a:ea typeface="宋体" charset="-122"/>
                <a:cs typeface="+mn-cs"/>
              </a:rPr>
              <a:t>表插入排序</a:t>
            </a:r>
          </a:p>
        </p:txBody>
      </p:sp>
      <p:sp>
        <p:nvSpPr>
          <p:cNvPr id="4" name="日期占位符 3"/>
          <p:cNvSpPr>
            <a:spLocks noGrp="1"/>
          </p:cNvSpPr>
          <p:nvPr>
            <p:ph type="dt" sz="half" idx="4294967295"/>
          </p:nvPr>
        </p:nvSpPr>
        <p:spPr>
          <a:xfrm>
            <a:off x="0" y="6356350"/>
            <a:ext cx="2133600" cy="365125"/>
          </a:xfrm>
        </p:spPr>
        <p:txBody>
          <a:bodyPr/>
          <a:lstStyle/>
          <a:p>
            <a:fld id="{E104C9EB-D069-46ED-8258-C20795AFE0FB}" type="datetime1">
              <a:rPr lang="zh-CN" altLang="en-US" b="1" smtClean="0">
                <a:solidFill>
                  <a:srgbClr val="F79646">
                    <a:lumMod val="75000"/>
                  </a:srgbClr>
                </a:solidFill>
              </a:rPr>
              <a:t>2025/4/9</a:t>
            </a:fld>
            <a:endParaRPr lang="zh-CN" altLang="en-US" b="1" dirty="0">
              <a:solidFill>
                <a:srgbClr val="F79646">
                  <a:lumMod val="75000"/>
                </a:srgbClr>
              </a:solidFill>
            </a:endParaRPr>
          </a:p>
        </p:txBody>
      </p:sp>
      <p:pic>
        <p:nvPicPr>
          <p:cNvPr id="2049" name="Picture 1" descr="C:\Users\Haijun\AppData\Roaming\Tencent\Users\2968516474\QQ\WinTemp\RichOle\O5)[OOM[}$H7(6{A~41GY`Q.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73137" y="1"/>
            <a:ext cx="970863" cy="838199"/>
          </a:xfrm>
          <a:prstGeom prst="rect">
            <a:avLst/>
          </a:prstGeom>
          <a:noFill/>
          <a:extLst>
            <a:ext uri="{909E8E84-426E-40DD-AFC4-6F175D3DCCD1}">
              <a14:hiddenFill xmlns:a14="http://schemas.microsoft.com/office/drawing/2010/main">
                <a:solidFill>
                  <a:srgbClr val="FFFFFF"/>
                </a:solidFill>
              </a14:hiddenFill>
            </a:ext>
          </a:extLst>
        </p:spPr>
      </p:pic>
      <p:cxnSp>
        <p:nvCxnSpPr>
          <p:cNvPr id="12" name="直接连接符 11"/>
          <p:cNvCxnSpPr/>
          <p:nvPr/>
        </p:nvCxnSpPr>
        <p:spPr>
          <a:xfrm>
            <a:off x="457200" y="6324600"/>
            <a:ext cx="822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Text Box 4"/>
          <p:cNvSpPr txBox="1">
            <a:spLocks noChangeArrowheads="1"/>
          </p:cNvSpPr>
          <p:nvPr/>
        </p:nvSpPr>
        <p:spPr bwMode="auto">
          <a:xfrm>
            <a:off x="1187450" y="1635125"/>
            <a:ext cx="5518150" cy="2246769"/>
          </a:xfrm>
          <a:prstGeom prst="rect">
            <a:avLst/>
          </a:prstGeom>
          <a:noFill/>
          <a:ln w="9525" algn="ctr">
            <a:noFill/>
            <a:miter lim="800000"/>
            <a:headEnd/>
            <a:tailEnd/>
          </a:ln>
          <a:effectLst/>
        </p:spPr>
        <p:txBody>
          <a:bodyPr wrap="square">
            <a:spAutoFit/>
          </a:bodyPr>
          <a:lstStyle/>
          <a:p>
            <a:pPr fontAlgn="base">
              <a:spcBef>
                <a:spcPct val="0"/>
              </a:spcBef>
              <a:spcAft>
                <a:spcPct val="0"/>
              </a:spcAft>
            </a:pPr>
            <a:r>
              <a:rPr kumimoji="1" lang="en-US" altLang="zh-CN" sz="2800" b="1" dirty="0">
                <a:solidFill>
                  <a:srgbClr val="0000FF"/>
                </a:solidFill>
                <a:latin typeface="Times New Roman" pitchFamily="18" charset="0"/>
              </a:rPr>
              <a:t>            #define SIZE 100</a:t>
            </a:r>
          </a:p>
          <a:p>
            <a:pPr fontAlgn="base">
              <a:spcBef>
                <a:spcPct val="0"/>
              </a:spcBef>
              <a:spcAft>
                <a:spcPct val="0"/>
              </a:spcAft>
            </a:pPr>
            <a:r>
              <a:rPr kumimoji="1" lang="en-US" altLang="zh-CN" sz="2800" b="1" dirty="0">
                <a:solidFill>
                  <a:srgbClr val="0000FF"/>
                </a:solidFill>
                <a:latin typeface="Times New Roman" pitchFamily="18" charset="0"/>
              </a:rPr>
              <a:t>            </a:t>
            </a:r>
            <a:r>
              <a:rPr kumimoji="1" lang="en-US" altLang="zh-CN" sz="2800" b="1" dirty="0" err="1">
                <a:solidFill>
                  <a:srgbClr val="0000FF"/>
                </a:solidFill>
                <a:latin typeface="Times New Roman" pitchFamily="18" charset="0"/>
              </a:rPr>
              <a:t>typedef</a:t>
            </a:r>
            <a:r>
              <a:rPr kumimoji="1" lang="en-US" altLang="zh-CN" sz="2800" b="1" dirty="0">
                <a:solidFill>
                  <a:srgbClr val="0000FF"/>
                </a:solidFill>
                <a:latin typeface="Times New Roman" pitchFamily="18" charset="0"/>
              </a:rPr>
              <a:t> </a:t>
            </a:r>
            <a:r>
              <a:rPr kumimoji="1" lang="en-US" altLang="zh-CN" sz="2800" b="1" dirty="0" err="1">
                <a:solidFill>
                  <a:srgbClr val="0000FF"/>
                </a:solidFill>
                <a:latin typeface="Times New Roman" pitchFamily="18" charset="0"/>
              </a:rPr>
              <a:t>struct</a:t>
            </a:r>
            <a:r>
              <a:rPr kumimoji="1" lang="en-US" altLang="zh-CN" sz="2800" b="1" dirty="0">
                <a:solidFill>
                  <a:srgbClr val="0000FF"/>
                </a:solidFill>
                <a:latin typeface="Times New Roman" pitchFamily="18" charset="0"/>
              </a:rPr>
              <a:t> {</a:t>
            </a:r>
          </a:p>
          <a:p>
            <a:pPr fontAlgn="base">
              <a:spcBef>
                <a:spcPct val="0"/>
              </a:spcBef>
              <a:spcAft>
                <a:spcPct val="0"/>
              </a:spcAft>
            </a:pPr>
            <a:r>
              <a:rPr kumimoji="1" lang="en-US" altLang="zh-CN" sz="2800" b="1" dirty="0">
                <a:solidFill>
                  <a:srgbClr val="0000FF"/>
                </a:solidFill>
                <a:latin typeface="Times New Roman" pitchFamily="18" charset="0"/>
              </a:rPr>
              <a:t>                </a:t>
            </a:r>
            <a:r>
              <a:rPr kumimoji="1" lang="en-US" altLang="zh-CN" sz="2800" b="1" dirty="0" err="1">
                <a:solidFill>
                  <a:srgbClr val="FF3300"/>
                </a:solidFill>
                <a:latin typeface="Times New Roman" pitchFamily="18" charset="0"/>
              </a:rPr>
              <a:t>RcdType</a:t>
            </a:r>
            <a:r>
              <a:rPr kumimoji="1" lang="en-US" altLang="zh-CN" sz="2800" b="1" dirty="0">
                <a:solidFill>
                  <a:srgbClr val="FF3300"/>
                </a:solidFill>
                <a:latin typeface="Times New Roman" pitchFamily="18" charset="0"/>
              </a:rPr>
              <a:t>   </a:t>
            </a:r>
            <a:r>
              <a:rPr kumimoji="1" lang="en-US" altLang="zh-CN" sz="2800" b="1" dirty="0" err="1">
                <a:solidFill>
                  <a:srgbClr val="FF3300"/>
                </a:solidFill>
                <a:latin typeface="Times New Roman" pitchFamily="18" charset="0"/>
              </a:rPr>
              <a:t>rc</a:t>
            </a:r>
            <a:r>
              <a:rPr kumimoji="1" lang="en-US" altLang="zh-CN" sz="2800" b="1" dirty="0">
                <a:solidFill>
                  <a:srgbClr val="FF3300"/>
                </a:solidFill>
                <a:latin typeface="Times New Roman" pitchFamily="18" charset="0"/>
              </a:rPr>
              <a:t>; </a:t>
            </a:r>
            <a:r>
              <a:rPr kumimoji="1" lang="en-US" altLang="zh-CN" sz="2400" b="1" dirty="0">
                <a:latin typeface="Times New Roman" pitchFamily="18" charset="0"/>
              </a:rPr>
              <a:t>//</a:t>
            </a:r>
            <a:r>
              <a:rPr kumimoji="1" lang="zh-CN" altLang="en-US" sz="2400" b="1" dirty="0">
                <a:latin typeface="Times New Roman" pitchFamily="18" charset="0"/>
              </a:rPr>
              <a:t>记录项</a:t>
            </a:r>
            <a:endParaRPr kumimoji="1" lang="en-US" altLang="zh-CN" sz="2400" b="1" dirty="0">
              <a:latin typeface="Times New Roman" pitchFamily="18" charset="0"/>
            </a:endParaRPr>
          </a:p>
          <a:p>
            <a:pPr fontAlgn="base">
              <a:spcBef>
                <a:spcPct val="0"/>
              </a:spcBef>
              <a:spcAft>
                <a:spcPct val="0"/>
              </a:spcAft>
            </a:pPr>
            <a:r>
              <a:rPr kumimoji="1" lang="en-US" altLang="zh-CN" sz="2800" b="1" dirty="0">
                <a:solidFill>
                  <a:srgbClr val="FF3300"/>
                </a:solidFill>
                <a:latin typeface="Times New Roman" pitchFamily="18" charset="0"/>
              </a:rPr>
              <a:t>                </a:t>
            </a:r>
            <a:r>
              <a:rPr kumimoji="1" lang="en-US" altLang="zh-CN" sz="2800" b="1" dirty="0" err="1">
                <a:solidFill>
                  <a:srgbClr val="FF3300"/>
                </a:solidFill>
                <a:latin typeface="Times New Roman" pitchFamily="18" charset="0"/>
              </a:rPr>
              <a:t>int</a:t>
            </a:r>
            <a:r>
              <a:rPr kumimoji="1" lang="en-US" altLang="zh-CN" sz="2800" b="1" dirty="0">
                <a:solidFill>
                  <a:srgbClr val="FF3300"/>
                </a:solidFill>
                <a:latin typeface="Times New Roman" pitchFamily="18" charset="0"/>
              </a:rPr>
              <a:t>          next; </a:t>
            </a:r>
            <a:r>
              <a:rPr kumimoji="1" lang="en-US" altLang="zh-CN" sz="2400" b="1" dirty="0">
                <a:latin typeface="Times New Roman" pitchFamily="18" charset="0"/>
              </a:rPr>
              <a:t>//</a:t>
            </a:r>
            <a:r>
              <a:rPr kumimoji="1" lang="zh-CN" altLang="en-US" sz="2400" b="1" dirty="0">
                <a:latin typeface="Times New Roman" pitchFamily="18" charset="0"/>
              </a:rPr>
              <a:t>指针项</a:t>
            </a:r>
            <a:endParaRPr kumimoji="1" lang="en-US" altLang="zh-CN" sz="2400" b="1" dirty="0">
              <a:latin typeface="Times New Roman" pitchFamily="18" charset="0"/>
            </a:endParaRPr>
          </a:p>
          <a:p>
            <a:pPr fontAlgn="base">
              <a:spcBef>
                <a:spcPct val="0"/>
              </a:spcBef>
              <a:spcAft>
                <a:spcPct val="0"/>
              </a:spcAft>
            </a:pPr>
            <a:r>
              <a:rPr kumimoji="1" lang="en-US" altLang="zh-CN" sz="2800" b="1" dirty="0">
                <a:solidFill>
                  <a:srgbClr val="0000FF"/>
                </a:solidFill>
                <a:latin typeface="Times New Roman" pitchFamily="18" charset="0"/>
              </a:rPr>
              <a:t>            }</a:t>
            </a:r>
            <a:r>
              <a:rPr kumimoji="1" lang="en-US" altLang="zh-CN" sz="2800" b="1" dirty="0" err="1">
                <a:solidFill>
                  <a:srgbClr val="0000FF"/>
                </a:solidFill>
                <a:latin typeface="Times New Roman" pitchFamily="18" charset="0"/>
              </a:rPr>
              <a:t>SLNode</a:t>
            </a:r>
            <a:r>
              <a:rPr kumimoji="1" lang="en-US" altLang="zh-CN" sz="2800" b="1" dirty="0">
                <a:solidFill>
                  <a:srgbClr val="0000FF"/>
                </a:solidFill>
                <a:latin typeface="Times New Roman" pitchFamily="18" charset="0"/>
              </a:rPr>
              <a:t>;  </a:t>
            </a:r>
            <a:r>
              <a:rPr kumimoji="1" lang="en-US" altLang="zh-CN" sz="2400" b="1" dirty="0">
                <a:latin typeface="Times New Roman" pitchFamily="18" charset="0"/>
              </a:rPr>
              <a:t>//</a:t>
            </a:r>
            <a:r>
              <a:rPr kumimoji="1" lang="zh-CN" altLang="en-US" sz="2400" b="1" dirty="0">
                <a:latin typeface="Times New Roman" pitchFamily="18" charset="0"/>
              </a:rPr>
              <a:t>表结点类型</a:t>
            </a:r>
            <a:endParaRPr kumimoji="1" lang="en-US" altLang="zh-CN" sz="2400" b="1" dirty="0">
              <a:latin typeface="Times New Roman" pitchFamily="18" charset="0"/>
            </a:endParaRPr>
          </a:p>
        </p:txBody>
      </p:sp>
      <p:sp>
        <p:nvSpPr>
          <p:cNvPr id="14" name="Text Box 5"/>
          <p:cNvSpPr txBox="1">
            <a:spLocks noChangeArrowheads="1"/>
          </p:cNvSpPr>
          <p:nvPr/>
        </p:nvSpPr>
        <p:spPr bwMode="auto">
          <a:xfrm>
            <a:off x="1187450" y="4011613"/>
            <a:ext cx="7471118" cy="1815882"/>
          </a:xfrm>
          <a:prstGeom prst="rect">
            <a:avLst/>
          </a:prstGeom>
          <a:noFill/>
          <a:ln w="9525" algn="ctr">
            <a:noFill/>
            <a:miter lim="800000"/>
            <a:headEnd/>
            <a:tailEnd/>
          </a:ln>
          <a:effectLst/>
        </p:spPr>
        <p:txBody>
          <a:bodyPr wrap="square">
            <a:spAutoFit/>
          </a:bodyPr>
          <a:lstStyle/>
          <a:p>
            <a:pPr fontAlgn="base">
              <a:spcBef>
                <a:spcPct val="0"/>
              </a:spcBef>
              <a:spcAft>
                <a:spcPct val="0"/>
              </a:spcAft>
            </a:pPr>
            <a:r>
              <a:rPr kumimoji="1" lang="en-US" altLang="zh-CN" sz="2800" b="1" dirty="0">
                <a:solidFill>
                  <a:srgbClr val="0000FF"/>
                </a:solidFill>
                <a:latin typeface="Times New Roman" pitchFamily="18" charset="0"/>
              </a:rPr>
              <a:t>            </a:t>
            </a:r>
            <a:r>
              <a:rPr kumimoji="1" lang="en-US" altLang="zh-CN" sz="2800" b="1" dirty="0" err="1">
                <a:solidFill>
                  <a:srgbClr val="0000FF"/>
                </a:solidFill>
                <a:latin typeface="Times New Roman" pitchFamily="18" charset="0"/>
              </a:rPr>
              <a:t>typedef</a:t>
            </a:r>
            <a:r>
              <a:rPr kumimoji="1" lang="en-US" altLang="zh-CN" sz="2800" b="1" dirty="0">
                <a:solidFill>
                  <a:srgbClr val="0000FF"/>
                </a:solidFill>
                <a:latin typeface="Times New Roman" pitchFamily="18" charset="0"/>
              </a:rPr>
              <a:t> </a:t>
            </a:r>
            <a:r>
              <a:rPr kumimoji="1" lang="en-US" altLang="zh-CN" sz="2800" b="1" dirty="0" err="1">
                <a:solidFill>
                  <a:srgbClr val="0000FF"/>
                </a:solidFill>
                <a:latin typeface="Times New Roman" pitchFamily="18" charset="0"/>
              </a:rPr>
              <a:t>struct</a:t>
            </a:r>
            <a:r>
              <a:rPr kumimoji="1" lang="en-US" altLang="zh-CN" sz="2800" b="1" dirty="0">
                <a:solidFill>
                  <a:srgbClr val="0000FF"/>
                </a:solidFill>
                <a:latin typeface="Times New Roman" pitchFamily="18" charset="0"/>
              </a:rPr>
              <a:t> {</a:t>
            </a:r>
          </a:p>
          <a:p>
            <a:pPr fontAlgn="base">
              <a:spcBef>
                <a:spcPct val="0"/>
              </a:spcBef>
              <a:spcAft>
                <a:spcPct val="0"/>
              </a:spcAft>
            </a:pPr>
            <a:r>
              <a:rPr kumimoji="1" lang="en-US" altLang="zh-CN" sz="2800" b="1" dirty="0">
                <a:solidFill>
                  <a:srgbClr val="0000FF"/>
                </a:solidFill>
                <a:latin typeface="Times New Roman" pitchFamily="18" charset="0"/>
              </a:rPr>
              <a:t>                </a:t>
            </a:r>
            <a:r>
              <a:rPr kumimoji="1" lang="en-US" altLang="zh-CN" sz="2800" b="1" dirty="0" err="1">
                <a:solidFill>
                  <a:srgbClr val="FF3300"/>
                </a:solidFill>
                <a:latin typeface="Times New Roman" pitchFamily="18" charset="0"/>
              </a:rPr>
              <a:t>SLNode</a:t>
            </a:r>
            <a:r>
              <a:rPr kumimoji="1" lang="en-US" altLang="zh-CN" sz="2800" b="1" dirty="0">
                <a:solidFill>
                  <a:srgbClr val="FF3300"/>
                </a:solidFill>
                <a:latin typeface="Times New Roman" pitchFamily="18" charset="0"/>
              </a:rPr>
              <a:t>    r[SIZE]; </a:t>
            </a:r>
            <a:r>
              <a:rPr kumimoji="1" lang="en-US" altLang="zh-CN" sz="2400" b="1" dirty="0">
                <a:latin typeface="Times New Roman" pitchFamily="18" charset="0"/>
              </a:rPr>
              <a:t>//0</a:t>
            </a:r>
            <a:r>
              <a:rPr kumimoji="1" lang="zh-CN" altLang="en-US" sz="2400" b="1" dirty="0">
                <a:latin typeface="Times New Roman" pitchFamily="18" charset="0"/>
              </a:rPr>
              <a:t>号单元为表头结点</a:t>
            </a:r>
            <a:endParaRPr kumimoji="1" lang="en-US" altLang="zh-CN" sz="2400" b="1" dirty="0">
              <a:latin typeface="Times New Roman" pitchFamily="18" charset="0"/>
            </a:endParaRPr>
          </a:p>
          <a:p>
            <a:pPr fontAlgn="base">
              <a:spcBef>
                <a:spcPct val="0"/>
              </a:spcBef>
              <a:spcAft>
                <a:spcPct val="0"/>
              </a:spcAft>
            </a:pPr>
            <a:r>
              <a:rPr kumimoji="1" lang="en-US" altLang="zh-CN" sz="2800" b="1" dirty="0">
                <a:solidFill>
                  <a:srgbClr val="FF3300"/>
                </a:solidFill>
                <a:latin typeface="Times New Roman" pitchFamily="18" charset="0"/>
              </a:rPr>
              <a:t>                </a:t>
            </a:r>
            <a:r>
              <a:rPr kumimoji="1" lang="en-US" altLang="zh-CN" sz="2800" b="1" dirty="0" err="1">
                <a:solidFill>
                  <a:srgbClr val="FF3300"/>
                </a:solidFill>
                <a:latin typeface="Times New Roman" pitchFamily="18" charset="0"/>
              </a:rPr>
              <a:t>int</a:t>
            </a:r>
            <a:r>
              <a:rPr kumimoji="1" lang="en-US" altLang="zh-CN" sz="2800" b="1" dirty="0">
                <a:solidFill>
                  <a:srgbClr val="FF3300"/>
                </a:solidFill>
                <a:latin typeface="Times New Roman" pitchFamily="18" charset="0"/>
              </a:rPr>
              <a:t>             length; </a:t>
            </a:r>
            <a:r>
              <a:rPr kumimoji="1" lang="en-US" altLang="zh-CN" sz="2400" b="1" dirty="0">
                <a:latin typeface="Times New Roman" pitchFamily="18" charset="0"/>
              </a:rPr>
              <a:t>//</a:t>
            </a:r>
            <a:r>
              <a:rPr kumimoji="1" lang="zh-CN" altLang="en-US" sz="2400" b="1" dirty="0">
                <a:latin typeface="Times New Roman" pitchFamily="18" charset="0"/>
              </a:rPr>
              <a:t>链表当前长度</a:t>
            </a:r>
            <a:endParaRPr kumimoji="1" lang="en-US" altLang="zh-CN" sz="2400" b="1" dirty="0">
              <a:latin typeface="Times New Roman" pitchFamily="18" charset="0"/>
            </a:endParaRPr>
          </a:p>
          <a:p>
            <a:pPr fontAlgn="base">
              <a:spcBef>
                <a:spcPct val="0"/>
              </a:spcBef>
              <a:spcAft>
                <a:spcPct val="0"/>
              </a:spcAft>
            </a:pPr>
            <a:r>
              <a:rPr kumimoji="1" lang="en-US" altLang="zh-CN" sz="2800" b="1" dirty="0">
                <a:solidFill>
                  <a:srgbClr val="0000FF"/>
                </a:solidFill>
                <a:latin typeface="Times New Roman" pitchFamily="18" charset="0"/>
              </a:rPr>
              <a:t>            }</a:t>
            </a:r>
            <a:r>
              <a:rPr kumimoji="1" lang="en-US" altLang="zh-CN" sz="2800" b="1" dirty="0" err="1">
                <a:solidFill>
                  <a:srgbClr val="0000FF"/>
                </a:solidFill>
                <a:latin typeface="Times New Roman" pitchFamily="18" charset="0"/>
              </a:rPr>
              <a:t>SLinkListType</a:t>
            </a:r>
            <a:r>
              <a:rPr kumimoji="1" lang="en-US" altLang="zh-CN" sz="2800" b="1" dirty="0">
                <a:solidFill>
                  <a:srgbClr val="0000FF"/>
                </a:solidFill>
                <a:latin typeface="Times New Roman" pitchFamily="18" charset="0"/>
              </a:rPr>
              <a:t>;</a:t>
            </a:r>
          </a:p>
        </p:txBody>
      </p:sp>
      <p:sp>
        <p:nvSpPr>
          <p:cNvPr id="15" name="Text Box 6"/>
          <p:cNvSpPr txBox="1">
            <a:spLocks noChangeArrowheads="1"/>
          </p:cNvSpPr>
          <p:nvPr/>
        </p:nvSpPr>
        <p:spPr bwMode="auto">
          <a:xfrm>
            <a:off x="457200" y="986293"/>
            <a:ext cx="5256212" cy="519113"/>
          </a:xfrm>
          <a:prstGeom prst="rect">
            <a:avLst/>
          </a:prstGeom>
          <a:noFill/>
          <a:ln w="9525" algn="ctr">
            <a:noFill/>
            <a:miter lim="800000"/>
            <a:headEnd/>
            <a:tailEnd/>
          </a:ln>
          <a:effectLst/>
        </p:spPr>
        <p:txBody>
          <a:bodyPr>
            <a:spAutoFit/>
          </a:bodyPr>
          <a:lstStyle/>
          <a:p>
            <a:pPr fontAlgn="base">
              <a:spcBef>
                <a:spcPct val="20000"/>
              </a:spcBef>
              <a:spcAft>
                <a:spcPct val="0"/>
              </a:spcAft>
              <a:buFont typeface="Wingdings" pitchFamily="2" charset="2"/>
              <a:buChar char="p"/>
            </a:pPr>
            <a:r>
              <a:rPr kumimoji="1" lang="en-US" altLang="zh-CN" sz="2800" b="1" dirty="0">
                <a:solidFill>
                  <a:srgbClr val="003300"/>
                </a:solidFill>
                <a:latin typeface="Times New Roman" pitchFamily="18" charset="0"/>
              </a:rPr>
              <a:t> </a:t>
            </a:r>
            <a:r>
              <a:rPr kumimoji="1" lang="zh-CN" altLang="en-US" sz="2800" b="1" dirty="0">
                <a:solidFill>
                  <a:srgbClr val="003300"/>
                </a:solidFill>
                <a:latin typeface="Times New Roman" pitchFamily="18" charset="0"/>
              </a:rPr>
              <a:t>表插入排序的存储结构</a:t>
            </a:r>
          </a:p>
        </p:txBody>
      </p:sp>
    </p:spTree>
    <p:extLst>
      <p:ext uri="{BB962C8B-B14F-4D97-AF65-F5344CB8AC3E}">
        <p14:creationId xmlns:p14="http://schemas.microsoft.com/office/powerpoint/2010/main" val="1038125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0063EC4C-CFD8-4F45-A0A2-30028C1F73DB}" type="slidenum">
              <a:rPr lang="zh-CN" altLang="en-US" b="1">
                <a:solidFill>
                  <a:srgbClr val="F79646">
                    <a:lumMod val="75000"/>
                  </a:srgbClr>
                </a:solidFill>
              </a:rPr>
              <a:pPr/>
              <a:t>39</a:t>
            </a:fld>
            <a:endParaRPr lang="zh-CN" altLang="en-US" b="1" dirty="0">
              <a:solidFill>
                <a:srgbClr val="F79646">
                  <a:lumMod val="75000"/>
                </a:srgbClr>
              </a:solidFill>
            </a:endParaRPr>
          </a:p>
        </p:txBody>
      </p:sp>
      <p:sp>
        <p:nvSpPr>
          <p:cNvPr id="2" name="标题 1"/>
          <p:cNvSpPr>
            <a:spLocks noGrp="1"/>
          </p:cNvSpPr>
          <p:nvPr>
            <p:ph type="title"/>
          </p:nvPr>
        </p:nvSpPr>
        <p:spPr>
          <a:xfrm>
            <a:off x="457200" y="0"/>
            <a:ext cx="8229600" cy="1143000"/>
          </a:xfrm>
        </p:spPr>
        <p:txBody>
          <a:bodyPr>
            <a:normAutofit/>
          </a:bodyPr>
          <a:lstStyle/>
          <a:p>
            <a:pPr lvl="0" fontAlgn="base">
              <a:lnSpc>
                <a:spcPct val="150000"/>
              </a:lnSpc>
              <a:spcBef>
                <a:spcPct val="5000"/>
              </a:spcBef>
              <a:spcAft>
                <a:spcPct val="5000"/>
              </a:spcAft>
            </a:pPr>
            <a:r>
              <a:rPr kumimoji="1" lang="en-US" altLang="zh-CN" sz="3200" b="1" dirty="0">
                <a:latin typeface="Arial" charset="0"/>
                <a:ea typeface="宋体" charset="-122"/>
                <a:cs typeface="+mn-cs"/>
              </a:rPr>
              <a:t>6.2.3 </a:t>
            </a:r>
            <a:r>
              <a:rPr kumimoji="1" lang="zh-CN" altLang="en-US" sz="3200" b="1" dirty="0">
                <a:latin typeface="Arial" charset="0"/>
                <a:ea typeface="宋体" charset="-122"/>
                <a:cs typeface="+mn-cs"/>
              </a:rPr>
              <a:t>表插入排序</a:t>
            </a:r>
          </a:p>
        </p:txBody>
      </p:sp>
      <p:sp>
        <p:nvSpPr>
          <p:cNvPr id="4" name="日期占位符 3"/>
          <p:cNvSpPr>
            <a:spLocks noGrp="1"/>
          </p:cNvSpPr>
          <p:nvPr>
            <p:ph type="dt" sz="half" idx="4294967295"/>
          </p:nvPr>
        </p:nvSpPr>
        <p:spPr>
          <a:xfrm>
            <a:off x="0" y="6356350"/>
            <a:ext cx="2133600" cy="365125"/>
          </a:xfrm>
        </p:spPr>
        <p:txBody>
          <a:bodyPr/>
          <a:lstStyle/>
          <a:p>
            <a:fld id="{0ED852A7-B970-4CA6-80D5-51900616B850}" type="datetime1">
              <a:rPr lang="zh-CN" altLang="en-US" b="1" smtClean="0">
                <a:solidFill>
                  <a:srgbClr val="F79646">
                    <a:lumMod val="75000"/>
                  </a:srgbClr>
                </a:solidFill>
              </a:rPr>
              <a:t>2025/4/9</a:t>
            </a:fld>
            <a:endParaRPr lang="zh-CN" altLang="en-US" b="1" dirty="0">
              <a:solidFill>
                <a:srgbClr val="F79646">
                  <a:lumMod val="75000"/>
                </a:srgbClr>
              </a:solidFill>
            </a:endParaRPr>
          </a:p>
        </p:txBody>
      </p:sp>
      <p:pic>
        <p:nvPicPr>
          <p:cNvPr id="2049" name="Picture 1" descr="C:\Users\Haijun\AppData\Roaming\Tencent\Users\2968516474\QQ\WinTemp\RichOle\O5)[OOM[}$H7(6{A~41GY`Q.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73137" y="1"/>
            <a:ext cx="970863" cy="838199"/>
          </a:xfrm>
          <a:prstGeom prst="rect">
            <a:avLst/>
          </a:prstGeom>
          <a:noFill/>
          <a:extLst>
            <a:ext uri="{909E8E84-426E-40DD-AFC4-6F175D3DCCD1}">
              <a14:hiddenFill xmlns:a14="http://schemas.microsoft.com/office/drawing/2010/main">
                <a:solidFill>
                  <a:srgbClr val="FFFFFF"/>
                </a:solidFill>
              </a14:hiddenFill>
            </a:ext>
          </a:extLst>
        </p:spPr>
      </p:pic>
      <p:cxnSp>
        <p:nvCxnSpPr>
          <p:cNvPr id="12" name="直接连接符 11"/>
          <p:cNvCxnSpPr/>
          <p:nvPr/>
        </p:nvCxnSpPr>
        <p:spPr>
          <a:xfrm>
            <a:off x="457200" y="6324600"/>
            <a:ext cx="822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Text Box 5"/>
          <p:cNvSpPr txBox="1">
            <a:spLocks noChangeArrowheads="1"/>
          </p:cNvSpPr>
          <p:nvPr/>
        </p:nvSpPr>
        <p:spPr bwMode="auto">
          <a:xfrm>
            <a:off x="827087" y="1406987"/>
            <a:ext cx="8316913" cy="4492064"/>
          </a:xfrm>
          <a:prstGeom prst="rect">
            <a:avLst/>
          </a:prstGeom>
          <a:noFill/>
          <a:ln w="9525">
            <a:noFill/>
            <a:miter lim="800000"/>
            <a:headEnd/>
            <a:tailEnd/>
          </a:ln>
          <a:effectLst/>
        </p:spPr>
        <p:txBody>
          <a:bodyPr wrap="square">
            <a:spAutoFit/>
          </a:bodyPr>
          <a:lstStyle/>
          <a:p>
            <a:pPr fontAlgn="base">
              <a:lnSpc>
                <a:spcPct val="120000"/>
              </a:lnSpc>
              <a:spcBef>
                <a:spcPct val="0"/>
              </a:spcBef>
              <a:spcAft>
                <a:spcPct val="0"/>
              </a:spcAft>
            </a:pPr>
            <a:r>
              <a:rPr kumimoji="1" lang="en-US" altLang="zh-CN" sz="2000" b="1" dirty="0">
                <a:solidFill>
                  <a:srgbClr val="0000FF"/>
                </a:solidFill>
                <a:latin typeface="Times New Roman" pitchFamily="18" charset="0"/>
              </a:rPr>
              <a:t>void </a:t>
            </a:r>
            <a:r>
              <a:rPr kumimoji="1" lang="en-US" altLang="zh-CN" sz="2000" b="1" dirty="0" err="1">
                <a:solidFill>
                  <a:srgbClr val="0000FF"/>
                </a:solidFill>
                <a:latin typeface="Times New Roman" pitchFamily="18" charset="0"/>
              </a:rPr>
              <a:t>LInsertionSort</a:t>
            </a:r>
            <a:r>
              <a:rPr kumimoji="1" lang="en-US" altLang="zh-CN" sz="2000" b="1" dirty="0">
                <a:solidFill>
                  <a:srgbClr val="0000FF"/>
                </a:solidFill>
                <a:latin typeface="Times New Roman" pitchFamily="18" charset="0"/>
              </a:rPr>
              <a:t> (</a:t>
            </a:r>
            <a:r>
              <a:rPr kumimoji="1" lang="en-US" altLang="zh-CN" sz="2000" b="1" dirty="0" err="1">
                <a:solidFill>
                  <a:srgbClr val="0000FF"/>
                </a:solidFill>
                <a:latin typeface="Times New Roman" pitchFamily="18" charset="0"/>
              </a:rPr>
              <a:t>SLinkListType</a:t>
            </a:r>
            <a:r>
              <a:rPr kumimoji="1" lang="en-US" altLang="zh-CN" sz="2000" b="1" dirty="0">
                <a:solidFill>
                  <a:srgbClr val="0000FF"/>
                </a:solidFill>
                <a:latin typeface="Times New Roman" pitchFamily="18" charset="0"/>
              </a:rPr>
              <a:t>   &amp;SL){</a:t>
            </a:r>
          </a:p>
          <a:p>
            <a:pPr fontAlgn="base">
              <a:lnSpc>
                <a:spcPct val="120000"/>
              </a:lnSpc>
              <a:spcBef>
                <a:spcPct val="0"/>
              </a:spcBef>
              <a:spcAft>
                <a:spcPct val="0"/>
              </a:spcAft>
            </a:pPr>
            <a:r>
              <a:rPr kumimoji="1" lang="en-US" altLang="zh-CN" sz="2000" b="1" dirty="0">
                <a:solidFill>
                  <a:srgbClr val="0000FF"/>
                </a:solidFill>
                <a:latin typeface="Times New Roman" pitchFamily="18" charset="0"/>
              </a:rPr>
              <a:t>  </a:t>
            </a:r>
            <a:r>
              <a:rPr kumimoji="1" lang="en-US" altLang="zh-CN" sz="2000" b="1" dirty="0">
                <a:solidFill>
                  <a:srgbClr val="000000"/>
                </a:solidFill>
                <a:latin typeface="Times New Roman" pitchFamily="18" charset="0"/>
              </a:rPr>
              <a:t>// </a:t>
            </a:r>
            <a:r>
              <a:rPr kumimoji="1" lang="zh-CN" altLang="en-US" sz="2000" b="1" dirty="0">
                <a:solidFill>
                  <a:srgbClr val="000000"/>
                </a:solidFill>
                <a:latin typeface="Times New Roman" pitchFamily="18" charset="0"/>
              </a:rPr>
              <a:t>对记录序列</a:t>
            </a:r>
            <a:r>
              <a:rPr kumimoji="1" lang="en-US" altLang="zh-CN" sz="2000" b="1" dirty="0">
                <a:solidFill>
                  <a:srgbClr val="000000"/>
                </a:solidFill>
                <a:latin typeface="Times New Roman" pitchFamily="18" charset="0"/>
              </a:rPr>
              <a:t>SL[1..n]</a:t>
            </a:r>
            <a:r>
              <a:rPr kumimoji="1" lang="zh-CN" altLang="en-US" sz="2000" b="1" dirty="0">
                <a:solidFill>
                  <a:srgbClr val="000000"/>
                </a:solidFill>
                <a:latin typeface="Times New Roman" pitchFamily="18" charset="0"/>
              </a:rPr>
              <a:t>作表插入排序</a:t>
            </a:r>
          </a:p>
          <a:p>
            <a:pPr fontAlgn="base">
              <a:lnSpc>
                <a:spcPct val="120000"/>
              </a:lnSpc>
              <a:spcBef>
                <a:spcPct val="0"/>
              </a:spcBef>
              <a:spcAft>
                <a:spcPct val="0"/>
              </a:spcAft>
            </a:pPr>
            <a:r>
              <a:rPr kumimoji="1" lang="zh-CN" altLang="en-US" sz="2000" b="1" dirty="0">
                <a:solidFill>
                  <a:srgbClr val="0000FF"/>
                </a:solidFill>
                <a:latin typeface="Times New Roman" pitchFamily="18" charset="0"/>
              </a:rPr>
              <a:t>  </a:t>
            </a:r>
            <a:r>
              <a:rPr kumimoji="1" lang="en-US" altLang="zh-CN" sz="2000" b="1" dirty="0" err="1">
                <a:solidFill>
                  <a:srgbClr val="0000FF"/>
                </a:solidFill>
                <a:latin typeface="Times New Roman" pitchFamily="18" charset="0"/>
              </a:rPr>
              <a:t>SL.r</a:t>
            </a:r>
            <a:r>
              <a:rPr kumimoji="1" lang="en-US" altLang="zh-CN" sz="2000" b="1" dirty="0">
                <a:solidFill>
                  <a:srgbClr val="0000FF"/>
                </a:solidFill>
                <a:latin typeface="Times New Roman" pitchFamily="18" charset="0"/>
              </a:rPr>
              <a:t>[0].key = MAXINT ;</a:t>
            </a:r>
          </a:p>
          <a:p>
            <a:pPr fontAlgn="base">
              <a:lnSpc>
                <a:spcPct val="120000"/>
              </a:lnSpc>
              <a:spcBef>
                <a:spcPct val="0"/>
              </a:spcBef>
              <a:spcAft>
                <a:spcPct val="0"/>
              </a:spcAft>
            </a:pPr>
            <a:r>
              <a:rPr kumimoji="1" lang="en-US" altLang="zh-CN" sz="2000" b="1" dirty="0">
                <a:solidFill>
                  <a:srgbClr val="0000FF"/>
                </a:solidFill>
                <a:latin typeface="Times New Roman" pitchFamily="18" charset="0"/>
              </a:rPr>
              <a:t>  </a:t>
            </a:r>
            <a:r>
              <a:rPr kumimoji="1" lang="en-US" altLang="zh-CN" sz="2000" b="1" dirty="0" err="1">
                <a:solidFill>
                  <a:srgbClr val="FF0000"/>
                </a:solidFill>
                <a:latin typeface="Times New Roman" pitchFamily="18" charset="0"/>
              </a:rPr>
              <a:t>SL.r</a:t>
            </a:r>
            <a:r>
              <a:rPr kumimoji="1" lang="en-US" altLang="zh-CN" sz="2000" b="1" dirty="0">
                <a:solidFill>
                  <a:srgbClr val="FF0000"/>
                </a:solidFill>
                <a:latin typeface="Times New Roman" pitchFamily="18" charset="0"/>
              </a:rPr>
              <a:t>[0].next = 1;  </a:t>
            </a:r>
            <a:r>
              <a:rPr kumimoji="1" lang="en-US" altLang="zh-CN" sz="2000" b="1" dirty="0" err="1">
                <a:solidFill>
                  <a:srgbClr val="FF0000"/>
                </a:solidFill>
                <a:latin typeface="Times New Roman" pitchFamily="18" charset="0"/>
              </a:rPr>
              <a:t>SL.r</a:t>
            </a:r>
            <a:r>
              <a:rPr kumimoji="1" lang="en-US" altLang="zh-CN" sz="2000" b="1" dirty="0">
                <a:solidFill>
                  <a:srgbClr val="FF0000"/>
                </a:solidFill>
                <a:latin typeface="Times New Roman" pitchFamily="18" charset="0"/>
              </a:rPr>
              <a:t>[1].next = 0; </a:t>
            </a:r>
          </a:p>
          <a:p>
            <a:pPr fontAlgn="base">
              <a:lnSpc>
                <a:spcPct val="120000"/>
              </a:lnSpc>
              <a:spcBef>
                <a:spcPct val="0"/>
              </a:spcBef>
              <a:spcAft>
                <a:spcPct val="0"/>
              </a:spcAft>
            </a:pPr>
            <a:r>
              <a:rPr kumimoji="1" lang="en-US" altLang="zh-CN" sz="2000" b="1" dirty="0">
                <a:solidFill>
                  <a:srgbClr val="000000"/>
                </a:solidFill>
                <a:latin typeface="Times New Roman" pitchFamily="18" charset="0"/>
              </a:rPr>
              <a:t>  //</a:t>
            </a:r>
            <a:r>
              <a:rPr kumimoji="1" lang="zh-CN" altLang="en-US" sz="2000" b="1" dirty="0">
                <a:solidFill>
                  <a:srgbClr val="000000"/>
                </a:solidFill>
                <a:latin typeface="Times New Roman" pitchFamily="18" charset="0"/>
              </a:rPr>
              <a:t>初始状态，一个是有序的，头结点的下标为</a:t>
            </a:r>
            <a:r>
              <a:rPr kumimoji="1" lang="en-US" altLang="zh-CN" sz="2000" b="1" dirty="0">
                <a:solidFill>
                  <a:srgbClr val="000000"/>
                </a:solidFill>
                <a:latin typeface="Times New Roman" pitchFamily="18" charset="0"/>
              </a:rPr>
              <a:t>0                                                         </a:t>
            </a:r>
          </a:p>
          <a:p>
            <a:pPr fontAlgn="base">
              <a:lnSpc>
                <a:spcPct val="120000"/>
              </a:lnSpc>
              <a:spcBef>
                <a:spcPct val="0"/>
              </a:spcBef>
              <a:spcAft>
                <a:spcPct val="0"/>
              </a:spcAft>
            </a:pPr>
            <a:r>
              <a:rPr kumimoji="1" lang="en-US" altLang="zh-CN" sz="2000" b="1" dirty="0">
                <a:solidFill>
                  <a:srgbClr val="0000FF"/>
                </a:solidFill>
                <a:latin typeface="Times New Roman" pitchFamily="18" charset="0"/>
              </a:rPr>
              <a:t>  for ( </a:t>
            </a:r>
            <a:r>
              <a:rPr kumimoji="1" lang="en-US" altLang="zh-CN" sz="2000" b="1" dirty="0" err="1">
                <a:solidFill>
                  <a:srgbClr val="0000FF"/>
                </a:solidFill>
                <a:latin typeface="Times New Roman" pitchFamily="18" charset="0"/>
              </a:rPr>
              <a:t>i</a:t>
            </a:r>
            <a:r>
              <a:rPr kumimoji="1" lang="en-US" altLang="zh-CN" sz="2000" b="1" dirty="0">
                <a:solidFill>
                  <a:srgbClr val="0000FF"/>
                </a:solidFill>
                <a:latin typeface="Times New Roman" pitchFamily="18" charset="0"/>
              </a:rPr>
              <a:t>=2; </a:t>
            </a:r>
            <a:r>
              <a:rPr kumimoji="1" lang="en-US" altLang="zh-CN" sz="2000" b="1" dirty="0" err="1">
                <a:solidFill>
                  <a:srgbClr val="0000FF"/>
                </a:solidFill>
                <a:latin typeface="Times New Roman" pitchFamily="18" charset="0"/>
              </a:rPr>
              <a:t>i</a:t>
            </a:r>
            <a:r>
              <a:rPr kumimoji="1" lang="en-US" altLang="zh-CN" sz="2000" b="1" dirty="0">
                <a:solidFill>
                  <a:srgbClr val="0000FF"/>
                </a:solidFill>
                <a:latin typeface="Times New Roman" pitchFamily="18" charset="0"/>
              </a:rPr>
              <a:t>&lt;=n; ++</a:t>
            </a:r>
            <a:r>
              <a:rPr kumimoji="1" lang="en-US" altLang="zh-CN" sz="2000" b="1" dirty="0" err="1">
                <a:solidFill>
                  <a:srgbClr val="0000FF"/>
                </a:solidFill>
                <a:latin typeface="Times New Roman" pitchFamily="18" charset="0"/>
              </a:rPr>
              <a:t>i</a:t>
            </a:r>
            <a:r>
              <a:rPr kumimoji="1" lang="en-US" altLang="zh-CN" sz="2000" b="1" dirty="0">
                <a:solidFill>
                  <a:srgbClr val="0000FF"/>
                </a:solidFill>
                <a:latin typeface="Times New Roman" pitchFamily="18" charset="0"/>
              </a:rPr>
              <a:t> </a:t>
            </a:r>
            <a:r>
              <a:rPr kumimoji="1" lang="en-US" altLang="zh-CN" sz="2000" b="1" dirty="0">
                <a:solidFill>
                  <a:srgbClr val="1B06BA"/>
                </a:solidFill>
                <a:latin typeface="Times New Roman" pitchFamily="18" charset="0"/>
              </a:rPr>
              <a:t>){</a:t>
            </a:r>
            <a:r>
              <a:rPr kumimoji="1" lang="en-US" altLang="zh-CN" sz="2000" b="1" dirty="0">
                <a:solidFill>
                  <a:srgbClr val="000000"/>
                </a:solidFill>
                <a:latin typeface="Times New Roman" pitchFamily="18" charset="0"/>
              </a:rPr>
              <a:t>//</a:t>
            </a:r>
            <a:r>
              <a:rPr kumimoji="1" lang="en-US" altLang="zh-CN" sz="2000" b="1" dirty="0" err="1">
                <a:solidFill>
                  <a:srgbClr val="000000"/>
                </a:solidFill>
                <a:latin typeface="Times New Roman" pitchFamily="18" charset="0"/>
              </a:rPr>
              <a:t>i</a:t>
            </a:r>
            <a:r>
              <a:rPr kumimoji="1" lang="zh-CN" altLang="en-US" sz="2000" b="1" dirty="0">
                <a:solidFill>
                  <a:srgbClr val="000000"/>
                </a:solidFill>
                <a:latin typeface="Times New Roman" pitchFamily="18" charset="0"/>
              </a:rPr>
              <a:t>指示要处理的位置</a:t>
            </a:r>
            <a:endParaRPr kumimoji="1" lang="en-US" altLang="zh-CN" sz="2000" b="1" dirty="0">
              <a:solidFill>
                <a:srgbClr val="000000"/>
              </a:solidFill>
              <a:latin typeface="Times New Roman" pitchFamily="18" charset="0"/>
            </a:endParaRPr>
          </a:p>
          <a:p>
            <a:pPr fontAlgn="base">
              <a:lnSpc>
                <a:spcPct val="120000"/>
              </a:lnSpc>
              <a:spcBef>
                <a:spcPct val="0"/>
              </a:spcBef>
              <a:spcAft>
                <a:spcPct val="0"/>
              </a:spcAft>
            </a:pPr>
            <a:r>
              <a:rPr kumimoji="1" lang="en-US" altLang="zh-CN" sz="2000" b="1" dirty="0">
                <a:solidFill>
                  <a:srgbClr val="0000FF"/>
                </a:solidFill>
                <a:latin typeface="Times New Roman" pitchFamily="18" charset="0"/>
              </a:rPr>
              <a:t>      for ( j=0, k = </a:t>
            </a:r>
            <a:r>
              <a:rPr kumimoji="1" lang="en-US" altLang="zh-CN" sz="2000" b="1" dirty="0" err="1">
                <a:solidFill>
                  <a:srgbClr val="0000FF"/>
                </a:solidFill>
                <a:latin typeface="Times New Roman" pitchFamily="18" charset="0"/>
              </a:rPr>
              <a:t>SL.r</a:t>
            </a:r>
            <a:r>
              <a:rPr kumimoji="1" lang="en-US" altLang="zh-CN" sz="2000" b="1" dirty="0">
                <a:solidFill>
                  <a:srgbClr val="0000FF"/>
                </a:solidFill>
                <a:latin typeface="Times New Roman" pitchFamily="18" charset="0"/>
              </a:rPr>
              <a:t>[0].</a:t>
            </a:r>
            <a:r>
              <a:rPr kumimoji="1" lang="en-US" altLang="zh-CN" sz="2000" b="1" dirty="0" err="1">
                <a:solidFill>
                  <a:srgbClr val="0000FF"/>
                </a:solidFill>
                <a:latin typeface="Times New Roman" pitchFamily="18" charset="0"/>
              </a:rPr>
              <a:t>next;SL.r</a:t>
            </a:r>
            <a:r>
              <a:rPr kumimoji="1" lang="en-US" altLang="zh-CN" sz="2000" b="1" dirty="0">
                <a:solidFill>
                  <a:srgbClr val="0000FF"/>
                </a:solidFill>
                <a:latin typeface="Times New Roman" pitchFamily="18" charset="0"/>
              </a:rPr>
              <a:t>[k].key&lt;=</a:t>
            </a:r>
            <a:r>
              <a:rPr kumimoji="1" lang="en-US" altLang="zh-CN" sz="2000" b="1" dirty="0" err="1">
                <a:solidFill>
                  <a:srgbClr val="0000FF"/>
                </a:solidFill>
                <a:latin typeface="Times New Roman" pitchFamily="18" charset="0"/>
              </a:rPr>
              <a:t>SL.r</a:t>
            </a:r>
            <a:r>
              <a:rPr kumimoji="1" lang="en-US" altLang="zh-CN" sz="2000" b="1" dirty="0">
                <a:solidFill>
                  <a:srgbClr val="0000FF"/>
                </a:solidFill>
                <a:latin typeface="Times New Roman" pitchFamily="18" charset="0"/>
              </a:rPr>
              <a:t>[</a:t>
            </a:r>
            <a:r>
              <a:rPr kumimoji="1" lang="en-US" altLang="zh-CN" sz="2000" b="1" dirty="0" err="1">
                <a:solidFill>
                  <a:srgbClr val="0000FF"/>
                </a:solidFill>
                <a:latin typeface="Times New Roman" pitchFamily="18" charset="0"/>
              </a:rPr>
              <a:t>i</a:t>
            </a:r>
            <a:r>
              <a:rPr kumimoji="1" lang="en-US" altLang="zh-CN" sz="2000" b="1" dirty="0">
                <a:solidFill>
                  <a:srgbClr val="0000FF"/>
                </a:solidFill>
                <a:latin typeface="Times New Roman" pitchFamily="18" charset="0"/>
              </a:rPr>
              <a:t>].key ;</a:t>
            </a:r>
            <a:r>
              <a:rPr kumimoji="1" lang="zh-CN" altLang="en-US" sz="2000" b="1" dirty="0">
                <a:solidFill>
                  <a:srgbClr val="0000FF"/>
                </a:solidFill>
                <a:latin typeface="Times New Roman" pitchFamily="18" charset="0"/>
              </a:rPr>
              <a:t> </a:t>
            </a:r>
            <a:r>
              <a:rPr kumimoji="1" lang="en-US" altLang="zh-CN" sz="2000" b="1" dirty="0">
                <a:solidFill>
                  <a:srgbClr val="0000FF"/>
                </a:solidFill>
                <a:latin typeface="Times New Roman" pitchFamily="18" charset="0"/>
              </a:rPr>
              <a:t>; ) //</a:t>
            </a:r>
            <a:r>
              <a:rPr kumimoji="1" lang="zh-CN" altLang="en-US" sz="2000" b="1" dirty="0">
                <a:solidFill>
                  <a:srgbClr val="0000FF"/>
                </a:solidFill>
                <a:latin typeface="Times New Roman" pitchFamily="18" charset="0"/>
              </a:rPr>
              <a:t>查找插入位置</a:t>
            </a:r>
            <a:endParaRPr kumimoji="1" lang="en-US" altLang="zh-CN" sz="2000" b="1" dirty="0">
              <a:solidFill>
                <a:srgbClr val="0000FF"/>
              </a:solidFill>
              <a:latin typeface="Times New Roman" pitchFamily="18" charset="0"/>
            </a:endParaRPr>
          </a:p>
          <a:p>
            <a:pPr fontAlgn="base">
              <a:lnSpc>
                <a:spcPct val="120000"/>
              </a:lnSpc>
              <a:spcBef>
                <a:spcPct val="0"/>
              </a:spcBef>
              <a:spcAft>
                <a:spcPct val="0"/>
              </a:spcAft>
            </a:pPr>
            <a:r>
              <a:rPr kumimoji="1" lang="zh-CN" altLang="en-US" sz="2000" b="1" dirty="0">
                <a:solidFill>
                  <a:srgbClr val="0000FF"/>
                </a:solidFill>
                <a:latin typeface="Times New Roman" pitchFamily="18" charset="0"/>
              </a:rPr>
              <a:t>              </a:t>
            </a:r>
            <a:r>
              <a:rPr kumimoji="1" lang="en-US" altLang="zh-CN" sz="2000" b="1" dirty="0">
                <a:solidFill>
                  <a:srgbClr val="0000FF"/>
                </a:solidFill>
                <a:latin typeface="Times New Roman" pitchFamily="18" charset="0"/>
              </a:rPr>
              <a:t>{j=k; k=</a:t>
            </a:r>
            <a:r>
              <a:rPr kumimoji="1" lang="en-US" altLang="zh-CN" sz="2000" b="1" dirty="0" err="1">
                <a:solidFill>
                  <a:srgbClr val="0000FF"/>
                </a:solidFill>
                <a:latin typeface="Times New Roman" pitchFamily="18" charset="0"/>
              </a:rPr>
              <a:t>SL.r</a:t>
            </a:r>
            <a:r>
              <a:rPr kumimoji="1" lang="en-US" altLang="zh-CN" sz="2000" b="1" dirty="0">
                <a:solidFill>
                  <a:srgbClr val="0000FF"/>
                </a:solidFill>
                <a:latin typeface="Times New Roman" pitchFamily="18" charset="0"/>
              </a:rPr>
              <a:t>[k].next;}</a:t>
            </a:r>
          </a:p>
          <a:p>
            <a:pPr fontAlgn="base">
              <a:lnSpc>
                <a:spcPct val="120000"/>
              </a:lnSpc>
              <a:spcBef>
                <a:spcPct val="0"/>
              </a:spcBef>
              <a:spcAft>
                <a:spcPct val="0"/>
              </a:spcAft>
            </a:pPr>
            <a:r>
              <a:rPr kumimoji="1" lang="zh-CN" altLang="en-US" sz="2000" b="1" dirty="0">
                <a:solidFill>
                  <a:srgbClr val="FF3300"/>
                </a:solidFill>
                <a:latin typeface="Times New Roman" pitchFamily="18" charset="0"/>
              </a:rPr>
              <a:t>      </a:t>
            </a:r>
            <a:r>
              <a:rPr kumimoji="1" lang="en-US" altLang="zh-CN" sz="2000" b="1" dirty="0" err="1">
                <a:solidFill>
                  <a:srgbClr val="FF3300"/>
                </a:solidFill>
                <a:latin typeface="Times New Roman" pitchFamily="18" charset="0"/>
              </a:rPr>
              <a:t>SL.r</a:t>
            </a:r>
            <a:r>
              <a:rPr kumimoji="1" lang="en-US" altLang="zh-CN" sz="2000" b="1" dirty="0">
                <a:solidFill>
                  <a:srgbClr val="FF3300"/>
                </a:solidFill>
                <a:latin typeface="Times New Roman" pitchFamily="18" charset="0"/>
              </a:rPr>
              <a:t>[j].next = </a:t>
            </a:r>
            <a:r>
              <a:rPr kumimoji="1" lang="en-US" altLang="zh-CN" sz="2000" b="1" dirty="0" err="1">
                <a:solidFill>
                  <a:srgbClr val="FF3300"/>
                </a:solidFill>
                <a:latin typeface="Times New Roman" pitchFamily="18" charset="0"/>
              </a:rPr>
              <a:t>i</a:t>
            </a:r>
            <a:r>
              <a:rPr kumimoji="1" lang="en-US" altLang="zh-CN" sz="2000" b="1" dirty="0">
                <a:solidFill>
                  <a:srgbClr val="FF3300"/>
                </a:solidFill>
                <a:latin typeface="Times New Roman" pitchFamily="18" charset="0"/>
              </a:rPr>
              <a:t>;  </a:t>
            </a:r>
            <a:r>
              <a:rPr kumimoji="1" lang="en-US" altLang="zh-CN" sz="2000" b="1" dirty="0" err="1">
                <a:solidFill>
                  <a:srgbClr val="FF3300"/>
                </a:solidFill>
                <a:latin typeface="Times New Roman" pitchFamily="18" charset="0"/>
              </a:rPr>
              <a:t>SL.r</a:t>
            </a:r>
            <a:r>
              <a:rPr kumimoji="1" lang="en-US" altLang="zh-CN" sz="2000" b="1" dirty="0">
                <a:solidFill>
                  <a:srgbClr val="FF3300"/>
                </a:solidFill>
                <a:latin typeface="Times New Roman" pitchFamily="18" charset="0"/>
              </a:rPr>
              <a:t>[</a:t>
            </a:r>
            <a:r>
              <a:rPr kumimoji="1" lang="en-US" altLang="zh-CN" sz="2000" b="1" dirty="0" err="1">
                <a:solidFill>
                  <a:srgbClr val="FF3300"/>
                </a:solidFill>
                <a:latin typeface="Times New Roman" pitchFamily="18" charset="0"/>
              </a:rPr>
              <a:t>i</a:t>
            </a:r>
            <a:r>
              <a:rPr kumimoji="1" lang="en-US" altLang="zh-CN" sz="2000" b="1" dirty="0">
                <a:solidFill>
                  <a:srgbClr val="FF3300"/>
                </a:solidFill>
                <a:latin typeface="Times New Roman" pitchFamily="18" charset="0"/>
              </a:rPr>
              <a:t>].next = k; </a:t>
            </a:r>
            <a:r>
              <a:rPr kumimoji="1" lang="en-US" altLang="zh-CN" sz="2000" b="1" dirty="0">
                <a:solidFill>
                  <a:srgbClr val="000000"/>
                </a:solidFill>
                <a:latin typeface="Times New Roman" pitchFamily="18" charset="0"/>
              </a:rPr>
              <a:t>// </a:t>
            </a:r>
            <a:r>
              <a:rPr kumimoji="1" lang="zh-CN" altLang="en-US" sz="2000" b="1" dirty="0">
                <a:solidFill>
                  <a:srgbClr val="000000"/>
                </a:solidFill>
                <a:latin typeface="Times New Roman" pitchFamily="18" charset="0"/>
              </a:rPr>
              <a:t>结点</a:t>
            </a:r>
            <a:r>
              <a:rPr kumimoji="1" lang="en-US" altLang="zh-CN" sz="2000" b="1" dirty="0" err="1">
                <a:solidFill>
                  <a:srgbClr val="000000"/>
                </a:solidFill>
                <a:latin typeface="Times New Roman" pitchFamily="18" charset="0"/>
              </a:rPr>
              <a:t>i</a:t>
            </a:r>
            <a:r>
              <a:rPr kumimoji="1" lang="zh-CN" altLang="en-US" sz="2000" b="1" dirty="0">
                <a:solidFill>
                  <a:srgbClr val="000000"/>
                </a:solidFill>
                <a:latin typeface="Times New Roman" pitchFamily="18" charset="0"/>
              </a:rPr>
              <a:t>插入在结点</a:t>
            </a:r>
            <a:r>
              <a:rPr kumimoji="1" lang="en-US" altLang="zh-CN" sz="2000" b="1" dirty="0">
                <a:solidFill>
                  <a:srgbClr val="000000"/>
                </a:solidFill>
                <a:latin typeface="Times New Roman" pitchFamily="18" charset="0"/>
              </a:rPr>
              <a:t>j</a:t>
            </a:r>
            <a:r>
              <a:rPr kumimoji="1" lang="zh-CN" altLang="en-US" sz="2000" b="1" dirty="0">
                <a:solidFill>
                  <a:srgbClr val="000000"/>
                </a:solidFill>
                <a:latin typeface="Times New Roman" pitchFamily="18" charset="0"/>
              </a:rPr>
              <a:t>和结点</a:t>
            </a:r>
            <a:r>
              <a:rPr kumimoji="1" lang="en-US" altLang="zh-CN" sz="2000" b="1" dirty="0">
                <a:solidFill>
                  <a:srgbClr val="000000"/>
                </a:solidFill>
                <a:latin typeface="Times New Roman" pitchFamily="18" charset="0"/>
              </a:rPr>
              <a:t>k</a:t>
            </a:r>
            <a:r>
              <a:rPr kumimoji="1" lang="zh-CN" altLang="en-US" sz="2000" b="1" dirty="0">
                <a:solidFill>
                  <a:srgbClr val="000000"/>
                </a:solidFill>
                <a:latin typeface="Times New Roman" pitchFamily="18" charset="0"/>
              </a:rPr>
              <a:t>之间</a:t>
            </a:r>
            <a:endParaRPr kumimoji="1" lang="en-US" altLang="zh-CN" sz="2000" b="1" dirty="0">
              <a:solidFill>
                <a:srgbClr val="FF3300"/>
              </a:solidFill>
              <a:latin typeface="Times New Roman" pitchFamily="18" charset="0"/>
            </a:endParaRPr>
          </a:p>
          <a:p>
            <a:pPr fontAlgn="base">
              <a:lnSpc>
                <a:spcPct val="120000"/>
              </a:lnSpc>
              <a:spcBef>
                <a:spcPct val="0"/>
              </a:spcBef>
              <a:spcAft>
                <a:spcPct val="0"/>
              </a:spcAft>
            </a:pPr>
            <a:r>
              <a:rPr kumimoji="1" lang="zh-CN" altLang="en-US" sz="2000" b="1" dirty="0">
                <a:solidFill>
                  <a:srgbClr val="FF3300"/>
                </a:solidFill>
                <a:latin typeface="Times New Roman" pitchFamily="18" charset="0"/>
              </a:rPr>
              <a:t>   </a:t>
            </a:r>
            <a:r>
              <a:rPr kumimoji="1" lang="en-US" altLang="zh-CN" sz="2000" b="1" dirty="0">
                <a:solidFill>
                  <a:srgbClr val="1B06BA"/>
                </a:solidFill>
                <a:latin typeface="Times New Roman" pitchFamily="18" charset="0"/>
              </a:rPr>
              <a:t>}</a:t>
            </a:r>
          </a:p>
          <a:p>
            <a:pPr fontAlgn="base">
              <a:lnSpc>
                <a:spcPct val="120000"/>
              </a:lnSpc>
              <a:spcBef>
                <a:spcPct val="0"/>
              </a:spcBef>
              <a:spcAft>
                <a:spcPct val="0"/>
              </a:spcAft>
            </a:pPr>
            <a:r>
              <a:rPr kumimoji="1" lang="en-US" altLang="zh-CN" sz="2000" b="1" dirty="0">
                <a:solidFill>
                  <a:srgbClr val="0000FF"/>
                </a:solidFill>
                <a:latin typeface="Times New Roman" pitchFamily="18" charset="0"/>
              </a:rPr>
              <a:t>}</a:t>
            </a:r>
            <a:r>
              <a:rPr kumimoji="1" lang="en-US" altLang="zh-CN" sz="2000" b="1" dirty="0">
                <a:solidFill>
                  <a:srgbClr val="000000"/>
                </a:solidFill>
                <a:latin typeface="Times New Roman" pitchFamily="18" charset="0"/>
              </a:rPr>
              <a:t>//</a:t>
            </a:r>
            <a:r>
              <a:rPr kumimoji="1" lang="en-US" altLang="zh-CN" sz="2000" b="1" dirty="0">
                <a:solidFill>
                  <a:srgbClr val="0000FF"/>
                </a:solidFill>
                <a:latin typeface="Times New Roman" pitchFamily="18" charset="0"/>
              </a:rPr>
              <a:t> </a:t>
            </a:r>
            <a:r>
              <a:rPr kumimoji="1" lang="en-US" altLang="zh-CN" sz="2000" b="1" dirty="0" err="1">
                <a:solidFill>
                  <a:srgbClr val="000000"/>
                </a:solidFill>
                <a:latin typeface="Times New Roman" pitchFamily="18" charset="0"/>
              </a:rPr>
              <a:t>LinsertionSort</a:t>
            </a:r>
            <a:endParaRPr kumimoji="1" lang="zh-CN" altLang="en-US" sz="2000" b="1" dirty="0">
              <a:solidFill>
                <a:srgbClr val="6600CC"/>
              </a:solidFill>
              <a:latin typeface="Times New Roman" pitchFamily="18" charset="0"/>
              <a:ea typeface="楷体_GB2312" pitchFamily="49" charset="-122"/>
            </a:endParaRPr>
          </a:p>
          <a:p>
            <a:pPr fontAlgn="base">
              <a:lnSpc>
                <a:spcPct val="120000"/>
              </a:lnSpc>
              <a:spcBef>
                <a:spcPct val="0"/>
              </a:spcBef>
              <a:spcAft>
                <a:spcPct val="0"/>
              </a:spcAft>
            </a:pPr>
            <a:endParaRPr kumimoji="1" lang="en-US" altLang="zh-CN" sz="2000" b="1" dirty="0">
              <a:solidFill>
                <a:srgbClr val="000000"/>
              </a:solidFill>
              <a:latin typeface="Times New Roman" pitchFamily="18" charset="0"/>
            </a:endParaRPr>
          </a:p>
        </p:txBody>
      </p:sp>
      <p:sp>
        <p:nvSpPr>
          <p:cNvPr id="14" name="Text Box 7"/>
          <p:cNvSpPr txBox="1">
            <a:spLocks noChangeArrowheads="1"/>
          </p:cNvSpPr>
          <p:nvPr/>
        </p:nvSpPr>
        <p:spPr bwMode="auto">
          <a:xfrm>
            <a:off x="468313" y="903749"/>
            <a:ext cx="5256212" cy="519113"/>
          </a:xfrm>
          <a:prstGeom prst="rect">
            <a:avLst/>
          </a:prstGeom>
          <a:noFill/>
          <a:ln w="9525" algn="ctr">
            <a:noFill/>
            <a:miter lim="800000"/>
            <a:headEnd/>
            <a:tailEnd/>
          </a:ln>
          <a:effectLst/>
        </p:spPr>
        <p:txBody>
          <a:bodyPr>
            <a:spAutoFit/>
          </a:bodyPr>
          <a:lstStyle/>
          <a:p>
            <a:pPr fontAlgn="base">
              <a:spcBef>
                <a:spcPct val="20000"/>
              </a:spcBef>
              <a:spcAft>
                <a:spcPct val="0"/>
              </a:spcAft>
              <a:buFont typeface="Wingdings" pitchFamily="2" charset="2"/>
              <a:buChar char="p"/>
            </a:pPr>
            <a:r>
              <a:rPr kumimoji="1" lang="zh-CN" altLang="en-US" sz="2800" b="1" dirty="0">
                <a:solidFill>
                  <a:srgbClr val="003300"/>
                </a:solidFill>
                <a:latin typeface="Times New Roman" pitchFamily="18" charset="0"/>
              </a:rPr>
              <a:t>表插入排序的算法</a:t>
            </a:r>
          </a:p>
        </p:txBody>
      </p:sp>
      <p:grpSp>
        <p:nvGrpSpPr>
          <p:cNvPr id="16" name="组合 15"/>
          <p:cNvGrpSpPr/>
          <p:nvPr/>
        </p:nvGrpSpPr>
        <p:grpSpPr>
          <a:xfrm>
            <a:off x="4191000" y="-63053"/>
            <a:ext cx="4953000" cy="2882453"/>
            <a:chOff x="4213225" y="2042248"/>
            <a:chExt cx="4953000" cy="2882453"/>
          </a:xfrm>
        </p:grpSpPr>
        <p:grpSp>
          <p:nvGrpSpPr>
            <p:cNvPr id="17" name="组合 16"/>
            <p:cNvGrpSpPr/>
            <p:nvPr/>
          </p:nvGrpSpPr>
          <p:grpSpPr>
            <a:xfrm>
              <a:off x="4213225" y="2169899"/>
              <a:ext cx="4953000" cy="2754802"/>
              <a:chOff x="4213257" y="-330431"/>
              <a:chExt cx="4953000" cy="2754802"/>
            </a:xfrm>
          </p:grpSpPr>
          <p:sp>
            <p:nvSpPr>
              <p:cNvPr id="20" name="矩形 19"/>
              <p:cNvSpPr/>
              <p:nvPr/>
            </p:nvSpPr>
            <p:spPr bwMode="auto">
              <a:xfrm>
                <a:off x="4213257" y="-330431"/>
                <a:ext cx="4953000" cy="2754802"/>
              </a:xfrm>
              <a:prstGeom prst="rect">
                <a:avLst/>
              </a:prstGeom>
              <a:solidFill>
                <a:srgbClr val="DBF5F9"/>
              </a:solidFill>
              <a:ln w="28575" cap="flat" cmpd="sng" algn="ctr">
                <a:solidFill>
                  <a:srgbClr val="0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CN" altLang="en-US" sz="3000" b="1" i="0" u="none" strike="noStrike" kern="0" cap="none" spc="0" normalizeH="0" baseline="0" noProof="0" dirty="0">
                  <a:ln>
                    <a:noFill/>
                  </a:ln>
                  <a:solidFill>
                    <a:srgbClr val="0000FF"/>
                  </a:solidFill>
                  <a:effectLst/>
                  <a:uLnTx/>
                  <a:uFillTx/>
                  <a:latin typeface="Times New Roman" pitchFamily="18" charset="0"/>
                  <a:ea typeface="楷体_GB2312" pitchFamily="49" charset="-122"/>
                </a:endParaRPr>
              </a:p>
            </p:txBody>
          </p:sp>
          <p:grpSp>
            <p:nvGrpSpPr>
              <p:cNvPr id="21" name="Group 171"/>
              <p:cNvGrpSpPr>
                <a:grpSpLocks/>
              </p:cNvGrpSpPr>
              <p:nvPr/>
            </p:nvGrpSpPr>
            <p:grpSpPr bwMode="auto">
              <a:xfrm>
                <a:off x="4319620" y="-227025"/>
                <a:ext cx="4824415" cy="2522539"/>
                <a:chOff x="761" y="1750"/>
                <a:chExt cx="3039" cy="1589"/>
              </a:xfrm>
            </p:grpSpPr>
            <p:grpSp>
              <p:nvGrpSpPr>
                <p:cNvPr id="22" name="Group 22"/>
                <p:cNvGrpSpPr>
                  <a:grpSpLocks/>
                </p:cNvGrpSpPr>
                <p:nvPr/>
              </p:nvGrpSpPr>
              <p:grpSpPr bwMode="auto">
                <a:xfrm>
                  <a:off x="761" y="2116"/>
                  <a:ext cx="681" cy="1060"/>
                  <a:chOff x="1532" y="755"/>
                  <a:chExt cx="681" cy="1060"/>
                </a:xfrm>
              </p:grpSpPr>
              <p:grpSp>
                <p:nvGrpSpPr>
                  <p:cNvPr id="65" name="Group 23"/>
                  <p:cNvGrpSpPr>
                    <a:grpSpLocks/>
                  </p:cNvGrpSpPr>
                  <p:nvPr/>
                </p:nvGrpSpPr>
                <p:grpSpPr bwMode="auto">
                  <a:xfrm>
                    <a:off x="1532" y="755"/>
                    <a:ext cx="681" cy="318"/>
                    <a:chOff x="1532" y="528"/>
                    <a:chExt cx="681" cy="318"/>
                  </a:xfrm>
                </p:grpSpPr>
                <p:sp>
                  <p:nvSpPr>
                    <p:cNvPr id="67" name="Rectangle 24"/>
                    <p:cNvSpPr>
                      <a:spLocks noChangeArrowheads="1"/>
                    </p:cNvSpPr>
                    <p:nvPr/>
                  </p:nvSpPr>
                  <p:spPr bwMode="auto">
                    <a:xfrm>
                      <a:off x="1532" y="528"/>
                      <a:ext cx="681" cy="318"/>
                    </a:xfrm>
                    <a:prstGeom prst="rect">
                      <a:avLst/>
                    </a:prstGeom>
                    <a:solidFill>
                      <a:srgbClr val="FFFFFF"/>
                    </a:solidFill>
                    <a:ln w="9525" algn="ctr">
                      <a:solidFill>
                        <a:srgbClr val="000000"/>
                      </a:solidFill>
                      <a:miter lim="800000"/>
                      <a:headEnd/>
                      <a:tailEnd/>
                    </a:ln>
                    <a:effec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CN" altLang="en-US" sz="3000" b="1" i="0" u="none" strike="noStrike" kern="0" cap="none" spc="0" normalizeH="0" baseline="0" noProof="0" dirty="0">
                        <a:ln>
                          <a:noFill/>
                        </a:ln>
                        <a:solidFill>
                          <a:srgbClr val="6600CC"/>
                        </a:solidFill>
                        <a:effectLst/>
                        <a:uLnTx/>
                        <a:uFillTx/>
                        <a:latin typeface="Times New Roman" pitchFamily="18" charset="0"/>
                        <a:ea typeface="楷体_GB2312" pitchFamily="49" charset="-122"/>
                      </a:endParaRPr>
                    </a:p>
                  </p:txBody>
                </p:sp>
                <p:sp>
                  <p:nvSpPr>
                    <p:cNvPr id="68" name="Line 25"/>
                    <p:cNvSpPr>
                      <a:spLocks noChangeShapeType="1"/>
                    </p:cNvSpPr>
                    <p:nvPr/>
                  </p:nvSpPr>
                  <p:spPr bwMode="auto">
                    <a:xfrm>
                      <a:off x="1873" y="528"/>
                      <a:ext cx="0" cy="318"/>
                    </a:xfrm>
                    <a:prstGeom prst="line">
                      <a:avLst/>
                    </a:prstGeom>
                    <a:noFill/>
                    <a:ln w="9525">
                      <a:solidFill>
                        <a:srgbClr val="000000"/>
                      </a:solidFill>
                      <a:round/>
                      <a:headEnd/>
                      <a:tailEnd/>
                    </a:ln>
                    <a:effectLst/>
                  </p:spPr>
                  <p:txBody>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CN" altLang="en-US" sz="3000" b="1" i="0" u="none" strike="noStrike" kern="0" cap="none" spc="0" normalizeH="0" baseline="0" noProof="0">
                        <a:ln>
                          <a:noFill/>
                        </a:ln>
                        <a:solidFill>
                          <a:srgbClr val="6600CC"/>
                        </a:solidFill>
                        <a:effectLst/>
                        <a:uLnTx/>
                        <a:uFillTx/>
                        <a:latin typeface="Times New Roman" pitchFamily="18" charset="0"/>
                        <a:ea typeface="楷体_GB2312" pitchFamily="49" charset="-122"/>
                      </a:endParaRPr>
                    </a:p>
                  </p:txBody>
                </p:sp>
              </p:grpSp>
              <p:sp>
                <p:nvSpPr>
                  <p:cNvPr id="66" name="Text Box 26"/>
                  <p:cNvSpPr txBox="1">
                    <a:spLocks noChangeArrowheads="1"/>
                  </p:cNvSpPr>
                  <p:nvPr/>
                </p:nvSpPr>
                <p:spPr bwMode="auto">
                  <a:xfrm>
                    <a:off x="1895" y="1527"/>
                    <a:ext cx="272" cy="288"/>
                  </a:xfrm>
                  <a:prstGeom prst="rect">
                    <a:avLst/>
                  </a:prstGeom>
                  <a:noFill/>
                  <a:ln w="9525" algn="ctr">
                    <a:noFill/>
                    <a:miter lim="800000"/>
                    <a:headEnd/>
                    <a:tailEnd/>
                  </a:ln>
                  <a:effectLst/>
                </p:spPr>
                <p:txBody>
                  <a:bodyPr>
                    <a:spAutoFit/>
                  </a:bodyPr>
                  <a:lstStyle/>
                  <a:p>
                    <a:pPr marL="342900" marR="0" lvl="0" indent="-342900" algn="ctr" defTabSz="914400" eaLnBrk="1" fontAlgn="base" latinLnBrk="0" hangingPunct="1">
                      <a:lnSpc>
                        <a:spcPct val="100000"/>
                      </a:lnSpc>
                      <a:spcBef>
                        <a:spcPct val="50000"/>
                      </a:spcBef>
                      <a:spcAft>
                        <a:spcPct val="0"/>
                      </a:spcAft>
                      <a:buClrTx/>
                      <a:buSzTx/>
                      <a:buFont typeface="Wingdings" pitchFamily="2" charset="2"/>
                      <a:buNone/>
                      <a:tabLst/>
                      <a:defRPr/>
                    </a:pPr>
                    <a:endParaRPr kumimoji="1" lang="zh-CN" altLang="en-US" sz="2000" b="1" i="0" u="none" strike="noStrike" kern="0" cap="none" spc="0" normalizeH="0" baseline="0" noProof="0">
                      <a:ln>
                        <a:noFill/>
                      </a:ln>
                      <a:solidFill>
                        <a:srgbClr val="6600CC"/>
                      </a:solidFill>
                      <a:effectLst/>
                      <a:uLnTx/>
                      <a:uFillTx/>
                      <a:latin typeface="Times New Roman" pitchFamily="18" charset="0"/>
                      <a:ea typeface="楷体_GB2312" pitchFamily="49" charset="-122"/>
                    </a:endParaRPr>
                  </a:p>
                </p:txBody>
              </p:sp>
            </p:grpSp>
            <p:grpSp>
              <p:nvGrpSpPr>
                <p:cNvPr id="23" name="Group 27"/>
                <p:cNvGrpSpPr>
                  <a:grpSpLocks/>
                </p:cNvGrpSpPr>
                <p:nvPr/>
              </p:nvGrpSpPr>
              <p:grpSpPr bwMode="auto">
                <a:xfrm>
                  <a:off x="1759" y="2116"/>
                  <a:ext cx="681" cy="1060"/>
                  <a:chOff x="1532" y="755"/>
                  <a:chExt cx="681" cy="1060"/>
                </a:xfrm>
              </p:grpSpPr>
              <p:grpSp>
                <p:nvGrpSpPr>
                  <p:cNvPr id="61" name="Group 28"/>
                  <p:cNvGrpSpPr>
                    <a:grpSpLocks/>
                  </p:cNvGrpSpPr>
                  <p:nvPr/>
                </p:nvGrpSpPr>
                <p:grpSpPr bwMode="auto">
                  <a:xfrm>
                    <a:off x="1532" y="755"/>
                    <a:ext cx="681" cy="318"/>
                    <a:chOff x="1532" y="528"/>
                    <a:chExt cx="681" cy="318"/>
                  </a:xfrm>
                </p:grpSpPr>
                <p:sp>
                  <p:nvSpPr>
                    <p:cNvPr id="63" name="Rectangle 29"/>
                    <p:cNvSpPr>
                      <a:spLocks noChangeArrowheads="1"/>
                    </p:cNvSpPr>
                    <p:nvPr/>
                  </p:nvSpPr>
                  <p:spPr bwMode="auto">
                    <a:xfrm>
                      <a:off x="1532" y="528"/>
                      <a:ext cx="681" cy="318"/>
                    </a:xfrm>
                    <a:prstGeom prst="rect">
                      <a:avLst/>
                    </a:prstGeom>
                    <a:solidFill>
                      <a:srgbClr val="FFFFFF"/>
                    </a:solidFill>
                    <a:ln w="9525" algn="ctr">
                      <a:solidFill>
                        <a:srgbClr val="000000"/>
                      </a:solidFill>
                      <a:miter lim="800000"/>
                      <a:headEnd/>
                      <a:tailEnd/>
                    </a:ln>
                    <a:effec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CN" altLang="en-US" sz="3000" b="1" i="0" u="none" strike="noStrike" kern="0" cap="none" spc="0" normalizeH="0" baseline="0" noProof="0">
                        <a:ln>
                          <a:noFill/>
                        </a:ln>
                        <a:solidFill>
                          <a:srgbClr val="6600CC"/>
                        </a:solidFill>
                        <a:effectLst/>
                        <a:uLnTx/>
                        <a:uFillTx/>
                        <a:latin typeface="Times New Roman" pitchFamily="18" charset="0"/>
                        <a:ea typeface="楷体_GB2312" pitchFamily="49" charset="-122"/>
                      </a:endParaRPr>
                    </a:p>
                  </p:txBody>
                </p:sp>
                <p:sp>
                  <p:nvSpPr>
                    <p:cNvPr id="64" name="Line 30"/>
                    <p:cNvSpPr>
                      <a:spLocks noChangeShapeType="1"/>
                    </p:cNvSpPr>
                    <p:nvPr/>
                  </p:nvSpPr>
                  <p:spPr bwMode="auto">
                    <a:xfrm>
                      <a:off x="1879" y="528"/>
                      <a:ext cx="0" cy="318"/>
                    </a:xfrm>
                    <a:prstGeom prst="line">
                      <a:avLst/>
                    </a:prstGeom>
                    <a:noFill/>
                    <a:ln w="9525">
                      <a:solidFill>
                        <a:srgbClr val="000000"/>
                      </a:solidFill>
                      <a:round/>
                      <a:headEnd/>
                      <a:tailEnd/>
                    </a:ln>
                    <a:effectLst/>
                  </p:spPr>
                  <p:txBody>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CN" altLang="en-US" sz="3000" b="1" i="0" u="none" strike="noStrike" kern="0" cap="none" spc="0" normalizeH="0" baseline="0" noProof="0">
                        <a:ln>
                          <a:noFill/>
                        </a:ln>
                        <a:solidFill>
                          <a:srgbClr val="6600CC"/>
                        </a:solidFill>
                        <a:effectLst/>
                        <a:uLnTx/>
                        <a:uFillTx/>
                        <a:latin typeface="Times New Roman" pitchFamily="18" charset="0"/>
                        <a:ea typeface="楷体_GB2312" pitchFamily="49" charset="-122"/>
                      </a:endParaRPr>
                    </a:p>
                  </p:txBody>
                </p:sp>
              </p:grpSp>
              <p:sp>
                <p:nvSpPr>
                  <p:cNvPr id="62" name="Text Box 31"/>
                  <p:cNvSpPr txBox="1">
                    <a:spLocks noChangeArrowheads="1"/>
                  </p:cNvSpPr>
                  <p:nvPr/>
                </p:nvSpPr>
                <p:spPr bwMode="auto">
                  <a:xfrm>
                    <a:off x="1895" y="1527"/>
                    <a:ext cx="272" cy="288"/>
                  </a:xfrm>
                  <a:prstGeom prst="rect">
                    <a:avLst/>
                  </a:prstGeom>
                  <a:noFill/>
                  <a:ln w="9525" algn="ctr">
                    <a:noFill/>
                    <a:miter lim="800000"/>
                    <a:headEnd/>
                    <a:tailEnd/>
                  </a:ln>
                  <a:effectLst/>
                </p:spPr>
                <p:txBody>
                  <a:bodyPr>
                    <a:spAutoFit/>
                  </a:bodyPr>
                  <a:lstStyle/>
                  <a:p>
                    <a:pPr marL="342900" marR="0" lvl="0" indent="-342900" algn="ctr" defTabSz="914400" eaLnBrk="1" fontAlgn="base" latinLnBrk="0" hangingPunct="1">
                      <a:lnSpc>
                        <a:spcPct val="100000"/>
                      </a:lnSpc>
                      <a:spcBef>
                        <a:spcPct val="50000"/>
                      </a:spcBef>
                      <a:spcAft>
                        <a:spcPct val="0"/>
                      </a:spcAft>
                      <a:buClrTx/>
                      <a:buSzTx/>
                      <a:buFont typeface="Wingdings" pitchFamily="2" charset="2"/>
                      <a:buNone/>
                      <a:tabLst/>
                      <a:defRPr/>
                    </a:pPr>
                    <a:endParaRPr kumimoji="1" lang="zh-CN" altLang="en-US" sz="2000" b="1" i="0" u="none" strike="noStrike" kern="0" cap="none" spc="0" normalizeH="0" baseline="0" noProof="0">
                      <a:ln>
                        <a:noFill/>
                      </a:ln>
                      <a:solidFill>
                        <a:srgbClr val="6600CC"/>
                      </a:solidFill>
                      <a:effectLst/>
                      <a:uLnTx/>
                      <a:uFillTx/>
                      <a:latin typeface="Times New Roman" pitchFamily="18" charset="0"/>
                      <a:ea typeface="楷体_GB2312" pitchFamily="49" charset="-122"/>
                    </a:endParaRPr>
                  </a:p>
                </p:txBody>
              </p:sp>
            </p:grpSp>
            <p:sp>
              <p:nvSpPr>
                <p:cNvPr id="58" name="Text Box 90"/>
                <p:cNvSpPr txBox="1">
                  <a:spLocks noChangeArrowheads="1"/>
                </p:cNvSpPr>
                <p:nvPr/>
              </p:nvSpPr>
              <p:spPr bwMode="auto">
                <a:xfrm>
                  <a:off x="3120" y="2886"/>
                  <a:ext cx="272" cy="288"/>
                </a:xfrm>
                <a:prstGeom prst="rect">
                  <a:avLst/>
                </a:prstGeom>
                <a:noFill/>
                <a:ln w="9525" algn="ctr">
                  <a:noFill/>
                  <a:miter lim="800000"/>
                  <a:headEnd/>
                  <a:tailEnd/>
                </a:ln>
                <a:effectLst/>
              </p:spPr>
              <p:txBody>
                <a:bodyPr>
                  <a:spAutoFit/>
                </a:bodyPr>
                <a:lstStyle/>
                <a:p>
                  <a:pPr marL="342900" marR="0" lvl="0" indent="-342900" algn="ctr" defTabSz="914400" eaLnBrk="1" fontAlgn="base" latinLnBrk="0" hangingPunct="1">
                    <a:lnSpc>
                      <a:spcPct val="100000"/>
                    </a:lnSpc>
                    <a:spcBef>
                      <a:spcPct val="50000"/>
                    </a:spcBef>
                    <a:spcAft>
                      <a:spcPct val="0"/>
                    </a:spcAft>
                    <a:buClrTx/>
                    <a:buSzTx/>
                    <a:buFont typeface="Wingdings" pitchFamily="2" charset="2"/>
                    <a:buNone/>
                    <a:tabLst/>
                    <a:defRPr/>
                  </a:pPr>
                  <a:endParaRPr kumimoji="1" lang="zh-CN" altLang="en-US" sz="2000" b="1" i="0" u="none" strike="noStrike" kern="0" cap="none" spc="0" normalizeH="0" baseline="0" noProof="0">
                    <a:ln>
                      <a:noFill/>
                    </a:ln>
                    <a:solidFill>
                      <a:srgbClr val="6600CC"/>
                    </a:solidFill>
                    <a:effectLst/>
                    <a:uLnTx/>
                    <a:uFillTx/>
                    <a:latin typeface="Times New Roman" pitchFamily="18" charset="0"/>
                    <a:ea typeface="楷体_GB2312" pitchFamily="49" charset="-122"/>
                  </a:endParaRPr>
                </a:p>
              </p:txBody>
            </p:sp>
            <p:sp>
              <p:nvSpPr>
                <p:cNvPr id="54" name="Text Box 95"/>
                <p:cNvSpPr txBox="1">
                  <a:spLocks noChangeArrowheads="1"/>
                </p:cNvSpPr>
                <p:nvPr/>
              </p:nvSpPr>
              <p:spPr bwMode="auto">
                <a:xfrm>
                  <a:off x="3120" y="2886"/>
                  <a:ext cx="272" cy="288"/>
                </a:xfrm>
                <a:prstGeom prst="rect">
                  <a:avLst/>
                </a:prstGeom>
                <a:noFill/>
                <a:ln w="9525" algn="ctr">
                  <a:noFill/>
                  <a:miter lim="800000"/>
                  <a:headEnd/>
                  <a:tailEnd/>
                </a:ln>
                <a:effectLst/>
              </p:spPr>
              <p:txBody>
                <a:bodyPr>
                  <a:spAutoFit/>
                </a:bodyPr>
                <a:lstStyle/>
                <a:p>
                  <a:pPr marL="342900" marR="0" lvl="0" indent="-342900" algn="ctr" defTabSz="914400" eaLnBrk="1" fontAlgn="base" latinLnBrk="0" hangingPunct="1">
                    <a:lnSpc>
                      <a:spcPct val="100000"/>
                    </a:lnSpc>
                    <a:spcBef>
                      <a:spcPct val="50000"/>
                    </a:spcBef>
                    <a:spcAft>
                      <a:spcPct val="0"/>
                    </a:spcAft>
                    <a:buClrTx/>
                    <a:buSzTx/>
                    <a:buFont typeface="Wingdings" pitchFamily="2" charset="2"/>
                    <a:buNone/>
                    <a:tabLst/>
                    <a:defRPr/>
                  </a:pPr>
                  <a:endParaRPr kumimoji="1" lang="zh-CN" altLang="en-US" sz="2000" b="1" i="0" u="none" strike="noStrike" kern="0" cap="none" spc="0" normalizeH="0" baseline="0" noProof="0">
                    <a:ln>
                      <a:noFill/>
                    </a:ln>
                    <a:solidFill>
                      <a:srgbClr val="6600CC"/>
                    </a:solidFill>
                    <a:effectLst/>
                    <a:uLnTx/>
                    <a:uFillTx/>
                    <a:latin typeface="Times New Roman" pitchFamily="18" charset="0"/>
                    <a:ea typeface="楷体_GB2312" pitchFamily="49" charset="-122"/>
                  </a:endParaRPr>
                </a:p>
              </p:txBody>
            </p:sp>
            <p:sp>
              <p:nvSpPr>
                <p:cNvPr id="50" name="Text Box 100"/>
                <p:cNvSpPr txBox="1">
                  <a:spLocks noChangeArrowheads="1"/>
                </p:cNvSpPr>
                <p:nvPr/>
              </p:nvSpPr>
              <p:spPr bwMode="auto">
                <a:xfrm>
                  <a:off x="3120" y="2886"/>
                  <a:ext cx="272" cy="288"/>
                </a:xfrm>
                <a:prstGeom prst="rect">
                  <a:avLst/>
                </a:prstGeom>
                <a:noFill/>
                <a:ln w="9525" algn="ctr">
                  <a:noFill/>
                  <a:miter lim="800000"/>
                  <a:headEnd/>
                  <a:tailEnd/>
                </a:ln>
                <a:effectLst/>
              </p:spPr>
              <p:txBody>
                <a:bodyPr>
                  <a:spAutoFit/>
                </a:bodyPr>
                <a:lstStyle/>
                <a:p>
                  <a:pPr marL="342900" marR="0" lvl="0" indent="-342900" algn="ctr" defTabSz="914400" eaLnBrk="1" fontAlgn="base" latinLnBrk="0" hangingPunct="1">
                    <a:lnSpc>
                      <a:spcPct val="100000"/>
                    </a:lnSpc>
                    <a:spcBef>
                      <a:spcPct val="50000"/>
                    </a:spcBef>
                    <a:spcAft>
                      <a:spcPct val="0"/>
                    </a:spcAft>
                    <a:buClrTx/>
                    <a:buSzTx/>
                    <a:buFont typeface="Wingdings" pitchFamily="2" charset="2"/>
                    <a:buNone/>
                    <a:tabLst/>
                    <a:defRPr/>
                  </a:pPr>
                  <a:endParaRPr kumimoji="1" lang="zh-CN" altLang="en-US" sz="2000" b="1" i="0" u="none" strike="noStrike" kern="0" cap="none" spc="0" normalizeH="0" baseline="0" noProof="0">
                    <a:ln>
                      <a:noFill/>
                    </a:ln>
                    <a:solidFill>
                      <a:srgbClr val="6600CC"/>
                    </a:solidFill>
                    <a:effectLst/>
                    <a:uLnTx/>
                    <a:uFillTx/>
                    <a:latin typeface="Times New Roman" pitchFamily="18" charset="0"/>
                    <a:ea typeface="楷体_GB2312" pitchFamily="49" charset="-122"/>
                  </a:endParaRPr>
                </a:p>
              </p:txBody>
            </p:sp>
            <p:grpSp>
              <p:nvGrpSpPr>
                <p:cNvPr id="27" name="Group 101"/>
                <p:cNvGrpSpPr>
                  <a:grpSpLocks/>
                </p:cNvGrpSpPr>
                <p:nvPr/>
              </p:nvGrpSpPr>
              <p:grpSpPr bwMode="auto">
                <a:xfrm>
                  <a:off x="2213" y="3021"/>
                  <a:ext cx="681" cy="318"/>
                  <a:chOff x="1532" y="753"/>
                  <a:chExt cx="681" cy="318"/>
                </a:xfrm>
              </p:grpSpPr>
              <p:grpSp>
                <p:nvGrpSpPr>
                  <p:cNvPr id="45" name="Group 102"/>
                  <p:cNvGrpSpPr>
                    <a:grpSpLocks/>
                  </p:cNvGrpSpPr>
                  <p:nvPr/>
                </p:nvGrpSpPr>
                <p:grpSpPr bwMode="auto">
                  <a:xfrm>
                    <a:off x="1532" y="753"/>
                    <a:ext cx="681" cy="318"/>
                    <a:chOff x="1532" y="526"/>
                    <a:chExt cx="681" cy="318"/>
                  </a:xfrm>
                </p:grpSpPr>
                <p:sp>
                  <p:nvSpPr>
                    <p:cNvPr id="47" name="Rectangle 103"/>
                    <p:cNvSpPr>
                      <a:spLocks noChangeArrowheads="1"/>
                    </p:cNvSpPr>
                    <p:nvPr/>
                  </p:nvSpPr>
                  <p:spPr bwMode="auto">
                    <a:xfrm>
                      <a:off x="1532" y="526"/>
                      <a:ext cx="681" cy="318"/>
                    </a:xfrm>
                    <a:prstGeom prst="rect">
                      <a:avLst/>
                    </a:prstGeom>
                    <a:solidFill>
                      <a:srgbClr val="FFFFFF"/>
                    </a:solidFill>
                    <a:ln w="9525" algn="ctr">
                      <a:solidFill>
                        <a:srgbClr val="000000"/>
                      </a:solidFill>
                      <a:miter lim="800000"/>
                      <a:headEnd/>
                      <a:tailEnd/>
                    </a:ln>
                    <a:effec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CN" altLang="en-US" sz="3000" b="1" i="0" u="none" strike="noStrike" kern="0" cap="none" spc="0" normalizeH="0" baseline="0" noProof="0">
                        <a:ln>
                          <a:noFill/>
                        </a:ln>
                        <a:solidFill>
                          <a:srgbClr val="6600CC"/>
                        </a:solidFill>
                        <a:effectLst/>
                        <a:uLnTx/>
                        <a:uFillTx/>
                        <a:latin typeface="Times New Roman" pitchFamily="18" charset="0"/>
                        <a:ea typeface="楷体_GB2312" pitchFamily="49" charset="-122"/>
                      </a:endParaRPr>
                    </a:p>
                  </p:txBody>
                </p:sp>
                <p:sp>
                  <p:nvSpPr>
                    <p:cNvPr id="48" name="Line 104"/>
                    <p:cNvSpPr>
                      <a:spLocks noChangeShapeType="1"/>
                    </p:cNvSpPr>
                    <p:nvPr/>
                  </p:nvSpPr>
                  <p:spPr bwMode="auto">
                    <a:xfrm>
                      <a:off x="1901" y="526"/>
                      <a:ext cx="0" cy="318"/>
                    </a:xfrm>
                    <a:prstGeom prst="line">
                      <a:avLst/>
                    </a:prstGeom>
                    <a:noFill/>
                    <a:ln w="9525">
                      <a:solidFill>
                        <a:srgbClr val="000000"/>
                      </a:solidFill>
                      <a:round/>
                      <a:headEnd/>
                      <a:tailEnd/>
                    </a:ln>
                    <a:effectLst/>
                  </p:spPr>
                  <p:txBody>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CN" altLang="en-US" sz="3000" b="1" i="0" u="none" strike="noStrike" kern="0" cap="none" spc="0" normalizeH="0" baseline="0" noProof="0">
                        <a:ln>
                          <a:noFill/>
                        </a:ln>
                        <a:solidFill>
                          <a:srgbClr val="6600CC"/>
                        </a:solidFill>
                        <a:effectLst/>
                        <a:uLnTx/>
                        <a:uFillTx/>
                        <a:latin typeface="Times New Roman" pitchFamily="18" charset="0"/>
                        <a:ea typeface="楷体_GB2312" pitchFamily="49" charset="-122"/>
                      </a:endParaRPr>
                    </a:p>
                  </p:txBody>
                </p:sp>
              </p:grpSp>
              <p:sp>
                <p:nvSpPr>
                  <p:cNvPr id="46" name="Text Box 105"/>
                  <p:cNvSpPr txBox="1">
                    <a:spLocks noChangeArrowheads="1"/>
                  </p:cNvSpPr>
                  <p:nvPr/>
                </p:nvSpPr>
                <p:spPr bwMode="auto">
                  <a:xfrm>
                    <a:off x="1895" y="755"/>
                    <a:ext cx="272" cy="288"/>
                  </a:xfrm>
                  <a:prstGeom prst="rect">
                    <a:avLst/>
                  </a:prstGeom>
                  <a:noFill/>
                  <a:ln w="9525" algn="ctr">
                    <a:noFill/>
                    <a:miter lim="800000"/>
                    <a:headEnd/>
                    <a:tailEnd/>
                  </a:ln>
                  <a:effectLst/>
                </p:spPr>
                <p:txBody>
                  <a:bodyPr>
                    <a:spAutoFit/>
                  </a:bodyPr>
                  <a:lstStyle/>
                  <a:p>
                    <a:pPr marL="342900" marR="0" lvl="0" indent="-342900" algn="ctr" defTabSz="914400" eaLnBrk="1" fontAlgn="base" latinLnBrk="0" hangingPunct="1">
                      <a:lnSpc>
                        <a:spcPct val="100000"/>
                      </a:lnSpc>
                      <a:spcBef>
                        <a:spcPct val="50000"/>
                      </a:spcBef>
                      <a:spcAft>
                        <a:spcPct val="0"/>
                      </a:spcAft>
                      <a:buClrTx/>
                      <a:buSzTx/>
                      <a:buFont typeface="Wingdings" pitchFamily="2" charset="2"/>
                      <a:buNone/>
                      <a:tabLst/>
                      <a:defRPr/>
                    </a:pPr>
                    <a:endParaRPr kumimoji="1" lang="zh-CN" altLang="en-US" sz="2000" b="1" i="0" u="none" strike="noStrike" kern="0" cap="none" spc="0" normalizeH="0" baseline="0" noProof="0">
                      <a:ln>
                        <a:noFill/>
                      </a:ln>
                      <a:solidFill>
                        <a:srgbClr val="6600CC"/>
                      </a:solidFill>
                      <a:effectLst/>
                      <a:uLnTx/>
                      <a:uFillTx/>
                      <a:latin typeface="Times New Roman" pitchFamily="18" charset="0"/>
                      <a:ea typeface="楷体_GB2312" pitchFamily="49" charset="-122"/>
                    </a:endParaRPr>
                  </a:p>
                </p:txBody>
              </p:sp>
            </p:grpSp>
            <p:grpSp>
              <p:nvGrpSpPr>
                <p:cNvPr id="28" name="Group 106"/>
                <p:cNvGrpSpPr>
                  <a:grpSpLocks/>
                </p:cNvGrpSpPr>
                <p:nvPr/>
              </p:nvGrpSpPr>
              <p:grpSpPr bwMode="auto">
                <a:xfrm>
                  <a:off x="2757" y="2115"/>
                  <a:ext cx="681" cy="1059"/>
                  <a:chOff x="1532" y="754"/>
                  <a:chExt cx="681" cy="1059"/>
                </a:xfrm>
              </p:grpSpPr>
              <p:grpSp>
                <p:nvGrpSpPr>
                  <p:cNvPr id="41" name="Group 107"/>
                  <p:cNvGrpSpPr>
                    <a:grpSpLocks/>
                  </p:cNvGrpSpPr>
                  <p:nvPr/>
                </p:nvGrpSpPr>
                <p:grpSpPr bwMode="auto">
                  <a:xfrm>
                    <a:off x="1532" y="754"/>
                    <a:ext cx="681" cy="319"/>
                    <a:chOff x="1532" y="527"/>
                    <a:chExt cx="681" cy="319"/>
                  </a:xfrm>
                </p:grpSpPr>
                <p:sp>
                  <p:nvSpPr>
                    <p:cNvPr id="43" name="Rectangle 108"/>
                    <p:cNvSpPr>
                      <a:spLocks noChangeArrowheads="1"/>
                    </p:cNvSpPr>
                    <p:nvPr/>
                  </p:nvSpPr>
                  <p:spPr bwMode="auto">
                    <a:xfrm>
                      <a:off x="1532" y="528"/>
                      <a:ext cx="681" cy="318"/>
                    </a:xfrm>
                    <a:prstGeom prst="rect">
                      <a:avLst/>
                    </a:prstGeom>
                    <a:solidFill>
                      <a:srgbClr val="FFFFFF"/>
                    </a:solidFill>
                    <a:ln w="9525" algn="ctr">
                      <a:solidFill>
                        <a:srgbClr val="000000"/>
                      </a:solidFill>
                      <a:miter lim="800000"/>
                      <a:headEnd/>
                      <a:tailEnd/>
                    </a:ln>
                    <a:effec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CN" altLang="en-US" sz="3000" b="1" i="0" u="none" strike="noStrike" kern="0" cap="none" spc="0" normalizeH="0" baseline="0" noProof="0">
                        <a:ln>
                          <a:noFill/>
                        </a:ln>
                        <a:solidFill>
                          <a:srgbClr val="6600CC"/>
                        </a:solidFill>
                        <a:effectLst/>
                        <a:uLnTx/>
                        <a:uFillTx/>
                        <a:latin typeface="Times New Roman" pitchFamily="18" charset="0"/>
                        <a:ea typeface="楷体_GB2312" pitchFamily="49" charset="-122"/>
                      </a:endParaRPr>
                    </a:p>
                  </p:txBody>
                </p:sp>
                <p:sp>
                  <p:nvSpPr>
                    <p:cNvPr id="44" name="Line 109"/>
                    <p:cNvSpPr>
                      <a:spLocks noChangeShapeType="1"/>
                    </p:cNvSpPr>
                    <p:nvPr/>
                  </p:nvSpPr>
                  <p:spPr bwMode="auto">
                    <a:xfrm>
                      <a:off x="1895" y="527"/>
                      <a:ext cx="0" cy="318"/>
                    </a:xfrm>
                    <a:prstGeom prst="line">
                      <a:avLst/>
                    </a:prstGeom>
                    <a:noFill/>
                    <a:ln w="9525">
                      <a:solidFill>
                        <a:srgbClr val="000000"/>
                      </a:solidFill>
                      <a:round/>
                      <a:headEnd/>
                      <a:tailEnd/>
                    </a:ln>
                    <a:effectLst/>
                  </p:spPr>
                  <p:txBody>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CN" altLang="en-US" sz="3000" b="1" i="0" u="none" strike="noStrike" kern="0" cap="none" spc="0" normalizeH="0" baseline="0" noProof="0">
                        <a:ln>
                          <a:noFill/>
                        </a:ln>
                        <a:solidFill>
                          <a:srgbClr val="6600CC"/>
                        </a:solidFill>
                        <a:effectLst/>
                        <a:uLnTx/>
                        <a:uFillTx/>
                        <a:latin typeface="Times New Roman" pitchFamily="18" charset="0"/>
                        <a:ea typeface="楷体_GB2312" pitchFamily="49" charset="-122"/>
                      </a:endParaRPr>
                    </a:p>
                  </p:txBody>
                </p:sp>
              </p:grpSp>
              <p:sp>
                <p:nvSpPr>
                  <p:cNvPr id="42" name="Text Box 110"/>
                  <p:cNvSpPr txBox="1">
                    <a:spLocks noChangeArrowheads="1"/>
                  </p:cNvSpPr>
                  <p:nvPr/>
                </p:nvSpPr>
                <p:spPr bwMode="auto">
                  <a:xfrm>
                    <a:off x="1895" y="1525"/>
                    <a:ext cx="272" cy="288"/>
                  </a:xfrm>
                  <a:prstGeom prst="rect">
                    <a:avLst/>
                  </a:prstGeom>
                  <a:noFill/>
                  <a:ln w="9525" algn="ctr">
                    <a:noFill/>
                    <a:miter lim="800000"/>
                    <a:headEnd/>
                    <a:tailEnd/>
                  </a:ln>
                  <a:effectLst/>
                </p:spPr>
                <p:txBody>
                  <a:bodyPr>
                    <a:spAutoFit/>
                  </a:bodyPr>
                  <a:lstStyle/>
                  <a:p>
                    <a:pPr marL="342900" marR="0" lvl="0" indent="-342900" algn="ctr" defTabSz="914400" eaLnBrk="1" fontAlgn="base" latinLnBrk="0" hangingPunct="1">
                      <a:lnSpc>
                        <a:spcPct val="100000"/>
                      </a:lnSpc>
                      <a:spcBef>
                        <a:spcPct val="50000"/>
                      </a:spcBef>
                      <a:spcAft>
                        <a:spcPct val="0"/>
                      </a:spcAft>
                      <a:buClrTx/>
                      <a:buSzTx/>
                      <a:buFont typeface="Wingdings" pitchFamily="2" charset="2"/>
                      <a:buNone/>
                      <a:tabLst/>
                      <a:defRPr/>
                    </a:pPr>
                    <a:endParaRPr kumimoji="1" lang="zh-CN" altLang="en-US" sz="2000" b="1" i="0" u="none" strike="noStrike" kern="0" cap="none" spc="0" normalizeH="0" baseline="0" noProof="0">
                      <a:ln>
                        <a:noFill/>
                      </a:ln>
                      <a:solidFill>
                        <a:srgbClr val="6600CC"/>
                      </a:solidFill>
                      <a:effectLst/>
                      <a:uLnTx/>
                      <a:uFillTx/>
                      <a:latin typeface="Times New Roman" pitchFamily="18" charset="0"/>
                      <a:ea typeface="楷体_GB2312" pitchFamily="49" charset="-122"/>
                    </a:endParaRPr>
                  </a:p>
                </p:txBody>
              </p:sp>
            </p:grpSp>
            <p:sp>
              <p:nvSpPr>
                <p:cNvPr id="29" name="Text Box 111"/>
                <p:cNvSpPr txBox="1">
                  <a:spLocks noChangeArrowheads="1"/>
                </p:cNvSpPr>
                <p:nvPr/>
              </p:nvSpPr>
              <p:spPr bwMode="auto">
                <a:xfrm>
                  <a:off x="1804" y="2116"/>
                  <a:ext cx="376" cy="252"/>
                </a:xfrm>
                <a:prstGeom prst="rect">
                  <a:avLst/>
                </a:prstGeom>
                <a:noFill/>
                <a:ln w="9525" algn="ctr">
                  <a:noFill/>
                  <a:miter lim="800000"/>
                  <a:headEnd/>
                  <a:tailEnd/>
                </a:ln>
                <a:effectLst/>
              </p:spPr>
              <p:txBody>
                <a:bodyPr wrap="square">
                  <a:spAutoFit/>
                </a:bodyPr>
                <a:lstStyle/>
                <a:p>
                  <a:pPr marL="342900" marR="0" lvl="0" indent="-342900" algn="ctr" defTabSz="914400" eaLnBrk="1" fontAlgn="base" latinLnBrk="0" hangingPunct="1">
                    <a:lnSpc>
                      <a:spcPct val="100000"/>
                    </a:lnSpc>
                    <a:spcBef>
                      <a:spcPct val="50000"/>
                    </a:spcBef>
                    <a:spcAft>
                      <a:spcPct val="0"/>
                    </a:spcAft>
                    <a:buClrTx/>
                    <a:buSzTx/>
                    <a:buFont typeface="Wingdings" pitchFamily="2" charset="2"/>
                    <a:buNone/>
                    <a:tabLst/>
                    <a:defRPr/>
                  </a:pPr>
                  <a:r>
                    <a:rPr kumimoji="1" lang="en-US" altLang="zh-CN" sz="2000" b="1" i="0" u="none" strike="noStrike" kern="0" cap="none" spc="0" normalizeH="0" baseline="0" noProof="0" dirty="0">
                      <a:ln>
                        <a:noFill/>
                      </a:ln>
                      <a:solidFill>
                        <a:srgbClr val="6600CC"/>
                      </a:solidFill>
                      <a:effectLst/>
                      <a:uLnTx/>
                      <a:uFillTx/>
                      <a:latin typeface="Times New Roman" pitchFamily="18" charset="0"/>
                      <a:ea typeface="楷体_GB2312" pitchFamily="49" charset="-122"/>
                    </a:rPr>
                    <a:t>37</a:t>
                  </a:r>
                </a:p>
              </p:txBody>
            </p:sp>
            <p:sp>
              <p:nvSpPr>
                <p:cNvPr id="30" name="Text Box 112"/>
                <p:cNvSpPr txBox="1">
                  <a:spLocks noChangeArrowheads="1"/>
                </p:cNvSpPr>
                <p:nvPr/>
              </p:nvSpPr>
              <p:spPr bwMode="auto">
                <a:xfrm>
                  <a:off x="2757" y="2116"/>
                  <a:ext cx="363" cy="252"/>
                </a:xfrm>
                <a:prstGeom prst="rect">
                  <a:avLst/>
                </a:prstGeom>
                <a:noFill/>
                <a:ln w="9525" algn="ctr">
                  <a:noFill/>
                  <a:miter lim="800000"/>
                  <a:headEnd/>
                  <a:tailEnd/>
                </a:ln>
                <a:effectLst/>
              </p:spPr>
              <p:txBody>
                <a:bodyPr>
                  <a:spAutoFit/>
                </a:bodyPr>
                <a:lstStyle/>
                <a:p>
                  <a:pPr marL="342900" marR="0" lvl="0" indent="-342900" algn="ctr" defTabSz="914400" eaLnBrk="1" fontAlgn="base" latinLnBrk="0" hangingPunct="1">
                    <a:lnSpc>
                      <a:spcPct val="100000"/>
                    </a:lnSpc>
                    <a:spcBef>
                      <a:spcPct val="50000"/>
                    </a:spcBef>
                    <a:spcAft>
                      <a:spcPct val="0"/>
                    </a:spcAft>
                    <a:buClrTx/>
                    <a:buSzTx/>
                    <a:buFont typeface="Wingdings" pitchFamily="2" charset="2"/>
                    <a:buNone/>
                    <a:tabLst/>
                    <a:defRPr/>
                  </a:pPr>
                  <a:r>
                    <a:rPr kumimoji="1" lang="en-US" altLang="zh-CN" sz="2000" b="1" i="0" u="none" strike="noStrike" kern="0" cap="none" spc="0" normalizeH="0" baseline="0" noProof="0" dirty="0">
                      <a:ln>
                        <a:noFill/>
                      </a:ln>
                      <a:solidFill>
                        <a:srgbClr val="6600CC"/>
                      </a:solidFill>
                      <a:effectLst/>
                      <a:uLnTx/>
                      <a:uFillTx/>
                      <a:latin typeface="Times New Roman" pitchFamily="18" charset="0"/>
                      <a:ea typeface="楷体_GB2312" pitchFamily="49" charset="-122"/>
                    </a:rPr>
                    <a:t>63</a:t>
                  </a:r>
                </a:p>
              </p:txBody>
            </p:sp>
            <p:sp>
              <p:nvSpPr>
                <p:cNvPr id="31" name="Text Box 114"/>
                <p:cNvSpPr txBox="1">
                  <a:spLocks noChangeArrowheads="1"/>
                </p:cNvSpPr>
                <p:nvPr/>
              </p:nvSpPr>
              <p:spPr bwMode="auto">
                <a:xfrm>
                  <a:off x="2122" y="2569"/>
                  <a:ext cx="545" cy="330"/>
                </a:xfrm>
                <a:prstGeom prst="rect">
                  <a:avLst/>
                </a:prstGeom>
                <a:noFill/>
                <a:ln w="9525" algn="ctr">
                  <a:noFill/>
                  <a:miter lim="800000"/>
                  <a:headEnd/>
                  <a:tailEnd/>
                </a:ln>
                <a:effectLst/>
              </p:spPr>
              <p:txBody>
                <a:bodyPr>
                  <a:spAutoFit/>
                </a:bodyPr>
                <a:lstStyle/>
                <a:p>
                  <a:pPr marL="342900" marR="0" lvl="0" indent="-342900" algn="ctr" defTabSz="914400" eaLnBrk="1" fontAlgn="base" latinLnBrk="0" hangingPunct="1">
                    <a:lnSpc>
                      <a:spcPct val="100000"/>
                    </a:lnSpc>
                    <a:spcBef>
                      <a:spcPct val="50000"/>
                    </a:spcBef>
                    <a:spcAft>
                      <a:spcPct val="0"/>
                    </a:spcAft>
                    <a:buClrTx/>
                    <a:buSzTx/>
                    <a:buFont typeface="Wingdings" pitchFamily="2" charset="2"/>
                    <a:buNone/>
                    <a:tabLst/>
                    <a:defRPr/>
                  </a:pPr>
                  <a:r>
                    <a:rPr kumimoji="1" lang="en-US" altLang="zh-CN" sz="2800" b="1" i="0" u="none" strike="noStrike" kern="0" cap="none" spc="0" normalizeH="0" baseline="0" noProof="0" dirty="0" err="1">
                      <a:ln>
                        <a:noFill/>
                      </a:ln>
                      <a:solidFill>
                        <a:srgbClr val="0000FF"/>
                      </a:solidFill>
                      <a:effectLst/>
                      <a:uLnTx/>
                      <a:uFillTx/>
                      <a:latin typeface="Times New Roman" pitchFamily="18" charset="0"/>
                      <a:ea typeface="楷体_GB2312" pitchFamily="49" charset="-122"/>
                    </a:rPr>
                    <a:t>i</a:t>
                  </a:r>
                  <a:endParaRPr kumimoji="1" lang="en-US" altLang="zh-CN" sz="2800" b="1" i="0" u="none" strike="noStrike" kern="0" cap="none" spc="0" normalizeH="0" baseline="0" noProof="0" dirty="0">
                    <a:ln>
                      <a:noFill/>
                    </a:ln>
                    <a:solidFill>
                      <a:srgbClr val="0000FF"/>
                    </a:solidFill>
                    <a:effectLst/>
                    <a:uLnTx/>
                    <a:uFillTx/>
                    <a:latin typeface="Times New Roman" pitchFamily="18" charset="0"/>
                    <a:ea typeface="楷体_GB2312" pitchFamily="49" charset="-122"/>
                  </a:endParaRPr>
                </a:p>
              </p:txBody>
            </p:sp>
            <p:sp>
              <p:nvSpPr>
                <p:cNvPr id="32" name="Line 119"/>
                <p:cNvSpPr>
                  <a:spLocks noChangeShapeType="1"/>
                </p:cNvSpPr>
                <p:nvPr/>
              </p:nvSpPr>
              <p:spPr bwMode="auto">
                <a:xfrm>
                  <a:off x="3437" y="2297"/>
                  <a:ext cx="363" cy="0"/>
                </a:xfrm>
                <a:prstGeom prst="line">
                  <a:avLst/>
                </a:prstGeom>
                <a:noFill/>
                <a:ln w="9525">
                  <a:solidFill>
                    <a:srgbClr val="000000"/>
                  </a:solidFill>
                  <a:round/>
                  <a:headEnd/>
                  <a:tailEnd type="triangle" w="med" len="med"/>
                </a:ln>
                <a:effectLst/>
              </p:spPr>
              <p:txBody>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CN" altLang="en-US" sz="3000" b="1" i="0" u="none" strike="noStrike" kern="0" cap="none" spc="0" normalizeH="0" baseline="0" noProof="0">
                    <a:ln>
                      <a:noFill/>
                    </a:ln>
                    <a:solidFill>
                      <a:srgbClr val="6600CC"/>
                    </a:solidFill>
                    <a:effectLst/>
                    <a:uLnTx/>
                    <a:uFillTx/>
                    <a:latin typeface="Times New Roman" pitchFamily="18" charset="0"/>
                    <a:ea typeface="楷体_GB2312" pitchFamily="49" charset="-122"/>
                  </a:endParaRPr>
                </a:p>
              </p:txBody>
            </p:sp>
            <p:sp>
              <p:nvSpPr>
                <p:cNvPr id="33" name="Text Box 163"/>
                <p:cNvSpPr txBox="1">
                  <a:spLocks noChangeArrowheads="1"/>
                </p:cNvSpPr>
                <p:nvPr/>
              </p:nvSpPr>
              <p:spPr bwMode="auto">
                <a:xfrm>
                  <a:off x="2258" y="3068"/>
                  <a:ext cx="462" cy="252"/>
                </a:xfrm>
                <a:prstGeom prst="rect">
                  <a:avLst/>
                </a:prstGeom>
                <a:noFill/>
                <a:ln w="9525" algn="ctr">
                  <a:noFill/>
                  <a:miter lim="800000"/>
                  <a:headEnd/>
                  <a:tailEnd/>
                </a:ln>
                <a:effectLst/>
              </p:spPr>
              <p:txBody>
                <a:bodyPr wrap="square">
                  <a:spAutoFit/>
                </a:bodyPr>
                <a:lstStyle/>
                <a:p>
                  <a:pPr marL="342900" marR="0" lvl="0" indent="-342900" algn="ctr" defTabSz="914400" eaLnBrk="1" fontAlgn="base" latinLnBrk="0" hangingPunct="1">
                    <a:lnSpc>
                      <a:spcPct val="100000"/>
                    </a:lnSpc>
                    <a:spcBef>
                      <a:spcPct val="50000"/>
                    </a:spcBef>
                    <a:spcAft>
                      <a:spcPct val="0"/>
                    </a:spcAft>
                    <a:buClrTx/>
                    <a:buSzTx/>
                    <a:buFont typeface="Wingdings" pitchFamily="2" charset="2"/>
                    <a:buNone/>
                    <a:tabLst/>
                    <a:defRPr/>
                  </a:pPr>
                  <a:r>
                    <a:rPr kumimoji="1" lang="en-US" altLang="zh-CN" sz="2000" b="1" i="0" u="none" strike="noStrike" kern="0" cap="none" spc="0" normalizeH="0" baseline="0" noProof="0" dirty="0">
                      <a:ln>
                        <a:noFill/>
                      </a:ln>
                      <a:solidFill>
                        <a:srgbClr val="6600CC"/>
                      </a:solidFill>
                      <a:effectLst/>
                      <a:uLnTx/>
                      <a:uFillTx/>
                      <a:latin typeface="Times New Roman" pitchFamily="18" charset="0"/>
                      <a:ea typeface="楷体_GB2312" pitchFamily="49" charset="-122"/>
                    </a:rPr>
                    <a:t>54</a:t>
                  </a:r>
                </a:p>
              </p:txBody>
            </p:sp>
            <p:sp>
              <p:nvSpPr>
                <p:cNvPr id="35" name="Line 165"/>
                <p:cNvSpPr>
                  <a:spLocks noChangeShapeType="1"/>
                </p:cNvSpPr>
                <p:nvPr/>
              </p:nvSpPr>
              <p:spPr bwMode="auto">
                <a:xfrm>
                  <a:off x="1442" y="2295"/>
                  <a:ext cx="317" cy="0"/>
                </a:xfrm>
                <a:prstGeom prst="line">
                  <a:avLst/>
                </a:prstGeom>
                <a:noFill/>
                <a:ln w="9525">
                  <a:solidFill>
                    <a:srgbClr val="000000"/>
                  </a:solidFill>
                  <a:round/>
                  <a:headEnd/>
                  <a:tailEnd type="triangle" w="med" len="med"/>
                </a:ln>
                <a:effectLst/>
              </p:spPr>
              <p:txBody>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CN" altLang="en-US" sz="3000" b="1" i="0" u="none" strike="noStrike" kern="0" cap="none" spc="0" normalizeH="0" baseline="0" noProof="0">
                    <a:ln>
                      <a:noFill/>
                    </a:ln>
                    <a:solidFill>
                      <a:srgbClr val="6600CC"/>
                    </a:solidFill>
                    <a:effectLst/>
                    <a:uLnTx/>
                    <a:uFillTx/>
                    <a:latin typeface="Times New Roman" pitchFamily="18" charset="0"/>
                    <a:ea typeface="楷体_GB2312" pitchFamily="49" charset="-122"/>
                  </a:endParaRPr>
                </a:p>
              </p:txBody>
            </p:sp>
            <p:sp>
              <p:nvSpPr>
                <p:cNvPr id="36" name="Text Box 166"/>
                <p:cNvSpPr txBox="1">
                  <a:spLocks noChangeArrowheads="1"/>
                </p:cNvSpPr>
                <p:nvPr/>
              </p:nvSpPr>
              <p:spPr bwMode="auto">
                <a:xfrm>
                  <a:off x="1759" y="1750"/>
                  <a:ext cx="363" cy="330"/>
                </a:xfrm>
                <a:prstGeom prst="rect">
                  <a:avLst/>
                </a:prstGeom>
                <a:noFill/>
                <a:ln w="9525" algn="ctr">
                  <a:noFill/>
                  <a:miter lim="800000"/>
                  <a:headEnd/>
                  <a:tailEnd/>
                </a:ln>
                <a:effectLst/>
              </p:spPr>
              <p:txBody>
                <a:bodyPr>
                  <a:spAutoFit/>
                </a:bodyPr>
                <a:lstStyle/>
                <a:p>
                  <a:pPr marL="342900" marR="0" lvl="0" indent="-342900" algn="ctr" defTabSz="914400" eaLnBrk="1" fontAlgn="base" latinLnBrk="0" hangingPunct="1">
                    <a:lnSpc>
                      <a:spcPct val="100000"/>
                    </a:lnSpc>
                    <a:spcBef>
                      <a:spcPct val="50000"/>
                    </a:spcBef>
                    <a:spcAft>
                      <a:spcPct val="0"/>
                    </a:spcAft>
                    <a:buClrTx/>
                    <a:buSzTx/>
                    <a:buFont typeface="Wingdings" pitchFamily="2" charset="2"/>
                    <a:buNone/>
                    <a:tabLst/>
                    <a:defRPr/>
                  </a:pPr>
                  <a:r>
                    <a:rPr kumimoji="1" lang="en-US" altLang="zh-CN" sz="2800" b="1" i="0" u="none" strike="noStrike" kern="0" cap="none" spc="0" normalizeH="0" baseline="0" noProof="0" dirty="0">
                      <a:ln>
                        <a:noFill/>
                      </a:ln>
                      <a:solidFill>
                        <a:srgbClr val="0000FF"/>
                      </a:solidFill>
                      <a:effectLst/>
                      <a:uLnTx/>
                      <a:uFillTx/>
                      <a:latin typeface="Times New Roman" pitchFamily="18" charset="0"/>
                      <a:ea typeface="楷体_GB2312" pitchFamily="49" charset="-122"/>
                    </a:rPr>
                    <a:t>j</a:t>
                  </a:r>
                </a:p>
              </p:txBody>
            </p:sp>
            <p:sp>
              <p:nvSpPr>
                <p:cNvPr id="37" name="Line 167"/>
                <p:cNvSpPr>
                  <a:spLocks noChangeShapeType="1"/>
                </p:cNvSpPr>
                <p:nvPr/>
              </p:nvSpPr>
              <p:spPr bwMode="auto">
                <a:xfrm>
                  <a:off x="1941" y="1931"/>
                  <a:ext cx="181" cy="182"/>
                </a:xfrm>
                <a:prstGeom prst="line">
                  <a:avLst/>
                </a:prstGeom>
                <a:noFill/>
                <a:ln w="9525">
                  <a:solidFill>
                    <a:srgbClr val="000000"/>
                  </a:solidFill>
                  <a:round/>
                  <a:headEnd/>
                  <a:tailEnd type="triangle" w="med" len="med"/>
                </a:ln>
                <a:effectLst/>
              </p:spPr>
              <p:txBody>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CN" altLang="en-US" sz="3000" b="1" i="0" u="none" strike="noStrike" kern="0" cap="none" spc="0" normalizeH="0" baseline="0" noProof="0">
                    <a:ln>
                      <a:noFill/>
                    </a:ln>
                    <a:solidFill>
                      <a:srgbClr val="6600CC"/>
                    </a:solidFill>
                    <a:effectLst/>
                    <a:uLnTx/>
                    <a:uFillTx/>
                    <a:latin typeface="Times New Roman" pitchFamily="18" charset="0"/>
                    <a:ea typeface="楷体_GB2312" pitchFamily="49" charset="-122"/>
                  </a:endParaRPr>
                </a:p>
              </p:txBody>
            </p:sp>
            <p:cxnSp>
              <p:nvCxnSpPr>
                <p:cNvPr id="38" name="AutoShape 168"/>
                <p:cNvCxnSpPr>
                  <a:cxnSpLocks noChangeShapeType="1"/>
                  <a:endCxn id="33" idx="1"/>
                </p:cNvCxnSpPr>
                <p:nvPr/>
              </p:nvCxnSpPr>
              <p:spPr bwMode="auto">
                <a:xfrm rot="16200000" flipH="1">
                  <a:off x="1741" y="2678"/>
                  <a:ext cx="761" cy="273"/>
                </a:xfrm>
                <a:prstGeom prst="bentConnector2">
                  <a:avLst/>
                </a:prstGeom>
                <a:noFill/>
                <a:ln w="9525">
                  <a:solidFill>
                    <a:srgbClr val="000000"/>
                  </a:solidFill>
                  <a:miter lim="800000"/>
                  <a:headEnd/>
                  <a:tailEnd type="triangle" w="med" len="med"/>
                </a:ln>
                <a:effectLst/>
              </p:spPr>
            </p:cxnSp>
            <p:cxnSp>
              <p:nvCxnSpPr>
                <p:cNvPr id="39" name="AutoShape 169"/>
                <p:cNvCxnSpPr>
                  <a:cxnSpLocks noChangeShapeType="1"/>
                  <a:stCxn id="46" idx="0"/>
                  <a:endCxn id="30" idx="0"/>
                </p:cNvCxnSpPr>
                <p:nvPr/>
              </p:nvCxnSpPr>
              <p:spPr bwMode="auto">
                <a:xfrm rot="5400000" flipH="1" flipV="1">
                  <a:off x="2372" y="2456"/>
                  <a:ext cx="907" cy="227"/>
                </a:xfrm>
                <a:prstGeom prst="bentConnector3">
                  <a:avLst>
                    <a:gd name="adj1" fmla="val 115877"/>
                  </a:avLst>
                </a:prstGeom>
                <a:noFill/>
                <a:ln w="9525">
                  <a:solidFill>
                    <a:srgbClr val="000000"/>
                  </a:solidFill>
                  <a:miter lim="800000"/>
                  <a:headEnd/>
                  <a:tailEnd type="triangle" w="med" len="med"/>
                </a:ln>
                <a:effectLst/>
              </p:spPr>
            </p:cxnSp>
            <p:sp>
              <p:nvSpPr>
                <p:cNvPr id="40" name="Line 170"/>
                <p:cNvSpPr>
                  <a:spLocks noChangeShapeType="1"/>
                </p:cNvSpPr>
                <p:nvPr/>
              </p:nvSpPr>
              <p:spPr bwMode="auto">
                <a:xfrm>
                  <a:off x="2394" y="2887"/>
                  <a:ext cx="46" cy="136"/>
                </a:xfrm>
                <a:prstGeom prst="line">
                  <a:avLst/>
                </a:prstGeom>
                <a:noFill/>
                <a:ln w="9525">
                  <a:solidFill>
                    <a:srgbClr val="000000"/>
                  </a:solidFill>
                  <a:round/>
                  <a:headEnd/>
                  <a:tailEnd type="triangle" w="med" len="med"/>
                </a:ln>
                <a:effectLst/>
              </p:spPr>
              <p:txBody>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CN" altLang="en-US" sz="3000" b="1" i="0" u="none" strike="noStrike" kern="0" cap="none" spc="0" normalizeH="0" baseline="0" noProof="0">
                    <a:ln>
                      <a:noFill/>
                    </a:ln>
                    <a:solidFill>
                      <a:srgbClr val="6600CC"/>
                    </a:solidFill>
                    <a:effectLst/>
                    <a:uLnTx/>
                    <a:uFillTx/>
                    <a:latin typeface="Times New Roman" pitchFamily="18" charset="0"/>
                    <a:ea typeface="楷体_GB2312" pitchFamily="49" charset="-122"/>
                  </a:endParaRPr>
                </a:p>
              </p:txBody>
            </p:sp>
          </p:grpSp>
        </p:grpSp>
        <p:sp>
          <p:nvSpPr>
            <p:cNvPr id="18" name="Line 167"/>
            <p:cNvSpPr>
              <a:spLocks noChangeShapeType="1"/>
            </p:cNvSpPr>
            <p:nvPr/>
          </p:nvSpPr>
          <p:spPr bwMode="auto">
            <a:xfrm>
              <a:off x="7715272" y="2419419"/>
              <a:ext cx="287338" cy="288925"/>
            </a:xfrm>
            <a:prstGeom prst="line">
              <a:avLst/>
            </a:prstGeom>
            <a:noFill/>
            <a:ln w="9525">
              <a:solidFill>
                <a:srgbClr val="000000"/>
              </a:solidFill>
              <a:round/>
              <a:headEnd/>
              <a:tailEnd type="triangle" w="med" len="med"/>
            </a:ln>
            <a:effectLst/>
          </p:spPr>
          <p:txBody>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CN" altLang="en-US" sz="3000" b="1" i="0" u="none" strike="noStrike" kern="0" cap="none" spc="0" normalizeH="0" baseline="0" noProof="0">
                <a:ln>
                  <a:noFill/>
                </a:ln>
                <a:solidFill>
                  <a:srgbClr val="6600CC"/>
                </a:solidFill>
                <a:effectLst/>
                <a:uLnTx/>
                <a:uFillTx/>
                <a:latin typeface="Times New Roman" pitchFamily="18" charset="0"/>
                <a:ea typeface="楷体_GB2312" pitchFamily="49" charset="-122"/>
              </a:endParaRPr>
            </a:p>
          </p:txBody>
        </p:sp>
        <p:sp>
          <p:nvSpPr>
            <p:cNvPr id="19" name="Text Box 166"/>
            <p:cNvSpPr txBox="1">
              <a:spLocks noChangeArrowheads="1"/>
            </p:cNvSpPr>
            <p:nvPr/>
          </p:nvSpPr>
          <p:spPr bwMode="auto">
            <a:xfrm>
              <a:off x="7286644" y="2042248"/>
              <a:ext cx="576263" cy="523220"/>
            </a:xfrm>
            <a:prstGeom prst="rect">
              <a:avLst/>
            </a:prstGeom>
            <a:noFill/>
            <a:ln w="9525" algn="ctr">
              <a:noFill/>
              <a:miter lim="800000"/>
              <a:headEnd/>
              <a:tailEnd/>
            </a:ln>
            <a:effectLst/>
          </p:spPr>
          <p:txBody>
            <a:bodyPr>
              <a:spAutoFit/>
            </a:bodyPr>
            <a:lstStyle/>
            <a:p>
              <a:pPr marL="342900" marR="0" lvl="0" indent="-342900" algn="ctr" defTabSz="914400" eaLnBrk="1" fontAlgn="base" latinLnBrk="0" hangingPunct="1">
                <a:lnSpc>
                  <a:spcPct val="100000"/>
                </a:lnSpc>
                <a:spcBef>
                  <a:spcPct val="50000"/>
                </a:spcBef>
                <a:spcAft>
                  <a:spcPct val="0"/>
                </a:spcAft>
                <a:buClrTx/>
                <a:buSzTx/>
                <a:buFont typeface="Wingdings" pitchFamily="2" charset="2"/>
                <a:buNone/>
                <a:tabLst/>
                <a:defRPr/>
              </a:pPr>
              <a:r>
                <a:rPr kumimoji="1" lang="en-US" altLang="zh-CN" sz="2800" b="1" i="0" u="none" strike="noStrike" kern="0" cap="none" spc="0" normalizeH="0" baseline="0" noProof="0" dirty="0">
                  <a:ln>
                    <a:noFill/>
                  </a:ln>
                  <a:solidFill>
                    <a:srgbClr val="0000FF"/>
                  </a:solidFill>
                  <a:effectLst/>
                  <a:uLnTx/>
                  <a:uFillTx/>
                  <a:latin typeface="Times New Roman" pitchFamily="18" charset="0"/>
                  <a:ea typeface="楷体_GB2312" pitchFamily="49" charset="-122"/>
                </a:rPr>
                <a:t>k</a:t>
              </a:r>
            </a:p>
          </p:txBody>
        </p:sp>
      </p:grpSp>
      <p:sp>
        <p:nvSpPr>
          <p:cNvPr id="69" name="TextBox 68">
            <a:extLst>
              <a:ext uri="{FF2B5EF4-FFF2-40B4-BE49-F238E27FC236}">
                <a16:creationId xmlns:a16="http://schemas.microsoft.com/office/drawing/2014/main" id="{5EC5ECB2-8189-3A44-9E81-A42771017517}"/>
              </a:ext>
            </a:extLst>
          </p:cNvPr>
          <p:cNvSpPr txBox="1"/>
          <p:nvPr/>
        </p:nvSpPr>
        <p:spPr>
          <a:xfrm>
            <a:off x="3154110" y="5243865"/>
            <a:ext cx="5455157" cy="1015663"/>
          </a:xfrm>
          <a:prstGeom prst="rect">
            <a:avLst/>
          </a:prstGeom>
          <a:solidFill>
            <a:schemeClr val="bg1"/>
          </a:solidFill>
          <a:ln w="19050">
            <a:solidFill>
              <a:srgbClr val="00B050"/>
            </a:solidFill>
          </a:ln>
        </p:spPr>
        <p:txBody>
          <a:bodyPr wrap="square" rtlCol="0">
            <a:spAutoFit/>
          </a:bodyPr>
          <a:lstStyle/>
          <a:p>
            <a:pPr algn="just"/>
            <a:r>
              <a:rPr kumimoji="1" lang="zh-CN" altLang="en-US" sz="2000" b="1" dirty="0">
                <a:solidFill>
                  <a:srgbClr val="FF0000"/>
                </a:solidFill>
                <a:latin typeface="Times New Roman" pitchFamily="18" charset="0"/>
              </a:rPr>
              <a:t>表插入排序的基本操作仍然是将一个记录插入到已排好序的有序表中，比较次数仍是</a:t>
            </a:r>
            <a:r>
              <a:rPr kumimoji="1" lang="en-US" altLang="zh-CN" sz="2000" b="1" dirty="0">
                <a:solidFill>
                  <a:srgbClr val="FF0000"/>
                </a:solidFill>
                <a:latin typeface="Times New Roman" pitchFamily="18" charset="0"/>
              </a:rPr>
              <a:t>O(n</a:t>
            </a:r>
            <a:r>
              <a:rPr kumimoji="1" lang="en-US" altLang="zh-CN" sz="2000" b="1" baseline="30000" dirty="0">
                <a:solidFill>
                  <a:srgbClr val="FF0000"/>
                </a:solidFill>
                <a:latin typeface="Times New Roman" pitchFamily="18" charset="0"/>
              </a:rPr>
              <a:t>2</a:t>
            </a:r>
            <a:r>
              <a:rPr kumimoji="1" lang="en-US" altLang="zh-CN" sz="2000" b="1" dirty="0">
                <a:solidFill>
                  <a:srgbClr val="FF0000"/>
                </a:solidFill>
                <a:latin typeface="Times New Roman" pitchFamily="18" charset="0"/>
              </a:rPr>
              <a:t>)</a:t>
            </a:r>
            <a:r>
              <a:rPr kumimoji="1" lang="zh-CN" altLang="en-US" sz="2000" b="1" dirty="0">
                <a:solidFill>
                  <a:srgbClr val="FF0000"/>
                </a:solidFill>
                <a:latin typeface="Times New Roman" pitchFamily="18" charset="0"/>
              </a:rPr>
              <a:t>，但是不需移动，只是修改指针值即可。</a:t>
            </a:r>
            <a:endParaRPr lang="zh-CN" altLang="en-US" sz="2000" b="1" dirty="0">
              <a:solidFill>
                <a:srgbClr val="FF0000"/>
              </a:solidFill>
            </a:endParaRPr>
          </a:p>
        </p:txBody>
      </p:sp>
    </p:spTree>
    <p:extLst>
      <p:ext uri="{BB962C8B-B14F-4D97-AF65-F5344CB8AC3E}">
        <p14:creationId xmlns:p14="http://schemas.microsoft.com/office/powerpoint/2010/main" val="1135772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13">
                                            <p:txEl>
                                              <p:pRg st="3" end="3"/>
                                            </p:txEl>
                                          </p:spTgt>
                                        </p:tgtEl>
                                        <p:attrNameLst>
                                          <p:attrName>style.visibility</p:attrName>
                                        </p:attrNameLst>
                                      </p:cBhvr>
                                      <p:to>
                                        <p:strVal val="visible"/>
                                      </p:to>
                                    </p:set>
                                    <p:animEffect transition="in" filter="slide(fromBottom)">
                                      <p:cBhvr>
                                        <p:cTn id="7" dur="500"/>
                                        <p:tgtEl>
                                          <p:spTgt spid="13">
                                            <p:txEl>
                                              <p:pRg st="3" end="3"/>
                                            </p:txEl>
                                          </p:spTgt>
                                        </p:tgtEl>
                                      </p:cBhvr>
                                    </p:animEffect>
                                  </p:childTnLst>
                                </p:cTn>
                              </p:par>
                              <p:par>
                                <p:cTn id="8" presetID="12" presetClass="entr" presetSubtype="4" fill="hold" nodeType="withEffect">
                                  <p:stCondLst>
                                    <p:cond delay="0"/>
                                  </p:stCondLst>
                                  <p:childTnLst>
                                    <p:set>
                                      <p:cBhvr>
                                        <p:cTn id="9" dur="1" fill="hold">
                                          <p:stCondLst>
                                            <p:cond delay="0"/>
                                          </p:stCondLst>
                                        </p:cTn>
                                        <p:tgtEl>
                                          <p:spTgt spid="13">
                                            <p:txEl>
                                              <p:pRg st="4" end="4"/>
                                            </p:txEl>
                                          </p:spTgt>
                                        </p:tgtEl>
                                        <p:attrNameLst>
                                          <p:attrName>style.visibility</p:attrName>
                                        </p:attrNameLst>
                                      </p:cBhvr>
                                      <p:to>
                                        <p:strVal val="visible"/>
                                      </p:to>
                                    </p:set>
                                    <p:animEffect transition="in" filter="slide(fromBottom)">
                                      <p:cBhvr>
                                        <p:cTn id="10" dur="500"/>
                                        <p:tgtEl>
                                          <p:spTgt spid="13">
                                            <p:txEl>
                                              <p:pRg st="4" end="4"/>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2" presetClass="entr" presetSubtype="4" fill="hold" nodeType="clickEffect">
                                  <p:stCondLst>
                                    <p:cond delay="0"/>
                                  </p:stCondLst>
                                  <p:childTnLst>
                                    <p:set>
                                      <p:cBhvr>
                                        <p:cTn id="14" dur="1" fill="hold">
                                          <p:stCondLst>
                                            <p:cond delay="0"/>
                                          </p:stCondLst>
                                        </p:cTn>
                                        <p:tgtEl>
                                          <p:spTgt spid="13">
                                            <p:txEl>
                                              <p:pRg st="5" end="5"/>
                                            </p:txEl>
                                          </p:spTgt>
                                        </p:tgtEl>
                                        <p:attrNameLst>
                                          <p:attrName>style.visibility</p:attrName>
                                        </p:attrNameLst>
                                      </p:cBhvr>
                                      <p:to>
                                        <p:strVal val="visible"/>
                                      </p:to>
                                    </p:set>
                                    <p:animEffect transition="in" filter="slide(fromBottom)">
                                      <p:cBhvr>
                                        <p:cTn id="15" dur="500"/>
                                        <p:tgtEl>
                                          <p:spTgt spid="13">
                                            <p:txEl>
                                              <p:pRg st="5" end="5"/>
                                            </p:txEl>
                                          </p:spTgt>
                                        </p:tgtEl>
                                      </p:cBhvr>
                                    </p:animEffect>
                                  </p:childTnLst>
                                </p:cTn>
                              </p:par>
                              <p:par>
                                <p:cTn id="16" presetID="12" presetClass="entr" presetSubtype="4" fill="hold" nodeType="withEffect">
                                  <p:stCondLst>
                                    <p:cond delay="0"/>
                                  </p:stCondLst>
                                  <p:childTnLst>
                                    <p:set>
                                      <p:cBhvr>
                                        <p:cTn id="17" dur="1" fill="hold">
                                          <p:stCondLst>
                                            <p:cond delay="0"/>
                                          </p:stCondLst>
                                        </p:cTn>
                                        <p:tgtEl>
                                          <p:spTgt spid="13">
                                            <p:txEl>
                                              <p:pRg st="6" end="6"/>
                                            </p:txEl>
                                          </p:spTgt>
                                        </p:tgtEl>
                                        <p:attrNameLst>
                                          <p:attrName>style.visibility</p:attrName>
                                        </p:attrNameLst>
                                      </p:cBhvr>
                                      <p:to>
                                        <p:strVal val="visible"/>
                                      </p:to>
                                    </p:set>
                                    <p:animEffect transition="in" filter="slide(fromBottom)">
                                      <p:cBhvr>
                                        <p:cTn id="18" dur="500"/>
                                        <p:tgtEl>
                                          <p:spTgt spid="13">
                                            <p:txEl>
                                              <p:pRg st="6" end="6"/>
                                            </p:txEl>
                                          </p:spTgt>
                                        </p:tgtEl>
                                      </p:cBhvr>
                                    </p:animEffect>
                                  </p:childTnLst>
                                </p:cTn>
                              </p:par>
                              <p:par>
                                <p:cTn id="19" presetID="12" presetClass="entr" presetSubtype="4" fill="hold" nodeType="withEffect">
                                  <p:stCondLst>
                                    <p:cond delay="0"/>
                                  </p:stCondLst>
                                  <p:childTnLst>
                                    <p:set>
                                      <p:cBhvr>
                                        <p:cTn id="20" dur="1" fill="hold">
                                          <p:stCondLst>
                                            <p:cond delay="0"/>
                                          </p:stCondLst>
                                        </p:cTn>
                                        <p:tgtEl>
                                          <p:spTgt spid="13">
                                            <p:txEl>
                                              <p:pRg st="7" end="7"/>
                                            </p:txEl>
                                          </p:spTgt>
                                        </p:tgtEl>
                                        <p:attrNameLst>
                                          <p:attrName>style.visibility</p:attrName>
                                        </p:attrNameLst>
                                      </p:cBhvr>
                                      <p:to>
                                        <p:strVal val="visible"/>
                                      </p:to>
                                    </p:set>
                                    <p:animEffect transition="in" filter="slide(fromBottom)">
                                      <p:cBhvr>
                                        <p:cTn id="21" dur="500"/>
                                        <p:tgtEl>
                                          <p:spTgt spid="13">
                                            <p:txEl>
                                              <p:pRg st="7" end="7"/>
                                            </p:txEl>
                                          </p:spTgt>
                                        </p:tgtEl>
                                      </p:cBhvr>
                                    </p:animEffect>
                                  </p:childTnLst>
                                </p:cTn>
                              </p:par>
                              <p:par>
                                <p:cTn id="22" presetID="12" presetClass="entr" presetSubtype="4" fill="hold" nodeType="withEffect">
                                  <p:stCondLst>
                                    <p:cond delay="0"/>
                                  </p:stCondLst>
                                  <p:childTnLst>
                                    <p:set>
                                      <p:cBhvr>
                                        <p:cTn id="23" dur="1" fill="hold">
                                          <p:stCondLst>
                                            <p:cond delay="0"/>
                                          </p:stCondLst>
                                        </p:cTn>
                                        <p:tgtEl>
                                          <p:spTgt spid="13">
                                            <p:txEl>
                                              <p:pRg st="8" end="8"/>
                                            </p:txEl>
                                          </p:spTgt>
                                        </p:tgtEl>
                                        <p:attrNameLst>
                                          <p:attrName>style.visibility</p:attrName>
                                        </p:attrNameLst>
                                      </p:cBhvr>
                                      <p:to>
                                        <p:strVal val="visible"/>
                                      </p:to>
                                    </p:set>
                                    <p:animEffect transition="in" filter="slide(fromBottom)">
                                      <p:cBhvr>
                                        <p:cTn id="24" dur="500"/>
                                        <p:tgtEl>
                                          <p:spTgt spid="13">
                                            <p:txEl>
                                              <p:pRg st="8" end="8"/>
                                            </p:txEl>
                                          </p:spTgt>
                                        </p:tgtEl>
                                      </p:cBhvr>
                                    </p:animEffect>
                                  </p:childTnLst>
                                </p:cTn>
                              </p:par>
                              <p:par>
                                <p:cTn id="25" presetID="12" presetClass="entr" presetSubtype="4" fill="hold" nodeType="withEffect">
                                  <p:stCondLst>
                                    <p:cond delay="0"/>
                                  </p:stCondLst>
                                  <p:childTnLst>
                                    <p:set>
                                      <p:cBhvr>
                                        <p:cTn id="26" dur="1" fill="hold">
                                          <p:stCondLst>
                                            <p:cond delay="0"/>
                                          </p:stCondLst>
                                        </p:cTn>
                                        <p:tgtEl>
                                          <p:spTgt spid="13">
                                            <p:txEl>
                                              <p:pRg st="9" end="9"/>
                                            </p:txEl>
                                          </p:spTgt>
                                        </p:tgtEl>
                                        <p:attrNameLst>
                                          <p:attrName>style.visibility</p:attrName>
                                        </p:attrNameLst>
                                      </p:cBhvr>
                                      <p:to>
                                        <p:strVal val="visible"/>
                                      </p:to>
                                    </p:set>
                                    <p:animEffect transition="in" filter="slide(fromBottom)">
                                      <p:cBhvr>
                                        <p:cTn id="27" dur="500"/>
                                        <p:tgtEl>
                                          <p:spTgt spid="13">
                                            <p:txEl>
                                              <p:pRg st="9" end="9"/>
                                            </p:txEl>
                                          </p:spTgt>
                                        </p:tgtEl>
                                      </p:cBhvr>
                                    </p:animEffect>
                                  </p:childTnLst>
                                </p:cTn>
                              </p:par>
                              <p:par>
                                <p:cTn id="28" presetID="12" presetClass="entr" presetSubtype="4" fill="hold" nodeType="withEffect">
                                  <p:stCondLst>
                                    <p:cond delay="0"/>
                                  </p:stCondLst>
                                  <p:childTnLst>
                                    <p:set>
                                      <p:cBhvr>
                                        <p:cTn id="29" dur="1" fill="hold">
                                          <p:stCondLst>
                                            <p:cond delay="0"/>
                                          </p:stCondLst>
                                        </p:cTn>
                                        <p:tgtEl>
                                          <p:spTgt spid="13">
                                            <p:txEl>
                                              <p:pRg st="10" end="10"/>
                                            </p:txEl>
                                          </p:spTgt>
                                        </p:tgtEl>
                                        <p:attrNameLst>
                                          <p:attrName>style.visibility</p:attrName>
                                        </p:attrNameLst>
                                      </p:cBhvr>
                                      <p:to>
                                        <p:strVal val="visible"/>
                                      </p:to>
                                    </p:set>
                                    <p:animEffect transition="in" filter="slide(fromBottom)">
                                      <p:cBhvr>
                                        <p:cTn id="30" dur="500"/>
                                        <p:tgtEl>
                                          <p:spTgt spid="13">
                                            <p:txEl>
                                              <p:pRg st="10" end="10"/>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grpId="0" nodeType="clickEffect">
                                  <p:stCondLst>
                                    <p:cond delay="0"/>
                                  </p:stCondLst>
                                  <p:childTnLst>
                                    <p:set>
                                      <p:cBhvr>
                                        <p:cTn id="38" dur="1" fill="hold">
                                          <p:stCondLst>
                                            <p:cond delay="0"/>
                                          </p:stCondLst>
                                        </p:cTn>
                                        <p:tgtEl>
                                          <p:spTgt spid="69"/>
                                        </p:tgtEl>
                                        <p:attrNameLst>
                                          <p:attrName>style.visibility</p:attrName>
                                        </p:attrNameLst>
                                      </p:cBhvr>
                                      <p:to>
                                        <p:strVal val="visible"/>
                                      </p:to>
                                    </p:set>
                                    <p:animEffect transition="in" filter="blinds(horizontal)">
                                      <p:cBhvr>
                                        <p:cTn id="39" dur="500"/>
                                        <p:tgtEl>
                                          <p:spTgt spid="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0063EC4C-CFD8-4F45-A0A2-30028C1F73DB}" type="slidenum">
              <a:rPr lang="zh-CN" altLang="en-US" b="1">
                <a:solidFill>
                  <a:srgbClr val="F79646">
                    <a:lumMod val="75000"/>
                  </a:srgbClr>
                </a:solidFill>
              </a:rPr>
              <a:pPr/>
              <a:t>4</a:t>
            </a:fld>
            <a:endParaRPr lang="zh-CN" altLang="en-US" b="1" dirty="0">
              <a:solidFill>
                <a:srgbClr val="F79646">
                  <a:lumMod val="75000"/>
                </a:srgbClr>
              </a:solidFill>
            </a:endParaRPr>
          </a:p>
        </p:txBody>
      </p:sp>
      <p:sp>
        <p:nvSpPr>
          <p:cNvPr id="2" name="标题 1"/>
          <p:cNvSpPr>
            <a:spLocks noGrp="1"/>
          </p:cNvSpPr>
          <p:nvPr>
            <p:ph type="title"/>
          </p:nvPr>
        </p:nvSpPr>
        <p:spPr/>
        <p:txBody>
          <a:bodyPr>
            <a:normAutofit/>
          </a:bodyPr>
          <a:lstStyle/>
          <a:p>
            <a:pPr lvl="0" fontAlgn="base">
              <a:lnSpc>
                <a:spcPct val="150000"/>
              </a:lnSpc>
              <a:spcBef>
                <a:spcPct val="5000"/>
              </a:spcBef>
              <a:spcAft>
                <a:spcPct val="5000"/>
              </a:spcAft>
            </a:pPr>
            <a:r>
              <a:rPr kumimoji="1" lang="en-US" altLang="zh-CN" sz="3600" b="1" dirty="0">
                <a:latin typeface="Arial" charset="0"/>
                <a:ea typeface="宋体" charset="-122"/>
                <a:cs typeface="+mn-cs"/>
              </a:rPr>
              <a:t>6.1  </a:t>
            </a:r>
            <a:r>
              <a:rPr kumimoji="1" lang="zh-CN" altLang="en-US" sz="3600" b="1" dirty="0">
                <a:latin typeface="Arial" charset="0"/>
                <a:ea typeface="宋体" charset="-122"/>
                <a:cs typeface="+mn-cs"/>
              </a:rPr>
              <a:t>概述</a:t>
            </a:r>
          </a:p>
        </p:txBody>
      </p:sp>
      <p:sp>
        <p:nvSpPr>
          <p:cNvPr id="4" name="日期占位符 3"/>
          <p:cNvSpPr>
            <a:spLocks noGrp="1"/>
          </p:cNvSpPr>
          <p:nvPr>
            <p:ph type="dt" sz="half" idx="4294967295"/>
          </p:nvPr>
        </p:nvSpPr>
        <p:spPr>
          <a:xfrm>
            <a:off x="0" y="6356350"/>
            <a:ext cx="2133600" cy="365125"/>
          </a:xfrm>
        </p:spPr>
        <p:txBody>
          <a:bodyPr/>
          <a:lstStyle/>
          <a:p>
            <a:fld id="{F317D2FB-B510-4B15-A4E1-E97DD9EF37EF}" type="datetime1">
              <a:rPr lang="zh-CN" altLang="en-US" b="1" smtClean="0">
                <a:solidFill>
                  <a:srgbClr val="F79646">
                    <a:lumMod val="75000"/>
                  </a:srgbClr>
                </a:solidFill>
              </a:rPr>
              <a:t>2025/4/9</a:t>
            </a:fld>
            <a:endParaRPr lang="zh-CN" altLang="en-US" b="1" dirty="0">
              <a:solidFill>
                <a:srgbClr val="F79646">
                  <a:lumMod val="75000"/>
                </a:srgbClr>
              </a:solidFill>
            </a:endParaRPr>
          </a:p>
        </p:txBody>
      </p:sp>
      <p:pic>
        <p:nvPicPr>
          <p:cNvPr id="2049" name="Picture 1" descr="C:\Users\Haijun\AppData\Roaming\Tencent\Users\2968516474\QQ\WinTemp\RichOle\O5)[OOM[}$H7(6{A~41GY`Q.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73137" y="1"/>
            <a:ext cx="970863" cy="838199"/>
          </a:xfrm>
          <a:prstGeom prst="rect">
            <a:avLst/>
          </a:prstGeom>
          <a:noFill/>
          <a:extLst>
            <a:ext uri="{909E8E84-426E-40DD-AFC4-6F175D3DCCD1}">
              <a14:hiddenFill xmlns:a14="http://schemas.microsoft.com/office/drawing/2010/main">
                <a:solidFill>
                  <a:srgbClr val="FFFFFF"/>
                </a:solidFill>
              </a14:hiddenFill>
            </a:ext>
          </a:extLst>
        </p:spPr>
      </p:pic>
      <p:cxnSp>
        <p:nvCxnSpPr>
          <p:cNvPr id="12" name="直接连接符 11"/>
          <p:cNvCxnSpPr/>
          <p:nvPr/>
        </p:nvCxnSpPr>
        <p:spPr>
          <a:xfrm>
            <a:off x="457200" y="6324600"/>
            <a:ext cx="822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Text Box 4"/>
          <p:cNvSpPr txBox="1">
            <a:spLocks noChangeArrowheads="1"/>
          </p:cNvSpPr>
          <p:nvPr/>
        </p:nvSpPr>
        <p:spPr bwMode="auto">
          <a:xfrm>
            <a:off x="685800" y="2016371"/>
            <a:ext cx="8153400" cy="3927229"/>
          </a:xfrm>
          <a:prstGeom prst="rect">
            <a:avLst/>
          </a:prstGeom>
          <a:noFill/>
          <a:ln w="9525">
            <a:solidFill>
              <a:srgbClr val="003300"/>
            </a:solidFill>
            <a:miter lim="800000"/>
            <a:headEnd/>
            <a:tailEnd/>
          </a:ln>
          <a:effectLst/>
        </p:spPr>
        <p:txBody>
          <a:bodyPr wrap="square">
            <a:spAutoFit/>
          </a:bodyPr>
          <a:lstStyle/>
          <a:p>
            <a:pPr algn="just" fontAlgn="base">
              <a:lnSpc>
                <a:spcPct val="125000"/>
              </a:lnSpc>
              <a:spcBef>
                <a:spcPct val="15000"/>
              </a:spcBef>
              <a:spcAft>
                <a:spcPct val="0"/>
              </a:spcAft>
              <a:buClr>
                <a:srgbClr val="3333FF"/>
              </a:buClr>
              <a:buFont typeface="Wingdings" pitchFamily="2" charset="2"/>
              <a:buNone/>
            </a:pPr>
            <a:r>
              <a:rPr kumimoji="1" lang="zh-CN" altLang="en-US" sz="2800" b="1" dirty="0">
                <a:solidFill>
                  <a:srgbClr val="003366"/>
                </a:solidFill>
                <a:latin typeface="楷体_GB2312" pitchFamily="49" charset="-122"/>
                <a:ea typeface="楷体_GB2312" pitchFamily="49" charset="-122"/>
              </a:rPr>
              <a:t>在排序过程中，有若干记录的</a:t>
            </a:r>
            <a:r>
              <a:rPr kumimoji="1" lang="zh-CN" altLang="en-US" sz="2800" b="1" dirty="0">
                <a:solidFill>
                  <a:srgbClr val="3333FF"/>
                </a:solidFill>
                <a:latin typeface="楷体_GB2312" pitchFamily="49" charset="-122"/>
                <a:ea typeface="楷体_GB2312" pitchFamily="49" charset="-122"/>
              </a:rPr>
              <a:t>关键字相等</a:t>
            </a:r>
            <a:r>
              <a:rPr kumimoji="1" lang="zh-CN" altLang="en-US" sz="2800" b="1" dirty="0">
                <a:solidFill>
                  <a:srgbClr val="003366"/>
                </a:solidFill>
                <a:latin typeface="楷体_GB2312" pitchFamily="49" charset="-122"/>
                <a:ea typeface="楷体_GB2312" pitchFamily="49" charset="-122"/>
              </a:rPr>
              <a:t>，即</a:t>
            </a:r>
            <a:r>
              <a:rPr kumimoji="1" lang="en-US" altLang="zh-CN" sz="2800" b="1" dirty="0">
                <a:solidFill>
                  <a:srgbClr val="003366"/>
                </a:solidFill>
                <a:latin typeface="楷体_GB2312" pitchFamily="49" charset="-122"/>
                <a:ea typeface="楷体_GB2312" pitchFamily="49" charset="-122"/>
              </a:rPr>
              <a:t>K</a:t>
            </a:r>
            <a:r>
              <a:rPr kumimoji="1" lang="en-US" altLang="zh-CN" sz="2800" b="1" baseline="-25000" dirty="0">
                <a:solidFill>
                  <a:srgbClr val="003366"/>
                </a:solidFill>
                <a:latin typeface="楷体_GB2312" pitchFamily="49" charset="-122"/>
                <a:ea typeface="楷体_GB2312" pitchFamily="49" charset="-122"/>
              </a:rPr>
              <a:t>i</a:t>
            </a:r>
            <a:r>
              <a:rPr kumimoji="1" lang="en-US" altLang="zh-CN" sz="2800" b="1" dirty="0">
                <a:solidFill>
                  <a:srgbClr val="003366"/>
                </a:solidFill>
                <a:latin typeface="楷体_GB2312" pitchFamily="49" charset="-122"/>
                <a:ea typeface="楷体_GB2312" pitchFamily="49" charset="-122"/>
              </a:rPr>
              <a:t>=</a:t>
            </a:r>
            <a:r>
              <a:rPr kumimoji="1" lang="en-US" altLang="zh-CN" sz="2800" b="1" dirty="0" err="1">
                <a:solidFill>
                  <a:srgbClr val="003366"/>
                </a:solidFill>
                <a:latin typeface="楷体_GB2312" pitchFamily="49" charset="-122"/>
                <a:ea typeface="楷体_GB2312" pitchFamily="49" charset="-122"/>
              </a:rPr>
              <a:t>K</a:t>
            </a:r>
            <a:r>
              <a:rPr kumimoji="1" lang="en-US" altLang="zh-CN" sz="2800" b="1" baseline="-25000" dirty="0" err="1">
                <a:solidFill>
                  <a:srgbClr val="003366"/>
                </a:solidFill>
                <a:latin typeface="楷体_GB2312" pitchFamily="49" charset="-122"/>
                <a:ea typeface="楷体_GB2312" pitchFamily="49" charset="-122"/>
              </a:rPr>
              <a:t>j</a:t>
            </a:r>
            <a:r>
              <a:rPr kumimoji="1" lang="en-US" altLang="zh-CN" sz="2800" b="1" dirty="0">
                <a:solidFill>
                  <a:srgbClr val="003366"/>
                </a:solidFill>
                <a:latin typeface="楷体_GB2312" pitchFamily="49" charset="-122"/>
                <a:ea typeface="楷体_GB2312" pitchFamily="49" charset="-122"/>
              </a:rPr>
              <a:t>(1≤i≤n</a:t>
            </a:r>
            <a:r>
              <a:rPr kumimoji="1" lang="zh-CN" altLang="en-US" sz="2800" b="1" dirty="0">
                <a:solidFill>
                  <a:srgbClr val="003366"/>
                </a:solidFill>
                <a:latin typeface="楷体_GB2312" pitchFamily="49" charset="-122"/>
                <a:ea typeface="楷体_GB2312" pitchFamily="49" charset="-122"/>
              </a:rPr>
              <a:t>，</a:t>
            </a:r>
            <a:r>
              <a:rPr kumimoji="1" lang="en-US" altLang="zh-CN" sz="2800" b="1" dirty="0">
                <a:solidFill>
                  <a:srgbClr val="003366"/>
                </a:solidFill>
                <a:latin typeface="楷体_GB2312" pitchFamily="49" charset="-122"/>
                <a:ea typeface="楷体_GB2312" pitchFamily="49" charset="-122"/>
              </a:rPr>
              <a:t>1≤j≤n</a:t>
            </a:r>
            <a:r>
              <a:rPr kumimoji="1" lang="zh-CN" altLang="en-US" sz="2800" b="1" dirty="0">
                <a:solidFill>
                  <a:srgbClr val="003366"/>
                </a:solidFill>
                <a:latin typeface="楷体_GB2312" pitchFamily="49" charset="-122"/>
                <a:ea typeface="楷体_GB2312" pitchFamily="49" charset="-122"/>
              </a:rPr>
              <a:t>，</a:t>
            </a:r>
            <a:r>
              <a:rPr kumimoji="1" lang="en-US" altLang="zh-CN" sz="2800" b="1" dirty="0" err="1">
                <a:solidFill>
                  <a:srgbClr val="003366"/>
                </a:solidFill>
                <a:latin typeface="楷体_GB2312" pitchFamily="49" charset="-122"/>
                <a:ea typeface="楷体_GB2312" pitchFamily="49" charset="-122"/>
              </a:rPr>
              <a:t>i≠j</a:t>
            </a:r>
            <a:r>
              <a:rPr kumimoji="1" lang="en-US" altLang="zh-CN" sz="2800" b="1" dirty="0">
                <a:solidFill>
                  <a:srgbClr val="003366"/>
                </a:solidFill>
                <a:latin typeface="楷体_GB2312" pitchFamily="49" charset="-122"/>
                <a:ea typeface="楷体_GB2312" pitchFamily="49" charset="-122"/>
              </a:rPr>
              <a:t>) </a:t>
            </a:r>
            <a:r>
              <a:rPr kumimoji="1" lang="zh-CN" altLang="en-US" sz="2800" b="1" dirty="0">
                <a:solidFill>
                  <a:srgbClr val="003366"/>
                </a:solidFill>
                <a:latin typeface="楷体_GB2312" pitchFamily="49" charset="-122"/>
                <a:ea typeface="楷体_GB2312" pitchFamily="49" charset="-122"/>
              </a:rPr>
              <a:t>，在排序前后，含相等关键字的记录的</a:t>
            </a:r>
            <a:r>
              <a:rPr kumimoji="1" lang="zh-CN" altLang="en-US" sz="2800" b="1" dirty="0">
                <a:solidFill>
                  <a:srgbClr val="FF0000"/>
                </a:solidFill>
                <a:latin typeface="楷体_GB2312" pitchFamily="49" charset="-122"/>
                <a:ea typeface="楷体_GB2312" pitchFamily="49" charset="-122"/>
              </a:rPr>
              <a:t>相对位置保持不变</a:t>
            </a:r>
            <a:r>
              <a:rPr kumimoji="1" lang="zh-CN" altLang="en-US" sz="2800" b="1" dirty="0">
                <a:solidFill>
                  <a:srgbClr val="003366"/>
                </a:solidFill>
                <a:latin typeface="楷体_GB2312" pitchFamily="49" charset="-122"/>
                <a:ea typeface="楷体_GB2312" pitchFamily="49" charset="-122"/>
              </a:rPr>
              <a:t>，即排序前</a:t>
            </a:r>
            <a:r>
              <a:rPr kumimoji="1" lang="en-US" altLang="zh-CN" sz="2800" b="1" dirty="0" err="1">
                <a:solidFill>
                  <a:srgbClr val="3333FF"/>
                </a:solidFill>
                <a:latin typeface="楷体_GB2312" pitchFamily="49" charset="-122"/>
                <a:ea typeface="楷体_GB2312" pitchFamily="49" charset="-122"/>
              </a:rPr>
              <a:t>R</a:t>
            </a:r>
            <a:r>
              <a:rPr kumimoji="1" lang="en-US" altLang="zh-CN" sz="2800" b="1" baseline="-25000" dirty="0" err="1">
                <a:solidFill>
                  <a:srgbClr val="3333FF"/>
                </a:solidFill>
                <a:latin typeface="楷体_GB2312" pitchFamily="49" charset="-122"/>
                <a:ea typeface="楷体_GB2312" pitchFamily="49" charset="-122"/>
              </a:rPr>
              <a:t>i</a:t>
            </a:r>
            <a:r>
              <a:rPr kumimoji="1" lang="zh-CN" altLang="en-US" sz="2800" b="1" dirty="0">
                <a:solidFill>
                  <a:srgbClr val="003366"/>
                </a:solidFill>
                <a:latin typeface="楷体_GB2312" pitchFamily="49" charset="-122"/>
                <a:ea typeface="楷体_GB2312" pitchFamily="49" charset="-122"/>
              </a:rPr>
              <a:t>在</a:t>
            </a:r>
            <a:r>
              <a:rPr kumimoji="1" lang="en-US" altLang="zh-CN" sz="2800" b="1" dirty="0" err="1">
                <a:solidFill>
                  <a:srgbClr val="3333FF"/>
                </a:solidFill>
                <a:latin typeface="楷体_GB2312" pitchFamily="49" charset="-122"/>
                <a:ea typeface="楷体_GB2312" pitchFamily="49" charset="-122"/>
              </a:rPr>
              <a:t>R</a:t>
            </a:r>
            <a:r>
              <a:rPr kumimoji="1" lang="en-US" altLang="zh-CN" sz="2800" b="1" baseline="-25000" dirty="0" err="1">
                <a:solidFill>
                  <a:srgbClr val="3333FF"/>
                </a:solidFill>
                <a:latin typeface="楷体_GB2312" pitchFamily="49" charset="-122"/>
                <a:ea typeface="楷体_GB2312" pitchFamily="49" charset="-122"/>
              </a:rPr>
              <a:t>j</a:t>
            </a:r>
            <a:r>
              <a:rPr kumimoji="1" lang="zh-CN" altLang="en-US" sz="2800" b="1" dirty="0">
                <a:solidFill>
                  <a:srgbClr val="003366"/>
                </a:solidFill>
                <a:latin typeface="楷体_GB2312" pitchFamily="49" charset="-122"/>
                <a:ea typeface="楷体_GB2312" pitchFamily="49" charset="-122"/>
              </a:rPr>
              <a:t>之前，排序后</a:t>
            </a:r>
            <a:r>
              <a:rPr kumimoji="1" lang="en-US" altLang="zh-CN" sz="2800" b="1" dirty="0" err="1">
                <a:solidFill>
                  <a:srgbClr val="3333FF"/>
                </a:solidFill>
                <a:latin typeface="楷体_GB2312" pitchFamily="49" charset="-122"/>
                <a:ea typeface="楷体_GB2312" pitchFamily="49" charset="-122"/>
              </a:rPr>
              <a:t>R</a:t>
            </a:r>
            <a:r>
              <a:rPr kumimoji="1" lang="en-US" altLang="zh-CN" sz="2800" b="1" baseline="-25000" dirty="0" err="1">
                <a:solidFill>
                  <a:srgbClr val="3333FF"/>
                </a:solidFill>
                <a:latin typeface="楷体_GB2312" pitchFamily="49" charset="-122"/>
                <a:ea typeface="楷体_GB2312" pitchFamily="49" charset="-122"/>
              </a:rPr>
              <a:t>i</a:t>
            </a:r>
            <a:r>
              <a:rPr kumimoji="1" lang="zh-CN" altLang="en-US" sz="2800" b="1" dirty="0">
                <a:solidFill>
                  <a:srgbClr val="003366"/>
                </a:solidFill>
                <a:latin typeface="楷体_GB2312" pitchFamily="49" charset="-122"/>
                <a:ea typeface="楷体_GB2312" pitchFamily="49" charset="-122"/>
              </a:rPr>
              <a:t>仍在</a:t>
            </a:r>
            <a:r>
              <a:rPr kumimoji="1" lang="en-US" altLang="zh-CN" sz="2800" b="1" dirty="0" err="1">
                <a:solidFill>
                  <a:srgbClr val="3333FF"/>
                </a:solidFill>
                <a:latin typeface="楷体_GB2312" pitchFamily="49" charset="-122"/>
                <a:ea typeface="楷体_GB2312" pitchFamily="49" charset="-122"/>
              </a:rPr>
              <a:t>R</a:t>
            </a:r>
            <a:r>
              <a:rPr kumimoji="1" lang="en-US" altLang="zh-CN" sz="2800" b="1" baseline="-25000" dirty="0" err="1">
                <a:solidFill>
                  <a:srgbClr val="3333FF"/>
                </a:solidFill>
                <a:latin typeface="楷体_GB2312" pitchFamily="49" charset="-122"/>
                <a:ea typeface="楷体_GB2312" pitchFamily="49" charset="-122"/>
              </a:rPr>
              <a:t>j</a:t>
            </a:r>
            <a:r>
              <a:rPr kumimoji="1" lang="zh-CN" altLang="en-US" sz="2800" b="1" dirty="0">
                <a:solidFill>
                  <a:srgbClr val="003366"/>
                </a:solidFill>
                <a:latin typeface="楷体_GB2312" pitchFamily="49" charset="-122"/>
                <a:ea typeface="楷体_GB2312" pitchFamily="49" charset="-122"/>
              </a:rPr>
              <a:t>之前，称这种排序方法是</a:t>
            </a:r>
            <a:r>
              <a:rPr kumimoji="1" lang="zh-CN" altLang="en-US" sz="2800" b="1" dirty="0">
                <a:solidFill>
                  <a:srgbClr val="FF0000"/>
                </a:solidFill>
                <a:latin typeface="楷体_GB2312" pitchFamily="49" charset="-122"/>
                <a:ea typeface="楷体_GB2312" pitchFamily="49" charset="-122"/>
              </a:rPr>
              <a:t>稳定的</a:t>
            </a:r>
            <a:r>
              <a:rPr kumimoji="1" lang="zh-CN" altLang="en-US" sz="2800" b="1" dirty="0">
                <a:solidFill>
                  <a:srgbClr val="003366"/>
                </a:solidFill>
                <a:latin typeface="楷体_GB2312" pitchFamily="49" charset="-122"/>
                <a:ea typeface="楷体_GB2312" pitchFamily="49" charset="-122"/>
              </a:rPr>
              <a:t>；</a:t>
            </a:r>
          </a:p>
          <a:p>
            <a:pPr algn="just" fontAlgn="base">
              <a:lnSpc>
                <a:spcPct val="125000"/>
              </a:lnSpc>
              <a:spcBef>
                <a:spcPct val="15000"/>
              </a:spcBef>
              <a:spcAft>
                <a:spcPct val="0"/>
              </a:spcAft>
            </a:pPr>
            <a:r>
              <a:rPr kumimoji="1" lang="zh-CN" altLang="en-US" sz="2800" b="1" dirty="0">
                <a:solidFill>
                  <a:srgbClr val="003366"/>
                </a:solidFill>
                <a:latin typeface="楷体_GB2312" pitchFamily="49" charset="-122"/>
                <a:ea typeface="楷体_GB2312" pitchFamily="49" charset="-122"/>
              </a:rPr>
              <a:t>    反之，若可能使排序后的序列中</a:t>
            </a:r>
            <a:r>
              <a:rPr kumimoji="1" lang="en-US" altLang="zh-CN" sz="2800" b="1" dirty="0" err="1">
                <a:solidFill>
                  <a:srgbClr val="3333FF"/>
                </a:solidFill>
                <a:latin typeface="楷体_GB2312" pitchFamily="49" charset="-122"/>
                <a:ea typeface="楷体_GB2312" pitchFamily="49" charset="-122"/>
              </a:rPr>
              <a:t>R</a:t>
            </a:r>
            <a:r>
              <a:rPr kumimoji="1" lang="en-US" altLang="zh-CN" sz="2800" b="1" baseline="-25000" dirty="0" err="1">
                <a:solidFill>
                  <a:srgbClr val="3333FF"/>
                </a:solidFill>
                <a:latin typeface="楷体_GB2312" pitchFamily="49" charset="-122"/>
                <a:ea typeface="楷体_GB2312" pitchFamily="49" charset="-122"/>
              </a:rPr>
              <a:t>i</a:t>
            </a:r>
            <a:r>
              <a:rPr kumimoji="1" lang="zh-CN" altLang="en-US" sz="2800" b="1" dirty="0">
                <a:solidFill>
                  <a:srgbClr val="003366"/>
                </a:solidFill>
                <a:latin typeface="楷体_GB2312" pitchFamily="49" charset="-122"/>
                <a:ea typeface="楷体_GB2312" pitchFamily="49" charset="-122"/>
              </a:rPr>
              <a:t>在</a:t>
            </a:r>
            <a:r>
              <a:rPr kumimoji="1" lang="en-US" altLang="zh-CN" sz="2800" b="1" dirty="0" err="1">
                <a:solidFill>
                  <a:srgbClr val="3333FF"/>
                </a:solidFill>
                <a:latin typeface="楷体_GB2312" pitchFamily="49" charset="-122"/>
                <a:ea typeface="楷体_GB2312" pitchFamily="49" charset="-122"/>
              </a:rPr>
              <a:t>R</a:t>
            </a:r>
            <a:r>
              <a:rPr kumimoji="1" lang="en-US" altLang="zh-CN" sz="2800" b="1" baseline="-25000" dirty="0" err="1">
                <a:solidFill>
                  <a:srgbClr val="3333FF"/>
                </a:solidFill>
                <a:latin typeface="楷体_GB2312" pitchFamily="49" charset="-122"/>
                <a:ea typeface="楷体_GB2312" pitchFamily="49" charset="-122"/>
              </a:rPr>
              <a:t>j</a:t>
            </a:r>
            <a:r>
              <a:rPr kumimoji="1" lang="zh-CN" altLang="en-US" sz="2800" b="1" dirty="0">
                <a:solidFill>
                  <a:srgbClr val="003366"/>
                </a:solidFill>
                <a:latin typeface="楷体_GB2312" pitchFamily="49" charset="-122"/>
                <a:ea typeface="楷体_GB2312" pitchFamily="49" charset="-122"/>
              </a:rPr>
              <a:t>之后，称所用排序方法是</a:t>
            </a:r>
            <a:r>
              <a:rPr kumimoji="1" lang="zh-CN" altLang="en-US" sz="2800" b="1" dirty="0">
                <a:solidFill>
                  <a:srgbClr val="FF0000"/>
                </a:solidFill>
                <a:latin typeface="楷体_GB2312" pitchFamily="49" charset="-122"/>
                <a:ea typeface="楷体_GB2312" pitchFamily="49" charset="-122"/>
              </a:rPr>
              <a:t>不稳定的。</a:t>
            </a:r>
            <a:endParaRPr kumimoji="1" lang="en-US" altLang="zh-CN" sz="2800" b="1" dirty="0">
              <a:solidFill>
                <a:srgbClr val="6600CC"/>
              </a:solidFill>
              <a:latin typeface="楷体_GB2312" pitchFamily="49" charset="-122"/>
              <a:ea typeface="楷体_GB2312" pitchFamily="49" charset="-122"/>
            </a:endParaRPr>
          </a:p>
        </p:txBody>
      </p:sp>
      <p:sp>
        <p:nvSpPr>
          <p:cNvPr id="14" name="Text Box 4"/>
          <p:cNvSpPr txBox="1">
            <a:spLocks noChangeArrowheads="1"/>
          </p:cNvSpPr>
          <p:nvPr/>
        </p:nvSpPr>
        <p:spPr bwMode="auto">
          <a:xfrm>
            <a:off x="107950" y="1292168"/>
            <a:ext cx="4608513" cy="519113"/>
          </a:xfrm>
          <a:prstGeom prst="rect">
            <a:avLst/>
          </a:prstGeom>
          <a:noFill/>
          <a:ln w="9525" algn="ctr">
            <a:noFill/>
            <a:miter lim="800000"/>
            <a:headEnd/>
            <a:tailEnd/>
          </a:ln>
          <a:effectLst/>
        </p:spPr>
        <p:txBody>
          <a:bodyPr>
            <a:spAutoFit/>
          </a:bodyPr>
          <a:lstStyle/>
          <a:p>
            <a:pPr fontAlgn="base">
              <a:spcBef>
                <a:spcPct val="20000"/>
              </a:spcBef>
              <a:spcAft>
                <a:spcPct val="0"/>
              </a:spcAft>
              <a:buFont typeface="Wingdings" pitchFamily="2" charset="2"/>
              <a:buChar char="p"/>
            </a:pPr>
            <a:r>
              <a:rPr kumimoji="1" lang="en-US" altLang="zh-CN" sz="2800" b="1" dirty="0">
                <a:solidFill>
                  <a:srgbClr val="003300"/>
                </a:solidFill>
                <a:latin typeface="Times New Roman" pitchFamily="18" charset="0"/>
              </a:rPr>
              <a:t> </a:t>
            </a:r>
            <a:r>
              <a:rPr kumimoji="1" lang="zh-CN" altLang="en-US" sz="2800" b="1" dirty="0">
                <a:solidFill>
                  <a:srgbClr val="003300"/>
                </a:solidFill>
                <a:latin typeface="Times New Roman" pitchFamily="18" charset="0"/>
              </a:rPr>
              <a:t>排序方法的稳定和不稳定    </a:t>
            </a:r>
          </a:p>
        </p:txBody>
      </p:sp>
    </p:spTree>
    <p:extLst>
      <p:ext uri="{BB962C8B-B14F-4D97-AF65-F5344CB8AC3E}">
        <p14:creationId xmlns:p14="http://schemas.microsoft.com/office/powerpoint/2010/main" val="411470019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0063EC4C-CFD8-4F45-A0A2-30028C1F73DB}" type="slidenum">
              <a:rPr lang="zh-CN" altLang="en-US" b="1">
                <a:solidFill>
                  <a:srgbClr val="F79646">
                    <a:lumMod val="75000"/>
                  </a:srgbClr>
                </a:solidFill>
              </a:rPr>
              <a:pPr/>
              <a:t>40</a:t>
            </a:fld>
            <a:endParaRPr lang="zh-CN" altLang="en-US" b="1" dirty="0">
              <a:solidFill>
                <a:srgbClr val="F79646">
                  <a:lumMod val="75000"/>
                </a:srgbClr>
              </a:solidFill>
            </a:endParaRPr>
          </a:p>
        </p:txBody>
      </p:sp>
      <p:sp>
        <p:nvSpPr>
          <p:cNvPr id="2" name="标题 1"/>
          <p:cNvSpPr>
            <a:spLocks noGrp="1"/>
          </p:cNvSpPr>
          <p:nvPr>
            <p:ph type="title"/>
          </p:nvPr>
        </p:nvSpPr>
        <p:spPr>
          <a:xfrm>
            <a:off x="457200" y="0"/>
            <a:ext cx="8229600" cy="1143000"/>
          </a:xfrm>
        </p:spPr>
        <p:txBody>
          <a:bodyPr>
            <a:normAutofit/>
          </a:bodyPr>
          <a:lstStyle/>
          <a:p>
            <a:pPr lvl="0" fontAlgn="base">
              <a:lnSpc>
                <a:spcPct val="150000"/>
              </a:lnSpc>
              <a:spcBef>
                <a:spcPct val="5000"/>
              </a:spcBef>
              <a:spcAft>
                <a:spcPct val="5000"/>
              </a:spcAft>
            </a:pPr>
            <a:r>
              <a:rPr kumimoji="1" lang="en-US" altLang="zh-CN" sz="3200" b="1" dirty="0">
                <a:latin typeface="Arial" charset="0"/>
                <a:ea typeface="宋体" charset="-122"/>
                <a:cs typeface="+mn-cs"/>
              </a:rPr>
              <a:t>6.2.3 </a:t>
            </a:r>
            <a:r>
              <a:rPr kumimoji="1" lang="zh-CN" altLang="en-US" sz="3200" b="1" dirty="0">
                <a:latin typeface="Arial" charset="0"/>
                <a:ea typeface="宋体" charset="-122"/>
                <a:cs typeface="+mn-cs"/>
              </a:rPr>
              <a:t>表插入排序</a:t>
            </a:r>
          </a:p>
        </p:txBody>
      </p:sp>
      <p:sp>
        <p:nvSpPr>
          <p:cNvPr id="4" name="日期占位符 3"/>
          <p:cNvSpPr>
            <a:spLocks noGrp="1"/>
          </p:cNvSpPr>
          <p:nvPr>
            <p:ph type="dt" sz="half" idx="4294967295"/>
          </p:nvPr>
        </p:nvSpPr>
        <p:spPr>
          <a:xfrm>
            <a:off x="0" y="6356350"/>
            <a:ext cx="2133600" cy="365125"/>
          </a:xfrm>
        </p:spPr>
        <p:txBody>
          <a:bodyPr/>
          <a:lstStyle/>
          <a:p>
            <a:fld id="{0ED852A7-B970-4CA6-80D5-51900616B850}" type="datetime1">
              <a:rPr lang="zh-CN" altLang="en-US" b="1" smtClean="0">
                <a:solidFill>
                  <a:srgbClr val="F79646">
                    <a:lumMod val="75000"/>
                  </a:srgbClr>
                </a:solidFill>
              </a:rPr>
              <a:t>2025/4/9</a:t>
            </a:fld>
            <a:endParaRPr lang="zh-CN" altLang="en-US" b="1" dirty="0">
              <a:solidFill>
                <a:srgbClr val="F79646">
                  <a:lumMod val="75000"/>
                </a:srgbClr>
              </a:solidFill>
            </a:endParaRPr>
          </a:p>
        </p:txBody>
      </p:sp>
      <p:pic>
        <p:nvPicPr>
          <p:cNvPr id="2049" name="Picture 1" descr="C:\Users\Haijun\AppData\Roaming\Tencent\Users\2968516474\QQ\WinTemp\RichOle\O5)[OOM[}$H7(6{A~41GY`Q.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73137" y="1"/>
            <a:ext cx="970863" cy="838199"/>
          </a:xfrm>
          <a:prstGeom prst="rect">
            <a:avLst/>
          </a:prstGeom>
          <a:noFill/>
          <a:extLst>
            <a:ext uri="{909E8E84-426E-40DD-AFC4-6F175D3DCCD1}">
              <a14:hiddenFill xmlns:a14="http://schemas.microsoft.com/office/drawing/2010/main">
                <a:solidFill>
                  <a:srgbClr val="FFFFFF"/>
                </a:solidFill>
              </a14:hiddenFill>
            </a:ext>
          </a:extLst>
        </p:spPr>
      </p:pic>
      <p:cxnSp>
        <p:nvCxnSpPr>
          <p:cNvPr id="12" name="直接连接符 11"/>
          <p:cNvCxnSpPr/>
          <p:nvPr/>
        </p:nvCxnSpPr>
        <p:spPr>
          <a:xfrm>
            <a:off x="457200" y="6324600"/>
            <a:ext cx="822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Text Box 5"/>
          <p:cNvSpPr txBox="1">
            <a:spLocks noChangeArrowheads="1"/>
          </p:cNvSpPr>
          <p:nvPr/>
        </p:nvSpPr>
        <p:spPr bwMode="auto">
          <a:xfrm>
            <a:off x="791369" y="1974991"/>
            <a:ext cx="7561262" cy="2628155"/>
          </a:xfrm>
          <a:prstGeom prst="rect">
            <a:avLst/>
          </a:prstGeom>
          <a:noFill/>
          <a:ln w="9525">
            <a:noFill/>
            <a:miter lim="800000"/>
            <a:headEnd/>
            <a:tailEnd/>
          </a:ln>
          <a:effectLst/>
        </p:spPr>
        <p:txBody>
          <a:bodyPr>
            <a:spAutoFit/>
          </a:bodyPr>
          <a:lstStyle/>
          <a:p>
            <a:pPr algn="just" fontAlgn="base">
              <a:lnSpc>
                <a:spcPct val="120000"/>
              </a:lnSpc>
              <a:spcBef>
                <a:spcPct val="0"/>
              </a:spcBef>
              <a:spcAft>
                <a:spcPct val="0"/>
              </a:spcAft>
            </a:pPr>
            <a:r>
              <a:rPr kumimoji="1" lang="zh-CN" altLang="en-CN" sz="2800" b="1" dirty="0">
                <a:solidFill>
                  <a:srgbClr val="0000FF"/>
                </a:solidFill>
                <a:latin typeface="Times New Roman" pitchFamily="18" charset="0"/>
              </a:rPr>
              <a:t>表插入</a:t>
            </a:r>
            <a:r>
              <a:rPr kumimoji="1" lang="zh-CN" altLang="en-US" sz="2800" b="1" dirty="0">
                <a:solidFill>
                  <a:srgbClr val="0000FF"/>
                </a:solidFill>
                <a:latin typeface="Times New Roman" pitchFamily="18" charset="0"/>
              </a:rPr>
              <a:t>排序算法的结果只是求得一个有序链表，只能进行顺序查找，不能进行随机查找。</a:t>
            </a:r>
            <a:endParaRPr kumimoji="1" lang="en-US" altLang="zh-CN" sz="2800" b="1" dirty="0">
              <a:solidFill>
                <a:srgbClr val="0000FF"/>
              </a:solidFill>
              <a:latin typeface="Times New Roman" pitchFamily="18" charset="0"/>
            </a:endParaRPr>
          </a:p>
          <a:p>
            <a:pPr algn="just" fontAlgn="base">
              <a:lnSpc>
                <a:spcPct val="120000"/>
              </a:lnSpc>
              <a:spcBef>
                <a:spcPct val="0"/>
              </a:spcBef>
              <a:spcAft>
                <a:spcPct val="0"/>
              </a:spcAft>
            </a:pPr>
            <a:endParaRPr kumimoji="1" lang="en-US" altLang="zh-CN" sz="2800" b="1" dirty="0">
              <a:solidFill>
                <a:srgbClr val="0000FF"/>
              </a:solidFill>
              <a:latin typeface="Times New Roman" pitchFamily="18" charset="0"/>
            </a:endParaRPr>
          </a:p>
          <a:p>
            <a:pPr algn="just" fontAlgn="base">
              <a:lnSpc>
                <a:spcPct val="120000"/>
              </a:lnSpc>
              <a:spcBef>
                <a:spcPct val="0"/>
              </a:spcBef>
              <a:spcAft>
                <a:spcPct val="0"/>
              </a:spcAft>
            </a:pPr>
            <a:r>
              <a:rPr kumimoji="1" lang="zh-CN" altLang="en-US" sz="2800" b="1" dirty="0">
                <a:solidFill>
                  <a:srgbClr val="0000FF"/>
                </a:solidFill>
                <a:latin typeface="Times New Roman" pitchFamily="18" charset="0"/>
              </a:rPr>
              <a:t>如果想要随机查找，则需要进行重新排列，使得它物理有序。怎么排序？</a:t>
            </a:r>
            <a:endParaRPr kumimoji="1" lang="en-US" altLang="zh-CN" sz="2800" b="1" dirty="0">
              <a:solidFill>
                <a:srgbClr val="000000"/>
              </a:solidFill>
              <a:latin typeface="Times New Roman" pitchFamily="18" charset="0"/>
            </a:endParaRPr>
          </a:p>
        </p:txBody>
      </p:sp>
      <p:sp>
        <p:nvSpPr>
          <p:cNvPr id="14" name="Text Box 7"/>
          <p:cNvSpPr txBox="1">
            <a:spLocks noChangeArrowheads="1"/>
          </p:cNvSpPr>
          <p:nvPr/>
        </p:nvSpPr>
        <p:spPr bwMode="auto">
          <a:xfrm>
            <a:off x="468313" y="903749"/>
            <a:ext cx="5256212" cy="519113"/>
          </a:xfrm>
          <a:prstGeom prst="rect">
            <a:avLst/>
          </a:prstGeom>
          <a:noFill/>
          <a:ln w="9525" algn="ctr">
            <a:noFill/>
            <a:miter lim="800000"/>
            <a:headEnd/>
            <a:tailEnd/>
          </a:ln>
          <a:effectLst/>
        </p:spPr>
        <p:txBody>
          <a:bodyPr>
            <a:spAutoFit/>
          </a:bodyPr>
          <a:lstStyle/>
          <a:p>
            <a:pPr fontAlgn="base">
              <a:spcBef>
                <a:spcPct val="20000"/>
              </a:spcBef>
              <a:spcAft>
                <a:spcPct val="0"/>
              </a:spcAft>
              <a:buFont typeface="Wingdings" pitchFamily="2" charset="2"/>
              <a:buChar char="p"/>
            </a:pPr>
            <a:r>
              <a:rPr kumimoji="1" lang="zh-CN" altLang="en-US" sz="2800" b="1" dirty="0">
                <a:solidFill>
                  <a:srgbClr val="003300"/>
                </a:solidFill>
                <a:latin typeface="Times New Roman" pitchFamily="18" charset="0"/>
              </a:rPr>
              <a:t>表插入排序的算法</a:t>
            </a:r>
          </a:p>
        </p:txBody>
      </p:sp>
    </p:spTree>
    <p:extLst>
      <p:ext uri="{BB962C8B-B14F-4D97-AF65-F5344CB8AC3E}">
        <p14:creationId xmlns:p14="http://schemas.microsoft.com/office/powerpoint/2010/main" val="109631302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0063EC4C-CFD8-4F45-A0A2-30028C1F73DB}" type="slidenum">
              <a:rPr lang="zh-CN" altLang="en-US" b="1">
                <a:solidFill>
                  <a:srgbClr val="F79646">
                    <a:lumMod val="75000"/>
                  </a:srgbClr>
                </a:solidFill>
              </a:rPr>
              <a:pPr/>
              <a:t>41</a:t>
            </a:fld>
            <a:endParaRPr lang="zh-CN" altLang="en-US" b="1" dirty="0">
              <a:solidFill>
                <a:srgbClr val="F79646">
                  <a:lumMod val="75000"/>
                </a:srgbClr>
              </a:solidFill>
            </a:endParaRPr>
          </a:p>
        </p:txBody>
      </p:sp>
      <p:sp>
        <p:nvSpPr>
          <p:cNvPr id="2" name="标题 1"/>
          <p:cNvSpPr>
            <a:spLocks noGrp="1"/>
          </p:cNvSpPr>
          <p:nvPr>
            <p:ph type="title"/>
          </p:nvPr>
        </p:nvSpPr>
        <p:spPr>
          <a:xfrm>
            <a:off x="457200" y="0"/>
            <a:ext cx="8229600" cy="1143000"/>
          </a:xfrm>
        </p:spPr>
        <p:txBody>
          <a:bodyPr>
            <a:normAutofit/>
          </a:bodyPr>
          <a:lstStyle/>
          <a:p>
            <a:pPr lvl="0" fontAlgn="base">
              <a:lnSpc>
                <a:spcPct val="150000"/>
              </a:lnSpc>
              <a:spcBef>
                <a:spcPct val="5000"/>
              </a:spcBef>
              <a:spcAft>
                <a:spcPct val="5000"/>
              </a:spcAft>
            </a:pPr>
            <a:r>
              <a:rPr kumimoji="1" lang="en-US" altLang="zh-CN" sz="3200" b="1" dirty="0">
                <a:latin typeface="Arial" charset="0"/>
                <a:ea typeface="宋体" charset="-122"/>
                <a:cs typeface="+mn-cs"/>
              </a:rPr>
              <a:t>6.2.3 </a:t>
            </a:r>
            <a:r>
              <a:rPr kumimoji="1" lang="zh-CN" altLang="en-US" sz="3200" b="1" dirty="0">
                <a:latin typeface="Arial" charset="0"/>
                <a:ea typeface="宋体" charset="-122"/>
                <a:cs typeface="+mn-cs"/>
              </a:rPr>
              <a:t>表插入排序</a:t>
            </a:r>
          </a:p>
        </p:txBody>
      </p:sp>
      <p:sp>
        <p:nvSpPr>
          <p:cNvPr id="4" name="日期占位符 3"/>
          <p:cNvSpPr>
            <a:spLocks noGrp="1"/>
          </p:cNvSpPr>
          <p:nvPr>
            <p:ph type="dt" sz="half" idx="4294967295"/>
          </p:nvPr>
        </p:nvSpPr>
        <p:spPr>
          <a:xfrm>
            <a:off x="0" y="6356350"/>
            <a:ext cx="2133600" cy="365125"/>
          </a:xfrm>
        </p:spPr>
        <p:txBody>
          <a:bodyPr/>
          <a:lstStyle/>
          <a:p>
            <a:fld id="{ED534787-B51D-45C0-94AD-BF116E985E31}" type="datetime1">
              <a:rPr lang="zh-CN" altLang="en-US" b="1" smtClean="0">
                <a:solidFill>
                  <a:srgbClr val="F79646">
                    <a:lumMod val="75000"/>
                  </a:srgbClr>
                </a:solidFill>
              </a:rPr>
              <a:t>2025/4/9</a:t>
            </a:fld>
            <a:endParaRPr lang="zh-CN" altLang="en-US" b="1" dirty="0">
              <a:solidFill>
                <a:srgbClr val="F79646">
                  <a:lumMod val="75000"/>
                </a:srgbClr>
              </a:solidFill>
            </a:endParaRPr>
          </a:p>
        </p:txBody>
      </p:sp>
      <p:pic>
        <p:nvPicPr>
          <p:cNvPr id="2049" name="Picture 1" descr="C:\Users\Haijun\AppData\Roaming\Tencent\Users\2968516474\QQ\WinTemp\RichOle\O5)[OOM[}$H7(6{A~41GY`Q.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73137" y="1"/>
            <a:ext cx="970863" cy="838199"/>
          </a:xfrm>
          <a:prstGeom prst="rect">
            <a:avLst/>
          </a:prstGeom>
          <a:noFill/>
          <a:extLst>
            <a:ext uri="{909E8E84-426E-40DD-AFC4-6F175D3DCCD1}">
              <a14:hiddenFill xmlns:a14="http://schemas.microsoft.com/office/drawing/2010/main">
                <a:solidFill>
                  <a:srgbClr val="FFFFFF"/>
                </a:solidFill>
              </a14:hiddenFill>
            </a:ext>
          </a:extLst>
        </p:spPr>
      </p:pic>
      <p:cxnSp>
        <p:nvCxnSpPr>
          <p:cNvPr id="12" name="直接连接符 11"/>
          <p:cNvCxnSpPr/>
          <p:nvPr/>
        </p:nvCxnSpPr>
        <p:spPr>
          <a:xfrm>
            <a:off x="457200" y="6324600"/>
            <a:ext cx="822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13" name="Group 306"/>
          <p:cNvGraphicFramePr>
            <a:graphicFrameLocks noGrp="1"/>
          </p:cNvGraphicFramePr>
          <p:nvPr>
            <p:extLst>
              <p:ext uri="{D42A27DB-BD31-4B8C-83A1-F6EECF244321}">
                <p14:modId xmlns:p14="http://schemas.microsoft.com/office/powerpoint/2010/main" val="1445432174"/>
              </p:ext>
            </p:extLst>
          </p:nvPr>
        </p:nvGraphicFramePr>
        <p:xfrm>
          <a:off x="1835150" y="1463656"/>
          <a:ext cx="6767513" cy="519113"/>
        </p:xfrm>
        <a:graphic>
          <a:graphicData uri="http://schemas.openxmlformats.org/drawingml/2006/table">
            <a:tbl>
              <a:tblPr/>
              <a:tblGrid>
                <a:gridCol w="752475">
                  <a:extLst>
                    <a:ext uri="{9D8B030D-6E8A-4147-A177-3AD203B41FA5}">
                      <a16:colId xmlns:a16="http://schemas.microsoft.com/office/drawing/2014/main" val="20000"/>
                    </a:ext>
                  </a:extLst>
                </a:gridCol>
                <a:gridCol w="750888">
                  <a:extLst>
                    <a:ext uri="{9D8B030D-6E8A-4147-A177-3AD203B41FA5}">
                      <a16:colId xmlns:a16="http://schemas.microsoft.com/office/drawing/2014/main" val="20001"/>
                    </a:ext>
                  </a:extLst>
                </a:gridCol>
                <a:gridCol w="752475">
                  <a:extLst>
                    <a:ext uri="{9D8B030D-6E8A-4147-A177-3AD203B41FA5}">
                      <a16:colId xmlns:a16="http://schemas.microsoft.com/office/drawing/2014/main" val="20002"/>
                    </a:ext>
                  </a:extLst>
                </a:gridCol>
                <a:gridCol w="752475">
                  <a:extLst>
                    <a:ext uri="{9D8B030D-6E8A-4147-A177-3AD203B41FA5}">
                      <a16:colId xmlns:a16="http://schemas.microsoft.com/office/drawing/2014/main" val="20003"/>
                    </a:ext>
                  </a:extLst>
                </a:gridCol>
                <a:gridCol w="750887">
                  <a:extLst>
                    <a:ext uri="{9D8B030D-6E8A-4147-A177-3AD203B41FA5}">
                      <a16:colId xmlns:a16="http://schemas.microsoft.com/office/drawing/2014/main" val="20004"/>
                    </a:ext>
                  </a:extLst>
                </a:gridCol>
                <a:gridCol w="752475">
                  <a:extLst>
                    <a:ext uri="{9D8B030D-6E8A-4147-A177-3AD203B41FA5}">
                      <a16:colId xmlns:a16="http://schemas.microsoft.com/office/drawing/2014/main" val="20005"/>
                    </a:ext>
                  </a:extLst>
                </a:gridCol>
                <a:gridCol w="752475">
                  <a:extLst>
                    <a:ext uri="{9D8B030D-6E8A-4147-A177-3AD203B41FA5}">
                      <a16:colId xmlns:a16="http://schemas.microsoft.com/office/drawing/2014/main" val="20006"/>
                    </a:ext>
                  </a:extLst>
                </a:gridCol>
                <a:gridCol w="750888">
                  <a:extLst>
                    <a:ext uri="{9D8B030D-6E8A-4147-A177-3AD203B41FA5}">
                      <a16:colId xmlns:a16="http://schemas.microsoft.com/office/drawing/2014/main" val="20007"/>
                    </a:ext>
                  </a:extLst>
                </a:gridCol>
                <a:gridCol w="752475">
                  <a:extLst>
                    <a:ext uri="{9D8B030D-6E8A-4147-A177-3AD203B41FA5}">
                      <a16:colId xmlns:a16="http://schemas.microsoft.com/office/drawing/2014/main" val="20008"/>
                    </a:ext>
                  </a:extLst>
                </a:gridCol>
              </a:tblGrid>
              <a:tr h="519113">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1" i="0" u="none" strike="noStrike" cap="none" normalizeH="0" baseline="0" dirty="0">
                          <a:ln>
                            <a:noFill/>
                          </a:ln>
                          <a:solidFill>
                            <a:schemeClr val="tx1"/>
                          </a:solidFill>
                          <a:effectLst/>
                          <a:latin typeface="Times New Roman" pitchFamily="18" charset="0"/>
                          <a:ea typeface="宋体" pitchFamily="2" charset="-122"/>
                        </a:rPr>
                        <a:t>0</a:t>
                      </a:r>
                    </a:p>
                  </a:txBody>
                  <a:tcPr marL="90000" marR="90000" marT="46800" marB="46800" horzOverflow="overflow">
                    <a:lnL cap="flat">
                      <a:noFill/>
                    </a:lnL>
                    <a:lnR>
                      <a:noFill/>
                    </a:lnR>
                    <a:lnT cap="flat">
                      <a:noFill/>
                    </a:lnT>
                    <a:lnB cap="flat">
                      <a:noFill/>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1</a:t>
                      </a:r>
                    </a:p>
                  </a:txBody>
                  <a:tcPr marL="90000" marR="90000" marT="46800" marB="46800" horzOverflow="overflow">
                    <a:lnL>
                      <a:noFill/>
                    </a:lnL>
                    <a:lnR>
                      <a:noFill/>
                    </a:lnR>
                    <a:lnT cap="flat">
                      <a:noFill/>
                    </a:lnT>
                    <a:lnB cap="flat">
                      <a:noFill/>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 2</a:t>
                      </a:r>
                    </a:p>
                  </a:txBody>
                  <a:tcPr marL="90000" marR="90000" marT="46800" marB="46800" horzOverflow="overflow">
                    <a:lnL>
                      <a:noFill/>
                    </a:lnL>
                    <a:lnR>
                      <a:noFill/>
                    </a:lnR>
                    <a:lnT cap="flat">
                      <a:noFill/>
                    </a:lnT>
                    <a:lnB cap="flat">
                      <a:noFill/>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 3</a:t>
                      </a:r>
                    </a:p>
                  </a:txBody>
                  <a:tcPr marL="90000" marR="90000" marT="46800" marB="46800" horzOverflow="overflow">
                    <a:lnL>
                      <a:noFill/>
                    </a:lnL>
                    <a:lnR>
                      <a:noFill/>
                    </a:lnR>
                    <a:lnT cap="flat">
                      <a:noFill/>
                    </a:lnT>
                    <a:lnB cap="flat">
                      <a:noFill/>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  4</a:t>
                      </a:r>
                    </a:p>
                  </a:txBody>
                  <a:tcPr marL="90000" marR="90000" marT="46800" marB="46800" horzOverflow="overflow">
                    <a:lnL>
                      <a:noFill/>
                    </a:lnL>
                    <a:lnR>
                      <a:noFill/>
                    </a:lnR>
                    <a:lnT cap="flat">
                      <a:noFill/>
                    </a:lnT>
                    <a:lnB cap="flat">
                      <a:noFill/>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  5</a:t>
                      </a:r>
                    </a:p>
                  </a:txBody>
                  <a:tcPr marL="90000" marR="90000" marT="46800" marB="46800" horzOverflow="overflow">
                    <a:lnL>
                      <a:noFill/>
                    </a:lnL>
                    <a:lnR>
                      <a:noFill/>
                    </a:lnR>
                    <a:lnT cap="flat">
                      <a:noFill/>
                    </a:lnT>
                    <a:lnB cap="flat">
                      <a:noFill/>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1" i="0" u="none" strike="noStrike" cap="none" normalizeH="0" baseline="0" dirty="0">
                          <a:ln>
                            <a:noFill/>
                          </a:ln>
                          <a:solidFill>
                            <a:schemeClr val="tx1"/>
                          </a:solidFill>
                          <a:effectLst/>
                          <a:latin typeface="Times New Roman" pitchFamily="18" charset="0"/>
                          <a:ea typeface="宋体" pitchFamily="2" charset="-122"/>
                        </a:rPr>
                        <a:t> </a:t>
                      </a:r>
                      <a:r>
                        <a:rPr kumimoji="0" lang="en-US" altLang="zh-CN" sz="2400" b="1" i="0" u="none" strike="noStrike" cap="none" normalizeH="0" baseline="0" dirty="0">
                          <a:ln>
                            <a:noFill/>
                          </a:ln>
                          <a:solidFill>
                            <a:srgbClr val="FF0000"/>
                          </a:solidFill>
                          <a:effectLst/>
                          <a:latin typeface="Times New Roman" pitchFamily="18" charset="0"/>
                          <a:ea typeface="宋体" pitchFamily="2" charset="-122"/>
                        </a:rPr>
                        <a:t> 6</a:t>
                      </a:r>
                    </a:p>
                  </a:txBody>
                  <a:tcPr marL="90000" marR="90000" marT="46800" marB="46800" horzOverflow="overflow">
                    <a:lnL>
                      <a:noFill/>
                    </a:lnL>
                    <a:lnR>
                      <a:noFill/>
                    </a:lnR>
                    <a:lnT cap="flat">
                      <a:noFill/>
                    </a:lnT>
                    <a:lnB cap="flat">
                      <a:noFill/>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1" i="0" u="none" strike="noStrike" cap="none" normalizeH="0" baseline="0" dirty="0">
                          <a:ln>
                            <a:noFill/>
                          </a:ln>
                          <a:solidFill>
                            <a:schemeClr val="tx1"/>
                          </a:solidFill>
                          <a:effectLst/>
                          <a:latin typeface="Times New Roman" pitchFamily="18" charset="0"/>
                          <a:ea typeface="宋体" pitchFamily="2" charset="-122"/>
                        </a:rPr>
                        <a:t>  </a:t>
                      </a:r>
                      <a:r>
                        <a:rPr kumimoji="0" lang="en-US" altLang="zh-CN" sz="2400" b="1" i="0" u="none" strike="noStrike" cap="none" normalizeH="0" baseline="0" dirty="0">
                          <a:ln>
                            <a:noFill/>
                          </a:ln>
                          <a:solidFill>
                            <a:srgbClr val="33CC33"/>
                          </a:solidFill>
                          <a:effectLst/>
                          <a:latin typeface="Times New Roman" pitchFamily="18" charset="0"/>
                          <a:ea typeface="宋体" pitchFamily="2" charset="-122"/>
                        </a:rPr>
                        <a:t>7</a:t>
                      </a:r>
                    </a:p>
                  </a:txBody>
                  <a:tcPr marL="90000" marR="90000" marT="46800" marB="46800" horzOverflow="overflow">
                    <a:lnL>
                      <a:noFill/>
                    </a:lnL>
                    <a:lnR>
                      <a:noFill/>
                    </a:lnR>
                    <a:lnT cap="flat">
                      <a:noFill/>
                    </a:lnT>
                    <a:lnB cap="flat">
                      <a:noFill/>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   8</a:t>
                      </a:r>
                    </a:p>
                  </a:txBody>
                  <a:tcPr marL="90000" marR="90000" marT="46800" marB="46800" horzOverflow="overflow">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4" name="Group 301"/>
          <p:cNvGraphicFramePr>
            <a:graphicFrameLocks noGrp="1"/>
          </p:cNvGraphicFramePr>
          <p:nvPr>
            <p:extLst>
              <p:ext uri="{D42A27DB-BD31-4B8C-83A1-F6EECF244321}">
                <p14:modId xmlns:p14="http://schemas.microsoft.com/office/powerpoint/2010/main" val="877925423"/>
              </p:ext>
            </p:extLst>
          </p:nvPr>
        </p:nvGraphicFramePr>
        <p:xfrm>
          <a:off x="1546225" y="2111356"/>
          <a:ext cx="7273925" cy="1038226"/>
        </p:xfrm>
        <a:graphic>
          <a:graphicData uri="http://schemas.openxmlformats.org/drawingml/2006/table">
            <a:tbl>
              <a:tblPr/>
              <a:tblGrid>
                <a:gridCol w="808038">
                  <a:extLst>
                    <a:ext uri="{9D8B030D-6E8A-4147-A177-3AD203B41FA5}">
                      <a16:colId xmlns:a16="http://schemas.microsoft.com/office/drawing/2014/main" val="20000"/>
                    </a:ext>
                  </a:extLst>
                </a:gridCol>
                <a:gridCol w="806450">
                  <a:extLst>
                    <a:ext uri="{9D8B030D-6E8A-4147-A177-3AD203B41FA5}">
                      <a16:colId xmlns:a16="http://schemas.microsoft.com/office/drawing/2014/main" val="20001"/>
                    </a:ext>
                  </a:extLst>
                </a:gridCol>
                <a:gridCol w="809625">
                  <a:extLst>
                    <a:ext uri="{9D8B030D-6E8A-4147-A177-3AD203B41FA5}">
                      <a16:colId xmlns:a16="http://schemas.microsoft.com/office/drawing/2014/main" val="20002"/>
                    </a:ext>
                  </a:extLst>
                </a:gridCol>
                <a:gridCol w="808037">
                  <a:extLst>
                    <a:ext uri="{9D8B030D-6E8A-4147-A177-3AD203B41FA5}">
                      <a16:colId xmlns:a16="http://schemas.microsoft.com/office/drawing/2014/main" val="20003"/>
                    </a:ext>
                  </a:extLst>
                </a:gridCol>
                <a:gridCol w="809625">
                  <a:extLst>
                    <a:ext uri="{9D8B030D-6E8A-4147-A177-3AD203B41FA5}">
                      <a16:colId xmlns:a16="http://schemas.microsoft.com/office/drawing/2014/main" val="20004"/>
                    </a:ext>
                  </a:extLst>
                </a:gridCol>
                <a:gridCol w="808038">
                  <a:extLst>
                    <a:ext uri="{9D8B030D-6E8A-4147-A177-3AD203B41FA5}">
                      <a16:colId xmlns:a16="http://schemas.microsoft.com/office/drawing/2014/main" val="20005"/>
                    </a:ext>
                  </a:extLst>
                </a:gridCol>
                <a:gridCol w="809625">
                  <a:extLst>
                    <a:ext uri="{9D8B030D-6E8A-4147-A177-3AD203B41FA5}">
                      <a16:colId xmlns:a16="http://schemas.microsoft.com/office/drawing/2014/main" val="20006"/>
                    </a:ext>
                  </a:extLst>
                </a:gridCol>
                <a:gridCol w="806450">
                  <a:extLst>
                    <a:ext uri="{9D8B030D-6E8A-4147-A177-3AD203B41FA5}">
                      <a16:colId xmlns:a16="http://schemas.microsoft.com/office/drawing/2014/main" val="20007"/>
                    </a:ext>
                  </a:extLst>
                </a:gridCol>
                <a:gridCol w="808037">
                  <a:extLst>
                    <a:ext uri="{9D8B030D-6E8A-4147-A177-3AD203B41FA5}">
                      <a16:colId xmlns:a16="http://schemas.microsoft.com/office/drawing/2014/main" val="20008"/>
                    </a:ext>
                  </a:extLst>
                </a:gridCol>
              </a:tblGrid>
              <a:tr h="519113">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1" i="0" u="none" strike="noStrike" cap="none" normalizeH="0" baseline="0" dirty="0">
                          <a:ln>
                            <a:noFill/>
                          </a:ln>
                          <a:solidFill>
                            <a:schemeClr val="tx1"/>
                          </a:solidFill>
                          <a:effectLst/>
                          <a:latin typeface="Times New Roman" pitchFamily="18" charset="0"/>
                          <a:ea typeface="宋体" pitchFamily="2" charset="-122"/>
                        </a:rPr>
                        <a:t>M</a:t>
                      </a:r>
                    </a:p>
                  </a:txBody>
                  <a:tcPr marL="90000" marR="90000" marT="46800" marB="46800"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49</a:t>
                      </a: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38</a:t>
                      </a: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65</a:t>
                      </a: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97</a:t>
                      </a: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76</a:t>
                      </a: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13</a:t>
                      </a: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27</a:t>
                      </a: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1" i="0" u="none" strike="noStrike" cap="none" normalizeH="0" baseline="0" dirty="0">
                          <a:ln>
                            <a:noFill/>
                          </a:ln>
                          <a:solidFill>
                            <a:schemeClr val="tx1"/>
                          </a:solidFill>
                          <a:effectLst/>
                          <a:latin typeface="Times New Roman" pitchFamily="18" charset="0"/>
                          <a:ea typeface="宋体" pitchFamily="2" charset="-122"/>
                        </a:rPr>
                        <a:t>52</a:t>
                      </a:r>
                    </a:p>
                  </a:txBody>
                  <a:tcPr marL="90000" marR="90000" marT="46800" marB="46800"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19113">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1" i="0" u="none" strike="noStrike" cap="none" normalizeH="0" baseline="0" dirty="0">
                          <a:ln>
                            <a:noFill/>
                          </a:ln>
                          <a:solidFill>
                            <a:srgbClr val="FF0000"/>
                          </a:solidFill>
                          <a:effectLst/>
                          <a:latin typeface="Times New Roman" pitchFamily="18" charset="0"/>
                          <a:ea typeface="宋体" pitchFamily="2" charset="-122"/>
                        </a:rPr>
                        <a:t>6</a:t>
                      </a:r>
                    </a:p>
                  </a:txBody>
                  <a:tcPr marL="90000" marR="90000" marT="46800" marB="46800"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8</a:t>
                      </a: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1</a:t>
                      </a: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5</a:t>
                      </a: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0</a:t>
                      </a: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4</a:t>
                      </a: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1" i="0" u="none" strike="noStrike" cap="none" normalizeH="0" baseline="0" dirty="0">
                          <a:ln>
                            <a:noFill/>
                          </a:ln>
                          <a:solidFill>
                            <a:srgbClr val="33CC33"/>
                          </a:solidFill>
                          <a:effectLst/>
                          <a:latin typeface="Times New Roman" pitchFamily="18" charset="0"/>
                          <a:ea typeface="宋体" pitchFamily="2" charset="-122"/>
                        </a:rPr>
                        <a:t>7</a:t>
                      </a: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2</a:t>
                      </a: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3</a:t>
                      </a:r>
                    </a:p>
                  </a:txBody>
                  <a:tcPr marL="90000" marR="90000" marT="46800" marB="46800"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15" name="Text Box 195"/>
          <p:cNvSpPr txBox="1">
            <a:spLocks noChangeArrowheads="1"/>
          </p:cNvSpPr>
          <p:nvPr/>
        </p:nvSpPr>
        <p:spPr bwMode="auto">
          <a:xfrm>
            <a:off x="323850" y="1750993"/>
            <a:ext cx="935038" cy="1116013"/>
          </a:xfrm>
          <a:prstGeom prst="rect">
            <a:avLst/>
          </a:prstGeom>
          <a:noFill/>
          <a:ln w="9525" algn="ctr">
            <a:noFill/>
            <a:miter lim="800000"/>
            <a:headEnd/>
            <a:tailEnd/>
          </a:ln>
          <a:effectLst/>
        </p:spPr>
        <p:txBody>
          <a:bodyPr>
            <a:spAutoFit/>
          </a:bodyPr>
          <a:lstStyle/>
          <a:p>
            <a:pPr fontAlgn="base">
              <a:lnSpc>
                <a:spcPct val="80000"/>
              </a:lnSpc>
              <a:spcBef>
                <a:spcPct val="0"/>
              </a:spcBef>
              <a:spcAft>
                <a:spcPct val="0"/>
              </a:spcAft>
            </a:pPr>
            <a:r>
              <a:rPr kumimoji="1" lang="en-US" altLang="zh-CN" sz="2800" b="1" dirty="0" err="1">
                <a:solidFill>
                  <a:srgbClr val="0000FF"/>
                </a:solidFill>
                <a:latin typeface="Times New Roman" pitchFamily="18" charset="0"/>
                <a:ea typeface="楷体_GB2312" pitchFamily="49" charset="-122"/>
              </a:rPr>
              <a:t>i</a:t>
            </a:r>
            <a:r>
              <a:rPr kumimoji="1" lang="en-US" altLang="zh-CN" sz="2800" b="1" dirty="0">
                <a:solidFill>
                  <a:srgbClr val="0000FF"/>
                </a:solidFill>
                <a:latin typeface="Times New Roman" pitchFamily="18" charset="0"/>
                <a:ea typeface="楷体_GB2312" pitchFamily="49" charset="-122"/>
              </a:rPr>
              <a:t>=1</a:t>
            </a:r>
          </a:p>
          <a:p>
            <a:pPr fontAlgn="base">
              <a:lnSpc>
                <a:spcPct val="80000"/>
              </a:lnSpc>
              <a:spcBef>
                <a:spcPct val="0"/>
              </a:spcBef>
              <a:spcAft>
                <a:spcPct val="0"/>
              </a:spcAft>
            </a:pPr>
            <a:r>
              <a:rPr kumimoji="1" lang="en-US" altLang="zh-CN" sz="2800" b="1" dirty="0">
                <a:solidFill>
                  <a:srgbClr val="0000FF"/>
                </a:solidFill>
                <a:latin typeface="Times New Roman" pitchFamily="18" charset="0"/>
                <a:ea typeface="楷体_GB2312" pitchFamily="49" charset="-122"/>
              </a:rPr>
              <a:t>p=6</a:t>
            </a:r>
          </a:p>
          <a:p>
            <a:pPr fontAlgn="base">
              <a:lnSpc>
                <a:spcPct val="80000"/>
              </a:lnSpc>
              <a:spcBef>
                <a:spcPct val="0"/>
              </a:spcBef>
              <a:spcAft>
                <a:spcPct val="0"/>
              </a:spcAft>
            </a:pPr>
            <a:r>
              <a:rPr kumimoji="1" lang="en-US" altLang="zh-CN" sz="2800" b="1" dirty="0">
                <a:solidFill>
                  <a:srgbClr val="0000FF"/>
                </a:solidFill>
                <a:latin typeface="Times New Roman" pitchFamily="18" charset="0"/>
                <a:ea typeface="楷体_GB2312" pitchFamily="49" charset="-122"/>
              </a:rPr>
              <a:t>q=7</a:t>
            </a:r>
          </a:p>
        </p:txBody>
      </p:sp>
      <p:sp>
        <p:nvSpPr>
          <p:cNvPr id="17" name="TextBox 16"/>
          <p:cNvSpPr txBox="1"/>
          <p:nvPr/>
        </p:nvSpPr>
        <p:spPr>
          <a:xfrm>
            <a:off x="473493" y="4664172"/>
            <a:ext cx="5028941" cy="1599477"/>
          </a:xfrm>
          <a:prstGeom prst="rect">
            <a:avLst/>
          </a:prstGeom>
          <a:noFill/>
          <a:ln>
            <a:solidFill>
              <a:srgbClr val="003300"/>
            </a:solidFill>
          </a:ln>
        </p:spPr>
        <p:txBody>
          <a:bodyPr wrap="none" rtlCol="0">
            <a:spAutoFit/>
          </a:bodyPr>
          <a:lstStyle/>
          <a:p>
            <a:pPr fontAlgn="base">
              <a:lnSpc>
                <a:spcPct val="120000"/>
              </a:lnSpc>
              <a:spcBef>
                <a:spcPct val="0"/>
              </a:spcBef>
              <a:spcAft>
                <a:spcPct val="0"/>
              </a:spcAft>
            </a:pPr>
            <a:r>
              <a:rPr kumimoji="1" lang="en-US" altLang="zh-CN" sz="2800" b="1" dirty="0">
                <a:solidFill>
                  <a:srgbClr val="003300"/>
                </a:solidFill>
                <a:latin typeface="Times New Roman" pitchFamily="18" charset="0"/>
                <a:ea typeface="楷体_GB2312" pitchFamily="49" charset="-122"/>
              </a:rPr>
              <a:t>p:</a:t>
            </a:r>
            <a:r>
              <a:rPr kumimoji="1" lang="zh-CN" altLang="en-US" sz="2800" b="1" dirty="0">
                <a:solidFill>
                  <a:srgbClr val="003300"/>
                </a:solidFill>
                <a:latin typeface="Times New Roman" pitchFamily="18" charset="0"/>
                <a:ea typeface="楷体_GB2312" pitchFamily="49" charset="-122"/>
              </a:rPr>
              <a:t> 指示第</a:t>
            </a:r>
            <a:r>
              <a:rPr kumimoji="1" lang="en-US" altLang="zh-CN" sz="2800" b="1" dirty="0" err="1">
                <a:solidFill>
                  <a:srgbClr val="FF0000"/>
                </a:solidFill>
                <a:latin typeface="Times New Roman" pitchFamily="18" charset="0"/>
                <a:ea typeface="楷体_GB2312" pitchFamily="49" charset="-122"/>
              </a:rPr>
              <a:t>i</a:t>
            </a:r>
            <a:r>
              <a:rPr kumimoji="1" lang="zh-CN" altLang="en-US" sz="2800" b="1" dirty="0">
                <a:solidFill>
                  <a:srgbClr val="003300"/>
                </a:solidFill>
                <a:latin typeface="Times New Roman" pitchFamily="18" charset="0"/>
                <a:ea typeface="楷体_GB2312" pitchFamily="49" charset="-122"/>
              </a:rPr>
              <a:t>个记录的</a:t>
            </a:r>
            <a:r>
              <a:rPr kumimoji="1" lang="zh-CN" altLang="en-US" sz="2800" b="1" dirty="0">
                <a:solidFill>
                  <a:srgbClr val="FF0000"/>
                </a:solidFill>
                <a:latin typeface="Times New Roman" pitchFamily="18" charset="0"/>
                <a:ea typeface="楷体_GB2312" pitchFamily="49" charset="-122"/>
              </a:rPr>
              <a:t>当前</a:t>
            </a:r>
            <a:r>
              <a:rPr kumimoji="1" lang="zh-CN" altLang="en-US" sz="2800" b="1" dirty="0">
                <a:solidFill>
                  <a:srgbClr val="003300"/>
                </a:solidFill>
                <a:latin typeface="Times New Roman" pitchFamily="18" charset="0"/>
                <a:ea typeface="楷体_GB2312" pitchFamily="49" charset="-122"/>
              </a:rPr>
              <a:t>位置</a:t>
            </a:r>
            <a:endParaRPr kumimoji="1" lang="en-US" altLang="zh-CN" sz="2800" b="1" dirty="0">
              <a:solidFill>
                <a:srgbClr val="003300"/>
              </a:solidFill>
              <a:latin typeface="Times New Roman" pitchFamily="18" charset="0"/>
              <a:ea typeface="楷体_GB2312" pitchFamily="49" charset="-122"/>
            </a:endParaRPr>
          </a:p>
          <a:p>
            <a:pPr fontAlgn="base">
              <a:lnSpc>
                <a:spcPct val="120000"/>
              </a:lnSpc>
              <a:spcBef>
                <a:spcPct val="0"/>
              </a:spcBef>
              <a:spcAft>
                <a:spcPct val="0"/>
              </a:spcAft>
            </a:pPr>
            <a:r>
              <a:rPr kumimoji="1" lang="en-US" altLang="zh-CN" sz="2800" b="1" dirty="0" err="1">
                <a:solidFill>
                  <a:srgbClr val="003300"/>
                </a:solidFill>
                <a:latin typeface="Times New Roman" pitchFamily="18" charset="0"/>
                <a:ea typeface="楷体_GB2312" pitchFamily="49" charset="-122"/>
              </a:rPr>
              <a:t>i</a:t>
            </a:r>
            <a:r>
              <a:rPr kumimoji="1" lang="en-US" altLang="zh-CN" sz="2800" b="1" dirty="0">
                <a:solidFill>
                  <a:srgbClr val="003300"/>
                </a:solidFill>
                <a:latin typeface="Times New Roman" pitchFamily="18" charset="0"/>
                <a:ea typeface="楷体_GB2312" pitchFamily="49" charset="-122"/>
              </a:rPr>
              <a:t> :</a:t>
            </a:r>
            <a:r>
              <a:rPr kumimoji="1" lang="zh-CN" altLang="en-US" sz="2800" b="1" dirty="0">
                <a:solidFill>
                  <a:srgbClr val="003300"/>
                </a:solidFill>
                <a:latin typeface="Times New Roman" pitchFamily="18" charset="0"/>
                <a:ea typeface="楷体_GB2312" pitchFamily="49" charset="-122"/>
              </a:rPr>
              <a:t> 指示第</a:t>
            </a:r>
            <a:r>
              <a:rPr kumimoji="1" lang="en-US" altLang="zh-CN" sz="2800" b="1" dirty="0" err="1">
                <a:solidFill>
                  <a:srgbClr val="FF0000"/>
                </a:solidFill>
                <a:latin typeface="Times New Roman" pitchFamily="18" charset="0"/>
                <a:ea typeface="楷体_GB2312" pitchFamily="49" charset="-122"/>
              </a:rPr>
              <a:t>i</a:t>
            </a:r>
            <a:r>
              <a:rPr kumimoji="1" lang="zh-CN" altLang="en-US" sz="2800" b="1" dirty="0">
                <a:solidFill>
                  <a:srgbClr val="003300"/>
                </a:solidFill>
                <a:latin typeface="Times New Roman" pitchFamily="18" charset="0"/>
                <a:ea typeface="楷体_GB2312" pitchFamily="49" charset="-122"/>
              </a:rPr>
              <a:t>个记录</a:t>
            </a:r>
            <a:r>
              <a:rPr kumimoji="1" lang="zh-CN" altLang="en-US" sz="2800" b="1" dirty="0">
                <a:solidFill>
                  <a:srgbClr val="FF0000"/>
                </a:solidFill>
                <a:latin typeface="Times New Roman" pitchFamily="18" charset="0"/>
                <a:ea typeface="楷体_GB2312" pitchFamily="49" charset="-122"/>
              </a:rPr>
              <a:t>应在</a:t>
            </a:r>
            <a:r>
              <a:rPr kumimoji="1" lang="zh-CN" altLang="en-US" sz="2800" b="1" dirty="0">
                <a:solidFill>
                  <a:srgbClr val="003300"/>
                </a:solidFill>
                <a:latin typeface="Times New Roman" pitchFamily="18" charset="0"/>
                <a:ea typeface="楷体_GB2312" pitchFamily="49" charset="-122"/>
              </a:rPr>
              <a:t>的位置</a:t>
            </a:r>
            <a:endParaRPr kumimoji="1" lang="en-US" altLang="zh-CN" sz="2800" b="1" dirty="0">
              <a:solidFill>
                <a:srgbClr val="003300"/>
              </a:solidFill>
              <a:latin typeface="Times New Roman" pitchFamily="18" charset="0"/>
              <a:ea typeface="楷体_GB2312" pitchFamily="49" charset="-122"/>
            </a:endParaRPr>
          </a:p>
          <a:p>
            <a:pPr fontAlgn="base">
              <a:lnSpc>
                <a:spcPct val="120000"/>
              </a:lnSpc>
              <a:spcBef>
                <a:spcPct val="0"/>
              </a:spcBef>
              <a:spcAft>
                <a:spcPct val="0"/>
              </a:spcAft>
            </a:pPr>
            <a:r>
              <a:rPr kumimoji="1" lang="en-US" altLang="zh-CN" sz="2800" b="1" dirty="0">
                <a:solidFill>
                  <a:srgbClr val="003300"/>
                </a:solidFill>
                <a:latin typeface="Times New Roman" pitchFamily="18" charset="0"/>
                <a:ea typeface="楷体_GB2312" pitchFamily="49" charset="-122"/>
              </a:rPr>
              <a:t>q:</a:t>
            </a:r>
            <a:r>
              <a:rPr kumimoji="1" lang="zh-CN" altLang="en-US" sz="2800" b="1" dirty="0">
                <a:solidFill>
                  <a:srgbClr val="003300"/>
                </a:solidFill>
                <a:latin typeface="Times New Roman" pitchFamily="18" charset="0"/>
                <a:ea typeface="楷体_GB2312" pitchFamily="49" charset="-122"/>
              </a:rPr>
              <a:t> 指示第</a:t>
            </a:r>
            <a:r>
              <a:rPr kumimoji="1" lang="en-US" altLang="zh-CN" sz="2800" b="1" dirty="0">
                <a:solidFill>
                  <a:srgbClr val="FF0000"/>
                </a:solidFill>
                <a:latin typeface="Times New Roman" pitchFamily="18" charset="0"/>
                <a:ea typeface="楷体_GB2312" pitchFamily="49" charset="-122"/>
              </a:rPr>
              <a:t>i+1</a:t>
            </a:r>
            <a:r>
              <a:rPr kumimoji="1" lang="zh-CN" altLang="en-US" sz="2800" b="1" dirty="0">
                <a:solidFill>
                  <a:srgbClr val="003300"/>
                </a:solidFill>
                <a:latin typeface="Times New Roman" pitchFamily="18" charset="0"/>
                <a:ea typeface="楷体_GB2312" pitchFamily="49" charset="-122"/>
              </a:rPr>
              <a:t>个记录的</a:t>
            </a:r>
            <a:r>
              <a:rPr kumimoji="1" lang="zh-CN" altLang="en-US" sz="2800" b="1" dirty="0">
                <a:solidFill>
                  <a:srgbClr val="FF0000"/>
                </a:solidFill>
                <a:latin typeface="Times New Roman" pitchFamily="18" charset="0"/>
                <a:ea typeface="楷体_GB2312" pitchFamily="49" charset="-122"/>
              </a:rPr>
              <a:t>当前</a:t>
            </a:r>
            <a:r>
              <a:rPr kumimoji="1" lang="zh-CN" altLang="en-US" sz="2800" b="1" dirty="0">
                <a:solidFill>
                  <a:srgbClr val="003300"/>
                </a:solidFill>
                <a:latin typeface="Times New Roman" pitchFamily="18" charset="0"/>
                <a:ea typeface="楷体_GB2312" pitchFamily="49" charset="-122"/>
              </a:rPr>
              <a:t>位置</a:t>
            </a:r>
            <a:endParaRPr kumimoji="1" lang="zh-CN" altLang="en-US" sz="2800" b="1" dirty="0">
              <a:solidFill>
                <a:srgbClr val="6600CC"/>
              </a:solidFill>
              <a:latin typeface="Times New Roman" pitchFamily="18" charset="0"/>
              <a:ea typeface="楷体_GB2312" pitchFamily="49" charset="-122"/>
            </a:endParaRPr>
          </a:p>
        </p:txBody>
      </p:sp>
      <p:cxnSp>
        <p:nvCxnSpPr>
          <p:cNvPr id="18" name="直接箭头连接符 17"/>
          <p:cNvCxnSpPr/>
          <p:nvPr/>
        </p:nvCxnSpPr>
        <p:spPr bwMode="auto">
          <a:xfrm rot="5400000" flipH="1" flipV="1">
            <a:off x="2107389" y="3588523"/>
            <a:ext cx="642942" cy="1588"/>
          </a:xfrm>
          <a:prstGeom prst="straightConnector1">
            <a:avLst/>
          </a:prstGeom>
          <a:noFill/>
          <a:ln w="28575" cap="flat" cmpd="sng" algn="ctr">
            <a:solidFill>
              <a:srgbClr val="000000"/>
            </a:solidFill>
            <a:prstDash val="solid"/>
            <a:round/>
            <a:headEnd type="none" w="med" len="med"/>
            <a:tailEnd type="arrow"/>
          </a:ln>
          <a:effectLst/>
        </p:spPr>
      </p:cxnSp>
      <p:sp>
        <p:nvSpPr>
          <p:cNvPr id="19" name="Text Box 195"/>
          <p:cNvSpPr txBox="1">
            <a:spLocks noChangeArrowheads="1"/>
          </p:cNvSpPr>
          <p:nvPr/>
        </p:nvSpPr>
        <p:spPr bwMode="auto">
          <a:xfrm>
            <a:off x="2500298" y="3401513"/>
            <a:ext cx="523850" cy="437043"/>
          </a:xfrm>
          <a:prstGeom prst="rect">
            <a:avLst/>
          </a:prstGeom>
          <a:noFill/>
          <a:ln w="9525" algn="ctr">
            <a:noFill/>
            <a:miter lim="800000"/>
            <a:headEnd/>
            <a:tailEnd/>
          </a:ln>
          <a:effectLst/>
        </p:spPr>
        <p:txBody>
          <a:bodyPr wrap="square">
            <a:spAutoFit/>
          </a:bodyPr>
          <a:lstStyle/>
          <a:p>
            <a:pPr fontAlgn="base">
              <a:lnSpc>
                <a:spcPct val="80000"/>
              </a:lnSpc>
              <a:spcBef>
                <a:spcPct val="0"/>
              </a:spcBef>
              <a:spcAft>
                <a:spcPct val="0"/>
              </a:spcAft>
            </a:pPr>
            <a:r>
              <a:rPr kumimoji="1" lang="en-US" altLang="zh-CN" sz="2800" b="1" dirty="0" err="1">
                <a:solidFill>
                  <a:srgbClr val="0000FF"/>
                </a:solidFill>
                <a:latin typeface="Times New Roman" pitchFamily="18" charset="0"/>
                <a:ea typeface="楷体_GB2312" pitchFamily="49" charset="-122"/>
              </a:rPr>
              <a:t>i</a:t>
            </a:r>
            <a:endParaRPr kumimoji="1" lang="en-US" altLang="zh-CN" sz="2800" b="1" dirty="0">
              <a:solidFill>
                <a:srgbClr val="0000FF"/>
              </a:solidFill>
              <a:latin typeface="Times New Roman" pitchFamily="18" charset="0"/>
              <a:ea typeface="楷体_GB2312" pitchFamily="49" charset="-122"/>
            </a:endParaRPr>
          </a:p>
        </p:txBody>
      </p:sp>
      <p:cxnSp>
        <p:nvCxnSpPr>
          <p:cNvPr id="20" name="直接箭头连接符 19"/>
          <p:cNvCxnSpPr/>
          <p:nvPr/>
        </p:nvCxnSpPr>
        <p:spPr bwMode="auto">
          <a:xfrm rot="5400000" flipH="1" flipV="1">
            <a:off x="6155571" y="3444853"/>
            <a:ext cx="642942" cy="1588"/>
          </a:xfrm>
          <a:prstGeom prst="straightConnector1">
            <a:avLst/>
          </a:prstGeom>
          <a:noFill/>
          <a:ln w="28575" cap="flat" cmpd="sng" algn="ctr">
            <a:solidFill>
              <a:srgbClr val="000000"/>
            </a:solidFill>
            <a:prstDash val="solid"/>
            <a:round/>
            <a:headEnd type="none" w="med" len="med"/>
            <a:tailEnd type="arrow"/>
          </a:ln>
          <a:effectLst/>
        </p:spPr>
      </p:cxnSp>
      <p:sp>
        <p:nvSpPr>
          <p:cNvPr id="21" name="Text Box 195"/>
          <p:cNvSpPr txBox="1">
            <a:spLocks noChangeArrowheads="1"/>
          </p:cNvSpPr>
          <p:nvPr/>
        </p:nvSpPr>
        <p:spPr bwMode="auto">
          <a:xfrm>
            <a:off x="6548480" y="3257843"/>
            <a:ext cx="523850" cy="437043"/>
          </a:xfrm>
          <a:prstGeom prst="rect">
            <a:avLst/>
          </a:prstGeom>
          <a:noFill/>
          <a:ln w="9525" algn="ctr">
            <a:noFill/>
            <a:miter lim="800000"/>
            <a:headEnd/>
            <a:tailEnd/>
          </a:ln>
          <a:effectLst/>
        </p:spPr>
        <p:txBody>
          <a:bodyPr wrap="square">
            <a:spAutoFit/>
          </a:bodyPr>
          <a:lstStyle/>
          <a:p>
            <a:pPr fontAlgn="base">
              <a:lnSpc>
                <a:spcPct val="80000"/>
              </a:lnSpc>
              <a:spcBef>
                <a:spcPct val="0"/>
              </a:spcBef>
              <a:spcAft>
                <a:spcPct val="0"/>
              </a:spcAft>
            </a:pPr>
            <a:r>
              <a:rPr kumimoji="1" lang="en-US" altLang="zh-CN" sz="2800" b="1" dirty="0">
                <a:solidFill>
                  <a:srgbClr val="0000FF"/>
                </a:solidFill>
                <a:latin typeface="Times New Roman" pitchFamily="18" charset="0"/>
                <a:ea typeface="楷体_GB2312" pitchFamily="49" charset="-122"/>
              </a:rPr>
              <a:t>p</a:t>
            </a:r>
          </a:p>
        </p:txBody>
      </p:sp>
      <p:cxnSp>
        <p:nvCxnSpPr>
          <p:cNvPr id="22" name="直接箭头连接符 21"/>
          <p:cNvCxnSpPr/>
          <p:nvPr/>
        </p:nvCxnSpPr>
        <p:spPr bwMode="auto">
          <a:xfrm rot="5400000" flipH="1" flipV="1">
            <a:off x="6941389" y="3444853"/>
            <a:ext cx="642942" cy="1588"/>
          </a:xfrm>
          <a:prstGeom prst="straightConnector1">
            <a:avLst/>
          </a:prstGeom>
          <a:noFill/>
          <a:ln w="28575" cap="flat" cmpd="sng" algn="ctr">
            <a:solidFill>
              <a:srgbClr val="000000"/>
            </a:solidFill>
            <a:prstDash val="solid"/>
            <a:round/>
            <a:headEnd type="none" w="med" len="med"/>
            <a:tailEnd type="arrow"/>
          </a:ln>
          <a:effectLst/>
        </p:spPr>
      </p:cxnSp>
      <p:sp>
        <p:nvSpPr>
          <p:cNvPr id="23" name="Text Box 195"/>
          <p:cNvSpPr txBox="1">
            <a:spLocks noChangeArrowheads="1"/>
          </p:cNvSpPr>
          <p:nvPr/>
        </p:nvSpPr>
        <p:spPr bwMode="auto">
          <a:xfrm>
            <a:off x="7334298" y="3257843"/>
            <a:ext cx="523850" cy="437043"/>
          </a:xfrm>
          <a:prstGeom prst="rect">
            <a:avLst/>
          </a:prstGeom>
          <a:noFill/>
          <a:ln w="9525" algn="ctr">
            <a:noFill/>
            <a:miter lim="800000"/>
            <a:headEnd/>
            <a:tailEnd/>
          </a:ln>
          <a:effectLst/>
        </p:spPr>
        <p:txBody>
          <a:bodyPr wrap="square">
            <a:spAutoFit/>
          </a:bodyPr>
          <a:lstStyle/>
          <a:p>
            <a:pPr fontAlgn="base">
              <a:lnSpc>
                <a:spcPct val="80000"/>
              </a:lnSpc>
              <a:spcBef>
                <a:spcPct val="0"/>
              </a:spcBef>
              <a:spcAft>
                <a:spcPct val="0"/>
              </a:spcAft>
            </a:pPr>
            <a:r>
              <a:rPr kumimoji="1" lang="en-US" altLang="zh-CN" sz="2800" b="1" dirty="0">
                <a:solidFill>
                  <a:srgbClr val="0000FF"/>
                </a:solidFill>
                <a:latin typeface="Times New Roman" pitchFamily="18" charset="0"/>
                <a:ea typeface="楷体_GB2312" pitchFamily="49" charset="-122"/>
              </a:rPr>
              <a:t>q</a:t>
            </a:r>
          </a:p>
        </p:txBody>
      </p:sp>
      <p:sp>
        <p:nvSpPr>
          <p:cNvPr id="24" name="Text Box 308">
            <a:extLst>
              <a:ext uri="{FF2B5EF4-FFF2-40B4-BE49-F238E27FC236}">
                <a16:creationId xmlns:a16="http://schemas.microsoft.com/office/drawing/2014/main" id="{564FECFB-4C7D-314E-9F2D-CBAE77277080}"/>
              </a:ext>
            </a:extLst>
          </p:cNvPr>
          <p:cNvSpPr txBox="1">
            <a:spLocks noChangeArrowheads="1"/>
          </p:cNvSpPr>
          <p:nvPr/>
        </p:nvSpPr>
        <p:spPr bwMode="auto">
          <a:xfrm>
            <a:off x="345300" y="965213"/>
            <a:ext cx="8112900" cy="523220"/>
          </a:xfrm>
          <a:prstGeom prst="rect">
            <a:avLst/>
          </a:prstGeom>
          <a:noFill/>
          <a:ln w="9525" algn="ctr">
            <a:noFill/>
            <a:miter lim="800000"/>
            <a:headEnd/>
            <a:tailEnd/>
          </a:ln>
          <a:effectLst/>
        </p:spPr>
        <p:txBody>
          <a:bodyPr wrap="square">
            <a:spAutoFit/>
          </a:bodyPr>
          <a:lstStyle/>
          <a:p>
            <a:pPr fontAlgn="base">
              <a:spcBef>
                <a:spcPct val="20000"/>
              </a:spcBef>
              <a:spcAft>
                <a:spcPct val="0"/>
              </a:spcAft>
              <a:buFont typeface="Wingdings" pitchFamily="2" charset="2"/>
              <a:buChar char="p"/>
            </a:pPr>
            <a:r>
              <a:rPr kumimoji="1" lang="zh-CN" altLang="en-US" sz="2800" b="1" dirty="0">
                <a:solidFill>
                  <a:srgbClr val="003300"/>
                </a:solidFill>
                <a:latin typeface="Times New Roman" pitchFamily="18" charset="0"/>
              </a:rPr>
              <a:t>根据建好的链表重新排列元素，使得物理有序</a:t>
            </a:r>
          </a:p>
        </p:txBody>
      </p:sp>
      <p:sp>
        <p:nvSpPr>
          <p:cNvPr id="26" name="Text Box 5">
            <a:extLst>
              <a:ext uri="{FF2B5EF4-FFF2-40B4-BE49-F238E27FC236}">
                <a16:creationId xmlns:a16="http://schemas.microsoft.com/office/drawing/2014/main" id="{ADEB1687-941B-9F4A-A7C4-50ACA652CE7F}"/>
              </a:ext>
            </a:extLst>
          </p:cNvPr>
          <p:cNvSpPr txBox="1">
            <a:spLocks noChangeArrowheads="1"/>
          </p:cNvSpPr>
          <p:nvPr/>
        </p:nvSpPr>
        <p:spPr bwMode="auto">
          <a:xfrm>
            <a:off x="301650" y="3877445"/>
            <a:ext cx="8518500" cy="493148"/>
          </a:xfrm>
          <a:prstGeom prst="rect">
            <a:avLst/>
          </a:prstGeom>
          <a:noFill/>
          <a:ln w="9525">
            <a:noFill/>
            <a:miter lim="800000"/>
            <a:headEnd/>
            <a:tailEnd/>
          </a:ln>
          <a:effectLst/>
        </p:spPr>
        <p:txBody>
          <a:bodyPr wrap="square">
            <a:spAutoFit/>
          </a:bodyPr>
          <a:lstStyle/>
          <a:p>
            <a:pPr algn="just" fontAlgn="base">
              <a:lnSpc>
                <a:spcPct val="120000"/>
              </a:lnSpc>
              <a:spcBef>
                <a:spcPct val="0"/>
              </a:spcBef>
              <a:spcAft>
                <a:spcPct val="0"/>
              </a:spcAft>
            </a:pPr>
            <a:r>
              <a:rPr kumimoji="1" lang="zh-CN" altLang="en-US" sz="2400" b="1" dirty="0">
                <a:solidFill>
                  <a:srgbClr val="0000FF"/>
                </a:solidFill>
                <a:latin typeface="Times New Roman" pitchFamily="18" charset="0"/>
              </a:rPr>
              <a:t>重新排列目的：将链表中第</a:t>
            </a:r>
            <a:r>
              <a:rPr kumimoji="1" lang="en-US" altLang="zh-CN" sz="2400" b="1" dirty="0" err="1">
                <a:solidFill>
                  <a:srgbClr val="0000FF"/>
                </a:solidFill>
                <a:latin typeface="Times New Roman" pitchFamily="18" charset="0"/>
              </a:rPr>
              <a:t>i</a:t>
            </a:r>
            <a:r>
              <a:rPr kumimoji="1" lang="zh-CN" altLang="en-US" sz="2400" b="1" dirty="0">
                <a:solidFill>
                  <a:srgbClr val="0000FF"/>
                </a:solidFill>
                <a:latin typeface="Times New Roman" pitchFamily="18" charset="0"/>
              </a:rPr>
              <a:t>个结点移动到数组中第</a:t>
            </a:r>
            <a:r>
              <a:rPr kumimoji="1" lang="en-US" altLang="zh-CN" sz="2400" b="1" dirty="0" err="1">
                <a:solidFill>
                  <a:srgbClr val="0000FF"/>
                </a:solidFill>
                <a:latin typeface="Times New Roman" pitchFamily="18" charset="0"/>
              </a:rPr>
              <a:t>i</a:t>
            </a:r>
            <a:r>
              <a:rPr kumimoji="1" lang="zh-CN" altLang="en-US" sz="2400" b="1" dirty="0">
                <a:solidFill>
                  <a:srgbClr val="0000FF"/>
                </a:solidFill>
                <a:latin typeface="Times New Roman" pitchFamily="18" charset="0"/>
              </a:rPr>
              <a:t>个位置</a:t>
            </a:r>
            <a:endParaRPr kumimoji="1" lang="en-US" altLang="zh-CN" sz="2400" b="1" dirty="0">
              <a:solidFill>
                <a:srgbClr val="000000"/>
              </a:solidFill>
              <a:latin typeface="Times New Roman" pitchFamily="18" charset="0"/>
            </a:endParaRPr>
          </a:p>
        </p:txBody>
      </p:sp>
      <p:sp>
        <p:nvSpPr>
          <p:cNvPr id="27" name="TextBox 26">
            <a:extLst>
              <a:ext uri="{FF2B5EF4-FFF2-40B4-BE49-F238E27FC236}">
                <a16:creationId xmlns:a16="http://schemas.microsoft.com/office/drawing/2014/main" id="{B92B40EE-4F58-A74A-AF4F-B07FEE34F805}"/>
              </a:ext>
            </a:extLst>
          </p:cNvPr>
          <p:cNvSpPr txBox="1"/>
          <p:nvPr/>
        </p:nvSpPr>
        <p:spPr>
          <a:xfrm>
            <a:off x="5530682" y="5721125"/>
            <a:ext cx="3083296" cy="523220"/>
          </a:xfrm>
          <a:prstGeom prst="rect">
            <a:avLst/>
          </a:prstGeom>
          <a:noFill/>
        </p:spPr>
        <p:txBody>
          <a:bodyPr wrap="square">
            <a:spAutoFit/>
          </a:bodyPr>
          <a:lstStyle/>
          <a:p>
            <a:r>
              <a:rPr kumimoji="1" lang="en-US" altLang="zh-CN" sz="2800" b="1" dirty="0">
                <a:solidFill>
                  <a:srgbClr val="0000FF"/>
                </a:solidFill>
                <a:latin typeface="Times New Roman" pitchFamily="18" charset="0"/>
              </a:rPr>
              <a:t>q = </a:t>
            </a:r>
            <a:r>
              <a:rPr kumimoji="1" lang="en-US" altLang="zh-CN" sz="2800" b="1" dirty="0" err="1">
                <a:solidFill>
                  <a:srgbClr val="0000FF"/>
                </a:solidFill>
                <a:latin typeface="Times New Roman" pitchFamily="18" charset="0"/>
              </a:rPr>
              <a:t>SL.r</a:t>
            </a:r>
            <a:r>
              <a:rPr kumimoji="1" lang="en-US" altLang="zh-CN" sz="2800" b="1" dirty="0">
                <a:solidFill>
                  <a:srgbClr val="0000FF"/>
                </a:solidFill>
                <a:latin typeface="Times New Roman" pitchFamily="18" charset="0"/>
              </a:rPr>
              <a:t>[p].next;</a:t>
            </a:r>
            <a:endParaRPr lang="en-CN" sz="2800" dirty="0"/>
          </a:p>
        </p:txBody>
      </p:sp>
    </p:spTree>
    <p:extLst>
      <p:ext uri="{BB962C8B-B14F-4D97-AF65-F5344CB8AC3E}">
        <p14:creationId xmlns:p14="http://schemas.microsoft.com/office/powerpoint/2010/main" val="419057006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0063EC4C-CFD8-4F45-A0A2-30028C1F73DB}" type="slidenum">
              <a:rPr lang="zh-CN" altLang="en-US" b="1">
                <a:solidFill>
                  <a:srgbClr val="F79646">
                    <a:lumMod val="75000"/>
                  </a:srgbClr>
                </a:solidFill>
              </a:rPr>
              <a:pPr/>
              <a:t>42</a:t>
            </a:fld>
            <a:endParaRPr lang="zh-CN" altLang="en-US" b="1" dirty="0">
              <a:solidFill>
                <a:srgbClr val="F79646">
                  <a:lumMod val="75000"/>
                </a:srgbClr>
              </a:solidFill>
            </a:endParaRPr>
          </a:p>
        </p:txBody>
      </p:sp>
      <p:sp>
        <p:nvSpPr>
          <p:cNvPr id="2" name="标题 1"/>
          <p:cNvSpPr>
            <a:spLocks noGrp="1"/>
          </p:cNvSpPr>
          <p:nvPr>
            <p:ph type="title"/>
          </p:nvPr>
        </p:nvSpPr>
        <p:spPr>
          <a:xfrm>
            <a:off x="457200" y="0"/>
            <a:ext cx="8229600" cy="1143000"/>
          </a:xfrm>
        </p:spPr>
        <p:txBody>
          <a:bodyPr>
            <a:normAutofit/>
          </a:bodyPr>
          <a:lstStyle/>
          <a:p>
            <a:pPr lvl="0" fontAlgn="base">
              <a:lnSpc>
                <a:spcPct val="150000"/>
              </a:lnSpc>
              <a:spcBef>
                <a:spcPct val="5000"/>
              </a:spcBef>
              <a:spcAft>
                <a:spcPct val="5000"/>
              </a:spcAft>
            </a:pPr>
            <a:r>
              <a:rPr kumimoji="1" lang="en-US" altLang="zh-CN" sz="3200" b="1" dirty="0">
                <a:latin typeface="Arial" charset="0"/>
                <a:ea typeface="宋体" charset="-122"/>
                <a:cs typeface="+mn-cs"/>
              </a:rPr>
              <a:t>6.2.3 </a:t>
            </a:r>
            <a:r>
              <a:rPr kumimoji="1" lang="zh-CN" altLang="en-US" sz="3200" b="1" dirty="0">
                <a:latin typeface="Arial" charset="0"/>
                <a:ea typeface="宋体" charset="-122"/>
                <a:cs typeface="+mn-cs"/>
              </a:rPr>
              <a:t>表插入排序</a:t>
            </a:r>
          </a:p>
        </p:txBody>
      </p:sp>
      <p:sp>
        <p:nvSpPr>
          <p:cNvPr id="4" name="日期占位符 3"/>
          <p:cNvSpPr>
            <a:spLocks noGrp="1"/>
          </p:cNvSpPr>
          <p:nvPr>
            <p:ph type="dt" sz="half" idx="4294967295"/>
          </p:nvPr>
        </p:nvSpPr>
        <p:spPr>
          <a:xfrm>
            <a:off x="0" y="6356350"/>
            <a:ext cx="2133600" cy="365125"/>
          </a:xfrm>
        </p:spPr>
        <p:txBody>
          <a:bodyPr/>
          <a:lstStyle/>
          <a:p>
            <a:fld id="{95D6D4AC-4B64-407D-BE99-73C1F19DBCA1}" type="datetime1">
              <a:rPr lang="zh-CN" altLang="en-US" b="1" smtClean="0">
                <a:solidFill>
                  <a:srgbClr val="F79646">
                    <a:lumMod val="75000"/>
                  </a:srgbClr>
                </a:solidFill>
              </a:rPr>
              <a:t>2025/4/9</a:t>
            </a:fld>
            <a:endParaRPr lang="zh-CN" altLang="en-US" b="1" dirty="0">
              <a:solidFill>
                <a:srgbClr val="F79646">
                  <a:lumMod val="75000"/>
                </a:srgbClr>
              </a:solidFill>
            </a:endParaRPr>
          </a:p>
        </p:txBody>
      </p:sp>
      <p:pic>
        <p:nvPicPr>
          <p:cNvPr id="2049" name="Picture 1" descr="C:\Users\Haijun\AppData\Roaming\Tencent\Users\2968516474\QQ\WinTemp\RichOle\O5)[OOM[}$H7(6{A~41GY`Q.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73137" y="1"/>
            <a:ext cx="970863" cy="838199"/>
          </a:xfrm>
          <a:prstGeom prst="rect">
            <a:avLst/>
          </a:prstGeom>
          <a:noFill/>
          <a:extLst>
            <a:ext uri="{909E8E84-426E-40DD-AFC4-6F175D3DCCD1}">
              <a14:hiddenFill xmlns:a14="http://schemas.microsoft.com/office/drawing/2010/main">
                <a:solidFill>
                  <a:srgbClr val="FFFFFF"/>
                </a:solidFill>
              </a14:hiddenFill>
            </a:ext>
          </a:extLst>
        </p:spPr>
      </p:pic>
      <p:cxnSp>
        <p:nvCxnSpPr>
          <p:cNvPr id="12" name="直接连接符 11"/>
          <p:cNvCxnSpPr/>
          <p:nvPr/>
        </p:nvCxnSpPr>
        <p:spPr>
          <a:xfrm>
            <a:off x="457200" y="6324600"/>
            <a:ext cx="822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13" name="Group 306"/>
          <p:cNvGraphicFramePr>
            <a:graphicFrameLocks noGrp="1"/>
          </p:cNvGraphicFramePr>
          <p:nvPr>
            <p:extLst>
              <p:ext uri="{D42A27DB-BD31-4B8C-83A1-F6EECF244321}">
                <p14:modId xmlns:p14="http://schemas.microsoft.com/office/powerpoint/2010/main" val="2658395784"/>
              </p:ext>
            </p:extLst>
          </p:nvPr>
        </p:nvGraphicFramePr>
        <p:xfrm>
          <a:off x="1835150" y="1277938"/>
          <a:ext cx="6767513" cy="519113"/>
        </p:xfrm>
        <a:graphic>
          <a:graphicData uri="http://schemas.openxmlformats.org/drawingml/2006/table">
            <a:tbl>
              <a:tblPr/>
              <a:tblGrid>
                <a:gridCol w="752475">
                  <a:extLst>
                    <a:ext uri="{9D8B030D-6E8A-4147-A177-3AD203B41FA5}">
                      <a16:colId xmlns:a16="http://schemas.microsoft.com/office/drawing/2014/main" val="20000"/>
                    </a:ext>
                  </a:extLst>
                </a:gridCol>
                <a:gridCol w="750888">
                  <a:extLst>
                    <a:ext uri="{9D8B030D-6E8A-4147-A177-3AD203B41FA5}">
                      <a16:colId xmlns:a16="http://schemas.microsoft.com/office/drawing/2014/main" val="20001"/>
                    </a:ext>
                  </a:extLst>
                </a:gridCol>
                <a:gridCol w="752475">
                  <a:extLst>
                    <a:ext uri="{9D8B030D-6E8A-4147-A177-3AD203B41FA5}">
                      <a16:colId xmlns:a16="http://schemas.microsoft.com/office/drawing/2014/main" val="20002"/>
                    </a:ext>
                  </a:extLst>
                </a:gridCol>
                <a:gridCol w="752475">
                  <a:extLst>
                    <a:ext uri="{9D8B030D-6E8A-4147-A177-3AD203B41FA5}">
                      <a16:colId xmlns:a16="http://schemas.microsoft.com/office/drawing/2014/main" val="20003"/>
                    </a:ext>
                  </a:extLst>
                </a:gridCol>
                <a:gridCol w="750887">
                  <a:extLst>
                    <a:ext uri="{9D8B030D-6E8A-4147-A177-3AD203B41FA5}">
                      <a16:colId xmlns:a16="http://schemas.microsoft.com/office/drawing/2014/main" val="20004"/>
                    </a:ext>
                  </a:extLst>
                </a:gridCol>
                <a:gridCol w="752475">
                  <a:extLst>
                    <a:ext uri="{9D8B030D-6E8A-4147-A177-3AD203B41FA5}">
                      <a16:colId xmlns:a16="http://schemas.microsoft.com/office/drawing/2014/main" val="20005"/>
                    </a:ext>
                  </a:extLst>
                </a:gridCol>
                <a:gridCol w="752475">
                  <a:extLst>
                    <a:ext uri="{9D8B030D-6E8A-4147-A177-3AD203B41FA5}">
                      <a16:colId xmlns:a16="http://schemas.microsoft.com/office/drawing/2014/main" val="20006"/>
                    </a:ext>
                  </a:extLst>
                </a:gridCol>
                <a:gridCol w="750888">
                  <a:extLst>
                    <a:ext uri="{9D8B030D-6E8A-4147-A177-3AD203B41FA5}">
                      <a16:colId xmlns:a16="http://schemas.microsoft.com/office/drawing/2014/main" val="20007"/>
                    </a:ext>
                  </a:extLst>
                </a:gridCol>
                <a:gridCol w="752475">
                  <a:extLst>
                    <a:ext uri="{9D8B030D-6E8A-4147-A177-3AD203B41FA5}">
                      <a16:colId xmlns:a16="http://schemas.microsoft.com/office/drawing/2014/main" val="20008"/>
                    </a:ext>
                  </a:extLst>
                </a:gridCol>
              </a:tblGrid>
              <a:tr h="519113">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1" i="0" u="none" strike="noStrike" cap="none" normalizeH="0" baseline="0" dirty="0">
                          <a:ln>
                            <a:noFill/>
                          </a:ln>
                          <a:solidFill>
                            <a:schemeClr val="tx1"/>
                          </a:solidFill>
                          <a:effectLst/>
                          <a:latin typeface="Times New Roman" pitchFamily="18" charset="0"/>
                          <a:ea typeface="宋体" pitchFamily="2" charset="-122"/>
                        </a:rPr>
                        <a:t>0</a:t>
                      </a:r>
                    </a:p>
                  </a:txBody>
                  <a:tcPr marL="90000" marR="90000" marT="46800" marB="46800" horzOverflow="overflow">
                    <a:lnL cap="flat">
                      <a:noFill/>
                    </a:lnL>
                    <a:lnR>
                      <a:noFill/>
                    </a:lnR>
                    <a:lnT cap="flat">
                      <a:noFill/>
                    </a:lnT>
                    <a:lnB cap="flat">
                      <a:noFill/>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1" i="0" u="none" strike="noStrike" cap="none" normalizeH="0" baseline="0" dirty="0">
                          <a:ln>
                            <a:noFill/>
                          </a:ln>
                          <a:solidFill>
                            <a:schemeClr val="tx1"/>
                          </a:solidFill>
                          <a:effectLst/>
                          <a:latin typeface="Times New Roman" pitchFamily="18" charset="0"/>
                          <a:ea typeface="宋体" pitchFamily="2" charset="-122"/>
                        </a:rPr>
                        <a:t>1</a:t>
                      </a:r>
                    </a:p>
                  </a:txBody>
                  <a:tcPr marL="90000" marR="90000" marT="46800" marB="46800" horzOverflow="overflow">
                    <a:lnL>
                      <a:noFill/>
                    </a:lnL>
                    <a:lnR>
                      <a:noFill/>
                    </a:lnR>
                    <a:lnT cap="flat">
                      <a:noFill/>
                    </a:lnT>
                    <a:lnB cap="flat">
                      <a:noFill/>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 2</a:t>
                      </a:r>
                    </a:p>
                  </a:txBody>
                  <a:tcPr marL="90000" marR="90000" marT="46800" marB="46800" horzOverflow="overflow">
                    <a:lnL>
                      <a:noFill/>
                    </a:lnL>
                    <a:lnR>
                      <a:noFill/>
                    </a:lnR>
                    <a:lnT cap="flat">
                      <a:noFill/>
                    </a:lnT>
                    <a:lnB cap="flat">
                      <a:noFill/>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 3</a:t>
                      </a:r>
                    </a:p>
                  </a:txBody>
                  <a:tcPr marL="90000" marR="90000" marT="46800" marB="46800" horzOverflow="overflow">
                    <a:lnL>
                      <a:noFill/>
                    </a:lnL>
                    <a:lnR>
                      <a:noFill/>
                    </a:lnR>
                    <a:lnT cap="flat">
                      <a:noFill/>
                    </a:lnT>
                    <a:lnB cap="flat">
                      <a:noFill/>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  4</a:t>
                      </a:r>
                    </a:p>
                  </a:txBody>
                  <a:tcPr marL="90000" marR="90000" marT="46800" marB="46800" horzOverflow="overflow">
                    <a:lnL>
                      <a:noFill/>
                    </a:lnL>
                    <a:lnR>
                      <a:noFill/>
                    </a:lnR>
                    <a:lnT cap="flat">
                      <a:noFill/>
                    </a:lnT>
                    <a:lnB cap="flat">
                      <a:noFill/>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  5</a:t>
                      </a:r>
                    </a:p>
                  </a:txBody>
                  <a:tcPr marL="90000" marR="90000" marT="46800" marB="46800" horzOverflow="overflow">
                    <a:lnL>
                      <a:noFill/>
                    </a:lnL>
                    <a:lnR>
                      <a:noFill/>
                    </a:lnR>
                    <a:lnT cap="flat">
                      <a:noFill/>
                    </a:lnT>
                    <a:lnB cap="flat">
                      <a:noFill/>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1" i="0" u="none" strike="noStrike" cap="none" normalizeH="0" baseline="0" dirty="0">
                          <a:ln>
                            <a:noFill/>
                          </a:ln>
                          <a:solidFill>
                            <a:schemeClr val="tx1"/>
                          </a:solidFill>
                          <a:effectLst/>
                          <a:latin typeface="Times New Roman" pitchFamily="18" charset="0"/>
                          <a:ea typeface="宋体" pitchFamily="2" charset="-122"/>
                        </a:rPr>
                        <a:t> </a:t>
                      </a:r>
                      <a:r>
                        <a:rPr kumimoji="0" lang="en-US" altLang="zh-CN" sz="2400" b="1" i="0" u="none" strike="noStrike" cap="none" normalizeH="0" baseline="0" dirty="0">
                          <a:ln>
                            <a:noFill/>
                          </a:ln>
                          <a:solidFill>
                            <a:srgbClr val="FF0000"/>
                          </a:solidFill>
                          <a:effectLst/>
                          <a:latin typeface="Times New Roman" pitchFamily="18" charset="0"/>
                          <a:ea typeface="宋体" pitchFamily="2" charset="-122"/>
                        </a:rPr>
                        <a:t> 6</a:t>
                      </a:r>
                    </a:p>
                  </a:txBody>
                  <a:tcPr marL="90000" marR="90000" marT="46800" marB="46800" horzOverflow="overflow">
                    <a:lnL>
                      <a:noFill/>
                    </a:lnL>
                    <a:lnR>
                      <a:noFill/>
                    </a:lnR>
                    <a:lnT cap="flat">
                      <a:noFill/>
                    </a:lnT>
                    <a:lnB cap="flat">
                      <a:noFill/>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1" i="0" u="none" strike="noStrike" cap="none" normalizeH="0" baseline="0" dirty="0">
                          <a:ln>
                            <a:noFill/>
                          </a:ln>
                          <a:solidFill>
                            <a:schemeClr val="tx1"/>
                          </a:solidFill>
                          <a:effectLst/>
                          <a:latin typeface="Times New Roman" pitchFamily="18" charset="0"/>
                          <a:ea typeface="宋体" pitchFamily="2" charset="-122"/>
                        </a:rPr>
                        <a:t>  </a:t>
                      </a:r>
                      <a:r>
                        <a:rPr kumimoji="0" lang="en-US" altLang="zh-CN" sz="2400" b="1" i="0" u="none" strike="noStrike" cap="none" normalizeH="0" baseline="0" dirty="0">
                          <a:ln>
                            <a:noFill/>
                          </a:ln>
                          <a:solidFill>
                            <a:srgbClr val="33CC33"/>
                          </a:solidFill>
                          <a:effectLst/>
                          <a:latin typeface="Times New Roman" pitchFamily="18" charset="0"/>
                          <a:ea typeface="宋体" pitchFamily="2" charset="-122"/>
                        </a:rPr>
                        <a:t>7</a:t>
                      </a:r>
                    </a:p>
                  </a:txBody>
                  <a:tcPr marL="90000" marR="90000" marT="46800" marB="46800" horzOverflow="overflow">
                    <a:lnL>
                      <a:noFill/>
                    </a:lnL>
                    <a:lnR>
                      <a:noFill/>
                    </a:lnR>
                    <a:lnT cap="flat">
                      <a:noFill/>
                    </a:lnT>
                    <a:lnB cap="flat">
                      <a:noFill/>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1" i="0" u="none" strike="noStrike" cap="none" normalizeH="0" baseline="0" dirty="0">
                          <a:ln>
                            <a:noFill/>
                          </a:ln>
                          <a:solidFill>
                            <a:schemeClr val="tx1"/>
                          </a:solidFill>
                          <a:effectLst/>
                          <a:latin typeface="Times New Roman" pitchFamily="18" charset="0"/>
                          <a:ea typeface="宋体" pitchFamily="2" charset="-122"/>
                        </a:rPr>
                        <a:t>   8</a:t>
                      </a:r>
                    </a:p>
                  </a:txBody>
                  <a:tcPr marL="90000" marR="90000" marT="46800" marB="46800" horzOverflow="overflow">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4" name="Group 301"/>
          <p:cNvGraphicFramePr>
            <a:graphicFrameLocks noGrp="1"/>
          </p:cNvGraphicFramePr>
          <p:nvPr>
            <p:extLst>
              <p:ext uri="{D42A27DB-BD31-4B8C-83A1-F6EECF244321}">
                <p14:modId xmlns:p14="http://schemas.microsoft.com/office/powerpoint/2010/main" val="678119120"/>
              </p:ext>
            </p:extLst>
          </p:nvPr>
        </p:nvGraphicFramePr>
        <p:xfrm>
          <a:off x="1546225" y="1925638"/>
          <a:ext cx="7273925" cy="1038226"/>
        </p:xfrm>
        <a:graphic>
          <a:graphicData uri="http://schemas.openxmlformats.org/drawingml/2006/table">
            <a:tbl>
              <a:tblPr/>
              <a:tblGrid>
                <a:gridCol w="808038">
                  <a:extLst>
                    <a:ext uri="{9D8B030D-6E8A-4147-A177-3AD203B41FA5}">
                      <a16:colId xmlns:a16="http://schemas.microsoft.com/office/drawing/2014/main" val="20000"/>
                    </a:ext>
                  </a:extLst>
                </a:gridCol>
                <a:gridCol w="806450">
                  <a:extLst>
                    <a:ext uri="{9D8B030D-6E8A-4147-A177-3AD203B41FA5}">
                      <a16:colId xmlns:a16="http://schemas.microsoft.com/office/drawing/2014/main" val="20001"/>
                    </a:ext>
                  </a:extLst>
                </a:gridCol>
                <a:gridCol w="809625">
                  <a:extLst>
                    <a:ext uri="{9D8B030D-6E8A-4147-A177-3AD203B41FA5}">
                      <a16:colId xmlns:a16="http://schemas.microsoft.com/office/drawing/2014/main" val="20002"/>
                    </a:ext>
                  </a:extLst>
                </a:gridCol>
                <a:gridCol w="808037">
                  <a:extLst>
                    <a:ext uri="{9D8B030D-6E8A-4147-A177-3AD203B41FA5}">
                      <a16:colId xmlns:a16="http://schemas.microsoft.com/office/drawing/2014/main" val="20003"/>
                    </a:ext>
                  </a:extLst>
                </a:gridCol>
                <a:gridCol w="809625">
                  <a:extLst>
                    <a:ext uri="{9D8B030D-6E8A-4147-A177-3AD203B41FA5}">
                      <a16:colId xmlns:a16="http://schemas.microsoft.com/office/drawing/2014/main" val="20004"/>
                    </a:ext>
                  </a:extLst>
                </a:gridCol>
                <a:gridCol w="808038">
                  <a:extLst>
                    <a:ext uri="{9D8B030D-6E8A-4147-A177-3AD203B41FA5}">
                      <a16:colId xmlns:a16="http://schemas.microsoft.com/office/drawing/2014/main" val="20005"/>
                    </a:ext>
                  </a:extLst>
                </a:gridCol>
                <a:gridCol w="809625">
                  <a:extLst>
                    <a:ext uri="{9D8B030D-6E8A-4147-A177-3AD203B41FA5}">
                      <a16:colId xmlns:a16="http://schemas.microsoft.com/office/drawing/2014/main" val="20006"/>
                    </a:ext>
                  </a:extLst>
                </a:gridCol>
                <a:gridCol w="806450">
                  <a:extLst>
                    <a:ext uri="{9D8B030D-6E8A-4147-A177-3AD203B41FA5}">
                      <a16:colId xmlns:a16="http://schemas.microsoft.com/office/drawing/2014/main" val="20007"/>
                    </a:ext>
                  </a:extLst>
                </a:gridCol>
                <a:gridCol w="808037">
                  <a:extLst>
                    <a:ext uri="{9D8B030D-6E8A-4147-A177-3AD203B41FA5}">
                      <a16:colId xmlns:a16="http://schemas.microsoft.com/office/drawing/2014/main" val="20008"/>
                    </a:ext>
                  </a:extLst>
                </a:gridCol>
              </a:tblGrid>
              <a:tr h="519113">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1" i="0" u="none" strike="noStrike" cap="none" normalizeH="0" baseline="0" dirty="0">
                          <a:ln>
                            <a:noFill/>
                          </a:ln>
                          <a:solidFill>
                            <a:schemeClr val="tx1"/>
                          </a:solidFill>
                          <a:effectLst/>
                          <a:latin typeface="Times New Roman" pitchFamily="18" charset="0"/>
                          <a:ea typeface="宋体" pitchFamily="2" charset="-122"/>
                        </a:rPr>
                        <a:t>M</a:t>
                      </a:r>
                    </a:p>
                  </a:txBody>
                  <a:tcPr marL="90000" marR="90000" marT="46800" marB="46800"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49</a:t>
                      </a: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38</a:t>
                      </a: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65</a:t>
                      </a: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97</a:t>
                      </a: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76</a:t>
                      </a: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13</a:t>
                      </a: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27</a:t>
                      </a: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1" i="0" u="none" strike="noStrike" cap="none" normalizeH="0" baseline="0" dirty="0">
                          <a:ln>
                            <a:noFill/>
                          </a:ln>
                          <a:solidFill>
                            <a:schemeClr val="tx1"/>
                          </a:solidFill>
                          <a:effectLst/>
                          <a:latin typeface="Times New Roman" pitchFamily="18" charset="0"/>
                          <a:ea typeface="宋体" pitchFamily="2" charset="-122"/>
                        </a:rPr>
                        <a:t>52</a:t>
                      </a:r>
                    </a:p>
                  </a:txBody>
                  <a:tcPr marL="90000" marR="90000" marT="46800" marB="46800"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19113">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1" i="0" u="none" strike="noStrike" cap="none" normalizeH="0" baseline="0" dirty="0">
                          <a:ln>
                            <a:noFill/>
                          </a:ln>
                          <a:solidFill>
                            <a:srgbClr val="FF0000"/>
                          </a:solidFill>
                          <a:effectLst/>
                          <a:latin typeface="Times New Roman" pitchFamily="18" charset="0"/>
                          <a:ea typeface="宋体" pitchFamily="2" charset="-122"/>
                        </a:rPr>
                        <a:t>6</a:t>
                      </a:r>
                    </a:p>
                  </a:txBody>
                  <a:tcPr marL="90000" marR="90000" marT="46800" marB="46800"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8</a:t>
                      </a: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1</a:t>
                      </a: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5</a:t>
                      </a: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0</a:t>
                      </a: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4</a:t>
                      </a: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1" i="0" u="none" strike="noStrike" cap="none" normalizeH="0" baseline="0" dirty="0">
                          <a:ln>
                            <a:noFill/>
                          </a:ln>
                          <a:solidFill>
                            <a:srgbClr val="33CC33"/>
                          </a:solidFill>
                          <a:effectLst/>
                          <a:latin typeface="Times New Roman" pitchFamily="18" charset="0"/>
                          <a:ea typeface="宋体" pitchFamily="2" charset="-122"/>
                        </a:rPr>
                        <a:t>7</a:t>
                      </a: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2</a:t>
                      </a: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1" i="0" u="none" strike="noStrike" cap="none" normalizeH="0" baseline="0" dirty="0">
                          <a:ln>
                            <a:noFill/>
                          </a:ln>
                          <a:solidFill>
                            <a:schemeClr val="tx1"/>
                          </a:solidFill>
                          <a:effectLst/>
                          <a:latin typeface="Times New Roman" pitchFamily="18" charset="0"/>
                          <a:ea typeface="宋体" pitchFamily="2" charset="-122"/>
                        </a:rPr>
                        <a:t>3</a:t>
                      </a:r>
                    </a:p>
                  </a:txBody>
                  <a:tcPr marL="90000" marR="90000" marT="46800" marB="46800"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15" name="Text Box 195"/>
          <p:cNvSpPr txBox="1">
            <a:spLocks noChangeArrowheads="1"/>
          </p:cNvSpPr>
          <p:nvPr/>
        </p:nvSpPr>
        <p:spPr bwMode="auto">
          <a:xfrm>
            <a:off x="323850" y="1565275"/>
            <a:ext cx="935038" cy="1116013"/>
          </a:xfrm>
          <a:prstGeom prst="rect">
            <a:avLst/>
          </a:prstGeom>
          <a:noFill/>
          <a:ln w="9525" algn="ctr">
            <a:noFill/>
            <a:miter lim="800000"/>
            <a:headEnd/>
            <a:tailEnd/>
          </a:ln>
          <a:effectLst/>
        </p:spPr>
        <p:txBody>
          <a:bodyPr>
            <a:spAutoFit/>
          </a:bodyPr>
          <a:lstStyle/>
          <a:p>
            <a:pPr fontAlgn="base">
              <a:lnSpc>
                <a:spcPct val="80000"/>
              </a:lnSpc>
              <a:spcBef>
                <a:spcPct val="0"/>
              </a:spcBef>
              <a:spcAft>
                <a:spcPct val="0"/>
              </a:spcAft>
            </a:pPr>
            <a:r>
              <a:rPr kumimoji="1" lang="en-US" altLang="zh-CN" sz="2800" b="1" dirty="0" err="1">
                <a:solidFill>
                  <a:srgbClr val="0000FF"/>
                </a:solidFill>
                <a:latin typeface="Times New Roman" pitchFamily="18" charset="0"/>
                <a:ea typeface="楷体_GB2312" pitchFamily="49" charset="-122"/>
              </a:rPr>
              <a:t>i</a:t>
            </a:r>
            <a:r>
              <a:rPr kumimoji="1" lang="en-US" altLang="zh-CN" sz="2800" b="1" dirty="0">
                <a:solidFill>
                  <a:srgbClr val="0000FF"/>
                </a:solidFill>
                <a:latin typeface="Times New Roman" pitchFamily="18" charset="0"/>
                <a:ea typeface="楷体_GB2312" pitchFamily="49" charset="-122"/>
              </a:rPr>
              <a:t>=1</a:t>
            </a:r>
          </a:p>
          <a:p>
            <a:pPr fontAlgn="base">
              <a:lnSpc>
                <a:spcPct val="80000"/>
              </a:lnSpc>
              <a:spcBef>
                <a:spcPct val="0"/>
              </a:spcBef>
              <a:spcAft>
                <a:spcPct val="0"/>
              </a:spcAft>
            </a:pPr>
            <a:r>
              <a:rPr kumimoji="1" lang="en-US" altLang="zh-CN" sz="2800" b="1" dirty="0">
                <a:solidFill>
                  <a:srgbClr val="0000FF"/>
                </a:solidFill>
                <a:latin typeface="Times New Roman" pitchFamily="18" charset="0"/>
                <a:ea typeface="楷体_GB2312" pitchFamily="49" charset="-122"/>
              </a:rPr>
              <a:t>p=6</a:t>
            </a:r>
          </a:p>
          <a:p>
            <a:pPr fontAlgn="base">
              <a:lnSpc>
                <a:spcPct val="80000"/>
              </a:lnSpc>
              <a:spcBef>
                <a:spcPct val="0"/>
              </a:spcBef>
              <a:spcAft>
                <a:spcPct val="0"/>
              </a:spcAft>
            </a:pPr>
            <a:r>
              <a:rPr kumimoji="1" lang="en-US" altLang="zh-CN" sz="2800" b="1" dirty="0">
                <a:solidFill>
                  <a:srgbClr val="0000FF"/>
                </a:solidFill>
                <a:latin typeface="Times New Roman" pitchFamily="18" charset="0"/>
                <a:ea typeface="楷体_GB2312" pitchFamily="49" charset="-122"/>
              </a:rPr>
              <a:t>q=7</a:t>
            </a:r>
          </a:p>
        </p:txBody>
      </p:sp>
      <p:sp>
        <p:nvSpPr>
          <p:cNvPr id="17" name="TextBox 16"/>
          <p:cNvSpPr txBox="1"/>
          <p:nvPr/>
        </p:nvSpPr>
        <p:spPr>
          <a:xfrm>
            <a:off x="4500562" y="5486400"/>
            <a:ext cx="4352474" cy="1421928"/>
          </a:xfrm>
          <a:prstGeom prst="rect">
            <a:avLst/>
          </a:prstGeom>
          <a:noFill/>
          <a:ln>
            <a:solidFill>
              <a:srgbClr val="003300"/>
            </a:solidFill>
          </a:ln>
        </p:spPr>
        <p:txBody>
          <a:bodyPr wrap="none" rtlCol="0">
            <a:spAutoFit/>
          </a:bodyPr>
          <a:lstStyle/>
          <a:p>
            <a:pPr fontAlgn="base">
              <a:lnSpc>
                <a:spcPct val="120000"/>
              </a:lnSpc>
              <a:spcBef>
                <a:spcPct val="0"/>
              </a:spcBef>
              <a:spcAft>
                <a:spcPct val="0"/>
              </a:spcAft>
            </a:pPr>
            <a:r>
              <a:rPr kumimoji="1" lang="en-US" altLang="zh-CN" sz="2400" b="1" dirty="0">
                <a:solidFill>
                  <a:srgbClr val="003300"/>
                </a:solidFill>
                <a:latin typeface="Times New Roman" pitchFamily="18" charset="0"/>
                <a:ea typeface="楷体_GB2312" pitchFamily="49" charset="-122"/>
              </a:rPr>
              <a:t>p:</a:t>
            </a:r>
            <a:r>
              <a:rPr kumimoji="1" lang="zh-CN" altLang="en-US" sz="2400" b="1" dirty="0">
                <a:solidFill>
                  <a:srgbClr val="003300"/>
                </a:solidFill>
                <a:latin typeface="Times New Roman" pitchFamily="18" charset="0"/>
                <a:ea typeface="楷体_GB2312" pitchFamily="49" charset="-122"/>
              </a:rPr>
              <a:t>指示第</a:t>
            </a:r>
            <a:r>
              <a:rPr kumimoji="1" lang="en-US" altLang="zh-CN" sz="2400" b="1" dirty="0" err="1">
                <a:solidFill>
                  <a:srgbClr val="FF0000"/>
                </a:solidFill>
                <a:latin typeface="Times New Roman" pitchFamily="18" charset="0"/>
                <a:ea typeface="楷体_GB2312" pitchFamily="49" charset="-122"/>
              </a:rPr>
              <a:t>i</a:t>
            </a:r>
            <a:r>
              <a:rPr kumimoji="1" lang="zh-CN" altLang="en-US" sz="2400" b="1" dirty="0">
                <a:solidFill>
                  <a:srgbClr val="003300"/>
                </a:solidFill>
                <a:latin typeface="Times New Roman" pitchFamily="18" charset="0"/>
                <a:ea typeface="楷体_GB2312" pitchFamily="49" charset="-122"/>
              </a:rPr>
              <a:t>个记录的</a:t>
            </a:r>
            <a:r>
              <a:rPr kumimoji="1" lang="zh-CN" altLang="en-US" sz="2400" b="1" dirty="0">
                <a:solidFill>
                  <a:srgbClr val="FF0000"/>
                </a:solidFill>
                <a:latin typeface="Times New Roman" pitchFamily="18" charset="0"/>
                <a:ea typeface="楷体_GB2312" pitchFamily="49" charset="-122"/>
              </a:rPr>
              <a:t>当前</a:t>
            </a:r>
            <a:r>
              <a:rPr kumimoji="1" lang="zh-CN" altLang="en-US" sz="2400" b="1" dirty="0">
                <a:solidFill>
                  <a:srgbClr val="003300"/>
                </a:solidFill>
                <a:latin typeface="Times New Roman" pitchFamily="18" charset="0"/>
                <a:ea typeface="楷体_GB2312" pitchFamily="49" charset="-122"/>
              </a:rPr>
              <a:t>位置</a:t>
            </a:r>
            <a:endParaRPr kumimoji="1" lang="en-US" altLang="zh-CN" sz="2400" b="1" dirty="0">
              <a:solidFill>
                <a:srgbClr val="003300"/>
              </a:solidFill>
              <a:latin typeface="Times New Roman" pitchFamily="18" charset="0"/>
              <a:ea typeface="楷体_GB2312" pitchFamily="49" charset="-122"/>
            </a:endParaRPr>
          </a:p>
          <a:p>
            <a:pPr fontAlgn="base">
              <a:lnSpc>
                <a:spcPct val="120000"/>
              </a:lnSpc>
              <a:spcBef>
                <a:spcPct val="0"/>
              </a:spcBef>
              <a:spcAft>
                <a:spcPct val="0"/>
              </a:spcAft>
            </a:pPr>
            <a:r>
              <a:rPr kumimoji="1" lang="en-US" altLang="zh-CN" sz="2400" b="1" dirty="0" err="1">
                <a:solidFill>
                  <a:srgbClr val="003300"/>
                </a:solidFill>
                <a:latin typeface="Times New Roman" pitchFamily="18" charset="0"/>
                <a:ea typeface="楷体_GB2312" pitchFamily="49" charset="-122"/>
              </a:rPr>
              <a:t>i</a:t>
            </a:r>
            <a:r>
              <a:rPr kumimoji="1" lang="en-US" altLang="zh-CN" sz="2400" b="1" dirty="0">
                <a:solidFill>
                  <a:srgbClr val="003300"/>
                </a:solidFill>
                <a:latin typeface="Times New Roman" pitchFamily="18" charset="0"/>
                <a:ea typeface="楷体_GB2312" pitchFamily="49" charset="-122"/>
              </a:rPr>
              <a:t> :</a:t>
            </a:r>
            <a:r>
              <a:rPr kumimoji="1" lang="zh-CN" altLang="en-US" sz="2400" b="1" dirty="0">
                <a:solidFill>
                  <a:srgbClr val="003300"/>
                </a:solidFill>
                <a:latin typeface="Times New Roman" pitchFamily="18" charset="0"/>
                <a:ea typeface="楷体_GB2312" pitchFamily="49" charset="-122"/>
              </a:rPr>
              <a:t>指示第</a:t>
            </a:r>
            <a:r>
              <a:rPr kumimoji="1" lang="en-US" altLang="zh-CN" sz="2400" b="1" dirty="0" err="1">
                <a:solidFill>
                  <a:srgbClr val="FF0000"/>
                </a:solidFill>
                <a:latin typeface="Times New Roman" pitchFamily="18" charset="0"/>
                <a:ea typeface="楷体_GB2312" pitchFamily="49" charset="-122"/>
              </a:rPr>
              <a:t>i</a:t>
            </a:r>
            <a:r>
              <a:rPr kumimoji="1" lang="zh-CN" altLang="en-US" sz="2400" b="1" dirty="0">
                <a:solidFill>
                  <a:srgbClr val="003300"/>
                </a:solidFill>
                <a:latin typeface="Times New Roman" pitchFamily="18" charset="0"/>
                <a:ea typeface="楷体_GB2312" pitchFamily="49" charset="-122"/>
              </a:rPr>
              <a:t>个记录</a:t>
            </a:r>
            <a:r>
              <a:rPr kumimoji="1" lang="zh-CN" altLang="en-US" sz="2400" b="1" dirty="0">
                <a:solidFill>
                  <a:srgbClr val="FF0000"/>
                </a:solidFill>
                <a:latin typeface="Times New Roman" pitchFamily="18" charset="0"/>
                <a:ea typeface="楷体_GB2312" pitchFamily="49" charset="-122"/>
              </a:rPr>
              <a:t>应在</a:t>
            </a:r>
            <a:r>
              <a:rPr kumimoji="1" lang="zh-CN" altLang="en-US" sz="2400" b="1" dirty="0">
                <a:solidFill>
                  <a:srgbClr val="003300"/>
                </a:solidFill>
                <a:latin typeface="Times New Roman" pitchFamily="18" charset="0"/>
                <a:ea typeface="楷体_GB2312" pitchFamily="49" charset="-122"/>
              </a:rPr>
              <a:t>的位置</a:t>
            </a:r>
            <a:endParaRPr kumimoji="1" lang="en-US" altLang="zh-CN" sz="2400" b="1" dirty="0">
              <a:solidFill>
                <a:srgbClr val="003300"/>
              </a:solidFill>
              <a:latin typeface="Times New Roman" pitchFamily="18" charset="0"/>
              <a:ea typeface="楷体_GB2312" pitchFamily="49" charset="-122"/>
            </a:endParaRPr>
          </a:p>
          <a:p>
            <a:pPr fontAlgn="base">
              <a:lnSpc>
                <a:spcPct val="120000"/>
              </a:lnSpc>
              <a:spcBef>
                <a:spcPct val="0"/>
              </a:spcBef>
              <a:spcAft>
                <a:spcPct val="0"/>
              </a:spcAft>
            </a:pPr>
            <a:r>
              <a:rPr kumimoji="1" lang="en-US" altLang="zh-CN" sz="2400" b="1" dirty="0">
                <a:solidFill>
                  <a:srgbClr val="003300"/>
                </a:solidFill>
                <a:latin typeface="Times New Roman" pitchFamily="18" charset="0"/>
                <a:ea typeface="楷体_GB2312" pitchFamily="49" charset="-122"/>
              </a:rPr>
              <a:t>q :</a:t>
            </a:r>
            <a:r>
              <a:rPr kumimoji="1" lang="zh-CN" altLang="en-US" sz="2400" b="1" dirty="0">
                <a:solidFill>
                  <a:srgbClr val="003300"/>
                </a:solidFill>
                <a:latin typeface="Times New Roman" pitchFamily="18" charset="0"/>
                <a:ea typeface="楷体_GB2312" pitchFamily="49" charset="-122"/>
              </a:rPr>
              <a:t>指示第</a:t>
            </a:r>
            <a:r>
              <a:rPr kumimoji="1" lang="en-US" altLang="zh-CN" sz="2400" b="1" dirty="0">
                <a:solidFill>
                  <a:srgbClr val="FF0000"/>
                </a:solidFill>
                <a:latin typeface="Times New Roman" pitchFamily="18" charset="0"/>
                <a:ea typeface="楷体_GB2312" pitchFamily="49" charset="-122"/>
              </a:rPr>
              <a:t>i+1</a:t>
            </a:r>
            <a:r>
              <a:rPr kumimoji="1" lang="zh-CN" altLang="en-US" sz="2400" b="1" dirty="0">
                <a:solidFill>
                  <a:srgbClr val="003300"/>
                </a:solidFill>
                <a:latin typeface="Times New Roman" pitchFamily="18" charset="0"/>
                <a:ea typeface="楷体_GB2312" pitchFamily="49" charset="-122"/>
              </a:rPr>
              <a:t>个记录的</a:t>
            </a:r>
            <a:r>
              <a:rPr kumimoji="1" lang="zh-CN" altLang="en-US" sz="2400" b="1" dirty="0">
                <a:solidFill>
                  <a:srgbClr val="FF0000"/>
                </a:solidFill>
                <a:latin typeface="Times New Roman" pitchFamily="18" charset="0"/>
                <a:ea typeface="楷体_GB2312" pitchFamily="49" charset="-122"/>
              </a:rPr>
              <a:t>当前</a:t>
            </a:r>
            <a:r>
              <a:rPr kumimoji="1" lang="zh-CN" altLang="en-US" sz="2400" b="1" dirty="0">
                <a:solidFill>
                  <a:srgbClr val="003300"/>
                </a:solidFill>
                <a:latin typeface="Times New Roman" pitchFamily="18" charset="0"/>
                <a:ea typeface="楷体_GB2312" pitchFamily="49" charset="-122"/>
              </a:rPr>
              <a:t>位置</a:t>
            </a:r>
            <a:endParaRPr kumimoji="1" lang="zh-CN" altLang="en-US" sz="2400" b="1" dirty="0">
              <a:solidFill>
                <a:srgbClr val="6600CC"/>
              </a:solidFill>
              <a:latin typeface="Times New Roman" pitchFamily="18" charset="0"/>
              <a:ea typeface="楷体_GB2312" pitchFamily="49" charset="-122"/>
            </a:endParaRPr>
          </a:p>
        </p:txBody>
      </p:sp>
      <p:cxnSp>
        <p:nvCxnSpPr>
          <p:cNvPr id="18" name="直接箭头连接符 17"/>
          <p:cNvCxnSpPr/>
          <p:nvPr/>
        </p:nvCxnSpPr>
        <p:spPr bwMode="auto">
          <a:xfrm rot="5400000" flipH="1" flipV="1">
            <a:off x="2107389" y="3402805"/>
            <a:ext cx="642942" cy="1588"/>
          </a:xfrm>
          <a:prstGeom prst="straightConnector1">
            <a:avLst/>
          </a:prstGeom>
          <a:noFill/>
          <a:ln w="28575" cap="flat" cmpd="sng" algn="ctr">
            <a:solidFill>
              <a:srgbClr val="000000"/>
            </a:solidFill>
            <a:prstDash val="solid"/>
            <a:round/>
            <a:headEnd type="none" w="med" len="med"/>
            <a:tailEnd type="arrow"/>
          </a:ln>
          <a:effectLst/>
        </p:spPr>
      </p:cxnSp>
      <p:sp>
        <p:nvSpPr>
          <p:cNvPr id="19" name="Text Box 195"/>
          <p:cNvSpPr txBox="1">
            <a:spLocks noChangeArrowheads="1"/>
          </p:cNvSpPr>
          <p:nvPr/>
        </p:nvSpPr>
        <p:spPr bwMode="auto">
          <a:xfrm>
            <a:off x="2500298" y="3215795"/>
            <a:ext cx="523850" cy="437043"/>
          </a:xfrm>
          <a:prstGeom prst="rect">
            <a:avLst/>
          </a:prstGeom>
          <a:noFill/>
          <a:ln w="9525" algn="ctr">
            <a:noFill/>
            <a:miter lim="800000"/>
            <a:headEnd/>
            <a:tailEnd/>
          </a:ln>
          <a:effectLst/>
        </p:spPr>
        <p:txBody>
          <a:bodyPr wrap="square">
            <a:spAutoFit/>
          </a:bodyPr>
          <a:lstStyle/>
          <a:p>
            <a:pPr fontAlgn="base">
              <a:lnSpc>
                <a:spcPct val="80000"/>
              </a:lnSpc>
              <a:spcBef>
                <a:spcPct val="0"/>
              </a:spcBef>
              <a:spcAft>
                <a:spcPct val="0"/>
              </a:spcAft>
            </a:pPr>
            <a:r>
              <a:rPr kumimoji="1" lang="en-US" altLang="zh-CN" sz="2800" b="1" dirty="0" err="1">
                <a:solidFill>
                  <a:srgbClr val="0000FF"/>
                </a:solidFill>
                <a:latin typeface="Times New Roman" pitchFamily="18" charset="0"/>
                <a:ea typeface="楷体_GB2312" pitchFamily="49" charset="-122"/>
              </a:rPr>
              <a:t>i</a:t>
            </a:r>
            <a:endParaRPr kumimoji="1" lang="en-US" altLang="zh-CN" sz="2800" b="1" dirty="0">
              <a:solidFill>
                <a:srgbClr val="0000FF"/>
              </a:solidFill>
              <a:latin typeface="Times New Roman" pitchFamily="18" charset="0"/>
              <a:ea typeface="楷体_GB2312" pitchFamily="49" charset="-122"/>
            </a:endParaRPr>
          </a:p>
        </p:txBody>
      </p:sp>
      <p:grpSp>
        <p:nvGrpSpPr>
          <p:cNvPr id="20" name="组合 19"/>
          <p:cNvGrpSpPr/>
          <p:nvPr/>
        </p:nvGrpSpPr>
        <p:grpSpPr>
          <a:xfrm>
            <a:off x="6476248" y="2938458"/>
            <a:ext cx="596082" cy="642942"/>
            <a:chOff x="6476248" y="2786058"/>
            <a:chExt cx="596082" cy="642942"/>
          </a:xfrm>
        </p:grpSpPr>
        <p:cxnSp>
          <p:nvCxnSpPr>
            <p:cNvPr id="21" name="直接箭头连接符 20"/>
            <p:cNvCxnSpPr/>
            <p:nvPr/>
          </p:nvCxnSpPr>
          <p:spPr bwMode="auto">
            <a:xfrm rot="5400000" flipH="1" flipV="1">
              <a:off x="6155571" y="3106735"/>
              <a:ext cx="642942" cy="1588"/>
            </a:xfrm>
            <a:prstGeom prst="straightConnector1">
              <a:avLst/>
            </a:prstGeom>
            <a:noFill/>
            <a:ln w="28575" cap="flat" cmpd="sng" algn="ctr">
              <a:solidFill>
                <a:srgbClr val="000000"/>
              </a:solidFill>
              <a:prstDash val="solid"/>
              <a:round/>
              <a:headEnd type="none" w="med" len="med"/>
              <a:tailEnd type="arrow"/>
            </a:ln>
            <a:effectLst/>
          </p:spPr>
        </p:cxnSp>
        <p:sp>
          <p:nvSpPr>
            <p:cNvPr id="22" name="Text Box 195"/>
            <p:cNvSpPr txBox="1">
              <a:spLocks noChangeArrowheads="1"/>
            </p:cNvSpPr>
            <p:nvPr/>
          </p:nvSpPr>
          <p:spPr bwMode="auto">
            <a:xfrm>
              <a:off x="6548480" y="2919725"/>
              <a:ext cx="523850" cy="437043"/>
            </a:xfrm>
            <a:prstGeom prst="rect">
              <a:avLst/>
            </a:prstGeom>
            <a:noFill/>
            <a:ln w="9525" algn="ctr">
              <a:noFill/>
              <a:miter lim="800000"/>
              <a:headEnd/>
              <a:tailEnd/>
            </a:ln>
            <a:effectLst/>
          </p:spPr>
          <p:txBody>
            <a:bodyPr wrap="square">
              <a:spAutoFit/>
            </a:bodyPr>
            <a:lstStyle/>
            <a:p>
              <a:pPr marL="0" marR="0" lvl="0" indent="0" defTabSz="914400" eaLnBrk="1" fontAlgn="base" latinLnBrk="0" hangingPunct="1">
                <a:lnSpc>
                  <a:spcPct val="80000"/>
                </a:lnSpc>
                <a:spcBef>
                  <a:spcPct val="0"/>
                </a:spcBef>
                <a:spcAft>
                  <a:spcPct val="0"/>
                </a:spcAft>
                <a:buClrTx/>
                <a:buSzTx/>
                <a:buFontTx/>
                <a:buNone/>
                <a:tabLst/>
                <a:defRPr/>
              </a:pPr>
              <a:r>
                <a:rPr kumimoji="1" lang="en-US" altLang="zh-CN" sz="2800" b="1" i="0" u="none" strike="noStrike" kern="0" cap="none" spc="0" normalizeH="0" baseline="0" noProof="0" dirty="0">
                  <a:ln>
                    <a:noFill/>
                  </a:ln>
                  <a:solidFill>
                    <a:srgbClr val="0000FF"/>
                  </a:solidFill>
                  <a:effectLst/>
                  <a:uLnTx/>
                  <a:uFillTx/>
                  <a:latin typeface="Times New Roman" pitchFamily="18" charset="0"/>
                  <a:ea typeface="楷体_GB2312" pitchFamily="49" charset="-122"/>
                </a:rPr>
                <a:t>p</a:t>
              </a:r>
            </a:p>
          </p:txBody>
        </p:sp>
      </p:grpSp>
      <p:grpSp>
        <p:nvGrpSpPr>
          <p:cNvPr id="23" name="组合 22"/>
          <p:cNvGrpSpPr/>
          <p:nvPr/>
        </p:nvGrpSpPr>
        <p:grpSpPr>
          <a:xfrm>
            <a:off x="7262066" y="2938458"/>
            <a:ext cx="596082" cy="642942"/>
            <a:chOff x="7262066" y="2786058"/>
            <a:chExt cx="596082" cy="642942"/>
          </a:xfrm>
        </p:grpSpPr>
        <p:cxnSp>
          <p:nvCxnSpPr>
            <p:cNvPr id="24" name="直接箭头连接符 23"/>
            <p:cNvCxnSpPr/>
            <p:nvPr/>
          </p:nvCxnSpPr>
          <p:spPr bwMode="auto">
            <a:xfrm rot="5400000" flipH="1" flipV="1">
              <a:off x="6941389" y="3106735"/>
              <a:ext cx="642942" cy="1588"/>
            </a:xfrm>
            <a:prstGeom prst="straightConnector1">
              <a:avLst/>
            </a:prstGeom>
            <a:noFill/>
            <a:ln w="28575" cap="flat" cmpd="sng" algn="ctr">
              <a:solidFill>
                <a:srgbClr val="000000"/>
              </a:solidFill>
              <a:prstDash val="solid"/>
              <a:round/>
              <a:headEnd type="none" w="med" len="med"/>
              <a:tailEnd type="arrow"/>
            </a:ln>
            <a:effectLst/>
          </p:spPr>
        </p:cxnSp>
        <p:sp>
          <p:nvSpPr>
            <p:cNvPr id="25" name="Text Box 195"/>
            <p:cNvSpPr txBox="1">
              <a:spLocks noChangeArrowheads="1"/>
            </p:cNvSpPr>
            <p:nvPr/>
          </p:nvSpPr>
          <p:spPr bwMode="auto">
            <a:xfrm>
              <a:off x="7334298" y="2919725"/>
              <a:ext cx="523850" cy="437043"/>
            </a:xfrm>
            <a:prstGeom prst="rect">
              <a:avLst/>
            </a:prstGeom>
            <a:noFill/>
            <a:ln w="9525" algn="ctr">
              <a:noFill/>
              <a:miter lim="800000"/>
              <a:headEnd/>
              <a:tailEnd/>
            </a:ln>
            <a:effectLst/>
          </p:spPr>
          <p:txBody>
            <a:bodyPr wrap="square">
              <a:spAutoFit/>
            </a:bodyPr>
            <a:lstStyle/>
            <a:p>
              <a:pPr marL="0" marR="0" lvl="0" indent="0" defTabSz="914400" eaLnBrk="1" fontAlgn="base" latinLnBrk="0" hangingPunct="1">
                <a:lnSpc>
                  <a:spcPct val="80000"/>
                </a:lnSpc>
                <a:spcBef>
                  <a:spcPct val="0"/>
                </a:spcBef>
                <a:spcAft>
                  <a:spcPct val="0"/>
                </a:spcAft>
                <a:buClrTx/>
                <a:buSzTx/>
                <a:buFontTx/>
                <a:buNone/>
                <a:tabLst/>
                <a:defRPr/>
              </a:pPr>
              <a:r>
                <a:rPr kumimoji="1" lang="en-US" altLang="zh-CN" sz="2800" b="1" i="0" u="none" strike="noStrike" kern="0" cap="none" spc="0" normalizeH="0" baseline="0" noProof="0" dirty="0">
                  <a:ln>
                    <a:noFill/>
                  </a:ln>
                  <a:solidFill>
                    <a:srgbClr val="0000FF"/>
                  </a:solidFill>
                  <a:effectLst/>
                  <a:uLnTx/>
                  <a:uFillTx/>
                  <a:latin typeface="Times New Roman" pitchFamily="18" charset="0"/>
                  <a:ea typeface="楷体_GB2312" pitchFamily="49" charset="-122"/>
                </a:rPr>
                <a:t>q</a:t>
              </a:r>
            </a:p>
          </p:txBody>
        </p:sp>
      </p:grpSp>
      <p:graphicFrame>
        <p:nvGraphicFramePr>
          <p:cNvPr id="26" name="Group 302"/>
          <p:cNvGraphicFramePr>
            <a:graphicFrameLocks noGrp="1"/>
          </p:cNvGraphicFramePr>
          <p:nvPr>
            <p:extLst>
              <p:ext uri="{D42A27DB-BD31-4B8C-83A1-F6EECF244321}">
                <p14:modId xmlns:p14="http://schemas.microsoft.com/office/powerpoint/2010/main" val="2978601988"/>
              </p:ext>
            </p:extLst>
          </p:nvPr>
        </p:nvGraphicFramePr>
        <p:xfrm>
          <a:off x="1547813" y="3829058"/>
          <a:ext cx="7272337" cy="1038226"/>
        </p:xfrm>
        <a:graphic>
          <a:graphicData uri="http://schemas.openxmlformats.org/drawingml/2006/table">
            <a:tbl>
              <a:tblPr/>
              <a:tblGrid>
                <a:gridCol w="808037">
                  <a:extLst>
                    <a:ext uri="{9D8B030D-6E8A-4147-A177-3AD203B41FA5}">
                      <a16:colId xmlns:a16="http://schemas.microsoft.com/office/drawing/2014/main" val="20000"/>
                    </a:ext>
                  </a:extLst>
                </a:gridCol>
                <a:gridCol w="808038">
                  <a:extLst>
                    <a:ext uri="{9D8B030D-6E8A-4147-A177-3AD203B41FA5}">
                      <a16:colId xmlns:a16="http://schemas.microsoft.com/office/drawing/2014/main" val="20001"/>
                    </a:ext>
                  </a:extLst>
                </a:gridCol>
                <a:gridCol w="808037">
                  <a:extLst>
                    <a:ext uri="{9D8B030D-6E8A-4147-A177-3AD203B41FA5}">
                      <a16:colId xmlns:a16="http://schemas.microsoft.com/office/drawing/2014/main" val="20002"/>
                    </a:ext>
                  </a:extLst>
                </a:gridCol>
                <a:gridCol w="808038">
                  <a:extLst>
                    <a:ext uri="{9D8B030D-6E8A-4147-A177-3AD203B41FA5}">
                      <a16:colId xmlns:a16="http://schemas.microsoft.com/office/drawing/2014/main" val="20003"/>
                    </a:ext>
                  </a:extLst>
                </a:gridCol>
                <a:gridCol w="808037">
                  <a:extLst>
                    <a:ext uri="{9D8B030D-6E8A-4147-A177-3AD203B41FA5}">
                      <a16:colId xmlns:a16="http://schemas.microsoft.com/office/drawing/2014/main" val="20004"/>
                    </a:ext>
                  </a:extLst>
                </a:gridCol>
                <a:gridCol w="808038">
                  <a:extLst>
                    <a:ext uri="{9D8B030D-6E8A-4147-A177-3AD203B41FA5}">
                      <a16:colId xmlns:a16="http://schemas.microsoft.com/office/drawing/2014/main" val="20005"/>
                    </a:ext>
                  </a:extLst>
                </a:gridCol>
                <a:gridCol w="808037">
                  <a:extLst>
                    <a:ext uri="{9D8B030D-6E8A-4147-A177-3AD203B41FA5}">
                      <a16:colId xmlns:a16="http://schemas.microsoft.com/office/drawing/2014/main" val="20006"/>
                    </a:ext>
                  </a:extLst>
                </a:gridCol>
                <a:gridCol w="808038">
                  <a:extLst>
                    <a:ext uri="{9D8B030D-6E8A-4147-A177-3AD203B41FA5}">
                      <a16:colId xmlns:a16="http://schemas.microsoft.com/office/drawing/2014/main" val="20007"/>
                    </a:ext>
                  </a:extLst>
                </a:gridCol>
                <a:gridCol w="808037">
                  <a:extLst>
                    <a:ext uri="{9D8B030D-6E8A-4147-A177-3AD203B41FA5}">
                      <a16:colId xmlns:a16="http://schemas.microsoft.com/office/drawing/2014/main" val="20008"/>
                    </a:ext>
                  </a:extLst>
                </a:gridCol>
              </a:tblGrid>
              <a:tr h="519113">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1" i="0" u="none" strike="noStrike" cap="none" normalizeH="0" baseline="0" dirty="0">
                          <a:ln>
                            <a:noFill/>
                          </a:ln>
                          <a:solidFill>
                            <a:schemeClr val="tx1"/>
                          </a:solidFill>
                          <a:effectLst/>
                          <a:latin typeface="Times New Roman" pitchFamily="18" charset="0"/>
                          <a:ea typeface="宋体" pitchFamily="2" charset="-122"/>
                        </a:rPr>
                        <a:t>M</a:t>
                      </a:r>
                    </a:p>
                  </a:txBody>
                  <a:tcPr marL="90000" marR="90000" marT="46800" marB="46800"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1" i="0" u="none" strike="noStrike" cap="none" normalizeH="0" baseline="0" dirty="0">
                          <a:ln>
                            <a:noFill/>
                          </a:ln>
                          <a:solidFill>
                            <a:srgbClr val="0000FF"/>
                          </a:solidFill>
                          <a:effectLst/>
                          <a:latin typeface="Times New Roman" pitchFamily="18" charset="0"/>
                          <a:ea typeface="宋体" pitchFamily="2" charset="-122"/>
                        </a:rPr>
                        <a:t>13</a:t>
                      </a: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1" i="0" u="none" strike="noStrike" cap="none" normalizeH="0" baseline="0" dirty="0">
                          <a:ln>
                            <a:noFill/>
                          </a:ln>
                          <a:solidFill>
                            <a:schemeClr val="tx1"/>
                          </a:solidFill>
                          <a:effectLst/>
                          <a:latin typeface="Times New Roman" pitchFamily="18" charset="0"/>
                          <a:ea typeface="宋体" pitchFamily="2" charset="-122"/>
                        </a:rPr>
                        <a:t>38</a:t>
                      </a: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65</a:t>
                      </a: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97</a:t>
                      </a: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76</a:t>
                      </a: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1" i="0" u="none" strike="noStrike" cap="none" normalizeH="0" baseline="0" dirty="0">
                          <a:ln>
                            <a:noFill/>
                          </a:ln>
                          <a:solidFill>
                            <a:srgbClr val="0000FF"/>
                          </a:solidFill>
                          <a:effectLst/>
                          <a:latin typeface="Times New Roman" pitchFamily="18" charset="0"/>
                          <a:ea typeface="宋体" pitchFamily="2" charset="-122"/>
                        </a:rPr>
                        <a:t>49</a:t>
                      </a: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27</a:t>
                      </a: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1" i="0" u="none" strike="noStrike" cap="none" normalizeH="0" baseline="0" dirty="0">
                          <a:ln>
                            <a:noFill/>
                          </a:ln>
                          <a:solidFill>
                            <a:schemeClr val="tx1"/>
                          </a:solidFill>
                          <a:effectLst/>
                          <a:latin typeface="Times New Roman" pitchFamily="18" charset="0"/>
                          <a:ea typeface="宋体" pitchFamily="2" charset="-122"/>
                        </a:rPr>
                        <a:t>52</a:t>
                      </a:r>
                    </a:p>
                  </a:txBody>
                  <a:tcPr marL="90000" marR="90000" marT="46800" marB="46800"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19113">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6</a:t>
                      </a:r>
                    </a:p>
                  </a:txBody>
                  <a:tcPr marL="90000" marR="90000" marT="46800" marB="46800"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1" i="0" u="none" strike="noStrike" cap="none" normalizeH="0" baseline="0" dirty="0">
                          <a:ln>
                            <a:noFill/>
                          </a:ln>
                          <a:solidFill>
                            <a:srgbClr val="0000FF"/>
                          </a:solidFill>
                          <a:effectLst/>
                          <a:latin typeface="Times New Roman" pitchFamily="18" charset="0"/>
                          <a:ea typeface="宋体" pitchFamily="2" charset="-122"/>
                        </a:rPr>
                        <a:t>(6)</a:t>
                      </a: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1</a:t>
                      </a: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5</a:t>
                      </a: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0</a:t>
                      </a: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4</a:t>
                      </a: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1" i="0" u="none" strike="noStrike" cap="none" normalizeH="0" baseline="0" dirty="0">
                          <a:ln>
                            <a:noFill/>
                          </a:ln>
                          <a:solidFill>
                            <a:srgbClr val="0000FF"/>
                          </a:solidFill>
                          <a:effectLst/>
                          <a:latin typeface="Times New Roman" pitchFamily="18" charset="0"/>
                          <a:ea typeface="宋体" pitchFamily="2" charset="-122"/>
                        </a:rPr>
                        <a:t>8</a:t>
                      </a: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2</a:t>
                      </a: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1" i="0" u="none" strike="noStrike" cap="none" normalizeH="0" baseline="0" dirty="0">
                          <a:ln>
                            <a:noFill/>
                          </a:ln>
                          <a:solidFill>
                            <a:schemeClr val="tx1"/>
                          </a:solidFill>
                          <a:effectLst/>
                          <a:latin typeface="Times New Roman" pitchFamily="18" charset="0"/>
                          <a:ea typeface="宋体" pitchFamily="2" charset="-122"/>
                        </a:rPr>
                        <a:t>3</a:t>
                      </a:r>
                    </a:p>
                  </a:txBody>
                  <a:tcPr marL="90000" marR="90000" marT="46800" marB="46800"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27" name="Text Box 294"/>
          <p:cNvSpPr txBox="1">
            <a:spLocks noChangeArrowheads="1"/>
          </p:cNvSpPr>
          <p:nvPr/>
        </p:nvSpPr>
        <p:spPr bwMode="auto">
          <a:xfrm>
            <a:off x="252413" y="3590933"/>
            <a:ext cx="935037" cy="1116013"/>
          </a:xfrm>
          <a:prstGeom prst="rect">
            <a:avLst/>
          </a:prstGeom>
          <a:noFill/>
          <a:ln w="9525" algn="ctr">
            <a:noFill/>
            <a:miter lim="800000"/>
            <a:headEnd/>
            <a:tailEnd/>
          </a:ln>
          <a:effectLst/>
        </p:spPr>
        <p:txBody>
          <a:bodyPr>
            <a:spAutoFit/>
          </a:bodyPr>
          <a:lstStyle/>
          <a:p>
            <a:pPr fontAlgn="base">
              <a:lnSpc>
                <a:spcPct val="80000"/>
              </a:lnSpc>
              <a:spcBef>
                <a:spcPct val="0"/>
              </a:spcBef>
              <a:spcAft>
                <a:spcPct val="0"/>
              </a:spcAft>
            </a:pPr>
            <a:r>
              <a:rPr kumimoji="1" lang="en-US" altLang="zh-CN" sz="2800" b="1" dirty="0" err="1">
                <a:solidFill>
                  <a:srgbClr val="0000FF"/>
                </a:solidFill>
                <a:latin typeface="Times New Roman" pitchFamily="18" charset="0"/>
                <a:ea typeface="楷体_GB2312" pitchFamily="49" charset="-122"/>
              </a:rPr>
              <a:t>i</a:t>
            </a:r>
            <a:r>
              <a:rPr kumimoji="1" lang="en-US" altLang="zh-CN" sz="2800" b="1" dirty="0">
                <a:solidFill>
                  <a:srgbClr val="0000FF"/>
                </a:solidFill>
                <a:latin typeface="Times New Roman" pitchFamily="18" charset="0"/>
                <a:ea typeface="楷体_GB2312" pitchFamily="49" charset="-122"/>
              </a:rPr>
              <a:t>=2</a:t>
            </a:r>
          </a:p>
          <a:p>
            <a:pPr fontAlgn="base">
              <a:lnSpc>
                <a:spcPct val="80000"/>
              </a:lnSpc>
              <a:spcBef>
                <a:spcPct val="0"/>
              </a:spcBef>
              <a:spcAft>
                <a:spcPct val="0"/>
              </a:spcAft>
            </a:pPr>
            <a:r>
              <a:rPr kumimoji="1" lang="en-US" altLang="zh-CN" sz="2800" b="1" dirty="0">
                <a:solidFill>
                  <a:srgbClr val="0000FF"/>
                </a:solidFill>
                <a:latin typeface="Times New Roman" pitchFamily="18" charset="0"/>
                <a:ea typeface="楷体_GB2312" pitchFamily="49" charset="-122"/>
              </a:rPr>
              <a:t>p=7</a:t>
            </a:r>
          </a:p>
          <a:p>
            <a:pPr fontAlgn="base">
              <a:lnSpc>
                <a:spcPct val="80000"/>
              </a:lnSpc>
              <a:spcBef>
                <a:spcPct val="0"/>
              </a:spcBef>
              <a:spcAft>
                <a:spcPct val="0"/>
              </a:spcAft>
            </a:pPr>
            <a:r>
              <a:rPr kumimoji="1" lang="en-US" altLang="zh-CN" sz="2800" b="1" dirty="0">
                <a:solidFill>
                  <a:srgbClr val="0000FF"/>
                </a:solidFill>
                <a:latin typeface="Times New Roman" pitchFamily="18" charset="0"/>
                <a:ea typeface="楷体_GB2312" pitchFamily="49" charset="-122"/>
              </a:rPr>
              <a:t>q=2</a:t>
            </a:r>
          </a:p>
        </p:txBody>
      </p:sp>
      <p:grpSp>
        <p:nvGrpSpPr>
          <p:cNvPr id="28" name="组合 27"/>
          <p:cNvGrpSpPr/>
          <p:nvPr/>
        </p:nvGrpSpPr>
        <p:grpSpPr>
          <a:xfrm>
            <a:off x="3261538" y="4938722"/>
            <a:ext cx="596082" cy="642942"/>
            <a:chOff x="7262066" y="4786322"/>
            <a:chExt cx="596082" cy="642942"/>
          </a:xfrm>
        </p:grpSpPr>
        <p:cxnSp>
          <p:nvCxnSpPr>
            <p:cNvPr id="29" name="直接箭头连接符 28"/>
            <p:cNvCxnSpPr/>
            <p:nvPr/>
          </p:nvCxnSpPr>
          <p:spPr bwMode="auto">
            <a:xfrm rot="5400000" flipH="1" flipV="1">
              <a:off x="6941389" y="5106999"/>
              <a:ext cx="642942" cy="1588"/>
            </a:xfrm>
            <a:prstGeom prst="straightConnector1">
              <a:avLst/>
            </a:prstGeom>
            <a:noFill/>
            <a:ln w="28575" cap="flat" cmpd="sng" algn="ctr">
              <a:solidFill>
                <a:srgbClr val="000000"/>
              </a:solidFill>
              <a:prstDash val="solid"/>
              <a:round/>
              <a:headEnd type="none" w="med" len="med"/>
              <a:tailEnd type="arrow"/>
            </a:ln>
            <a:effectLst/>
          </p:spPr>
        </p:cxnSp>
        <p:sp>
          <p:nvSpPr>
            <p:cNvPr id="30" name="Text Box 195"/>
            <p:cNvSpPr txBox="1">
              <a:spLocks noChangeArrowheads="1"/>
            </p:cNvSpPr>
            <p:nvPr/>
          </p:nvSpPr>
          <p:spPr bwMode="auto">
            <a:xfrm>
              <a:off x="7334298" y="4919989"/>
              <a:ext cx="523850" cy="437043"/>
            </a:xfrm>
            <a:prstGeom prst="rect">
              <a:avLst/>
            </a:prstGeom>
            <a:noFill/>
            <a:ln w="9525" algn="ctr">
              <a:noFill/>
              <a:miter lim="800000"/>
              <a:headEnd/>
              <a:tailEnd/>
            </a:ln>
            <a:effectLst/>
          </p:spPr>
          <p:txBody>
            <a:bodyPr wrap="square">
              <a:spAutoFit/>
            </a:bodyPr>
            <a:lstStyle/>
            <a:p>
              <a:pPr marL="0" marR="0" lvl="0" indent="0" defTabSz="914400" eaLnBrk="1" fontAlgn="base" latinLnBrk="0" hangingPunct="1">
                <a:lnSpc>
                  <a:spcPct val="80000"/>
                </a:lnSpc>
                <a:spcBef>
                  <a:spcPct val="0"/>
                </a:spcBef>
                <a:spcAft>
                  <a:spcPct val="0"/>
                </a:spcAft>
                <a:buClrTx/>
                <a:buSzTx/>
                <a:buFontTx/>
                <a:buNone/>
                <a:tabLst/>
                <a:defRPr/>
              </a:pPr>
              <a:r>
                <a:rPr kumimoji="1" lang="en-US" altLang="zh-CN" sz="2800" b="1" i="0" u="none" strike="noStrike" kern="0" cap="none" spc="0" normalizeH="0" baseline="0" noProof="0" dirty="0" err="1">
                  <a:ln>
                    <a:noFill/>
                  </a:ln>
                  <a:solidFill>
                    <a:srgbClr val="0000FF"/>
                  </a:solidFill>
                  <a:effectLst/>
                  <a:uLnTx/>
                  <a:uFillTx/>
                  <a:latin typeface="Times New Roman" pitchFamily="18" charset="0"/>
                  <a:ea typeface="楷体_GB2312" pitchFamily="49" charset="-122"/>
                </a:rPr>
                <a:t>i</a:t>
              </a:r>
              <a:endParaRPr kumimoji="1" lang="en-US" altLang="zh-CN" sz="2800" b="1" i="0" u="none" strike="noStrike" kern="0" cap="none" spc="0" normalizeH="0" baseline="0" noProof="0" dirty="0">
                <a:ln>
                  <a:noFill/>
                </a:ln>
                <a:solidFill>
                  <a:srgbClr val="0000FF"/>
                </a:solidFill>
                <a:effectLst/>
                <a:uLnTx/>
                <a:uFillTx/>
                <a:latin typeface="Times New Roman" pitchFamily="18" charset="0"/>
                <a:ea typeface="楷体_GB2312" pitchFamily="49" charset="-122"/>
              </a:endParaRPr>
            </a:p>
          </p:txBody>
        </p:sp>
      </p:grpSp>
      <p:cxnSp>
        <p:nvCxnSpPr>
          <p:cNvPr id="31" name="直接箭头连接符 30"/>
          <p:cNvCxnSpPr/>
          <p:nvPr/>
        </p:nvCxnSpPr>
        <p:spPr bwMode="auto">
          <a:xfrm rot="10800000" flipV="1">
            <a:off x="3500430" y="2652706"/>
            <a:ext cx="3786214" cy="1143008"/>
          </a:xfrm>
          <a:prstGeom prst="straightConnector1">
            <a:avLst/>
          </a:prstGeom>
          <a:noFill/>
          <a:ln w="28575" cap="flat" cmpd="sng" algn="ctr">
            <a:solidFill>
              <a:srgbClr val="000000"/>
            </a:solidFill>
            <a:prstDash val="solid"/>
            <a:round/>
            <a:headEnd type="none" w="med" len="med"/>
            <a:tailEnd type="arrow"/>
          </a:ln>
          <a:effectLst/>
        </p:spPr>
      </p:cxnSp>
      <p:grpSp>
        <p:nvGrpSpPr>
          <p:cNvPr id="32" name="组合 31"/>
          <p:cNvGrpSpPr/>
          <p:nvPr/>
        </p:nvGrpSpPr>
        <p:grpSpPr>
          <a:xfrm>
            <a:off x="2786050" y="1724012"/>
            <a:ext cx="3857652" cy="553998"/>
            <a:chOff x="2786050" y="1571612"/>
            <a:chExt cx="3857652" cy="553998"/>
          </a:xfrm>
        </p:grpSpPr>
        <p:sp>
          <p:nvSpPr>
            <p:cNvPr id="33" name="TextBox 32"/>
            <p:cNvSpPr txBox="1"/>
            <p:nvPr/>
          </p:nvSpPr>
          <p:spPr>
            <a:xfrm>
              <a:off x="4286248" y="1571612"/>
              <a:ext cx="957313" cy="553998"/>
            </a:xfrm>
            <a:prstGeom prst="rect">
              <a:avLst/>
            </a:prstGeom>
            <a:solidFill>
              <a:srgbClr val="DBF5F9">
                <a:lumMod val="90000"/>
              </a:srgbClr>
            </a:solidFill>
          </p:spPr>
          <p:txBody>
            <a:bodyPr wrap="none" rtlCol="0">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zh-CN" altLang="en-US" sz="3000" b="1" i="0" u="none" strike="noStrike" kern="0" cap="none" spc="0" normalizeH="0" baseline="0" noProof="0" dirty="0">
                  <a:ln>
                    <a:noFill/>
                  </a:ln>
                  <a:solidFill>
                    <a:srgbClr val="0000FF"/>
                  </a:solidFill>
                  <a:effectLst/>
                  <a:uLnTx/>
                  <a:uFillTx/>
                  <a:latin typeface="Times New Roman" pitchFamily="18" charset="0"/>
                  <a:ea typeface="楷体_GB2312" pitchFamily="49" charset="-122"/>
                </a:rPr>
                <a:t>交换</a:t>
              </a:r>
            </a:p>
          </p:txBody>
        </p:sp>
        <p:cxnSp>
          <p:nvCxnSpPr>
            <p:cNvPr id="34" name="直接箭头连接符 33"/>
            <p:cNvCxnSpPr/>
            <p:nvPr/>
          </p:nvCxnSpPr>
          <p:spPr bwMode="auto">
            <a:xfrm>
              <a:off x="2786050" y="1571612"/>
              <a:ext cx="3857652" cy="1588"/>
            </a:xfrm>
            <a:prstGeom prst="straightConnector1">
              <a:avLst/>
            </a:prstGeom>
            <a:noFill/>
            <a:ln w="28575" cap="flat" cmpd="sng" algn="ctr">
              <a:solidFill>
                <a:srgbClr val="000000"/>
              </a:solidFill>
              <a:prstDash val="solid"/>
              <a:round/>
              <a:headEnd type="arrow"/>
              <a:tailEnd type="arrow"/>
            </a:ln>
            <a:effectLst/>
          </p:spPr>
        </p:cxnSp>
      </p:grpSp>
      <p:grpSp>
        <p:nvGrpSpPr>
          <p:cNvPr id="35" name="组合 34"/>
          <p:cNvGrpSpPr/>
          <p:nvPr/>
        </p:nvGrpSpPr>
        <p:grpSpPr>
          <a:xfrm>
            <a:off x="225775" y="4867284"/>
            <a:ext cx="2640900" cy="1221531"/>
            <a:chOff x="225775" y="4714884"/>
            <a:chExt cx="2640900" cy="1221531"/>
          </a:xfrm>
        </p:grpSpPr>
        <p:cxnSp>
          <p:nvCxnSpPr>
            <p:cNvPr id="36" name="直接箭头连接符 35"/>
            <p:cNvCxnSpPr/>
            <p:nvPr/>
          </p:nvCxnSpPr>
          <p:spPr bwMode="auto">
            <a:xfrm rot="5400000" flipH="1" flipV="1">
              <a:off x="2393141" y="4822041"/>
              <a:ext cx="357190" cy="142876"/>
            </a:xfrm>
            <a:prstGeom prst="straightConnector1">
              <a:avLst/>
            </a:prstGeom>
            <a:noFill/>
            <a:ln w="28575" cap="flat" cmpd="sng" algn="ctr">
              <a:solidFill>
                <a:srgbClr val="000000"/>
              </a:solidFill>
              <a:prstDash val="solid"/>
              <a:round/>
              <a:headEnd type="none" w="med" len="med"/>
              <a:tailEnd type="arrow"/>
            </a:ln>
            <a:effectLst/>
          </p:spPr>
        </p:cxnSp>
        <p:sp>
          <p:nvSpPr>
            <p:cNvPr id="37" name="TextBox 36"/>
            <p:cNvSpPr txBox="1"/>
            <p:nvPr/>
          </p:nvSpPr>
          <p:spPr>
            <a:xfrm>
              <a:off x="225775" y="5105418"/>
              <a:ext cx="2640900" cy="830997"/>
            </a:xfrm>
            <a:prstGeom prst="rect">
              <a:avLst/>
            </a:prstGeom>
            <a:noFill/>
          </p:spPr>
          <p:txBody>
            <a:bodyPr wrap="square" rtlCol="0">
              <a:spAutoFit/>
            </a:bodyPr>
            <a:lstStyle/>
            <a:p>
              <a:pPr marL="0" marR="0" lvl="0" indent="0" algn="just" defTabSz="914400" eaLnBrk="1" fontAlgn="base" latinLnBrk="0" hangingPunct="1">
                <a:lnSpc>
                  <a:spcPct val="100000"/>
                </a:lnSpc>
                <a:spcBef>
                  <a:spcPct val="0"/>
                </a:spcBef>
                <a:spcAft>
                  <a:spcPct val="0"/>
                </a:spcAft>
                <a:buClrTx/>
                <a:buSzTx/>
                <a:buFontTx/>
                <a:buNone/>
                <a:tabLst/>
                <a:defRPr/>
              </a:pPr>
              <a:r>
                <a:rPr kumimoji="1" lang="zh-CN" altLang="en-US" sz="2400" b="1" i="0" u="none" strike="noStrike" kern="0" cap="none" spc="0" normalizeH="0" baseline="0" noProof="0" dirty="0">
                  <a:ln>
                    <a:noFill/>
                  </a:ln>
                  <a:solidFill>
                    <a:srgbClr val="0000FF"/>
                  </a:solidFill>
                  <a:effectLst/>
                  <a:uLnTx/>
                  <a:uFillTx/>
                  <a:latin typeface="Times New Roman" pitchFamily="18" charset="0"/>
                  <a:ea typeface="楷体_GB2312" pitchFamily="49" charset="-122"/>
                </a:rPr>
                <a:t>保留</a:t>
              </a:r>
              <a:r>
                <a:rPr kumimoji="1" lang="en-US" altLang="zh-CN" sz="2400" b="1" i="0" u="none" strike="noStrike" kern="0" cap="none" spc="0" normalizeH="0" baseline="0" noProof="0" dirty="0">
                  <a:ln>
                    <a:noFill/>
                  </a:ln>
                  <a:solidFill>
                    <a:srgbClr val="0000FF"/>
                  </a:solidFill>
                  <a:effectLst/>
                  <a:uLnTx/>
                  <a:uFillTx/>
                  <a:latin typeface="Times New Roman" pitchFamily="18" charset="0"/>
                  <a:ea typeface="楷体_GB2312" pitchFamily="49" charset="-122"/>
                </a:rPr>
                <a:t>49</a:t>
              </a:r>
              <a:r>
                <a:rPr kumimoji="1" lang="zh-CN" altLang="en-US" sz="2400" b="1" i="0" u="none" strike="noStrike" kern="0" cap="none" spc="0" normalizeH="0" baseline="0" noProof="0" dirty="0">
                  <a:ln>
                    <a:noFill/>
                  </a:ln>
                  <a:solidFill>
                    <a:srgbClr val="0000FF"/>
                  </a:solidFill>
                  <a:effectLst/>
                  <a:uLnTx/>
                  <a:uFillTx/>
                  <a:latin typeface="Times New Roman" pitchFamily="18" charset="0"/>
                  <a:ea typeface="楷体_GB2312" pitchFamily="49" charset="-122"/>
                </a:rPr>
                <a:t>的新的位置，以便之后能找到</a:t>
              </a:r>
              <a:r>
                <a:rPr kumimoji="1" lang="en-US" altLang="zh-CN" sz="2400" b="1" i="0" u="none" strike="noStrike" kern="0" cap="none" spc="0" normalizeH="0" baseline="0" noProof="0" dirty="0">
                  <a:ln>
                    <a:noFill/>
                  </a:ln>
                  <a:solidFill>
                    <a:srgbClr val="0000FF"/>
                  </a:solidFill>
                  <a:effectLst/>
                  <a:uLnTx/>
                  <a:uFillTx/>
                  <a:latin typeface="Times New Roman" pitchFamily="18" charset="0"/>
                  <a:ea typeface="楷体_GB2312" pitchFamily="49" charset="-122"/>
                </a:rPr>
                <a:t>49</a:t>
              </a:r>
              <a:endParaRPr kumimoji="1" lang="zh-CN" altLang="en-US" sz="2400" b="1" i="0" u="none" strike="noStrike" kern="0" cap="none" spc="0" normalizeH="0" baseline="0" noProof="0" dirty="0">
                <a:ln>
                  <a:noFill/>
                </a:ln>
                <a:solidFill>
                  <a:srgbClr val="0000FF"/>
                </a:solidFill>
                <a:effectLst/>
                <a:uLnTx/>
                <a:uFillTx/>
                <a:latin typeface="Times New Roman" pitchFamily="18" charset="0"/>
                <a:ea typeface="楷体_GB2312" pitchFamily="49" charset="-122"/>
              </a:endParaRPr>
            </a:p>
          </p:txBody>
        </p:sp>
      </p:grpSp>
      <p:graphicFrame>
        <p:nvGraphicFramePr>
          <p:cNvPr id="38" name="Group 306"/>
          <p:cNvGraphicFramePr>
            <a:graphicFrameLocks noGrp="1"/>
          </p:cNvGraphicFramePr>
          <p:nvPr>
            <p:extLst>
              <p:ext uri="{D42A27DB-BD31-4B8C-83A1-F6EECF244321}">
                <p14:modId xmlns:p14="http://schemas.microsoft.com/office/powerpoint/2010/main" val="793429865"/>
              </p:ext>
            </p:extLst>
          </p:nvPr>
        </p:nvGraphicFramePr>
        <p:xfrm>
          <a:off x="1733577" y="3438524"/>
          <a:ext cx="6767513" cy="519113"/>
        </p:xfrm>
        <a:graphic>
          <a:graphicData uri="http://schemas.openxmlformats.org/drawingml/2006/table">
            <a:tbl>
              <a:tblPr/>
              <a:tblGrid>
                <a:gridCol w="752475">
                  <a:extLst>
                    <a:ext uri="{9D8B030D-6E8A-4147-A177-3AD203B41FA5}">
                      <a16:colId xmlns:a16="http://schemas.microsoft.com/office/drawing/2014/main" val="20000"/>
                    </a:ext>
                  </a:extLst>
                </a:gridCol>
                <a:gridCol w="750888">
                  <a:extLst>
                    <a:ext uri="{9D8B030D-6E8A-4147-A177-3AD203B41FA5}">
                      <a16:colId xmlns:a16="http://schemas.microsoft.com/office/drawing/2014/main" val="20001"/>
                    </a:ext>
                  </a:extLst>
                </a:gridCol>
                <a:gridCol w="752475">
                  <a:extLst>
                    <a:ext uri="{9D8B030D-6E8A-4147-A177-3AD203B41FA5}">
                      <a16:colId xmlns:a16="http://schemas.microsoft.com/office/drawing/2014/main" val="20002"/>
                    </a:ext>
                  </a:extLst>
                </a:gridCol>
                <a:gridCol w="752475">
                  <a:extLst>
                    <a:ext uri="{9D8B030D-6E8A-4147-A177-3AD203B41FA5}">
                      <a16:colId xmlns:a16="http://schemas.microsoft.com/office/drawing/2014/main" val="20003"/>
                    </a:ext>
                  </a:extLst>
                </a:gridCol>
                <a:gridCol w="750887">
                  <a:extLst>
                    <a:ext uri="{9D8B030D-6E8A-4147-A177-3AD203B41FA5}">
                      <a16:colId xmlns:a16="http://schemas.microsoft.com/office/drawing/2014/main" val="20004"/>
                    </a:ext>
                  </a:extLst>
                </a:gridCol>
                <a:gridCol w="752475">
                  <a:extLst>
                    <a:ext uri="{9D8B030D-6E8A-4147-A177-3AD203B41FA5}">
                      <a16:colId xmlns:a16="http://schemas.microsoft.com/office/drawing/2014/main" val="20005"/>
                    </a:ext>
                  </a:extLst>
                </a:gridCol>
                <a:gridCol w="752475">
                  <a:extLst>
                    <a:ext uri="{9D8B030D-6E8A-4147-A177-3AD203B41FA5}">
                      <a16:colId xmlns:a16="http://schemas.microsoft.com/office/drawing/2014/main" val="20006"/>
                    </a:ext>
                  </a:extLst>
                </a:gridCol>
                <a:gridCol w="750888">
                  <a:extLst>
                    <a:ext uri="{9D8B030D-6E8A-4147-A177-3AD203B41FA5}">
                      <a16:colId xmlns:a16="http://schemas.microsoft.com/office/drawing/2014/main" val="20007"/>
                    </a:ext>
                  </a:extLst>
                </a:gridCol>
                <a:gridCol w="752475">
                  <a:extLst>
                    <a:ext uri="{9D8B030D-6E8A-4147-A177-3AD203B41FA5}">
                      <a16:colId xmlns:a16="http://schemas.microsoft.com/office/drawing/2014/main" val="20008"/>
                    </a:ext>
                  </a:extLst>
                </a:gridCol>
              </a:tblGrid>
              <a:tr h="519113">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1" i="0" u="none" strike="noStrike" cap="none" normalizeH="0" baseline="0" dirty="0">
                          <a:ln>
                            <a:noFill/>
                          </a:ln>
                          <a:solidFill>
                            <a:schemeClr val="tx1"/>
                          </a:solidFill>
                          <a:effectLst/>
                          <a:latin typeface="Times New Roman" pitchFamily="18" charset="0"/>
                          <a:ea typeface="宋体" pitchFamily="2" charset="-122"/>
                        </a:rPr>
                        <a:t>0</a:t>
                      </a:r>
                    </a:p>
                  </a:txBody>
                  <a:tcPr marL="90000" marR="90000" marT="46800" marB="46800" horzOverflow="overflow">
                    <a:lnL cap="flat">
                      <a:noFill/>
                    </a:lnL>
                    <a:lnR>
                      <a:noFill/>
                    </a:lnR>
                    <a:lnT cap="flat">
                      <a:noFill/>
                    </a:lnT>
                    <a:lnB cap="flat">
                      <a:noFill/>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1" i="0" u="none" strike="noStrike" cap="none" normalizeH="0" baseline="0" dirty="0">
                          <a:ln>
                            <a:noFill/>
                          </a:ln>
                          <a:solidFill>
                            <a:schemeClr val="tx1"/>
                          </a:solidFill>
                          <a:effectLst/>
                          <a:latin typeface="Times New Roman" pitchFamily="18" charset="0"/>
                          <a:ea typeface="宋体" pitchFamily="2" charset="-122"/>
                        </a:rPr>
                        <a:t>1</a:t>
                      </a:r>
                    </a:p>
                  </a:txBody>
                  <a:tcPr marL="90000" marR="90000" marT="46800" marB="46800" horzOverflow="overflow">
                    <a:lnL>
                      <a:noFill/>
                    </a:lnL>
                    <a:lnR>
                      <a:noFill/>
                    </a:lnR>
                    <a:lnT cap="flat">
                      <a:noFill/>
                    </a:lnT>
                    <a:lnB cap="flat">
                      <a:noFill/>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 2</a:t>
                      </a:r>
                    </a:p>
                  </a:txBody>
                  <a:tcPr marL="90000" marR="90000" marT="46800" marB="46800" horzOverflow="overflow">
                    <a:lnL>
                      <a:noFill/>
                    </a:lnL>
                    <a:lnR>
                      <a:noFill/>
                    </a:lnR>
                    <a:lnT cap="flat">
                      <a:noFill/>
                    </a:lnT>
                    <a:lnB cap="flat">
                      <a:noFill/>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 3</a:t>
                      </a:r>
                    </a:p>
                  </a:txBody>
                  <a:tcPr marL="90000" marR="90000" marT="46800" marB="46800" horzOverflow="overflow">
                    <a:lnL>
                      <a:noFill/>
                    </a:lnL>
                    <a:lnR>
                      <a:noFill/>
                    </a:lnR>
                    <a:lnT cap="flat">
                      <a:noFill/>
                    </a:lnT>
                    <a:lnB cap="flat">
                      <a:noFill/>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  4</a:t>
                      </a:r>
                    </a:p>
                  </a:txBody>
                  <a:tcPr marL="90000" marR="90000" marT="46800" marB="46800" horzOverflow="overflow">
                    <a:lnL>
                      <a:noFill/>
                    </a:lnL>
                    <a:lnR>
                      <a:noFill/>
                    </a:lnR>
                    <a:lnT cap="flat">
                      <a:noFill/>
                    </a:lnT>
                    <a:lnB cap="flat">
                      <a:noFill/>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  5</a:t>
                      </a:r>
                    </a:p>
                  </a:txBody>
                  <a:tcPr marL="90000" marR="90000" marT="46800" marB="46800" horzOverflow="overflow">
                    <a:lnL>
                      <a:noFill/>
                    </a:lnL>
                    <a:lnR>
                      <a:noFill/>
                    </a:lnR>
                    <a:lnT cap="flat">
                      <a:noFill/>
                    </a:lnT>
                    <a:lnB cap="flat">
                      <a:noFill/>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1" i="0" u="none" strike="noStrike" cap="none" normalizeH="0" baseline="0" dirty="0">
                          <a:ln>
                            <a:noFill/>
                          </a:ln>
                          <a:solidFill>
                            <a:schemeClr val="tx1"/>
                          </a:solidFill>
                          <a:effectLst/>
                          <a:latin typeface="Times New Roman" pitchFamily="18" charset="0"/>
                          <a:ea typeface="宋体" pitchFamily="2" charset="-122"/>
                        </a:rPr>
                        <a:t> </a:t>
                      </a:r>
                      <a:r>
                        <a:rPr kumimoji="0" lang="en-US" altLang="zh-CN" sz="2400" b="1" i="0" u="none" strike="noStrike" cap="none" normalizeH="0" baseline="0" dirty="0">
                          <a:ln>
                            <a:noFill/>
                          </a:ln>
                          <a:solidFill>
                            <a:srgbClr val="FF0000"/>
                          </a:solidFill>
                          <a:effectLst/>
                          <a:latin typeface="Times New Roman" pitchFamily="18" charset="0"/>
                          <a:ea typeface="宋体" pitchFamily="2" charset="-122"/>
                        </a:rPr>
                        <a:t> 6</a:t>
                      </a:r>
                    </a:p>
                  </a:txBody>
                  <a:tcPr marL="90000" marR="90000" marT="46800" marB="46800" horzOverflow="overflow">
                    <a:lnL>
                      <a:noFill/>
                    </a:lnL>
                    <a:lnR>
                      <a:noFill/>
                    </a:lnR>
                    <a:lnT cap="flat">
                      <a:noFill/>
                    </a:lnT>
                    <a:lnB cap="flat">
                      <a:noFill/>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1" i="0" u="none" strike="noStrike" cap="none" normalizeH="0" baseline="0" dirty="0">
                          <a:ln>
                            <a:noFill/>
                          </a:ln>
                          <a:solidFill>
                            <a:schemeClr val="tx1"/>
                          </a:solidFill>
                          <a:effectLst/>
                          <a:latin typeface="Times New Roman" pitchFamily="18" charset="0"/>
                          <a:ea typeface="宋体" pitchFamily="2" charset="-122"/>
                        </a:rPr>
                        <a:t>  </a:t>
                      </a:r>
                      <a:r>
                        <a:rPr kumimoji="0" lang="en-US" altLang="zh-CN" sz="2400" b="1" i="0" u="none" strike="noStrike" cap="none" normalizeH="0" baseline="0" dirty="0">
                          <a:ln>
                            <a:noFill/>
                          </a:ln>
                          <a:solidFill>
                            <a:srgbClr val="33CC33"/>
                          </a:solidFill>
                          <a:effectLst/>
                          <a:latin typeface="Times New Roman" pitchFamily="18" charset="0"/>
                          <a:ea typeface="宋体" pitchFamily="2" charset="-122"/>
                        </a:rPr>
                        <a:t>7</a:t>
                      </a:r>
                    </a:p>
                  </a:txBody>
                  <a:tcPr marL="90000" marR="90000" marT="46800" marB="46800" horzOverflow="overflow">
                    <a:lnL>
                      <a:noFill/>
                    </a:lnL>
                    <a:lnR>
                      <a:noFill/>
                    </a:lnR>
                    <a:lnT cap="flat">
                      <a:noFill/>
                    </a:lnT>
                    <a:lnB cap="flat">
                      <a:noFill/>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1" i="0" u="none" strike="noStrike" cap="none" normalizeH="0" baseline="0" dirty="0">
                          <a:ln>
                            <a:noFill/>
                          </a:ln>
                          <a:solidFill>
                            <a:schemeClr val="tx1"/>
                          </a:solidFill>
                          <a:effectLst/>
                          <a:latin typeface="Times New Roman" pitchFamily="18" charset="0"/>
                          <a:ea typeface="宋体" pitchFamily="2" charset="-122"/>
                        </a:rPr>
                        <a:t>   8</a:t>
                      </a:r>
                    </a:p>
                  </a:txBody>
                  <a:tcPr marL="90000" marR="90000" marT="46800" marB="46800" horzOverflow="overflow">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grpSp>
        <p:nvGrpSpPr>
          <p:cNvPr id="39" name="组合 38"/>
          <p:cNvGrpSpPr/>
          <p:nvPr/>
        </p:nvGrpSpPr>
        <p:grpSpPr>
          <a:xfrm>
            <a:off x="3657600" y="4919658"/>
            <a:ext cx="596082" cy="642942"/>
            <a:chOff x="7262066" y="2786058"/>
            <a:chExt cx="596082" cy="642942"/>
          </a:xfrm>
        </p:grpSpPr>
        <p:cxnSp>
          <p:nvCxnSpPr>
            <p:cNvPr id="40" name="直接箭头连接符 39"/>
            <p:cNvCxnSpPr/>
            <p:nvPr/>
          </p:nvCxnSpPr>
          <p:spPr bwMode="auto">
            <a:xfrm rot="5400000" flipH="1" flipV="1">
              <a:off x="6941389" y="3106735"/>
              <a:ext cx="642942" cy="1588"/>
            </a:xfrm>
            <a:prstGeom prst="straightConnector1">
              <a:avLst/>
            </a:prstGeom>
            <a:noFill/>
            <a:ln w="28575" cap="flat" cmpd="sng" algn="ctr">
              <a:solidFill>
                <a:srgbClr val="000000"/>
              </a:solidFill>
              <a:prstDash val="solid"/>
              <a:round/>
              <a:headEnd type="none" w="med" len="med"/>
              <a:tailEnd type="arrow"/>
            </a:ln>
            <a:effectLst/>
          </p:spPr>
        </p:cxnSp>
        <p:sp>
          <p:nvSpPr>
            <p:cNvPr id="41" name="Text Box 195"/>
            <p:cNvSpPr txBox="1">
              <a:spLocks noChangeArrowheads="1"/>
            </p:cNvSpPr>
            <p:nvPr/>
          </p:nvSpPr>
          <p:spPr bwMode="auto">
            <a:xfrm>
              <a:off x="7334298" y="2919725"/>
              <a:ext cx="523850" cy="437043"/>
            </a:xfrm>
            <a:prstGeom prst="rect">
              <a:avLst/>
            </a:prstGeom>
            <a:noFill/>
            <a:ln w="9525" algn="ctr">
              <a:noFill/>
              <a:miter lim="800000"/>
              <a:headEnd/>
              <a:tailEnd/>
            </a:ln>
            <a:effectLst/>
          </p:spPr>
          <p:txBody>
            <a:bodyPr wrap="square">
              <a:spAutoFit/>
            </a:bodyPr>
            <a:lstStyle/>
            <a:p>
              <a:pPr marL="0" marR="0" lvl="0" indent="0" defTabSz="914400" eaLnBrk="1" fontAlgn="base" latinLnBrk="0" hangingPunct="1">
                <a:lnSpc>
                  <a:spcPct val="80000"/>
                </a:lnSpc>
                <a:spcBef>
                  <a:spcPct val="0"/>
                </a:spcBef>
                <a:spcAft>
                  <a:spcPct val="0"/>
                </a:spcAft>
                <a:buClrTx/>
                <a:buSzTx/>
                <a:buFontTx/>
                <a:buNone/>
                <a:tabLst/>
                <a:defRPr/>
              </a:pPr>
              <a:r>
                <a:rPr kumimoji="1" lang="en-US" altLang="zh-CN" sz="2800" b="1" i="0" u="none" strike="noStrike" kern="0" cap="none" spc="0" normalizeH="0" baseline="0" noProof="0" dirty="0">
                  <a:ln>
                    <a:noFill/>
                  </a:ln>
                  <a:solidFill>
                    <a:srgbClr val="0000FF"/>
                  </a:solidFill>
                  <a:effectLst/>
                  <a:uLnTx/>
                  <a:uFillTx/>
                  <a:latin typeface="Times New Roman" pitchFamily="18" charset="0"/>
                  <a:ea typeface="楷体_GB2312" pitchFamily="49" charset="-122"/>
                </a:rPr>
                <a:t>q</a:t>
              </a:r>
            </a:p>
          </p:txBody>
        </p:sp>
      </p:grpSp>
      <p:grpSp>
        <p:nvGrpSpPr>
          <p:cNvPr id="42" name="组合 41"/>
          <p:cNvGrpSpPr/>
          <p:nvPr/>
        </p:nvGrpSpPr>
        <p:grpSpPr>
          <a:xfrm>
            <a:off x="7262066" y="4867284"/>
            <a:ext cx="596082" cy="642942"/>
            <a:chOff x="6476248" y="2786058"/>
            <a:chExt cx="596082" cy="642942"/>
          </a:xfrm>
        </p:grpSpPr>
        <p:cxnSp>
          <p:nvCxnSpPr>
            <p:cNvPr id="43" name="直接箭头连接符 42"/>
            <p:cNvCxnSpPr/>
            <p:nvPr/>
          </p:nvCxnSpPr>
          <p:spPr bwMode="auto">
            <a:xfrm rot="5400000" flipH="1" flipV="1">
              <a:off x="6155571" y="3106735"/>
              <a:ext cx="642942" cy="1588"/>
            </a:xfrm>
            <a:prstGeom prst="straightConnector1">
              <a:avLst/>
            </a:prstGeom>
            <a:noFill/>
            <a:ln w="28575" cap="flat" cmpd="sng" algn="ctr">
              <a:solidFill>
                <a:srgbClr val="000000"/>
              </a:solidFill>
              <a:prstDash val="solid"/>
              <a:round/>
              <a:headEnd type="none" w="med" len="med"/>
              <a:tailEnd type="arrow"/>
            </a:ln>
            <a:effectLst/>
          </p:spPr>
        </p:cxnSp>
        <p:sp>
          <p:nvSpPr>
            <p:cNvPr id="44" name="Text Box 195"/>
            <p:cNvSpPr txBox="1">
              <a:spLocks noChangeArrowheads="1"/>
            </p:cNvSpPr>
            <p:nvPr/>
          </p:nvSpPr>
          <p:spPr bwMode="auto">
            <a:xfrm>
              <a:off x="6548480" y="2919725"/>
              <a:ext cx="523850" cy="437043"/>
            </a:xfrm>
            <a:prstGeom prst="rect">
              <a:avLst/>
            </a:prstGeom>
            <a:noFill/>
            <a:ln w="9525" algn="ctr">
              <a:noFill/>
              <a:miter lim="800000"/>
              <a:headEnd/>
              <a:tailEnd/>
            </a:ln>
            <a:effectLst/>
          </p:spPr>
          <p:txBody>
            <a:bodyPr wrap="square">
              <a:spAutoFit/>
            </a:bodyPr>
            <a:lstStyle/>
            <a:p>
              <a:pPr marL="0" marR="0" lvl="0" indent="0" defTabSz="914400" eaLnBrk="1" fontAlgn="base" latinLnBrk="0" hangingPunct="1">
                <a:lnSpc>
                  <a:spcPct val="80000"/>
                </a:lnSpc>
                <a:spcBef>
                  <a:spcPct val="0"/>
                </a:spcBef>
                <a:spcAft>
                  <a:spcPct val="0"/>
                </a:spcAft>
                <a:buClrTx/>
                <a:buSzTx/>
                <a:buFontTx/>
                <a:buNone/>
                <a:tabLst/>
                <a:defRPr/>
              </a:pPr>
              <a:r>
                <a:rPr kumimoji="1" lang="en-US" altLang="zh-CN" sz="2800" b="1" i="0" u="none" strike="noStrike" kern="0" cap="none" spc="0" normalizeH="0" baseline="0" noProof="0" dirty="0">
                  <a:ln>
                    <a:noFill/>
                  </a:ln>
                  <a:solidFill>
                    <a:srgbClr val="0000FF"/>
                  </a:solidFill>
                  <a:effectLst/>
                  <a:uLnTx/>
                  <a:uFillTx/>
                  <a:latin typeface="Times New Roman" pitchFamily="18" charset="0"/>
                  <a:ea typeface="楷体_GB2312" pitchFamily="49" charset="-122"/>
                </a:rPr>
                <a:t>p</a:t>
              </a:r>
            </a:p>
          </p:txBody>
        </p:sp>
      </p:grpSp>
      <p:grpSp>
        <p:nvGrpSpPr>
          <p:cNvPr id="45" name="组合 44"/>
          <p:cNvGrpSpPr/>
          <p:nvPr/>
        </p:nvGrpSpPr>
        <p:grpSpPr>
          <a:xfrm>
            <a:off x="3500430" y="4027534"/>
            <a:ext cx="3857652" cy="553998"/>
            <a:chOff x="2786050" y="1571612"/>
            <a:chExt cx="3857652" cy="553998"/>
          </a:xfrm>
        </p:grpSpPr>
        <p:sp>
          <p:nvSpPr>
            <p:cNvPr id="46" name="TextBox 45"/>
            <p:cNvSpPr txBox="1"/>
            <p:nvPr/>
          </p:nvSpPr>
          <p:spPr>
            <a:xfrm>
              <a:off x="4286248" y="1571612"/>
              <a:ext cx="957313" cy="553998"/>
            </a:xfrm>
            <a:prstGeom prst="rect">
              <a:avLst/>
            </a:prstGeom>
            <a:solidFill>
              <a:srgbClr val="DBF5F9">
                <a:lumMod val="90000"/>
              </a:srgbClr>
            </a:solidFill>
          </p:spPr>
          <p:txBody>
            <a:bodyPr wrap="none" rtlCol="0">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zh-CN" altLang="en-US" sz="3000" b="1" i="0" u="none" strike="noStrike" kern="0" cap="none" spc="0" normalizeH="0" baseline="0" noProof="0" dirty="0">
                  <a:ln>
                    <a:noFill/>
                  </a:ln>
                  <a:solidFill>
                    <a:srgbClr val="0000FF"/>
                  </a:solidFill>
                  <a:effectLst/>
                  <a:uLnTx/>
                  <a:uFillTx/>
                  <a:latin typeface="Times New Roman" pitchFamily="18" charset="0"/>
                  <a:ea typeface="楷体_GB2312" pitchFamily="49" charset="-122"/>
                </a:rPr>
                <a:t>交换</a:t>
              </a:r>
            </a:p>
          </p:txBody>
        </p:sp>
        <p:cxnSp>
          <p:nvCxnSpPr>
            <p:cNvPr id="47" name="直接箭头连接符 46"/>
            <p:cNvCxnSpPr/>
            <p:nvPr/>
          </p:nvCxnSpPr>
          <p:spPr bwMode="auto">
            <a:xfrm>
              <a:off x="2786050" y="1571612"/>
              <a:ext cx="3857652" cy="1588"/>
            </a:xfrm>
            <a:prstGeom prst="straightConnector1">
              <a:avLst/>
            </a:prstGeom>
            <a:noFill/>
            <a:ln w="28575" cap="flat" cmpd="sng" algn="ctr">
              <a:solidFill>
                <a:srgbClr val="000000"/>
              </a:solidFill>
              <a:prstDash val="solid"/>
              <a:round/>
              <a:headEnd type="arrow"/>
              <a:tailEnd type="arrow"/>
            </a:ln>
            <a:effectLst/>
          </p:spPr>
        </p:cxnSp>
      </p:grpSp>
      <p:sp>
        <p:nvSpPr>
          <p:cNvPr id="50" name="Text Box 308">
            <a:extLst>
              <a:ext uri="{FF2B5EF4-FFF2-40B4-BE49-F238E27FC236}">
                <a16:creationId xmlns:a16="http://schemas.microsoft.com/office/drawing/2014/main" id="{8943EF3A-9E2A-2343-A13A-AC6BC8D412DC}"/>
              </a:ext>
            </a:extLst>
          </p:cNvPr>
          <p:cNvSpPr txBox="1">
            <a:spLocks noChangeArrowheads="1"/>
          </p:cNvSpPr>
          <p:nvPr/>
        </p:nvSpPr>
        <p:spPr bwMode="auto">
          <a:xfrm>
            <a:off x="345300" y="965213"/>
            <a:ext cx="8112900" cy="523220"/>
          </a:xfrm>
          <a:prstGeom prst="rect">
            <a:avLst/>
          </a:prstGeom>
          <a:noFill/>
          <a:ln w="9525" algn="ctr">
            <a:noFill/>
            <a:miter lim="800000"/>
            <a:headEnd/>
            <a:tailEnd/>
          </a:ln>
          <a:effectLst/>
        </p:spPr>
        <p:txBody>
          <a:bodyPr wrap="square">
            <a:spAutoFit/>
          </a:bodyPr>
          <a:lstStyle/>
          <a:p>
            <a:pPr fontAlgn="base">
              <a:spcBef>
                <a:spcPct val="20000"/>
              </a:spcBef>
              <a:spcAft>
                <a:spcPct val="0"/>
              </a:spcAft>
              <a:buFont typeface="Wingdings" pitchFamily="2" charset="2"/>
              <a:buChar char="p"/>
            </a:pPr>
            <a:r>
              <a:rPr kumimoji="1" lang="zh-CN" altLang="en-US" sz="2800" b="1" dirty="0">
                <a:solidFill>
                  <a:srgbClr val="003300"/>
                </a:solidFill>
                <a:latin typeface="Times New Roman" pitchFamily="18" charset="0"/>
              </a:rPr>
              <a:t>根据建好的链表重新排列元素，使得物理有序</a:t>
            </a:r>
          </a:p>
        </p:txBody>
      </p:sp>
    </p:spTree>
    <p:extLst>
      <p:ext uri="{BB962C8B-B14F-4D97-AF65-F5344CB8AC3E}">
        <p14:creationId xmlns:p14="http://schemas.microsoft.com/office/powerpoint/2010/main" val="1146680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1"/>
                                        </p:tgtEl>
                                        <p:attrNameLst>
                                          <p:attrName>style.visibility</p:attrName>
                                        </p:attrNameLst>
                                      </p:cBhvr>
                                      <p:to>
                                        <p:strVal val="visible"/>
                                      </p:to>
                                    </p:set>
                                  </p:childTnLst>
                                </p:cTn>
                              </p:par>
                            </p:childTnLst>
                          </p:cTn>
                        </p:par>
                        <p:par>
                          <p:cTn id="19" fill="hold">
                            <p:stCondLst>
                              <p:cond delay="0"/>
                            </p:stCondLst>
                            <p:childTnLst>
                              <p:par>
                                <p:cTn id="20" presetID="1" presetClass="entr" presetSubtype="0" fill="hold" grpId="0" nodeType="afterEffect">
                                  <p:stCondLst>
                                    <p:cond delay="0"/>
                                  </p:stCondLst>
                                  <p:childTnLst>
                                    <p:set>
                                      <p:cBhvr>
                                        <p:cTn id="21" dur="1" fill="hold">
                                          <p:stCondLst>
                                            <p:cond delay="0"/>
                                          </p:stCondLst>
                                        </p:cTn>
                                        <p:tgtEl>
                                          <p:spTgt spid="27"/>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28"/>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39"/>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1" name="Group 303"/>
          <p:cNvGraphicFramePr>
            <a:graphicFrameLocks noGrp="1"/>
          </p:cNvGraphicFramePr>
          <p:nvPr>
            <p:extLst>
              <p:ext uri="{D42A27DB-BD31-4B8C-83A1-F6EECF244321}">
                <p14:modId xmlns:p14="http://schemas.microsoft.com/office/powerpoint/2010/main" val="211360962"/>
              </p:ext>
            </p:extLst>
          </p:nvPr>
        </p:nvGraphicFramePr>
        <p:xfrm>
          <a:off x="1546225" y="3624720"/>
          <a:ext cx="7319963" cy="1038226"/>
        </p:xfrm>
        <a:graphic>
          <a:graphicData uri="http://schemas.openxmlformats.org/drawingml/2006/table">
            <a:tbl>
              <a:tblPr/>
              <a:tblGrid>
                <a:gridCol w="812800">
                  <a:extLst>
                    <a:ext uri="{9D8B030D-6E8A-4147-A177-3AD203B41FA5}">
                      <a16:colId xmlns:a16="http://schemas.microsoft.com/office/drawing/2014/main" val="20000"/>
                    </a:ext>
                  </a:extLst>
                </a:gridCol>
                <a:gridCol w="812800">
                  <a:extLst>
                    <a:ext uri="{9D8B030D-6E8A-4147-A177-3AD203B41FA5}">
                      <a16:colId xmlns:a16="http://schemas.microsoft.com/office/drawing/2014/main" val="20001"/>
                    </a:ext>
                  </a:extLst>
                </a:gridCol>
                <a:gridCol w="812800">
                  <a:extLst>
                    <a:ext uri="{9D8B030D-6E8A-4147-A177-3AD203B41FA5}">
                      <a16:colId xmlns:a16="http://schemas.microsoft.com/office/drawing/2014/main" val="20002"/>
                    </a:ext>
                  </a:extLst>
                </a:gridCol>
                <a:gridCol w="814388">
                  <a:extLst>
                    <a:ext uri="{9D8B030D-6E8A-4147-A177-3AD203B41FA5}">
                      <a16:colId xmlns:a16="http://schemas.microsoft.com/office/drawing/2014/main" val="20003"/>
                    </a:ext>
                  </a:extLst>
                </a:gridCol>
                <a:gridCol w="814387">
                  <a:extLst>
                    <a:ext uri="{9D8B030D-6E8A-4147-A177-3AD203B41FA5}">
                      <a16:colId xmlns:a16="http://schemas.microsoft.com/office/drawing/2014/main" val="20004"/>
                    </a:ext>
                  </a:extLst>
                </a:gridCol>
                <a:gridCol w="814388">
                  <a:extLst>
                    <a:ext uri="{9D8B030D-6E8A-4147-A177-3AD203B41FA5}">
                      <a16:colId xmlns:a16="http://schemas.microsoft.com/office/drawing/2014/main" val="20005"/>
                    </a:ext>
                  </a:extLst>
                </a:gridCol>
                <a:gridCol w="812800">
                  <a:extLst>
                    <a:ext uri="{9D8B030D-6E8A-4147-A177-3AD203B41FA5}">
                      <a16:colId xmlns:a16="http://schemas.microsoft.com/office/drawing/2014/main" val="20006"/>
                    </a:ext>
                  </a:extLst>
                </a:gridCol>
                <a:gridCol w="812800">
                  <a:extLst>
                    <a:ext uri="{9D8B030D-6E8A-4147-A177-3AD203B41FA5}">
                      <a16:colId xmlns:a16="http://schemas.microsoft.com/office/drawing/2014/main" val="20007"/>
                    </a:ext>
                  </a:extLst>
                </a:gridCol>
                <a:gridCol w="812800">
                  <a:extLst>
                    <a:ext uri="{9D8B030D-6E8A-4147-A177-3AD203B41FA5}">
                      <a16:colId xmlns:a16="http://schemas.microsoft.com/office/drawing/2014/main" val="20008"/>
                    </a:ext>
                  </a:extLst>
                </a:gridCol>
              </a:tblGrid>
              <a:tr h="519113">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1" i="0" u="none" strike="noStrike" cap="none" normalizeH="0" baseline="0" dirty="0">
                          <a:ln>
                            <a:noFill/>
                          </a:ln>
                          <a:solidFill>
                            <a:schemeClr val="tx1"/>
                          </a:solidFill>
                          <a:effectLst/>
                          <a:latin typeface="Times New Roman" pitchFamily="18" charset="0"/>
                          <a:ea typeface="宋体" pitchFamily="2" charset="-122"/>
                        </a:rPr>
                        <a:t>M</a:t>
                      </a:r>
                    </a:p>
                  </a:txBody>
                  <a:tcPr marL="90000" marR="90000" marT="46800" marB="46800"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13</a:t>
                      </a: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1" i="0" u="none" strike="noStrike" cap="none" normalizeH="0" baseline="0" dirty="0">
                          <a:ln>
                            <a:noFill/>
                          </a:ln>
                          <a:solidFill>
                            <a:srgbClr val="0000FF"/>
                          </a:solidFill>
                          <a:effectLst/>
                          <a:latin typeface="Times New Roman" pitchFamily="18" charset="0"/>
                          <a:ea typeface="宋体" pitchFamily="2" charset="-122"/>
                        </a:rPr>
                        <a:t>27</a:t>
                      </a: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65</a:t>
                      </a: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97</a:t>
                      </a: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76</a:t>
                      </a: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49</a:t>
                      </a: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1" i="0" u="none" strike="noStrike" cap="none" normalizeH="0" baseline="0" dirty="0">
                          <a:ln>
                            <a:noFill/>
                          </a:ln>
                          <a:solidFill>
                            <a:srgbClr val="0000FF"/>
                          </a:solidFill>
                          <a:effectLst/>
                          <a:latin typeface="Times New Roman" pitchFamily="18" charset="0"/>
                          <a:ea typeface="宋体" pitchFamily="2" charset="-122"/>
                        </a:rPr>
                        <a:t>38</a:t>
                      </a: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1" i="0" u="none" strike="noStrike" cap="none" normalizeH="0" baseline="0" dirty="0">
                          <a:ln>
                            <a:noFill/>
                          </a:ln>
                          <a:solidFill>
                            <a:schemeClr val="tx1"/>
                          </a:solidFill>
                          <a:effectLst/>
                          <a:latin typeface="Times New Roman" pitchFamily="18" charset="0"/>
                          <a:ea typeface="宋体" pitchFamily="2" charset="-122"/>
                        </a:rPr>
                        <a:t>52</a:t>
                      </a:r>
                    </a:p>
                  </a:txBody>
                  <a:tcPr marL="90000" marR="90000" marT="46800" marB="46800"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19113">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6</a:t>
                      </a:r>
                    </a:p>
                  </a:txBody>
                  <a:tcPr marL="90000" marR="90000" marT="46800" marB="46800"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(6)</a:t>
                      </a: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1" i="0" u="none" strike="noStrike" cap="none" normalizeH="0" baseline="0" dirty="0">
                          <a:ln>
                            <a:noFill/>
                          </a:ln>
                          <a:solidFill>
                            <a:srgbClr val="FF0000"/>
                          </a:solidFill>
                          <a:effectLst/>
                          <a:latin typeface="Times New Roman" pitchFamily="18" charset="0"/>
                          <a:ea typeface="宋体" pitchFamily="2" charset="-122"/>
                        </a:rPr>
                        <a:t>(7)</a:t>
                      </a: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1" i="0" u="none" strike="noStrike" cap="none" normalizeH="0" baseline="0" dirty="0">
                          <a:ln>
                            <a:noFill/>
                          </a:ln>
                          <a:solidFill>
                            <a:schemeClr val="tx1"/>
                          </a:solidFill>
                          <a:effectLst/>
                          <a:latin typeface="Times New Roman" pitchFamily="18" charset="0"/>
                          <a:ea typeface="宋体" pitchFamily="2" charset="-122"/>
                        </a:rPr>
                        <a:t>5</a:t>
                      </a: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0</a:t>
                      </a: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4</a:t>
                      </a: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8</a:t>
                      </a: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1" i="0" u="none" strike="noStrike" cap="none" normalizeH="0" baseline="0" dirty="0">
                          <a:ln>
                            <a:noFill/>
                          </a:ln>
                          <a:solidFill>
                            <a:srgbClr val="0000FF"/>
                          </a:solidFill>
                          <a:effectLst/>
                          <a:latin typeface="Times New Roman" pitchFamily="18" charset="0"/>
                          <a:ea typeface="宋体" pitchFamily="2" charset="-122"/>
                        </a:rPr>
                        <a:t>1</a:t>
                      </a: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1" i="0" u="none" strike="noStrike" cap="none" normalizeH="0" baseline="0" dirty="0">
                          <a:ln>
                            <a:noFill/>
                          </a:ln>
                          <a:solidFill>
                            <a:schemeClr val="tx1"/>
                          </a:solidFill>
                          <a:effectLst/>
                          <a:latin typeface="Times New Roman" pitchFamily="18" charset="0"/>
                          <a:ea typeface="宋体" pitchFamily="2" charset="-122"/>
                        </a:rPr>
                        <a:t>3</a:t>
                      </a:r>
                    </a:p>
                  </a:txBody>
                  <a:tcPr marL="90000" marR="90000" marT="46800" marB="46800"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6" name="灯片编号占位符 5"/>
          <p:cNvSpPr>
            <a:spLocks noGrp="1"/>
          </p:cNvSpPr>
          <p:nvPr>
            <p:ph type="sldNum" sz="quarter" idx="12"/>
          </p:nvPr>
        </p:nvSpPr>
        <p:spPr/>
        <p:txBody>
          <a:bodyPr/>
          <a:lstStyle/>
          <a:p>
            <a:fld id="{0063EC4C-CFD8-4F45-A0A2-30028C1F73DB}" type="slidenum">
              <a:rPr lang="zh-CN" altLang="en-US" b="1">
                <a:solidFill>
                  <a:srgbClr val="F79646">
                    <a:lumMod val="75000"/>
                  </a:srgbClr>
                </a:solidFill>
              </a:rPr>
              <a:pPr/>
              <a:t>43</a:t>
            </a:fld>
            <a:endParaRPr lang="zh-CN" altLang="en-US" b="1" dirty="0">
              <a:solidFill>
                <a:srgbClr val="F79646">
                  <a:lumMod val="75000"/>
                </a:srgbClr>
              </a:solidFill>
            </a:endParaRPr>
          </a:p>
        </p:txBody>
      </p:sp>
      <p:sp>
        <p:nvSpPr>
          <p:cNvPr id="2" name="标题 1"/>
          <p:cNvSpPr>
            <a:spLocks noGrp="1"/>
          </p:cNvSpPr>
          <p:nvPr>
            <p:ph type="title"/>
          </p:nvPr>
        </p:nvSpPr>
        <p:spPr>
          <a:xfrm>
            <a:off x="457200" y="0"/>
            <a:ext cx="8229600" cy="1143000"/>
          </a:xfrm>
        </p:spPr>
        <p:txBody>
          <a:bodyPr>
            <a:normAutofit/>
          </a:bodyPr>
          <a:lstStyle/>
          <a:p>
            <a:pPr lvl="0" fontAlgn="base">
              <a:lnSpc>
                <a:spcPct val="150000"/>
              </a:lnSpc>
              <a:spcBef>
                <a:spcPct val="5000"/>
              </a:spcBef>
              <a:spcAft>
                <a:spcPct val="5000"/>
              </a:spcAft>
            </a:pPr>
            <a:r>
              <a:rPr kumimoji="1" lang="en-US" altLang="zh-CN" sz="3200" b="1" dirty="0">
                <a:latin typeface="Arial" charset="0"/>
                <a:ea typeface="宋体" charset="-122"/>
                <a:cs typeface="+mn-cs"/>
              </a:rPr>
              <a:t>6.2.3 </a:t>
            </a:r>
            <a:r>
              <a:rPr kumimoji="1" lang="zh-CN" altLang="en-US" sz="3200" b="1" dirty="0">
                <a:latin typeface="Arial" charset="0"/>
                <a:ea typeface="宋体" charset="-122"/>
                <a:cs typeface="+mn-cs"/>
              </a:rPr>
              <a:t>表插入排序</a:t>
            </a:r>
          </a:p>
        </p:txBody>
      </p:sp>
      <p:sp>
        <p:nvSpPr>
          <p:cNvPr id="4" name="日期占位符 3"/>
          <p:cNvSpPr>
            <a:spLocks noGrp="1"/>
          </p:cNvSpPr>
          <p:nvPr>
            <p:ph type="dt" sz="half" idx="4294967295"/>
          </p:nvPr>
        </p:nvSpPr>
        <p:spPr>
          <a:xfrm>
            <a:off x="0" y="6356350"/>
            <a:ext cx="2133600" cy="365125"/>
          </a:xfrm>
        </p:spPr>
        <p:txBody>
          <a:bodyPr/>
          <a:lstStyle/>
          <a:p>
            <a:fld id="{996284AB-995E-491D-B861-4F7F4736F9D3}" type="datetime1">
              <a:rPr lang="zh-CN" altLang="en-US" b="1" smtClean="0">
                <a:solidFill>
                  <a:srgbClr val="F79646">
                    <a:lumMod val="75000"/>
                  </a:srgbClr>
                </a:solidFill>
              </a:rPr>
              <a:t>2025/4/9</a:t>
            </a:fld>
            <a:endParaRPr lang="zh-CN" altLang="en-US" b="1" dirty="0">
              <a:solidFill>
                <a:srgbClr val="F79646">
                  <a:lumMod val="75000"/>
                </a:srgbClr>
              </a:solidFill>
            </a:endParaRPr>
          </a:p>
        </p:txBody>
      </p:sp>
      <p:pic>
        <p:nvPicPr>
          <p:cNvPr id="2049" name="Picture 1" descr="C:\Users\Haijun\AppData\Roaming\Tencent\Users\2968516474\QQ\WinTemp\RichOle\O5)[OOM[}$H7(6{A~41GY`Q.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73137" y="1"/>
            <a:ext cx="970863" cy="838199"/>
          </a:xfrm>
          <a:prstGeom prst="rect">
            <a:avLst/>
          </a:prstGeom>
          <a:noFill/>
          <a:extLst>
            <a:ext uri="{909E8E84-426E-40DD-AFC4-6F175D3DCCD1}">
              <a14:hiddenFill xmlns:a14="http://schemas.microsoft.com/office/drawing/2010/main">
                <a:solidFill>
                  <a:srgbClr val="FFFFFF"/>
                </a:solidFill>
              </a14:hiddenFill>
            </a:ext>
          </a:extLst>
        </p:spPr>
      </p:pic>
      <p:cxnSp>
        <p:nvCxnSpPr>
          <p:cNvPr id="12" name="直接连接符 11"/>
          <p:cNvCxnSpPr/>
          <p:nvPr/>
        </p:nvCxnSpPr>
        <p:spPr>
          <a:xfrm>
            <a:off x="457200" y="6324600"/>
            <a:ext cx="822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3000364" y="5436072"/>
            <a:ext cx="4352474" cy="1421928"/>
          </a:xfrm>
          <a:prstGeom prst="rect">
            <a:avLst/>
          </a:prstGeom>
          <a:noFill/>
          <a:ln>
            <a:solidFill>
              <a:srgbClr val="003300"/>
            </a:solidFill>
          </a:ln>
        </p:spPr>
        <p:txBody>
          <a:bodyPr wrap="none" rtlCol="0">
            <a:spAutoFit/>
          </a:bodyPr>
          <a:lstStyle/>
          <a:p>
            <a:pPr fontAlgn="base">
              <a:lnSpc>
                <a:spcPct val="120000"/>
              </a:lnSpc>
              <a:spcBef>
                <a:spcPct val="0"/>
              </a:spcBef>
              <a:spcAft>
                <a:spcPct val="0"/>
              </a:spcAft>
            </a:pPr>
            <a:r>
              <a:rPr kumimoji="1" lang="en-US" altLang="zh-CN" sz="2400" b="1" dirty="0">
                <a:solidFill>
                  <a:srgbClr val="003300"/>
                </a:solidFill>
                <a:latin typeface="Times New Roman" pitchFamily="18" charset="0"/>
                <a:ea typeface="楷体_GB2312" pitchFamily="49" charset="-122"/>
              </a:rPr>
              <a:t>p:</a:t>
            </a:r>
            <a:r>
              <a:rPr kumimoji="1" lang="zh-CN" altLang="en-US" sz="2400" b="1" dirty="0">
                <a:solidFill>
                  <a:srgbClr val="003300"/>
                </a:solidFill>
                <a:latin typeface="Times New Roman" pitchFamily="18" charset="0"/>
                <a:ea typeface="楷体_GB2312" pitchFamily="49" charset="-122"/>
              </a:rPr>
              <a:t>指示第</a:t>
            </a:r>
            <a:r>
              <a:rPr kumimoji="1" lang="en-US" altLang="zh-CN" sz="2400" b="1" dirty="0" err="1">
                <a:solidFill>
                  <a:srgbClr val="FF0000"/>
                </a:solidFill>
                <a:latin typeface="Times New Roman" pitchFamily="18" charset="0"/>
                <a:ea typeface="楷体_GB2312" pitchFamily="49" charset="-122"/>
              </a:rPr>
              <a:t>i</a:t>
            </a:r>
            <a:r>
              <a:rPr kumimoji="1" lang="zh-CN" altLang="en-US" sz="2400" b="1" dirty="0">
                <a:solidFill>
                  <a:srgbClr val="003300"/>
                </a:solidFill>
                <a:latin typeface="Times New Roman" pitchFamily="18" charset="0"/>
                <a:ea typeface="楷体_GB2312" pitchFamily="49" charset="-122"/>
              </a:rPr>
              <a:t>个记录的</a:t>
            </a:r>
            <a:r>
              <a:rPr kumimoji="1" lang="zh-CN" altLang="en-US" sz="2400" b="1" dirty="0">
                <a:solidFill>
                  <a:srgbClr val="FF0000"/>
                </a:solidFill>
                <a:latin typeface="Times New Roman" pitchFamily="18" charset="0"/>
                <a:ea typeface="楷体_GB2312" pitchFamily="49" charset="-122"/>
              </a:rPr>
              <a:t>当前</a:t>
            </a:r>
            <a:r>
              <a:rPr kumimoji="1" lang="zh-CN" altLang="en-US" sz="2400" b="1" dirty="0">
                <a:solidFill>
                  <a:srgbClr val="003300"/>
                </a:solidFill>
                <a:latin typeface="Times New Roman" pitchFamily="18" charset="0"/>
                <a:ea typeface="楷体_GB2312" pitchFamily="49" charset="-122"/>
              </a:rPr>
              <a:t>位置</a:t>
            </a:r>
            <a:endParaRPr kumimoji="1" lang="en-US" altLang="zh-CN" sz="2400" b="1" dirty="0">
              <a:solidFill>
                <a:srgbClr val="003300"/>
              </a:solidFill>
              <a:latin typeface="Times New Roman" pitchFamily="18" charset="0"/>
              <a:ea typeface="楷体_GB2312" pitchFamily="49" charset="-122"/>
            </a:endParaRPr>
          </a:p>
          <a:p>
            <a:pPr fontAlgn="base">
              <a:lnSpc>
                <a:spcPct val="120000"/>
              </a:lnSpc>
              <a:spcBef>
                <a:spcPct val="0"/>
              </a:spcBef>
              <a:spcAft>
                <a:spcPct val="0"/>
              </a:spcAft>
            </a:pPr>
            <a:r>
              <a:rPr kumimoji="1" lang="en-US" altLang="zh-CN" sz="2400" b="1" dirty="0" err="1">
                <a:solidFill>
                  <a:srgbClr val="003300"/>
                </a:solidFill>
                <a:latin typeface="Times New Roman" pitchFamily="18" charset="0"/>
                <a:ea typeface="楷体_GB2312" pitchFamily="49" charset="-122"/>
              </a:rPr>
              <a:t>i</a:t>
            </a:r>
            <a:r>
              <a:rPr kumimoji="1" lang="en-US" altLang="zh-CN" sz="2400" b="1" dirty="0">
                <a:solidFill>
                  <a:srgbClr val="003300"/>
                </a:solidFill>
                <a:latin typeface="Times New Roman" pitchFamily="18" charset="0"/>
                <a:ea typeface="楷体_GB2312" pitchFamily="49" charset="-122"/>
              </a:rPr>
              <a:t> :</a:t>
            </a:r>
            <a:r>
              <a:rPr kumimoji="1" lang="zh-CN" altLang="en-US" sz="2400" b="1" dirty="0">
                <a:solidFill>
                  <a:srgbClr val="003300"/>
                </a:solidFill>
                <a:latin typeface="Times New Roman" pitchFamily="18" charset="0"/>
                <a:ea typeface="楷体_GB2312" pitchFamily="49" charset="-122"/>
              </a:rPr>
              <a:t>指示第</a:t>
            </a:r>
            <a:r>
              <a:rPr kumimoji="1" lang="en-US" altLang="zh-CN" sz="2400" b="1" dirty="0" err="1">
                <a:solidFill>
                  <a:srgbClr val="FF0000"/>
                </a:solidFill>
                <a:latin typeface="Times New Roman" pitchFamily="18" charset="0"/>
                <a:ea typeface="楷体_GB2312" pitchFamily="49" charset="-122"/>
              </a:rPr>
              <a:t>i</a:t>
            </a:r>
            <a:r>
              <a:rPr kumimoji="1" lang="zh-CN" altLang="en-US" sz="2400" b="1" dirty="0">
                <a:solidFill>
                  <a:srgbClr val="003300"/>
                </a:solidFill>
                <a:latin typeface="Times New Roman" pitchFamily="18" charset="0"/>
                <a:ea typeface="楷体_GB2312" pitchFamily="49" charset="-122"/>
              </a:rPr>
              <a:t>个记录</a:t>
            </a:r>
            <a:r>
              <a:rPr kumimoji="1" lang="zh-CN" altLang="en-US" sz="2400" b="1" dirty="0">
                <a:solidFill>
                  <a:srgbClr val="FF0000"/>
                </a:solidFill>
                <a:latin typeface="Times New Roman" pitchFamily="18" charset="0"/>
                <a:ea typeface="楷体_GB2312" pitchFamily="49" charset="-122"/>
              </a:rPr>
              <a:t>应在</a:t>
            </a:r>
            <a:r>
              <a:rPr kumimoji="1" lang="zh-CN" altLang="en-US" sz="2400" b="1" dirty="0">
                <a:solidFill>
                  <a:srgbClr val="003300"/>
                </a:solidFill>
                <a:latin typeface="Times New Roman" pitchFamily="18" charset="0"/>
                <a:ea typeface="楷体_GB2312" pitchFamily="49" charset="-122"/>
              </a:rPr>
              <a:t>的位置</a:t>
            </a:r>
            <a:endParaRPr kumimoji="1" lang="en-US" altLang="zh-CN" sz="2400" b="1" dirty="0">
              <a:solidFill>
                <a:srgbClr val="003300"/>
              </a:solidFill>
              <a:latin typeface="Times New Roman" pitchFamily="18" charset="0"/>
              <a:ea typeface="楷体_GB2312" pitchFamily="49" charset="-122"/>
            </a:endParaRPr>
          </a:p>
          <a:p>
            <a:pPr fontAlgn="base">
              <a:lnSpc>
                <a:spcPct val="120000"/>
              </a:lnSpc>
              <a:spcBef>
                <a:spcPct val="0"/>
              </a:spcBef>
              <a:spcAft>
                <a:spcPct val="0"/>
              </a:spcAft>
            </a:pPr>
            <a:r>
              <a:rPr kumimoji="1" lang="en-US" altLang="zh-CN" sz="2400" b="1" dirty="0">
                <a:solidFill>
                  <a:srgbClr val="003300"/>
                </a:solidFill>
                <a:latin typeface="Times New Roman" pitchFamily="18" charset="0"/>
                <a:ea typeface="楷体_GB2312" pitchFamily="49" charset="-122"/>
              </a:rPr>
              <a:t>q :</a:t>
            </a:r>
            <a:r>
              <a:rPr kumimoji="1" lang="zh-CN" altLang="en-US" sz="2400" b="1" dirty="0">
                <a:solidFill>
                  <a:srgbClr val="003300"/>
                </a:solidFill>
                <a:latin typeface="Times New Roman" pitchFamily="18" charset="0"/>
                <a:ea typeface="楷体_GB2312" pitchFamily="49" charset="-122"/>
              </a:rPr>
              <a:t>指示第</a:t>
            </a:r>
            <a:r>
              <a:rPr kumimoji="1" lang="en-US" altLang="zh-CN" sz="2400" b="1" dirty="0">
                <a:solidFill>
                  <a:srgbClr val="FF0000"/>
                </a:solidFill>
                <a:latin typeface="Times New Roman" pitchFamily="18" charset="0"/>
                <a:ea typeface="楷体_GB2312" pitchFamily="49" charset="-122"/>
              </a:rPr>
              <a:t>i+1</a:t>
            </a:r>
            <a:r>
              <a:rPr kumimoji="1" lang="zh-CN" altLang="en-US" sz="2400" b="1" dirty="0">
                <a:solidFill>
                  <a:srgbClr val="003300"/>
                </a:solidFill>
                <a:latin typeface="Times New Roman" pitchFamily="18" charset="0"/>
                <a:ea typeface="楷体_GB2312" pitchFamily="49" charset="-122"/>
              </a:rPr>
              <a:t>个记录的</a:t>
            </a:r>
            <a:r>
              <a:rPr kumimoji="1" lang="zh-CN" altLang="en-US" sz="2400" b="1" dirty="0">
                <a:solidFill>
                  <a:srgbClr val="FF0000"/>
                </a:solidFill>
                <a:latin typeface="Times New Roman" pitchFamily="18" charset="0"/>
                <a:ea typeface="楷体_GB2312" pitchFamily="49" charset="-122"/>
              </a:rPr>
              <a:t>当前</a:t>
            </a:r>
            <a:r>
              <a:rPr kumimoji="1" lang="zh-CN" altLang="en-US" sz="2400" b="1" dirty="0">
                <a:solidFill>
                  <a:srgbClr val="003300"/>
                </a:solidFill>
                <a:latin typeface="Times New Roman" pitchFamily="18" charset="0"/>
                <a:ea typeface="楷体_GB2312" pitchFamily="49" charset="-122"/>
              </a:rPr>
              <a:t>位置</a:t>
            </a:r>
            <a:endParaRPr kumimoji="1" lang="zh-CN" altLang="en-US" sz="2400" b="1" dirty="0">
              <a:solidFill>
                <a:srgbClr val="6600CC"/>
              </a:solidFill>
              <a:latin typeface="Times New Roman" pitchFamily="18" charset="0"/>
              <a:ea typeface="楷体_GB2312" pitchFamily="49" charset="-122"/>
            </a:endParaRPr>
          </a:p>
        </p:txBody>
      </p:sp>
      <p:graphicFrame>
        <p:nvGraphicFramePr>
          <p:cNvPr id="15" name="Group 302"/>
          <p:cNvGraphicFramePr>
            <a:graphicFrameLocks noGrp="1"/>
          </p:cNvGraphicFramePr>
          <p:nvPr>
            <p:extLst>
              <p:ext uri="{D42A27DB-BD31-4B8C-83A1-F6EECF244321}">
                <p14:modId xmlns:p14="http://schemas.microsoft.com/office/powerpoint/2010/main" val="830954537"/>
              </p:ext>
            </p:extLst>
          </p:nvPr>
        </p:nvGraphicFramePr>
        <p:xfrm>
          <a:off x="1547813" y="1692727"/>
          <a:ext cx="7272337" cy="1038226"/>
        </p:xfrm>
        <a:graphic>
          <a:graphicData uri="http://schemas.openxmlformats.org/drawingml/2006/table">
            <a:tbl>
              <a:tblPr/>
              <a:tblGrid>
                <a:gridCol w="808037">
                  <a:extLst>
                    <a:ext uri="{9D8B030D-6E8A-4147-A177-3AD203B41FA5}">
                      <a16:colId xmlns:a16="http://schemas.microsoft.com/office/drawing/2014/main" val="20000"/>
                    </a:ext>
                  </a:extLst>
                </a:gridCol>
                <a:gridCol w="808038">
                  <a:extLst>
                    <a:ext uri="{9D8B030D-6E8A-4147-A177-3AD203B41FA5}">
                      <a16:colId xmlns:a16="http://schemas.microsoft.com/office/drawing/2014/main" val="20001"/>
                    </a:ext>
                  </a:extLst>
                </a:gridCol>
                <a:gridCol w="808037">
                  <a:extLst>
                    <a:ext uri="{9D8B030D-6E8A-4147-A177-3AD203B41FA5}">
                      <a16:colId xmlns:a16="http://schemas.microsoft.com/office/drawing/2014/main" val="20002"/>
                    </a:ext>
                  </a:extLst>
                </a:gridCol>
                <a:gridCol w="808038">
                  <a:extLst>
                    <a:ext uri="{9D8B030D-6E8A-4147-A177-3AD203B41FA5}">
                      <a16:colId xmlns:a16="http://schemas.microsoft.com/office/drawing/2014/main" val="20003"/>
                    </a:ext>
                  </a:extLst>
                </a:gridCol>
                <a:gridCol w="808037">
                  <a:extLst>
                    <a:ext uri="{9D8B030D-6E8A-4147-A177-3AD203B41FA5}">
                      <a16:colId xmlns:a16="http://schemas.microsoft.com/office/drawing/2014/main" val="20004"/>
                    </a:ext>
                  </a:extLst>
                </a:gridCol>
                <a:gridCol w="808038">
                  <a:extLst>
                    <a:ext uri="{9D8B030D-6E8A-4147-A177-3AD203B41FA5}">
                      <a16:colId xmlns:a16="http://schemas.microsoft.com/office/drawing/2014/main" val="20005"/>
                    </a:ext>
                  </a:extLst>
                </a:gridCol>
                <a:gridCol w="808037">
                  <a:extLst>
                    <a:ext uri="{9D8B030D-6E8A-4147-A177-3AD203B41FA5}">
                      <a16:colId xmlns:a16="http://schemas.microsoft.com/office/drawing/2014/main" val="20006"/>
                    </a:ext>
                  </a:extLst>
                </a:gridCol>
                <a:gridCol w="808038">
                  <a:extLst>
                    <a:ext uri="{9D8B030D-6E8A-4147-A177-3AD203B41FA5}">
                      <a16:colId xmlns:a16="http://schemas.microsoft.com/office/drawing/2014/main" val="20007"/>
                    </a:ext>
                  </a:extLst>
                </a:gridCol>
                <a:gridCol w="808037">
                  <a:extLst>
                    <a:ext uri="{9D8B030D-6E8A-4147-A177-3AD203B41FA5}">
                      <a16:colId xmlns:a16="http://schemas.microsoft.com/office/drawing/2014/main" val="20008"/>
                    </a:ext>
                  </a:extLst>
                </a:gridCol>
              </a:tblGrid>
              <a:tr h="519113">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1" i="0" u="none" strike="noStrike" cap="none" normalizeH="0" baseline="0" dirty="0">
                          <a:ln>
                            <a:noFill/>
                          </a:ln>
                          <a:solidFill>
                            <a:schemeClr val="tx1"/>
                          </a:solidFill>
                          <a:effectLst/>
                          <a:latin typeface="Times New Roman" pitchFamily="18" charset="0"/>
                          <a:ea typeface="宋体" pitchFamily="2" charset="-122"/>
                        </a:rPr>
                        <a:t>M</a:t>
                      </a:r>
                    </a:p>
                  </a:txBody>
                  <a:tcPr marL="90000" marR="90000" marT="46800" marB="46800"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1" i="0" u="none" strike="noStrike" cap="none" normalizeH="0" baseline="0" dirty="0">
                          <a:ln>
                            <a:noFill/>
                          </a:ln>
                          <a:solidFill>
                            <a:srgbClr val="0000FF"/>
                          </a:solidFill>
                          <a:effectLst/>
                          <a:latin typeface="Times New Roman" pitchFamily="18" charset="0"/>
                          <a:ea typeface="宋体" pitchFamily="2" charset="-122"/>
                        </a:rPr>
                        <a:t>13</a:t>
                      </a: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1" i="0" u="none" strike="noStrike" cap="none" normalizeH="0" baseline="0" dirty="0">
                          <a:ln>
                            <a:noFill/>
                          </a:ln>
                          <a:solidFill>
                            <a:schemeClr val="tx1"/>
                          </a:solidFill>
                          <a:effectLst/>
                          <a:latin typeface="Times New Roman" pitchFamily="18" charset="0"/>
                          <a:ea typeface="宋体" pitchFamily="2" charset="-122"/>
                        </a:rPr>
                        <a:t>38</a:t>
                      </a: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65</a:t>
                      </a: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97</a:t>
                      </a: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76</a:t>
                      </a: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1" i="0" u="none" strike="noStrike" cap="none" normalizeH="0" baseline="0" dirty="0">
                          <a:ln>
                            <a:noFill/>
                          </a:ln>
                          <a:solidFill>
                            <a:srgbClr val="0000FF"/>
                          </a:solidFill>
                          <a:effectLst/>
                          <a:latin typeface="Times New Roman" pitchFamily="18" charset="0"/>
                          <a:ea typeface="宋体" pitchFamily="2" charset="-122"/>
                        </a:rPr>
                        <a:t>49</a:t>
                      </a: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27</a:t>
                      </a: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1" i="0" u="none" strike="noStrike" cap="none" normalizeH="0" baseline="0" dirty="0">
                          <a:ln>
                            <a:noFill/>
                          </a:ln>
                          <a:solidFill>
                            <a:schemeClr val="tx1"/>
                          </a:solidFill>
                          <a:effectLst/>
                          <a:latin typeface="Times New Roman" pitchFamily="18" charset="0"/>
                          <a:ea typeface="宋体" pitchFamily="2" charset="-122"/>
                        </a:rPr>
                        <a:t>52</a:t>
                      </a:r>
                    </a:p>
                  </a:txBody>
                  <a:tcPr marL="90000" marR="90000" marT="46800" marB="46800"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19113">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6</a:t>
                      </a:r>
                    </a:p>
                  </a:txBody>
                  <a:tcPr marL="90000" marR="90000" marT="46800" marB="46800"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1" i="0" u="none" strike="noStrike" cap="none" normalizeH="0" baseline="0" dirty="0">
                          <a:ln>
                            <a:noFill/>
                          </a:ln>
                          <a:solidFill>
                            <a:srgbClr val="FF0000"/>
                          </a:solidFill>
                          <a:effectLst/>
                          <a:latin typeface="Times New Roman" pitchFamily="18" charset="0"/>
                          <a:ea typeface="宋体" pitchFamily="2" charset="-122"/>
                        </a:rPr>
                        <a:t>(6)</a:t>
                      </a: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1</a:t>
                      </a: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5</a:t>
                      </a: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0</a:t>
                      </a: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4</a:t>
                      </a: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1" i="0" u="none" strike="noStrike" cap="none" normalizeH="0" baseline="0" dirty="0">
                          <a:ln>
                            <a:noFill/>
                          </a:ln>
                          <a:solidFill>
                            <a:srgbClr val="0000FF"/>
                          </a:solidFill>
                          <a:effectLst/>
                          <a:latin typeface="Times New Roman" pitchFamily="18" charset="0"/>
                          <a:ea typeface="宋体" pitchFamily="2" charset="-122"/>
                        </a:rPr>
                        <a:t>8</a:t>
                      </a: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2</a:t>
                      </a: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1" i="0" u="none" strike="noStrike" cap="none" normalizeH="0" baseline="0" dirty="0">
                          <a:ln>
                            <a:noFill/>
                          </a:ln>
                          <a:solidFill>
                            <a:schemeClr val="tx1"/>
                          </a:solidFill>
                          <a:effectLst/>
                          <a:latin typeface="Times New Roman" pitchFamily="18" charset="0"/>
                          <a:ea typeface="宋体" pitchFamily="2" charset="-122"/>
                        </a:rPr>
                        <a:t>3</a:t>
                      </a:r>
                    </a:p>
                  </a:txBody>
                  <a:tcPr marL="90000" marR="90000" marT="46800" marB="46800"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16" name="Text Box 294"/>
          <p:cNvSpPr txBox="1">
            <a:spLocks noChangeArrowheads="1"/>
          </p:cNvSpPr>
          <p:nvPr/>
        </p:nvSpPr>
        <p:spPr bwMode="auto">
          <a:xfrm>
            <a:off x="252413" y="1454602"/>
            <a:ext cx="935037" cy="1116013"/>
          </a:xfrm>
          <a:prstGeom prst="rect">
            <a:avLst/>
          </a:prstGeom>
          <a:noFill/>
          <a:ln w="9525" algn="ctr">
            <a:noFill/>
            <a:miter lim="800000"/>
            <a:headEnd/>
            <a:tailEnd/>
          </a:ln>
          <a:effectLst/>
        </p:spPr>
        <p:txBody>
          <a:bodyPr>
            <a:spAutoFit/>
          </a:bodyPr>
          <a:lstStyle/>
          <a:p>
            <a:pPr fontAlgn="base">
              <a:lnSpc>
                <a:spcPct val="80000"/>
              </a:lnSpc>
              <a:spcBef>
                <a:spcPct val="0"/>
              </a:spcBef>
              <a:spcAft>
                <a:spcPct val="0"/>
              </a:spcAft>
            </a:pPr>
            <a:r>
              <a:rPr kumimoji="1" lang="en-US" altLang="zh-CN" sz="2800" b="1" dirty="0" err="1">
                <a:solidFill>
                  <a:srgbClr val="0000FF"/>
                </a:solidFill>
                <a:latin typeface="Times New Roman" pitchFamily="18" charset="0"/>
                <a:ea typeface="楷体_GB2312" pitchFamily="49" charset="-122"/>
              </a:rPr>
              <a:t>i</a:t>
            </a:r>
            <a:r>
              <a:rPr kumimoji="1" lang="en-US" altLang="zh-CN" sz="2800" b="1" dirty="0">
                <a:solidFill>
                  <a:srgbClr val="0000FF"/>
                </a:solidFill>
                <a:latin typeface="Times New Roman" pitchFamily="18" charset="0"/>
                <a:ea typeface="楷体_GB2312" pitchFamily="49" charset="-122"/>
              </a:rPr>
              <a:t>=2</a:t>
            </a:r>
          </a:p>
          <a:p>
            <a:pPr fontAlgn="base">
              <a:lnSpc>
                <a:spcPct val="80000"/>
              </a:lnSpc>
              <a:spcBef>
                <a:spcPct val="0"/>
              </a:spcBef>
              <a:spcAft>
                <a:spcPct val="0"/>
              </a:spcAft>
            </a:pPr>
            <a:r>
              <a:rPr kumimoji="1" lang="en-US" altLang="zh-CN" sz="2800" b="1" dirty="0">
                <a:solidFill>
                  <a:srgbClr val="0000FF"/>
                </a:solidFill>
                <a:latin typeface="Times New Roman" pitchFamily="18" charset="0"/>
                <a:ea typeface="楷体_GB2312" pitchFamily="49" charset="-122"/>
              </a:rPr>
              <a:t>p=7</a:t>
            </a:r>
          </a:p>
          <a:p>
            <a:pPr fontAlgn="base">
              <a:lnSpc>
                <a:spcPct val="80000"/>
              </a:lnSpc>
              <a:spcBef>
                <a:spcPct val="0"/>
              </a:spcBef>
              <a:spcAft>
                <a:spcPct val="0"/>
              </a:spcAft>
            </a:pPr>
            <a:r>
              <a:rPr kumimoji="1" lang="en-US" altLang="zh-CN" sz="2800" b="1" dirty="0">
                <a:solidFill>
                  <a:srgbClr val="0000FF"/>
                </a:solidFill>
                <a:latin typeface="Times New Roman" pitchFamily="18" charset="0"/>
                <a:ea typeface="楷体_GB2312" pitchFamily="49" charset="-122"/>
              </a:rPr>
              <a:t>q=2</a:t>
            </a:r>
          </a:p>
        </p:txBody>
      </p:sp>
      <p:grpSp>
        <p:nvGrpSpPr>
          <p:cNvPr id="17" name="组合 25"/>
          <p:cNvGrpSpPr/>
          <p:nvPr/>
        </p:nvGrpSpPr>
        <p:grpSpPr>
          <a:xfrm>
            <a:off x="3261538" y="2802391"/>
            <a:ext cx="596082" cy="642942"/>
            <a:chOff x="7262066" y="4786322"/>
            <a:chExt cx="596082" cy="642942"/>
          </a:xfrm>
        </p:grpSpPr>
        <p:cxnSp>
          <p:nvCxnSpPr>
            <p:cNvPr id="18" name="直接箭头连接符 17"/>
            <p:cNvCxnSpPr/>
            <p:nvPr/>
          </p:nvCxnSpPr>
          <p:spPr bwMode="auto">
            <a:xfrm rot="5400000" flipH="1" flipV="1">
              <a:off x="6941389" y="5106999"/>
              <a:ext cx="642942" cy="1588"/>
            </a:xfrm>
            <a:prstGeom prst="straightConnector1">
              <a:avLst/>
            </a:prstGeom>
            <a:noFill/>
            <a:ln w="28575" cap="flat" cmpd="sng" algn="ctr">
              <a:solidFill>
                <a:srgbClr val="000000"/>
              </a:solidFill>
              <a:prstDash val="solid"/>
              <a:round/>
              <a:headEnd type="none" w="med" len="med"/>
              <a:tailEnd type="arrow"/>
            </a:ln>
            <a:effectLst/>
          </p:spPr>
        </p:cxnSp>
        <p:sp>
          <p:nvSpPr>
            <p:cNvPr id="19" name="Text Box 195"/>
            <p:cNvSpPr txBox="1">
              <a:spLocks noChangeArrowheads="1"/>
            </p:cNvSpPr>
            <p:nvPr/>
          </p:nvSpPr>
          <p:spPr bwMode="auto">
            <a:xfrm>
              <a:off x="7334298" y="4919989"/>
              <a:ext cx="523850" cy="437043"/>
            </a:xfrm>
            <a:prstGeom prst="rect">
              <a:avLst/>
            </a:prstGeom>
            <a:noFill/>
            <a:ln w="9525" algn="ctr">
              <a:noFill/>
              <a:miter lim="800000"/>
              <a:headEnd/>
              <a:tailEnd/>
            </a:ln>
            <a:effectLst/>
          </p:spPr>
          <p:txBody>
            <a:bodyPr wrap="square">
              <a:spAutoFit/>
            </a:bodyPr>
            <a:lstStyle/>
            <a:p>
              <a:pPr marL="0" marR="0" lvl="0" indent="0" defTabSz="914400" eaLnBrk="1" fontAlgn="base" latinLnBrk="0" hangingPunct="1">
                <a:lnSpc>
                  <a:spcPct val="80000"/>
                </a:lnSpc>
                <a:spcBef>
                  <a:spcPct val="0"/>
                </a:spcBef>
                <a:spcAft>
                  <a:spcPct val="0"/>
                </a:spcAft>
                <a:buClrTx/>
                <a:buSzTx/>
                <a:buFontTx/>
                <a:buNone/>
                <a:tabLst/>
                <a:defRPr/>
              </a:pPr>
              <a:r>
                <a:rPr kumimoji="1" lang="en-US" altLang="zh-CN" sz="2800" b="1" i="0" u="none" strike="noStrike" kern="0" cap="none" spc="0" normalizeH="0" baseline="0" noProof="0" dirty="0" err="1">
                  <a:ln>
                    <a:noFill/>
                  </a:ln>
                  <a:solidFill>
                    <a:srgbClr val="0000FF"/>
                  </a:solidFill>
                  <a:effectLst/>
                  <a:uLnTx/>
                  <a:uFillTx/>
                  <a:latin typeface="Times New Roman" pitchFamily="18" charset="0"/>
                  <a:ea typeface="楷体_GB2312" pitchFamily="49" charset="-122"/>
                </a:rPr>
                <a:t>i</a:t>
              </a:r>
              <a:endParaRPr kumimoji="1" lang="en-US" altLang="zh-CN" sz="2800" b="1" i="0" u="none" strike="noStrike" kern="0" cap="none" spc="0" normalizeH="0" baseline="0" noProof="0" dirty="0">
                <a:ln>
                  <a:noFill/>
                </a:ln>
                <a:solidFill>
                  <a:srgbClr val="0000FF"/>
                </a:solidFill>
                <a:effectLst/>
                <a:uLnTx/>
                <a:uFillTx/>
                <a:latin typeface="Times New Roman" pitchFamily="18" charset="0"/>
                <a:ea typeface="楷体_GB2312" pitchFamily="49" charset="-122"/>
              </a:endParaRPr>
            </a:p>
          </p:txBody>
        </p:sp>
      </p:grpSp>
      <p:graphicFrame>
        <p:nvGraphicFramePr>
          <p:cNvPr id="20" name="Group 306"/>
          <p:cNvGraphicFramePr>
            <a:graphicFrameLocks noGrp="1"/>
          </p:cNvGraphicFramePr>
          <p:nvPr>
            <p:extLst>
              <p:ext uri="{D42A27DB-BD31-4B8C-83A1-F6EECF244321}">
                <p14:modId xmlns:p14="http://schemas.microsoft.com/office/powerpoint/2010/main" val="2908325345"/>
              </p:ext>
            </p:extLst>
          </p:nvPr>
        </p:nvGraphicFramePr>
        <p:xfrm>
          <a:off x="1733577" y="1233487"/>
          <a:ext cx="6767513" cy="519113"/>
        </p:xfrm>
        <a:graphic>
          <a:graphicData uri="http://schemas.openxmlformats.org/drawingml/2006/table">
            <a:tbl>
              <a:tblPr/>
              <a:tblGrid>
                <a:gridCol w="752475">
                  <a:extLst>
                    <a:ext uri="{9D8B030D-6E8A-4147-A177-3AD203B41FA5}">
                      <a16:colId xmlns:a16="http://schemas.microsoft.com/office/drawing/2014/main" val="20000"/>
                    </a:ext>
                  </a:extLst>
                </a:gridCol>
                <a:gridCol w="750888">
                  <a:extLst>
                    <a:ext uri="{9D8B030D-6E8A-4147-A177-3AD203B41FA5}">
                      <a16:colId xmlns:a16="http://schemas.microsoft.com/office/drawing/2014/main" val="20001"/>
                    </a:ext>
                  </a:extLst>
                </a:gridCol>
                <a:gridCol w="752475">
                  <a:extLst>
                    <a:ext uri="{9D8B030D-6E8A-4147-A177-3AD203B41FA5}">
                      <a16:colId xmlns:a16="http://schemas.microsoft.com/office/drawing/2014/main" val="20002"/>
                    </a:ext>
                  </a:extLst>
                </a:gridCol>
                <a:gridCol w="752475">
                  <a:extLst>
                    <a:ext uri="{9D8B030D-6E8A-4147-A177-3AD203B41FA5}">
                      <a16:colId xmlns:a16="http://schemas.microsoft.com/office/drawing/2014/main" val="20003"/>
                    </a:ext>
                  </a:extLst>
                </a:gridCol>
                <a:gridCol w="750887">
                  <a:extLst>
                    <a:ext uri="{9D8B030D-6E8A-4147-A177-3AD203B41FA5}">
                      <a16:colId xmlns:a16="http://schemas.microsoft.com/office/drawing/2014/main" val="20004"/>
                    </a:ext>
                  </a:extLst>
                </a:gridCol>
                <a:gridCol w="752475">
                  <a:extLst>
                    <a:ext uri="{9D8B030D-6E8A-4147-A177-3AD203B41FA5}">
                      <a16:colId xmlns:a16="http://schemas.microsoft.com/office/drawing/2014/main" val="20005"/>
                    </a:ext>
                  </a:extLst>
                </a:gridCol>
                <a:gridCol w="752475">
                  <a:extLst>
                    <a:ext uri="{9D8B030D-6E8A-4147-A177-3AD203B41FA5}">
                      <a16:colId xmlns:a16="http://schemas.microsoft.com/office/drawing/2014/main" val="20006"/>
                    </a:ext>
                  </a:extLst>
                </a:gridCol>
                <a:gridCol w="750888">
                  <a:extLst>
                    <a:ext uri="{9D8B030D-6E8A-4147-A177-3AD203B41FA5}">
                      <a16:colId xmlns:a16="http://schemas.microsoft.com/office/drawing/2014/main" val="20007"/>
                    </a:ext>
                  </a:extLst>
                </a:gridCol>
                <a:gridCol w="752475">
                  <a:extLst>
                    <a:ext uri="{9D8B030D-6E8A-4147-A177-3AD203B41FA5}">
                      <a16:colId xmlns:a16="http://schemas.microsoft.com/office/drawing/2014/main" val="20008"/>
                    </a:ext>
                  </a:extLst>
                </a:gridCol>
              </a:tblGrid>
              <a:tr h="519113">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1" i="0" u="none" strike="noStrike" cap="none" normalizeH="0" baseline="0" dirty="0">
                          <a:ln>
                            <a:noFill/>
                          </a:ln>
                          <a:solidFill>
                            <a:schemeClr val="tx1"/>
                          </a:solidFill>
                          <a:effectLst/>
                          <a:latin typeface="Times New Roman" pitchFamily="18" charset="0"/>
                          <a:ea typeface="宋体" pitchFamily="2" charset="-122"/>
                        </a:rPr>
                        <a:t>0</a:t>
                      </a:r>
                    </a:p>
                  </a:txBody>
                  <a:tcPr marL="90000" marR="90000" marT="46800" marB="46800" horzOverflow="overflow">
                    <a:lnL cap="flat">
                      <a:noFill/>
                    </a:lnL>
                    <a:lnR>
                      <a:noFill/>
                    </a:lnR>
                    <a:lnT cap="flat">
                      <a:noFill/>
                    </a:lnT>
                    <a:lnB cap="flat">
                      <a:noFill/>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1" i="0" u="none" strike="noStrike" cap="none" normalizeH="0" baseline="0" dirty="0">
                          <a:ln>
                            <a:noFill/>
                          </a:ln>
                          <a:solidFill>
                            <a:schemeClr val="tx1"/>
                          </a:solidFill>
                          <a:effectLst/>
                          <a:latin typeface="Times New Roman" pitchFamily="18" charset="0"/>
                          <a:ea typeface="宋体" pitchFamily="2" charset="-122"/>
                        </a:rPr>
                        <a:t>1</a:t>
                      </a:r>
                    </a:p>
                  </a:txBody>
                  <a:tcPr marL="90000" marR="90000" marT="46800" marB="46800" horzOverflow="overflow">
                    <a:lnL>
                      <a:noFill/>
                    </a:lnL>
                    <a:lnR>
                      <a:noFill/>
                    </a:lnR>
                    <a:lnT cap="flat">
                      <a:noFill/>
                    </a:lnT>
                    <a:lnB cap="flat">
                      <a:noFill/>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 2</a:t>
                      </a:r>
                    </a:p>
                  </a:txBody>
                  <a:tcPr marL="90000" marR="90000" marT="46800" marB="46800" horzOverflow="overflow">
                    <a:lnL>
                      <a:noFill/>
                    </a:lnL>
                    <a:lnR>
                      <a:noFill/>
                    </a:lnR>
                    <a:lnT cap="flat">
                      <a:noFill/>
                    </a:lnT>
                    <a:lnB cap="flat">
                      <a:noFill/>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 3</a:t>
                      </a:r>
                    </a:p>
                  </a:txBody>
                  <a:tcPr marL="90000" marR="90000" marT="46800" marB="46800" horzOverflow="overflow">
                    <a:lnL>
                      <a:noFill/>
                    </a:lnL>
                    <a:lnR>
                      <a:noFill/>
                    </a:lnR>
                    <a:lnT cap="flat">
                      <a:noFill/>
                    </a:lnT>
                    <a:lnB cap="flat">
                      <a:noFill/>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1" i="0" u="none" strike="noStrike" cap="none" normalizeH="0" baseline="0" dirty="0">
                          <a:ln>
                            <a:noFill/>
                          </a:ln>
                          <a:solidFill>
                            <a:schemeClr val="tx1"/>
                          </a:solidFill>
                          <a:effectLst/>
                          <a:latin typeface="Times New Roman" pitchFamily="18" charset="0"/>
                          <a:ea typeface="宋体" pitchFamily="2" charset="-122"/>
                        </a:rPr>
                        <a:t>  4</a:t>
                      </a:r>
                    </a:p>
                  </a:txBody>
                  <a:tcPr marL="90000" marR="90000" marT="46800" marB="46800" horzOverflow="overflow">
                    <a:lnL>
                      <a:noFill/>
                    </a:lnL>
                    <a:lnR>
                      <a:noFill/>
                    </a:lnR>
                    <a:lnT cap="flat">
                      <a:noFill/>
                    </a:lnT>
                    <a:lnB cap="flat">
                      <a:noFill/>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  5</a:t>
                      </a:r>
                    </a:p>
                  </a:txBody>
                  <a:tcPr marL="90000" marR="90000" marT="46800" marB="46800" horzOverflow="overflow">
                    <a:lnL>
                      <a:noFill/>
                    </a:lnL>
                    <a:lnR>
                      <a:noFill/>
                    </a:lnR>
                    <a:lnT cap="flat">
                      <a:noFill/>
                    </a:lnT>
                    <a:lnB cap="flat">
                      <a:noFill/>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1" i="0" u="none" strike="noStrike" cap="none" normalizeH="0" baseline="0" dirty="0">
                          <a:ln>
                            <a:noFill/>
                          </a:ln>
                          <a:solidFill>
                            <a:schemeClr val="tx1"/>
                          </a:solidFill>
                          <a:effectLst/>
                          <a:latin typeface="Times New Roman" pitchFamily="18" charset="0"/>
                          <a:ea typeface="宋体" pitchFamily="2" charset="-122"/>
                        </a:rPr>
                        <a:t>  </a:t>
                      </a:r>
                      <a:r>
                        <a:rPr kumimoji="0" lang="en-US" altLang="zh-CN" sz="2400" b="1" i="0" u="none" strike="noStrike" cap="none" normalizeH="0" baseline="0" dirty="0">
                          <a:ln>
                            <a:noFill/>
                          </a:ln>
                          <a:solidFill>
                            <a:srgbClr val="FF0000"/>
                          </a:solidFill>
                          <a:effectLst/>
                          <a:latin typeface="Times New Roman" pitchFamily="18" charset="0"/>
                          <a:ea typeface="宋体" pitchFamily="2" charset="-122"/>
                        </a:rPr>
                        <a:t>6</a:t>
                      </a:r>
                    </a:p>
                  </a:txBody>
                  <a:tcPr marL="90000" marR="90000" marT="46800" marB="46800" horzOverflow="overflow">
                    <a:lnL>
                      <a:noFill/>
                    </a:lnL>
                    <a:lnR>
                      <a:noFill/>
                    </a:lnR>
                    <a:lnT cap="flat">
                      <a:noFill/>
                    </a:lnT>
                    <a:lnB cap="flat">
                      <a:noFill/>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1" i="0" u="none" strike="noStrike" cap="none" normalizeH="0" baseline="0" dirty="0">
                          <a:ln>
                            <a:noFill/>
                          </a:ln>
                          <a:solidFill>
                            <a:schemeClr val="tx1"/>
                          </a:solidFill>
                          <a:effectLst/>
                          <a:latin typeface="Times New Roman" pitchFamily="18" charset="0"/>
                          <a:ea typeface="宋体" pitchFamily="2" charset="-122"/>
                        </a:rPr>
                        <a:t>  7</a:t>
                      </a:r>
                    </a:p>
                  </a:txBody>
                  <a:tcPr marL="90000" marR="90000" marT="46800" marB="46800" horzOverflow="overflow">
                    <a:lnL>
                      <a:noFill/>
                    </a:lnL>
                    <a:lnR>
                      <a:noFill/>
                    </a:lnR>
                    <a:lnT cap="flat">
                      <a:noFill/>
                    </a:lnT>
                    <a:lnB cap="flat">
                      <a:noFill/>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1" i="0" u="none" strike="noStrike" cap="none" normalizeH="0" baseline="0" dirty="0">
                          <a:ln>
                            <a:noFill/>
                          </a:ln>
                          <a:solidFill>
                            <a:schemeClr val="tx1"/>
                          </a:solidFill>
                          <a:effectLst/>
                          <a:latin typeface="Times New Roman" pitchFamily="18" charset="0"/>
                          <a:ea typeface="宋体" pitchFamily="2" charset="-122"/>
                        </a:rPr>
                        <a:t>   8</a:t>
                      </a:r>
                    </a:p>
                  </a:txBody>
                  <a:tcPr marL="90000" marR="90000" marT="46800" marB="46800" horzOverflow="overflow">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grpSp>
        <p:nvGrpSpPr>
          <p:cNvPr id="21" name="组合 44"/>
          <p:cNvGrpSpPr/>
          <p:nvPr/>
        </p:nvGrpSpPr>
        <p:grpSpPr>
          <a:xfrm>
            <a:off x="3747318" y="2786058"/>
            <a:ext cx="596082" cy="642942"/>
            <a:chOff x="7262066" y="2786058"/>
            <a:chExt cx="596082" cy="642942"/>
          </a:xfrm>
        </p:grpSpPr>
        <p:cxnSp>
          <p:nvCxnSpPr>
            <p:cNvPr id="22" name="直接箭头连接符 21"/>
            <p:cNvCxnSpPr/>
            <p:nvPr/>
          </p:nvCxnSpPr>
          <p:spPr bwMode="auto">
            <a:xfrm rot="5400000" flipH="1" flipV="1">
              <a:off x="6941389" y="3106735"/>
              <a:ext cx="642942" cy="1588"/>
            </a:xfrm>
            <a:prstGeom prst="straightConnector1">
              <a:avLst/>
            </a:prstGeom>
            <a:noFill/>
            <a:ln w="28575" cap="flat" cmpd="sng" algn="ctr">
              <a:solidFill>
                <a:srgbClr val="000000"/>
              </a:solidFill>
              <a:prstDash val="solid"/>
              <a:round/>
              <a:headEnd type="none" w="med" len="med"/>
              <a:tailEnd type="arrow"/>
            </a:ln>
            <a:effectLst/>
          </p:spPr>
        </p:cxnSp>
        <p:sp>
          <p:nvSpPr>
            <p:cNvPr id="23" name="Text Box 195"/>
            <p:cNvSpPr txBox="1">
              <a:spLocks noChangeArrowheads="1"/>
            </p:cNvSpPr>
            <p:nvPr/>
          </p:nvSpPr>
          <p:spPr bwMode="auto">
            <a:xfrm>
              <a:off x="7334298" y="2919725"/>
              <a:ext cx="523850" cy="437043"/>
            </a:xfrm>
            <a:prstGeom prst="rect">
              <a:avLst/>
            </a:prstGeom>
            <a:noFill/>
            <a:ln w="9525" algn="ctr">
              <a:noFill/>
              <a:miter lim="800000"/>
              <a:headEnd/>
              <a:tailEnd/>
            </a:ln>
            <a:effectLst/>
          </p:spPr>
          <p:txBody>
            <a:bodyPr wrap="square">
              <a:spAutoFit/>
            </a:bodyPr>
            <a:lstStyle/>
            <a:p>
              <a:pPr marL="0" marR="0" lvl="0" indent="0" defTabSz="914400" eaLnBrk="1" fontAlgn="base" latinLnBrk="0" hangingPunct="1">
                <a:lnSpc>
                  <a:spcPct val="80000"/>
                </a:lnSpc>
                <a:spcBef>
                  <a:spcPct val="0"/>
                </a:spcBef>
                <a:spcAft>
                  <a:spcPct val="0"/>
                </a:spcAft>
                <a:buClrTx/>
                <a:buSzTx/>
                <a:buFontTx/>
                <a:buNone/>
                <a:tabLst/>
                <a:defRPr/>
              </a:pPr>
              <a:r>
                <a:rPr kumimoji="1" lang="en-US" altLang="zh-CN" sz="2800" b="1" i="0" u="none" strike="noStrike" kern="0" cap="none" spc="0" normalizeH="0" baseline="0" noProof="0" dirty="0">
                  <a:ln>
                    <a:noFill/>
                  </a:ln>
                  <a:solidFill>
                    <a:srgbClr val="0000FF"/>
                  </a:solidFill>
                  <a:effectLst/>
                  <a:uLnTx/>
                  <a:uFillTx/>
                  <a:latin typeface="Times New Roman" pitchFamily="18" charset="0"/>
                  <a:ea typeface="楷体_GB2312" pitchFamily="49" charset="-122"/>
                </a:rPr>
                <a:t>q</a:t>
              </a:r>
            </a:p>
          </p:txBody>
        </p:sp>
      </p:grpSp>
      <p:grpSp>
        <p:nvGrpSpPr>
          <p:cNvPr id="24" name="组合 48"/>
          <p:cNvGrpSpPr/>
          <p:nvPr/>
        </p:nvGrpSpPr>
        <p:grpSpPr>
          <a:xfrm>
            <a:off x="7262066" y="2730953"/>
            <a:ext cx="596082" cy="642942"/>
            <a:chOff x="6476248" y="2786058"/>
            <a:chExt cx="596082" cy="642942"/>
          </a:xfrm>
        </p:grpSpPr>
        <p:cxnSp>
          <p:nvCxnSpPr>
            <p:cNvPr id="25" name="直接箭头连接符 24"/>
            <p:cNvCxnSpPr/>
            <p:nvPr/>
          </p:nvCxnSpPr>
          <p:spPr bwMode="auto">
            <a:xfrm rot="5400000" flipH="1" flipV="1">
              <a:off x="6155571" y="3106735"/>
              <a:ext cx="642942" cy="1588"/>
            </a:xfrm>
            <a:prstGeom prst="straightConnector1">
              <a:avLst/>
            </a:prstGeom>
            <a:noFill/>
            <a:ln w="28575" cap="flat" cmpd="sng" algn="ctr">
              <a:solidFill>
                <a:srgbClr val="000000"/>
              </a:solidFill>
              <a:prstDash val="solid"/>
              <a:round/>
              <a:headEnd type="none" w="med" len="med"/>
              <a:tailEnd type="arrow"/>
            </a:ln>
            <a:effectLst/>
          </p:spPr>
        </p:cxnSp>
        <p:sp>
          <p:nvSpPr>
            <p:cNvPr id="26" name="Text Box 195"/>
            <p:cNvSpPr txBox="1">
              <a:spLocks noChangeArrowheads="1"/>
            </p:cNvSpPr>
            <p:nvPr/>
          </p:nvSpPr>
          <p:spPr bwMode="auto">
            <a:xfrm>
              <a:off x="6548480" y="2919725"/>
              <a:ext cx="523850" cy="437043"/>
            </a:xfrm>
            <a:prstGeom prst="rect">
              <a:avLst/>
            </a:prstGeom>
            <a:noFill/>
            <a:ln w="9525" algn="ctr">
              <a:noFill/>
              <a:miter lim="800000"/>
              <a:headEnd/>
              <a:tailEnd/>
            </a:ln>
            <a:effectLst/>
          </p:spPr>
          <p:txBody>
            <a:bodyPr wrap="square">
              <a:spAutoFit/>
            </a:bodyPr>
            <a:lstStyle/>
            <a:p>
              <a:pPr marL="0" marR="0" lvl="0" indent="0" defTabSz="914400" eaLnBrk="1" fontAlgn="base" latinLnBrk="0" hangingPunct="1">
                <a:lnSpc>
                  <a:spcPct val="80000"/>
                </a:lnSpc>
                <a:spcBef>
                  <a:spcPct val="0"/>
                </a:spcBef>
                <a:spcAft>
                  <a:spcPct val="0"/>
                </a:spcAft>
                <a:buClrTx/>
                <a:buSzTx/>
                <a:buFontTx/>
                <a:buNone/>
                <a:tabLst/>
                <a:defRPr/>
              </a:pPr>
              <a:r>
                <a:rPr kumimoji="1" lang="en-US" altLang="zh-CN" sz="2800" b="1" i="0" u="none" strike="noStrike" kern="0" cap="none" spc="0" normalizeH="0" baseline="0" noProof="0" dirty="0">
                  <a:ln>
                    <a:noFill/>
                  </a:ln>
                  <a:solidFill>
                    <a:srgbClr val="0000FF"/>
                  </a:solidFill>
                  <a:effectLst/>
                  <a:uLnTx/>
                  <a:uFillTx/>
                  <a:latin typeface="Times New Roman" pitchFamily="18" charset="0"/>
                  <a:ea typeface="楷体_GB2312" pitchFamily="49" charset="-122"/>
                </a:rPr>
                <a:t>p</a:t>
              </a:r>
            </a:p>
          </p:txBody>
        </p:sp>
      </p:grpSp>
      <p:grpSp>
        <p:nvGrpSpPr>
          <p:cNvPr id="27" name="组合 51"/>
          <p:cNvGrpSpPr/>
          <p:nvPr/>
        </p:nvGrpSpPr>
        <p:grpSpPr>
          <a:xfrm>
            <a:off x="3500430" y="1891203"/>
            <a:ext cx="3857652" cy="553998"/>
            <a:chOff x="2786050" y="1571612"/>
            <a:chExt cx="3857652" cy="553998"/>
          </a:xfrm>
        </p:grpSpPr>
        <p:sp>
          <p:nvSpPr>
            <p:cNvPr id="28" name="TextBox 27"/>
            <p:cNvSpPr txBox="1"/>
            <p:nvPr/>
          </p:nvSpPr>
          <p:spPr>
            <a:xfrm>
              <a:off x="4286248" y="1571612"/>
              <a:ext cx="957313" cy="553998"/>
            </a:xfrm>
            <a:prstGeom prst="rect">
              <a:avLst/>
            </a:prstGeom>
            <a:solidFill>
              <a:srgbClr val="DBF5F9">
                <a:lumMod val="90000"/>
              </a:srgbClr>
            </a:solidFill>
          </p:spPr>
          <p:txBody>
            <a:bodyPr wrap="none" rtlCol="0">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zh-CN" altLang="en-US" sz="3000" b="1" i="0" u="none" strike="noStrike" kern="0" cap="none" spc="0" normalizeH="0" baseline="0" noProof="0" dirty="0">
                  <a:ln>
                    <a:noFill/>
                  </a:ln>
                  <a:solidFill>
                    <a:srgbClr val="0000FF"/>
                  </a:solidFill>
                  <a:effectLst/>
                  <a:uLnTx/>
                  <a:uFillTx/>
                  <a:latin typeface="Times New Roman" pitchFamily="18" charset="0"/>
                  <a:ea typeface="楷体_GB2312" pitchFamily="49" charset="-122"/>
                </a:rPr>
                <a:t>交换</a:t>
              </a:r>
            </a:p>
          </p:txBody>
        </p:sp>
        <p:cxnSp>
          <p:nvCxnSpPr>
            <p:cNvPr id="29" name="直接箭头连接符 28"/>
            <p:cNvCxnSpPr/>
            <p:nvPr/>
          </p:nvCxnSpPr>
          <p:spPr bwMode="auto">
            <a:xfrm>
              <a:off x="2786050" y="1571612"/>
              <a:ext cx="3857652" cy="1588"/>
            </a:xfrm>
            <a:prstGeom prst="straightConnector1">
              <a:avLst/>
            </a:prstGeom>
            <a:noFill/>
            <a:ln w="28575" cap="flat" cmpd="sng" algn="ctr">
              <a:solidFill>
                <a:srgbClr val="000000"/>
              </a:solidFill>
              <a:prstDash val="solid"/>
              <a:round/>
              <a:headEnd type="arrow"/>
              <a:tailEnd type="arrow"/>
            </a:ln>
            <a:effectLst/>
          </p:spPr>
        </p:cxnSp>
      </p:grpSp>
      <p:sp>
        <p:nvSpPr>
          <p:cNvPr id="30" name="Text Box 228"/>
          <p:cNvSpPr txBox="1">
            <a:spLocks noChangeArrowheads="1"/>
          </p:cNvSpPr>
          <p:nvPr/>
        </p:nvSpPr>
        <p:spPr bwMode="auto">
          <a:xfrm>
            <a:off x="142877" y="3516770"/>
            <a:ext cx="1428727" cy="1126462"/>
          </a:xfrm>
          <a:prstGeom prst="rect">
            <a:avLst/>
          </a:prstGeom>
          <a:noFill/>
          <a:ln w="9525" algn="ctr">
            <a:noFill/>
            <a:miter lim="800000"/>
            <a:headEnd/>
            <a:tailEnd/>
          </a:ln>
          <a:effectLst/>
        </p:spPr>
        <p:txBody>
          <a:bodyPr wrap="square">
            <a:spAutoFit/>
          </a:bodyPr>
          <a:lstStyle/>
          <a:p>
            <a:pPr fontAlgn="base">
              <a:lnSpc>
                <a:spcPct val="80000"/>
              </a:lnSpc>
              <a:spcBef>
                <a:spcPct val="0"/>
              </a:spcBef>
              <a:spcAft>
                <a:spcPct val="0"/>
              </a:spcAft>
            </a:pPr>
            <a:r>
              <a:rPr kumimoji="1" lang="en-US" altLang="zh-CN" sz="2800" b="1" dirty="0" err="1">
                <a:solidFill>
                  <a:srgbClr val="0000FF"/>
                </a:solidFill>
                <a:latin typeface="Times New Roman" pitchFamily="18" charset="0"/>
                <a:ea typeface="楷体_GB2312" pitchFamily="49" charset="-122"/>
              </a:rPr>
              <a:t>i</a:t>
            </a:r>
            <a:r>
              <a:rPr kumimoji="1" lang="en-US" altLang="zh-CN" sz="2800" b="1" dirty="0">
                <a:solidFill>
                  <a:srgbClr val="0000FF"/>
                </a:solidFill>
                <a:latin typeface="Times New Roman" pitchFamily="18" charset="0"/>
                <a:ea typeface="楷体_GB2312" pitchFamily="49" charset="-122"/>
              </a:rPr>
              <a:t>=3</a:t>
            </a:r>
          </a:p>
          <a:p>
            <a:pPr fontAlgn="base">
              <a:lnSpc>
                <a:spcPct val="80000"/>
              </a:lnSpc>
              <a:spcBef>
                <a:spcPct val="0"/>
              </a:spcBef>
              <a:spcAft>
                <a:spcPct val="0"/>
              </a:spcAft>
            </a:pPr>
            <a:r>
              <a:rPr kumimoji="1" lang="en-US" altLang="zh-CN" sz="2800" b="1" dirty="0">
                <a:solidFill>
                  <a:srgbClr val="0000FF"/>
                </a:solidFill>
                <a:latin typeface="Times New Roman" pitchFamily="18" charset="0"/>
                <a:ea typeface="楷体_GB2312" pitchFamily="49" charset="-122"/>
              </a:rPr>
              <a:t>p=2</a:t>
            </a:r>
            <a:r>
              <a:rPr kumimoji="1" lang="zh-CN" altLang="en-US" sz="2800" b="1" dirty="0">
                <a:solidFill>
                  <a:srgbClr val="FF0000"/>
                </a:solidFill>
                <a:latin typeface="Times New Roman" pitchFamily="18" charset="0"/>
                <a:ea typeface="楷体_GB2312" pitchFamily="49" charset="-122"/>
              </a:rPr>
              <a:t>（</a:t>
            </a:r>
            <a:r>
              <a:rPr kumimoji="1" lang="en-US" altLang="zh-CN" sz="2800" b="1" dirty="0">
                <a:solidFill>
                  <a:srgbClr val="FF0000"/>
                </a:solidFill>
                <a:latin typeface="Times New Roman" pitchFamily="18" charset="0"/>
                <a:ea typeface="楷体_GB2312" pitchFamily="49" charset="-122"/>
              </a:rPr>
              <a:t>7</a:t>
            </a:r>
            <a:r>
              <a:rPr kumimoji="1" lang="zh-CN" altLang="en-US" sz="2800" b="1" dirty="0">
                <a:solidFill>
                  <a:srgbClr val="FF0000"/>
                </a:solidFill>
                <a:latin typeface="Times New Roman" pitchFamily="18" charset="0"/>
                <a:ea typeface="楷体_GB2312" pitchFamily="49" charset="-122"/>
              </a:rPr>
              <a:t>）</a:t>
            </a:r>
            <a:endParaRPr kumimoji="1" lang="en-US" altLang="zh-CN" sz="2800" b="1" dirty="0">
              <a:solidFill>
                <a:srgbClr val="FF0000"/>
              </a:solidFill>
              <a:latin typeface="Times New Roman" pitchFamily="18" charset="0"/>
              <a:ea typeface="楷体_GB2312" pitchFamily="49" charset="-122"/>
            </a:endParaRPr>
          </a:p>
          <a:p>
            <a:pPr fontAlgn="base">
              <a:lnSpc>
                <a:spcPct val="80000"/>
              </a:lnSpc>
              <a:spcBef>
                <a:spcPct val="0"/>
              </a:spcBef>
              <a:spcAft>
                <a:spcPct val="0"/>
              </a:spcAft>
            </a:pPr>
            <a:r>
              <a:rPr kumimoji="1" lang="en-US" altLang="zh-CN" sz="2800" b="1" dirty="0">
                <a:solidFill>
                  <a:srgbClr val="0000FF"/>
                </a:solidFill>
                <a:latin typeface="Times New Roman" pitchFamily="18" charset="0"/>
                <a:ea typeface="楷体_GB2312" pitchFamily="49" charset="-122"/>
              </a:rPr>
              <a:t>q=1</a:t>
            </a:r>
          </a:p>
        </p:txBody>
      </p:sp>
      <p:graphicFrame>
        <p:nvGraphicFramePr>
          <p:cNvPr id="32" name="Group 306"/>
          <p:cNvGraphicFramePr>
            <a:graphicFrameLocks noGrp="1"/>
          </p:cNvGraphicFramePr>
          <p:nvPr>
            <p:extLst>
              <p:ext uri="{D42A27DB-BD31-4B8C-83A1-F6EECF244321}">
                <p14:modId xmlns:p14="http://schemas.microsoft.com/office/powerpoint/2010/main" val="2930511722"/>
              </p:ext>
            </p:extLst>
          </p:nvPr>
        </p:nvGraphicFramePr>
        <p:xfrm>
          <a:off x="1885977" y="3211971"/>
          <a:ext cx="6767513" cy="519113"/>
        </p:xfrm>
        <a:graphic>
          <a:graphicData uri="http://schemas.openxmlformats.org/drawingml/2006/table">
            <a:tbl>
              <a:tblPr/>
              <a:tblGrid>
                <a:gridCol w="752475">
                  <a:extLst>
                    <a:ext uri="{9D8B030D-6E8A-4147-A177-3AD203B41FA5}">
                      <a16:colId xmlns:a16="http://schemas.microsoft.com/office/drawing/2014/main" val="20000"/>
                    </a:ext>
                  </a:extLst>
                </a:gridCol>
                <a:gridCol w="750888">
                  <a:extLst>
                    <a:ext uri="{9D8B030D-6E8A-4147-A177-3AD203B41FA5}">
                      <a16:colId xmlns:a16="http://schemas.microsoft.com/office/drawing/2014/main" val="20001"/>
                    </a:ext>
                  </a:extLst>
                </a:gridCol>
                <a:gridCol w="752475">
                  <a:extLst>
                    <a:ext uri="{9D8B030D-6E8A-4147-A177-3AD203B41FA5}">
                      <a16:colId xmlns:a16="http://schemas.microsoft.com/office/drawing/2014/main" val="20002"/>
                    </a:ext>
                  </a:extLst>
                </a:gridCol>
                <a:gridCol w="752475">
                  <a:extLst>
                    <a:ext uri="{9D8B030D-6E8A-4147-A177-3AD203B41FA5}">
                      <a16:colId xmlns:a16="http://schemas.microsoft.com/office/drawing/2014/main" val="20003"/>
                    </a:ext>
                  </a:extLst>
                </a:gridCol>
                <a:gridCol w="750887">
                  <a:extLst>
                    <a:ext uri="{9D8B030D-6E8A-4147-A177-3AD203B41FA5}">
                      <a16:colId xmlns:a16="http://schemas.microsoft.com/office/drawing/2014/main" val="20004"/>
                    </a:ext>
                  </a:extLst>
                </a:gridCol>
                <a:gridCol w="752475">
                  <a:extLst>
                    <a:ext uri="{9D8B030D-6E8A-4147-A177-3AD203B41FA5}">
                      <a16:colId xmlns:a16="http://schemas.microsoft.com/office/drawing/2014/main" val="20005"/>
                    </a:ext>
                  </a:extLst>
                </a:gridCol>
                <a:gridCol w="752475">
                  <a:extLst>
                    <a:ext uri="{9D8B030D-6E8A-4147-A177-3AD203B41FA5}">
                      <a16:colId xmlns:a16="http://schemas.microsoft.com/office/drawing/2014/main" val="20006"/>
                    </a:ext>
                  </a:extLst>
                </a:gridCol>
                <a:gridCol w="750888">
                  <a:extLst>
                    <a:ext uri="{9D8B030D-6E8A-4147-A177-3AD203B41FA5}">
                      <a16:colId xmlns:a16="http://schemas.microsoft.com/office/drawing/2014/main" val="20007"/>
                    </a:ext>
                  </a:extLst>
                </a:gridCol>
                <a:gridCol w="752475">
                  <a:extLst>
                    <a:ext uri="{9D8B030D-6E8A-4147-A177-3AD203B41FA5}">
                      <a16:colId xmlns:a16="http://schemas.microsoft.com/office/drawing/2014/main" val="20008"/>
                    </a:ext>
                  </a:extLst>
                </a:gridCol>
              </a:tblGrid>
              <a:tr h="519113">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1" i="0" u="none" strike="noStrike" cap="none" normalizeH="0" baseline="0" dirty="0">
                          <a:ln>
                            <a:noFill/>
                          </a:ln>
                          <a:solidFill>
                            <a:schemeClr val="tx1"/>
                          </a:solidFill>
                          <a:effectLst/>
                          <a:latin typeface="Times New Roman" pitchFamily="18" charset="0"/>
                          <a:ea typeface="宋体" pitchFamily="2" charset="-122"/>
                        </a:rPr>
                        <a:t>0</a:t>
                      </a:r>
                    </a:p>
                  </a:txBody>
                  <a:tcPr marL="90000" marR="90000" marT="46800" marB="46800" horzOverflow="overflow">
                    <a:lnL cap="flat">
                      <a:noFill/>
                    </a:lnL>
                    <a:lnR>
                      <a:noFill/>
                    </a:lnR>
                    <a:lnT cap="flat">
                      <a:noFill/>
                    </a:lnT>
                    <a:lnB cap="flat">
                      <a:noFill/>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1" i="0" u="none" strike="noStrike" cap="none" normalizeH="0" baseline="0" dirty="0">
                          <a:ln>
                            <a:noFill/>
                          </a:ln>
                          <a:solidFill>
                            <a:schemeClr val="tx1"/>
                          </a:solidFill>
                          <a:effectLst/>
                          <a:latin typeface="Times New Roman" pitchFamily="18" charset="0"/>
                          <a:ea typeface="宋体" pitchFamily="2" charset="-122"/>
                        </a:rPr>
                        <a:t>1</a:t>
                      </a:r>
                    </a:p>
                  </a:txBody>
                  <a:tcPr marL="90000" marR="90000" marT="46800" marB="46800" horzOverflow="overflow">
                    <a:lnL>
                      <a:noFill/>
                    </a:lnL>
                    <a:lnR>
                      <a:noFill/>
                    </a:lnR>
                    <a:lnT cap="flat">
                      <a:noFill/>
                    </a:lnT>
                    <a:lnB cap="flat">
                      <a:noFill/>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 2</a:t>
                      </a:r>
                    </a:p>
                  </a:txBody>
                  <a:tcPr marL="90000" marR="90000" marT="46800" marB="46800" horzOverflow="overflow">
                    <a:lnL>
                      <a:noFill/>
                    </a:lnL>
                    <a:lnR>
                      <a:noFill/>
                    </a:lnR>
                    <a:lnT cap="flat">
                      <a:noFill/>
                    </a:lnT>
                    <a:lnB cap="flat">
                      <a:noFill/>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 3</a:t>
                      </a:r>
                    </a:p>
                  </a:txBody>
                  <a:tcPr marL="90000" marR="90000" marT="46800" marB="46800" horzOverflow="overflow">
                    <a:lnL>
                      <a:noFill/>
                    </a:lnL>
                    <a:lnR>
                      <a:noFill/>
                    </a:lnR>
                    <a:lnT cap="flat">
                      <a:noFill/>
                    </a:lnT>
                    <a:lnB cap="flat">
                      <a:noFill/>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1" i="0" u="none" strike="noStrike" cap="none" normalizeH="0" baseline="0" dirty="0">
                          <a:ln>
                            <a:noFill/>
                          </a:ln>
                          <a:solidFill>
                            <a:schemeClr val="tx1"/>
                          </a:solidFill>
                          <a:effectLst/>
                          <a:latin typeface="Times New Roman" pitchFamily="18" charset="0"/>
                          <a:ea typeface="宋体" pitchFamily="2" charset="-122"/>
                        </a:rPr>
                        <a:t>  4</a:t>
                      </a:r>
                    </a:p>
                  </a:txBody>
                  <a:tcPr marL="90000" marR="90000" marT="46800" marB="46800" horzOverflow="overflow">
                    <a:lnL>
                      <a:noFill/>
                    </a:lnL>
                    <a:lnR>
                      <a:noFill/>
                    </a:lnR>
                    <a:lnT cap="flat">
                      <a:noFill/>
                    </a:lnT>
                    <a:lnB cap="flat">
                      <a:noFill/>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  5</a:t>
                      </a:r>
                    </a:p>
                  </a:txBody>
                  <a:tcPr marL="90000" marR="90000" marT="46800" marB="46800" horzOverflow="overflow">
                    <a:lnL>
                      <a:noFill/>
                    </a:lnL>
                    <a:lnR>
                      <a:noFill/>
                    </a:lnR>
                    <a:lnT cap="flat">
                      <a:noFill/>
                    </a:lnT>
                    <a:lnB cap="flat">
                      <a:noFill/>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1" i="0" u="none" strike="noStrike" cap="none" normalizeH="0" baseline="0" dirty="0">
                          <a:ln>
                            <a:noFill/>
                          </a:ln>
                          <a:solidFill>
                            <a:schemeClr val="tx1"/>
                          </a:solidFill>
                          <a:effectLst/>
                          <a:latin typeface="Times New Roman" pitchFamily="18" charset="0"/>
                          <a:ea typeface="宋体" pitchFamily="2" charset="-122"/>
                        </a:rPr>
                        <a:t>  6</a:t>
                      </a:r>
                    </a:p>
                  </a:txBody>
                  <a:tcPr marL="90000" marR="90000" marT="46800" marB="46800" horzOverflow="overflow">
                    <a:lnL>
                      <a:noFill/>
                    </a:lnL>
                    <a:lnR>
                      <a:noFill/>
                    </a:lnR>
                    <a:lnT cap="flat">
                      <a:noFill/>
                    </a:lnT>
                    <a:lnB cap="flat">
                      <a:noFill/>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1" i="0" u="none" strike="noStrike" cap="none" normalizeH="0" baseline="0" dirty="0">
                          <a:ln>
                            <a:noFill/>
                          </a:ln>
                          <a:solidFill>
                            <a:schemeClr val="tx1"/>
                          </a:solidFill>
                          <a:effectLst/>
                          <a:latin typeface="Times New Roman" pitchFamily="18" charset="0"/>
                          <a:ea typeface="宋体" pitchFamily="2" charset="-122"/>
                        </a:rPr>
                        <a:t>  </a:t>
                      </a:r>
                      <a:r>
                        <a:rPr kumimoji="0" lang="en-US" altLang="zh-CN" sz="2400" b="1" i="0" u="none" strike="noStrike" cap="none" normalizeH="0" baseline="0" dirty="0">
                          <a:ln>
                            <a:noFill/>
                          </a:ln>
                          <a:solidFill>
                            <a:srgbClr val="FF0000"/>
                          </a:solidFill>
                          <a:effectLst/>
                          <a:latin typeface="Times New Roman" pitchFamily="18" charset="0"/>
                          <a:ea typeface="宋体" pitchFamily="2" charset="-122"/>
                        </a:rPr>
                        <a:t>7</a:t>
                      </a:r>
                    </a:p>
                  </a:txBody>
                  <a:tcPr marL="90000" marR="90000" marT="46800" marB="46800" horzOverflow="overflow">
                    <a:lnL>
                      <a:noFill/>
                    </a:lnL>
                    <a:lnR>
                      <a:noFill/>
                    </a:lnR>
                    <a:lnT cap="flat">
                      <a:noFill/>
                    </a:lnT>
                    <a:lnB cap="flat">
                      <a:noFill/>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1" i="0" u="none" strike="noStrike" cap="none" normalizeH="0" baseline="0" dirty="0">
                          <a:ln>
                            <a:noFill/>
                          </a:ln>
                          <a:solidFill>
                            <a:schemeClr val="tx1"/>
                          </a:solidFill>
                          <a:effectLst/>
                          <a:latin typeface="Times New Roman" pitchFamily="18" charset="0"/>
                          <a:ea typeface="宋体" pitchFamily="2" charset="-122"/>
                        </a:rPr>
                        <a:t>   8</a:t>
                      </a:r>
                    </a:p>
                  </a:txBody>
                  <a:tcPr marL="90000" marR="90000" marT="46800" marB="46800" horzOverflow="overflow">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grpSp>
        <p:nvGrpSpPr>
          <p:cNvPr id="33" name="组合 32"/>
          <p:cNvGrpSpPr/>
          <p:nvPr/>
        </p:nvGrpSpPr>
        <p:grpSpPr>
          <a:xfrm>
            <a:off x="1857356" y="4588340"/>
            <a:ext cx="1636498" cy="902435"/>
            <a:chOff x="1006676" y="4714884"/>
            <a:chExt cx="1636498" cy="902435"/>
          </a:xfrm>
        </p:grpSpPr>
        <p:cxnSp>
          <p:nvCxnSpPr>
            <p:cNvPr id="34" name="直接箭头连接符 33"/>
            <p:cNvCxnSpPr/>
            <p:nvPr/>
          </p:nvCxnSpPr>
          <p:spPr bwMode="auto">
            <a:xfrm rot="5400000" flipH="1" flipV="1">
              <a:off x="2393141" y="4822041"/>
              <a:ext cx="357190" cy="142876"/>
            </a:xfrm>
            <a:prstGeom prst="straightConnector1">
              <a:avLst/>
            </a:prstGeom>
            <a:noFill/>
            <a:ln w="28575" cap="flat" cmpd="sng" algn="ctr">
              <a:solidFill>
                <a:srgbClr val="000000"/>
              </a:solidFill>
              <a:prstDash val="solid"/>
              <a:round/>
              <a:headEnd type="none" w="med" len="med"/>
              <a:tailEnd type="arrow"/>
            </a:ln>
            <a:effectLst/>
          </p:spPr>
        </p:cxnSp>
        <p:sp>
          <p:nvSpPr>
            <p:cNvPr id="35" name="TextBox 34"/>
            <p:cNvSpPr txBox="1"/>
            <p:nvPr/>
          </p:nvSpPr>
          <p:spPr>
            <a:xfrm>
              <a:off x="1006676" y="4786322"/>
              <a:ext cx="1422184" cy="830997"/>
            </a:xfrm>
            <a:prstGeom prst="rect">
              <a:avLst/>
            </a:prstGeom>
            <a:noFill/>
          </p:spPr>
          <p:txBody>
            <a:bodyPr wrap="none" rtlCol="0">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zh-CN" altLang="en-US" sz="2400" b="1" i="0" u="none" strike="noStrike" kern="0" cap="none" spc="0" normalizeH="0" baseline="0" noProof="0" dirty="0">
                  <a:ln>
                    <a:noFill/>
                  </a:ln>
                  <a:solidFill>
                    <a:srgbClr val="0000FF"/>
                  </a:solidFill>
                  <a:effectLst/>
                  <a:uLnTx/>
                  <a:uFillTx/>
                  <a:latin typeface="Times New Roman" pitchFamily="18" charset="0"/>
                  <a:ea typeface="楷体_GB2312" pitchFamily="49" charset="-122"/>
                </a:rPr>
                <a:t>保留</a:t>
              </a:r>
              <a:r>
                <a:rPr kumimoji="1" lang="en-US" altLang="zh-CN" sz="2400" b="1" i="0" u="none" strike="noStrike" kern="0" cap="none" spc="0" normalizeH="0" baseline="0" noProof="0" dirty="0">
                  <a:ln>
                    <a:noFill/>
                  </a:ln>
                  <a:solidFill>
                    <a:srgbClr val="0000FF"/>
                  </a:solidFill>
                  <a:effectLst/>
                  <a:uLnTx/>
                  <a:uFillTx/>
                  <a:latin typeface="Times New Roman" pitchFamily="18" charset="0"/>
                  <a:ea typeface="楷体_GB2312" pitchFamily="49" charset="-122"/>
                </a:rPr>
                <a:t>38</a:t>
              </a:r>
              <a:r>
                <a:rPr kumimoji="1" lang="zh-CN" altLang="en-US" sz="2400" b="1" i="0" u="none" strike="noStrike" kern="0" cap="none" spc="0" normalizeH="0" baseline="0" noProof="0" dirty="0">
                  <a:ln>
                    <a:noFill/>
                  </a:ln>
                  <a:solidFill>
                    <a:srgbClr val="0000FF"/>
                  </a:solidFill>
                  <a:effectLst/>
                  <a:uLnTx/>
                  <a:uFillTx/>
                  <a:latin typeface="Times New Roman" pitchFamily="18" charset="0"/>
                  <a:ea typeface="楷体_GB2312" pitchFamily="49" charset="-122"/>
                </a:rPr>
                <a:t>的</a:t>
              </a:r>
              <a:endParaRPr kumimoji="1" lang="en-US" altLang="zh-CN" sz="2400" b="1" i="0" u="none" strike="noStrike" kern="0" cap="none" spc="0" normalizeH="0" baseline="0" noProof="0" dirty="0">
                <a:ln>
                  <a:noFill/>
                </a:ln>
                <a:solidFill>
                  <a:srgbClr val="0000FF"/>
                </a:solidFill>
                <a:effectLst/>
                <a:uLnTx/>
                <a:uFillTx/>
                <a:latin typeface="Times New Roman" pitchFamily="18" charset="0"/>
                <a:ea typeface="楷体_GB2312" pitchFamily="49" charset="-122"/>
              </a:endParaRPr>
            </a:p>
            <a:p>
              <a:pPr marL="0" marR="0" lvl="0" indent="0" algn="ctr" defTabSz="914400" eaLnBrk="1" fontAlgn="base" latinLnBrk="0" hangingPunct="1">
                <a:lnSpc>
                  <a:spcPct val="100000"/>
                </a:lnSpc>
                <a:spcBef>
                  <a:spcPct val="0"/>
                </a:spcBef>
                <a:spcAft>
                  <a:spcPct val="0"/>
                </a:spcAft>
                <a:buClrTx/>
                <a:buSzTx/>
                <a:buFontTx/>
                <a:buNone/>
                <a:tabLst/>
                <a:defRPr/>
              </a:pPr>
              <a:r>
                <a:rPr kumimoji="1" lang="zh-CN" altLang="en-US" sz="2400" b="1" i="0" u="none" strike="noStrike" kern="0" cap="none" spc="0" normalizeH="0" baseline="0" noProof="0" dirty="0">
                  <a:ln>
                    <a:noFill/>
                  </a:ln>
                  <a:solidFill>
                    <a:srgbClr val="0000FF"/>
                  </a:solidFill>
                  <a:effectLst/>
                  <a:uLnTx/>
                  <a:uFillTx/>
                  <a:latin typeface="Times New Roman" pitchFamily="18" charset="0"/>
                  <a:ea typeface="楷体_GB2312" pitchFamily="49" charset="-122"/>
                </a:rPr>
                <a:t>新的位置</a:t>
              </a:r>
            </a:p>
          </p:txBody>
        </p:sp>
      </p:grpSp>
      <p:grpSp>
        <p:nvGrpSpPr>
          <p:cNvPr id="36" name="组合 25"/>
          <p:cNvGrpSpPr/>
          <p:nvPr/>
        </p:nvGrpSpPr>
        <p:grpSpPr>
          <a:xfrm>
            <a:off x="4261670" y="4659778"/>
            <a:ext cx="596082" cy="642942"/>
            <a:chOff x="7262066" y="4786322"/>
            <a:chExt cx="596082" cy="642942"/>
          </a:xfrm>
        </p:grpSpPr>
        <p:cxnSp>
          <p:nvCxnSpPr>
            <p:cNvPr id="37" name="直接箭头连接符 36"/>
            <p:cNvCxnSpPr/>
            <p:nvPr/>
          </p:nvCxnSpPr>
          <p:spPr bwMode="auto">
            <a:xfrm rot="5400000" flipH="1" flipV="1">
              <a:off x="6941389" y="5106999"/>
              <a:ext cx="642942" cy="1588"/>
            </a:xfrm>
            <a:prstGeom prst="straightConnector1">
              <a:avLst/>
            </a:prstGeom>
            <a:noFill/>
            <a:ln w="28575" cap="flat" cmpd="sng" algn="ctr">
              <a:solidFill>
                <a:srgbClr val="000000"/>
              </a:solidFill>
              <a:prstDash val="solid"/>
              <a:round/>
              <a:headEnd type="none" w="med" len="med"/>
              <a:tailEnd type="arrow"/>
            </a:ln>
            <a:effectLst/>
          </p:spPr>
        </p:cxnSp>
        <p:sp>
          <p:nvSpPr>
            <p:cNvPr id="38" name="Text Box 195"/>
            <p:cNvSpPr txBox="1">
              <a:spLocks noChangeArrowheads="1"/>
            </p:cNvSpPr>
            <p:nvPr/>
          </p:nvSpPr>
          <p:spPr bwMode="auto">
            <a:xfrm>
              <a:off x="7334298" y="4919989"/>
              <a:ext cx="523850" cy="437043"/>
            </a:xfrm>
            <a:prstGeom prst="rect">
              <a:avLst/>
            </a:prstGeom>
            <a:noFill/>
            <a:ln w="9525" algn="ctr">
              <a:noFill/>
              <a:miter lim="800000"/>
              <a:headEnd/>
              <a:tailEnd/>
            </a:ln>
            <a:effectLst/>
          </p:spPr>
          <p:txBody>
            <a:bodyPr wrap="square">
              <a:spAutoFit/>
            </a:bodyPr>
            <a:lstStyle/>
            <a:p>
              <a:pPr marL="0" marR="0" lvl="0" indent="0" defTabSz="914400" eaLnBrk="1" fontAlgn="base" latinLnBrk="0" hangingPunct="1">
                <a:lnSpc>
                  <a:spcPct val="80000"/>
                </a:lnSpc>
                <a:spcBef>
                  <a:spcPct val="0"/>
                </a:spcBef>
                <a:spcAft>
                  <a:spcPct val="0"/>
                </a:spcAft>
                <a:buClrTx/>
                <a:buSzTx/>
                <a:buFontTx/>
                <a:buNone/>
                <a:tabLst/>
                <a:defRPr/>
              </a:pPr>
              <a:r>
                <a:rPr kumimoji="1" lang="en-US" altLang="zh-CN" sz="2800" b="1" i="0" u="none" strike="noStrike" kern="0" cap="none" spc="0" normalizeH="0" baseline="0" noProof="0" dirty="0" err="1">
                  <a:ln>
                    <a:noFill/>
                  </a:ln>
                  <a:solidFill>
                    <a:srgbClr val="0000FF"/>
                  </a:solidFill>
                  <a:effectLst/>
                  <a:uLnTx/>
                  <a:uFillTx/>
                  <a:latin typeface="Times New Roman" pitchFamily="18" charset="0"/>
                  <a:ea typeface="楷体_GB2312" pitchFamily="49" charset="-122"/>
                </a:rPr>
                <a:t>i</a:t>
              </a:r>
              <a:endParaRPr kumimoji="1" lang="en-US" altLang="zh-CN" sz="2800" b="1" i="0" u="none" strike="noStrike" kern="0" cap="none" spc="0" normalizeH="0" baseline="0" noProof="0" dirty="0">
                <a:ln>
                  <a:noFill/>
                </a:ln>
                <a:solidFill>
                  <a:srgbClr val="0000FF"/>
                </a:solidFill>
                <a:effectLst/>
                <a:uLnTx/>
                <a:uFillTx/>
                <a:latin typeface="Times New Roman" pitchFamily="18" charset="0"/>
                <a:ea typeface="楷体_GB2312" pitchFamily="49" charset="-122"/>
              </a:endParaRPr>
            </a:p>
          </p:txBody>
        </p:sp>
      </p:grpSp>
      <p:grpSp>
        <p:nvGrpSpPr>
          <p:cNvPr id="39" name="组合 48"/>
          <p:cNvGrpSpPr/>
          <p:nvPr/>
        </p:nvGrpSpPr>
        <p:grpSpPr>
          <a:xfrm>
            <a:off x="7286644" y="4802654"/>
            <a:ext cx="596082" cy="642942"/>
            <a:chOff x="6476248" y="2786058"/>
            <a:chExt cx="596082" cy="642942"/>
          </a:xfrm>
        </p:grpSpPr>
        <p:cxnSp>
          <p:nvCxnSpPr>
            <p:cNvPr id="40" name="直接箭头连接符 39"/>
            <p:cNvCxnSpPr/>
            <p:nvPr/>
          </p:nvCxnSpPr>
          <p:spPr bwMode="auto">
            <a:xfrm rot="5400000" flipH="1" flipV="1">
              <a:off x="6155571" y="3106735"/>
              <a:ext cx="642942" cy="1588"/>
            </a:xfrm>
            <a:prstGeom prst="straightConnector1">
              <a:avLst/>
            </a:prstGeom>
            <a:noFill/>
            <a:ln w="28575" cap="flat" cmpd="sng" algn="ctr">
              <a:solidFill>
                <a:srgbClr val="000000"/>
              </a:solidFill>
              <a:prstDash val="solid"/>
              <a:round/>
              <a:headEnd type="none" w="med" len="med"/>
              <a:tailEnd type="arrow"/>
            </a:ln>
            <a:effectLst/>
          </p:spPr>
        </p:cxnSp>
        <p:sp>
          <p:nvSpPr>
            <p:cNvPr id="41" name="Text Box 195"/>
            <p:cNvSpPr txBox="1">
              <a:spLocks noChangeArrowheads="1"/>
            </p:cNvSpPr>
            <p:nvPr/>
          </p:nvSpPr>
          <p:spPr bwMode="auto">
            <a:xfrm>
              <a:off x="6548480" y="2919725"/>
              <a:ext cx="523850" cy="437043"/>
            </a:xfrm>
            <a:prstGeom prst="rect">
              <a:avLst/>
            </a:prstGeom>
            <a:noFill/>
            <a:ln w="9525" algn="ctr">
              <a:noFill/>
              <a:miter lim="800000"/>
              <a:headEnd/>
              <a:tailEnd/>
            </a:ln>
            <a:effectLst/>
          </p:spPr>
          <p:txBody>
            <a:bodyPr wrap="square">
              <a:spAutoFit/>
            </a:bodyPr>
            <a:lstStyle/>
            <a:p>
              <a:pPr marL="0" marR="0" lvl="0" indent="0" defTabSz="914400" eaLnBrk="1" fontAlgn="base" latinLnBrk="0" hangingPunct="1">
                <a:lnSpc>
                  <a:spcPct val="80000"/>
                </a:lnSpc>
                <a:spcBef>
                  <a:spcPct val="0"/>
                </a:spcBef>
                <a:spcAft>
                  <a:spcPct val="0"/>
                </a:spcAft>
                <a:buClrTx/>
                <a:buSzTx/>
                <a:buFontTx/>
                <a:buNone/>
                <a:tabLst/>
                <a:defRPr/>
              </a:pPr>
              <a:r>
                <a:rPr kumimoji="1" lang="en-US" altLang="zh-CN" sz="2800" b="1" i="0" u="none" strike="noStrike" kern="0" cap="none" spc="0" normalizeH="0" baseline="0" noProof="0" dirty="0">
                  <a:ln>
                    <a:noFill/>
                  </a:ln>
                  <a:solidFill>
                    <a:srgbClr val="0000FF"/>
                  </a:solidFill>
                  <a:effectLst/>
                  <a:uLnTx/>
                  <a:uFillTx/>
                  <a:latin typeface="Times New Roman" pitchFamily="18" charset="0"/>
                  <a:ea typeface="楷体_GB2312" pitchFamily="49" charset="-122"/>
                </a:rPr>
                <a:t>p</a:t>
              </a:r>
            </a:p>
          </p:txBody>
        </p:sp>
      </p:grpSp>
      <p:grpSp>
        <p:nvGrpSpPr>
          <p:cNvPr id="42" name="组合 44"/>
          <p:cNvGrpSpPr/>
          <p:nvPr/>
        </p:nvGrpSpPr>
        <p:grpSpPr>
          <a:xfrm>
            <a:off x="2667044" y="4731216"/>
            <a:ext cx="596082" cy="642942"/>
            <a:chOff x="7262066" y="2786058"/>
            <a:chExt cx="596082" cy="642942"/>
          </a:xfrm>
        </p:grpSpPr>
        <p:cxnSp>
          <p:nvCxnSpPr>
            <p:cNvPr id="43" name="直接箭头连接符 42"/>
            <p:cNvCxnSpPr/>
            <p:nvPr/>
          </p:nvCxnSpPr>
          <p:spPr bwMode="auto">
            <a:xfrm rot="5400000" flipH="1" flipV="1">
              <a:off x="6941389" y="3106735"/>
              <a:ext cx="642942" cy="1588"/>
            </a:xfrm>
            <a:prstGeom prst="straightConnector1">
              <a:avLst/>
            </a:prstGeom>
            <a:noFill/>
            <a:ln w="28575" cap="flat" cmpd="sng" algn="ctr">
              <a:solidFill>
                <a:srgbClr val="000000"/>
              </a:solidFill>
              <a:prstDash val="solid"/>
              <a:round/>
              <a:headEnd type="none" w="med" len="med"/>
              <a:tailEnd type="arrow"/>
            </a:ln>
            <a:effectLst/>
          </p:spPr>
        </p:cxnSp>
        <p:sp>
          <p:nvSpPr>
            <p:cNvPr id="44" name="Text Box 195"/>
            <p:cNvSpPr txBox="1">
              <a:spLocks noChangeArrowheads="1"/>
            </p:cNvSpPr>
            <p:nvPr/>
          </p:nvSpPr>
          <p:spPr bwMode="auto">
            <a:xfrm>
              <a:off x="7334298" y="2919725"/>
              <a:ext cx="523850" cy="437043"/>
            </a:xfrm>
            <a:prstGeom prst="rect">
              <a:avLst/>
            </a:prstGeom>
            <a:noFill/>
            <a:ln w="9525" algn="ctr">
              <a:noFill/>
              <a:miter lim="800000"/>
              <a:headEnd/>
              <a:tailEnd/>
            </a:ln>
            <a:effectLst/>
          </p:spPr>
          <p:txBody>
            <a:bodyPr wrap="square">
              <a:spAutoFit/>
            </a:bodyPr>
            <a:lstStyle/>
            <a:p>
              <a:pPr marL="0" marR="0" lvl="0" indent="0" defTabSz="914400" eaLnBrk="1" fontAlgn="base" latinLnBrk="0" hangingPunct="1">
                <a:lnSpc>
                  <a:spcPct val="80000"/>
                </a:lnSpc>
                <a:spcBef>
                  <a:spcPct val="0"/>
                </a:spcBef>
                <a:spcAft>
                  <a:spcPct val="0"/>
                </a:spcAft>
                <a:buClrTx/>
                <a:buSzTx/>
                <a:buFontTx/>
                <a:buNone/>
                <a:tabLst/>
                <a:defRPr/>
              </a:pPr>
              <a:r>
                <a:rPr kumimoji="1" lang="en-US" altLang="zh-CN" sz="2800" b="1" i="0" u="none" strike="noStrike" kern="0" cap="none" spc="0" normalizeH="0" baseline="0" noProof="0" dirty="0">
                  <a:ln>
                    <a:noFill/>
                  </a:ln>
                  <a:solidFill>
                    <a:srgbClr val="0000FF"/>
                  </a:solidFill>
                  <a:effectLst/>
                  <a:uLnTx/>
                  <a:uFillTx/>
                  <a:latin typeface="Times New Roman" pitchFamily="18" charset="0"/>
                  <a:ea typeface="楷体_GB2312" pitchFamily="49" charset="-122"/>
                </a:rPr>
                <a:t>q</a:t>
              </a:r>
            </a:p>
          </p:txBody>
        </p:sp>
      </p:grpSp>
      <p:sp>
        <p:nvSpPr>
          <p:cNvPr id="47" name="Text Box 308">
            <a:extLst>
              <a:ext uri="{FF2B5EF4-FFF2-40B4-BE49-F238E27FC236}">
                <a16:creationId xmlns:a16="http://schemas.microsoft.com/office/drawing/2014/main" id="{103E5728-377F-8247-9A01-75E7001C5471}"/>
              </a:ext>
            </a:extLst>
          </p:cNvPr>
          <p:cNvSpPr txBox="1">
            <a:spLocks noChangeArrowheads="1"/>
          </p:cNvSpPr>
          <p:nvPr/>
        </p:nvSpPr>
        <p:spPr bwMode="auto">
          <a:xfrm>
            <a:off x="345300" y="965213"/>
            <a:ext cx="8112900" cy="523220"/>
          </a:xfrm>
          <a:prstGeom prst="rect">
            <a:avLst/>
          </a:prstGeom>
          <a:noFill/>
          <a:ln w="9525" algn="ctr">
            <a:noFill/>
            <a:miter lim="800000"/>
            <a:headEnd/>
            <a:tailEnd/>
          </a:ln>
          <a:effectLst/>
        </p:spPr>
        <p:txBody>
          <a:bodyPr wrap="square">
            <a:spAutoFit/>
          </a:bodyPr>
          <a:lstStyle/>
          <a:p>
            <a:pPr fontAlgn="base">
              <a:spcBef>
                <a:spcPct val="20000"/>
              </a:spcBef>
              <a:spcAft>
                <a:spcPct val="0"/>
              </a:spcAft>
              <a:buFont typeface="Wingdings" pitchFamily="2" charset="2"/>
              <a:buChar char="p"/>
            </a:pPr>
            <a:r>
              <a:rPr kumimoji="1" lang="zh-CN" altLang="en-US" sz="2800" b="1" dirty="0">
                <a:solidFill>
                  <a:srgbClr val="003300"/>
                </a:solidFill>
                <a:latin typeface="Times New Roman" pitchFamily="18" charset="0"/>
              </a:rPr>
              <a:t>根据建好的链表重新排列元素，使得物理有序</a:t>
            </a:r>
          </a:p>
        </p:txBody>
      </p:sp>
    </p:spTree>
    <p:extLst>
      <p:ext uri="{BB962C8B-B14F-4D97-AF65-F5344CB8AC3E}">
        <p14:creationId xmlns:p14="http://schemas.microsoft.com/office/powerpoint/2010/main" val="27874765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1" name="Group 303"/>
          <p:cNvGraphicFramePr>
            <a:graphicFrameLocks noGrp="1"/>
          </p:cNvGraphicFramePr>
          <p:nvPr>
            <p:extLst>
              <p:ext uri="{D42A27DB-BD31-4B8C-83A1-F6EECF244321}">
                <p14:modId xmlns:p14="http://schemas.microsoft.com/office/powerpoint/2010/main" val="19408887"/>
              </p:ext>
            </p:extLst>
          </p:nvPr>
        </p:nvGraphicFramePr>
        <p:xfrm>
          <a:off x="1546225" y="3624720"/>
          <a:ext cx="7319963" cy="1038226"/>
        </p:xfrm>
        <a:graphic>
          <a:graphicData uri="http://schemas.openxmlformats.org/drawingml/2006/table">
            <a:tbl>
              <a:tblPr/>
              <a:tblGrid>
                <a:gridCol w="812800">
                  <a:extLst>
                    <a:ext uri="{9D8B030D-6E8A-4147-A177-3AD203B41FA5}">
                      <a16:colId xmlns:a16="http://schemas.microsoft.com/office/drawing/2014/main" val="20000"/>
                    </a:ext>
                  </a:extLst>
                </a:gridCol>
                <a:gridCol w="812800">
                  <a:extLst>
                    <a:ext uri="{9D8B030D-6E8A-4147-A177-3AD203B41FA5}">
                      <a16:colId xmlns:a16="http://schemas.microsoft.com/office/drawing/2014/main" val="20001"/>
                    </a:ext>
                  </a:extLst>
                </a:gridCol>
                <a:gridCol w="812800">
                  <a:extLst>
                    <a:ext uri="{9D8B030D-6E8A-4147-A177-3AD203B41FA5}">
                      <a16:colId xmlns:a16="http://schemas.microsoft.com/office/drawing/2014/main" val="20002"/>
                    </a:ext>
                  </a:extLst>
                </a:gridCol>
                <a:gridCol w="814388">
                  <a:extLst>
                    <a:ext uri="{9D8B030D-6E8A-4147-A177-3AD203B41FA5}">
                      <a16:colId xmlns:a16="http://schemas.microsoft.com/office/drawing/2014/main" val="20003"/>
                    </a:ext>
                  </a:extLst>
                </a:gridCol>
                <a:gridCol w="814387">
                  <a:extLst>
                    <a:ext uri="{9D8B030D-6E8A-4147-A177-3AD203B41FA5}">
                      <a16:colId xmlns:a16="http://schemas.microsoft.com/office/drawing/2014/main" val="20004"/>
                    </a:ext>
                  </a:extLst>
                </a:gridCol>
                <a:gridCol w="814388">
                  <a:extLst>
                    <a:ext uri="{9D8B030D-6E8A-4147-A177-3AD203B41FA5}">
                      <a16:colId xmlns:a16="http://schemas.microsoft.com/office/drawing/2014/main" val="20005"/>
                    </a:ext>
                  </a:extLst>
                </a:gridCol>
                <a:gridCol w="812800">
                  <a:extLst>
                    <a:ext uri="{9D8B030D-6E8A-4147-A177-3AD203B41FA5}">
                      <a16:colId xmlns:a16="http://schemas.microsoft.com/office/drawing/2014/main" val="20006"/>
                    </a:ext>
                  </a:extLst>
                </a:gridCol>
                <a:gridCol w="812800">
                  <a:extLst>
                    <a:ext uri="{9D8B030D-6E8A-4147-A177-3AD203B41FA5}">
                      <a16:colId xmlns:a16="http://schemas.microsoft.com/office/drawing/2014/main" val="20007"/>
                    </a:ext>
                  </a:extLst>
                </a:gridCol>
                <a:gridCol w="812800">
                  <a:extLst>
                    <a:ext uri="{9D8B030D-6E8A-4147-A177-3AD203B41FA5}">
                      <a16:colId xmlns:a16="http://schemas.microsoft.com/office/drawing/2014/main" val="20008"/>
                    </a:ext>
                  </a:extLst>
                </a:gridCol>
              </a:tblGrid>
              <a:tr h="519113">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1" i="0" u="none" strike="noStrike" cap="none" normalizeH="0" baseline="0" dirty="0">
                          <a:ln>
                            <a:noFill/>
                          </a:ln>
                          <a:solidFill>
                            <a:schemeClr val="tx1"/>
                          </a:solidFill>
                          <a:effectLst/>
                          <a:latin typeface="Times New Roman" pitchFamily="18" charset="0"/>
                          <a:ea typeface="宋体" pitchFamily="2" charset="-122"/>
                        </a:rPr>
                        <a:t>M</a:t>
                      </a:r>
                    </a:p>
                  </a:txBody>
                  <a:tcPr marL="90000" marR="90000" marT="46800" marB="46800"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13</a:t>
                      </a: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1" i="0" u="none" strike="noStrike" cap="none" normalizeH="0" baseline="0" dirty="0">
                          <a:ln>
                            <a:noFill/>
                          </a:ln>
                          <a:solidFill>
                            <a:srgbClr val="0000FF"/>
                          </a:solidFill>
                          <a:effectLst/>
                          <a:latin typeface="Times New Roman" pitchFamily="18" charset="0"/>
                          <a:ea typeface="宋体" pitchFamily="2" charset="-122"/>
                        </a:rPr>
                        <a:t>27</a:t>
                      </a: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1" i="0" u="none" strike="noStrike" cap="none" normalizeH="0" baseline="0" dirty="0">
                          <a:ln>
                            <a:noFill/>
                          </a:ln>
                          <a:solidFill>
                            <a:schemeClr val="tx1"/>
                          </a:solidFill>
                          <a:effectLst/>
                          <a:latin typeface="Times New Roman" pitchFamily="18" charset="0"/>
                          <a:ea typeface="宋体" pitchFamily="2" charset="-122"/>
                        </a:rPr>
                        <a:t>38</a:t>
                      </a: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97</a:t>
                      </a: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76</a:t>
                      </a: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49</a:t>
                      </a: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1" i="0" u="none" strike="noStrike" cap="none" normalizeH="0" baseline="0" dirty="0">
                          <a:ln>
                            <a:noFill/>
                          </a:ln>
                          <a:solidFill>
                            <a:srgbClr val="0000FF"/>
                          </a:solidFill>
                          <a:effectLst/>
                          <a:latin typeface="Times New Roman" pitchFamily="18" charset="0"/>
                          <a:ea typeface="宋体" pitchFamily="2" charset="-122"/>
                        </a:rPr>
                        <a:t>65</a:t>
                      </a: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1" i="0" u="none" strike="noStrike" cap="none" normalizeH="0" baseline="0" dirty="0">
                          <a:ln>
                            <a:noFill/>
                          </a:ln>
                          <a:solidFill>
                            <a:schemeClr val="tx1"/>
                          </a:solidFill>
                          <a:effectLst/>
                          <a:latin typeface="Times New Roman" pitchFamily="18" charset="0"/>
                          <a:ea typeface="宋体" pitchFamily="2" charset="-122"/>
                        </a:rPr>
                        <a:t>52</a:t>
                      </a:r>
                    </a:p>
                  </a:txBody>
                  <a:tcPr marL="90000" marR="90000" marT="46800" marB="46800"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19113">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6</a:t>
                      </a:r>
                    </a:p>
                  </a:txBody>
                  <a:tcPr marL="90000" marR="90000" marT="46800" marB="46800"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1" i="0" u="none" strike="noStrike" cap="none" normalizeH="0" baseline="0" dirty="0">
                          <a:ln>
                            <a:noFill/>
                          </a:ln>
                          <a:solidFill>
                            <a:srgbClr val="FF0000"/>
                          </a:solidFill>
                          <a:effectLst/>
                          <a:latin typeface="Times New Roman" pitchFamily="18" charset="0"/>
                          <a:ea typeface="宋体" pitchFamily="2" charset="-122"/>
                        </a:rPr>
                        <a:t>(6)</a:t>
                      </a: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1" i="0" u="none" strike="noStrike" cap="none" normalizeH="0" baseline="0" dirty="0">
                          <a:ln>
                            <a:noFill/>
                          </a:ln>
                          <a:solidFill>
                            <a:schemeClr val="tx1"/>
                          </a:solidFill>
                          <a:effectLst/>
                          <a:latin typeface="Times New Roman" pitchFamily="18" charset="0"/>
                          <a:ea typeface="宋体" pitchFamily="2" charset="-122"/>
                        </a:rPr>
                        <a:t>(7)</a:t>
                      </a: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zh-CN" altLang="en-US" sz="2400" b="1" i="0" u="none" strike="noStrike" cap="none" normalizeH="0" baseline="0" dirty="0">
                          <a:ln>
                            <a:noFill/>
                          </a:ln>
                          <a:solidFill>
                            <a:schemeClr val="tx1"/>
                          </a:solidFill>
                          <a:effectLst/>
                          <a:latin typeface="Times New Roman" pitchFamily="18" charset="0"/>
                          <a:ea typeface="宋体" pitchFamily="2" charset="-122"/>
                        </a:rPr>
                        <a:t>（</a:t>
                      </a:r>
                      <a:r>
                        <a:rPr kumimoji="0" lang="en-US" altLang="zh-CN" sz="2400" b="1" i="0" u="none" strike="noStrike" cap="none" normalizeH="0" baseline="0" dirty="0">
                          <a:ln>
                            <a:noFill/>
                          </a:ln>
                          <a:solidFill>
                            <a:schemeClr val="tx1"/>
                          </a:solidFill>
                          <a:effectLst/>
                          <a:latin typeface="Times New Roman" pitchFamily="18" charset="0"/>
                          <a:ea typeface="宋体" pitchFamily="2" charset="-122"/>
                        </a:rPr>
                        <a:t>7</a:t>
                      </a:r>
                      <a:r>
                        <a:rPr kumimoji="0" lang="zh-CN" altLang="en-US" sz="2400" b="1" i="0" u="none" strike="noStrike" cap="none" normalizeH="0" baseline="0" dirty="0">
                          <a:ln>
                            <a:noFill/>
                          </a:ln>
                          <a:solidFill>
                            <a:schemeClr val="tx1"/>
                          </a:solidFill>
                          <a:effectLst/>
                          <a:latin typeface="Times New Roman" pitchFamily="18" charset="0"/>
                          <a:ea typeface="宋体" pitchFamily="2" charset="-122"/>
                        </a:rPr>
                        <a:t>）</a:t>
                      </a:r>
                      <a:endParaRPr kumimoji="0" lang="en-US" altLang="zh-CN" sz="2400" b="1" i="0" u="none" strike="noStrike" cap="none" normalizeH="0" baseline="0" dirty="0">
                        <a:ln>
                          <a:noFill/>
                        </a:ln>
                        <a:solidFill>
                          <a:schemeClr val="tx1"/>
                        </a:solidFill>
                        <a:effectLst/>
                        <a:latin typeface="Times New Roman" pitchFamily="18" charset="0"/>
                        <a:ea typeface="宋体" pitchFamily="2" charset="-122"/>
                      </a:endParaRP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0</a:t>
                      </a: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4</a:t>
                      </a: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8</a:t>
                      </a: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1" i="0" u="none" strike="noStrike" cap="none" normalizeH="0" baseline="0" dirty="0">
                          <a:ln>
                            <a:noFill/>
                          </a:ln>
                          <a:solidFill>
                            <a:srgbClr val="0000FF"/>
                          </a:solidFill>
                          <a:effectLst/>
                          <a:latin typeface="Times New Roman" pitchFamily="18" charset="0"/>
                          <a:ea typeface="宋体" pitchFamily="2" charset="-122"/>
                        </a:rPr>
                        <a:t>5</a:t>
                      </a: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1" i="0" u="none" strike="noStrike" cap="none" normalizeH="0" baseline="0" dirty="0">
                          <a:ln>
                            <a:noFill/>
                          </a:ln>
                          <a:solidFill>
                            <a:schemeClr val="tx1"/>
                          </a:solidFill>
                          <a:effectLst/>
                          <a:latin typeface="Times New Roman" pitchFamily="18" charset="0"/>
                          <a:ea typeface="宋体" pitchFamily="2" charset="-122"/>
                        </a:rPr>
                        <a:t>3</a:t>
                      </a:r>
                    </a:p>
                  </a:txBody>
                  <a:tcPr marL="90000" marR="90000" marT="46800" marB="46800"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6" name="灯片编号占位符 5"/>
          <p:cNvSpPr>
            <a:spLocks noGrp="1"/>
          </p:cNvSpPr>
          <p:nvPr>
            <p:ph type="sldNum" sz="quarter" idx="12"/>
          </p:nvPr>
        </p:nvSpPr>
        <p:spPr/>
        <p:txBody>
          <a:bodyPr/>
          <a:lstStyle/>
          <a:p>
            <a:fld id="{0063EC4C-CFD8-4F45-A0A2-30028C1F73DB}" type="slidenum">
              <a:rPr lang="zh-CN" altLang="en-US" b="1">
                <a:solidFill>
                  <a:srgbClr val="F79646">
                    <a:lumMod val="75000"/>
                  </a:srgbClr>
                </a:solidFill>
              </a:rPr>
              <a:pPr/>
              <a:t>44</a:t>
            </a:fld>
            <a:endParaRPr lang="zh-CN" altLang="en-US" b="1" dirty="0">
              <a:solidFill>
                <a:srgbClr val="F79646">
                  <a:lumMod val="75000"/>
                </a:srgbClr>
              </a:solidFill>
            </a:endParaRPr>
          </a:p>
        </p:txBody>
      </p:sp>
      <p:sp>
        <p:nvSpPr>
          <p:cNvPr id="2" name="标题 1"/>
          <p:cNvSpPr>
            <a:spLocks noGrp="1"/>
          </p:cNvSpPr>
          <p:nvPr>
            <p:ph type="title"/>
          </p:nvPr>
        </p:nvSpPr>
        <p:spPr>
          <a:xfrm>
            <a:off x="457200" y="0"/>
            <a:ext cx="8229600" cy="1143000"/>
          </a:xfrm>
        </p:spPr>
        <p:txBody>
          <a:bodyPr>
            <a:normAutofit/>
          </a:bodyPr>
          <a:lstStyle/>
          <a:p>
            <a:pPr lvl="0" fontAlgn="base">
              <a:lnSpc>
                <a:spcPct val="150000"/>
              </a:lnSpc>
              <a:spcBef>
                <a:spcPct val="5000"/>
              </a:spcBef>
              <a:spcAft>
                <a:spcPct val="5000"/>
              </a:spcAft>
            </a:pPr>
            <a:r>
              <a:rPr kumimoji="1" lang="en-US" altLang="zh-CN" sz="3200" b="1" dirty="0">
                <a:latin typeface="Arial" charset="0"/>
                <a:ea typeface="宋体" charset="-122"/>
                <a:cs typeface="+mn-cs"/>
              </a:rPr>
              <a:t>6.2.3 </a:t>
            </a:r>
            <a:r>
              <a:rPr kumimoji="1" lang="zh-CN" altLang="en-US" sz="3200" b="1" dirty="0">
                <a:latin typeface="Arial" charset="0"/>
                <a:ea typeface="宋体" charset="-122"/>
                <a:cs typeface="+mn-cs"/>
              </a:rPr>
              <a:t>表插入排序</a:t>
            </a:r>
          </a:p>
        </p:txBody>
      </p:sp>
      <p:sp>
        <p:nvSpPr>
          <p:cNvPr id="4" name="日期占位符 3"/>
          <p:cNvSpPr>
            <a:spLocks noGrp="1"/>
          </p:cNvSpPr>
          <p:nvPr>
            <p:ph type="dt" sz="half" idx="4294967295"/>
          </p:nvPr>
        </p:nvSpPr>
        <p:spPr>
          <a:xfrm>
            <a:off x="0" y="6356350"/>
            <a:ext cx="2133600" cy="365125"/>
          </a:xfrm>
        </p:spPr>
        <p:txBody>
          <a:bodyPr/>
          <a:lstStyle/>
          <a:p>
            <a:fld id="{16345529-2CD5-4E4E-80AA-825C9DA501AB}" type="datetime1">
              <a:rPr lang="zh-CN" altLang="en-US" b="1" smtClean="0">
                <a:solidFill>
                  <a:srgbClr val="F79646">
                    <a:lumMod val="75000"/>
                  </a:srgbClr>
                </a:solidFill>
              </a:rPr>
              <a:t>2025/4/9</a:t>
            </a:fld>
            <a:endParaRPr lang="zh-CN" altLang="en-US" b="1" dirty="0">
              <a:solidFill>
                <a:srgbClr val="F79646">
                  <a:lumMod val="75000"/>
                </a:srgbClr>
              </a:solidFill>
            </a:endParaRPr>
          </a:p>
        </p:txBody>
      </p:sp>
      <p:pic>
        <p:nvPicPr>
          <p:cNvPr id="2049" name="Picture 1" descr="C:\Users\Haijun\AppData\Roaming\Tencent\Users\2968516474\QQ\WinTemp\RichOle\O5)[OOM[}$H7(6{A~41GY`Q.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73137" y="1"/>
            <a:ext cx="970863" cy="838199"/>
          </a:xfrm>
          <a:prstGeom prst="rect">
            <a:avLst/>
          </a:prstGeom>
          <a:noFill/>
          <a:extLst>
            <a:ext uri="{909E8E84-426E-40DD-AFC4-6F175D3DCCD1}">
              <a14:hiddenFill xmlns:a14="http://schemas.microsoft.com/office/drawing/2010/main">
                <a:solidFill>
                  <a:srgbClr val="FFFFFF"/>
                </a:solidFill>
              </a14:hiddenFill>
            </a:ext>
          </a:extLst>
        </p:spPr>
      </p:pic>
      <p:cxnSp>
        <p:nvCxnSpPr>
          <p:cNvPr id="12" name="直接连接符 11"/>
          <p:cNvCxnSpPr/>
          <p:nvPr/>
        </p:nvCxnSpPr>
        <p:spPr>
          <a:xfrm>
            <a:off x="457200" y="6324600"/>
            <a:ext cx="822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3000364" y="5436072"/>
            <a:ext cx="4352474" cy="1421928"/>
          </a:xfrm>
          <a:prstGeom prst="rect">
            <a:avLst/>
          </a:prstGeom>
          <a:noFill/>
          <a:ln>
            <a:solidFill>
              <a:srgbClr val="003300"/>
            </a:solidFill>
          </a:ln>
        </p:spPr>
        <p:txBody>
          <a:bodyPr wrap="none" rtlCol="0">
            <a:spAutoFit/>
          </a:bodyPr>
          <a:lstStyle/>
          <a:p>
            <a:pPr fontAlgn="base">
              <a:lnSpc>
                <a:spcPct val="120000"/>
              </a:lnSpc>
              <a:spcBef>
                <a:spcPct val="0"/>
              </a:spcBef>
              <a:spcAft>
                <a:spcPct val="0"/>
              </a:spcAft>
            </a:pPr>
            <a:r>
              <a:rPr kumimoji="1" lang="en-US" altLang="zh-CN" sz="2400" b="1" dirty="0">
                <a:solidFill>
                  <a:srgbClr val="003300"/>
                </a:solidFill>
                <a:latin typeface="Times New Roman" pitchFamily="18" charset="0"/>
                <a:ea typeface="楷体_GB2312" pitchFamily="49" charset="-122"/>
              </a:rPr>
              <a:t>p:</a:t>
            </a:r>
            <a:r>
              <a:rPr kumimoji="1" lang="zh-CN" altLang="en-US" sz="2400" b="1" dirty="0">
                <a:solidFill>
                  <a:srgbClr val="003300"/>
                </a:solidFill>
                <a:latin typeface="Times New Roman" pitchFamily="18" charset="0"/>
                <a:ea typeface="楷体_GB2312" pitchFamily="49" charset="-122"/>
              </a:rPr>
              <a:t>指示第</a:t>
            </a:r>
            <a:r>
              <a:rPr kumimoji="1" lang="en-US" altLang="zh-CN" sz="2400" b="1" dirty="0" err="1">
                <a:solidFill>
                  <a:srgbClr val="FF0000"/>
                </a:solidFill>
                <a:latin typeface="Times New Roman" pitchFamily="18" charset="0"/>
                <a:ea typeface="楷体_GB2312" pitchFamily="49" charset="-122"/>
              </a:rPr>
              <a:t>i</a:t>
            </a:r>
            <a:r>
              <a:rPr kumimoji="1" lang="zh-CN" altLang="en-US" sz="2400" b="1" dirty="0">
                <a:solidFill>
                  <a:srgbClr val="003300"/>
                </a:solidFill>
                <a:latin typeface="Times New Roman" pitchFamily="18" charset="0"/>
                <a:ea typeface="楷体_GB2312" pitchFamily="49" charset="-122"/>
              </a:rPr>
              <a:t>个记录的</a:t>
            </a:r>
            <a:r>
              <a:rPr kumimoji="1" lang="zh-CN" altLang="en-US" sz="2400" b="1" dirty="0">
                <a:solidFill>
                  <a:srgbClr val="FF0000"/>
                </a:solidFill>
                <a:latin typeface="Times New Roman" pitchFamily="18" charset="0"/>
                <a:ea typeface="楷体_GB2312" pitchFamily="49" charset="-122"/>
              </a:rPr>
              <a:t>当前</a:t>
            </a:r>
            <a:r>
              <a:rPr kumimoji="1" lang="zh-CN" altLang="en-US" sz="2400" b="1" dirty="0">
                <a:solidFill>
                  <a:srgbClr val="003300"/>
                </a:solidFill>
                <a:latin typeface="Times New Roman" pitchFamily="18" charset="0"/>
                <a:ea typeface="楷体_GB2312" pitchFamily="49" charset="-122"/>
              </a:rPr>
              <a:t>位置</a:t>
            </a:r>
            <a:endParaRPr kumimoji="1" lang="en-US" altLang="zh-CN" sz="2400" b="1" dirty="0">
              <a:solidFill>
                <a:srgbClr val="003300"/>
              </a:solidFill>
              <a:latin typeface="Times New Roman" pitchFamily="18" charset="0"/>
              <a:ea typeface="楷体_GB2312" pitchFamily="49" charset="-122"/>
            </a:endParaRPr>
          </a:p>
          <a:p>
            <a:pPr fontAlgn="base">
              <a:lnSpc>
                <a:spcPct val="120000"/>
              </a:lnSpc>
              <a:spcBef>
                <a:spcPct val="0"/>
              </a:spcBef>
              <a:spcAft>
                <a:spcPct val="0"/>
              </a:spcAft>
            </a:pPr>
            <a:r>
              <a:rPr kumimoji="1" lang="en-US" altLang="zh-CN" sz="2400" b="1" dirty="0" err="1">
                <a:solidFill>
                  <a:srgbClr val="003300"/>
                </a:solidFill>
                <a:latin typeface="Times New Roman" pitchFamily="18" charset="0"/>
                <a:ea typeface="楷体_GB2312" pitchFamily="49" charset="-122"/>
              </a:rPr>
              <a:t>i</a:t>
            </a:r>
            <a:r>
              <a:rPr kumimoji="1" lang="en-US" altLang="zh-CN" sz="2400" b="1" dirty="0">
                <a:solidFill>
                  <a:srgbClr val="003300"/>
                </a:solidFill>
                <a:latin typeface="Times New Roman" pitchFamily="18" charset="0"/>
                <a:ea typeface="楷体_GB2312" pitchFamily="49" charset="-122"/>
              </a:rPr>
              <a:t> :</a:t>
            </a:r>
            <a:r>
              <a:rPr kumimoji="1" lang="zh-CN" altLang="en-US" sz="2400" b="1" dirty="0">
                <a:solidFill>
                  <a:srgbClr val="003300"/>
                </a:solidFill>
                <a:latin typeface="Times New Roman" pitchFamily="18" charset="0"/>
                <a:ea typeface="楷体_GB2312" pitchFamily="49" charset="-122"/>
              </a:rPr>
              <a:t>指示第</a:t>
            </a:r>
            <a:r>
              <a:rPr kumimoji="1" lang="en-US" altLang="zh-CN" sz="2400" b="1" dirty="0" err="1">
                <a:solidFill>
                  <a:srgbClr val="FF0000"/>
                </a:solidFill>
                <a:latin typeface="Times New Roman" pitchFamily="18" charset="0"/>
                <a:ea typeface="楷体_GB2312" pitchFamily="49" charset="-122"/>
              </a:rPr>
              <a:t>i</a:t>
            </a:r>
            <a:r>
              <a:rPr kumimoji="1" lang="zh-CN" altLang="en-US" sz="2400" b="1" dirty="0">
                <a:solidFill>
                  <a:srgbClr val="003300"/>
                </a:solidFill>
                <a:latin typeface="Times New Roman" pitchFamily="18" charset="0"/>
                <a:ea typeface="楷体_GB2312" pitchFamily="49" charset="-122"/>
              </a:rPr>
              <a:t>个记录</a:t>
            </a:r>
            <a:r>
              <a:rPr kumimoji="1" lang="zh-CN" altLang="en-US" sz="2400" b="1" dirty="0">
                <a:solidFill>
                  <a:srgbClr val="FF0000"/>
                </a:solidFill>
                <a:latin typeface="Times New Roman" pitchFamily="18" charset="0"/>
                <a:ea typeface="楷体_GB2312" pitchFamily="49" charset="-122"/>
              </a:rPr>
              <a:t>应在</a:t>
            </a:r>
            <a:r>
              <a:rPr kumimoji="1" lang="zh-CN" altLang="en-US" sz="2400" b="1" dirty="0">
                <a:solidFill>
                  <a:srgbClr val="003300"/>
                </a:solidFill>
                <a:latin typeface="Times New Roman" pitchFamily="18" charset="0"/>
                <a:ea typeface="楷体_GB2312" pitchFamily="49" charset="-122"/>
              </a:rPr>
              <a:t>的位置</a:t>
            </a:r>
            <a:endParaRPr kumimoji="1" lang="en-US" altLang="zh-CN" sz="2400" b="1" dirty="0">
              <a:solidFill>
                <a:srgbClr val="003300"/>
              </a:solidFill>
              <a:latin typeface="Times New Roman" pitchFamily="18" charset="0"/>
              <a:ea typeface="楷体_GB2312" pitchFamily="49" charset="-122"/>
            </a:endParaRPr>
          </a:p>
          <a:p>
            <a:pPr fontAlgn="base">
              <a:lnSpc>
                <a:spcPct val="120000"/>
              </a:lnSpc>
              <a:spcBef>
                <a:spcPct val="0"/>
              </a:spcBef>
              <a:spcAft>
                <a:spcPct val="0"/>
              </a:spcAft>
            </a:pPr>
            <a:r>
              <a:rPr kumimoji="1" lang="en-US" altLang="zh-CN" sz="2400" b="1" dirty="0">
                <a:solidFill>
                  <a:srgbClr val="003300"/>
                </a:solidFill>
                <a:latin typeface="Times New Roman" pitchFamily="18" charset="0"/>
                <a:ea typeface="楷体_GB2312" pitchFamily="49" charset="-122"/>
              </a:rPr>
              <a:t>q :</a:t>
            </a:r>
            <a:r>
              <a:rPr kumimoji="1" lang="zh-CN" altLang="en-US" sz="2400" b="1" dirty="0">
                <a:solidFill>
                  <a:srgbClr val="003300"/>
                </a:solidFill>
                <a:latin typeface="Times New Roman" pitchFamily="18" charset="0"/>
                <a:ea typeface="楷体_GB2312" pitchFamily="49" charset="-122"/>
              </a:rPr>
              <a:t>指示第</a:t>
            </a:r>
            <a:r>
              <a:rPr kumimoji="1" lang="en-US" altLang="zh-CN" sz="2400" b="1" dirty="0">
                <a:solidFill>
                  <a:srgbClr val="FF0000"/>
                </a:solidFill>
                <a:latin typeface="Times New Roman" pitchFamily="18" charset="0"/>
                <a:ea typeface="楷体_GB2312" pitchFamily="49" charset="-122"/>
              </a:rPr>
              <a:t>i+1</a:t>
            </a:r>
            <a:r>
              <a:rPr kumimoji="1" lang="zh-CN" altLang="en-US" sz="2400" b="1" dirty="0">
                <a:solidFill>
                  <a:srgbClr val="003300"/>
                </a:solidFill>
                <a:latin typeface="Times New Roman" pitchFamily="18" charset="0"/>
                <a:ea typeface="楷体_GB2312" pitchFamily="49" charset="-122"/>
              </a:rPr>
              <a:t>个记录的</a:t>
            </a:r>
            <a:r>
              <a:rPr kumimoji="1" lang="zh-CN" altLang="en-US" sz="2400" b="1" dirty="0">
                <a:solidFill>
                  <a:srgbClr val="FF0000"/>
                </a:solidFill>
                <a:latin typeface="Times New Roman" pitchFamily="18" charset="0"/>
                <a:ea typeface="楷体_GB2312" pitchFamily="49" charset="-122"/>
              </a:rPr>
              <a:t>当前</a:t>
            </a:r>
            <a:r>
              <a:rPr kumimoji="1" lang="zh-CN" altLang="en-US" sz="2400" b="1" dirty="0">
                <a:solidFill>
                  <a:srgbClr val="003300"/>
                </a:solidFill>
                <a:latin typeface="Times New Roman" pitchFamily="18" charset="0"/>
                <a:ea typeface="楷体_GB2312" pitchFamily="49" charset="-122"/>
              </a:rPr>
              <a:t>位置</a:t>
            </a:r>
            <a:endParaRPr kumimoji="1" lang="zh-CN" altLang="en-US" sz="2400" b="1" dirty="0">
              <a:solidFill>
                <a:srgbClr val="6600CC"/>
              </a:solidFill>
              <a:latin typeface="Times New Roman" pitchFamily="18" charset="0"/>
              <a:ea typeface="楷体_GB2312" pitchFamily="49" charset="-122"/>
            </a:endParaRPr>
          </a:p>
        </p:txBody>
      </p:sp>
      <p:graphicFrame>
        <p:nvGraphicFramePr>
          <p:cNvPr id="15" name="Group 302"/>
          <p:cNvGraphicFramePr>
            <a:graphicFrameLocks noGrp="1"/>
          </p:cNvGraphicFramePr>
          <p:nvPr>
            <p:extLst>
              <p:ext uri="{D42A27DB-BD31-4B8C-83A1-F6EECF244321}">
                <p14:modId xmlns:p14="http://schemas.microsoft.com/office/powerpoint/2010/main" val="2152153095"/>
              </p:ext>
            </p:extLst>
          </p:nvPr>
        </p:nvGraphicFramePr>
        <p:xfrm>
          <a:off x="1547813" y="1692727"/>
          <a:ext cx="7272337" cy="1038226"/>
        </p:xfrm>
        <a:graphic>
          <a:graphicData uri="http://schemas.openxmlformats.org/drawingml/2006/table">
            <a:tbl>
              <a:tblPr/>
              <a:tblGrid>
                <a:gridCol w="808037">
                  <a:extLst>
                    <a:ext uri="{9D8B030D-6E8A-4147-A177-3AD203B41FA5}">
                      <a16:colId xmlns:a16="http://schemas.microsoft.com/office/drawing/2014/main" val="20000"/>
                    </a:ext>
                  </a:extLst>
                </a:gridCol>
                <a:gridCol w="808038">
                  <a:extLst>
                    <a:ext uri="{9D8B030D-6E8A-4147-A177-3AD203B41FA5}">
                      <a16:colId xmlns:a16="http://schemas.microsoft.com/office/drawing/2014/main" val="20001"/>
                    </a:ext>
                  </a:extLst>
                </a:gridCol>
                <a:gridCol w="808037">
                  <a:extLst>
                    <a:ext uri="{9D8B030D-6E8A-4147-A177-3AD203B41FA5}">
                      <a16:colId xmlns:a16="http://schemas.microsoft.com/office/drawing/2014/main" val="20002"/>
                    </a:ext>
                  </a:extLst>
                </a:gridCol>
                <a:gridCol w="808038">
                  <a:extLst>
                    <a:ext uri="{9D8B030D-6E8A-4147-A177-3AD203B41FA5}">
                      <a16:colId xmlns:a16="http://schemas.microsoft.com/office/drawing/2014/main" val="20003"/>
                    </a:ext>
                  </a:extLst>
                </a:gridCol>
                <a:gridCol w="808037">
                  <a:extLst>
                    <a:ext uri="{9D8B030D-6E8A-4147-A177-3AD203B41FA5}">
                      <a16:colId xmlns:a16="http://schemas.microsoft.com/office/drawing/2014/main" val="20004"/>
                    </a:ext>
                  </a:extLst>
                </a:gridCol>
                <a:gridCol w="808038">
                  <a:extLst>
                    <a:ext uri="{9D8B030D-6E8A-4147-A177-3AD203B41FA5}">
                      <a16:colId xmlns:a16="http://schemas.microsoft.com/office/drawing/2014/main" val="20005"/>
                    </a:ext>
                  </a:extLst>
                </a:gridCol>
                <a:gridCol w="808037">
                  <a:extLst>
                    <a:ext uri="{9D8B030D-6E8A-4147-A177-3AD203B41FA5}">
                      <a16:colId xmlns:a16="http://schemas.microsoft.com/office/drawing/2014/main" val="20006"/>
                    </a:ext>
                  </a:extLst>
                </a:gridCol>
                <a:gridCol w="808038">
                  <a:extLst>
                    <a:ext uri="{9D8B030D-6E8A-4147-A177-3AD203B41FA5}">
                      <a16:colId xmlns:a16="http://schemas.microsoft.com/office/drawing/2014/main" val="20007"/>
                    </a:ext>
                  </a:extLst>
                </a:gridCol>
                <a:gridCol w="808037">
                  <a:extLst>
                    <a:ext uri="{9D8B030D-6E8A-4147-A177-3AD203B41FA5}">
                      <a16:colId xmlns:a16="http://schemas.microsoft.com/office/drawing/2014/main" val="20008"/>
                    </a:ext>
                  </a:extLst>
                </a:gridCol>
              </a:tblGrid>
              <a:tr h="519113">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1" i="0" u="none" strike="noStrike" cap="none" normalizeH="0" baseline="0" dirty="0">
                          <a:ln>
                            <a:noFill/>
                          </a:ln>
                          <a:solidFill>
                            <a:schemeClr val="tx1"/>
                          </a:solidFill>
                          <a:effectLst/>
                          <a:latin typeface="Times New Roman" pitchFamily="18" charset="0"/>
                          <a:ea typeface="宋体" pitchFamily="2" charset="-122"/>
                        </a:rPr>
                        <a:t>M</a:t>
                      </a:r>
                    </a:p>
                  </a:txBody>
                  <a:tcPr marL="90000" marR="90000" marT="46800" marB="46800"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1" i="0" u="none" strike="noStrike" cap="none" normalizeH="0" baseline="0" dirty="0">
                          <a:ln>
                            <a:noFill/>
                          </a:ln>
                          <a:solidFill>
                            <a:srgbClr val="0000FF"/>
                          </a:solidFill>
                          <a:effectLst/>
                          <a:latin typeface="Times New Roman" pitchFamily="18" charset="0"/>
                          <a:ea typeface="宋体" pitchFamily="2" charset="-122"/>
                        </a:rPr>
                        <a:t>13</a:t>
                      </a: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1" i="0" u="none" strike="noStrike" cap="none" normalizeH="0" baseline="0" dirty="0">
                          <a:ln>
                            <a:noFill/>
                          </a:ln>
                          <a:solidFill>
                            <a:schemeClr val="tx1"/>
                          </a:solidFill>
                          <a:effectLst/>
                          <a:latin typeface="Times New Roman" pitchFamily="18" charset="0"/>
                          <a:ea typeface="宋体" pitchFamily="2" charset="-122"/>
                        </a:rPr>
                        <a:t>27</a:t>
                      </a: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65</a:t>
                      </a: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97</a:t>
                      </a: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76</a:t>
                      </a: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1" i="0" u="none" strike="noStrike" cap="none" normalizeH="0" baseline="0" dirty="0">
                          <a:ln>
                            <a:noFill/>
                          </a:ln>
                          <a:solidFill>
                            <a:srgbClr val="0000FF"/>
                          </a:solidFill>
                          <a:effectLst/>
                          <a:latin typeface="Times New Roman" pitchFamily="18" charset="0"/>
                          <a:ea typeface="宋体" pitchFamily="2" charset="-122"/>
                        </a:rPr>
                        <a:t>49</a:t>
                      </a: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1" i="0" u="none" strike="noStrike" cap="none" normalizeH="0" baseline="0" dirty="0">
                          <a:ln>
                            <a:noFill/>
                          </a:ln>
                          <a:solidFill>
                            <a:schemeClr val="tx1"/>
                          </a:solidFill>
                          <a:effectLst/>
                          <a:latin typeface="Times New Roman" pitchFamily="18" charset="0"/>
                          <a:ea typeface="宋体" pitchFamily="2" charset="-122"/>
                        </a:rPr>
                        <a:t>38</a:t>
                      </a: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1" i="0" u="none" strike="noStrike" cap="none" normalizeH="0" baseline="0" dirty="0">
                          <a:ln>
                            <a:noFill/>
                          </a:ln>
                          <a:solidFill>
                            <a:schemeClr val="tx1"/>
                          </a:solidFill>
                          <a:effectLst/>
                          <a:latin typeface="Times New Roman" pitchFamily="18" charset="0"/>
                          <a:ea typeface="宋体" pitchFamily="2" charset="-122"/>
                        </a:rPr>
                        <a:t>52</a:t>
                      </a:r>
                    </a:p>
                  </a:txBody>
                  <a:tcPr marL="90000" marR="90000" marT="46800" marB="46800"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19113">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6</a:t>
                      </a:r>
                    </a:p>
                  </a:txBody>
                  <a:tcPr marL="90000" marR="90000" marT="46800" marB="46800"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1" i="0" u="none" strike="noStrike" cap="none" normalizeH="0" baseline="0" dirty="0">
                          <a:ln>
                            <a:noFill/>
                          </a:ln>
                          <a:solidFill>
                            <a:schemeClr val="tx1"/>
                          </a:solidFill>
                          <a:effectLst/>
                          <a:latin typeface="Times New Roman" pitchFamily="18" charset="0"/>
                          <a:ea typeface="宋体" pitchFamily="2" charset="-122"/>
                        </a:rPr>
                        <a:t>(6)</a:t>
                      </a: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zh-CN" altLang="en-US" sz="2400" b="1" i="0" u="none" strike="noStrike" cap="none" normalizeH="0" baseline="0" dirty="0">
                          <a:ln>
                            <a:noFill/>
                          </a:ln>
                          <a:solidFill>
                            <a:schemeClr val="tx1"/>
                          </a:solidFill>
                          <a:effectLst/>
                          <a:latin typeface="Times New Roman" pitchFamily="18" charset="0"/>
                          <a:ea typeface="宋体" pitchFamily="2" charset="-122"/>
                        </a:rPr>
                        <a:t>（</a:t>
                      </a:r>
                      <a:r>
                        <a:rPr kumimoji="0" lang="en-US" altLang="zh-CN" sz="2400" b="1" i="0" u="none" strike="noStrike" cap="none" normalizeH="0" baseline="0" dirty="0">
                          <a:ln>
                            <a:noFill/>
                          </a:ln>
                          <a:solidFill>
                            <a:schemeClr val="tx1"/>
                          </a:solidFill>
                          <a:effectLst/>
                          <a:latin typeface="Times New Roman" pitchFamily="18" charset="0"/>
                          <a:ea typeface="宋体" pitchFamily="2" charset="-122"/>
                        </a:rPr>
                        <a:t>7</a:t>
                      </a:r>
                      <a:r>
                        <a:rPr kumimoji="0" lang="zh-CN" altLang="en-US" sz="2400" b="1" i="0" u="none" strike="noStrike" cap="none" normalizeH="0" baseline="0" dirty="0">
                          <a:ln>
                            <a:noFill/>
                          </a:ln>
                          <a:solidFill>
                            <a:schemeClr val="tx1"/>
                          </a:solidFill>
                          <a:effectLst/>
                          <a:latin typeface="Times New Roman" pitchFamily="18" charset="0"/>
                          <a:ea typeface="宋体" pitchFamily="2" charset="-122"/>
                        </a:rPr>
                        <a:t>）</a:t>
                      </a:r>
                      <a:endParaRPr kumimoji="0" lang="en-US" altLang="zh-CN" sz="2400" b="1" i="0" u="none" strike="noStrike" cap="none" normalizeH="0" baseline="0" dirty="0">
                        <a:ln>
                          <a:noFill/>
                        </a:ln>
                        <a:solidFill>
                          <a:schemeClr val="tx1"/>
                        </a:solidFill>
                        <a:effectLst/>
                        <a:latin typeface="Times New Roman" pitchFamily="18" charset="0"/>
                        <a:ea typeface="宋体" pitchFamily="2" charset="-122"/>
                      </a:endParaRP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1" i="0" u="none" strike="noStrike" cap="none" normalizeH="0" baseline="0" dirty="0">
                          <a:ln>
                            <a:noFill/>
                          </a:ln>
                          <a:solidFill>
                            <a:schemeClr val="tx1"/>
                          </a:solidFill>
                          <a:effectLst/>
                          <a:latin typeface="Times New Roman" pitchFamily="18" charset="0"/>
                          <a:ea typeface="宋体" pitchFamily="2" charset="-122"/>
                        </a:rPr>
                        <a:t>5</a:t>
                      </a: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0</a:t>
                      </a: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4</a:t>
                      </a: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1" i="0" u="none" strike="noStrike" cap="none" normalizeH="0" baseline="0" dirty="0">
                          <a:ln>
                            <a:noFill/>
                          </a:ln>
                          <a:solidFill>
                            <a:srgbClr val="0000FF"/>
                          </a:solidFill>
                          <a:effectLst/>
                          <a:latin typeface="Times New Roman" pitchFamily="18" charset="0"/>
                          <a:ea typeface="宋体" pitchFamily="2" charset="-122"/>
                        </a:rPr>
                        <a:t>8</a:t>
                      </a: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1" i="0" u="none" strike="noStrike" cap="none" normalizeH="0" baseline="0" dirty="0">
                          <a:ln>
                            <a:noFill/>
                          </a:ln>
                          <a:solidFill>
                            <a:schemeClr val="tx1"/>
                          </a:solidFill>
                          <a:effectLst/>
                          <a:latin typeface="Times New Roman" pitchFamily="18" charset="0"/>
                          <a:ea typeface="宋体" pitchFamily="2" charset="-122"/>
                        </a:rPr>
                        <a:t>1</a:t>
                      </a: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1" i="0" u="none" strike="noStrike" cap="none" normalizeH="0" baseline="0" dirty="0">
                          <a:ln>
                            <a:noFill/>
                          </a:ln>
                          <a:solidFill>
                            <a:schemeClr val="tx1"/>
                          </a:solidFill>
                          <a:effectLst/>
                          <a:latin typeface="Times New Roman" pitchFamily="18" charset="0"/>
                          <a:ea typeface="宋体" pitchFamily="2" charset="-122"/>
                        </a:rPr>
                        <a:t>3</a:t>
                      </a:r>
                    </a:p>
                  </a:txBody>
                  <a:tcPr marL="90000" marR="90000" marT="46800" marB="46800"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16" name="Text Box 294"/>
          <p:cNvSpPr txBox="1">
            <a:spLocks noChangeArrowheads="1"/>
          </p:cNvSpPr>
          <p:nvPr/>
        </p:nvSpPr>
        <p:spPr bwMode="auto">
          <a:xfrm>
            <a:off x="252413" y="1454602"/>
            <a:ext cx="935037" cy="1116013"/>
          </a:xfrm>
          <a:prstGeom prst="rect">
            <a:avLst/>
          </a:prstGeom>
          <a:noFill/>
          <a:ln w="9525" algn="ctr">
            <a:noFill/>
            <a:miter lim="800000"/>
            <a:headEnd/>
            <a:tailEnd/>
          </a:ln>
          <a:effectLst/>
        </p:spPr>
        <p:txBody>
          <a:bodyPr>
            <a:spAutoFit/>
          </a:bodyPr>
          <a:lstStyle/>
          <a:p>
            <a:pPr fontAlgn="base">
              <a:lnSpc>
                <a:spcPct val="80000"/>
              </a:lnSpc>
              <a:spcBef>
                <a:spcPct val="0"/>
              </a:spcBef>
              <a:spcAft>
                <a:spcPct val="0"/>
              </a:spcAft>
            </a:pPr>
            <a:r>
              <a:rPr kumimoji="1" lang="en-US" altLang="zh-CN" sz="2800" b="1" dirty="0" err="1">
                <a:solidFill>
                  <a:srgbClr val="0000FF"/>
                </a:solidFill>
                <a:latin typeface="Times New Roman" pitchFamily="18" charset="0"/>
                <a:ea typeface="楷体_GB2312" pitchFamily="49" charset="-122"/>
              </a:rPr>
              <a:t>i</a:t>
            </a:r>
            <a:r>
              <a:rPr kumimoji="1" lang="en-US" altLang="zh-CN" sz="2800" b="1" dirty="0">
                <a:solidFill>
                  <a:srgbClr val="0000FF"/>
                </a:solidFill>
                <a:latin typeface="Times New Roman" pitchFamily="18" charset="0"/>
                <a:ea typeface="楷体_GB2312" pitchFamily="49" charset="-122"/>
              </a:rPr>
              <a:t>=3</a:t>
            </a:r>
          </a:p>
          <a:p>
            <a:pPr fontAlgn="base">
              <a:lnSpc>
                <a:spcPct val="80000"/>
              </a:lnSpc>
              <a:spcBef>
                <a:spcPct val="0"/>
              </a:spcBef>
              <a:spcAft>
                <a:spcPct val="0"/>
              </a:spcAft>
            </a:pPr>
            <a:r>
              <a:rPr kumimoji="1" lang="en-US" altLang="zh-CN" sz="2800" b="1" dirty="0">
                <a:solidFill>
                  <a:srgbClr val="0000FF"/>
                </a:solidFill>
                <a:latin typeface="Times New Roman" pitchFamily="18" charset="0"/>
                <a:ea typeface="楷体_GB2312" pitchFamily="49" charset="-122"/>
              </a:rPr>
              <a:t>p=7</a:t>
            </a:r>
          </a:p>
          <a:p>
            <a:pPr fontAlgn="base">
              <a:lnSpc>
                <a:spcPct val="80000"/>
              </a:lnSpc>
              <a:spcBef>
                <a:spcPct val="0"/>
              </a:spcBef>
              <a:spcAft>
                <a:spcPct val="0"/>
              </a:spcAft>
            </a:pPr>
            <a:r>
              <a:rPr kumimoji="1" lang="en-US" altLang="zh-CN" sz="2800" b="1" dirty="0">
                <a:solidFill>
                  <a:srgbClr val="0000FF"/>
                </a:solidFill>
                <a:latin typeface="Times New Roman" pitchFamily="18" charset="0"/>
                <a:ea typeface="楷体_GB2312" pitchFamily="49" charset="-122"/>
              </a:rPr>
              <a:t>q=1</a:t>
            </a:r>
          </a:p>
        </p:txBody>
      </p:sp>
      <p:grpSp>
        <p:nvGrpSpPr>
          <p:cNvPr id="17" name="组合 25"/>
          <p:cNvGrpSpPr/>
          <p:nvPr/>
        </p:nvGrpSpPr>
        <p:grpSpPr>
          <a:xfrm>
            <a:off x="4204518" y="2786058"/>
            <a:ext cx="596082" cy="642942"/>
            <a:chOff x="7262066" y="4786322"/>
            <a:chExt cx="596082" cy="642942"/>
          </a:xfrm>
        </p:grpSpPr>
        <p:cxnSp>
          <p:nvCxnSpPr>
            <p:cNvPr id="18" name="直接箭头连接符 17"/>
            <p:cNvCxnSpPr/>
            <p:nvPr/>
          </p:nvCxnSpPr>
          <p:spPr bwMode="auto">
            <a:xfrm rot="5400000" flipH="1" flipV="1">
              <a:off x="6941389" y="5106999"/>
              <a:ext cx="642942" cy="1588"/>
            </a:xfrm>
            <a:prstGeom prst="straightConnector1">
              <a:avLst/>
            </a:prstGeom>
            <a:noFill/>
            <a:ln w="28575" cap="flat" cmpd="sng" algn="ctr">
              <a:solidFill>
                <a:srgbClr val="000000"/>
              </a:solidFill>
              <a:prstDash val="solid"/>
              <a:round/>
              <a:headEnd type="none" w="med" len="med"/>
              <a:tailEnd type="arrow"/>
            </a:ln>
            <a:effectLst/>
          </p:spPr>
        </p:cxnSp>
        <p:sp>
          <p:nvSpPr>
            <p:cNvPr id="19" name="Text Box 195"/>
            <p:cNvSpPr txBox="1">
              <a:spLocks noChangeArrowheads="1"/>
            </p:cNvSpPr>
            <p:nvPr/>
          </p:nvSpPr>
          <p:spPr bwMode="auto">
            <a:xfrm>
              <a:off x="7334298" y="4919989"/>
              <a:ext cx="523850" cy="437043"/>
            </a:xfrm>
            <a:prstGeom prst="rect">
              <a:avLst/>
            </a:prstGeom>
            <a:noFill/>
            <a:ln w="9525" algn="ctr">
              <a:noFill/>
              <a:miter lim="800000"/>
              <a:headEnd/>
              <a:tailEnd/>
            </a:ln>
            <a:effectLst/>
          </p:spPr>
          <p:txBody>
            <a:bodyPr wrap="square">
              <a:spAutoFit/>
            </a:bodyPr>
            <a:lstStyle/>
            <a:p>
              <a:pPr fontAlgn="base">
                <a:lnSpc>
                  <a:spcPct val="80000"/>
                </a:lnSpc>
                <a:spcBef>
                  <a:spcPct val="0"/>
                </a:spcBef>
                <a:spcAft>
                  <a:spcPct val="0"/>
                </a:spcAft>
                <a:defRPr/>
              </a:pPr>
              <a:r>
                <a:rPr kumimoji="1" lang="en-US" altLang="zh-CN" sz="2800" b="1" kern="0" dirty="0" err="1">
                  <a:solidFill>
                    <a:srgbClr val="0000FF"/>
                  </a:solidFill>
                  <a:latin typeface="Times New Roman" pitchFamily="18" charset="0"/>
                  <a:ea typeface="楷体_GB2312" pitchFamily="49" charset="-122"/>
                </a:rPr>
                <a:t>i</a:t>
              </a:r>
              <a:endParaRPr kumimoji="1" lang="en-US" altLang="zh-CN" sz="2800" b="1" kern="0" dirty="0">
                <a:solidFill>
                  <a:srgbClr val="0000FF"/>
                </a:solidFill>
                <a:latin typeface="Times New Roman" pitchFamily="18" charset="0"/>
                <a:ea typeface="楷体_GB2312" pitchFamily="49" charset="-122"/>
              </a:endParaRPr>
            </a:p>
          </p:txBody>
        </p:sp>
      </p:grpSp>
      <p:graphicFrame>
        <p:nvGraphicFramePr>
          <p:cNvPr id="20" name="Group 306"/>
          <p:cNvGraphicFramePr>
            <a:graphicFrameLocks noGrp="1"/>
          </p:cNvGraphicFramePr>
          <p:nvPr>
            <p:extLst>
              <p:ext uri="{D42A27DB-BD31-4B8C-83A1-F6EECF244321}">
                <p14:modId xmlns:p14="http://schemas.microsoft.com/office/powerpoint/2010/main" val="613833516"/>
              </p:ext>
            </p:extLst>
          </p:nvPr>
        </p:nvGraphicFramePr>
        <p:xfrm>
          <a:off x="1733577" y="1233487"/>
          <a:ext cx="6767513" cy="519113"/>
        </p:xfrm>
        <a:graphic>
          <a:graphicData uri="http://schemas.openxmlformats.org/drawingml/2006/table">
            <a:tbl>
              <a:tblPr/>
              <a:tblGrid>
                <a:gridCol w="752475">
                  <a:extLst>
                    <a:ext uri="{9D8B030D-6E8A-4147-A177-3AD203B41FA5}">
                      <a16:colId xmlns:a16="http://schemas.microsoft.com/office/drawing/2014/main" val="20000"/>
                    </a:ext>
                  </a:extLst>
                </a:gridCol>
                <a:gridCol w="750888">
                  <a:extLst>
                    <a:ext uri="{9D8B030D-6E8A-4147-A177-3AD203B41FA5}">
                      <a16:colId xmlns:a16="http://schemas.microsoft.com/office/drawing/2014/main" val="20001"/>
                    </a:ext>
                  </a:extLst>
                </a:gridCol>
                <a:gridCol w="752475">
                  <a:extLst>
                    <a:ext uri="{9D8B030D-6E8A-4147-A177-3AD203B41FA5}">
                      <a16:colId xmlns:a16="http://schemas.microsoft.com/office/drawing/2014/main" val="20002"/>
                    </a:ext>
                  </a:extLst>
                </a:gridCol>
                <a:gridCol w="752475">
                  <a:extLst>
                    <a:ext uri="{9D8B030D-6E8A-4147-A177-3AD203B41FA5}">
                      <a16:colId xmlns:a16="http://schemas.microsoft.com/office/drawing/2014/main" val="20003"/>
                    </a:ext>
                  </a:extLst>
                </a:gridCol>
                <a:gridCol w="750887">
                  <a:extLst>
                    <a:ext uri="{9D8B030D-6E8A-4147-A177-3AD203B41FA5}">
                      <a16:colId xmlns:a16="http://schemas.microsoft.com/office/drawing/2014/main" val="20004"/>
                    </a:ext>
                  </a:extLst>
                </a:gridCol>
                <a:gridCol w="752475">
                  <a:extLst>
                    <a:ext uri="{9D8B030D-6E8A-4147-A177-3AD203B41FA5}">
                      <a16:colId xmlns:a16="http://schemas.microsoft.com/office/drawing/2014/main" val="20005"/>
                    </a:ext>
                  </a:extLst>
                </a:gridCol>
                <a:gridCol w="752475">
                  <a:extLst>
                    <a:ext uri="{9D8B030D-6E8A-4147-A177-3AD203B41FA5}">
                      <a16:colId xmlns:a16="http://schemas.microsoft.com/office/drawing/2014/main" val="20006"/>
                    </a:ext>
                  </a:extLst>
                </a:gridCol>
                <a:gridCol w="750888">
                  <a:extLst>
                    <a:ext uri="{9D8B030D-6E8A-4147-A177-3AD203B41FA5}">
                      <a16:colId xmlns:a16="http://schemas.microsoft.com/office/drawing/2014/main" val="20007"/>
                    </a:ext>
                  </a:extLst>
                </a:gridCol>
                <a:gridCol w="752475">
                  <a:extLst>
                    <a:ext uri="{9D8B030D-6E8A-4147-A177-3AD203B41FA5}">
                      <a16:colId xmlns:a16="http://schemas.microsoft.com/office/drawing/2014/main" val="20008"/>
                    </a:ext>
                  </a:extLst>
                </a:gridCol>
              </a:tblGrid>
              <a:tr h="519113">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1" i="0" u="none" strike="noStrike" cap="none" normalizeH="0" baseline="0" dirty="0">
                          <a:ln>
                            <a:noFill/>
                          </a:ln>
                          <a:solidFill>
                            <a:schemeClr val="tx1"/>
                          </a:solidFill>
                          <a:effectLst/>
                          <a:latin typeface="Times New Roman" pitchFamily="18" charset="0"/>
                          <a:ea typeface="宋体" pitchFamily="2" charset="-122"/>
                        </a:rPr>
                        <a:t>0</a:t>
                      </a:r>
                    </a:p>
                  </a:txBody>
                  <a:tcPr marL="90000" marR="90000" marT="46800" marB="46800" horzOverflow="overflow">
                    <a:lnL cap="flat">
                      <a:noFill/>
                    </a:lnL>
                    <a:lnR>
                      <a:noFill/>
                    </a:lnR>
                    <a:lnT cap="flat">
                      <a:noFill/>
                    </a:lnT>
                    <a:lnB cap="flat">
                      <a:noFill/>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1" i="0" u="none" strike="noStrike" cap="none" normalizeH="0" baseline="0" dirty="0">
                          <a:ln>
                            <a:noFill/>
                          </a:ln>
                          <a:solidFill>
                            <a:schemeClr val="tx1"/>
                          </a:solidFill>
                          <a:effectLst/>
                          <a:latin typeface="Times New Roman" pitchFamily="18" charset="0"/>
                          <a:ea typeface="宋体" pitchFamily="2" charset="-122"/>
                        </a:rPr>
                        <a:t>1</a:t>
                      </a:r>
                    </a:p>
                  </a:txBody>
                  <a:tcPr marL="90000" marR="90000" marT="46800" marB="46800" horzOverflow="overflow">
                    <a:lnL>
                      <a:noFill/>
                    </a:lnL>
                    <a:lnR>
                      <a:noFill/>
                    </a:lnR>
                    <a:lnT cap="flat">
                      <a:noFill/>
                    </a:lnT>
                    <a:lnB cap="flat">
                      <a:noFill/>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1" i="0" u="none" strike="noStrike" cap="none" normalizeH="0" baseline="0" dirty="0">
                          <a:ln>
                            <a:noFill/>
                          </a:ln>
                          <a:solidFill>
                            <a:schemeClr val="tx1"/>
                          </a:solidFill>
                          <a:effectLst/>
                          <a:latin typeface="Times New Roman" pitchFamily="18" charset="0"/>
                          <a:ea typeface="宋体" pitchFamily="2" charset="-122"/>
                        </a:rPr>
                        <a:t> 2</a:t>
                      </a:r>
                    </a:p>
                  </a:txBody>
                  <a:tcPr marL="90000" marR="90000" marT="46800" marB="46800" horzOverflow="overflow">
                    <a:lnL>
                      <a:noFill/>
                    </a:lnL>
                    <a:lnR>
                      <a:noFill/>
                    </a:lnR>
                    <a:lnT cap="flat">
                      <a:noFill/>
                    </a:lnT>
                    <a:lnB cap="flat">
                      <a:noFill/>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 3</a:t>
                      </a:r>
                    </a:p>
                  </a:txBody>
                  <a:tcPr marL="90000" marR="90000" marT="46800" marB="46800" horzOverflow="overflow">
                    <a:lnL>
                      <a:noFill/>
                    </a:lnL>
                    <a:lnR>
                      <a:noFill/>
                    </a:lnR>
                    <a:lnT cap="flat">
                      <a:noFill/>
                    </a:lnT>
                    <a:lnB cap="flat">
                      <a:noFill/>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1" i="0" u="none" strike="noStrike" cap="none" normalizeH="0" baseline="0" dirty="0">
                          <a:ln>
                            <a:noFill/>
                          </a:ln>
                          <a:solidFill>
                            <a:schemeClr val="tx1"/>
                          </a:solidFill>
                          <a:effectLst/>
                          <a:latin typeface="Times New Roman" pitchFamily="18" charset="0"/>
                          <a:ea typeface="宋体" pitchFamily="2" charset="-122"/>
                        </a:rPr>
                        <a:t>  4</a:t>
                      </a:r>
                    </a:p>
                  </a:txBody>
                  <a:tcPr marL="90000" marR="90000" marT="46800" marB="46800" horzOverflow="overflow">
                    <a:lnL>
                      <a:noFill/>
                    </a:lnL>
                    <a:lnR>
                      <a:noFill/>
                    </a:lnR>
                    <a:lnT cap="flat">
                      <a:noFill/>
                    </a:lnT>
                    <a:lnB cap="flat">
                      <a:noFill/>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  5</a:t>
                      </a:r>
                    </a:p>
                  </a:txBody>
                  <a:tcPr marL="90000" marR="90000" marT="46800" marB="46800" horzOverflow="overflow">
                    <a:lnL>
                      <a:noFill/>
                    </a:lnL>
                    <a:lnR>
                      <a:noFill/>
                    </a:lnR>
                    <a:lnT cap="flat">
                      <a:noFill/>
                    </a:lnT>
                    <a:lnB cap="flat">
                      <a:noFill/>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1" i="0" u="none" strike="noStrike" cap="none" normalizeH="0" baseline="0" dirty="0">
                          <a:ln>
                            <a:noFill/>
                          </a:ln>
                          <a:solidFill>
                            <a:schemeClr val="tx1"/>
                          </a:solidFill>
                          <a:effectLst/>
                          <a:latin typeface="Times New Roman" pitchFamily="18" charset="0"/>
                          <a:ea typeface="宋体" pitchFamily="2" charset="-122"/>
                        </a:rPr>
                        <a:t>  </a:t>
                      </a:r>
                      <a:r>
                        <a:rPr kumimoji="0" lang="en-US" altLang="zh-CN" sz="2400" b="1" i="0" u="none" strike="noStrike" cap="none" normalizeH="0" baseline="0" dirty="0">
                          <a:ln>
                            <a:noFill/>
                          </a:ln>
                          <a:solidFill>
                            <a:srgbClr val="FF0000"/>
                          </a:solidFill>
                          <a:effectLst/>
                          <a:latin typeface="Times New Roman" pitchFamily="18" charset="0"/>
                          <a:ea typeface="宋体" pitchFamily="2" charset="-122"/>
                        </a:rPr>
                        <a:t>6</a:t>
                      </a:r>
                    </a:p>
                  </a:txBody>
                  <a:tcPr marL="90000" marR="90000" marT="46800" marB="46800" horzOverflow="overflow">
                    <a:lnL>
                      <a:noFill/>
                    </a:lnL>
                    <a:lnR>
                      <a:noFill/>
                    </a:lnR>
                    <a:lnT cap="flat">
                      <a:noFill/>
                    </a:lnT>
                    <a:lnB cap="flat">
                      <a:noFill/>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1" i="0" u="none" strike="noStrike" cap="none" normalizeH="0" baseline="0" dirty="0">
                          <a:ln>
                            <a:noFill/>
                          </a:ln>
                          <a:solidFill>
                            <a:schemeClr val="tx1"/>
                          </a:solidFill>
                          <a:effectLst/>
                          <a:latin typeface="Times New Roman" pitchFamily="18" charset="0"/>
                          <a:ea typeface="宋体" pitchFamily="2" charset="-122"/>
                        </a:rPr>
                        <a:t>  7</a:t>
                      </a:r>
                    </a:p>
                  </a:txBody>
                  <a:tcPr marL="90000" marR="90000" marT="46800" marB="46800" horzOverflow="overflow">
                    <a:lnL>
                      <a:noFill/>
                    </a:lnL>
                    <a:lnR>
                      <a:noFill/>
                    </a:lnR>
                    <a:lnT cap="flat">
                      <a:noFill/>
                    </a:lnT>
                    <a:lnB cap="flat">
                      <a:noFill/>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1" i="0" u="none" strike="noStrike" cap="none" normalizeH="0" baseline="0" dirty="0">
                          <a:ln>
                            <a:noFill/>
                          </a:ln>
                          <a:solidFill>
                            <a:schemeClr val="tx1"/>
                          </a:solidFill>
                          <a:effectLst/>
                          <a:latin typeface="Times New Roman" pitchFamily="18" charset="0"/>
                          <a:ea typeface="宋体" pitchFamily="2" charset="-122"/>
                        </a:rPr>
                        <a:t>   8</a:t>
                      </a:r>
                    </a:p>
                  </a:txBody>
                  <a:tcPr marL="90000" marR="90000" marT="46800" marB="46800" horzOverflow="overflow">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grpSp>
        <p:nvGrpSpPr>
          <p:cNvPr id="21" name="组合 44"/>
          <p:cNvGrpSpPr/>
          <p:nvPr/>
        </p:nvGrpSpPr>
        <p:grpSpPr>
          <a:xfrm>
            <a:off x="2665456" y="2761670"/>
            <a:ext cx="596082" cy="642942"/>
            <a:chOff x="7262066" y="2786058"/>
            <a:chExt cx="596082" cy="642942"/>
          </a:xfrm>
        </p:grpSpPr>
        <p:cxnSp>
          <p:nvCxnSpPr>
            <p:cNvPr id="22" name="直接箭头连接符 21"/>
            <p:cNvCxnSpPr/>
            <p:nvPr/>
          </p:nvCxnSpPr>
          <p:spPr bwMode="auto">
            <a:xfrm rot="5400000" flipH="1" flipV="1">
              <a:off x="6941389" y="3106735"/>
              <a:ext cx="642942" cy="1588"/>
            </a:xfrm>
            <a:prstGeom prst="straightConnector1">
              <a:avLst/>
            </a:prstGeom>
            <a:noFill/>
            <a:ln w="28575" cap="flat" cmpd="sng" algn="ctr">
              <a:solidFill>
                <a:srgbClr val="000000"/>
              </a:solidFill>
              <a:prstDash val="solid"/>
              <a:round/>
              <a:headEnd type="none" w="med" len="med"/>
              <a:tailEnd type="arrow"/>
            </a:ln>
            <a:effectLst/>
          </p:spPr>
        </p:cxnSp>
        <p:sp>
          <p:nvSpPr>
            <p:cNvPr id="23" name="Text Box 195"/>
            <p:cNvSpPr txBox="1">
              <a:spLocks noChangeArrowheads="1"/>
            </p:cNvSpPr>
            <p:nvPr/>
          </p:nvSpPr>
          <p:spPr bwMode="auto">
            <a:xfrm>
              <a:off x="7334298" y="2919725"/>
              <a:ext cx="523850" cy="437043"/>
            </a:xfrm>
            <a:prstGeom prst="rect">
              <a:avLst/>
            </a:prstGeom>
            <a:noFill/>
            <a:ln w="9525" algn="ctr">
              <a:noFill/>
              <a:miter lim="800000"/>
              <a:headEnd/>
              <a:tailEnd/>
            </a:ln>
            <a:effectLst/>
          </p:spPr>
          <p:txBody>
            <a:bodyPr wrap="square">
              <a:spAutoFit/>
            </a:bodyPr>
            <a:lstStyle/>
            <a:p>
              <a:pPr fontAlgn="base">
                <a:lnSpc>
                  <a:spcPct val="80000"/>
                </a:lnSpc>
                <a:spcBef>
                  <a:spcPct val="0"/>
                </a:spcBef>
                <a:spcAft>
                  <a:spcPct val="0"/>
                </a:spcAft>
                <a:defRPr/>
              </a:pPr>
              <a:r>
                <a:rPr kumimoji="1" lang="en-US" altLang="zh-CN" sz="2800" b="1" kern="0" dirty="0">
                  <a:solidFill>
                    <a:srgbClr val="0000FF"/>
                  </a:solidFill>
                  <a:latin typeface="Times New Roman" pitchFamily="18" charset="0"/>
                  <a:ea typeface="楷体_GB2312" pitchFamily="49" charset="-122"/>
                </a:rPr>
                <a:t>q</a:t>
              </a:r>
            </a:p>
          </p:txBody>
        </p:sp>
      </p:grpSp>
      <p:grpSp>
        <p:nvGrpSpPr>
          <p:cNvPr id="24" name="组合 48"/>
          <p:cNvGrpSpPr/>
          <p:nvPr/>
        </p:nvGrpSpPr>
        <p:grpSpPr>
          <a:xfrm>
            <a:off x="7262066" y="2730953"/>
            <a:ext cx="596082" cy="642942"/>
            <a:chOff x="6476248" y="2786058"/>
            <a:chExt cx="596082" cy="642942"/>
          </a:xfrm>
        </p:grpSpPr>
        <p:cxnSp>
          <p:nvCxnSpPr>
            <p:cNvPr id="25" name="直接箭头连接符 24"/>
            <p:cNvCxnSpPr/>
            <p:nvPr/>
          </p:nvCxnSpPr>
          <p:spPr bwMode="auto">
            <a:xfrm rot="5400000" flipH="1" flipV="1">
              <a:off x="6155571" y="3106735"/>
              <a:ext cx="642942" cy="1588"/>
            </a:xfrm>
            <a:prstGeom prst="straightConnector1">
              <a:avLst/>
            </a:prstGeom>
            <a:noFill/>
            <a:ln w="28575" cap="flat" cmpd="sng" algn="ctr">
              <a:solidFill>
                <a:srgbClr val="000000"/>
              </a:solidFill>
              <a:prstDash val="solid"/>
              <a:round/>
              <a:headEnd type="none" w="med" len="med"/>
              <a:tailEnd type="arrow"/>
            </a:ln>
            <a:effectLst/>
          </p:spPr>
        </p:cxnSp>
        <p:sp>
          <p:nvSpPr>
            <p:cNvPr id="26" name="Text Box 195"/>
            <p:cNvSpPr txBox="1">
              <a:spLocks noChangeArrowheads="1"/>
            </p:cNvSpPr>
            <p:nvPr/>
          </p:nvSpPr>
          <p:spPr bwMode="auto">
            <a:xfrm>
              <a:off x="6548480" y="2919725"/>
              <a:ext cx="523850" cy="437043"/>
            </a:xfrm>
            <a:prstGeom prst="rect">
              <a:avLst/>
            </a:prstGeom>
            <a:noFill/>
            <a:ln w="9525" algn="ctr">
              <a:noFill/>
              <a:miter lim="800000"/>
              <a:headEnd/>
              <a:tailEnd/>
            </a:ln>
            <a:effectLst/>
          </p:spPr>
          <p:txBody>
            <a:bodyPr wrap="square">
              <a:spAutoFit/>
            </a:bodyPr>
            <a:lstStyle/>
            <a:p>
              <a:pPr fontAlgn="base">
                <a:lnSpc>
                  <a:spcPct val="80000"/>
                </a:lnSpc>
                <a:spcBef>
                  <a:spcPct val="0"/>
                </a:spcBef>
                <a:spcAft>
                  <a:spcPct val="0"/>
                </a:spcAft>
                <a:defRPr/>
              </a:pPr>
              <a:r>
                <a:rPr kumimoji="1" lang="en-US" altLang="zh-CN" sz="2800" b="1" kern="0" dirty="0">
                  <a:solidFill>
                    <a:srgbClr val="0000FF"/>
                  </a:solidFill>
                  <a:latin typeface="Times New Roman" pitchFamily="18" charset="0"/>
                  <a:ea typeface="楷体_GB2312" pitchFamily="49" charset="-122"/>
                </a:rPr>
                <a:t>p</a:t>
              </a:r>
            </a:p>
          </p:txBody>
        </p:sp>
      </p:grpSp>
      <p:grpSp>
        <p:nvGrpSpPr>
          <p:cNvPr id="27" name="组合 51"/>
          <p:cNvGrpSpPr/>
          <p:nvPr/>
        </p:nvGrpSpPr>
        <p:grpSpPr>
          <a:xfrm>
            <a:off x="4333902" y="1891203"/>
            <a:ext cx="3024180" cy="553998"/>
            <a:chOff x="2786050" y="1571612"/>
            <a:chExt cx="3857652" cy="553998"/>
          </a:xfrm>
        </p:grpSpPr>
        <p:sp>
          <p:nvSpPr>
            <p:cNvPr id="28" name="TextBox 27"/>
            <p:cNvSpPr txBox="1"/>
            <p:nvPr/>
          </p:nvSpPr>
          <p:spPr>
            <a:xfrm>
              <a:off x="4286248" y="1571612"/>
              <a:ext cx="957313" cy="553998"/>
            </a:xfrm>
            <a:prstGeom prst="rect">
              <a:avLst/>
            </a:prstGeom>
            <a:solidFill>
              <a:srgbClr val="DBF5F9">
                <a:lumMod val="90000"/>
              </a:srgbClr>
            </a:solidFill>
          </p:spPr>
          <p:txBody>
            <a:bodyPr wrap="none" rtlCol="0">
              <a:spAutoFit/>
            </a:bodyPr>
            <a:lstStyle/>
            <a:p>
              <a:pPr algn="ctr" fontAlgn="base">
                <a:spcBef>
                  <a:spcPct val="0"/>
                </a:spcBef>
                <a:spcAft>
                  <a:spcPct val="0"/>
                </a:spcAft>
                <a:defRPr/>
              </a:pPr>
              <a:r>
                <a:rPr kumimoji="1" lang="zh-CN" altLang="en-US" sz="3000" b="1" kern="0" dirty="0">
                  <a:solidFill>
                    <a:srgbClr val="0000FF"/>
                  </a:solidFill>
                  <a:latin typeface="Times New Roman" pitchFamily="18" charset="0"/>
                  <a:ea typeface="楷体_GB2312" pitchFamily="49" charset="-122"/>
                </a:rPr>
                <a:t>交换</a:t>
              </a:r>
            </a:p>
          </p:txBody>
        </p:sp>
        <p:cxnSp>
          <p:nvCxnSpPr>
            <p:cNvPr id="29" name="直接箭头连接符 28"/>
            <p:cNvCxnSpPr/>
            <p:nvPr/>
          </p:nvCxnSpPr>
          <p:spPr bwMode="auto">
            <a:xfrm>
              <a:off x="2786050" y="1571612"/>
              <a:ext cx="3857652" cy="1588"/>
            </a:xfrm>
            <a:prstGeom prst="straightConnector1">
              <a:avLst/>
            </a:prstGeom>
            <a:noFill/>
            <a:ln w="28575" cap="flat" cmpd="sng" algn="ctr">
              <a:solidFill>
                <a:srgbClr val="000000"/>
              </a:solidFill>
              <a:prstDash val="solid"/>
              <a:round/>
              <a:headEnd type="arrow"/>
              <a:tailEnd type="arrow"/>
            </a:ln>
            <a:effectLst/>
          </p:spPr>
        </p:cxnSp>
      </p:grpSp>
      <p:sp>
        <p:nvSpPr>
          <p:cNvPr id="30" name="Text Box 228"/>
          <p:cNvSpPr txBox="1">
            <a:spLocks noChangeArrowheads="1"/>
          </p:cNvSpPr>
          <p:nvPr/>
        </p:nvSpPr>
        <p:spPr bwMode="auto">
          <a:xfrm>
            <a:off x="142877" y="3516770"/>
            <a:ext cx="1428727" cy="1126462"/>
          </a:xfrm>
          <a:prstGeom prst="rect">
            <a:avLst/>
          </a:prstGeom>
          <a:noFill/>
          <a:ln w="9525" algn="ctr">
            <a:noFill/>
            <a:miter lim="800000"/>
            <a:headEnd/>
            <a:tailEnd/>
          </a:ln>
          <a:effectLst/>
        </p:spPr>
        <p:txBody>
          <a:bodyPr wrap="square">
            <a:spAutoFit/>
          </a:bodyPr>
          <a:lstStyle/>
          <a:p>
            <a:pPr fontAlgn="base">
              <a:lnSpc>
                <a:spcPct val="80000"/>
              </a:lnSpc>
              <a:spcBef>
                <a:spcPct val="0"/>
              </a:spcBef>
              <a:spcAft>
                <a:spcPct val="0"/>
              </a:spcAft>
            </a:pPr>
            <a:r>
              <a:rPr kumimoji="1" lang="en-US" altLang="zh-CN" sz="2800" b="1" dirty="0" err="1">
                <a:solidFill>
                  <a:srgbClr val="0000FF"/>
                </a:solidFill>
                <a:latin typeface="Times New Roman" pitchFamily="18" charset="0"/>
                <a:ea typeface="楷体_GB2312" pitchFamily="49" charset="-122"/>
              </a:rPr>
              <a:t>i</a:t>
            </a:r>
            <a:r>
              <a:rPr kumimoji="1" lang="en-US" altLang="zh-CN" sz="2800" b="1" dirty="0">
                <a:solidFill>
                  <a:srgbClr val="0000FF"/>
                </a:solidFill>
                <a:latin typeface="Times New Roman" pitchFamily="18" charset="0"/>
                <a:ea typeface="楷体_GB2312" pitchFamily="49" charset="-122"/>
              </a:rPr>
              <a:t>=4</a:t>
            </a:r>
          </a:p>
          <a:p>
            <a:pPr fontAlgn="base">
              <a:lnSpc>
                <a:spcPct val="80000"/>
              </a:lnSpc>
              <a:spcBef>
                <a:spcPct val="0"/>
              </a:spcBef>
              <a:spcAft>
                <a:spcPct val="0"/>
              </a:spcAft>
            </a:pPr>
            <a:r>
              <a:rPr kumimoji="1" lang="en-US" altLang="zh-CN" sz="2800" b="1" dirty="0">
                <a:solidFill>
                  <a:srgbClr val="0000FF"/>
                </a:solidFill>
                <a:latin typeface="Times New Roman" pitchFamily="18" charset="0"/>
                <a:ea typeface="楷体_GB2312" pitchFamily="49" charset="-122"/>
              </a:rPr>
              <a:t>p=1</a:t>
            </a:r>
            <a:r>
              <a:rPr kumimoji="1" lang="zh-CN" altLang="en-US" sz="2800" b="1" dirty="0">
                <a:solidFill>
                  <a:srgbClr val="FF0000"/>
                </a:solidFill>
                <a:latin typeface="Times New Roman" pitchFamily="18" charset="0"/>
                <a:ea typeface="楷体_GB2312" pitchFamily="49" charset="-122"/>
              </a:rPr>
              <a:t>（</a:t>
            </a:r>
            <a:r>
              <a:rPr kumimoji="1" lang="en-US" altLang="zh-CN" sz="2800" b="1" dirty="0">
                <a:solidFill>
                  <a:srgbClr val="FF0000"/>
                </a:solidFill>
                <a:latin typeface="Times New Roman" pitchFamily="18" charset="0"/>
                <a:ea typeface="楷体_GB2312" pitchFamily="49" charset="-122"/>
              </a:rPr>
              <a:t>6</a:t>
            </a:r>
            <a:r>
              <a:rPr kumimoji="1" lang="zh-CN" altLang="en-US" sz="2800" b="1" dirty="0">
                <a:solidFill>
                  <a:srgbClr val="FF0000"/>
                </a:solidFill>
                <a:latin typeface="Times New Roman" pitchFamily="18" charset="0"/>
                <a:ea typeface="楷体_GB2312" pitchFamily="49" charset="-122"/>
              </a:rPr>
              <a:t>）</a:t>
            </a:r>
            <a:endParaRPr kumimoji="1" lang="en-US" altLang="zh-CN" sz="2800" b="1" dirty="0">
              <a:solidFill>
                <a:srgbClr val="FF0000"/>
              </a:solidFill>
              <a:latin typeface="Times New Roman" pitchFamily="18" charset="0"/>
              <a:ea typeface="楷体_GB2312" pitchFamily="49" charset="-122"/>
            </a:endParaRPr>
          </a:p>
          <a:p>
            <a:pPr fontAlgn="base">
              <a:lnSpc>
                <a:spcPct val="80000"/>
              </a:lnSpc>
              <a:spcBef>
                <a:spcPct val="0"/>
              </a:spcBef>
              <a:spcAft>
                <a:spcPct val="0"/>
              </a:spcAft>
            </a:pPr>
            <a:r>
              <a:rPr kumimoji="1" lang="en-US" altLang="zh-CN" sz="2800" b="1" dirty="0">
                <a:solidFill>
                  <a:srgbClr val="0000FF"/>
                </a:solidFill>
                <a:latin typeface="Times New Roman" pitchFamily="18" charset="0"/>
                <a:ea typeface="楷体_GB2312" pitchFamily="49" charset="-122"/>
              </a:rPr>
              <a:t>q=8</a:t>
            </a:r>
          </a:p>
        </p:txBody>
      </p:sp>
      <p:graphicFrame>
        <p:nvGraphicFramePr>
          <p:cNvPr id="32" name="Group 306"/>
          <p:cNvGraphicFramePr>
            <a:graphicFrameLocks noGrp="1"/>
          </p:cNvGraphicFramePr>
          <p:nvPr>
            <p:extLst>
              <p:ext uri="{D42A27DB-BD31-4B8C-83A1-F6EECF244321}">
                <p14:modId xmlns:p14="http://schemas.microsoft.com/office/powerpoint/2010/main" val="85776949"/>
              </p:ext>
            </p:extLst>
          </p:nvPr>
        </p:nvGraphicFramePr>
        <p:xfrm>
          <a:off x="1885977" y="3211971"/>
          <a:ext cx="6767513" cy="519113"/>
        </p:xfrm>
        <a:graphic>
          <a:graphicData uri="http://schemas.openxmlformats.org/drawingml/2006/table">
            <a:tbl>
              <a:tblPr/>
              <a:tblGrid>
                <a:gridCol w="752475">
                  <a:extLst>
                    <a:ext uri="{9D8B030D-6E8A-4147-A177-3AD203B41FA5}">
                      <a16:colId xmlns:a16="http://schemas.microsoft.com/office/drawing/2014/main" val="20000"/>
                    </a:ext>
                  </a:extLst>
                </a:gridCol>
                <a:gridCol w="750888">
                  <a:extLst>
                    <a:ext uri="{9D8B030D-6E8A-4147-A177-3AD203B41FA5}">
                      <a16:colId xmlns:a16="http://schemas.microsoft.com/office/drawing/2014/main" val="20001"/>
                    </a:ext>
                  </a:extLst>
                </a:gridCol>
                <a:gridCol w="752475">
                  <a:extLst>
                    <a:ext uri="{9D8B030D-6E8A-4147-A177-3AD203B41FA5}">
                      <a16:colId xmlns:a16="http://schemas.microsoft.com/office/drawing/2014/main" val="20002"/>
                    </a:ext>
                  </a:extLst>
                </a:gridCol>
                <a:gridCol w="752475">
                  <a:extLst>
                    <a:ext uri="{9D8B030D-6E8A-4147-A177-3AD203B41FA5}">
                      <a16:colId xmlns:a16="http://schemas.microsoft.com/office/drawing/2014/main" val="20003"/>
                    </a:ext>
                  </a:extLst>
                </a:gridCol>
                <a:gridCol w="750887">
                  <a:extLst>
                    <a:ext uri="{9D8B030D-6E8A-4147-A177-3AD203B41FA5}">
                      <a16:colId xmlns:a16="http://schemas.microsoft.com/office/drawing/2014/main" val="20004"/>
                    </a:ext>
                  </a:extLst>
                </a:gridCol>
                <a:gridCol w="752475">
                  <a:extLst>
                    <a:ext uri="{9D8B030D-6E8A-4147-A177-3AD203B41FA5}">
                      <a16:colId xmlns:a16="http://schemas.microsoft.com/office/drawing/2014/main" val="20005"/>
                    </a:ext>
                  </a:extLst>
                </a:gridCol>
                <a:gridCol w="752475">
                  <a:extLst>
                    <a:ext uri="{9D8B030D-6E8A-4147-A177-3AD203B41FA5}">
                      <a16:colId xmlns:a16="http://schemas.microsoft.com/office/drawing/2014/main" val="20006"/>
                    </a:ext>
                  </a:extLst>
                </a:gridCol>
                <a:gridCol w="750888">
                  <a:extLst>
                    <a:ext uri="{9D8B030D-6E8A-4147-A177-3AD203B41FA5}">
                      <a16:colId xmlns:a16="http://schemas.microsoft.com/office/drawing/2014/main" val="20007"/>
                    </a:ext>
                  </a:extLst>
                </a:gridCol>
                <a:gridCol w="752475">
                  <a:extLst>
                    <a:ext uri="{9D8B030D-6E8A-4147-A177-3AD203B41FA5}">
                      <a16:colId xmlns:a16="http://schemas.microsoft.com/office/drawing/2014/main" val="20008"/>
                    </a:ext>
                  </a:extLst>
                </a:gridCol>
              </a:tblGrid>
              <a:tr h="519113">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1" i="0" u="none" strike="noStrike" cap="none" normalizeH="0" baseline="0" dirty="0">
                          <a:ln>
                            <a:noFill/>
                          </a:ln>
                          <a:solidFill>
                            <a:schemeClr val="tx1"/>
                          </a:solidFill>
                          <a:effectLst/>
                          <a:latin typeface="Times New Roman" pitchFamily="18" charset="0"/>
                          <a:ea typeface="宋体" pitchFamily="2" charset="-122"/>
                        </a:rPr>
                        <a:t>0</a:t>
                      </a:r>
                    </a:p>
                  </a:txBody>
                  <a:tcPr marL="90000" marR="90000" marT="46800" marB="46800" horzOverflow="overflow">
                    <a:lnL cap="flat">
                      <a:noFill/>
                    </a:lnL>
                    <a:lnR>
                      <a:noFill/>
                    </a:lnR>
                    <a:lnT cap="flat">
                      <a:noFill/>
                    </a:lnT>
                    <a:lnB cap="flat">
                      <a:noFill/>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1" i="0" u="none" strike="noStrike" cap="none" normalizeH="0" baseline="0" dirty="0">
                          <a:ln>
                            <a:noFill/>
                          </a:ln>
                          <a:solidFill>
                            <a:schemeClr val="tx1"/>
                          </a:solidFill>
                          <a:effectLst/>
                          <a:latin typeface="Times New Roman" pitchFamily="18" charset="0"/>
                          <a:ea typeface="宋体" pitchFamily="2" charset="-122"/>
                        </a:rPr>
                        <a:t>1</a:t>
                      </a:r>
                    </a:p>
                  </a:txBody>
                  <a:tcPr marL="90000" marR="90000" marT="46800" marB="46800" horzOverflow="overflow">
                    <a:lnL>
                      <a:noFill/>
                    </a:lnL>
                    <a:lnR>
                      <a:noFill/>
                    </a:lnR>
                    <a:lnT cap="flat">
                      <a:noFill/>
                    </a:lnT>
                    <a:lnB cap="flat">
                      <a:noFill/>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1" i="0" u="none" strike="noStrike" cap="none" normalizeH="0" baseline="0" dirty="0">
                          <a:ln>
                            <a:noFill/>
                          </a:ln>
                          <a:solidFill>
                            <a:schemeClr val="tx1"/>
                          </a:solidFill>
                          <a:effectLst/>
                          <a:latin typeface="Times New Roman" pitchFamily="18" charset="0"/>
                          <a:ea typeface="宋体" pitchFamily="2" charset="-122"/>
                        </a:rPr>
                        <a:t> 2</a:t>
                      </a:r>
                    </a:p>
                  </a:txBody>
                  <a:tcPr marL="90000" marR="90000" marT="46800" marB="46800" horzOverflow="overflow">
                    <a:lnL>
                      <a:noFill/>
                    </a:lnL>
                    <a:lnR>
                      <a:noFill/>
                    </a:lnR>
                    <a:lnT cap="flat">
                      <a:noFill/>
                    </a:lnT>
                    <a:lnB cap="flat">
                      <a:noFill/>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1" i="0" u="none" strike="noStrike" cap="none" normalizeH="0" baseline="0" dirty="0">
                          <a:ln>
                            <a:noFill/>
                          </a:ln>
                          <a:solidFill>
                            <a:schemeClr val="tx1"/>
                          </a:solidFill>
                          <a:effectLst/>
                          <a:latin typeface="Times New Roman" pitchFamily="18" charset="0"/>
                          <a:ea typeface="宋体" pitchFamily="2" charset="-122"/>
                        </a:rPr>
                        <a:t> 3</a:t>
                      </a:r>
                    </a:p>
                  </a:txBody>
                  <a:tcPr marL="90000" marR="90000" marT="46800" marB="46800" horzOverflow="overflow">
                    <a:lnL>
                      <a:noFill/>
                    </a:lnL>
                    <a:lnR>
                      <a:noFill/>
                    </a:lnR>
                    <a:lnT cap="flat">
                      <a:noFill/>
                    </a:lnT>
                    <a:lnB cap="flat">
                      <a:noFill/>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1" i="0" u="none" strike="noStrike" cap="none" normalizeH="0" baseline="0" dirty="0">
                          <a:ln>
                            <a:noFill/>
                          </a:ln>
                          <a:solidFill>
                            <a:schemeClr val="tx1"/>
                          </a:solidFill>
                          <a:effectLst/>
                          <a:latin typeface="Times New Roman" pitchFamily="18" charset="0"/>
                          <a:ea typeface="宋体" pitchFamily="2" charset="-122"/>
                        </a:rPr>
                        <a:t>  4</a:t>
                      </a:r>
                    </a:p>
                  </a:txBody>
                  <a:tcPr marL="90000" marR="90000" marT="46800" marB="46800" horzOverflow="overflow">
                    <a:lnL>
                      <a:noFill/>
                    </a:lnL>
                    <a:lnR>
                      <a:noFill/>
                    </a:lnR>
                    <a:lnT cap="flat">
                      <a:noFill/>
                    </a:lnT>
                    <a:lnB cap="flat">
                      <a:noFill/>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  5</a:t>
                      </a:r>
                    </a:p>
                  </a:txBody>
                  <a:tcPr marL="90000" marR="90000" marT="46800" marB="46800" horzOverflow="overflow">
                    <a:lnL>
                      <a:noFill/>
                    </a:lnL>
                    <a:lnR>
                      <a:noFill/>
                    </a:lnR>
                    <a:lnT cap="flat">
                      <a:noFill/>
                    </a:lnT>
                    <a:lnB cap="flat">
                      <a:noFill/>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1" i="0" u="none" strike="noStrike" cap="none" normalizeH="0" baseline="0" dirty="0">
                          <a:ln>
                            <a:noFill/>
                          </a:ln>
                          <a:solidFill>
                            <a:schemeClr val="tx1"/>
                          </a:solidFill>
                          <a:effectLst/>
                          <a:latin typeface="Times New Roman" pitchFamily="18" charset="0"/>
                          <a:ea typeface="宋体" pitchFamily="2" charset="-122"/>
                        </a:rPr>
                        <a:t>  6</a:t>
                      </a:r>
                    </a:p>
                  </a:txBody>
                  <a:tcPr marL="90000" marR="90000" marT="46800" marB="46800" horzOverflow="overflow">
                    <a:lnL>
                      <a:noFill/>
                    </a:lnL>
                    <a:lnR>
                      <a:noFill/>
                    </a:lnR>
                    <a:lnT cap="flat">
                      <a:noFill/>
                    </a:lnT>
                    <a:lnB cap="flat">
                      <a:noFill/>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1" i="0" u="none" strike="noStrike" cap="none" normalizeH="0" baseline="0" dirty="0">
                          <a:ln>
                            <a:noFill/>
                          </a:ln>
                          <a:solidFill>
                            <a:schemeClr val="tx1"/>
                          </a:solidFill>
                          <a:effectLst/>
                          <a:latin typeface="Times New Roman" pitchFamily="18" charset="0"/>
                          <a:ea typeface="宋体" pitchFamily="2" charset="-122"/>
                        </a:rPr>
                        <a:t>  </a:t>
                      </a:r>
                      <a:r>
                        <a:rPr kumimoji="0" lang="en-US" altLang="zh-CN" sz="2400" b="1" i="0" u="none" strike="noStrike" cap="none" normalizeH="0" baseline="0" dirty="0">
                          <a:ln>
                            <a:noFill/>
                          </a:ln>
                          <a:solidFill>
                            <a:srgbClr val="FF0000"/>
                          </a:solidFill>
                          <a:effectLst/>
                          <a:latin typeface="Times New Roman" pitchFamily="18" charset="0"/>
                          <a:ea typeface="宋体" pitchFamily="2" charset="-122"/>
                        </a:rPr>
                        <a:t>7</a:t>
                      </a:r>
                    </a:p>
                  </a:txBody>
                  <a:tcPr marL="90000" marR="90000" marT="46800" marB="46800" horzOverflow="overflow">
                    <a:lnL>
                      <a:noFill/>
                    </a:lnL>
                    <a:lnR>
                      <a:noFill/>
                    </a:lnR>
                    <a:lnT cap="flat">
                      <a:noFill/>
                    </a:lnT>
                    <a:lnB cap="flat">
                      <a:noFill/>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1" i="0" u="none" strike="noStrike" cap="none" normalizeH="0" baseline="0" dirty="0">
                          <a:ln>
                            <a:noFill/>
                          </a:ln>
                          <a:solidFill>
                            <a:schemeClr val="tx1"/>
                          </a:solidFill>
                          <a:effectLst/>
                          <a:latin typeface="Times New Roman" pitchFamily="18" charset="0"/>
                          <a:ea typeface="宋体" pitchFamily="2" charset="-122"/>
                        </a:rPr>
                        <a:t>   8</a:t>
                      </a:r>
                    </a:p>
                  </a:txBody>
                  <a:tcPr marL="90000" marR="90000" marT="46800" marB="46800" horzOverflow="overflow">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grpSp>
        <p:nvGrpSpPr>
          <p:cNvPr id="36" name="组合 25"/>
          <p:cNvGrpSpPr/>
          <p:nvPr/>
        </p:nvGrpSpPr>
        <p:grpSpPr>
          <a:xfrm>
            <a:off x="5118918" y="4691058"/>
            <a:ext cx="596082" cy="642942"/>
            <a:chOff x="7262066" y="4786322"/>
            <a:chExt cx="596082" cy="642942"/>
          </a:xfrm>
        </p:grpSpPr>
        <p:cxnSp>
          <p:nvCxnSpPr>
            <p:cNvPr id="37" name="直接箭头连接符 36"/>
            <p:cNvCxnSpPr/>
            <p:nvPr/>
          </p:nvCxnSpPr>
          <p:spPr bwMode="auto">
            <a:xfrm rot="5400000" flipH="1" flipV="1">
              <a:off x="6941389" y="5106999"/>
              <a:ext cx="642942" cy="1588"/>
            </a:xfrm>
            <a:prstGeom prst="straightConnector1">
              <a:avLst/>
            </a:prstGeom>
            <a:noFill/>
            <a:ln w="28575" cap="flat" cmpd="sng" algn="ctr">
              <a:solidFill>
                <a:srgbClr val="000000"/>
              </a:solidFill>
              <a:prstDash val="solid"/>
              <a:round/>
              <a:headEnd type="none" w="med" len="med"/>
              <a:tailEnd type="arrow"/>
            </a:ln>
            <a:effectLst/>
          </p:spPr>
        </p:cxnSp>
        <p:sp>
          <p:nvSpPr>
            <p:cNvPr id="38" name="Text Box 195"/>
            <p:cNvSpPr txBox="1">
              <a:spLocks noChangeArrowheads="1"/>
            </p:cNvSpPr>
            <p:nvPr/>
          </p:nvSpPr>
          <p:spPr bwMode="auto">
            <a:xfrm>
              <a:off x="7334298" y="4919989"/>
              <a:ext cx="523850" cy="437043"/>
            </a:xfrm>
            <a:prstGeom prst="rect">
              <a:avLst/>
            </a:prstGeom>
            <a:noFill/>
            <a:ln w="9525" algn="ctr">
              <a:noFill/>
              <a:miter lim="800000"/>
              <a:headEnd/>
              <a:tailEnd/>
            </a:ln>
            <a:effectLst/>
          </p:spPr>
          <p:txBody>
            <a:bodyPr wrap="square">
              <a:spAutoFit/>
            </a:bodyPr>
            <a:lstStyle/>
            <a:p>
              <a:pPr fontAlgn="base">
                <a:lnSpc>
                  <a:spcPct val="80000"/>
                </a:lnSpc>
                <a:spcBef>
                  <a:spcPct val="0"/>
                </a:spcBef>
                <a:spcAft>
                  <a:spcPct val="0"/>
                </a:spcAft>
                <a:defRPr/>
              </a:pPr>
              <a:r>
                <a:rPr kumimoji="1" lang="en-US" altLang="zh-CN" sz="2800" b="1" kern="0" dirty="0" err="1">
                  <a:solidFill>
                    <a:srgbClr val="0000FF"/>
                  </a:solidFill>
                  <a:latin typeface="Times New Roman" pitchFamily="18" charset="0"/>
                  <a:ea typeface="楷体_GB2312" pitchFamily="49" charset="-122"/>
                </a:rPr>
                <a:t>i</a:t>
              </a:r>
              <a:endParaRPr kumimoji="1" lang="en-US" altLang="zh-CN" sz="2800" b="1" kern="0" dirty="0">
                <a:solidFill>
                  <a:srgbClr val="0000FF"/>
                </a:solidFill>
                <a:latin typeface="Times New Roman" pitchFamily="18" charset="0"/>
                <a:ea typeface="楷体_GB2312" pitchFamily="49" charset="-122"/>
              </a:endParaRPr>
            </a:p>
          </p:txBody>
        </p:sp>
      </p:grpSp>
      <p:grpSp>
        <p:nvGrpSpPr>
          <p:cNvPr id="39" name="组合 48"/>
          <p:cNvGrpSpPr/>
          <p:nvPr/>
        </p:nvGrpSpPr>
        <p:grpSpPr>
          <a:xfrm>
            <a:off x="6665984" y="4730422"/>
            <a:ext cx="596082" cy="642942"/>
            <a:chOff x="6476248" y="2786058"/>
            <a:chExt cx="596082" cy="642942"/>
          </a:xfrm>
        </p:grpSpPr>
        <p:cxnSp>
          <p:nvCxnSpPr>
            <p:cNvPr id="40" name="直接箭头连接符 39"/>
            <p:cNvCxnSpPr/>
            <p:nvPr/>
          </p:nvCxnSpPr>
          <p:spPr bwMode="auto">
            <a:xfrm rot="5400000" flipH="1" flipV="1">
              <a:off x="6155571" y="3106735"/>
              <a:ext cx="642942" cy="1588"/>
            </a:xfrm>
            <a:prstGeom prst="straightConnector1">
              <a:avLst/>
            </a:prstGeom>
            <a:noFill/>
            <a:ln w="28575" cap="flat" cmpd="sng" algn="ctr">
              <a:solidFill>
                <a:srgbClr val="000000"/>
              </a:solidFill>
              <a:prstDash val="solid"/>
              <a:round/>
              <a:headEnd type="none" w="med" len="med"/>
              <a:tailEnd type="arrow"/>
            </a:ln>
            <a:effectLst/>
          </p:spPr>
        </p:cxnSp>
        <p:sp>
          <p:nvSpPr>
            <p:cNvPr id="41" name="Text Box 195"/>
            <p:cNvSpPr txBox="1">
              <a:spLocks noChangeArrowheads="1"/>
            </p:cNvSpPr>
            <p:nvPr/>
          </p:nvSpPr>
          <p:spPr bwMode="auto">
            <a:xfrm>
              <a:off x="6548480" y="2919725"/>
              <a:ext cx="523850" cy="437043"/>
            </a:xfrm>
            <a:prstGeom prst="rect">
              <a:avLst/>
            </a:prstGeom>
            <a:noFill/>
            <a:ln w="9525" algn="ctr">
              <a:noFill/>
              <a:miter lim="800000"/>
              <a:headEnd/>
              <a:tailEnd/>
            </a:ln>
            <a:effectLst/>
          </p:spPr>
          <p:txBody>
            <a:bodyPr wrap="square">
              <a:spAutoFit/>
            </a:bodyPr>
            <a:lstStyle/>
            <a:p>
              <a:pPr fontAlgn="base">
                <a:lnSpc>
                  <a:spcPct val="80000"/>
                </a:lnSpc>
                <a:spcBef>
                  <a:spcPct val="0"/>
                </a:spcBef>
                <a:spcAft>
                  <a:spcPct val="0"/>
                </a:spcAft>
                <a:defRPr/>
              </a:pPr>
              <a:r>
                <a:rPr kumimoji="1" lang="en-US" altLang="zh-CN" sz="2800" b="1" kern="0" dirty="0">
                  <a:solidFill>
                    <a:srgbClr val="0000FF"/>
                  </a:solidFill>
                  <a:latin typeface="Times New Roman" pitchFamily="18" charset="0"/>
                  <a:ea typeface="楷体_GB2312" pitchFamily="49" charset="-122"/>
                </a:rPr>
                <a:t>p</a:t>
              </a:r>
            </a:p>
          </p:txBody>
        </p:sp>
      </p:grpSp>
      <p:grpSp>
        <p:nvGrpSpPr>
          <p:cNvPr id="42" name="组合 44"/>
          <p:cNvGrpSpPr/>
          <p:nvPr/>
        </p:nvGrpSpPr>
        <p:grpSpPr>
          <a:xfrm>
            <a:off x="8388759" y="4737544"/>
            <a:ext cx="596082" cy="642942"/>
            <a:chOff x="7262066" y="2786058"/>
            <a:chExt cx="596082" cy="642942"/>
          </a:xfrm>
        </p:grpSpPr>
        <p:cxnSp>
          <p:nvCxnSpPr>
            <p:cNvPr id="43" name="直接箭头连接符 42"/>
            <p:cNvCxnSpPr/>
            <p:nvPr/>
          </p:nvCxnSpPr>
          <p:spPr bwMode="auto">
            <a:xfrm rot="5400000" flipH="1" flipV="1">
              <a:off x="6941389" y="3106735"/>
              <a:ext cx="642942" cy="1588"/>
            </a:xfrm>
            <a:prstGeom prst="straightConnector1">
              <a:avLst/>
            </a:prstGeom>
            <a:noFill/>
            <a:ln w="28575" cap="flat" cmpd="sng" algn="ctr">
              <a:solidFill>
                <a:srgbClr val="000000"/>
              </a:solidFill>
              <a:prstDash val="solid"/>
              <a:round/>
              <a:headEnd type="none" w="med" len="med"/>
              <a:tailEnd type="arrow"/>
            </a:ln>
            <a:effectLst/>
          </p:spPr>
        </p:cxnSp>
        <p:sp>
          <p:nvSpPr>
            <p:cNvPr id="44" name="Text Box 195"/>
            <p:cNvSpPr txBox="1">
              <a:spLocks noChangeArrowheads="1"/>
            </p:cNvSpPr>
            <p:nvPr/>
          </p:nvSpPr>
          <p:spPr bwMode="auto">
            <a:xfrm>
              <a:off x="7334298" y="2919725"/>
              <a:ext cx="523850" cy="437043"/>
            </a:xfrm>
            <a:prstGeom prst="rect">
              <a:avLst/>
            </a:prstGeom>
            <a:noFill/>
            <a:ln w="9525" algn="ctr">
              <a:noFill/>
              <a:miter lim="800000"/>
              <a:headEnd/>
              <a:tailEnd/>
            </a:ln>
            <a:effectLst/>
          </p:spPr>
          <p:txBody>
            <a:bodyPr wrap="square">
              <a:spAutoFit/>
            </a:bodyPr>
            <a:lstStyle/>
            <a:p>
              <a:pPr fontAlgn="base">
                <a:lnSpc>
                  <a:spcPct val="80000"/>
                </a:lnSpc>
                <a:spcBef>
                  <a:spcPct val="0"/>
                </a:spcBef>
                <a:spcAft>
                  <a:spcPct val="0"/>
                </a:spcAft>
                <a:defRPr/>
              </a:pPr>
              <a:r>
                <a:rPr kumimoji="1" lang="en-US" altLang="zh-CN" sz="2800" b="1" kern="0" dirty="0">
                  <a:solidFill>
                    <a:srgbClr val="0000FF"/>
                  </a:solidFill>
                  <a:latin typeface="Times New Roman" pitchFamily="18" charset="0"/>
                  <a:ea typeface="楷体_GB2312" pitchFamily="49" charset="-122"/>
                </a:rPr>
                <a:t>q</a:t>
              </a:r>
            </a:p>
          </p:txBody>
        </p:sp>
      </p:grpSp>
      <p:sp>
        <p:nvSpPr>
          <p:cNvPr id="47" name="Text Box 308">
            <a:extLst>
              <a:ext uri="{FF2B5EF4-FFF2-40B4-BE49-F238E27FC236}">
                <a16:creationId xmlns:a16="http://schemas.microsoft.com/office/drawing/2014/main" id="{E3AC57EB-939D-5B41-A03D-19A04A26A408}"/>
              </a:ext>
            </a:extLst>
          </p:cNvPr>
          <p:cNvSpPr txBox="1">
            <a:spLocks noChangeArrowheads="1"/>
          </p:cNvSpPr>
          <p:nvPr/>
        </p:nvSpPr>
        <p:spPr bwMode="auto">
          <a:xfrm>
            <a:off x="345300" y="965213"/>
            <a:ext cx="8112900" cy="523220"/>
          </a:xfrm>
          <a:prstGeom prst="rect">
            <a:avLst/>
          </a:prstGeom>
          <a:noFill/>
          <a:ln w="9525" algn="ctr">
            <a:noFill/>
            <a:miter lim="800000"/>
            <a:headEnd/>
            <a:tailEnd/>
          </a:ln>
          <a:effectLst/>
        </p:spPr>
        <p:txBody>
          <a:bodyPr wrap="square">
            <a:spAutoFit/>
          </a:bodyPr>
          <a:lstStyle/>
          <a:p>
            <a:pPr fontAlgn="base">
              <a:spcBef>
                <a:spcPct val="20000"/>
              </a:spcBef>
              <a:spcAft>
                <a:spcPct val="0"/>
              </a:spcAft>
              <a:buFont typeface="Wingdings" pitchFamily="2" charset="2"/>
              <a:buChar char="p"/>
            </a:pPr>
            <a:r>
              <a:rPr kumimoji="1" lang="zh-CN" altLang="en-US" sz="2800" b="1" dirty="0">
                <a:solidFill>
                  <a:srgbClr val="003300"/>
                </a:solidFill>
                <a:latin typeface="Times New Roman" pitchFamily="18" charset="0"/>
              </a:rPr>
              <a:t>根据建好的链表重新排列元素，使得物理有序</a:t>
            </a:r>
          </a:p>
        </p:txBody>
      </p:sp>
    </p:spTree>
    <p:extLst>
      <p:ext uri="{BB962C8B-B14F-4D97-AF65-F5344CB8AC3E}">
        <p14:creationId xmlns:p14="http://schemas.microsoft.com/office/powerpoint/2010/main" val="277846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1" name="Group 303"/>
          <p:cNvGraphicFramePr>
            <a:graphicFrameLocks noGrp="1"/>
          </p:cNvGraphicFramePr>
          <p:nvPr>
            <p:extLst>
              <p:ext uri="{D42A27DB-BD31-4B8C-83A1-F6EECF244321}">
                <p14:modId xmlns:p14="http://schemas.microsoft.com/office/powerpoint/2010/main" val="1355945934"/>
              </p:ext>
            </p:extLst>
          </p:nvPr>
        </p:nvGraphicFramePr>
        <p:xfrm>
          <a:off x="1546225" y="3730634"/>
          <a:ext cx="7319963" cy="1038226"/>
        </p:xfrm>
        <a:graphic>
          <a:graphicData uri="http://schemas.openxmlformats.org/drawingml/2006/table">
            <a:tbl>
              <a:tblPr/>
              <a:tblGrid>
                <a:gridCol w="812800">
                  <a:extLst>
                    <a:ext uri="{9D8B030D-6E8A-4147-A177-3AD203B41FA5}">
                      <a16:colId xmlns:a16="http://schemas.microsoft.com/office/drawing/2014/main" val="20000"/>
                    </a:ext>
                  </a:extLst>
                </a:gridCol>
                <a:gridCol w="812800">
                  <a:extLst>
                    <a:ext uri="{9D8B030D-6E8A-4147-A177-3AD203B41FA5}">
                      <a16:colId xmlns:a16="http://schemas.microsoft.com/office/drawing/2014/main" val="20001"/>
                    </a:ext>
                  </a:extLst>
                </a:gridCol>
                <a:gridCol w="812800">
                  <a:extLst>
                    <a:ext uri="{9D8B030D-6E8A-4147-A177-3AD203B41FA5}">
                      <a16:colId xmlns:a16="http://schemas.microsoft.com/office/drawing/2014/main" val="20002"/>
                    </a:ext>
                  </a:extLst>
                </a:gridCol>
                <a:gridCol w="814388">
                  <a:extLst>
                    <a:ext uri="{9D8B030D-6E8A-4147-A177-3AD203B41FA5}">
                      <a16:colId xmlns:a16="http://schemas.microsoft.com/office/drawing/2014/main" val="20003"/>
                    </a:ext>
                  </a:extLst>
                </a:gridCol>
                <a:gridCol w="814387">
                  <a:extLst>
                    <a:ext uri="{9D8B030D-6E8A-4147-A177-3AD203B41FA5}">
                      <a16:colId xmlns:a16="http://schemas.microsoft.com/office/drawing/2014/main" val="20004"/>
                    </a:ext>
                  </a:extLst>
                </a:gridCol>
                <a:gridCol w="814388">
                  <a:extLst>
                    <a:ext uri="{9D8B030D-6E8A-4147-A177-3AD203B41FA5}">
                      <a16:colId xmlns:a16="http://schemas.microsoft.com/office/drawing/2014/main" val="20005"/>
                    </a:ext>
                  </a:extLst>
                </a:gridCol>
                <a:gridCol w="812800">
                  <a:extLst>
                    <a:ext uri="{9D8B030D-6E8A-4147-A177-3AD203B41FA5}">
                      <a16:colId xmlns:a16="http://schemas.microsoft.com/office/drawing/2014/main" val="20006"/>
                    </a:ext>
                  </a:extLst>
                </a:gridCol>
                <a:gridCol w="812800">
                  <a:extLst>
                    <a:ext uri="{9D8B030D-6E8A-4147-A177-3AD203B41FA5}">
                      <a16:colId xmlns:a16="http://schemas.microsoft.com/office/drawing/2014/main" val="20007"/>
                    </a:ext>
                  </a:extLst>
                </a:gridCol>
                <a:gridCol w="812800">
                  <a:extLst>
                    <a:ext uri="{9D8B030D-6E8A-4147-A177-3AD203B41FA5}">
                      <a16:colId xmlns:a16="http://schemas.microsoft.com/office/drawing/2014/main" val="20008"/>
                    </a:ext>
                  </a:extLst>
                </a:gridCol>
              </a:tblGrid>
              <a:tr h="519113">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1" i="0" u="none" strike="noStrike" cap="none" normalizeH="0" baseline="0" dirty="0">
                          <a:ln>
                            <a:noFill/>
                          </a:ln>
                          <a:solidFill>
                            <a:schemeClr val="tx1"/>
                          </a:solidFill>
                          <a:effectLst/>
                          <a:latin typeface="Times New Roman" pitchFamily="18" charset="0"/>
                          <a:ea typeface="宋体" pitchFamily="2" charset="-122"/>
                        </a:rPr>
                        <a:t>M</a:t>
                      </a:r>
                    </a:p>
                  </a:txBody>
                  <a:tcPr marL="90000" marR="90000" marT="46800" marB="46800"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13</a:t>
                      </a: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1" i="0" u="none" strike="noStrike" cap="none" normalizeH="0" baseline="0" dirty="0">
                          <a:ln>
                            <a:noFill/>
                          </a:ln>
                          <a:solidFill>
                            <a:schemeClr val="tx1"/>
                          </a:solidFill>
                          <a:effectLst/>
                          <a:latin typeface="Times New Roman" pitchFamily="18" charset="0"/>
                          <a:ea typeface="宋体" pitchFamily="2" charset="-122"/>
                        </a:rPr>
                        <a:t>27</a:t>
                      </a: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1" i="0" u="none" strike="noStrike" cap="none" normalizeH="0" baseline="0" dirty="0">
                          <a:ln>
                            <a:noFill/>
                          </a:ln>
                          <a:solidFill>
                            <a:schemeClr val="tx1"/>
                          </a:solidFill>
                          <a:effectLst/>
                          <a:latin typeface="Times New Roman" pitchFamily="18" charset="0"/>
                          <a:ea typeface="宋体" pitchFamily="2" charset="-122"/>
                        </a:rPr>
                        <a:t>38</a:t>
                      </a: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1" i="0" u="none" strike="noStrike" cap="none" normalizeH="0" baseline="0" dirty="0">
                          <a:ln>
                            <a:noFill/>
                          </a:ln>
                          <a:solidFill>
                            <a:schemeClr val="tx1"/>
                          </a:solidFill>
                          <a:effectLst/>
                          <a:latin typeface="Times New Roman" pitchFamily="18" charset="0"/>
                          <a:ea typeface="宋体" pitchFamily="2" charset="-122"/>
                        </a:rPr>
                        <a:t>49</a:t>
                      </a: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1" i="0" u="none" strike="noStrike" cap="none" normalizeH="0" baseline="0" dirty="0">
                          <a:ln>
                            <a:noFill/>
                          </a:ln>
                          <a:solidFill>
                            <a:schemeClr val="tx1"/>
                          </a:solidFill>
                          <a:effectLst/>
                          <a:latin typeface="Times New Roman" pitchFamily="18" charset="0"/>
                          <a:ea typeface="宋体" pitchFamily="2" charset="-122"/>
                        </a:rPr>
                        <a:t>76</a:t>
                      </a: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1" i="0" u="none" strike="noStrike" cap="none" normalizeH="0" baseline="0" dirty="0">
                          <a:ln>
                            <a:noFill/>
                          </a:ln>
                          <a:solidFill>
                            <a:schemeClr val="tx1"/>
                          </a:solidFill>
                          <a:effectLst/>
                          <a:latin typeface="Times New Roman" pitchFamily="18" charset="0"/>
                          <a:ea typeface="宋体" pitchFamily="2" charset="-122"/>
                        </a:rPr>
                        <a:t>97</a:t>
                      </a: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1" i="0" u="none" strike="noStrike" cap="none" normalizeH="0" baseline="0" dirty="0">
                          <a:ln>
                            <a:noFill/>
                          </a:ln>
                          <a:solidFill>
                            <a:schemeClr val="tx1"/>
                          </a:solidFill>
                          <a:effectLst/>
                          <a:latin typeface="Times New Roman" pitchFamily="18" charset="0"/>
                          <a:ea typeface="宋体" pitchFamily="2" charset="-122"/>
                        </a:rPr>
                        <a:t>65</a:t>
                      </a: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1" i="0" u="none" strike="noStrike" cap="none" normalizeH="0" baseline="0" dirty="0">
                          <a:ln>
                            <a:noFill/>
                          </a:ln>
                          <a:solidFill>
                            <a:schemeClr val="tx1"/>
                          </a:solidFill>
                          <a:effectLst/>
                          <a:latin typeface="Times New Roman" pitchFamily="18" charset="0"/>
                          <a:ea typeface="宋体" pitchFamily="2" charset="-122"/>
                        </a:rPr>
                        <a:t>52</a:t>
                      </a:r>
                    </a:p>
                  </a:txBody>
                  <a:tcPr marL="90000" marR="90000" marT="46800" marB="46800"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19113">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6</a:t>
                      </a:r>
                    </a:p>
                  </a:txBody>
                  <a:tcPr marL="90000" marR="90000" marT="46800" marB="46800"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(6)</a:t>
                      </a: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1" i="0" u="none" strike="noStrike" cap="none" normalizeH="0" baseline="0" dirty="0">
                          <a:ln>
                            <a:noFill/>
                          </a:ln>
                          <a:solidFill>
                            <a:schemeClr val="tx1"/>
                          </a:solidFill>
                          <a:effectLst/>
                          <a:latin typeface="Times New Roman" pitchFamily="18" charset="0"/>
                          <a:ea typeface="宋体" pitchFamily="2" charset="-122"/>
                        </a:rPr>
                        <a:t>(7)</a:t>
                      </a: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zh-CN" altLang="en-US" sz="2400" b="1" i="0" u="none" strike="noStrike" cap="none" normalizeH="0" baseline="0" dirty="0">
                          <a:ln>
                            <a:noFill/>
                          </a:ln>
                          <a:solidFill>
                            <a:schemeClr val="tx1"/>
                          </a:solidFill>
                          <a:effectLst/>
                          <a:latin typeface="Times New Roman" pitchFamily="18" charset="0"/>
                          <a:ea typeface="宋体" pitchFamily="2" charset="-122"/>
                        </a:rPr>
                        <a:t>（</a:t>
                      </a:r>
                      <a:r>
                        <a:rPr kumimoji="0" lang="en-US" altLang="zh-CN" sz="2400" b="1" i="0" u="none" strike="noStrike" cap="none" normalizeH="0" baseline="0" dirty="0">
                          <a:ln>
                            <a:noFill/>
                          </a:ln>
                          <a:solidFill>
                            <a:schemeClr val="tx1"/>
                          </a:solidFill>
                          <a:effectLst/>
                          <a:latin typeface="Times New Roman" pitchFamily="18" charset="0"/>
                          <a:ea typeface="宋体" pitchFamily="2" charset="-122"/>
                        </a:rPr>
                        <a:t>7</a:t>
                      </a:r>
                      <a:r>
                        <a:rPr kumimoji="0" lang="zh-CN" altLang="en-US" sz="2400" b="1" i="0" u="none" strike="noStrike" cap="none" normalizeH="0" baseline="0" dirty="0">
                          <a:ln>
                            <a:noFill/>
                          </a:ln>
                          <a:solidFill>
                            <a:schemeClr val="tx1"/>
                          </a:solidFill>
                          <a:effectLst/>
                          <a:latin typeface="Times New Roman" pitchFamily="18" charset="0"/>
                          <a:ea typeface="宋体" pitchFamily="2" charset="-122"/>
                        </a:rPr>
                        <a:t>）</a:t>
                      </a:r>
                      <a:endParaRPr kumimoji="0" lang="en-US" altLang="zh-CN" sz="2400" b="1" i="0" u="none" strike="noStrike" cap="none" normalizeH="0" baseline="0" dirty="0">
                        <a:ln>
                          <a:noFill/>
                        </a:ln>
                        <a:solidFill>
                          <a:schemeClr val="tx1"/>
                        </a:solidFill>
                        <a:effectLst/>
                        <a:latin typeface="Times New Roman" pitchFamily="18" charset="0"/>
                        <a:ea typeface="宋体" pitchFamily="2" charset="-122"/>
                      </a:endParaRP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1" i="0" u="none" strike="noStrike" cap="none" normalizeH="0" baseline="0" dirty="0">
                          <a:ln>
                            <a:noFill/>
                          </a:ln>
                          <a:solidFill>
                            <a:schemeClr val="tx1"/>
                          </a:solidFill>
                          <a:effectLst/>
                          <a:latin typeface="Times New Roman" pitchFamily="18" charset="0"/>
                          <a:ea typeface="宋体" pitchFamily="2" charset="-122"/>
                        </a:rPr>
                        <a:t>(6)</a:t>
                      </a: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1" i="0" u="none" strike="noStrike" cap="none" normalizeH="0" baseline="0" dirty="0">
                          <a:ln>
                            <a:noFill/>
                          </a:ln>
                          <a:solidFill>
                            <a:schemeClr val="tx1"/>
                          </a:solidFill>
                          <a:effectLst/>
                          <a:latin typeface="Times New Roman" pitchFamily="18" charset="0"/>
                          <a:ea typeface="宋体" pitchFamily="2" charset="-122"/>
                        </a:rPr>
                        <a:t>4</a:t>
                      </a: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1" i="0" u="none" strike="noStrike" cap="none" normalizeH="0" baseline="0" dirty="0">
                          <a:ln>
                            <a:noFill/>
                          </a:ln>
                          <a:solidFill>
                            <a:schemeClr val="tx1"/>
                          </a:solidFill>
                          <a:effectLst/>
                          <a:latin typeface="Times New Roman" pitchFamily="18" charset="0"/>
                          <a:ea typeface="宋体" pitchFamily="2" charset="-122"/>
                        </a:rPr>
                        <a:t>0</a:t>
                      </a: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1" i="0" u="none" strike="noStrike" cap="none" normalizeH="0" baseline="0" dirty="0">
                          <a:ln>
                            <a:noFill/>
                          </a:ln>
                          <a:solidFill>
                            <a:schemeClr val="tx1"/>
                          </a:solidFill>
                          <a:effectLst/>
                          <a:latin typeface="Times New Roman" pitchFamily="18" charset="0"/>
                          <a:ea typeface="宋体" pitchFamily="2" charset="-122"/>
                        </a:rPr>
                        <a:t>5</a:t>
                      </a: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1" i="0" u="none" strike="noStrike" cap="none" normalizeH="0" baseline="0" dirty="0">
                          <a:ln>
                            <a:noFill/>
                          </a:ln>
                          <a:solidFill>
                            <a:schemeClr val="tx1"/>
                          </a:solidFill>
                          <a:effectLst/>
                          <a:latin typeface="Times New Roman" pitchFamily="18" charset="0"/>
                          <a:ea typeface="宋体" pitchFamily="2" charset="-122"/>
                        </a:rPr>
                        <a:t>3</a:t>
                      </a:r>
                    </a:p>
                  </a:txBody>
                  <a:tcPr marL="90000" marR="90000" marT="46800" marB="46800"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31" name="Group 303"/>
          <p:cNvGraphicFramePr>
            <a:graphicFrameLocks noGrp="1"/>
          </p:cNvGraphicFramePr>
          <p:nvPr>
            <p:extLst>
              <p:ext uri="{D42A27DB-BD31-4B8C-83A1-F6EECF244321}">
                <p14:modId xmlns:p14="http://schemas.microsoft.com/office/powerpoint/2010/main" val="4150185904"/>
              </p:ext>
            </p:extLst>
          </p:nvPr>
        </p:nvGraphicFramePr>
        <p:xfrm>
          <a:off x="1546225" y="1631949"/>
          <a:ext cx="7319963" cy="1038226"/>
        </p:xfrm>
        <a:graphic>
          <a:graphicData uri="http://schemas.openxmlformats.org/drawingml/2006/table">
            <a:tbl>
              <a:tblPr/>
              <a:tblGrid>
                <a:gridCol w="812800">
                  <a:extLst>
                    <a:ext uri="{9D8B030D-6E8A-4147-A177-3AD203B41FA5}">
                      <a16:colId xmlns:a16="http://schemas.microsoft.com/office/drawing/2014/main" val="20000"/>
                    </a:ext>
                  </a:extLst>
                </a:gridCol>
                <a:gridCol w="812800">
                  <a:extLst>
                    <a:ext uri="{9D8B030D-6E8A-4147-A177-3AD203B41FA5}">
                      <a16:colId xmlns:a16="http://schemas.microsoft.com/office/drawing/2014/main" val="20001"/>
                    </a:ext>
                  </a:extLst>
                </a:gridCol>
                <a:gridCol w="812800">
                  <a:extLst>
                    <a:ext uri="{9D8B030D-6E8A-4147-A177-3AD203B41FA5}">
                      <a16:colId xmlns:a16="http://schemas.microsoft.com/office/drawing/2014/main" val="20002"/>
                    </a:ext>
                  </a:extLst>
                </a:gridCol>
                <a:gridCol w="814388">
                  <a:extLst>
                    <a:ext uri="{9D8B030D-6E8A-4147-A177-3AD203B41FA5}">
                      <a16:colId xmlns:a16="http://schemas.microsoft.com/office/drawing/2014/main" val="20003"/>
                    </a:ext>
                  </a:extLst>
                </a:gridCol>
                <a:gridCol w="814387">
                  <a:extLst>
                    <a:ext uri="{9D8B030D-6E8A-4147-A177-3AD203B41FA5}">
                      <a16:colId xmlns:a16="http://schemas.microsoft.com/office/drawing/2014/main" val="20004"/>
                    </a:ext>
                  </a:extLst>
                </a:gridCol>
                <a:gridCol w="814388">
                  <a:extLst>
                    <a:ext uri="{9D8B030D-6E8A-4147-A177-3AD203B41FA5}">
                      <a16:colId xmlns:a16="http://schemas.microsoft.com/office/drawing/2014/main" val="20005"/>
                    </a:ext>
                  </a:extLst>
                </a:gridCol>
                <a:gridCol w="812800">
                  <a:extLst>
                    <a:ext uri="{9D8B030D-6E8A-4147-A177-3AD203B41FA5}">
                      <a16:colId xmlns:a16="http://schemas.microsoft.com/office/drawing/2014/main" val="20006"/>
                    </a:ext>
                  </a:extLst>
                </a:gridCol>
                <a:gridCol w="812800">
                  <a:extLst>
                    <a:ext uri="{9D8B030D-6E8A-4147-A177-3AD203B41FA5}">
                      <a16:colId xmlns:a16="http://schemas.microsoft.com/office/drawing/2014/main" val="20007"/>
                    </a:ext>
                  </a:extLst>
                </a:gridCol>
                <a:gridCol w="812800">
                  <a:extLst>
                    <a:ext uri="{9D8B030D-6E8A-4147-A177-3AD203B41FA5}">
                      <a16:colId xmlns:a16="http://schemas.microsoft.com/office/drawing/2014/main" val="20008"/>
                    </a:ext>
                  </a:extLst>
                </a:gridCol>
              </a:tblGrid>
              <a:tr h="519113">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1" i="0" u="none" strike="noStrike" cap="none" normalizeH="0" baseline="0" dirty="0">
                          <a:ln>
                            <a:noFill/>
                          </a:ln>
                          <a:solidFill>
                            <a:schemeClr val="tx1"/>
                          </a:solidFill>
                          <a:effectLst/>
                          <a:latin typeface="Times New Roman" pitchFamily="18" charset="0"/>
                          <a:ea typeface="宋体" pitchFamily="2" charset="-122"/>
                        </a:rPr>
                        <a:t>M</a:t>
                      </a:r>
                    </a:p>
                  </a:txBody>
                  <a:tcPr marL="90000" marR="90000" marT="46800" marB="46800"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13</a:t>
                      </a: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1" i="0" u="none" strike="noStrike" cap="none" normalizeH="0" baseline="0" dirty="0">
                          <a:ln>
                            <a:noFill/>
                          </a:ln>
                          <a:solidFill>
                            <a:schemeClr val="tx1"/>
                          </a:solidFill>
                          <a:effectLst/>
                          <a:latin typeface="Times New Roman" pitchFamily="18" charset="0"/>
                          <a:ea typeface="宋体" pitchFamily="2" charset="-122"/>
                        </a:rPr>
                        <a:t>27</a:t>
                      </a: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1" i="0" u="none" strike="noStrike" cap="none" normalizeH="0" baseline="0" dirty="0">
                          <a:ln>
                            <a:noFill/>
                          </a:ln>
                          <a:solidFill>
                            <a:schemeClr val="tx1"/>
                          </a:solidFill>
                          <a:effectLst/>
                          <a:latin typeface="Times New Roman" pitchFamily="18" charset="0"/>
                          <a:ea typeface="宋体" pitchFamily="2" charset="-122"/>
                        </a:rPr>
                        <a:t>38</a:t>
                      </a: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97</a:t>
                      </a: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76</a:t>
                      </a: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49</a:t>
                      </a: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1" i="0" u="none" strike="noStrike" cap="none" normalizeH="0" baseline="0" dirty="0">
                          <a:ln>
                            <a:noFill/>
                          </a:ln>
                          <a:solidFill>
                            <a:schemeClr val="tx1"/>
                          </a:solidFill>
                          <a:effectLst/>
                          <a:latin typeface="Times New Roman" pitchFamily="18" charset="0"/>
                          <a:ea typeface="宋体" pitchFamily="2" charset="-122"/>
                        </a:rPr>
                        <a:t>65</a:t>
                      </a: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1" i="0" u="none" strike="noStrike" cap="none" normalizeH="0" baseline="0" dirty="0">
                          <a:ln>
                            <a:noFill/>
                          </a:ln>
                          <a:solidFill>
                            <a:schemeClr val="tx1"/>
                          </a:solidFill>
                          <a:effectLst/>
                          <a:latin typeface="Times New Roman" pitchFamily="18" charset="0"/>
                          <a:ea typeface="宋体" pitchFamily="2" charset="-122"/>
                        </a:rPr>
                        <a:t>52</a:t>
                      </a:r>
                    </a:p>
                  </a:txBody>
                  <a:tcPr marL="90000" marR="90000" marT="46800" marB="46800"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19113">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6</a:t>
                      </a:r>
                    </a:p>
                  </a:txBody>
                  <a:tcPr marL="90000" marR="90000" marT="46800" marB="46800"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(6)</a:t>
                      </a: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1" i="0" u="none" strike="noStrike" cap="none" normalizeH="0" baseline="0" dirty="0">
                          <a:ln>
                            <a:noFill/>
                          </a:ln>
                          <a:solidFill>
                            <a:schemeClr val="tx1"/>
                          </a:solidFill>
                          <a:effectLst/>
                          <a:latin typeface="Times New Roman" pitchFamily="18" charset="0"/>
                          <a:ea typeface="宋体" pitchFamily="2" charset="-122"/>
                        </a:rPr>
                        <a:t>(7)</a:t>
                      </a: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zh-CN" altLang="en-US" sz="2400" b="1" i="0" u="none" strike="noStrike" cap="none" normalizeH="0" baseline="0" dirty="0">
                          <a:ln>
                            <a:noFill/>
                          </a:ln>
                          <a:solidFill>
                            <a:schemeClr val="tx1"/>
                          </a:solidFill>
                          <a:effectLst/>
                          <a:latin typeface="Times New Roman" pitchFamily="18" charset="0"/>
                          <a:ea typeface="宋体" pitchFamily="2" charset="-122"/>
                        </a:rPr>
                        <a:t>（</a:t>
                      </a:r>
                      <a:r>
                        <a:rPr kumimoji="0" lang="en-US" altLang="zh-CN" sz="2400" b="1" i="0" u="none" strike="noStrike" cap="none" normalizeH="0" baseline="0" dirty="0">
                          <a:ln>
                            <a:noFill/>
                          </a:ln>
                          <a:solidFill>
                            <a:schemeClr val="tx1"/>
                          </a:solidFill>
                          <a:effectLst/>
                          <a:latin typeface="Times New Roman" pitchFamily="18" charset="0"/>
                          <a:ea typeface="宋体" pitchFamily="2" charset="-122"/>
                        </a:rPr>
                        <a:t>7</a:t>
                      </a:r>
                      <a:r>
                        <a:rPr kumimoji="0" lang="zh-CN" altLang="en-US" sz="2400" b="1" i="0" u="none" strike="noStrike" cap="none" normalizeH="0" baseline="0" dirty="0">
                          <a:ln>
                            <a:noFill/>
                          </a:ln>
                          <a:solidFill>
                            <a:schemeClr val="tx1"/>
                          </a:solidFill>
                          <a:effectLst/>
                          <a:latin typeface="Times New Roman" pitchFamily="18" charset="0"/>
                          <a:ea typeface="宋体" pitchFamily="2" charset="-122"/>
                        </a:rPr>
                        <a:t>）</a:t>
                      </a:r>
                      <a:endParaRPr kumimoji="0" lang="en-US" altLang="zh-CN" sz="2400" b="1" i="0" u="none" strike="noStrike" cap="none" normalizeH="0" baseline="0" dirty="0">
                        <a:ln>
                          <a:noFill/>
                        </a:ln>
                        <a:solidFill>
                          <a:schemeClr val="tx1"/>
                        </a:solidFill>
                        <a:effectLst/>
                        <a:latin typeface="Times New Roman" pitchFamily="18" charset="0"/>
                        <a:ea typeface="宋体" pitchFamily="2" charset="-122"/>
                      </a:endParaRP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0</a:t>
                      </a: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4</a:t>
                      </a: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8</a:t>
                      </a: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1" i="0" u="none" strike="noStrike" cap="none" normalizeH="0" baseline="0" dirty="0">
                          <a:ln>
                            <a:noFill/>
                          </a:ln>
                          <a:solidFill>
                            <a:schemeClr val="tx1"/>
                          </a:solidFill>
                          <a:effectLst/>
                          <a:latin typeface="Times New Roman" pitchFamily="18" charset="0"/>
                          <a:ea typeface="宋体" pitchFamily="2" charset="-122"/>
                        </a:rPr>
                        <a:t>5</a:t>
                      </a: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1" i="0" u="none" strike="noStrike" cap="none" normalizeH="0" baseline="0" dirty="0">
                          <a:ln>
                            <a:noFill/>
                          </a:ln>
                          <a:solidFill>
                            <a:schemeClr val="tx1"/>
                          </a:solidFill>
                          <a:effectLst/>
                          <a:latin typeface="Times New Roman" pitchFamily="18" charset="0"/>
                          <a:ea typeface="宋体" pitchFamily="2" charset="-122"/>
                        </a:rPr>
                        <a:t>3</a:t>
                      </a:r>
                    </a:p>
                  </a:txBody>
                  <a:tcPr marL="90000" marR="90000" marT="46800" marB="46800"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6" name="灯片编号占位符 5"/>
          <p:cNvSpPr>
            <a:spLocks noGrp="1"/>
          </p:cNvSpPr>
          <p:nvPr>
            <p:ph type="sldNum" sz="quarter" idx="12"/>
          </p:nvPr>
        </p:nvSpPr>
        <p:spPr/>
        <p:txBody>
          <a:bodyPr/>
          <a:lstStyle/>
          <a:p>
            <a:fld id="{0063EC4C-CFD8-4F45-A0A2-30028C1F73DB}" type="slidenum">
              <a:rPr lang="zh-CN" altLang="en-US" b="1">
                <a:solidFill>
                  <a:srgbClr val="F79646">
                    <a:lumMod val="75000"/>
                  </a:srgbClr>
                </a:solidFill>
              </a:rPr>
              <a:pPr/>
              <a:t>45</a:t>
            </a:fld>
            <a:endParaRPr lang="zh-CN" altLang="en-US" b="1" dirty="0">
              <a:solidFill>
                <a:srgbClr val="F79646">
                  <a:lumMod val="75000"/>
                </a:srgbClr>
              </a:solidFill>
            </a:endParaRPr>
          </a:p>
        </p:txBody>
      </p:sp>
      <p:sp>
        <p:nvSpPr>
          <p:cNvPr id="2" name="标题 1"/>
          <p:cNvSpPr>
            <a:spLocks noGrp="1"/>
          </p:cNvSpPr>
          <p:nvPr>
            <p:ph type="title"/>
          </p:nvPr>
        </p:nvSpPr>
        <p:spPr>
          <a:xfrm>
            <a:off x="457200" y="0"/>
            <a:ext cx="8229600" cy="1143000"/>
          </a:xfrm>
        </p:spPr>
        <p:txBody>
          <a:bodyPr>
            <a:normAutofit/>
          </a:bodyPr>
          <a:lstStyle/>
          <a:p>
            <a:pPr lvl="0" fontAlgn="base">
              <a:lnSpc>
                <a:spcPct val="150000"/>
              </a:lnSpc>
              <a:spcBef>
                <a:spcPct val="5000"/>
              </a:spcBef>
              <a:spcAft>
                <a:spcPct val="5000"/>
              </a:spcAft>
            </a:pPr>
            <a:r>
              <a:rPr kumimoji="1" lang="en-US" altLang="zh-CN" sz="3200" b="1" dirty="0">
                <a:latin typeface="Arial" charset="0"/>
                <a:ea typeface="宋体" charset="-122"/>
                <a:cs typeface="+mn-cs"/>
              </a:rPr>
              <a:t>6.2.3 </a:t>
            </a:r>
            <a:r>
              <a:rPr kumimoji="1" lang="zh-CN" altLang="en-US" sz="3200" b="1" dirty="0">
                <a:latin typeface="Arial" charset="0"/>
                <a:ea typeface="宋体" charset="-122"/>
                <a:cs typeface="+mn-cs"/>
              </a:rPr>
              <a:t>表插入排序</a:t>
            </a:r>
          </a:p>
        </p:txBody>
      </p:sp>
      <p:sp>
        <p:nvSpPr>
          <p:cNvPr id="4" name="日期占位符 3"/>
          <p:cNvSpPr>
            <a:spLocks noGrp="1"/>
          </p:cNvSpPr>
          <p:nvPr>
            <p:ph type="dt" sz="half" idx="4294967295"/>
          </p:nvPr>
        </p:nvSpPr>
        <p:spPr>
          <a:xfrm>
            <a:off x="0" y="6356350"/>
            <a:ext cx="2133600" cy="365125"/>
          </a:xfrm>
        </p:spPr>
        <p:txBody>
          <a:bodyPr/>
          <a:lstStyle/>
          <a:p>
            <a:fld id="{C11D99F1-E5A4-412A-B3AA-3C62BEA45A71}" type="datetime1">
              <a:rPr lang="zh-CN" altLang="en-US" b="1" smtClean="0">
                <a:solidFill>
                  <a:srgbClr val="F79646">
                    <a:lumMod val="75000"/>
                  </a:srgbClr>
                </a:solidFill>
              </a:rPr>
              <a:t>2025/4/9</a:t>
            </a:fld>
            <a:endParaRPr lang="zh-CN" altLang="en-US" b="1" dirty="0">
              <a:solidFill>
                <a:srgbClr val="F79646">
                  <a:lumMod val="75000"/>
                </a:srgbClr>
              </a:solidFill>
            </a:endParaRPr>
          </a:p>
        </p:txBody>
      </p:sp>
      <p:pic>
        <p:nvPicPr>
          <p:cNvPr id="2049" name="Picture 1" descr="C:\Users\Haijun\AppData\Roaming\Tencent\Users\2968516474\QQ\WinTemp\RichOle\O5)[OOM[}$H7(6{A~41GY`Q.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73137" y="1"/>
            <a:ext cx="970863" cy="838199"/>
          </a:xfrm>
          <a:prstGeom prst="rect">
            <a:avLst/>
          </a:prstGeom>
          <a:noFill/>
          <a:extLst>
            <a:ext uri="{909E8E84-426E-40DD-AFC4-6F175D3DCCD1}">
              <a14:hiddenFill xmlns:a14="http://schemas.microsoft.com/office/drawing/2010/main">
                <a:solidFill>
                  <a:srgbClr val="FFFFFF"/>
                </a:solidFill>
              </a14:hiddenFill>
            </a:ext>
          </a:extLst>
        </p:spPr>
      </p:pic>
      <p:cxnSp>
        <p:nvCxnSpPr>
          <p:cNvPr id="12" name="直接连接符 11"/>
          <p:cNvCxnSpPr/>
          <p:nvPr/>
        </p:nvCxnSpPr>
        <p:spPr>
          <a:xfrm>
            <a:off x="457200" y="6324600"/>
            <a:ext cx="822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Text Box 228"/>
          <p:cNvSpPr txBox="1">
            <a:spLocks noChangeArrowheads="1"/>
          </p:cNvSpPr>
          <p:nvPr/>
        </p:nvSpPr>
        <p:spPr bwMode="auto">
          <a:xfrm>
            <a:off x="142877" y="1523999"/>
            <a:ext cx="1428727" cy="1126462"/>
          </a:xfrm>
          <a:prstGeom prst="rect">
            <a:avLst/>
          </a:prstGeom>
          <a:noFill/>
          <a:ln w="9525" algn="ctr">
            <a:noFill/>
            <a:miter lim="800000"/>
            <a:headEnd/>
            <a:tailEnd/>
          </a:ln>
          <a:effectLst/>
        </p:spPr>
        <p:txBody>
          <a:bodyPr wrap="square">
            <a:spAutoFit/>
          </a:bodyPr>
          <a:lstStyle/>
          <a:p>
            <a:pPr fontAlgn="base">
              <a:lnSpc>
                <a:spcPct val="80000"/>
              </a:lnSpc>
              <a:spcBef>
                <a:spcPct val="0"/>
              </a:spcBef>
              <a:spcAft>
                <a:spcPct val="0"/>
              </a:spcAft>
            </a:pPr>
            <a:r>
              <a:rPr kumimoji="1" lang="en-US" altLang="zh-CN" sz="2800" b="1" dirty="0" err="1">
                <a:solidFill>
                  <a:srgbClr val="0000FF"/>
                </a:solidFill>
                <a:latin typeface="Times New Roman" pitchFamily="18" charset="0"/>
                <a:ea typeface="楷体_GB2312" pitchFamily="49" charset="-122"/>
              </a:rPr>
              <a:t>i</a:t>
            </a:r>
            <a:r>
              <a:rPr kumimoji="1" lang="en-US" altLang="zh-CN" sz="2800" b="1" dirty="0">
                <a:solidFill>
                  <a:srgbClr val="0000FF"/>
                </a:solidFill>
                <a:latin typeface="Times New Roman" pitchFamily="18" charset="0"/>
                <a:ea typeface="楷体_GB2312" pitchFamily="49" charset="-122"/>
              </a:rPr>
              <a:t>=4</a:t>
            </a:r>
          </a:p>
          <a:p>
            <a:pPr fontAlgn="base">
              <a:lnSpc>
                <a:spcPct val="80000"/>
              </a:lnSpc>
              <a:spcBef>
                <a:spcPct val="0"/>
              </a:spcBef>
              <a:spcAft>
                <a:spcPct val="0"/>
              </a:spcAft>
            </a:pPr>
            <a:r>
              <a:rPr kumimoji="1" lang="en-US" altLang="zh-CN" sz="2800" b="1" dirty="0">
                <a:solidFill>
                  <a:srgbClr val="0000FF"/>
                </a:solidFill>
                <a:latin typeface="Times New Roman" pitchFamily="18" charset="0"/>
                <a:ea typeface="楷体_GB2312" pitchFamily="49" charset="-122"/>
              </a:rPr>
              <a:t>p=1</a:t>
            </a:r>
            <a:r>
              <a:rPr kumimoji="1" lang="zh-CN" altLang="en-US" sz="2800" b="1" dirty="0">
                <a:solidFill>
                  <a:srgbClr val="FF0000"/>
                </a:solidFill>
                <a:latin typeface="Times New Roman" pitchFamily="18" charset="0"/>
                <a:ea typeface="楷体_GB2312" pitchFamily="49" charset="-122"/>
              </a:rPr>
              <a:t>（</a:t>
            </a:r>
            <a:r>
              <a:rPr kumimoji="1" lang="en-US" altLang="zh-CN" sz="2800" b="1" dirty="0">
                <a:solidFill>
                  <a:srgbClr val="FF0000"/>
                </a:solidFill>
                <a:latin typeface="Times New Roman" pitchFamily="18" charset="0"/>
                <a:ea typeface="楷体_GB2312" pitchFamily="49" charset="-122"/>
              </a:rPr>
              <a:t>6</a:t>
            </a:r>
            <a:r>
              <a:rPr kumimoji="1" lang="zh-CN" altLang="en-US" sz="2800" b="1" dirty="0">
                <a:solidFill>
                  <a:srgbClr val="FF0000"/>
                </a:solidFill>
                <a:latin typeface="Times New Roman" pitchFamily="18" charset="0"/>
                <a:ea typeface="楷体_GB2312" pitchFamily="49" charset="-122"/>
              </a:rPr>
              <a:t>）</a:t>
            </a:r>
            <a:endParaRPr kumimoji="1" lang="en-US" altLang="zh-CN" sz="2800" b="1" dirty="0">
              <a:solidFill>
                <a:srgbClr val="FF0000"/>
              </a:solidFill>
              <a:latin typeface="Times New Roman" pitchFamily="18" charset="0"/>
              <a:ea typeface="楷体_GB2312" pitchFamily="49" charset="-122"/>
            </a:endParaRPr>
          </a:p>
          <a:p>
            <a:pPr fontAlgn="base">
              <a:lnSpc>
                <a:spcPct val="80000"/>
              </a:lnSpc>
              <a:spcBef>
                <a:spcPct val="0"/>
              </a:spcBef>
              <a:spcAft>
                <a:spcPct val="0"/>
              </a:spcAft>
            </a:pPr>
            <a:r>
              <a:rPr kumimoji="1" lang="en-US" altLang="zh-CN" sz="2800" b="1" dirty="0">
                <a:solidFill>
                  <a:srgbClr val="0000FF"/>
                </a:solidFill>
                <a:latin typeface="Times New Roman" pitchFamily="18" charset="0"/>
                <a:ea typeface="楷体_GB2312" pitchFamily="49" charset="-122"/>
              </a:rPr>
              <a:t>q=8</a:t>
            </a:r>
          </a:p>
        </p:txBody>
      </p:sp>
      <p:graphicFrame>
        <p:nvGraphicFramePr>
          <p:cNvPr id="32" name="Group 306"/>
          <p:cNvGraphicFramePr>
            <a:graphicFrameLocks noGrp="1"/>
          </p:cNvGraphicFramePr>
          <p:nvPr>
            <p:extLst>
              <p:ext uri="{D42A27DB-BD31-4B8C-83A1-F6EECF244321}">
                <p14:modId xmlns:p14="http://schemas.microsoft.com/office/powerpoint/2010/main" val="1190406309"/>
              </p:ext>
            </p:extLst>
          </p:nvPr>
        </p:nvGraphicFramePr>
        <p:xfrm>
          <a:off x="1885977" y="1219200"/>
          <a:ext cx="6767513" cy="519113"/>
        </p:xfrm>
        <a:graphic>
          <a:graphicData uri="http://schemas.openxmlformats.org/drawingml/2006/table">
            <a:tbl>
              <a:tblPr/>
              <a:tblGrid>
                <a:gridCol w="752475">
                  <a:extLst>
                    <a:ext uri="{9D8B030D-6E8A-4147-A177-3AD203B41FA5}">
                      <a16:colId xmlns:a16="http://schemas.microsoft.com/office/drawing/2014/main" val="20000"/>
                    </a:ext>
                  </a:extLst>
                </a:gridCol>
                <a:gridCol w="750888">
                  <a:extLst>
                    <a:ext uri="{9D8B030D-6E8A-4147-A177-3AD203B41FA5}">
                      <a16:colId xmlns:a16="http://schemas.microsoft.com/office/drawing/2014/main" val="20001"/>
                    </a:ext>
                  </a:extLst>
                </a:gridCol>
                <a:gridCol w="752475">
                  <a:extLst>
                    <a:ext uri="{9D8B030D-6E8A-4147-A177-3AD203B41FA5}">
                      <a16:colId xmlns:a16="http://schemas.microsoft.com/office/drawing/2014/main" val="20002"/>
                    </a:ext>
                  </a:extLst>
                </a:gridCol>
                <a:gridCol w="752475">
                  <a:extLst>
                    <a:ext uri="{9D8B030D-6E8A-4147-A177-3AD203B41FA5}">
                      <a16:colId xmlns:a16="http://schemas.microsoft.com/office/drawing/2014/main" val="20003"/>
                    </a:ext>
                  </a:extLst>
                </a:gridCol>
                <a:gridCol w="750887">
                  <a:extLst>
                    <a:ext uri="{9D8B030D-6E8A-4147-A177-3AD203B41FA5}">
                      <a16:colId xmlns:a16="http://schemas.microsoft.com/office/drawing/2014/main" val="20004"/>
                    </a:ext>
                  </a:extLst>
                </a:gridCol>
                <a:gridCol w="752475">
                  <a:extLst>
                    <a:ext uri="{9D8B030D-6E8A-4147-A177-3AD203B41FA5}">
                      <a16:colId xmlns:a16="http://schemas.microsoft.com/office/drawing/2014/main" val="20005"/>
                    </a:ext>
                  </a:extLst>
                </a:gridCol>
                <a:gridCol w="752475">
                  <a:extLst>
                    <a:ext uri="{9D8B030D-6E8A-4147-A177-3AD203B41FA5}">
                      <a16:colId xmlns:a16="http://schemas.microsoft.com/office/drawing/2014/main" val="20006"/>
                    </a:ext>
                  </a:extLst>
                </a:gridCol>
                <a:gridCol w="750888">
                  <a:extLst>
                    <a:ext uri="{9D8B030D-6E8A-4147-A177-3AD203B41FA5}">
                      <a16:colId xmlns:a16="http://schemas.microsoft.com/office/drawing/2014/main" val="20007"/>
                    </a:ext>
                  </a:extLst>
                </a:gridCol>
                <a:gridCol w="752475">
                  <a:extLst>
                    <a:ext uri="{9D8B030D-6E8A-4147-A177-3AD203B41FA5}">
                      <a16:colId xmlns:a16="http://schemas.microsoft.com/office/drawing/2014/main" val="20008"/>
                    </a:ext>
                  </a:extLst>
                </a:gridCol>
              </a:tblGrid>
              <a:tr h="519113">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1" i="0" u="none" strike="noStrike" cap="none" normalizeH="0" baseline="0" dirty="0">
                          <a:ln>
                            <a:noFill/>
                          </a:ln>
                          <a:solidFill>
                            <a:schemeClr val="tx1"/>
                          </a:solidFill>
                          <a:effectLst/>
                          <a:latin typeface="Times New Roman" pitchFamily="18" charset="0"/>
                          <a:ea typeface="宋体" pitchFamily="2" charset="-122"/>
                        </a:rPr>
                        <a:t>0</a:t>
                      </a:r>
                    </a:p>
                  </a:txBody>
                  <a:tcPr marL="90000" marR="90000" marT="46800" marB="46800" horzOverflow="overflow">
                    <a:lnL cap="flat">
                      <a:noFill/>
                    </a:lnL>
                    <a:lnR>
                      <a:noFill/>
                    </a:lnR>
                    <a:lnT cap="flat">
                      <a:noFill/>
                    </a:lnT>
                    <a:lnB cap="flat">
                      <a:noFill/>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1" i="0" u="none" strike="noStrike" cap="none" normalizeH="0" baseline="0" dirty="0">
                          <a:ln>
                            <a:noFill/>
                          </a:ln>
                          <a:solidFill>
                            <a:schemeClr val="tx1"/>
                          </a:solidFill>
                          <a:effectLst/>
                          <a:latin typeface="Times New Roman" pitchFamily="18" charset="0"/>
                          <a:ea typeface="宋体" pitchFamily="2" charset="-122"/>
                        </a:rPr>
                        <a:t>1</a:t>
                      </a:r>
                    </a:p>
                  </a:txBody>
                  <a:tcPr marL="90000" marR="90000" marT="46800" marB="46800" horzOverflow="overflow">
                    <a:lnL>
                      <a:noFill/>
                    </a:lnL>
                    <a:lnR>
                      <a:noFill/>
                    </a:lnR>
                    <a:lnT cap="flat">
                      <a:noFill/>
                    </a:lnT>
                    <a:lnB cap="flat">
                      <a:noFill/>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1" i="0" u="none" strike="noStrike" cap="none" normalizeH="0" baseline="0" dirty="0">
                          <a:ln>
                            <a:noFill/>
                          </a:ln>
                          <a:solidFill>
                            <a:schemeClr val="tx1"/>
                          </a:solidFill>
                          <a:effectLst/>
                          <a:latin typeface="Times New Roman" pitchFamily="18" charset="0"/>
                          <a:ea typeface="宋体" pitchFamily="2" charset="-122"/>
                        </a:rPr>
                        <a:t> 2</a:t>
                      </a:r>
                    </a:p>
                  </a:txBody>
                  <a:tcPr marL="90000" marR="90000" marT="46800" marB="46800" horzOverflow="overflow">
                    <a:lnL>
                      <a:noFill/>
                    </a:lnL>
                    <a:lnR>
                      <a:noFill/>
                    </a:lnR>
                    <a:lnT cap="flat">
                      <a:noFill/>
                    </a:lnT>
                    <a:lnB cap="flat">
                      <a:noFill/>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1" i="0" u="none" strike="noStrike" cap="none" normalizeH="0" baseline="0" dirty="0">
                          <a:ln>
                            <a:noFill/>
                          </a:ln>
                          <a:solidFill>
                            <a:schemeClr val="tx1"/>
                          </a:solidFill>
                          <a:effectLst/>
                          <a:latin typeface="Times New Roman" pitchFamily="18" charset="0"/>
                          <a:ea typeface="宋体" pitchFamily="2" charset="-122"/>
                        </a:rPr>
                        <a:t> 3</a:t>
                      </a:r>
                    </a:p>
                  </a:txBody>
                  <a:tcPr marL="90000" marR="90000" marT="46800" marB="46800" horzOverflow="overflow">
                    <a:lnL>
                      <a:noFill/>
                    </a:lnL>
                    <a:lnR>
                      <a:noFill/>
                    </a:lnR>
                    <a:lnT cap="flat">
                      <a:noFill/>
                    </a:lnT>
                    <a:lnB cap="flat">
                      <a:noFill/>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1" i="0" u="none" strike="noStrike" cap="none" normalizeH="0" baseline="0" dirty="0">
                          <a:ln>
                            <a:noFill/>
                          </a:ln>
                          <a:solidFill>
                            <a:schemeClr val="tx1"/>
                          </a:solidFill>
                          <a:effectLst/>
                          <a:latin typeface="Times New Roman" pitchFamily="18" charset="0"/>
                          <a:ea typeface="宋体" pitchFamily="2" charset="-122"/>
                        </a:rPr>
                        <a:t>  4</a:t>
                      </a:r>
                    </a:p>
                  </a:txBody>
                  <a:tcPr marL="90000" marR="90000" marT="46800" marB="46800" horzOverflow="overflow">
                    <a:lnL>
                      <a:noFill/>
                    </a:lnL>
                    <a:lnR>
                      <a:noFill/>
                    </a:lnR>
                    <a:lnT cap="flat">
                      <a:noFill/>
                    </a:lnT>
                    <a:lnB cap="flat">
                      <a:noFill/>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  5</a:t>
                      </a:r>
                    </a:p>
                  </a:txBody>
                  <a:tcPr marL="90000" marR="90000" marT="46800" marB="46800" horzOverflow="overflow">
                    <a:lnL>
                      <a:noFill/>
                    </a:lnL>
                    <a:lnR>
                      <a:noFill/>
                    </a:lnR>
                    <a:lnT cap="flat">
                      <a:noFill/>
                    </a:lnT>
                    <a:lnB cap="flat">
                      <a:noFill/>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1" i="0" u="none" strike="noStrike" cap="none" normalizeH="0" baseline="0" dirty="0">
                          <a:ln>
                            <a:noFill/>
                          </a:ln>
                          <a:solidFill>
                            <a:schemeClr val="tx1"/>
                          </a:solidFill>
                          <a:effectLst/>
                          <a:latin typeface="Times New Roman" pitchFamily="18" charset="0"/>
                          <a:ea typeface="宋体" pitchFamily="2" charset="-122"/>
                        </a:rPr>
                        <a:t>  6</a:t>
                      </a:r>
                    </a:p>
                  </a:txBody>
                  <a:tcPr marL="90000" marR="90000" marT="46800" marB="46800" horzOverflow="overflow">
                    <a:lnL>
                      <a:noFill/>
                    </a:lnL>
                    <a:lnR>
                      <a:noFill/>
                    </a:lnR>
                    <a:lnT cap="flat">
                      <a:noFill/>
                    </a:lnT>
                    <a:lnB cap="flat">
                      <a:noFill/>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1" i="0" u="none" strike="noStrike" cap="none" normalizeH="0" baseline="0" dirty="0">
                          <a:ln>
                            <a:noFill/>
                          </a:ln>
                          <a:solidFill>
                            <a:schemeClr val="tx1"/>
                          </a:solidFill>
                          <a:effectLst/>
                          <a:latin typeface="Times New Roman" pitchFamily="18" charset="0"/>
                          <a:ea typeface="宋体" pitchFamily="2" charset="-122"/>
                        </a:rPr>
                        <a:t>  </a:t>
                      </a:r>
                      <a:r>
                        <a:rPr kumimoji="0" lang="en-US" altLang="zh-CN" sz="2400" b="1" i="0" u="none" strike="noStrike" cap="none" normalizeH="0" baseline="0" dirty="0">
                          <a:ln>
                            <a:noFill/>
                          </a:ln>
                          <a:solidFill>
                            <a:srgbClr val="FF0000"/>
                          </a:solidFill>
                          <a:effectLst/>
                          <a:latin typeface="Times New Roman" pitchFamily="18" charset="0"/>
                          <a:ea typeface="宋体" pitchFamily="2" charset="-122"/>
                        </a:rPr>
                        <a:t>7</a:t>
                      </a:r>
                    </a:p>
                  </a:txBody>
                  <a:tcPr marL="90000" marR="90000" marT="46800" marB="46800" horzOverflow="overflow">
                    <a:lnL>
                      <a:noFill/>
                    </a:lnL>
                    <a:lnR>
                      <a:noFill/>
                    </a:lnR>
                    <a:lnT cap="flat">
                      <a:noFill/>
                    </a:lnT>
                    <a:lnB cap="flat">
                      <a:noFill/>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1" i="0" u="none" strike="noStrike" cap="none" normalizeH="0" baseline="0" dirty="0">
                          <a:ln>
                            <a:noFill/>
                          </a:ln>
                          <a:solidFill>
                            <a:schemeClr val="tx1"/>
                          </a:solidFill>
                          <a:effectLst/>
                          <a:latin typeface="Times New Roman" pitchFamily="18" charset="0"/>
                          <a:ea typeface="宋体" pitchFamily="2" charset="-122"/>
                        </a:rPr>
                        <a:t>   8</a:t>
                      </a:r>
                    </a:p>
                  </a:txBody>
                  <a:tcPr marL="90000" marR="90000" marT="46800" marB="46800" horzOverflow="overflow">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grpSp>
        <p:nvGrpSpPr>
          <p:cNvPr id="36" name="组合 25"/>
          <p:cNvGrpSpPr/>
          <p:nvPr/>
        </p:nvGrpSpPr>
        <p:grpSpPr>
          <a:xfrm>
            <a:off x="5118918" y="2698287"/>
            <a:ext cx="596082" cy="642942"/>
            <a:chOff x="7262066" y="4786322"/>
            <a:chExt cx="596082" cy="642942"/>
          </a:xfrm>
        </p:grpSpPr>
        <p:cxnSp>
          <p:nvCxnSpPr>
            <p:cNvPr id="37" name="直接箭头连接符 36"/>
            <p:cNvCxnSpPr/>
            <p:nvPr/>
          </p:nvCxnSpPr>
          <p:spPr bwMode="auto">
            <a:xfrm rot="5400000" flipH="1" flipV="1">
              <a:off x="6941389" y="5106999"/>
              <a:ext cx="642942" cy="1588"/>
            </a:xfrm>
            <a:prstGeom prst="straightConnector1">
              <a:avLst/>
            </a:prstGeom>
            <a:noFill/>
            <a:ln w="28575" cap="flat" cmpd="sng" algn="ctr">
              <a:solidFill>
                <a:srgbClr val="000000"/>
              </a:solidFill>
              <a:prstDash val="solid"/>
              <a:round/>
              <a:headEnd type="none" w="med" len="med"/>
              <a:tailEnd type="arrow"/>
            </a:ln>
            <a:effectLst/>
          </p:spPr>
        </p:cxnSp>
        <p:sp>
          <p:nvSpPr>
            <p:cNvPr id="38" name="Text Box 195"/>
            <p:cNvSpPr txBox="1">
              <a:spLocks noChangeArrowheads="1"/>
            </p:cNvSpPr>
            <p:nvPr/>
          </p:nvSpPr>
          <p:spPr bwMode="auto">
            <a:xfrm>
              <a:off x="7334298" y="4919989"/>
              <a:ext cx="523850" cy="437043"/>
            </a:xfrm>
            <a:prstGeom prst="rect">
              <a:avLst/>
            </a:prstGeom>
            <a:noFill/>
            <a:ln w="9525" algn="ctr">
              <a:noFill/>
              <a:miter lim="800000"/>
              <a:headEnd/>
              <a:tailEnd/>
            </a:ln>
            <a:effectLst/>
          </p:spPr>
          <p:txBody>
            <a:bodyPr wrap="square">
              <a:spAutoFit/>
            </a:bodyPr>
            <a:lstStyle/>
            <a:p>
              <a:pPr fontAlgn="base">
                <a:lnSpc>
                  <a:spcPct val="80000"/>
                </a:lnSpc>
                <a:spcBef>
                  <a:spcPct val="0"/>
                </a:spcBef>
                <a:spcAft>
                  <a:spcPct val="0"/>
                </a:spcAft>
                <a:defRPr/>
              </a:pPr>
              <a:r>
                <a:rPr kumimoji="1" lang="en-US" altLang="zh-CN" sz="2800" b="1" kern="0" dirty="0" err="1">
                  <a:solidFill>
                    <a:srgbClr val="0000FF"/>
                  </a:solidFill>
                  <a:latin typeface="Times New Roman" pitchFamily="18" charset="0"/>
                  <a:ea typeface="楷体_GB2312" pitchFamily="49" charset="-122"/>
                </a:rPr>
                <a:t>i</a:t>
              </a:r>
              <a:endParaRPr kumimoji="1" lang="en-US" altLang="zh-CN" sz="2800" b="1" kern="0" dirty="0">
                <a:solidFill>
                  <a:srgbClr val="0000FF"/>
                </a:solidFill>
                <a:latin typeface="Times New Roman" pitchFamily="18" charset="0"/>
                <a:ea typeface="楷体_GB2312" pitchFamily="49" charset="-122"/>
              </a:endParaRPr>
            </a:p>
          </p:txBody>
        </p:sp>
      </p:grpSp>
      <p:grpSp>
        <p:nvGrpSpPr>
          <p:cNvPr id="39" name="组合 48"/>
          <p:cNvGrpSpPr/>
          <p:nvPr/>
        </p:nvGrpSpPr>
        <p:grpSpPr>
          <a:xfrm>
            <a:off x="6665984" y="2737651"/>
            <a:ext cx="596082" cy="642942"/>
            <a:chOff x="6476248" y="2786058"/>
            <a:chExt cx="596082" cy="642942"/>
          </a:xfrm>
        </p:grpSpPr>
        <p:cxnSp>
          <p:nvCxnSpPr>
            <p:cNvPr id="40" name="直接箭头连接符 39"/>
            <p:cNvCxnSpPr/>
            <p:nvPr/>
          </p:nvCxnSpPr>
          <p:spPr bwMode="auto">
            <a:xfrm rot="5400000" flipH="1" flipV="1">
              <a:off x="6155571" y="3106735"/>
              <a:ext cx="642942" cy="1588"/>
            </a:xfrm>
            <a:prstGeom prst="straightConnector1">
              <a:avLst/>
            </a:prstGeom>
            <a:noFill/>
            <a:ln w="28575" cap="flat" cmpd="sng" algn="ctr">
              <a:solidFill>
                <a:srgbClr val="000000"/>
              </a:solidFill>
              <a:prstDash val="solid"/>
              <a:round/>
              <a:headEnd type="none" w="med" len="med"/>
              <a:tailEnd type="arrow"/>
            </a:ln>
            <a:effectLst/>
          </p:spPr>
        </p:cxnSp>
        <p:sp>
          <p:nvSpPr>
            <p:cNvPr id="41" name="Text Box 195"/>
            <p:cNvSpPr txBox="1">
              <a:spLocks noChangeArrowheads="1"/>
            </p:cNvSpPr>
            <p:nvPr/>
          </p:nvSpPr>
          <p:spPr bwMode="auto">
            <a:xfrm>
              <a:off x="6548480" y="2919725"/>
              <a:ext cx="523850" cy="437043"/>
            </a:xfrm>
            <a:prstGeom prst="rect">
              <a:avLst/>
            </a:prstGeom>
            <a:noFill/>
            <a:ln w="9525" algn="ctr">
              <a:noFill/>
              <a:miter lim="800000"/>
              <a:headEnd/>
              <a:tailEnd/>
            </a:ln>
            <a:effectLst/>
          </p:spPr>
          <p:txBody>
            <a:bodyPr wrap="square">
              <a:spAutoFit/>
            </a:bodyPr>
            <a:lstStyle/>
            <a:p>
              <a:pPr fontAlgn="base">
                <a:lnSpc>
                  <a:spcPct val="80000"/>
                </a:lnSpc>
                <a:spcBef>
                  <a:spcPct val="0"/>
                </a:spcBef>
                <a:spcAft>
                  <a:spcPct val="0"/>
                </a:spcAft>
                <a:defRPr/>
              </a:pPr>
              <a:r>
                <a:rPr kumimoji="1" lang="en-US" altLang="zh-CN" sz="2800" b="1" kern="0" dirty="0">
                  <a:solidFill>
                    <a:srgbClr val="0000FF"/>
                  </a:solidFill>
                  <a:latin typeface="Times New Roman" pitchFamily="18" charset="0"/>
                  <a:ea typeface="楷体_GB2312" pitchFamily="49" charset="-122"/>
                </a:rPr>
                <a:t>p</a:t>
              </a:r>
            </a:p>
          </p:txBody>
        </p:sp>
      </p:grpSp>
      <p:grpSp>
        <p:nvGrpSpPr>
          <p:cNvPr id="42" name="组合 44"/>
          <p:cNvGrpSpPr/>
          <p:nvPr/>
        </p:nvGrpSpPr>
        <p:grpSpPr>
          <a:xfrm>
            <a:off x="8388759" y="2744773"/>
            <a:ext cx="596082" cy="642942"/>
            <a:chOff x="7262066" y="2786058"/>
            <a:chExt cx="596082" cy="642942"/>
          </a:xfrm>
        </p:grpSpPr>
        <p:cxnSp>
          <p:nvCxnSpPr>
            <p:cNvPr id="43" name="直接箭头连接符 42"/>
            <p:cNvCxnSpPr/>
            <p:nvPr/>
          </p:nvCxnSpPr>
          <p:spPr bwMode="auto">
            <a:xfrm rot="5400000" flipH="1" flipV="1">
              <a:off x="6941389" y="3106735"/>
              <a:ext cx="642942" cy="1588"/>
            </a:xfrm>
            <a:prstGeom prst="straightConnector1">
              <a:avLst/>
            </a:prstGeom>
            <a:noFill/>
            <a:ln w="28575" cap="flat" cmpd="sng" algn="ctr">
              <a:solidFill>
                <a:srgbClr val="000000"/>
              </a:solidFill>
              <a:prstDash val="solid"/>
              <a:round/>
              <a:headEnd type="none" w="med" len="med"/>
              <a:tailEnd type="arrow"/>
            </a:ln>
            <a:effectLst/>
          </p:spPr>
        </p:cxnSp>
        <p:sp>
          <p:nvSpPr>
            <p:cNvPr id="44" name="Text Box 195"/>
            <p:cNvSpPr txBox="1">
              <a:spLocks noChangeArrowheads="1"/>
            </p:cNvSpPr>
            <p:nvPr/>
          </p:nvSpPr>
          <p:spPr bwMode="auto">
            <a:xfrm>
              <a:off x="7334298" y="2919725"/>
              <a:ext cx="523850" cy="437043"/>
            </a:xfrm>
            <a:prstGeom prst="rect">
              <a:avLst/>
            </a:prstGeom>
            <a:noFill/>
            <a:ln w="9525" algn="ctr">
              <a:noFill/>
              <a:miter lim="800000"/>
              <a:headEnd/>
              <a:tailEnd/>
            </a:ln>
            <a:effectLst/>
          </p:spPr>
          <p:txBody>
            <a:bodyPr wrap="square">
              <a:spAutoFit/>
            </a:bodyPr>
            <a:lstStyle/>
            <a:p>
              <a:pPr fontAlgn="base">
                <a:lnSpc>
                  <a:spcPct val="80000"/>
                </a:lnSpc>
                <a:spcBef>
                  <a:spcPct val="0"/>
                </a:spcBef>
                <a:spcAft>
                  <a:spcPct val="0"/>
                </a:spcAft>
                <a:defRPr/>
              </a:pPr>
              <a:r>
                <a:rPr kumimoji="1" lang="en-US" altLang="zh-CN" sz="2800" b="1" kern="0" dirty="0">
                  <a:solidFill>
                    <a:srgbClr val="0000FF"/>
                  </a:solidFill>
                  <a:latin typeface="Times New Roman" pitchFamily="18" charset="0"/>
                  <a:ea typeface="楷体_GB2312" pitchFamily="49" charset="-122"/>
                </a:rPr>
                <a:t>q</a:t>
              </a:r>
            </a:p>
          </p:txBody>
        </p:sp>
      </p:grpSp>
      <p:grpSp>
        <p:nvGrpSpPr>
          <p:cNvPr id="46" name="组合 51"/>
          <p:cNvGrpSpPr/>
          <p:nvPr/>
        </p:nvGrpSpPr>
        <p:grpSpPr>
          <a:xfrm>
            <a:off x="5024490" y="1806858"/>
            <a:ext cx="1643082" cy="461665"/>
            <a:chOff x="2786050" y="1571612"/>
            <a:chExt cx="3857652" cy="461665"/>
          </a:xfrm>
        </p:grpSpPr>
        <p:sp>
          <p:nvSpPr>
            <p:cNvPr id="47" name="TextBox 46"/>
            <p:cNvSpPr txBox="1"/>
            <p:nvPr/>
          </p:nvSpPr>
          <p:spPr>
            <a:xfrm>
              <a:off x="3821758" y="1571612"/>
              <a:ext cx="1886293" cy="461665"/>
            </a:xfrm>
            <a:prstGeom prst="rect">
              <a:avLst/>
            </a:prstGeom>
            <a:solidFill>
              <a:srgbClr val="DBF5F9">
                <a:lumMod val="90000"/>
              </a:srgbClr>
            </a:solidFill>
          </p:spPr>
          <p:txBody>
            <a:bodyPr wrap="none" rtlCol="0">
              <a:spAutoFit/>
            </a:bodyPr>
            <a:lstStyle/>
            <a:p>
              <a:pPr algn="ctr" fontAlgn="base">
                <a:spcBef>
                  <a:spcPct val="0"/>
                </a:spcBef>
                <a:spcAft>
                  <a:spcPct val="0"/>
                </a:spcAft>
                <a:defRPr/>
              </a:pPr>
              <a:r>
                <a:rPr kumimoji="1" lang="zh-CN" altLang="en-US" sz="2400" b="1" kern="0" dirty="0">
                  <a:solidFill>
                    <a:srgbClr val="0000FF"/>
                  </a:solidFill>
                  <a:latin typeface="Times New Roman" pitchFamily="18" charset="0"/>
                  <a:ea typeface="楷体_GB2312" pitchFamily="49" charset="-122"/>
                </a:rPr>
                <a:t>交换</a:t>
              </a:r>
            </a:p>
          </p:txBody>
        </p:sp>
        <p:cxnSp>
          <p:nvCxnSpPr>
            <p:cNvPr id="48" name="直接箭头连接符 47"/>
            <p:cNvCxnSpPr/>
            <p:nvPr/>
          </p:nvCxnSpPr>
          <p:spPr bwMode="auto">
            <a:xfrm>
              <a:off x="2786050" y="1571612"/>
              <a:ext cx="3857652" cy="1588"/>
            </a:xfrm>
            <a:prstGeom prst="straightConnector1">
              <a:avLst/>
            </a:prstGeom>
            <a:noFill/>
            <a:ln w="28575" cap="flat" cmpd="sng" algn="ctr">
              <a:solidFill>
                <a:srgbClr val="000000"/>
              </a:solidFill>
              <a:prstDash val="solid"/>
              <a:round/>
              <a:headEnd type="arrow"/>
              <a:tailEnd type="arrow"/>
            </a:ln>
            <a:effectLst/>
          </p:spPr>
        </p:cxnSp>
      </p:grpSp>
      <p:sp>
        <p:nvSpPr>
          <p:cNvPr id="50" name="Text Box 228"/>
          <p:cNvSpPr txBox="1">
            <a:spLocks noChangeArrowheads="1"/>
          </p:cNvSpPr>
          <p:nvPr/>
        </p:nvSpPr>
        <p:spPr bwMode="auto">
          <a:xfrm>
            <a:off x="142877" y="3622684"/>
            <a:ext cx="1428727" cy="1126462"/>
          </a:xfrm>
          <a:prstGeom prst="rect">
            <a:avLst/>
          </a:prstGeom>
          <a:noFill/>
          <a:ln w="9525" algn="ctr">
            <a:noFill/>
            <a:miter lim="800000"/>
            <a:headEnd/>
            <a:tailEnd/>
          </a:ln>
          <a:effectLst/>
        </p:spPr>
        <p:txBody>
          <a:bodyPr wrap="square">
            <a:spAutoFit/>
          </a:bodyPr>
          <a:lstStyle/>
          <a:p>
            <a:pPr fontAlgn="base">
              <a:lnSpc>
                <a:spcPct val="80000"/>
              </a:lnSpc>
              <a:spcBef>
                <a:spcPct val="0"/>
              </a:spcBef>
              <a:spcAft>
                <a:spcPct val="0"/>
              </a:spcAft>
            </a:pPr>
            <a:r>
              <a:rPr kumimoji="1" lang="en-US" altLang="zh-CN" sz="2800" b="1" dirty="0" err="1">
                <a:solidFill>
                  <a:srgbClr val="0000FF"/>
                </a:solidFill>
                <a:latin typeface="Times New Roman" pitchFamily="18" charset="0"/>
                <a:ea typeface="楷体_GB2312" pitchFamily="49" charset="-122"/>
              </a:rPr>
              <a:t>i</a:t>
            </a:r>
            <a:r>
              <a:rPr kumimoji="1" lang="en-US" altLang="zh-CN" sz="2800" b="1" dirty="0">
                <a:solidFill>
                  <a:srgbClr val="0000FF"/>
                </a:solidFill>
                <a:latin typeface="Times New Roman" pitchFamily="18" charset="0"/>
                <a:ea typeface="楷体_GB2312" pitchFamily="49" charset="-122"/>
              </a:rPr>
              <a:t>=5</a:t>
            </a:r>
          </a:p>
          <a:p>
            <a:pPr fontAlgn="base">
              <a:lnSpc>
                <a:spcPct val="80000"/>
              </a:lnSpc>
              <a:spcBef>
                <a:spcPct val="0"/>
              </a:spcBef>
              <a:spcAft>
                <a:spcPct val="0"/>
              </a:spcAft>
            </a:pPr>
            <a:r>
              <a:rPr kumimoji="1" lang="en-US" altLang="zh-CN" sz="2800" b="1" dirty="0">
                <a:solidFill>
                  <a:srgbClr val="0000FF"/>
                </a:solidFill>
                <a:latin typeface="Times New Roman" pitchFamily="18" charset="0"/>
                <a:ea typeface="楷体_GB2312" pitchFamily="49" charset="-122"/>
              </a:rPr>
              <a:t>p=8</a:t>
            </a:r>
            <a:endParaRPr kumimoji="1" lang="en-US" altLang="zh-CN" sz="2800" b="1" dirty="0">
              <a:solidFill>
                <a:srgbClr val="FF0000"/>
              </a:solidFill>
              <a:latin typeface="Times New Roman" pitchFamily="18" charset="0"/>
              <a:ea typeface="楷体_GB2312" pitchFamily="49" charset="-122"/>
            </a:endParaRPr>
          </a:p>
          <a:p>
            <a:pPr fontAlgn="base">
              <a:lnSpc>
                <a:spcPct val="80000"/>
              </a:lnSpc>
              <a:spcBef>
                <a:spcPct val="0"/>
              </a:spcBef>
              <a:spcAft>
                <a:spcPct val="0"/>
              </a:spcAft>
            </a:pPr>
            <a:r>
              <a:rPr kumimoji="1" lang="en-US" altLang="zh-CN" sz="2800" b="1" dirty="0">
                <a:solidFill>
                  <a:srgbClr val="0000FF"/>
                </a:solidFill>
                <a:latin typeface="Times New Roman" pitchFamily="18" charset="0"/>
                <a:ea typeface="楷体_GB2312" pitchFamily="49" charset="-122"/>
              </a:rPr>
              <a:t>q=3</a:t>
            </a:r>
          </a:p>
        </p:txBody>
      </p:sp>
      <p:graphicFrame>
        <p:nvGraphicFramePr>
          <p:cNvPr id="52" name="Group 306"/>
          <p:cNvGraphicFramePr>
            <a:graphicFrameLocks noGrp="1"/>
          </p:cNvGraphicFramePr>
          <p:nvPr>
            <p:extLst>
              <p:ext uri="{D42A27DB-BD31-4B8C-83A1-F6EECF244321}">
                <p14:modId xmlns:p14="http://schemas.microsoft.com/office/powerpoint/2010/main" val="3118580199"/>
              </p:ext>
            </p:extLst>
          </p:nvPr>
        </p:nvGraphicFramePr>
        <p:xfrm>
          <a:off x="1885977" y="3317885"/>
          <a:ext cx="6767513" cy="519113"/>
        </p:xfrm>
        <a:graphic>
          <a:graphicData uri="http://schemas.openxmlformats.org/drawingml/2006/table">
            <a:tbl>
              <a:tblPr/>
              <a:tblGrid>
                <a:gridCol w="752475">
                  <a:extLst>
                    <a:ext uri="{9D8B030D-6E8A-4147-A177-3AD203B41FA5}">
                      <a16:colId xmlns:a16="http://schemas.microsoft.com/office/drawing/2014/main" val="20000"/>
                    </a:ext>
                  </a:extLst>
                </a:gridCol>
                <a:gridCol w="750888">
                  <a:extLst>
                    <a:ext uri="{9D8B030D-6E8A-4147-A177-3AD203B41FA5}">
                      <a16:colId xmlns:a16="http://schemas.microsoft.com/office/drawing/2014/main" val="20001"/>
                    </a:ext>
                  </a:extLst>
                </a:gridCol>
                <a:gridCol w="752475">
                  <a:extLst>
                    <a:ext uri="{9D8B030D-6E8A-4147-A177-3AD203B41FA5}">
                      <a16:colId xmlns:a16="http://schemas.microsoft.com/office/drawing/2014/main" val="20002"/>
                    </a:ext>
                  </a:extLst>
                </a:gridCol>
                <a:gridCol w="752475">
                  <a:extLst>
                    <a:ext uri="{9D8B030D-6E8A-4147-A177-3AD203B41FA5}">
                      <a16:colId xmlns:a16="http://schemas.microsoft.com/office/drawing/2014/main" val="20003"/>
                    </a:ext>
                  </a:extLst>
                </a:gridCol>
                <a:gridCol w="750887">
                  <a:extLst>
                    <a:ext uri="{9D8B030D-6E8A-4147-A177-3AD203B41FA5}">
                      <a16:colId xmlns:a16="http://schemas.microsoft.com/office/drawing/2014/main" val="20004"/>
                    </a:ext>
                  </a:extLst>
                </a:gridCol>
                <a:gridCol w="752475">
                  <a:extLst>
                    <a:ext uri="{9D8B030D-6E8A-4147-A177-3AD203B41FA5}">
                      <a16:colId xmlns:a16="http://schemas.microsoft.com/office/drawing/2014/main" val="20005"/>
                    </a:ext>
                  </a:extLst>
                </a:gridCol>
                <a:gridCol w="752475">
                  <a:extLst>
                    <a:ext uri="{9D8B030D-6E8A-4147-A177-3AD203B41FA5}">
                      <a16:colId xmlns:a16="http://schemas.microsoft.com/office/drawing/2014/main" val="20006"/>
                    </a:ext>
                  </a:extLst>
                </a:gridCol>
                <a:gridCol w="750888">
                  <a:extLst>
                    <a:ext uri="{9D8B030D-6E8A-4147-A177-3AD203B41FA5}">
                      <a16:colId xmlns:a16="http://schemas.microsoft.com/office/drawing/2014/main" val="20007"/>
                    </a:ext>
                  </a:extLst>
                </a:gridCol>
                <a:gridCol w="752475">
                  <a:extLst>
                    <a:ext uri="{9D8B030D-6E8A-4147-A177-3AD203B41FA5}">
                      <a16:colId xmlns:a16="http://schemas.microsoft.com/office/drawing/2014/main" val="20008"/>
                    </a:ext>
                  </a:extLst>
                </a:gridCol>
              </a:tblGrid>
              <a:tr h="519113">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1" i="0" u="none" strike="noStrike" cap="none" normalizeH="0" baseline="0" dirty="0">
                          <a:ln>
                            <a:noFill/>
                          </a:ln>
                          <a:solidFill>
                            <a:schemeClr val="tx1"/>
                          </a:solidFill>
                          <a:effectLst/>
                          <a:latin typeface="Times New Roman" pitchFamily="18" charset="0"/>
                          <a:ea typeface="宋体" pitchFamily="2" charset="-122"/>
                        </a:rPr>
                        <a:t>0</a:t>
                      </a:r>
                    </a:p>
                  </a:txBody>
                  <a:tcPr marL="90000" marR="90000" marT="46800" marB="46800" horzOverflow="overflow">
                    <a:lnL cap="flat">
                      <a:noFill/>
                    </a:lnL>
                    <a:lnR>
                      <a:noFill/>
                    </a:lnR>
                    <a:lnT cap="flat">
                      <a:noFill/>
                    </a:lnT>
                    <a:lnB cap="flat">
                      <a:noFill/>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1" i="0" u="none" strike="noStrike" cap="none" normalizeH="0" baseline="0" dirty="0">
                          <a:ln>
                            <a:noFill/>
                          </a:ln>
                          <a:solidFill>
                            <a:schemeClr val="tx1"/>
                          </a:solidFill>
                          <a:effectLst/>
                          <a:latin typeface="Times New Roman" pitchFamily="18" charset="0"/>
                          <a:ea typeface="宋体" pitchFamily="2" charset="-122"/>
                        </a:rPr>
                        <a:t>1</a:t>
                      </a:r>
                    </a:p>
                  </a:txBody>
                  <a:tcPr marL="90000" marR="90000" marT="46800" marB="46800" horzOverflow="overflow">
                    <a:lnL>
                      <a:noFill/>
                    </a:lnL>
                    <a:lnR>
                      <a:noFill/>
                    </a:lnR>
                    <a:lnT cap="flat">
                      <a:noFill/>
                    </a:lnT>
                    <a:lnB cap="flat">
                      <a:noFill/>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1" i="0" u="none" strike="noStrike" cap="none" normalizeH="0" baseline="0" dirty="0">
                          <a:ln>
                            <a:noFill/>
                          </a:ln>
                          <a:solidFill>
                            <a:schemeClr val="tx1"/>
                          </a:solidFill>
                          <a:effectLst/>
                          <a:latin typeface="Times New Roman" pitchFamily="18" charset="0"/>
                          <a:ea typeface="宋体" pitchFamily="2" charset="-122"/>
                        </a:rPr>
                        <a:t> 2</a:t>
                      </a:r>
                    </a:p>
                  </a:txBody>
                  <a:tcPr marL="90000" marR="90000" marT="46800" marB="46800" horzOverflow="overflow">
                    <a:lnL>
                      <a:noFill/>
                    </a:lnL>
                    <a:lnR>
                      <a:noFill/>
                    </a:lnR>
                    <a:lnT cap="flat">
                      <a:noFill/>
                    </a:lnT>
                    <a:lnB cap="flat">
                      <a:noFill/>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1" i="0" u="none" strike="noStrike" cap="none" normalizeH="0" baseline="0" dirty="0">
                          <a:ln>
                            <a:noFill/>
                          </a:ln>
                          <a:solidFill>
                            <a:schemeClr val="tx1"/>
                          </a:solidFill>
                          <a:effectLst/>
                          <a:latin typeface="Times New Roman" pitchFamily="18" charset="0"/>
                          <a:ea typeface="宋体" pitchFamily="2" charset="-122"/>
                        </a:rPr>
                        <a:t> 3</a:t>
                      </a:r>
                    </a:p>
                  </a:txBody>
                  <a:tcPr marL="90000" marR="90000" marT="46800" marB="46800" horzOverflow="overflow">
                    <a:lnL>
                      <a:noFill/>
                    </a:lnL>
                    <a:lnR>
                      <a:noFill/>
                    </a:lnR>
                    <a:lnT cap="flat">
                      <a:noFill/>
                    </a:lnT>
                    <a:lnB cap="flat">
                      <a:noFill/>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1" i="0" u="none" strike="noStrike" cap="none" normalizeH="0" baseline="0" dirty="0">
                          <a:ln>
                            <a:noFill/>
                          </a:ln>
                          <a:solidFill>
                            <a:schemeClr val="tx1"/>
                          </a:solidFill>
                          <a:effectLst/>
                          <a:latin typeface="Times New Roman" pitchFamily="18" charset="0"/>
                          <a:ea typeface="宋体" pitchFamily="2" charset="-122"/>
                        </a:rPr>
                        <a:t>  4</a:t>
                      </a:r>
                    </a:p>
                  </a:txBody>
                  <a:tcPr marL="90000" marR="90000" marT="46800" marB="46800" horzOverflow="overflow">
                    <a:lnL>
                      <a:noFill/>
                    </a:lnL>
                    <a:lnR>
                      <a:noFill/>
                    </a:lnR>
                    <a:lnT cap="flat">
                      <a:noFill/>
                    </a:lnT>
                    <a:lnB cap="flat">
                      <a:noFill/>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  5</a:t>
                      </a:r>
                    </a:p>
                  </a:txBody>
                  <a:tcPr marL="90000" marR="90000" marT="46800" marB="46800" horzOverflow="overflow">
                    <a:lnL>
                      <a:noFill/>
                    </a:lnL>
                    <a:lnR>
                      <a:noFill/>
                    </a:lnR>
                    <a:lnT cap="flat">
                      <a:noFill/>
                    </a:lnT>
                    <a:lnB cap="flat">
                      <a:noFill/>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1" i="0" u="none" strike="noStrike" cap="none" normalizeH="0" baseline="0" dirty="0">
                          <a:ln>
                            <a:noFill/>
                          </a:ln>
                          <a:solidFill>
                            <a:schemeClr val="tx1"/>
                          </a:solidFill>
                          <a:effectLst/>
                          <a:latin typeface="Times New Roman" pitchFamily="18" charset="0"/>
                          <a:ea typeface="宋体" pitchFamily="2" charset="-122"/>
                        </a:rPr>
                        <a:t>  6</a:t>
                      </a:r>
                    </a:p>
                  </a:txBody>
                  <a:tcPr marL="90000" marR="90000" marT="46800" marB="46800" horzOverflow="overflow">
                    <a:lnL>
                      <a:noFill/>
                    </a:lnL>
                    <a:lnR>
                      <a:noFill/>
                    </a:lnR>
                    <a:lnT cap="flat">
                      <a:noFill/>
                    </a:lnT>
                    <a:lnB cap="flat">
                      <a:noFill/>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1" i="0" u="none" strike="noStrike" cap="none" normalizeH="0" baseline="0" dirty="0">
                          <a:ln>
                            <a:noFill/>
                          </a:ln>
                          <a:solidFill>
                            <a:schemeClr val="tx1"/>
                          </a:solidFill>
                          <a:effectLst/>
                          <a:latin typeface="Times New Roman" pitchFamily="18" charset="0"/>
                          <a:ea typeface="宋体" pitchFamily="2" charset="-122"/>
                        </a:rPr>
                        <a:t>  </a:t>
                      </a:r>
                      <a:r>
                        <a:rPr kumimoji="0" lang="en-US" altLang="zh-CN" sz="2400" b="1" i="0" u="none" strike="noStrike" cap="none" normalizeH="0" baseline="0" dirty="0">
                          <a:ln>
                            <a:noFill/>
                          </a:ln>
                          <a:solidFill>
                            <a:srgbClr val="FF0000"/>
                          </a:solidFill>
                          <a:effectLst/>
                          <a:latin typeface="Times New Roman" pitchFamily="18" charset="0"/>
                          <a:ea typeface="宋体" pitchFamily="2" charset="-122"/>
                        </a:rPr>
                        <a:t>7</a:t>
                      </a:r>
                    </a:p>
                  </a:txBody>
                  <a:tcPr marL="90000" marR="90000" marT="46800" marB="46800" horzOverflow="overflow">
                    <a:lnL>
                      <a:noFill/>
                    </a:lnL>
                    <a:lnR>
                      <a:noFill/>
                    </a:lnR>
                    <a:lnT cap="flat">
                      <a:noFill/>
                    </a:lnT>
                    <a:lnB cap="flat">
                      <a:noFill/>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1" i="0" u="none" strike="noStrike" cap="none" normalizeH="0" baseline="0" dirty="0">
                          <a:ln>
                            <a:noFill/>
                          </a:ln>
                          <a:solidFill>
                            <a:schemeClr val="tx1"/>
                          </a:solidFill>
                          <a:effectLst/>
                          <a:latin typeface="Times New Roman" pitchFamily="18" charset="0"/>
                          <a:ea typeface="宋体" pitchFamily="2" charset="-122"/>
                        </a:rPr>
                        <a:t>   8</a:t>
                      </a:r>
                    </a:p>
                  </a:txBody>
                  <a:tcPr marL="90000" marR="90000" marT="46800" marB="46800" horzOverflow="overflow">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grpSp>
        <p:nvGrpSpPr>
          <p:cNvPr id="53" name="组合 25"/>
          <p:cNvGrpSpPr/>
          <p:nvPr/>
        </p:nvGrpSpPr>
        <p:grpSpPr>
          <a:xfrm>
            <a:off x="5715000" y="4836336"/>
            <a:ext cx="596082" cy="642942"/>
            <a:chOff x="7262066" y="4786322"/>
            <a:chExt cx="596082" cy="642942"/>
          </a:xfrm>
        </p:grpSpPr>
        <p:cxnSp>
          <p:nvCxnSpPr>
            <p:cNvPr id="54" name="直接箭头连接符 53"/>
            <p:cNvCxnSpPr/>
            <p:nvPr/>
          </p:nvCxnSpPr>
          <p:spPr bwMode="auto">
            <a:xfrm rot="5400000" flipH="1" flipV="1">
              <a:off x="6941389" y="5106999"/>
              <a:ext cx="642942" cy="1588"/>
            </a:xfrm>
            <a:prstGeom prst="straightConnector1">
              <a:avLst/>
            </a:prstGeom>
            <a:noFill/>
            <a:ln w="28575" cap="flat" cmpd="sng" algn="ctr">
              <a:solidFill>
                <a:srgbClr val="000000"/>
              </a:solidFill>
              <a:prstDash val="solid"/>
              <a:round/>
              <a:headEnd type="none" w="med" len="med"/>
              <a:tailEnd type="arrow"/>
            </a:ln>
            <a:effectLst/>
          </p:spPr>
        </p:cxnSp>
        <p:sp>
          <p:nvSpPr>
            <p:cNvPr id="55" name="Text Box 195"/>
            <p:cNvSpPr txBox="1">
              <a:spLocks noChangeArrowheads="1"/>
            </p:cNvSpPr>
            <p:nvPr/>
          </p:nvSpPr>
          <p:spPr bwMode="auto">
            <a:xfrm>
              <a:off x="7334298" y="4919989"/>
              <a:ext cx="523850" cy="437043"/>
            </a:xfrm>
            <a:prstGeom prst="rect">
              <a:avLst/>
            </a:prstGeom>
            <a:noFill/>
            <a:ln w="9525" algn="ctr">
              <a:noFill/>
              <a:miter lim="800000"/>
              <a:headEnd/>
              <a:tailEnd/>
            </a:ln>
            <a:effectLst/>
          </p:spPr>
          <p:txBody>
            <a:bodyPr wrap="square">
              <a:spAutoFit/>
            </a:bodyPr>
            <a:lstStyle/>
            <a:p>
              <a:pPr fontAlgn="base">
                <a:lnSpc>
                  <a:spcPct val="80000"/>
                </a:lnSpc>
                <a:spcBef>
                  <a:spcPct val="0"/>
                </a:spcBef>
                <a:spcAft>
                  <a:spcPct val="0"/>
                </a:spcAft>
                <a:defRPr/>
              </a:pPr>
              <a:r>
                <a:rPr kumimoji="1" lang="en-US" altLang="zh-CN" sz="2800" b="1" kern="0" dirty="0" err="1">
                  <a:solidFill>
                    <a:srgbClr val="0000FF"/>
                  </a:solidFill>
                  <a:latin typeface="Times New Roman" pitchFamily="18" charset="0"/>
                  <a:ea typeface="楷体_GB2312" pitchFamily="49" charset="-122"/>
                </a:rPr>
                <a:t>i</a:t>
              </a:r>
              <a:endParaRPr kumimoji="1" lang="en-US" altLang="zh-CN" sz="2800" b="1" kern="0" dirty="0">
                <a:solidFill>
                  <a:srgbClr val="0000FF"/>
                </a:solidFill>
                <a:latin typeface="Times New Roman" pitchFamily="18" charset="0"/>
                <a:ea typeface="楷体_GB2312" pitchFamily="49" charset="-122"/>
              </a:endParaRPr>
            </a:p>
          </p:txBody>
        </p:sp>
      </p:grpSp>
      <p:grpSp>
        <p:nvGrpSpPr>
          <p:cNvPr id="56" name="组合 48"/>
          <p:cNvGrpSpPr/>
          <p:nvPr/>
        </p:nvGrpSpPr>
        <p:grpSpPr>
          <a:xfrm>
            <a:off x="8460991" y="4800600"/>
            <a:ext cx="596082" cy="642942"/>
            <a:chOff x="6476248" y="2786058"/>
            <a:chExt cx="596082" cy="642942"/>
          </a:xfrm>
        </p:grpSpPr>
        <p:cxnSp>
          <p:nvCxnSpPr>
            <p:cNvPr id="57" name="直接箭头连接符 56"/>
            <p:cNvCxnSpPr/>
            <p:nvPr/>
          </p:nvCxnSpPr>
          <p:spPr bwMode="auto">
            <a:xfrm rot="5400000" flipH="1" flipV="1">
              <a:off x="6155571" y="3106735"/>
              <a:ext cx="642942" cy="1588"/>
            </a:xfrm>
            <a:prstGeom prst="straightConnector1">
              <a:avLst/>
            </a:prstGeom>
            <a:noFill/>
            <a:ln w="28575" cap="flat" cmpd="sng" algn="ctr">
              <a:solidFill>
                <a:srgbClr val="000000"/>
              </a:solidFill>
              <a:prstDash val="solid"/>
              <a:round/>
              <a:headEnd type="none" w="med" len="med"/>
              <a:tailEnd type="arrow"/>
            </a:ln>
            <a:effectLst/>
          </p:spPr>
        </p:cxnSp>
        <p:sp>
          <p:nvSpPr>
            <p:cNvPr id="58" name="Text Box 195"/>
            <p:cNvSpPr txBox="1">
              <a:spLocks noChangeArrowheads="1"/>
            </p:cNvSpPr>
            <p:nvPr/>
          </p:nvSpPr>
          <p:spPr bwMode="auto">
            <a:xfrm>
              <a:off x="6548480" y="2919725"/>
              <a:ext cx="523850" cy="437043"/>
            </a:xfrm>
            <a:prstGeom prst="rect">
              <a:avLst/>
            </a:prstGeom>
            <a:noFill/>
            <a:ln w="9525" algn="ctr">
              <a:noFill/>
              <a:miter lim="800000"/>
              <a:headEnd/>
              <a:tailEnd/>
            </a:ln>
            <a:effectLst/>
          </p:spPr>
          <p:txBody>
            <a:bodyPr wrap="square">
              <a:spAutoFit/>
            </a:bodyPr>
            <a:lstStyle/>
            <a:p>
              <a:pPr fontAlgn="base">
                <a:lnSpc>
                  <a:spcPct val="80000"/>
                </a:lnSpc>
                <a:spcBef>
                  <a:spcPct val="0"/>
                </a:spcBef>
                <a:spcAft>
                  <a:spcPct val="0"/>
                </a:spcAft>
                <a:defRPr/>
              </a:pPr>
              <a:r>
                <a:rPr kumimoji="1" lang="en-US" altLang="zh-CN" sz="2800" b="1" kern="0" dirty="0">
                  <a:solidFill>
                    <a:srgbClr val="0000FF"/>
                  </a:solidFill>
                  <a:latin typeface="Times New Roman" pitchFamily="18" charset="0"/>
                  <a:ea typeface="楷体_GB2312" pitchFamily="49" charset="-122"/>
                </a:rPr>
                <a:t>p</a:t>
              </a:r>
            </a:p>
          </p:txBody>
        </p:sp>
      </p:grpSp>
      <p:grpSp>
        <p:nvGrpSpPr>
          <p:cNvPr id="59" name="组合 44"/>
          <p:cNvGrpSpPr/>
          <p:nvPr/>
        </p:nvGrpSpPr>
        <p:grpSpPr>
          <a:xfrm>
            <a:off x="4191000" y="4800600"/>
            <a:ext cx="596082" cy="642942"/>
            <a:chOff x="7262066" y="2786058"/>
            <a:chExt cx="596082" cy="642942"/>
          </a:xfrm>
        </p:grpSpPr>
        <p:cxnSp>
          <p:nvCxnSpPr>
            <p:cNvPr id="60" name="直接箭头连接符 59"/>
            <p:cNvCxnSpPr/>
            <p:nvPr/>
          </p:nvCxnSpPr>
          <p:spPr bwMode="auto">
            <a:xfrm rot="5400000" flipH="1" flipV="1">
              <a:off x="6941389" y="3106735"/>
              <a:ext cx="642942" cy="1588"/>
            </a:xfrm>
            <a:prstGeom prst="straightConnector1">
              <a:avLst/>
            </a:prstGeom>
            <a:noFill/>
            <a:ln w="28575" cap="flat" cmpd="sng" algn="ctr">
              <a:solidFill>
                <a:srgbClr val="000000"/>
              </a:solidFill>
              <a:prstDash val="solid"/>
              <a:round/>
              <a:headEnd type="none" w="med" len="med"/>
              <a:tailEnd type="arrow"/>
            </a:ln>
            <a:effectLst/>
          </p:spPr>
        </p:cxnSp>
        <p:sp>
          <p:nvSpPr>
            <p:cNvPr id="61" name="Text Box 195"/>
            <p:cNvSpPr txBox="1">
              <a:spLocks noChangeArrowheads="1"/>
            </p:cNvSpPr>
            <p:nvPr/>
          </p:nvSpPr>
          <p:spPr bwMode="auto">
            <a:xfrm>
              <a:off x="7334298" y="2919725"/>
              <a:ext cx="523850" cy="437043"/>
            </a:xfrm>
            <a:prstGeom prst="rect">
              <a:avLst/>
            </a:prstGeom>
            <a:noFill/>
            <a:ln w="9525" algn="ctr">
              <a:noFill/>
              <a:miter lim="800000"/>
              <a:headEnd/>
              <a:tailEnd/>
            </a:ln>
            <a:effectLst/>
          </p:spPr>
          <p:txBody>
            <a:bodyPr wrap="square">
              <a:spAutoFit/>
            </a:bodyPr>
            <a:lstStyle/>
            <a:p>
              <a:pPr fontAlgn="base">
                <a:lnSpc>
                  <a:spcPct val="80000"/>
                </a:lnSpc>
                <a:spcBef>
                  <a:spcPct val="0"/>
                </a:spcBef>
                <a:spcAft>
                  <a:spcPct val="0"/>
                </a:spcAft>
                <a:defRPr/>
              </a:pPr>
              <a:r>
                <a:rPr kumimoji="1" lang="en-US" altLang="zh-CN" sz="2800" b="1" kern="0" dirty="0">
                  <a:solidFill>
                    <a:srgbClr val="0000FF"/>
                  </a:solidFill>
                  <a:latin typeface="Times New Roman" pitchFamily="18" charset="0"/>
                  <a:ea typeface="楷体_GB2312" pitchFamily="49" charset="-122"/>
                </a:rPr>
                <a:t>q</a:t>
              </a:r>
            </a:p>
          </p:txBody>
        </p:sp>
      </p:grpSp>
      <p:sp>
        <p:nvSpPr>
          <p:cNvPr id="62" name="Text Box 308">
            <a:extLst>
              <a:ext uri="{FF2B5EF4-FFF2-40B4-BE49-F238E27FC236}">
                <a16:creationId xmlns:a16="http://schemas.microsoft.com/office/drawing/2014/main" id="{44143F68-C42E-E442-A794-4FF09AA349F1}"/>
              </a:ext>
            </a:extLst>
          </p:cNvPr>
          <p:cNvSpPr txBox="1">
            <a:spLocks noChangeArrowheads="1"/>
          </p:cNvSpPr>
          <p:nvPr/>
        </p:nvSpPr>
        <p:spPr bwMode="auto">
          <a:xfrm>
            <a:off x="345300" y="965213"/>
            <a:ext cx="8112900" cy="523220"/>
          </a:xfrm>
          <a:prstGeom prst="rect">
            <a:avLst/>
          </a:prstGeom>
          <a:noFill/>
          <a:ln w="9525" algn="ctr">
            <a:noFill/>
            <a:miter lim="800000"/>
            <a:headEnd/>
            <a:tailEnd/>
          </a:ln>
          <a:effectLst/>
        </p:spPr>
        <p:txBody>
          <a:bodyPr wrap="square">
            <a:spAutoFit/>
          </a:bodyPr>
          <a:lstStyle/>
          <a:p>
            <a:pPr fontAlgn="base">
              <a:spcBef>
                <a:spcPct val="20000"/>
              </a:spcBef>
              <a:spcAft>
                <a:spcPct val="0"/>
              </a:spcAft>
              <a:buFont typeface="Wingdings" pitchFamily="2" charset="2"/>
              <a:buChar char="p"/>
            </a:pPr>
            <a:r>
              <a:rPr kumimoji="1" lang="zh-CN" altLang="en-US" sz="2800" b="1" dirty="0">
                <a:solidFill>
                  <a:srgbClr val="003300"/>
                </a:solidFill>
                <a:latin typeface="Times New Roman" pitchFamily="18" charset="0"/>
              </a:rPr>
              <a:t>根据建好的链表重新排列元素，使得物理有序</a:t>
            </a:r>
          </a:p>
        </p:txBody>
      </p:sp>
    </p:spTree>
    <p:extLst>
      <p:ext uri="{BB962C8B-B14F-4D97-AF65-F5344CB8AC3E}">
        <p14:creationId xmlns:p14="http://schemas.microsoft.com/office/powerpoint/2010/main" val="747524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50"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8" name="Group 303"/>
          <p:cNvGraphicFramePr>
            <a:graphicFrameLocks noGrp="1"/>
          </p:cNvGraphicFramePr>
          <p:nvPr>
            <p:extLst>
              <p:ext uri="{D42A27DB-BD31-4B8C-83A1-F6EECF244321}">
                <p14:modId xmlns:p14="http://schemas.microsoft.com/office/powerpoint/2010/main" val="3485088460"/>
              </p:ext>
            </p:extLst>
          </p:nvPr>
        </p:nvGraphicFramePr>
        <p:xfrm>
          <a:off x="1546225" y="3813956"/>
          <a:ext cx="7319963" cy="1038226"/>
        </p:xfrm>
        <a:graphic>
          <a:graphicData uri="http://schemas.openxmlformats.org/drawingml/2006/table">
            <a:tbl>
              <a:tblPr/>
              <a:tblGrid>
                <a:gridCol w="812800">
                  <a:extLst>
                    <a:ext uri="{9D8B030D-6E8A-4147-A177-3AD203B41FA5}">
                      <a16:colId xmlns:a16="http://schemas.microsoft.com/office/drawing/2014/main" val="20000"/>
                    </a:ext>
                  </a:extLst>
                </a:gridCol>
                <a:gridCol w="812800">
                  <a:extLst>
                    <a:ext uri="{9D8B030D-6E8A-4147-A177-3AD203B41FA5}">
                      <a16:colId xmlns:a16="http://schemas.microsoft.com/office/drawing/2014/main" val="20001"/>
                    </a:ext>
                  </a:extLst>
                </a:gridCol>
                <a:gridCol w="812800">
                  <a:extLst>
                    <a:ext uri="{9D8B030D-6E8A-4147-A177-3AD203B41FA5}">
                      <a16:colId xmlns:a16="http://schemas.microsoft.com/office/drawing/2014/main" val="20002"/>
                    </a:ext>
                  </a:extLst>
                </a:gridCol>
                <a:gridCol w="814388">
                  <a:extLst>
                    <a:ext uri="{9D8B030D-6E8A-4147-A177-3AD203B41FA5}">
                      <a16:colId xmlns:a16="http://schemas.microsoft.com/office/drawing/2014/main" val="20003"/>
                    </a:ext>
                  </a:extLst>
                </a:gridCol>
                <a:gridCol w="814387">
                  <a:extLst>
                    <a:ext uri="{9D8B030D-6E8A-4147-A177-3AD203B41FA5}">
                      <a16:colId xmlns:a16="http://schemas.microsoft.com/office/drawing/2014/main" val="20004"/>
                    </a:ext>
                  </a:extLst>
                </a:gridCol>
                <a:gridCol w="814388">
                  <a:extLst>
                    <a:ext uri="{9D8B030D-6E8A-4147-A177-3AD203B41FA5}">
                      <a16:colId xmlns:a16="http://schemas.microsoft.com/office/drawing/2014/main" val="20005"/>
                    </a:ext>
                  </a:extLst>
                </a:gridCol>
                <a:gridCol w="812800">
                  <a:extLst>
                    <a:ext uri="{9D8B030D-6E8A-4147-A177-3AD203B41FA5}">
                      <a16:colId xmlns:a16="http://schemas.microsoft.com/office/drawing/2014/main" val="20006"/>
                    </a:ext>
                  </a:extLst>
                </a:gridCol>
                <a:gridCol w="812800">
                  <a:extLst>
                    <a:ext uri="{9D8B030D-6E8A-4147-A177-3AD203B41FA5}">
                      <a16:colId xmlns:a16="http://schemas.microsoft.com/office/drawing/2014/main" val="20007"/>
                    </a:ext>
                  </a:extLst>
                </a:gridCol>
                <a:gridCol w="812800">
                  <a:extLst>
                    <a:ext uri="{9D8B030D-6E8A-4147-A177-3AD203B41FA5}">
                      <a16:colId xmlns:a16="http://schemas.microsoft.com/office/drawing/2014/main" val="20008"/>
                    </a:ext>
                  </a:extLst>
                </a:gridCol>
              </a:tblGrid>
              <a:tr h="519113">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1" i="0" u="none" strike="noStrike" cap="none" normalizeH="0" baseline="0" dirty="0">
                          <a:ln>
                            <a:noFill/>
                          </a:ln>
                          <a:solidFill>
                            <a:schemeClr val="tx1"/>
                          </a:solidFill>
                          <a:effectLst/>
                          <a:latin typeface="Times New Roman" pitchFamily="18" charset="0"/>
                          <a:ea typeface="宋体" pitchFamily="2" charset="-122"/>
                        </a:rPr>
                        <a:t>M</a:t>
                      </a:r>
                    </a:p>
                  </a:txBody>
                  <a:tcPr marL="90000" marR="90000" marT="46800" marB="46800"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13</a:t>
                      </a: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1" i="0" u="none" strike="noStrike" cap="none" normalizeH="0" baseline="0" dirty="0">
                          <a:ln>
                            <a:noFill/>
                          </a:ln>
                          <a:solidFill>
                            <a:schemeClr val="tx1"/>
                          </a:solidFill>
                          <a:effectLst/>
                          <a:latin typeface="Times New Roman" pitchFamily="18" charset="0"/>
                          <a:ea typeface="宋体" pitchFamily="2" charset="-122"/>
                        </a:rPr>
                        <a:t>27</a:t>
                      </a: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1" i="0" u="none" strike="noStrike" cap="none" normalizeH="0" baseline="0" dirty="0">
                          <a:ln>
                            <a:noFill/>
                          </a:ln>
                          <a:solidFill>
                            <a:schemeClr val="tx1"/>
                          </a:solidFill>
                          <a:effectLst/>
                          <a:latin typeface="Times New Roman" pitchFamily="18" charset="0"/>
                          <a:ea typeface="宋体" pitchFamily="2" charset="-122"/>
                        </a:rPr>
                        <a:t>38</a:t>
                      </a: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1" i="0" u="none" strike="noStrike" cap="none" normalizeH="0" baseline="0" dirty="0">
                          <a:ln>
                            <a:noFill/>
                          </a:ln>
                          <a:solidFill>
                            <a:schemeClr val="tx1"/>
                          </a:solidFill>
                          <a:effectLst/>
                          <a:latin typeface="Times New Roman" pitchFamily="18" charset="0"/>
                          <a:ea typeface="宋体" pitchFamily="2" charset="-122"/>
                        </a:rPr>
                        <a:t>49</a:t>
                      </a: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1" i="0" u="none" strike="noStrike" cap="none" normalizeH="0" baseline="0" dirty="0">
                          <a:ln>
                            <a:noFill/>
                          </a:ln>
                          <a:solidFill>
                            <a:schemeClr val="tx1"/>
                          </a:solidFill>
                          <a:effectLst/>
                          <a:latin typeface="Times New Roman" pitchFamily="18" charset="0"/>
                          <a:ea typeface="宋体" pitchFamily="2" charset="-122"/>
                        </a:rPr>
                        <a:t>52</a:t>
                      </a: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1" i="0" u="none" strike="noStrike" cap="none" normalizeH="0" baseline="0" dirty="0">
                          <a:ln>
                            <a:noFill/>
                          </a:ln>
                          <a:solidFill>
                            <a:schemeClr val="tx1"/>
                          </a:solidFill>
                          <a:effectLst/>
                          <a:latin typeface="Times New Roman" pitchFamily="18" charset="0"/>
                          <a:ea typeface="宋体" pitchFamily="2" charset="-122"/>
                        </a:rPr>
                        <a:t>97</a:t>
                      </a: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1" i="0" u="none" strike="noStrike" cap="none" normalizeH="0" baseline="0" dirty="0">
                          <a:ln>
                            <a:noFill/>
                          </a:ln>
                          <a:solidFill>
                            <a:srgbClr val="0000FF"/>
                          </a:solidFill>
                          <a:effectLst/>
                          <a:latin typeface="Times New Roman" pitchFamily="18" charset="0"/>
                          <a:ea typeface="宋体" pitchFamily="2" charset="-122"/>
                        </a:rPr>
                        <a:t>65</a:t>
                      </a: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1" i="0" u="none" strike="noStrike" cap="none" normalizeH="0" baseline="0" dirty="0">
                          <a:ln>
                            <a:noFill/>
                          </a:ln>
                          <a:solidFill>
                            <a:schemeClr val="tx1"/>
                          </a:solidFill>
                          <a:effectLst/>
                          <a:latin typeface="Times New Roman" pitchFamily="18" charset="0"/>
                          <a:ea typeface="宋体" pitchFamily="2" charset="-122"/>
                        </a:rPr>
                        <a:t>76</a:t>
                      </a:r>
                    </a:p>
                  </a:txBody>
                  <a:tcPr marL="90000" marR="90000" marT="46800" marB="46800"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19113">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6</a:t>
                      </a:r>
                    </a:p>
                  </a:txBody>
                  <a:tcPr marL="90000" marR="90000" marT="46800" marB="46800"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(6)</a:t>
                      </a: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1" i="0" u="none" strike="noStrike" cap="none" normalizeH="0" baseline="0" dirty="0">
                          <a:ln>
                            <a:noFill/>
                          </a:ln>
                          <a:solidFill>
                            <a:schemeClr val="tx1"/>
                          </a:solidFill>
                          <a:effectLst/>
                          <a:latin typeface="Times New Roman" pitchFamily="18" charset="0"/>
                          <a:ea typeface="宋体" pitchFamily="2" charset="-122"/>
                        </a:rPr>
                        <a:t>(7)</a:t>
                      </a: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zh-CN" altLang="en-US" sz="2400" b="1" i="0" u="none" strike="noStrike" cap="none" normalizeH="0" baseline="0" dirty="0">
                          <a:ln>
                            <a:noFill/>
                          </a:ln>
                          <a:solidFill>
                            <a:srgbClr val="FF0000"/>
                          </a:solidFill>
                          <a:effectLst/>
                          <a:latin typeface="Times New Roman" pitchFamily="18" charset="0"/>
                          <a:ea typeface="宋体" pitchFamily="2" charset="-122"/>
                        </a:rPr>
                        <a:t>（</a:t>
                      </a:r>
                      <a:r>
                        <a:rPr kumimoji="0" lang="en-US" altLang="zh-CN" sz="2400" b="1" i="0" u="none" strike="noStrike" cap="none" normalizeH="0" baseline="0" dirty="0">
                          <a:ln>
                            <a:noFill/>
                          </a:ln>
                          <a:solidFill>
                            <a:srgbClr val="FF0000"/>
                          </a:solidFill>
                          <a:effectLst/>
                          <a:latin typeface="Times New Roman" pitchFamily="18" charset="0"/>
                          <a:ea typeface="宋体" pitchFamily="2" charset="-122"/>
                        </a:rPr>
                        <a:t>7</a:t>
                      </a:r>
                      <a:r>
                        <a:rPr kumimoji="0" lang="zh-CN" altLang="en-US" sz="2400" b="1" i="0" u="none" strike="noStrike" cap="none" normalizeH="0" baseline="0" dirty="0">
                          <a:ln>
                            <a:noFill/>
                          </a:ln>
                          <a:solidFill>
                            <a:srgbClr val="FF0000"/>
                          </a:solidFill>
                          <a:effectLst/>
                          <a:latin typeface="Times New Roman" pitchFamily="18" charset="0"/>
                          <a:ea typeface="宋体" pitchFamily="2" charset="-122"/>
                        </a:rPr>
                        <a:t>）</a:t>
                      </a:r>
                      <a:endParaRPr kumimoji="0" lang="en-US" altLang="zh-CN" sz="2400" b="1" i="0" u="none" strike="noStrike" cap="none" normalizeH="0" baseline="0" dirty="0">
                        <a:ln>
                          <a:noFill/>
                        </a:ln>
                        <a:solidFill>
                          <a:srgbClr val="FF0000"/>
                        </a:solidFill>
                        <a:effectLst/>
                        <a:latin typeface="Times New Roman" pitchFamily="18" charset="0"/>
                        <a:ea typeface="宋体" pitchFamily="2" charset="-122"/>
                      </a:endParaRP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1" i="0" u="none" strike="noStrike" cap="none" normalizeH="0" baseline="0" dirty="0">
                          <a:ln>
                            <a:noFill/>
                          </a:ln>
                          <a:solidFill>
                            <a:schemeClr val="tx1"/>
                          </a:solidFill>
                          <a:effectLst/>
                          <a:latin typeface="Times New Roman" pitchFamily="18" charset="0"/>
                          <a:ea typeface="宋体" pitchFamily="2" charset="-122"/>
                        </a:rPr>
                        <a:t>(6)</a:t>
                      </a: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1" i="0" u="none" strike="noStrike" cap="none" normalizeH="0" baseline="0" dirty="0">
                          <a:ln>
                            <a:noFill/>
                          </a:ln>
                          <a:solidFill>
                            <a:schemeClr val="tx1"/>
                          </a:solidFill>
                          <a:effectLst/>
                          <a:latin typeface="Times New Roman" pitchFamily="18" charset="0"/>
                          <a:ea typeface="宋体" pitchFamily="2" charset="-122"/>
                        </a:rPr>
                        <a:t>(8)</a:t>
                      </a: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1" i="0" u="none" strike="noStrike" cap="none" normalizeH="0" baseline="0" dirty="0">
                          <a:ln>
                            <a:noFill/>
                          </a:ln>
                          <a:solidFill>
                            <a:schemeClr val="tx1"/>
                          </a:solidFill>
                          <a:effectLst/>
                          <a:latin typeface="Times New Roman" pitchFamily="18" charset="0"/>
                          <a:ea typeface="宋体" pitchFamily="2" charset="-122"/>
                        </a:rPr>
                        <a:t>0</a:t>
                      </a: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1" i="0" u="none" strike="noStrike" cap="none" normalizeH="0" baseline="0" dirty="0">
                          <a:ln>
                            <a:noFill/>
                          </a:ln>
                          <a:solidFill>
                            <a:srgbClr val="0000FF"/>
                          </a:solidFill>
                          <a:effectLst/>
                          <a:latin typeface="Times New Roman" pitchFamily="18" charset="0"/>
                          <a:ea typeface="宋体" pitchFamily="2" charset="-122"/>
                        </a:rPr>
                        <a:t>5</a:t>
                      </a: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1" i="0" u="none" strike="noStrike" cap="none" normalizeH="0" baseline="0" dirty="0">
                          <a:ln>
                            <a:noFill/>
                          </a:ln>
                          <a:solidFill>
                            <a:schemeClr val="tx1"/>
                          </a:solidFill>
                          <a:effectLst/>
                          <a:latin typeface="Times New Roman" pitchFamily="18" charset="0"/>
                          <a:ea typeface="宋体" pitchFamily="2" charset="-122"/>
                        </a:rPr>
                        <a:t>4</a:t>
                      </a:r>
                    </a:p>
                  </a:txBody>
                  <a:tcPr marL="90000" marR="90000" marT="46800" marB="46800"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51" name="Group 303"/>
          <p:cNvGraphicFramePr>
            <a:graphicFrameLocks noGrp="1"/>
          </p:cNvGraphicFramePr>
          <p:nvPr>
            <p:extLst>
              <p:ext uri="{D42A27DB-BD31-4B8C-83A1-F6EECF244321}">
                <p14:modId xmlns:p14="http://schemas.microsoft.com/office/powerpoint/2010/main" val="3123535097"/>
              </p:ext>
            </p:extLst>
          </p:nvPr>
        </p:nvGraphicFramePr>
        <p:xfrm>
          <a:off x="1546225" y="1708149"/>
          <a:ext cx="7319963" cy="1038226"/>
        </p:xfrm>
        <a:graphic>
          <a:graphicData uri="http://schemas.openxmlformats.org/drawingml/2006/table">
            <a:tbl>
              <a:tblPr/>
              <a:tblGrid>
                <a:gridCol w="812800">
                  <a:extLst>
                    <a:ext uri="{9D8B030D-6E8A-4147-A177-3AD203B41FA5}">
                      <a16:colId xmlns:a16="http://schemas.microsoft.com/office/drawing/2014/main" val="20000"/>
                    </a:ext>
                  </a:extLst>
                </a:gridCol>
                <a:gridCol w="812800">
                  <a:extLst>
                    <a:ext uri="{9D8B030D-6E8A-4147-A177-3AD203B41FA5}">
                      <a16:colId xmlns:a16="http://schemas.microsoft.com/office/drawing/2014/main" val="20001"/>
                    </a:ext>
                  </a:extLst>
                </a:gridCol>
                <a:gridCol w="812800">
                  <a:extLst>
                    <a:ext uri="{9D8B030D-6E8A-4147-A177-3AD203B41FA5}">
                      <a16:colId xmlns:a16="http://schemas.microsoft.com/office/drawing/2014/main" val="20002"/>
                    </a:ext>
                  </a:extLst>
                </a:gridCol>
                <a:gridCol w="814388">
                  <a:extLst>
                    <a:ext uri="{9D8B030D-6E8A-4147-A177-3AD203B41FA5}">
                      <a16:colId xmlns:a16="http://schemas.microsoft.com/office/drawing/2014/main" val="20003"/>
                    </a:ext>
                  </a:extLst>
                </a:gridCol>
                <a:gridCol w="814387">
                  <a:extLst>
                    <a:ext uri="{9D8B030D-6E8A-4147-A177-3AD203B41FA5}">
                      <a16:colId xmlns:a16="http://schemas.microsoft.com/office/drawing/2014/main" val="20004"/>
                    </a:ext>
                  </a:extLst>
                </a:gridCol>
                <a:gridCol w="814388">
                  <a:extLst>
                    <a:ext uri="{9D8B030D-6E8A-4147-A177-3AD203B41FA5}">
                      <a16:colId xmlns:a16="http://schemas.microsoft.com/office/drawing/2014/main" val="20005"/>
                    </a:ext>
                  </a:extLst>
                </a:gridCol>
                <a:gridCol w="812800">
                  <a:extLst>
                    <a:ext uri="{9D8B030D-6E8A-4147-A177-3AD203B41FA5}">
                      <a16:colId xmlns:a16="http://schemas.microsoft.com/office/drawing/2014/main" val="20006"/>
                    </a:ext>
                  </a:extLst>
                </a:gridCol>
                <a:gridCol w="812800">
                  <a:extLst>
                    <a:ext uri="{9D8B030D-6E8A-4147-A177-3AD203B41FA5}">
                      <a16:colId xmlns:a16="http://schemas.microsoft.com/office/drawing/2014/main" val="20007"/>
                    </a:ext>
                  </a:extLst>
                </a:gridCol>
                <a:gridCol w="812800">
                  <a:extLst>
                    <a:ext uri="{9D8B030D-6E8A-4147-A177-3AD203B41FA5}">
                      <a16:colId xmlns:a16="http://schemas.microsoft.com/office/drawing/2014/main" val="20008"/>
                    </a:ext>
                  </a:extLst>
                </a:gridCol>
              </a:tblGrid>
              <a:tr h="519113">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1" i="0" u="none" strike="noStrike" cap="none" normalizeH="0" baseline="0" dirty="0">
                          <a:ln>
                            <a:noFill/>
                          </a:ln>
                          <a:solidFill>
                            <a:schemeClr val="tx1"/>
                          </a:solidFill>
                          <a:effectLst/>
                          <a:latin typeface="Times New Roman" pitchFamily="18" charset="0"/>
                          <a:ea typeface="宋体" pitchFamily="2" charset="-122"/>
                        </a:rPr>
                        <a:t>M</a:t>
                      </a:r>
                    </a:p>
                  </a:txBody>
                  <a:tcPr marL="90000" marR="90000" marT="46800" marB="46800"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13</a:t>
                      </a: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1" i="0" u="none" strike="noStrike" cap="none" normalizeH="0" baseline="0" dirty="0">
                          <a:ln>
                            <a:noFill/>
                          </a:ln>
                          <a:solidFill>
                            <a:schemeClr val="tx1"/>
                          </a:solidFill>
                          <a:effectLst/>
                          <a:latin typeface="Times New Roman" pitchFamily="18" charset="0"/>
                          <a:ea typeface="宋体" pitchFamily="2" charset="-122"/>
                        </a:rPr>
                        <a:t>27</a:t>
                      </a: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1" i="0" u="none" strike="noStrike" cap="none" normalizeH="0" baseline="0" dirty="0">
                          <a:ln>
                            <a:noFill/>
                          </a:ln>
                          <a:solidFill>
                            <a:schemeClr val="tx1"/>
                          </a:solidFill>
                          <a:effectLst/>
                          <a:latin typeface="Times New Roman" pitchFamily="18" charset="0"/>
                          <a:ea typeface="宋体" pitchFamily="2" charset="-122"/>
                        </a:rPr>
                        <a:t>38</a:t>
                      </a: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1" i="0" u="none" strike="noStrike" cap="none" normalizeH="0" baseline="0" dirty="0">
                          <a:ln>
                            <a:noFill/>
                          </a:ln>
                          <a:solidFill>
                            <a:schemeClr val="tx1"/>
                          </a:solidFill>
                          <a:effectLst/>
                          <a:latin typeface="Times New Roman" pitchFamily="18" charset="0"/>
                          <a:ea typeface="宋体" pitchFamily="2" charset="-122"/>
                        </a:rPr>
                        <a:t>49</a:t>
                      </a: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1" i="0" u="none" strike="noStrike" cap="none" normalizeH="0" baseline="0" dirty="0">
                          <a:ln>
                            <a:noFill/>
                          </a:ln>
                          <a:solidFill>
                            <a:schemeClr val="tx1"/>
                          </a:solidFill>
                          <a:effectLst/>
                          <a:latin typeface="Times New Roman" pitchFamily="18" charset="0"/>
                          <a:ea typeface="宋体" pitchFamily="2" charset="-122"/>
                        </a:rPr>
                        <a:t>76</a:t>
                      </a: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1" i="0" u="none" strike="noStrike" cap="none" normalizeH="0" baseline="0" dirty="0">
                          <a:ln>
                            <a:noFill/>
                          </a:ln>
                          <a:solidFill>
                            <a:schemeClr val="tx1"/>
                          </a:solidFill>
                          <a:effectLst/>
                          <a:latin typeface="Times New Roman" pitchFamily="18" charset="0"/>
                          <a:ea typeface="宋体" pitchFamily="2" charset="-122"/>
                        </a:rPr>
                        <a:t>97</a:t>
                      </a: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1" i="0" u="none" strike="noStrike" cap="none" normalizeH="0" baseline="0" dirty="0">
                          <a:ln>
                            <a:noFill/>
                          </a:ln>
                          <a:solidFill>
                            <a:srgbClr val="0000FF"/>
                          </a:solidFill>
                          <a:effectLst/>
                          <a:latin typeface="Times New Roman" pitchFamily="18" charset="0"/>
                          <a:ea typeface="宋体" pitchFamily="2" charset="-122"/>
                        </a:rPr>
                        <a:t>65</a:t>
                      </a: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1" i="0" u="none" strike="noStrike" cap="none" normalizeH="0" baseline="0" dirty="0">
                          <a:ln>
                            <a:noFill/>
                          </a:ln>
                          <a:solidFill>
                            <a:schemeClr val="tx1"/>
                          </a:solidFill>
                          <a:effectLst/>
                          <a:latin typeface="Times New Roman" pitchFamily="18" charset="0"/>
                          <a:ea typeface="宋体" pitchFamily="2" charset="-122"/>
                        </a:rPr>
                        <a:t>52</a:t>
                      </a:r>
                    </a:p>
                  </a:txBody>
                  <a:tcPr marL="90000" marR="90000" marT="46800" marB="46800"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19113">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6</a:t>
                      </a:r>
                    </a:p>
                  </a:txBody>
                  <a:tcPr marL="90000" marR="90000" marT="46800" marB="46800"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(6)</a:t>
                      </a: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1" i="0" u="none" strike="noStrike" cap="none" normalizeH="0" baseline="0" dirty="0">
                          <a:ln>
                            <a:noFill/>
                          </a:ln>
                          <a:solidFill>
                            <a:schemeClr val="tx1"/>
                          </a:solidFill>
                          <a:effectLst/>
                          <a:latin typeface="Times New Roman" pitchFamily="18" charset="0"/>
                          <a:ea typeface="宋体" pitchFamily="2" charset="-122"/>
                        </a:rPr>
                        <a:t>(7)</a:t>
                      </a: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zh-CN" altLang="en-US" sz="2400" b="1" i="0" u="none" strike="noStrike" cap="none" normalizeH="0" baseline="0" dirty="0">
                          <a:ln>
                            <a:noFill/>
                          </a:ln>
                          <a:solidFill>
                            <a:schemeClr val="tx1"/>
                          </a:solidFill>
                          <a:effectLst/>
                          <a:latin typeface="Times New Roman" pitchFamily="18" charset="0"/>
                          <a:ea typeface="宋体" pitchFamily="2" charset="-122"/>
                        </a:rPr>
                        <a:t>（</a:t>
                      </a:r>
                      <a:r>
                        <a:rPr kumimoji="0" lang="en-US" altLang="zh-CN" sz="2400" b="1" i="0" u="none" strike="noStrike" cap="none" normalizeH="0" baseline="0" dirty="0">
                          <a:ln>
                            <a:noFill/>
                          </a:ln>
                          <a:solidFill>
                            <a:schemeClr val="tx1"/>
                          </a:solidFill>
                          <a:effectLst/>
                          <a:latin typeface="Times New Roman" pitchFamily="18" charset="0"/>
                          <a:ea typeface="宋体" pitchFamily="2" charset="-122"/>
                        </a:rPr>
                        <a:t>7</a:t>
                      </a:r>
                      <a:r>
                        <a:rPr kumimoji="0" lang="zh-CN" altLang="en-US" sz="2400" b="1" i="0" u="none" strike="noStrike" cap="none" normalizeH="0" baseline="0" dirty="0">
                          <a:ln>
                            <a:noFill/>
                          </a:ln>
                          <a:solidFill>
                            <a:schemeClr val="tx1"/>
                          </a:solidFill>
                          <a:effectLst/>
                          <a:latin typeface="Times New Roman" pitchFamily="18" charset="0"/>
                          <a:ea typeface="宋体" pitchFamily="2" charset="-122"/>
                        </a:rPr>
                        <a:t>）</a:t>
                      </a:r>
                      <a:endParaRPr kumimoji="0" lang="en-US" altLang="zh-CN" sz="2400" b="1" i="0" u="none" strike="noStrike" cap="none" normalizeH="0" baseline="0" dirty="0">
                        <a:ln>
                          <a:noFill/>
                        </a:ln>
                        <a:solidFill>
                          <a:schemeClr val="tx1"/>
                        </a:solidFill>
                        <a:effectLst/>
                        <a:latin typeface="Times New Roman" pitchFamily="18" charset="0"/>
                        <a:ea typeface="宋体" pitchFamily="2" charset="-122"/>
                      </a:endParaRP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1" i="0" u="none" strike="noStrike" cap="none" normalizeH="0" baseline="0" dirty="0">
                          <a:ln>
                            <a:noFill/>
                          </a:ln>
                          <a:solidFill>
                            <a:schemeClr val="tx1"/>
                          </a:solidFill>
                          <a:effectLst/>
                          <a:latin typeface="Times New Roman" pitchFamily="18" charset="0"/>
                          <a:ea typeface="宋体" pitchFamily="2" charset="-122"/>
                        </a:rPr>
                        <a:t>(6)</a:t>
                      </a: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1" i="0" u="none" strike="noStrike" cap="none" normalizeH="0" baseline="0" dirty="0">
                          <a:ln>
                            <a:noFill/>
                          </a:ln>
                          <a:solidFill>
                            <a:schemeClr val="tx1"/>
                          </a:solidFill>
                          <a:effectLst/>
                          <a:latin typeface="Times New Roman" pitchFamily="18" charset="0"/>
                          <a:ea typeface="宋体" pitchFamily="2" charset="-122"/>
                        </a:rPr>
                        <a:t>4</a:t>
                      </a: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1" i="0" u="none" strike="noStrike" cap="none" normalizeH="0" baseline="0" dirty="0">
                          <a:ln>
                            <a:noFill/>
                          </a:ln>
                          <a:solidFill>
                            <a:schemeClr val="tx1"/>
                          </a:solidFill>
                          <a:effectLst/>
                          <a:latin typeface="Times New Roman" pitchFamily="18" charset="0"/>
                          <a:ea typeface="宋体" pitchFamily="2" charset="-122"/>
                        </a:rPr>
                        <a:t>0</a:t>
                      </a: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1" i="0" u="none" strike="noStrike" cap="none" normalizeH="0" baseline="0" dirty="0">
                          <a:ln>
                            <a:noFill/>
                          </a:ln>
                          <a:solidFill>
                            <a:srgbClr val="0000FF"/>
                          </a:solidFill>
                          <a:effectLst/>
                          <a:latin typeface="Times New Roman" pitchFamily="18" charset="0"/>
                          <a:ea typeface="宋体" pitchFamily="2" charset="-122"/>
                        </a:rPr>
                        <a:t>5</a:t>
                      </a: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1" i="0" u="none" strike="noStrike" cap="none" normalizeH="0" baseline="0" dirty="0">
                          <a:ln>
                            <a:noFill/>
                          </a:ln>
                          <a:solidFill>
                            <a:schemeClr val="tx1"/>
                          </a:solidFill>
                          <a:effectLst/>
                          <a:latin typeface="Times New Roman" pitchFamily="18" charset="0"/>
                          <a:ea typeface="宋体" pitchFamily="2" charset="-122"/>
                        </a:rPr>
                        <a:t>3</a:t>
                      </a:r>
                    </a:p>
                  </a:txBody>
                  <a:tcPr marL="90000" marR="90000" marT="46800" marB="46800"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6" name="灯片编号占位符 5"/>
          <p:cNvSpPr>
            <a:spLocks noGrp="1"/>
          </p:cNvSpPr>
          <p:nvPr>
            <p:ph type="sldNum" sz="quarter" idx="12"/>
          </p:nvPr>
        </p:nvSpPr>
        <p:spPr/>
        <p:txBody>
          <a:bodyPr/>
          <a:lstStyle/>
          <a:p>
            <a:fld id="{0063EC4C-CFD8-4F45-A0A2-30028C1F73DB}" type="slidenum">
              <a:rPr lang="zh-CN" altLang="en-US" b="1">
                <a:solidFill>
                  <a:srgbClr val="F79646">
                    <a:lumMod val="75000"/>
                  </a:srgbClr>
                </a:solidFill>
              </a:rPr>
              <a:pPr/>
              <a:t>46</a:t>
            </a:fld>
            <a:endParaRPr lang="zh-CN" altLang="en-US" b="1" dirty="0">
              <a:solidFill>
                <a:srgbClr val="F79646">
                  <a:lumMod val="75000"/>
                </a:srgbClr>
              </a:solidFill>
            </a:endParaRPr>
          </a:p>
        </p:txBody>
      </p:sp>
      <p:sp>
        <p:nvSpPr>
          <p:cNvPr id="2" name="标题 1"/>
          <p:cNvSpPr>
            <a:spLocks noGrp="1"/>
          </p:cNvSpPr>
          <p:nvPr>
            <p:ph type="title"/>
          </p:nvPr>
        </p:nvSpPr>
        <p:spPr>
          <a:xfrm>
            <a:off x="457200" y="0"/>
            <a:ext cx="8229600" cy="1143000"/>
          </a:xfrm>
        </p:spPr>
        <p:txBody>
          <a:bodyPr>
            <a:normAutofit/>
          </a:bodyPr>
          <a:lstStyle/>
          <a:p>
            <a:pPr lvl="0" fontAlgn="base">
              <a:lnSpc>
                <a:spcPct val="150000"/>
              </a:lnSpc>
              <a:spcBef>
                <a:spcPct val="5000"/>
              </a:spcBef>
              <a:spcAft>
                <a:spcPct val="5000"/>
              </a:spcAft>
            </a:pPr>
            <a:r>
              <a:rPr kumimoji="1" lang="en-US" altLang="zh-CN" sz="3200" b="1" dirty="0">
                <a:latin typeface="Arial" charset="0"/>
                <a:ea typeface="宋体" charset="-122"/>
                <a:cs typeface="+mn-cs"/>
              </a:rPr>
              <a:t>6.2.3 </a:t>
            </a:r>
            <a:r>
              <a:rPr kumimoji="1" lang="zh-CN" altLang="en-US" sz="3200" b="1" dirty="0">
                <a:latin typeface="Arial" charset="0"/>
                <a:ea typeface="宋体" charset="-122"/>
                <a:cs typeface="+mn-cs"/>
              </a:rPr>
              <a:t>表插入排序</a:t>
            </a:r>
          </a:p>
        </p:txBody>
      </p:sp>
      <p:sp>
        <p:nvSpPr>
          <p:cNvPr id="4" name="日期占位符 3"/>
          <p:cNvSpPr>
            <a:spLocks noGrp="1"/>
          </p:cNvSpPr>
          <p:nvPr>
            <p:ph type="dt" sz="half" idx="4294967295"/>
          </p:nvPr>
        </p:nvSpPr>
        <p:spPr>
          <a:xfrm>
            <a:off x="0" y="6356350"/>
            <a:ext cx="2133600" cy="365125"/>
          </a:xfrm>
        </p:spPr>
        <p:txBody>
          <a:bodyPr/>
          <a:lstStyle/>
          <a:p>
            <a:fld id="{C2813250-2D3D-4F12-BC06-754068C2D008}" type="datetime1">
              <a:rPr lang="zh-CN" altLang="en-US" b="1" smtClean="0">
                <a:solidFill>
                  <a:srgbClr val="F79646">
                    <a:lumMod val="75000"/>
                  </a:srgbClr>
                </a:solidFill>
              </a:rPr>
              <a:t>2025/4/9</a:t>
            </a:fld>
            <a:endParaRPr lang="zh-CN" altLang="en-US" b="1" dirty="0">
              <a:solidFill>
                <a:srgbClr val="F79646">
                  <a:lumMod val="75000"/>
                </a:srgbClr>
              </a:solidFill>
            </a:endParaRPr>
          </a:p>
        </p:txBody>
      </p:sp>
      <p:pic>
        <p:nvPicPr>
          <p:cNvPr id="2049" name="Picture 1" descr="C:\Users\Haijun\AppData\Roaming\Tencent\Users\2968516474\QQ\WinTemp\RichOle\O5)[OOM[}$H7(6{A~41GY`Q.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73137" y="1"/>
            <a:ext cx="970863" cy="838199"/>
          </a:xfrm>
          <a:prstGeom prst="rect">
            <a:avLst/>
          </a:prstGeom>
          <a:noFill/>
          <a:extLst>
            <a:ext uri="{909E8E84-426E-40DD-AFC4-6F175D3DCCD1}">
              <a14:hiddenFill xmlns:a14="http://schemas.microsoft.com/office/drawing/2010/main">
                <a:solidFill>
                  <a:srgbClr val="FFFFFF"/>
                </a:solidFill>
              </a14:hiddenFill>
            </a:ext>
          </a:extLst>
        </p:spPr>
      </p:pic>
      <p:cxnSp>
        <p:nvCxnSpPr>
          <p:cNvPr id="12" name="直接连接符 11"/>
          <p:cNvCxnSpPr/>
          <p:nvPr/>
        </p:nvCxnSpPr>
        <p:spPr>
          <a:xfrm>
            <a:off x="457200" y="6324600"/>
            <a:ext cx="822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0" name="Text Box 228"/>
          <p:cNvSpPr txBox="1">
            <a:spLocks noChangeArrowheads="1"/>
          </p:cNvSpPr>
          <p:nvPr/>
        </p:nvSpPr>
        <p:spPr bwMode="auto">
          <a:xfrm>
            <a:off x="142877" y="1600199"/>
            <a:ext cx="1428727" cy="1126462"/>
          </a:xfrm>
          <a:prstGeom prst="rect">
            <a:avLst/>
          </a:prstGeom>
          <a:noFill/>
          <a:ln w="9525" algn="ctr">
            <a:noFill/>
            <a:miter lim="800000"/>
            <a:headEnd/>
            <a:tailEnd/>
          </a:ln>
          <a:effectLst/>
        </p:spPr>
        <p:txBody>
          <a:bodyPr wrap="square">
            <a:spAutoFit/>
          </a:bodyPr>
          <a:lstStyle/>
          <a:p>
            <a:pPr fontAlgn="base">
              <a:lnSpc>
                <a:spcPct val="80000"/>
              </a:lnSpc>
              <a:spcBef>
                <a:spcPct val="0"/>
              </a:spcBef>
              <a:spcAft>
                <a:spcPct val="0"/>
              </a:spcAft>
            </a:pPr>
            <a:r>
              <a:rPr kumimoji="1" lang="en-US" altLang="zh-CN" sz="2800" b="1" dirty="0" err="1">
                <a:solidFill>
                  <a:srgbClr val="0000FF"/>
                </a:solidFill>
                <a:latin typeface="Times New Roman" pitchFamily="18" charset="0"/>
                <a:ea typeface="楷体_GB2312" pitchFamily="49" charset="-122"/>
              </a:rPr>
              <a:t>i</a:t>
            </a:r>
            <a:r>
              <a:rPr kumimoji="1" lang="en-US" altLang="zh-CN" sz="2800" b="1" dirty="0">
                <a:solidFill>
                  <a:srgbClr val="0000FF"/>
                </a:solidFill>
                <a:latin typeface="Times New Roman" pitchFamily="18" charset="0"/>
                <a:ea typeface="楷体_GB2312" pitchFamily="49" charset="-122"/>
              </a:rPr>
              <a:t>=5</a:t>
            </a:r>
          </a:p>
          <a:p>
            <a:pPr fontAlgn="base">
              <a:lnSpc>
                <a:spcPct val="80000"/>
              </a:lnSpc>
              <a:spcBef>
                <a:spcPct val="0"/>
              </a:spcBef>
              <a:spcAft>
                <a:spcPct val="0"/>
              </a:spcAft>
            </a:pPr>
            <a:r>
              <a:rPr kumimoji="1" lang="en-US" altLang="zh-CN" sz="2800" b="1" dirty="0">
                <a:solidFill>
                  <a:srgbClr val="0000FF"/>
                </a:solidFill>
                <a:latin typeface="Times New Roman" pitchFamily="18" charset="0"/>
                <a:ea typeface="楷体_GB2312" pitchFamily="49" charset="-122"/>
              </a:rPr>
              <a:t>p=8</a:t>
            </a:r>
            <a:endParaRPr kumimoji="1" lang="en-US" altLang="zh-CN" sz="2800" b="1" dirty="0">
              <a:solidFill>
                <a:srgbClr val="FF0000"/>
              </a:solidFill>
              <a:latin typeface="Times New Roman" pitchFamily="18" charset="0"/>
              <a:ea typeface="楷体_GB2312" pitchFamily="49" charset="-122"/>
            </a:endParaRPr>
          </a:p>
          <a:p>
            <a:pPr fontAlgn="base">
              <a:lnSpc>
                <a:spcPct val="80000"/>
              </a:lnSpc>
              <a:spcBef>
                <a:spcPct val="0"/>
              </a:spcBef>
              <a:spcAft>
                <a:spcPct val="0"/>
              </a:spcAft>
            </a:pPr>
            <a:r>
              <a:rPr kumimoji="1" lang="en-US" altLang="zh-CN" sz="2800" b="1" dirty="0">
                <a:solidFill>
                  <a:srgbClr val="0000FF"/>
                </a:solidFill>
                <a:latin typeface="Times New Roman" pitchFamily="18" charset="0"/>
                <a:ea typeface="楷体_GB2312" pitchFamily="49" charset="-122"/>
              </a:rPr>
              <a:t>q=3</a:t>
            </a:r>
          </a:p>
        </p:txBody>
      </p:sp>
      <p:graphicFrame>
        <p:nvGraphicFramePr>
          <p:cNvPr id="52" name="Group 306"/>
          <p:cNvGraphicFramePr>
            <a:graphicFrameLocks noGrp="1"/>
          </p:cNvGraphicFramePr>
          <p:nvPr>
            <p:extLst>
              <p:ext uri="{D42A27DB-BD31-4B8C-83A1-F6EECF244321}">
                <p14:modId xmlns:p14="http://schemas.microsoft.com/office/powerpoint/2010/main" val="210051904"/>
              </p:ext>
            </p:extLst>
          </p:nvPr>
        </p:nvGraphicFramePr>
        <p:xfrm>
          <a:off x="1885977" y="1295400"/>
          <a:ext cx="6767513" cy="519113"/>
        </p:xfrm>
        <a:graphic>
          <a:graphicData uri="http://schemas.openxmlformats.org/drawingml/2006/table">
            <a:tbl>
              <a:tblPr/>
              <a:tblGrid>
                <a:gridCol w="752475">
                  <a:extLst>
                    <a:ext uri="{9D8B030D-6E8A-4147-A177-3AD203B41FA5}">
                      <a16:colId xmlns:a16="http://schemas.microsoft.com/office/drawing/2014/main" val="20000"/>
                    </a:ext>
                  </a:extLst>
                </a:gridCol>
                <a:gridCol w="750888">
                  <a:extLst>
                    <a:ext uri="{9D8B030D-6E8A-4147-A177-3AD203B41FA5}">
                      <a16:colId xmlns:a16="http://schemas.microsoft.com/office/drawing/2014/main" val="20001"/>
                    </a:ext>
                  </a:extLst>
                </a:gridCol>
                <a:gridCol w="752475">
                  <a:extLst>
                    <a:ext uri="{9D8B030D-6E8A-4147-A177-3AD203B41FA5}">
                      <a16:colId xmlns:a16="http://schemas.microsoft.com/office/drawing/2014/main" val="20002"/>
                    </a:ext>
                  </a:extLst>
                </a:gridCol>
                <a:gridCol w="752475">
                  <a:extLst>
                    <a:ext uri="{9D8B030D-6E8A-4147-A177-3AD203B41FA5}">
                      <a16:colId xmlns:a16="http://schemas.microsoft.com/office/drawing/2014/main" val="20003"/>
                    </a:ext>
                  </a:extLst>
                </a:gridCol>
                <a:gridCol w="750887">
                  <a:extLst>
                    <a:ext uri="{9D8B030D-6E8A-4147-A177-3AD203B41FA5}">
                      <a16:colId xmlns:a16="http://schemas.microsoft.com/office/drawing/2014/main" val="20004"/>
                    </a:ext>
                  </a:extLst>
                </a:gridCol>
                <a:gridCol w="752475">
                  <a:extLst>
                    <a:ext uri="{9D8B030D-6E8A-4147-A177-3AD203B41FA5}">
                      <a16:colId xmlns:a16="http://schemas.microsoft.com/office/drawing/2014/main" val="20005"/>
                    </a:ext>
                  </a:extLst>
                </a:gridCol>
                <a:gridCol w="752475">
                  <a:extLst>
                    <a:ext uri="{9D8B030D-6E8A-4147-A177-3AD203B41FA5}">
                      <a16:colId xmlns:a16="http://schemas.microsoft.com/office/drawing/2014/main" val="20006"/>
                    </a:ext>
                  </a:extLst>
                </a:gridCol>
                <a:gridCol w="750888">
                  <a:extLst>
                    <a:ext uri="{9D8B030D-6E8A-4147-A177-3AD203B41FA5}">
                      <a16:colId xmlns:a16="http://schemas.microsoft.com/office/drawing/2014/main" val="20007"/>
                    </a:ext>
                  </a:extLst>
                </a:gridCol>
                <a:gridCol w="752475">
                  <a:extLst>
                    <a:ext uri="{9D8B030D-6E8A-4147-A177-3AD203B41FA5}">
                      <a16:colId xmlns:a16="http://schemas.microsoft.com/office/drawing/2014/main" val="20008"/>
                    </a:ext>
                  </a:extLst>
                </a:gridCol>
              </a:tblGrid>
              <a:tr h="519113">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1" i="0" u="none" strike="noStrike" cap="none" normalizeH="0" baseline="0" dirty="0">
                          <a:ln>
                            <a:noFill/>
                          </a:ln>
                          <a:solidFill>
                            <a:schemeClr val="tx1"/>
                          </a:solidFill>
                          <a:effectLst/>
                          <a:latin typeface="Times New Roman" pitchFamily="18" charset="0"/>
                          <a:ea typeface="宋体" pitchFamily="2" charset="-122"/>
                        </a:rPr>
                        <a:t>0</a:t>
                      </a:r>
                    </a:p>
                  </a:txBody>
                  <a:tcPr marL="90000" marR="90000" marT="46800" marB="46800" horzOverflow="overflow">
                    <a:lnL cap="flat">
                      <a:noFill/>
                    </a:lnL>
                    <a:lnR>
                      <a:noFill/>
                    </a:lnR>
                    <a:lnT cap="flat">
                      <a:noFill/>
                    </a:lnT>
                    <a:lnB cap="flat">
                      <a:noFill/>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1" i="0" u="none" strike="noStrike" cap="none" normalizeH="0" baseline="0" dirty="0">
                          <a:ln>
                            <a:noFill/>
                          </a:ln>
                          <a:solidFill>
                            <a:schemeClr val="tx1"/>
                          </a:solidFill>
                          <a:effectLst/>
                          <a:latin typeface="Times New Roman" pitchFamily="18" charset="0"/>
                          <a:ea typeface="宋体" pitchFamily="2" charset="-122"/>
                        </a:rPr>
                        <a:t>1</a:t>
                      </a:r>
                    </a:p>
                  </a:txBody>
                  <a:tcPr marL="90000" marR="90000" marT="46800" marB="46800" horzOverflow="overflow">
                    <a:lnL>
                      <a:noFill/>
                    </a:lnL>
                    <a:lnR>
                      <a:noFill/>
                    </a:lnR>
                    <a:lnT cap="flat">
                      <a:noFill/>
                    </a:lnT>
                    <a:lnB cap="flat">
                      <a:noFill/>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1" i="0" u="none" strike="noStrike" cap="none" normalizeH="0" baseline="0" dirty="0">
                          <a:ln>
                            <a:noFill/>
                          </a:ln>
                          <a:solidFill>
                            <a:schemeClr val="tx1"/>
                          </a:solidFill>
                          <a:effectLst/>
                          <a:latin typeface="Times New Roman" pitchFamily="18" charset="0"/>
                          <a:ea typeface="宋体" pitchFamily="2" charset="-122"/>
                        </a:rPr>
                        <a:t> 2</a:t>
                      </a:r>
                    </a:p>
                  </a:txBody>
                  <a:tcPr marL="90000" marR="90000" marT="46800" marB="46800" horzOverflow="overflow">
                    <a:lnL>
                      <a:noFill/>
                    </a:lnL>
                    <a:lnR>
                      <a:noFill/>
                    </a:lnR>
                    <a:lnT cap="flat">
                      <a:noFill/>
                    </a:lnT>
                    <a:lnB cap="flat">
                      <a:noFill/>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1" i="0" u="none" strike="noStrike" cap="none" normalizeH="0" baseline="0" dirty="0">
                          <a:ln>
                            <a:noFill/>
                          </a:ln>
                          <a:solidFill>
                            <a:schemeClr val="tx1"/>
                          </a:solidFill>
                          <a:effectLst/>
                          <a:latin typeface="Times New Roman" pitchFamily="18" charset="0"/>
                          <a:ea typeface="宋体" pitchFamily="2" charset="-122"/>
                        </a:rPr>
                        <a:t> 3</a:t>
                      </a:r>
                    </a:p>
                  </a:txBody>
                  <a:tcPr marL="90000" marR="90000" marT="46800" marB="46800" horzOverflow="overflow">
                    <a:lnL>
                      <a:noFill/>
                    </a:lnL>
                    <a:lnR>
                      <a:noFill/>
                    </a:lnR>
                    <a:lnT cap="flat">
                      <a:noFill/>
                    </a:lnT>
                    <a:lnB cap="flat">
                      <a:noFill/>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1" i="0" u="none" strike="noStrike" cap="none" normalizeH="0" baseline="0" dirty="0">
                          <a:ln>
                            <a:noFill/>
                          </a:ln>
                          <a:solidFill>
                            <a:schemeClr val="tx1"/>
                          </a:solidFill>
                          <a:effectLst/>
                          <a:latin typeface="Times New Roman" pitchFamily="18" charset="0"/>
                          <a:ea typeface="宋体" pitchFamily="2" charset="-122"/>
                        </a:rPr>
                        <a:t>  4</a:t>
                      </a:r>
                    </a:p>
                  </a:txBody>
                  <a:tcPr marL="90000" marR="90000" marT="46800" marB="46800" horzOverflow="overflow">
                    <a:lnL>
                      <a:noFill/>
                    </a:lnL>
                    <a:lnR>
                      <a:noFill/>
                    </a:lnR>
                    <a:lnT cap="flat">
                      <a:noFill/>
                    </a:lnT>
                    <a:lnB cap="flat">
                      <a:noFill/>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  5</a:t>
                      </a:r>
                    </a:p>
                  </a:txBody>
                  <a:tcPr marL="90000" marR="90000" marT="46800" marB="46800" horzOverflow="overflow">
                    <a:lnL>
                      <a:noFill/>
                    </a:lnL>
                    <a:lnR>
                      <a:noFill/>
                    </a:lnR>
                    <a:lnT cap="flat">
                      <a:noFill/>
                    </a:lnT>
                    <a:lnB cap="flat">
                      <a:noFill/>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1" i="0" u="none" strike="noStrike" cap="none" normalizeH="0" baseline="0" dirty="0">
                          <a:ln>
                            <a:noFill/>
                          </a:ln>
                          <a:solidFill>
                            <a:schemeClr val="tx1"/>
                          </a:solidFill>
                          <a:effectLst/>
                          <a:latin typeface="Times New Roman" pitchFamily="18" charset="0"/>
                          <a:ea typeface="宋体" pitchFamily="2" charset="-122"/>
                        </a:rPr>
                        <a:t>  6</a:t>
                      </a:r>
                    </a:p>
                  </a:txBody>
                  <a:tcPr marL="90000" marR="90000" marT="46800" marB="46800" horzOverflow="overflow">
                    <a:lnL>
                      <a:noFill/>
                    </a:lnL>
                    <a:lnR>
                      <a:noFill/>
                    </a:lnR>
                    <a:lnT cap="flat">
                      <a:noFill/>
                    </a:lnT>
                    <a:lnB cap="flat">
                      <a:noFill/>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1" i="0" u="none" strike="noStrike" cap="none" normalizeH="0" baseline="0" dirty="0">
                          <a:ln>
                            <a:noFill/>
                          </a:ln>
                          <a:solidFill>
                            <a:schemeClr val="tx1"/>
                          </a:solidFill>
                          <a:effectLst/>
                          <a:latin typeface="Times New Roman" pitchFamily="18" charset="0"/>
                          <a:ea typeface="宋体" pitchFamily="2" charset="-122"/>
                        </a:rPr>
                        <a:t>  </a:t>
                      </a:r>
                      <a:r>
                        <a:rPr kumimoji="0" lang="en-US" altLang="zh-CN" sz="2400" b="1" i="0" u="none" strike="noStrike" cap="none" normalizeH="0" baseline="0" dirty="0">
                          <a:ln>
                            <a:noFill/>
                          </a:ln>
                          <a:solidFill>
                            <a:srgbClr val="FF0000"/>
                          </a:solidFill>
                          <a:effectLst/>
                          <a:latin typeface="Times New Roman" pitchFamily="18" charset="0"/>
                          <a:ea typeface="宋体" pitchFamily="2" charset="-122"/>
                        </a:rPr>
                        <a:t>7</a:t>
                      </a:r>
                    </a:p>
                  </a:txBody>
                  <a:tcPr marL="90000" marR="90000" marT="46800" marB="46800" horzOverflow="overflow">
                    <a:lnL>
                      <a:noFill/>
                    </a:lnL>
                    <a:lnR>
                      <a:noFill/>
                    </a:lnR>
                    <a:lnT cap="flat">
                      <a:noFill/>
                    </a:lnT>
                    <a:lnB cap="flat">
                      <a:noFill/>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1" i="0" u="none" strike="noStrike" cap="none" normalizeH="0" baseline="0" dirty="0">
                          <a:ln>
                            <a:noFill/>
                          </a:ln>
                          <a:solidFill>
                            <a:schemeClr val="tx1"/>
                          </a:solidFill>
                          <a:effectLst/>
                          <a:latin typeface="Times New Roman" pitchFamily="18" charset="0"/>
                          <a:ea typeface="宋体" pitchFamily="2" charset="-122"/>
                        </a:rPr>
                        <a:t>   8</a:t>
                      </a:r>
                    </a:p>
                  </a:txBody>
                  <a:tcPr marL="90000" marR="90000" marT="46800" marB="46800" horzOverflow="overflow">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grpSp>
        <p:nvGrpSpPr>
          <p:cNvPr id="53" name="组合 25"/>
          <p:cNvGrpSpPr/>
          <p:nvPr/>
        </p:nvGrpSpPr>
        <p:grpSpPr>
          <a:xfrm>
            <a:off x="5715000" y="2813851"/>
            <a:ext cx="596082" cy="642942"/>
            <a:chOff x="7262066" y="4786322"/>
            <a:chExt cx="596082" cy="642942"/>
          </a:xfrm>
        </p:grpSpPr>
        <p:cxnSp>
          <p:nvCxnSpPr>
            <p:cNvPr id="54" name="直接箭头连接符 53"/>
            <p:cNvCxnSpPr/>
            <p:nvPr/>
          </p:nvCxnSpPr>
          <p:spPr bwMode="auto">
            <a:xfrm rot="5400000" flipH="1" flipV="1">
              <a:off x="6941389" y="5106999"/>
              <a:ext cx="642942" cy="1588"/>
            </a:xfrm>
            <a:prstGeom prst="straightConnector1">
              <a:avLst/>
            </a:prstGeom>
            <a:noFill/>
            <a:ln w="28575" cap="flat" cmpd="sng" algn="ctr">
              <a:solidFill>
                <a:srgbClr val="000000"/>
              </a:solidFill>
              <a:prstDash val="solid"/>
              <a:round/>
              <a:headEnd type="none" w="med" len="med"/>
              <a:tailEnd type="arrow"/>
            </a:ln>
            <a:effectLst/>
          </p:spPr>
        </p:cxnSp>
        <p:sp>
          <p:nvSpPr>
            <p:cNvPr id="55" name="Text Box 195"/>
            <p:cNvSpPr txBox="1">
              <a:spLocks noChangeArrowheads="1"/>
            </p:cNvSpPr>
            <p:nvPr/>
          </p:nvSpPr>
          <p:spPr bwMode="auto">
            <a:xfrm>
              <a:off x="7334298" y="4919989"/>
              <a:ext cx="523850" cy="437043"/>
            </a:xfrm>
            <a:prstGeom prst="rect">
              <a:avLst/>
            </a:prstGeom>
            <a:noFill/>
            <a:ln w="9525" algn="ctr">
              <a:noFill/>
              <a:miter lim="800000"/>
              <a:headEnd/>
              <a:tailEnd/>
            </a:ln>
            <a:effectLst/>
          </p:spPr>
          <p:txBody>
            <a:bodyPr wrap="square">
              <a:spAutoFit/>
            </a:bodyPr>
            <a:lstStyle/>
            <a:p>
              <a:pPr fontAlgn="base">
                <a:lnSpc>
                  <a:spcPct val="80000"/>
                </a:lnSpc>
                <a:spcBef>
                  <a:spcPct val="0"/>
                </a:spcBef>
                <a:spcAft>
                  <a:spcPct val="0"/>
                </a:spcAft>
                <a:defRPr/>
              </a:pPr>
              <a:r>
                <a:rPr kumimoji="1" lang="en-US" altLang="zh-CN" sz="2800" b="1" kern="0" dirty="0" err="1">
                  <a:solidFill>
                    <a:srgbClr val="0000FF"/>
                  </a:solidFill>
                  <a:latin typeface="Times New Roman" pitchFamily="18" charset="0"/>
                  <a:ea typeface="楷体_GB2312" pitchFamily="49" charset="-122"/>
                </a:rPr>
                <a:t>i</a:t>
              </a:r>
              <a:endParaRPr kumimoji="1" lang="en-US" altLang="zh-CN" sz="2800" b="1" kern="0" dirty="0">
                <a:solidFill>
                  <a:srgbClr val="0000FF"/>
                </a:solidFill>
                <a:latin typeface="Times New Roman" pitchFamily="18" charset="0"/>
                <a:ea typeface="楷体_GB2312" pitchFamily="49" charset="-122"/>
              </a:endParaRPr>
            </a:p>
          </p:txBody>
        </p:sp>
      </p:grpSp>
      <p:grpSp>
        <p:nvGrpSpPr>
          <p:cNvPr id="56" name="组合 48"/>
          <p:cNvGrpSpPr/>
          <p:nvPr/>
        </p:nvGrpSpPr>
        <p:grpSpPr>
          <a:xfrm>
            <a:off x="8460991" y="2778115"/>
            <a:ext cx="596082" cy="642942"/>
            <a:chOff x="6476248" y="2786058"/>
            <a:chExt cx="596082" cy="642942"/>
          </a:xfrm>
        </p:grpSpPr>
        <p:cxnSp>
          <p:nvCxnSpPr>
            <p:cNvPr id="57" name="直接箭头连接符 56"/>
            <p:cNvCxnSpPr/>
            <p:nvPr/>
          </p:nvCxnSpPr>
          <p:spPr bwMode="auto">
            <a:xfrm rot="5400000" flipH="1" flipV="1">
              <a:off x="6155571" y="3106735"/>
              <a:ext cx="642942" cy="1588"/>
            </a:xfrm>
            <a:prstGeom prst="straightConnector1">
              <a:avLst/>
            </a:prstGeom>
            <a:noFill/>
            <a:ln w="28575" cap="flat" cmpd="sng" algn="ctr">
              <a:solidFill>
                <a:srgbClr val="000000"/>
              </a:solidFill>
              <a:prstDash val="solid"/>
              <a:round/>
              <a:headEnd type="none" w="med" len="med"/>
              <a:tailEnd type="arrow"/>
            </a:ln>
            <a:effectLst/>
          </p:spPr>
        </p:cxnSp>
        <p:sp>
          <p:nvSpPr>
            <p:cNvPr id="58" name="Text Box 195"/>
            <p:cNvSpPr txBox="1">
              <a:spLocks noChangeArrowheads="1"/>
            </p:cNvSpPr>
            <p:nvPr/>
          </p:nvSpPr>
          <p:spPr bwMode="auto">
            <a:xfrm>
              <a:off x="6548480" y="2919725"/>
              <a:ext cx="523850" cy="437043"/>
            </a:xfrm>
            <a:prstGeom prst="rect">
              <a:avLst/>
            </a:prstGeom>
            <a:noFill/>
            <a:ln w="9525" algn="ctr">
              <a:noFill/>
              <a:miter lim="800000"/>
              <a:headEnd/>
              <a:tailEnd/>
            </a:ln>
            <a:effectLst/>
          </p:spPr>
          <p:txBody>
            <a:bodyPr wrap="square">
              <a:spAutoFit/>
            </a:bodyPr>
            <a:lstStyle/>
            <a:p>
              <a:pPr fontAlgn="base">
                <a:lnSpc>
                  <a:spcPct val="80000"/>
                </a:lnSpc>
                <a:spcBef>
                  <a:spcPct val="0"/>
                </a:spcBef>
                <a:spcAft>
                  <a:spcPct val="0"/>
                </a:spcAft>
                <a:defRPr/>
              </a:pPr>
              <a:r>
                <a:rPr kumimoji="1" lang="en-US" altLang="zh-CN" sz="2800" b="1" kern="0" dirty="0">
                  <a:solidFill>
                    <a:srgbClr val="0000FF"/>
                  </a:solidFill>
                  <a:latin typeface="Times New Roman" pitchFamily="18" charset="0"/>
                  <a:ea typeface="楷体_GB2312" pitchFamily="49" charset="-122"/>
                </a:rPr>
                <a:t>p</a:t>
              </a:r>
            </a:p>
          </p:txBody>
        </p:sp>
      </p:grpSp>
      <p:grpSp>
        <p:nvGrpSpPr>
          <p:cNvPr id="59" name="组合 44"/>
          <p:cNvGrpSpPr/>
          <p:nvPr/>
        </p:nvGrpSpPr>
        <p:grpSpPr>
          <a:xfrm>
            <a:off x="4191000" y="2778115"/>
            <a:ext cx="596082" cy="642942"/>
            <a:chOff x="7262066" y="2786058"/>
            <a:chExt cx="596082" cy="642942"/>
          </a:xfrm>
        </p:grpSpPr>
        <p:cxnSp>
          <p:nvCxnSpPr>
            <p:cNvPr id="60" name="直接箭头连接符 59"/>
            <p:cNvCxnSpPr/>
            <p:nvPr/>
          </p:nvCxnSpPr>
          <p:spPr bwMode="auto">
            <a:xfrm rot="5400000" flipH="1" flipV="1">
              <a:off x="6941389" y="3106735"/>
              <a:ext cx="642942" cy="1588"/>
            </a:xfrm>
            <a:prstGeom prst="straightConnector1">
              <a:avLst/>
            </a:prstGeom>
            <a:noFill/>
            <a:ln w="28575" cap="flat" cmpd="sng" algn="ctr">
              <a:solidFill>
                <a:srgbClr val="000000"/>
              </a:solidFill>
              <a:prstDash val="solid"/>
              <a:round/>
              <a:headEnd type="none" w="med" len="med"/>
              <a:tailEnd type="arrow"/>
            </a:ln>
            <a:effectLst/>
          </p:spPr>
        </p:cxnSp>
        <p:sp>
          <p:nvSpPr>
            <p:cNvPr id="61" name="Text Box 195"/>
            <p:cNvSpPr txBox="1">
              <a:spLocks noChangeArrowheads="1"/>
            </p:cNvSpPr>
            <p:nvPr/>
          </p:nvSpPr>
          <p:spPr bwMode="auto">
            <a:xfrm>
              <a:off x="7334298" y="2919725"/>
              <a:ext cx="523850" cy="437043"/>
            </a:xfrm>
            <a:prstGeom prst="rect">
              <a:avLst/>
            </a:prstGeom>
            <a:noFill/>
            <a:ln w="9525" algn="ctr">
              <a:noFill/>
              <a:miter lim="800000"/>
              <a:headEnd/>
              <a:tailEnd/>
            </a:ln>
            <a:effectLst/>
          </p:spPr>
          <p:txBody>
            <a:bodyPr wrap="square">
              <a:spAutoFit/>
            </a:bodyPr>
            <a:lstStyle/>
            <a:p>
              <a:pPr fontAlgn="base">
                <a:lnSpc>
                  <a:spcPct val="80000"/>
                </a:lnSpc>
                <a:spcBef>
                  <a:spcPct val="0"/>
                </a:spcBef>
                <a:spcAft>
                  <a:spcPct val="0"/>
                </a:spcAft>
                <a:defRPr/>
              </a:pPr>
              <a:r>
                <a:rPr kumimoji="1" lang="en-US" altLang="zh-CN" sz="2800" b="1" kern="0" dirty="0">
                  <a:solidFill>
                    <a:srgbClr val="0000FF"/>
                  </a:solidFill>
                  <a:latin typeface="Times New Roman" pitchFamily="18" charset="0"/>
                  <a:ea typeface="楷体_GB2312" pitchFamily="49" charset="-122"/>
                </a:rPr>
                <a:t>q</a:t>
              </a:r>
            </a:p>
          </p:txBody>
        </p:sp>
      </p:grpSp>
      <p:grpSp>
        <p:nvGrpSpPr>
          <p:cNvPr id="63" name="组合 51"/>
          <p:cNvGrpSpPr/>
          <p:nvPr/>
        </p:nvGrpSpPr>
        <p:grpSpPr>
          <a:xfrm>
            <a:off x="6049157" y="1874896"/>
            <a:ext cx="2123980" cy="461665"/>
            <a:chOff x="2786050" y="1571612"/>
            <a:chExt cx="3857652" cy="461665"/>
          </a:xfrm>
        </p:grpSpPr>
        <p:sp>
          <p:nvSpPr>
            <p:cNvPr id="64" name="TextBox 63"/>
            <p:cNvSpPr txBox="1"/>
            <p:nvPr/>
          </p:nvSpPr>
          <p:spPr>
            <a:xfrm>
              <a:off x="3821758" y="1571612"/>
              <a:ext cx="1886293" cy="461665"/>
            </a:xfrm>
            <a:prstGeom prst="rect">
              <a:avLst/>
            </a:prstGeom>
            <a:solidFill>
              <a:srgbClr val="DBF5F9">
                <a:lumMod val="90000"/>
              </a:srgbClr>
            </a:solidFill>
          </p:spPr>
          <p:txBody>
            <a:bodyPr wrap="none" rtlCol="0">
              <a:spAutoFit/>
            </a:bodyPr>
            <a:lstStyle/>
            <a:p>
              <a:pPr algn="ctr" fontAlgn="base">
                <a:spcBef>
                  <a:spcPct val="0"/>
                </a:spcBef>
                <a:spcAft>
                  <a:spcPct val="0"/>
                </a:spcAft>
                <a:defRPr/>
              </a:pPr>
              <a:r>
                <a:rPr kumimoji="1" lang="zh-CN" altLang="en-US" sz="2400" b="1" kern="0" dirty="0">
                  <a:solidFill>
                    <a:srgbClr val="0000FF"/>
                  </a:solidFill>
                  <a:latin typeface="Times New Roman" pitchFamily="18" charset="0"/>
                  <a:ea typeface="楷体_GB2312" pitchFamily="49" charset="-122"/>
                </a:rPr>
                <a:t>交换</a:t>
              </a:r>
            </a:p>
          </p:txBody>
        </p:sp>
        <p:cxnSp>
          <p:nvCxnSpPr>
            <p:cNvPr id="65" name="直接箭头连接符 64"/>
            <p:cNvCxnSpPr/>
            <p:nvPr/>
          </p:nvCxnSpPr>
          <p:spPr bwMode="auto">
            <a:xfrm>
              <a:off x="2786050" y="1571612"/>
              <a:ext cx="3857652" cy="1588"/>
            </a:xfrm>
            <a:prstGeom prst="straightConnector1">
              <a:avLst/>
            </a:prstGeom>
            <a:noFill/>
            <a:ln w="28575" cap="flat" cmpd="sng" algn="ctr">
              <a:solidFill>
                <a:srgbClr val="000000"/>
              </a:solidFill>
              <a:prstDash val="solid"/>
              <a:round/>
              <a:headEnd type="arrow"/>
              <a:tailEnd type="arrow"/>
            </a:ln>
            <a:effectLst/>
          </p:spPr>
        </p:cxnSp>
      </p:grpSp>
      <p:sp>
        <p:nvSpPr>
          <p:cNvPr id="67" name="Text Box 228"/>
          <p:cNvSpPr txBox="1">
            <a:spLocks noChangeArrowheads="1"/>
          </p:cNvSpPr>
          <p:nvPr/>
        </p:nvSpPr>
        <p:spPr bwMode="auto">
          <a:xfrm>
            <a:off x="142877" y="3706006"/>
            <a:ext cx="1428727" cy="1126462"/>
          </a:xfrm>
          <a:prstGeom prst="rect">
            <a:avLst/>
          </a:prstGeom>
          <a:noFill/>
          <a:ln w="9525" algn="ctr">
            <a:noFill/>
            <a:miter lim="800000"/>
            <a:headEnd/>
            <a:tailEnd/>
          </a:ln>
          <a:effectLst/>
        </p:spPr>
        <p:txBody>
          <a:bodyPr wrap="square">
            <a:spAutoFit/>
          </a:bodyPr>
          <a:lstStyle/>
          <a:p>
            <a:pPr fontAlgn="base">
              <a:lnSpc>
                <a:spcPct val="80000"/>
              </a:lnSpc>
              <a:spcBef>
                <a:spcPct val="0"/>
              </a:spcBef>
              <a:spcAft>
                <a:spcPct val="0"/>
              </a:spcAft>
            </a:pPr>
            <a:r>
              <a:rPr kumimoji="1" lang="en-US" altLang="zh-CN" sz="2800" b="1" dirty="0" err="1">
                <a:solidFill>
                  <a:srgbClr val="0000FF"/>
                </a:solidFill>
                <a:latin typeface="Times New Roman" pitchFamily="18" charset="0"/>
                <a:ea typeface="楷体_GB2312" pitchFamily="49" charset="-122"/>
              </a:rPr>
              <a:t>i</a:t>
            </a:r>
            <a:r>
              <a:rPr kumimoji="1" lang="en-US" altLang="zh-CN" sz="2800" b="1" dirty="0">
                <a:solidFill>
                  <a:srgbClr val="0000FF"/>
                </a:solidFill>
                <a:latin typeface="Times New Roman" pitchFamily="18" charset="0"/>
                <a:ea typeface="楷体_GB2312" pitchFamily="49" charset="-122"/>
              </a:rPr>
              <a:t>=6</a:t>
            </a:r>
          </a:p>
          <a:p>
            <a:pPr fontAlgn="base">
              <a:lnSpc>
                <a:spcPct val="80000"/>
              </a:lnSpc>
              <a:spcBef>
                <a:spcPct val="0"/>
              </a:spcBef>
              <a:spcAft>
                <a:spcPct val="0"/>
              </a:spcAft>
            </a:pPr>
            <a:r>
              <a:rPr kumimoji="1" lang="en-US" altLang="zh-CN" sz="2800" b="1" dirty="0">
                <a:solidFill>
                  <a:srgbClr val="0000FF"/>
                </a:solidFill>
                <a:latin typeface="Times New Roman" pitchFamily="18" charset="0"/>
                <a:ea typeface="楷体_GB2312" pitchFamily="49" charset="-122"/>
              </a:rPr>
              <a:t>p=3</a:t>
            </a:r>
            <a:r>
              <a:rPr kumimoji="1" lang="zh-CN" altLang="en-US" sz="2800" b="1" dirty="0">
                <a:solidFill>
                  <a:srgbClr val="FF0000"/>
                </a:solidFill>
                <a:latin typeface="Times New Roman" pitchFamily="18" charset="0"/>
                <a:ea typeface="楷体_GB2312" pitchFamily="49" charset="-122"/>
              </a:rPr>
              <a:t>（</a:t>
            </a:r>
            <a:r>
              <a:rPr kumimoji="1" lang="en-US" altLang="zh-CN" sz="2800" b="1" dirty="0">
                <a:solidFill>
                  <a:srgbClr val="FF0000"/>
                </a:solidFill>
                <a:latin typeface="Times New Roman" pitchFamily="18" charset="0"/>
                <a:ea typeface="楷体_GB2312" pitchFamily="49" charset="-122"/>
              </a:rPr>
              <a:t>7</a:t>
            </a:r>
            <a:r>
              <a:rPr kumimoji="1" lang="zh-CN" altLang="en-US" sz="2800" b="1" dirty="0">
                <a:solidFill>
                  <a:srgbClr val="FF0000"/>
                </a:solidFill>
                <a:latin typeface="Times New Roman" pitchFamily="18" charset="0"/>
                <a:ea typeface="楷体_GB2312" pitchFamily="49" charset="-122"/>
              </a:rPr>
              <a:t>）</a:t>
            </a:r>
            <a:endParaRPr kumimoji="1" lang="en-US" altLang="zh-CN" sz="2800" b="1" dirty="0">
              <a:solidFill>
                <a:srgbClr val="FF0000"/>
              </a:solidFill>
              <a:latin typeface="Times New Roman" pitchFamily="18" charset="0"/>
              <a:ea typeface="楷体_GB2312" pitchFamily="49" charset="-122"/>
            </a:endParaRPr>
          </a:p>
          <a:p>
            <a:pPr fontAlgn="base">
              <a:lnSpc>
                <a:spcPct val="80000"/>
              </a:lnSpc>
              <a:spcBef>
                <a:spcPct val="0"/>
              </a:spcBef>
              <a:spcAft>
                <a:spcPct val="0"/>
              </a:spcAft>
            </a:pPr>
            <a:r>
              <a:rPr kumimoji="1" lang="en-US" altLang="zh-CN" sz="2800" b="1" dirty="0">
                <a:solidFill>
                  <a:srgbClr val="0000FF"/>
                </a:solidFill>
                <a:latin typeface="Times New Roman" pitchFamily="18" charset="0"/>
                <a:ea typeface="楷体_GB2312" pitchFamily="49" charset="-122"/>
              </a:rPr>
              <a:t>q=5</a:t>
            </a:r>
          </a:p>
        </p:txBody>
      </p:sp>
      <p:graphicFrame>
        <p:nvGraphicFramePr>
          <p:cNvPr id="69" name="Group 306"/>
          <p:cNvGraphicFramePr>
            <a:graphicFrameLocks noGrp="1"/>
          </p:cNvGraphicFramePr>
          <p:nvPr>
            <p:extLst>
              <p:ext uri="{D42A27DB-BD31-4B8C-83A1-F6EECF244321}">
                <p14:modId xmlns:p14="http://schemas.microsoft.com/office/powerpoint/2010/main" val="2297587921"/>
              </p:ext>
            </p:extLst>
          </p:nvPr>
        </p:nvGraphicFramePr>
        <p:xfrm>
          <a:off x="1885977" y="3401207"/>
          <a:ext cx="6767513" cy="519113"/>
        </p:xfrm>
        <a:graphic>
          <a:graphicData uri="http://schemas.openxmlformats.org/drawingml/2006/table">
            <a:tbl>
              <a:tblPr/>
              <a:tblGrid>
                <a:gridCol w="752475">
                  <a:extLst>
                    <a:ext uri="{9D8B030D-6E8A-4147-A177-3AD203B41FA5}">
                      <a16:colId xmlns:a16="http://schemas.microsoft.com/office/drawing/2014/main" val="20000"/>
                    </a:ext>
                  </a:extLst>
                </a:gridCol>
                <a:gridCol w="750888">
                  <a:extLst>
                    <a:ext uri="{9D8B030D-6E8A-4147-A177-3AD203B41FA5}">
                      <a16:colId xmlns:a16="http://schemas.microsoft.com/office/drawing/2014/main" val="20001"/>
                    </a:ext>
                  </a:extLst>
                </a:gridCol>
                <a:gridCol w="752475">
                  <a:extLst>
                    <a:ext uri="{9D8B030D-6E8A-4147-A177-3AD203B41FA5}">
                      <a16:colId xmlns:a16="http://schemas.microsoft.com/office/drawing/2014/main" val="20002"/>
                    </a:ext>
                  </a:extLst>
                </a:gridCol>
                <a:gridCol w="752475">
                  <a:extLst>
                    <a:ext uri="{9D8B030D-6E8A-4147-A177-3AD203B41FA5}">
                      <a16:colId xmlns:a16="http://schemas.microsoft.com/office/drawing/2014/main" val="20003"/>
                    </a:ext>
                  </a:extLst>
                </a:gridCol>
                <a:gridCol w="750887">
                  <a:extLst>
                    <a:ext uri="{9D8B030D-6E8A-4147-A177-3AD203B41FA5}">
                      <a16:colId xmlns:a16="http://schemas.microsoft.com/office/drawing/2014/main" val="20004"/>
                    </a:ext>
                  </a:extLst>
                </a:gridCol>
                <a:gridCol w="752475">
                  <a:extLst>
                    <a:ext uri="{9D8B030D-6E8A-4147-A177-3AD203B41FA5}">
                      <a16:colId xmlns:a16="http://schemas.microsoft.com/office/drawing/2014/main" val="20005"/>
                    </a:ext>
                  </a:extLst>
                </a:gridCol>
                <a:gridCol w="752475">
                  <a:extLst>
                    <a:ext uri="{9D8B030D-6E8A-4147-A177-3AD203B41FA5}">
                      <a16:colId xmlns:a16="http://schemas.microsoft.com/office/drawing/2014/main" val="20006"/>
                    </a:ext>
                  </a:extLst>
                </a:gridCol>
                <a:gridCol w="750888">
                  <a:extLst>
                    <a:ext uri="{9D8B030D-6E8A-4147-A177-3AD203B41FA5}">
                      <a16:colId xmlns:a16="http://schemas.microsoft.com/office/drawing/2014/main" val="20007"/>
                    </a:ext>
                  </a:extLst>
                </a:gridCol>
                <a:gridCol w="752475">
                  <a:extLst>
                    <a:ext uri="{9D8B030D-6E8A-4147-A177-3AD203B41FA5}">
                      <a16:colId xmlns:a16="http://schemas.microsoft.com/office/drawing/2014/main" val="20008"/>
                    </a:ext>
                  </a:extLst>
                </a:gridCol>
              </a:tblGrid>
              <a:tr h="519113">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1" i="0" u="none" strike="noStrike" cap="none" normalizeH="0" baseline="0" dirty="0">
                          <a:ln>
                            <a:noFill/>
                          </a:ln>
                          <a:solidFill>
                            <a:schemeClr val="tx1"/>
                          </a:solidFill>
                          <a:effectLst/>
                          <a:latin typeface="Times New Roman" pitchFamily="18" charset="0"/>
                          <a:ea typeface="宋体" pitchFamily="2" charset="-122"/>
                        </a:rPr>
                        <a:t>0</a:t>
                      </a:r>
                    </a:p>
                  </a:txBody>
                  <a:tcPr marL="90000" marR="90000" marT="46800" marB="46800" horzOverflow="overflow">
                    <a:lnL cap="flat">
                      <a:noFill/>
                    </a:lnL>
                    <a:lnR>
                      <a:noFill/>
                    </a:lnR>
                    <a:lnT cap="flat">
                      <a:noFill/>
                    </a:lnT>
                    <a:lnB cap="flat">
                      <a:noFill/>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1" i="0" u="none" strike="noStrike" cap="none" normalizeH="0" baseline="0" dirty="0">
                          <a:ln>
                            <a:noFill/>
                          </a:ln>
                          <a:solidFill>
                            <a:schemeClr val="tx1"/>
                          </a:solidFill>
                          <a:effectLst/>
                          <a:latin typeface="Times New Roman" pitchFamily="18" charset="0"/>
                          <a:ea typeface="宋体" pitchFamily="2" charset="-122"/>
                        </a:rPr>
                        <a:t>1</a:t>
                      </a:r>
                    </a:p>
                  </a:txBody>
                  <a:tcPr marL="90000" marR="90000" marT="46800" marB="46800" horzOverflow="overflow">
                    <a:lnL>
                      <a:noFill/>
                    </a:lnL>
                    <a:lnR>
                      <a:noFill/>
                    </a:lnR>
                    <a:lnT cap="flat">
                      <a:noFill/>
                    </a:lnT>
                    <a:lnB cap="flat">
                      <a:noFill/>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1" i="0" u="none" strike="noStrike" cap="none" normalizeH="0" baseline="0" dirty="0">
                          <a:ln>
                            <a:noFill/>
                          </a:ln>
                          <a:solidFill>
                            <a:schemeClr val="tx1"/>
                          </a:solidFill>
                          <a:effectLst/>
                          <a:latin typeface="Times New Roman" pitchFamily="18" charset="0"/>
                          <a:ea typeface="宋体" pitchFamily="2" charset="-122"/>
                        </a:rPr>
                        <a:t> 2</a:t>
                      </a:r>
                    </a:p>
                  </a:txBody>
                  <a:tcPr marL="90000" marR="90000" marT="46800" marB="46800" horzOverflow="overflow">
                    <a:lnL>
                      <a:noFill/>
                    </a:lnL>
                    <a:lnR>
                      <a:noFill/>
                    </a:lnR>
                    <a:lnT cap="flat">
                      <a:noFill/>
                    </a:lnT>
                    <a:lnB cap="flat">
                      <a:noFill/>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1" i="0" u="none" strike="noStrike" cap="none" normalizeH="0" baseline="0" dirty="0">
                          <a:ln>
                            <a:noFill/>
                          </a:ln>
                          <a:solidFill>
                            <a:schemeClr val="tx1"/>
                          </a:solidFill>
                          <a:effectLst/>
                          <a:latin typeface="Times New Roman" pitchFamily="18" charset="0"/>
                          <a:ea typeface="宋体" pitchFamily="2" charset="-122"/>
                        </a:rPr>
                        <a:t> 3</a:t>
                      </a:r>
                    </a:p>
                  </a:txBody>
                  <a:tcPr marL="90000" marR="90000" marT="46800" marB="46800" horzOverflow="overflow">
                    <a:lnL>
                      <a:noFill/>
                    </a:lnL>
                    <a:lnR>
                      <a:noFill/>
                    </a:lnR>
                    <a:lnT cap="flat">
                      <a:noFill/>
                    </a:lnT>
                    <a:lnB cap="flat">
                      <a:noFill/>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1" i="0" u="none" strike="noStrike" cap="none" normalizeH="0" baseline="0" dirty="0">
                          <a:ln>
                            <a:noFill/>
                          </a:ln>
                          <a:solidFill>
                            <a:schemeClr val="tx1"/>
                          </a:solidFill>
                          <a:effectLst/>
                          <a:latin typeface="Times New Roman" pitchFamily="18" charset="0"/>
                          <a:ea typeface="宋体" pitchFamily="2" charset="-122"/>
                        </a:rPr>
                        <a:t>  4</a:t>
                      </a:r>
                    </a:p>
                  </a:txBody>
                  <a:tcPr marL="90000" marR="90000" marT="46800" marB="46800" horzOverflow="overflow">
                    <a:lnL>
                      <a:noFill/>
                    </a:lnL>
                    <a:lnR>
                      <a:noFill/>
                    </a:lnR>
                    <a:lnT cap="flat">
                      <a:noFill/>
                    </a:lnT>
                    <a:lnB cap="flat">
                      <a:noFill/>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1" i="0" u="none" strike="noStrike" cap="none" normalizeH="0" baseline="0" dirty="0">
                          <a:ln>
                            <a:noFill/>
                          </a:ln>
                          <a:solidFill>
                            <a:schemeClr val="tx1"/>
                          </a:solidFill>
                          <a:effectLst/>
                          <a:latin typeface="Times New Roman" pitchFamily="18" charset="0"/>
                          <a:ea typeface="宋体" pitchFamily="2" charset="-122"/>
                        </a:rPr>
                        <a:t>  5</a:t>
                      </a:r>
                    </a:p>
                  </a:txBody>
                  <a:tcPr marL="90000" marR="90000" marT="46800" marB="46800" horzOverflow="overflow">
                    <a:lnL>
                      <a:noFill/>
                    </a:lnL>
                    <a:lnR>
                      <a:noFill/>
                    </a:lnR>
                    <a:lnT cap="flat">
                      <a:noFill/>
                    </a:lnT>
                    <a:lnB cap="flat">
                      <a:noFill/>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1" i="0" u="none" strike="noStrike" cap="none" normalizeH="0" baseline="0" dirty="0">
                          <a:ln>
                            <a:noFill/>
                          </a:ln>
                          <a:solidFill>
                            <a:schemeClr val="tx1"/>
                          </a:solidFill>
                          <a:effectLst/>
                          <a:latin typeface="Times New Roman" pitchFamily="18" charset="0"/>
                          <a:ea typeface="宋体" pitchFamily="2" charset="-122"/>
                        </a:rPr>
                        <a:t>  6</a:t>
                      </a:r>
                    </a:p>
                  </a:txBody>
                  <a:tcPr marL="90000" marR="90000" marT="46800" marB="46800" horzOverflow="overflow">
                    <a:lnL>
                      <a:noFill/>
                    </a:lnL>
                    <a:lnR>
                      <a:noFill/>
                    </a:lnR>
                    <a:lnT cap="flat">
                      <a:noFill/>
                    </a:lnT>
                    <a:lnB cap="flat">
                      <a:noFill/>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1" i="0" u="none" strike="noStrike" cap="none" normalizeH="0" baseline="0" dirty="0">
                          <a:ln>
                            <a:noFill/>
                          </a:ln>
                          <a:solidFill>
                            <a:schemeClr val="tx1"/>
                          </a:solidFill>
                          <a:effectLst/>
                          <a:latin typeface="Times New Roman" pitchFamily="18" charset="0"/>
                          <a:ea typeface="宋体" pitchFamily="2" charset="-122"/>
                        </a:rPr>
                        <a:t>  </a:t>
                      </a:r>
                      <a:r>
                        <a:rPr kumimoji="0" lang="en-US" altLang="zh-CN" sz="2400" b="1" i="0" u="none" strike="noStrike" cap="none" normalizeH="0" baseline="0" dirty="0">
                          <a:ln>
                            <a:noFill/>
                          </a:ln>
                          <a:solidFill>
                            <a:srgbClr val="FF0000"/>
                          </a:solidFill>
                          <a:effectLst/>
                          <a:latin typeface="Times New Roman" pitchFamily="18" charset="0"/>
                          <a:ea typeface="宋体" pitchFamily="2" charset="-122"/>
                        </a:rPr>
                        <a:t>7</a:t>
                      </a:r>
                    </a:p>
                  </a:txBody>
                  <a:tcPr marL="90000" marR="90000" marT="46800" marB="46800" horzOverflow="overflow">
                    <a:lnL>
                      <a:noFill/>
                    </a:lnL>
                    <a:lnR>
                      <a:noFill/>
                    </a:lnR>
                    <a:lnT cap="flat">
                      <a:noFill/>
                    </a:lnT>
                    <a:lnB cap="flat">
                      <a:noFill/>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1" i="0" u="none" strike="noStrike" cap="none" normalizeH="0" baseline="0" dirty="0">
                          <a:ln>
                            <a:noFill/>
                          </a:ln>
                          <a:solidFill>
                            <a:schemeClr val="tx1"/>
                          </a:solidFill>
                          <a:effectLst/>
                          <a:latin typeface="Times New Roman" pitchFamily="18" charset="0"/>
                          <a:ea typeface="宋体" pitchFamily="2" charset="-122"/>
                        </a:rPr>
                        <a:t>   8</a:t>
                      </a:r>
                    </a:p>
                  </a:txBody>
                  <a:tcPr marL="90000" marR="90000" marT="46800" marB="46800" horzOverflow="overflow">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grpSp>
        <p:nvGrpSpPr>
          <p:cNvPr id="70" name="组合 25"/>
          <p:cNvGrpSpPr/>
          <p:nvPr/>
        </p:nvGrpSpPr>
        <p:grpSpPr>
          <a:xfrm>
            <a:off x="6619406" y="4883922"/>
            <a:ext cx="596082" cy="642942"/>
            <a:chOff x="7262066" y="4786322"/>
            <a:chExt cx="596082" cy="642942"/>
          </a:xfrm>
        </p:grpSpPr>
        <p:cxnSp>
          <p:nvCxnSpPr>
            <p:cNvPr id="71" name="直接箭头连接符 70"/>
            <p:cNvCxnSpPr/>
            <p:nvPr/>
          </p:nvCxnSpPr>
          <p:spPr bwMode="auto">
            <a:xfrm rot="5400000" flipH="1" flipV="1">
              <a:off x="6941389" y="5106999"/>
              <a:ext cx="642942" cy="1588"/>
            </a:xfrm>
            <a:prstGeom prst="straightConnector1">
              <a:avLst/>
            </a:prstGeom>
            <a:noFill/>
            <a:ln w="28575" cap="flat" cmpd="sng" algn="ctr">
              <a:solidFill>
                <a:srgbClr val="000000"/>
              </a:solidFill>
              <a:prstDash val="solid"/>
              <a:round/>
              <a:headEnd type="none" w="med" len="med"/>
              <a:tailEnd type="arrow"/>
            </a:ln>
            <a:effectLst/>
          </p:spPr>
        </p:cxnSp>
        <p:sp>
          <p:nvSpPr>
            <p:cNvPr id="72" name="Text Box 195"/>
            <p:cNvSpPr txBox="1">
              <a:spLocks noChangeArrowheads="1"/>
            </p:cNvSpPr>
            <p:nvPr/>
          </p:nvSpPr>
          <p:spPr bwMode="auto">
            <a:xfrm>
              <a:off x="7334298" y="4919989"/>
              <a:ext cx="523850" cy="437043"/>
            </a:xfrm>
            <a:prstGeom prst="rect">
              <a:avLst/>
            </a:prstGeom>
            <a:noFill/>
            <a:ln w="9525" algn="ctr">
              <a:noFill/>
              <a:miter lim="800000"/>
              <a:headEnd/>
              <a:tailEnd/>
            </a:ln>
            <a:effectLst/>
          </p:spPr>
          <p:txBody>
            <a:bodyPr wrap="square">
              <a:spAutoFit/>
            </a:bodyPr>
            <a:lstStyle/>
            <a:p>
              <a:pPr fontAlgn="base">
                <a:lnSpc>
                  <a:spcPct val="80000"/>
                </a:lnSpc>
                <a:spcBef>
                  <a:spcPct val="0"/>
                </a:spcBef>
                <a:spcAft>
                  <a:spcPct val="0"/>
                </a:spcAft>
                <a:defRPr/>
              </a:pPr>
              <a:r>
                <a:rPr kumimoji="1" lang="en-US" altLang="zh-CN" sz="2800" b="1" kern="0" dirty="0" err="1">
                  <a:solidFill>
                    <a:srgbClr val="0000FF"/>
                  </a:solidFill>
                  <a:latin typeface="Times New Roman" pitchFamily="18" charset="0"/>
                  <a:ea typeface="楷体_GB2312" pitchFamily="49" charset="-122"/>
                </a:rPr>
                <a:t>i</a:t>
              </a:r>
              <a:endParaRPr kumimoji="1" lang="en-US" altLang="zh-CN" sz="2800" b="1" kern="0" dirty="0">
                <a:solidFill>
                  <a:srgbClr val="0000FF"/>
                </a:solidFill>
                <a:latin typeface="Times New Roman" pitchFamily="18" charset="0"/>
                <a:ea typeface="楷体_GB2312" pitchFamily="49" charset="-122"/>
              </a:endParaRPr>
            </a:p>
          </p:txBody>
        </p:sp>
      </p:grpSp>
      <p:grpSp>
        <p:nvGrpSpPr>
          <p:cNvPr id="73" name="组合 48"/>
          <p:cNvGrpSpPr/>
          <p:nvPr/>
        </p:nvGrpSpPr>
        <p:grpSpPr>
          <a:xfrm>
            <a:off x="7558783" y="4847346"/>
            <a:ext cx="596082" cy="642942"/>
            <a:chOff x="6476248" y="2786058"/>
            <a:chExt cx="596082" cy="642942"/>
          </a:xfrm>
        </p:grpSpPr>
        <p:cxnSp>
          <p:nvCxnSpPr>
            <p:cNvPr id="74" name="直接箭头连接符 73"/>
            <p:cNvCxnSpPr/>
            <p:nvPr/>
          </p:nvCxnSpPr>
          <p:spPr bwMode="auto">
            <a:xfrm rot="5400000" flipH="1" flipV="1">
              <a:off x="6155571" y="3106735"/>
              <a:ext cx="642942" cy="1588"/>
            </a:xfrm>
            <a:prstGeom prst="straightConnector1">
              <a:avLst/>
            </a:prstGeom>
            <a:noFill/>
            <a:ln w="28575" cap="flat" cmpd="sng" algn="ctr">
              <a:solidFill>
                <a:srgbClr val="000000"/>
              </a:solidFill>
              <a:prstDash val="solid"/>
              <a:round/>
              <a:headEnd type="none" w="med" len="med"/>
              <a:tailEnd type="arrow"/>
            </a:ln>
            <a:effectLst/>
          </p:spPr>
        </p:cxnSp>
        <p:sp>
          <p:nvSpPr>
            <p:cNvPr id="75" name="Text Box 195"/>
            <p:cNvSpPr txBox="1">
              <a:spLocks noChangeArrowheads="1"/>
            </p:cNvSpPr>
            <p:nvPr/>
          </p:nvSpPr>
          <p:spPr bwMode="auto">
            <a:xfrm>
              <a:off x="6548480" y="2919725"/>
              <a:ext cx="523850" cy="437043"/>
            </a:xfrm>
            <a:prstGeom prst="rect">
              <a:avLst/>
            </a:prstGeom>
            <a:noFill/>
            <a:ln w="9525" algn="ctr">
              <a:noFill/>
              <a:miter lim="800000"/>
              <a:headEnd/>
              <a:tailEnd/>
            </a:ln>
            <a:effectLst/>
          </p:spPr>
          <p:txBody>
            <a:bodyPr wrap="square">
              <a:spAutoFit/>
            </a:bodyPr>
            <a:lstStyle/>
            <a:p>
              <a:pPr fontAlgn="base">
                <a:lnSpc>
                  <a:spcPct val="80000"/>
                </a:lnSpc>
                <a:spcBef>
                  <a:spcPct val="0"/>
                </a:spcBef>
                <a:spcAft>
                  <a:spcPct val="0"/>
                </a:spcAft>
                <a:defRPr/>
              </a:pPr>
              <a:r>
                <a:rPr kumimoji="1" lang="en-US" altLang="zh-CN" sz="2800" b="1" kern="0" dirty="0">
                  <a:solidFill>
                    <a:srgbClr val="0000FF"/>
                  </a:solidFill>
                  <a:latin typeface="Times New Roman" pitchFamily="18" charset="0"/>
                  <a:ea typeface="楷体_GB2312" pitchFamily="49" charset="-122"/>
                </a:rPr>
                <a:t>p</a:t>
              </a:r>
            </a:p>
          </p:txBody>
        </p:sp>
      </p:grpSp>
      <p:grpSp>
        <p:nvGrpSpPr>
          <p:cNvPr id="76" name="组合 44"/>
          <p:cNvGrpSpPr/>
          <p:nvPr/>
        </p:nvGrpSpPr>
        <p:grpSpPr>
          <a:xfrm>
            <a:off x="5787232" y="4883922"/>
            <a:ext cx="596082" cy="642942"/>
            <a:chOff x="7262066" y="2786058"/>
            <a:chExt cx="596082" cy="642942"/>
          </a:xfrm>
        </p:grpSpPr>
        <p:cxnSp>
          <p:nvCxnSpPr>
            <p:cNvPr id="77" name="直接箭头连接符 76"/>
            <p:cNvCxnSpPr/>
            <p:nvPr/>
          </p:nvCxnSpPr>
          <p:spPr bwMode="auto">
            <a:xfrm rot="5400000" flipH="1" flipV="1">
              <a:off x="6941389" y="3106735"/>
              <a:ext cx="642942" cy="1588"/>
            </a:xfrm>
            <a:prstGeom prst="straightConnector1">
              <a:avLst/>
            </a:prstGeom>
            <a:noFill/>
            <a:ln w="28575" cap="flat" cmpd="sng" algn="ctr">
              <a:solidFill>
                <a:srgbClr val="000000"/>
              </a:solidFill>
              <a:prstDash val="solid"/>
              <a:round/>
              <a:headEnd type="none" w="med" len="med"/>
              <a:tailEnd type="arrow"/>
            </a:ln>
            <a:effectLst/>
          </p:spPr>
        </p:cxnSp>
        <p:sp>
          <p:nvSpPr>
            <p:cNvPr id="78" name="Text Box 195"/>
            <p:cNvSpPr txBox="1">
              <a:spLocks noChangeArrowheads="1"/>
            </p:cNvSpPr>
            <p:nvPr/>
          </p:nvSpPr>
          <p:spPr bwMode="auto">
            <a:xfrm>
              <a:off x="7334298" y="2919725"/>
              <a:ext cx="523850" cy="437043"/>
            </a:xfrm>
            <a:prstGeom prst="rect">
              <a:avLst/>
            </a:prstGeom>
            <a:noFill/>
            <a:ln w="9525" algn="ctr">
              <a:noFill/>
              <a:miter lim="800000"/>
              <a:headEnd/>
              <a:tailEnd/>
            </a:ln>
            <a:effectLst/>
          </p:spPr>
          <p:txBody>
            <a:bodyPr wrap="square">
              <a:spAutoFit/>
            </a:bodyPr>
            <a:lstStyle/>
            <a:p>
              <a:pPr fontAlgn="base">
                <a:lnSpc>
                  <a:spcPct val="80000"/>
                </a:lnSpc>
                <a:spcBef>
                  <a:spcPct val="0"/>
                </a:spcBef>
                <a:spcAft>
                  <a:spcPct val="0"/>
                </a:spcAft>
                <a:defRPr/>
              </a:pPr>
              <a:r>
                <a:rPr kumimoji="1" lang="en-US" altLang="zh-CN" sz="2800" b="1" kern="0" dirty="0">
                  <a:solidFill>
                    <a:srgbClr val="0000FF"/>
                  </a:solidFill>
                  <a:latin typeface="Times New Roman" pitchFamily="18" charset="0"/>
                  <a:ea typeface="楷体_GB2312" pitchFamily="49" charset="-122"/>
                </a:rPr>
                <a:t>q</a:t>
              </a:r>
            </a:p>
          </p:txBody>
        </p:sp>
      </p:grpSp>
      <p:sp>
        <p:nvSpPr>
          <p:cNvPr id="40" name="Text Box 308">
            <a:extLst>
              <a:ext uri="{FF2B5EF4-FFF2-40B4-BE49-F238E27FC236}">
                <a16:creationId xmlns:a16="http://schemas.microsoft.com/office/drawing/2014/main" id="{0845FA1B-4DE1-3744-BA44-ED3CDB9F49CE}"/>
              </a:ext>
            </a:extLst>
          </p:cNvPr>
          <p:cNvSpPr txBox="1">
            <a:spLocks noChangeArrowheads="1"/>
          </p:cNvSpPr>
          <p:nvPr/>
        </p:nvSpPr>
        <p:spPr bwMode="auto">
          <a:xfrm>
            <a:off x="345300" y="965213"/>
            <a:ext cx="8112900" cy="523220"/>
          </a:xfrm>
          <a:prstGeom prst="rect">
            <a:avLst/>
          </a:prstGeom>
          <a:noFill/>
          <a:ln w="9525" algn="ctr">
            <a:noFill/>
            <a:miter lim="800000"/>
            <a:headEnd/>
            <a:tailEnd/>
          </a:ln>
          <a:effectLst/>
        </p:spPr>
        <p:txBody>
          <a:bodyPr wrap="square">
            <a:spAutoFit/>
          </a:bodyPr>
          <a:lstStyle/>
          <a:p>
            <a:pPr fontAlgn="base">
              <a:spcBef>
                <a:spcPct val="20000"/>
              </a:spcBef>
              <a:spcAft>
                <a:spcPct val="0"/>
              </a:spcAft>
              <a:buFont typeface="Wingdings" pitchFamily="2" charset="2"/>
              <a:buChar char="p"/>
            </a:pPr>
            <a:r>
              <a:rPr kumimoji="1" lang="zh-CN" altLang="en-US" sz="2800" b="1" dirty="0">
                <a:solidFill>
                  <a:srgbClr val="003300"/>
                </a:solidFill>
                <a:latin typeface="Times New Roman" pitchFamily="18" charset="0"/>
              </a:rPr>
              <a:t>根据建好的链表重新排列元素，使得物理有序</a:t>
            </a:r>
          </a:p>
        </p:txBody>
      </p:sp>
    </p:spTree>
    <p:extLst>
      <p:ext uri="{BB962C8B-B14F-4D97-AF65-F5344CB8AC3E}">
        <p14:creationId xmlns:p14="http://schemas.microsoft.com/office/powerpoint/2010/main" val="22864968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9"/>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7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p:bldP spid="67"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7" name="Group 303"/>
          <p:cNvGraphicFramePr>
            <a:graphicFrameLocks noGrp="1"/>
          </p:cNvGraphicFramePr>
          <p:nvPr>
            <p:extLst>
              <p:ext uri="{D42A27DB-BD31-4B8C-83A1-F6EECF244321}">
                <p14:modId xmlns:p14="http://schemas.microsoft.com/office/powerpoint/2010/main" val="1519499806"/>
              </p:ext>
            </p:extLst>
          </p:nvPr>
        </p:nvGraphicFramePr>
        <p:xfrm>
          <a:off x="1546225" y="4002092"/>
          <a:ext cx="7319963" cy="1038226"/>
        </p:xfrm>
        <a:graphic>
          <a:graphicData uri="http://schemas.openxmlformats.org/drawingml/2006/table">
            <a:tbl>
              <a:tblPr/>
              <a:tblGrid>
                <a:gridCol w="812800">
                  <a:extLst>
                    <a:ext uri="{9D8B030D-6E8A-4147-A177-3AD203B41FA5}">
                      <a16:colId xmlns:a16="http://schemas.microsoft.com/office/drawing/2014/main" val="20000"/>
                    </a:ext>
                  </a:extLst>
                </a:gridCol>
                <a:gridCol w="812800">
                  <a:extLst>
                    <a:ext uri="{9D8B030D-6E8A-4147-A177-3AD203B41FA5}">
                      <a16:colId xmlns:a16="http://schemas.microsoft.com/office/drawing/2014/main" val="20001"/>
                    </a:ext>
                  </a:extLst>
                </a:gridCol>
                <a:gridCol w="812800">
                  <a:extLst>
                    <a:ext uri="{9D8B030D-6E8A-4147-A177-3AD203B41FA5}">
                      <a16:colId xmlns:a16="http://schemas.microsoft.com/office/drawing/2014/main" val="20002"/>
                    </a:ext>
                  </a:extLst>
                </a:gridCol>
                <a:gridCol w="814388">
                  <a:extLst>
                    <a:ext uri="{9D8B030D-6E8A-4147-A177-3AD203B41FA5}">
                      <a16:colId xmlns:a16="http://schemas.microsoft.com/office/drawing/2014/main" val="20003"/>
                    </a:ext>
                  </a:extLst>
                </a:gridCol>
                <a:gridCol w="814387">
                  <a:extLst>
                    <a:ext uri="{9D8B030D-6E8A-4147-A177-3AD203B41FA5}">
                      <a16:colId xmlns:a16="http://schemas.microsoft.com/office/drawing/2014/main" val="20004"/>
                    </a:ext>
                  </a:extLst>
                </a:gridCol>
                <a:gridCol w="814388">
                  <a:extLst>
                    <a:ext uri="{9D8B030D-6E8A-4147-A177-3AD203B41FA5}">
                      <a16:colId xmlns:a16="http://schemas.microsoft.com/office/drawing/2014/main" val="20005"/>
                    </a:ext>
                  </a:extLst>
                </a:gridCol>
                <a:gridCol w="812800">
                  <a:extLst>
                    <a:ext uri="{9D8B030D-6E8A-4147-A177-3AD203B41FA5}">
                      <a16:colId xmlns:a16="http://schemas.microsoft.com/office/drawing/2014/main" val="20006"/>
                    </a:ext>
                  </a:extLst>
                </a:gridCol>
                <a:gridCol w="812800">
                  <a:extLst>
                    <a:ext uri="{9D8B030D-6E8A-4147-A177-3AD203B41FA5}">
                      <a16:colId xmlns:a16="http://schemas.microsoft.com/office/drawing/2014/main" val="20007"/>
                    </a:ext>
                  </a:extLst>
                </a:gridCol>
                <a:gridCol w="812800">
                  <a:extLst>
                    <a:ext uri="{9D8B030D-6E8A-4147-A177-3AD203B41FA5}">
                      <a16:colId xmlns:a16="http://schemas.microsoft.com/office/drawing/2014/main" val="20008"/>
                    </a:ext>
                  </a:extLst>
                </a:gridCol>
              </a:tblGrid>
              <a:tr h="519113">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1" i="0" u="none" strike="noStrike" cap="none" normalizeH="0" baseline="0" dirty="0">
                          <a:ln>
                            <a:noFill/>
                          </a:ln>
                          <a:solidFill>
                            <a:schemeClr val="tx1"/>
                          </a:solidFill>
                          <a:effectLst/>
                          <a:latin typeface="Times New Roman" pitchFamily="18" charset="0"/>
                          <a:ea typeface="宋体" pitchFamily="2" charset="-122"/>
                        </a:rPr>
                        <a:t>M</a:t>
                      </a:r>
                    </a:p>
                  </a:txBody>
                  <a:tcPr marL="90000" marR="90000" marT="46800" marB="46800"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13</a:t>
                      </a: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1" i="0" u="none" strike="noStrike" cap="none" normalizeH="0" baseline="0" dirty="0">
                          <a:ln>
                            <a:noFill/>
                          </a:ln>
                          <a:solidFill>
                            <a:schemeClr val="tx1"/>
                          </a:solidFill>
                          <a:effectLst/>
                          <a:latin typeface="Times New Roman" pitchFamily="18" charset="0"/>
                          <a:ea typeface="宋体" pitchFamily="2" charset="-122"/>
                        </a:rPr>
                        <a:t>27</a:t>
                      </a: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1" i="0" u="none" strike="noStrike" cap="none" normalizeH="0" baseline="0" dirty="0">
                          <a:ln>
                            <a:noFill/>
                          </a:ln>
                          <a:solidFill>
                            <a:schemeClr val="tx1"/>
                          </a:solidFill>
                          <a:effectLst/>
                          <a:latin typeface="Times New Roman" pitchFamily="18" charset="0"/>
                          <a:ea typeface="宋体" pitchFamily="2" charset="-122"/>
                        </a:rPr>
                        <a:t>38</a:t>
                      </a: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1" i="0" u="none" strike="noStrike" cap="none" normalizeH="0" baseline="0" dirty="0">
                          <a:ln>
                            <a:noFill/>
                          </a:ln>
                          <a:solidFill>
                            <a:schemeClr val="tx1"/>
                          </a:solidFill>
                          <a:effectLst/>
                          <a:latin typeface="Times New Roman" pitchFamily="18" charset="0"/>
                          <a:ea typeface="宋体" pitchFamily="2" charset="-122"/>
                        </a:rPr>
                        <a:t>49</a:t>
                      </a: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1" i="0" u="none" strike="noStrike" cap="none" normalizeH="0" baseline="0" dirty="0">
                          <a:ln>
                            <a:noFill/>
                          </a:ln>
                          <a:solidFill>
                            <a:schemeClr val="tx1"/>
                          </a:solidFill>
                          <a:effectLst/>
                          <a:latin typeface="Times New Roman" pitchFamily="18" charset="0"/>
                          <a:ea typeface="宋体" pitchFamily="2" charset="-122"/>
                        </a:rPr>
                        <a:t>52</a:t>
                      </a: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1" i="0" u="none" strike="noStrike" cap="none" normalizeH="0" baseline="0" dirty="0">
                          <a:ln>
                            <a:noFill/>
                          </a:ln>
                          <a:solidFill>
                            <a:schemeClr val="tx1"/>
                          </a:solidFill>
                          <a:effectLst/>
                          <a:latin typeface="Times New Roman" pitchFamily="18" charset="0"/>
                          <a:ea typeface="宋体" pitchFamily="2" charset="-122"/>
                        </a:rPr>
                        <a:t>65</a:t>
                      </a: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1" i="0" u="none" strike="noStrike" cap="none" normalizeH="0" baseline="0" dirty="0">
                          <a:ln>
                            <a:noFill/>
                          </a:ln>
                          <a:solidFill>
                            <a:srgbClr val="0000FF"/>
                          </a:solidFill>
                          <a:effectLst/>
                          <a:latin typeface="Times New Roman" pitchFamily="18" charset="0"/>
                          <a:ea typeface="宋体" pitchFamily="2" charset="-122"/>
                        </a:rPr>
                        <a:t>97</a:t>
                      </a: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1" i="0" u="none" strike="noStrike" cap="none" normalizeH="0" baseline="0" dirty="0">
                          <a:ln>
                            <a:noFill/>
                          </a:ln>
                          <a:solidFill>
                            <a:schemeClr val="tx1"/>
                          </a:solidFill>
                          <a:effectLst/>
                          <a:latin typeface="Times New Roman" pitchFamily="18" charset="0"/>
                          <a:ea typeface="宋体" pitchFamily="2" charset="-122"/>
                        </a:rPr>
                        <a:t>76</a:t>
                      </a:r>
                    </a:p>
                  </a:txBody>
                  <a:tcPr marL="90000" marR="90000" marT="46800" marB="46800"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19113">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6</a:t>
                      </a:r>
                    </a:p>
                  </a:txBody>
                  <a:tcPr marL="90000" marR="90000" marT="46800" marB="46800"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(6)</a:t>
                      </a: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1" i="0" u="none" strike="noStrike" cap="none" normalizeH="0" baseline="0" dirty="0">
                          <a:ln>
                            <a:noFill/>
                          </a:ln>
                          <a:solidFill>
                            <a:schemeClr val="tx1"/>
                          </a:solidFill>
                          <a:effectLst/>
                          <a:latin typeface="Times New Roman" pitchFamily="18" charset="0"/>
                          <a:ea typeface="宋体" pitchFamily="2" charset="-122"/>
                        </a:rPr>
                        <a:t>(7)</a:t>
                      </a: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zh-CN" altLang="en-US" sz="2400" b="1" i="0" u="none" strike="noStrike" cap="none" normalizeH="0" baseline="0" dirty="0">
                          <a:ln>
                            <a:noFill/>
                          </a:ln>
                          <a:solidFill>
                            <a:schemeClr val="tx1"/>
                          </a:solidFill>
                          <a:effectLst/>
                          <a:latin typeface="Times New Roman" pitchFamily="18" charset="0"/>
                          <a:ea typeface="宋体" pitchFamily="2" charset="-122"/>
                        </a:rPr>
                        <a:t>（</a:t>
                      </a:r>
                      <a:r>
                        <a:rPr kumimoji="0" lang="en-US" altLang="zh-CN" sz="2400" b="1" i="0" u="none" strike="noStrike" cap="none" normalizeH="0" baseline="0" dirty="0">
                          <a:ln>
                            <a:noFill/>
                          </a:ln>
                          <a:solidFill>
                            <a:schemeClr val="tx1"/>
                          </a:solidFill>
                          <a:effectLst/>
                          <a:latin typeface="Times New Roman" pitchFamily="18" charset="0"/>
                          <a:ea typeface="宋体" pitchFamily="2" charset="-122"/>
                        </a:rPr>
                        <a:t>7</a:t>
                      </a:r>
                      <a:r>
                        <a:rPr kumimoji="0" lang="zh-CN" altLang="en-US" sz="2400" b="1" i="0" u="none" strike="noStrike" cap="none" normalizeH="0" baseline="0" dirty="0">
                          <a:ln>
                            <a:noFill/>
                          </a:ln>
                          <a:solidFill>
                            <a:schemeClr val="tx1"/>
                          </a:solidFill>
                          <a:effectLst/>
                          <a:latin typeface="Times New Roman" pitchFamily="18" charset="0"/>
                          <a:ea typeface="宋体" pitchFamily="2" charset="-122"/>
                        </a:rPr>
                        <a:t>）</a:t>
                      </a:r>
                      <a:endParaRPr kumimoji="0" lang="en-US" altLang="zh-CN" sz="2400" b="1" i="0" u="none" strike="noStrike" cap="none" normalizeH="0" baseline="0" dirty="0">
                        <a:ln>
                          <a:noFill/>
                        </a:ln>
                        <a:solidFill>
                          <a:schemeClr val="tx1"/>
                        </a:solidFill>
                        <a:effectLst/>
                        <a:latin typeface="Times New Roman" pitchFamily="18" charset="0"/>
                        <a:ea typeface="宋体" pitchFamily="2" charset="-122"/>
                      </a:endParaRP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1" i="0" u="none" strike="noStrike" cap="none" normalizeH="0" baseline="0" dirty="0">
                          <a:ln>
                            <a:noFill/>
                          </a:ln>
                          <a:solidFill>
                            <a:schemeClr val="tx1"/>
                          </a:solidFill>
                          <a:effectLst/>
                          <a:latin typeface="Times New Roman" pitchFamily="18" charset="0"/>
                          <a:ea typeface="宋体" pitchFamily="2" charset="-122"/>
                        </a:rPr>
                        <a:t>(6)</a:t>
                      </a: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1" i="0" u="none" strike="noStrike" cap="none" normalizeH="0" baseline="0" dirty="0">
                          <a:ln>
                            <a:noFill/>
                          </a:ln>
                          <a:solidFill>
                            <a:srgbClr val="FF0000"/>
                          </a:solidFill>
                          <a:effectLst/>
                          <a:latin typeface="Times New Roman" pitchFamily="18" charset="0"/>
                          <a:ea typeface="宋体" pitchFamily="2" charset="-122"/>
                        </a:rPr>
                        <a:t>(8)</a:t>
                      </a: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1" i="0" u="none" strike="noStrike" cap="none" normalizeH="0" baseline="0" dirty="0">
                          <a:ln>
                            <a:noFill/>
                          </a:ln>
                          <a:solidFill>
                            <a:schemeClr val="tx1"/>
                          </a:solidFill>
                          <a:effectLst/>
                          <a:latin typeface="Times New Roman" pitchFamily="18" charset="0"/>
                          <a:ea typeface="宋体" pitchFamily="2" charset="-122"/>
                        </a:rPr>
                        <a:t>(7)</a:t>
                      </a: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1" i="0" u="none" strike="noStrike" cap="none" normalizeH="0" baseline="0" dirty="0">
                          <a:ln>
                            <a:noFill/>
                          </a:ln>
                          <a:solidFill>
                            <a:srgbClr val="0000FF"/>
                          </a:solidFill>
                          <a:effectLst/>
                          <a:latin typeface="Times New Roman" pitchFamily="18" charset="0"/>
                          <a:ea typeface="宋体" pitchFamily="2" charset="-122"/>
                        </a:rPr>
                        <a:t>0</a:t>
                      </a: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1" i="0" u="none" strike="noStrike" cap="none" normalizeH="0" baseline="0" dirty="0">
                          <a:ln>
                            <a:noFill/>
                          </a:ln>
                          <a:solidFill>
                            <a:schemeClr val="tx1"/>
                          </a:solidFill>
                          <a:effectLst/>
                          <a:latin typeface="Times New Roman" pitchFamily="18" charset="0"/>
                          <a:ea typeface="宋体" pitchFamily="2" charset="-122"/>
                        </a:rPr>
                        <a:t>4</a:t>
                      </a:r>
                    </a:p>
                  </a:txBody>
                  <a:tcPr marL="90000" marR="90000" marT="46800" marB="46800"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68" name="Group 303"/>
          <p:cNvGraphicFramePr>
            <a:graphicFrameLocks noGrp="1"/>
          </p:cNvGraphicFramePr>
          <p:nvPr>
            <p:extLst>
              <p:ext uri="{D42A27DB-BD31-4B8C-83A1-F6EECF244321}">
                <p14:modId xmlns:p14="http://schemas.microsoft.com/office/powerpoint/2010/main" val="2912691318"/>
              </p:ext>
            </p:extLst>
          </p:nvPr>
        </p:nvGraphicFramePr>
        <p:xfrm>
          <a:off x="1546225" y="1708149"/>
          <a:ext cx="7319963" cy="1038226"/>
        </p:xfrm>
        <a:graphic>
          <a:graphicData uri="http://schemas.openxmlformats.org/drawingml/2006/table">
            <a:tbl>
              <a:tblPr/>
              <a:tblGrid>
                <a:gridCol w="812800">
                  <a:extLst>
                    <a:ext uri="{9D8B030D-6E8A-4147-A177-3AD203B41FA5}">
                      <a16:colId xmlns:a16="http://schemas.microsoft.com/office/drawing/2014/main" val="20000"/>
                    </a:ext>
                  </a:extLst>
                </a:gridCol>
                <a:gridCol w="812800">
                  <a:extLst>
                    <a:ext uri="{9D8B030D-6E8A-4147-A177-3AD203B41FA5}">
                      <a16:colId xmlns:a16="http://schemas.microsoft.com/office/drawing/2014/main" val="20001"/>
                    </a:ext>
                  </a:extLst>
                </a:gridCol>
                <a:gridCol w="812800">
                  <a:extLst>
                    <a:ext uri="{9D8B030D-6E8A-4147-A177-3AD203B41FA5}">
                      <a16:colId xmlns:a16="http://schemas.microsoft.com/office/drawing/2014/main" val="20002"/>
                    </a:ext>
                  </a:extLst>
                </a:gridCol>
                <a:gridCol w="814388">
                  <a:extLst>
                    <a:ext uri="{9D8B030D-6E8A-4147-A177-3AD203B41FA5}">
                      <a16:colId xmlns:a16="http://schemas.microsoft.com/office/drawing/2014/main" val="20003"/>
                    </a:ext>
                  </a:extLst>
                </a:gridCol>
                <a:gridCol w="814387">
                  <a:extLst>
                    <a:ext uri="{9D8B030D-6E8A-4147-A177-3AD203B41FA5}">
                      <a16:colId xmlns:a16="http://schemas.microsoft.com/office/drawing/2014/main" val="20004"/>
                    </a:ext>
                  </a:extLst>
                </a:gridCol>
                <a:gridCol w="814388">
                  <a:extLst>
                    <a:ext uri="{9D8B030D-6E8A-4147-A177-3AD203B41FA5}">
                      <a16:colId xmlns:a16="http://schemas.microsoft.com/office/drawing/2014/main" val="20005"/>
                    </a:ext>
                  </a:extLst>
                </a:gridCol>
                <a:gridCol w="812800">
                  <a:extLst>
                    <a:ext uri="{9D8B030D-6E8A-4147-A177-3AD203B41FA5}">
                      <a16:colId xmlns:a16="http://schemas.microsoft.com/office/drawing/2014/main" val="20006"/>
                    </a:ext>
                  </a:extLst>
                </a:gridCol>
                <a:gridCol w="812800">
                  <a:extLst>
                    <a:ext uri="{9D8B030D-6E8A-4147-A177-3AD203B41FA5}">
                      <a16:colId xmlns:a16="http://schemas.microsoft.com/office/drawing/2014/main" val="20007"/>
                    </a:ext>
                  </a:extLst>
                </a:gridCol>
                <a:gridCol w="812800">
                  <a:extLst>
                    <a:ext uri="{9D8B030D-6E8A-4147-A177-3AD203B41FA5}">
                      <a16:colId xmlns:a16="http://schemas.microsoft.com/office/drawing/2014/main" val="20008"/>
                    </a:ext>
                  </a:extLst>
                </a:gridCol>
              </a:tblGrid>
              <a:tr h="519113">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1" i="0" u="none" strike="noStrike" cap="none" normalizeH="0" baseline="0" dirty="0">
                          <a:ln>
                            <a:noFill/>
                          </a:ln>
                          <a:solidFill>
                            <a:schemeClr val="tx1"/>
                          </a:solidFill>
                          <a:effectLst/>
                          <a:latin typeface="Times New Roman" pitchFamily="18" charset="0"/>
                          <a:ea typeface="宋体" pitchFamily="2" charset="-122"/>
                        </a:rPr>
                        <a:t>M</a:t>
                      </a:r>
                    </a:p>
                  </a:txBody>
                  <a:tcPr marL="90000" marR="90000" marT="46800" marB="46800"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13</a:t>
                      </a: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1" i="0" u="none" strike="noStrike" cap="none" normalizeH="0" baseline="0" dirty="0">
                          <a:ln>
                            <a:noFill/>
                          </a:ln>
                          <a:solidFill>
                            <a:schemeClr val="tx1"/>
                          </a:solidFill>
                          <a:effectLst/>
                          <a:latin typeface="Times New Roman" pitchFamily="18" charset="0"/>
                          <a:ea typeface="宋体" pitchFamily="2" charset="-122"/>
                        </a:rPr>
                        <a:t>27</a:t>
                      </a: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1" i="0" u="none" strike="noStrike" cap="none" normalizeH="0" baseline="0" dirty="0">
                          <a:ln>
                            <a:noFill/>
                          </a:ln>
                          <a:solidFill>
                            <a:schemeClr val="tx1"/>
                          </a:solidFill>
                          <a:effectLst/>
                          <a:latin typeface="Times New Roman" pitchFamily="18" charset="0"/>
                          <a:ea typeface="宋体" pitchFamily="2" charset="-122"/>
                        </a:rPr>
                        <a:t>38</a:t>
                      </a: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1" i="0" u="none" strike="noStrike" cap="none" normalizeH="0" baseline="0" dirty="0">
                          <a:ln>
                            <a:noFill/>
                          </a:ln>
                          <a:solidFill>
                            <a:schemeClr val="tx1"/>
                          </a:solidFill>
                          <a:effectLst/>
                          <a:latin typeface="Times New Roman" pitchFamily="18" charset="0"/>
                          <a:ea typeface="宋体" pitchFamily="2" charset="-122"/>
                        </a:rPr>
                        <a:t>49</a:t>
                      </a: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1" i="0" u="none" strike="noStrike" cap="none" normalizeH="0" baseline="0" dirty="0">
                          <a:ln>
                            <a:noFill/>
                          </a:ln>
                          <a:solidFill>
                            <a:schemeClr val="tx1"/>
                          </a:solidFill>
                          <a:effectLst/>
                          <a:latin typeface="Times New Roman" pitchFamily="18" charset="0"/>
                          <a:ea typeface="宋体" pitchFamily="2" charset="-122"/>
                        </a:rPr>
                        <a:t>52</a:t>
                      </a: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1" i="0" u="none" strike="noStrike" cap="none" normalizeH="0" baseline="0" dirty="0">
                          <a:ln>
                            <a:noFill/>
                          </a:ln>
                          <a:solidFill>
                            <a:schemeClr val="tx1"/>
                          </a:solidFill>
                          <a:effectLst/>
                          <a:latin typeface="Times New Roman" pitchFamily="18" charset="0"/>
                          <a:ea typeface="宋体" pitchFamily="2" charset="-122"/>
                        </a:rPr>
                        <a:t>97</a:t>
                      </a: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1" i="0" u="none" strike="noStrike" cap="none" normalizeH="0" baseline="0" dirty="0">
                          <a:ln>
                            <a:noFill/>
                          </a:ln>
                          <a:solidFill>
                            <a:srgbClr val="0000FF"/>
                          </a:solidFill>
                          <a:effectLst/>
                          <a:latin typeface="Times New Roman" pitchFamily="18" charset="0"/>
                          <a:ea typeface="宋体" pitchFamily="2" charset="-122"/>
                        </a:rPr>
                        <a:t>65</a:t>
                      </a: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1" i="0" u="none" strike="noStrike" cap="none" normalizeH="0" baseline="0" dirty="0">
                          <a:ln>
                            <a:noFill/>
                          </a:ln>
                          <a:solidFill>
                            <a:schemeClr val="tx1"/>
                          </a:solidFill>
                          <a:effectLst/>
                          <a:latin typeface="Times New Roman" pitchFamily="18" charset="0"/>
                          <a:ea typeface="宋体" pitchFamily="2" charset="-122"/>
                        </a:rPr>
                        <a:t>76</a:t>
                      </a:r>
                    </a:p>
                  </a:txBody>
                  <a:tcPr marL="90000" marR="90000" marT="46800" marB="46800"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19113">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6</a:t>
                      </a:r>
                    </a:p>
                  </a:txBody>
                  <a:tcPr marL="90000" marR="90000" marT="46800" marB="46800"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(6)</a:t>
                      </a: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1" i="0" u="none" strike="noStrike" cap="none" normalizeH="0" baseline="0" dirty="0">
                          <a:ln>
                            <a:noFill/>
                          </a:ln>
                          <a:solidFill>
                            <a:schemeClr val="tx1"/>
                          </a:solidFill>
                          <a:effectLst/>
                          <a:latin typeface="Times New Roman" pitchFamily="18" charset="0"/>
                          <a:ea typeface="宋体" pitchFamily="2" charset="-122"/>
                        </a:rPr>
                        <a:t>(7)</a:t>
                      </a: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zh-CN" altLang="en-US" sz="2400" b="1" i="0" u="none" strike="noStrike" cap="none" normalizeH="0" baseline="0" dirty="0">
                          <a:ln>
                            <a:noFill/>
                          </a:ln>
                          <a:solidFill>
                            <a:schemeClr val="tx1"/>
                          </a:solidFill>
                          <a:effectLst/>
                          <a:latin typeface="Times New Roman" pitchFamily="18" charset="0"/>
                          <a:ea typeface="宋体" pitchFamily="2" charset="-122"/>
                        </a:rPr>
                        <a:t>（</a:t>
                      </a:r>
                      <a:r>
                        <a:rPr kumimoji="0" lang="en-US" altLang="zh-CN" sz="2400" b="1" i="0" u="none" strike="noStrike" cap="none" normalizeH="0" baseline="0" dirty="0">
                          <a:ln>
                            <a:noFill/>
                          </a:ln>
                          <a:solidFill>
                            <a:schemeClr val="tx1"/>
                          </a:solidFill>
                          <a:effectLst/>
                          <a:latin typeface="Times New Roman" pitchFamily="18" charset="0"/>
                          <a:ea typeface="宋体" pitchFamily="2" charset="-122"/>
                        </a:rPr>
                        <a:t>7</a:t>
                      </a:r>
                      <a:r>
                        <a:rPr kumimoji="0" lang="zh-CN" altLang="en-US" sz="2400" b="1" i="0" u="none" strike="noStrike" cap="none" normalizeH="0" baseline="0" dirty="0">
                          <a:ln>
                            <a:noFill/>
                          </a:ln>
                          <a:solidFill>
                            <a:schemeClr val="tx1"/>
                          </a:solidFill>
                          <a:effectLst/>
                          <a:latin typeface="Times New Roman" pitchFamily="18" charset="0"/>
                          <a:ea typeface="宋体" pitchFamily="2" charset="-122"/>
                        </a:rPr>
                        <a:t>）</a:t>
                      </a:r>
                      <a:endParaRPr kumimoji="0" lang="en-US" altLang="zh-CN" sz="2400" b="1" i="0" u="none" strike="noStrike" cap="none" normalizeH="0" baseline="0" dirty="0">
                        <a:ln>
                          <a:noFill/>
                        </a:ln>
                        <a:solidFill>
                          <a:schemeClr val="tx1"/>
                        </a:solidFill>
                        <a:effectLst/>
                        <a:latin typeface="Times New Roman" pitchFamily="18" charset="0"/>
                        <a:ea typeface="宋体" pitchFamily="2" charset="-122"/>
                      </a:endParaRP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1" i="0" u="none" strike="noStrike" cap="none" normalizeH="0" baseline="0" dirty="0">
                          <a:ln>
                            <a:noFill/>
                          </a:ln>
                          <a:solidFill>
                            <a:schemeClr val="tx1"/>
                          </a:solidFill>
                          <a:effectLst/>
                          <a:latin typeface="Times New Roman" pitchFamily="18" charset="0"/>
                          <a:ea typeface="宋体" pitchFamily="2" charset="-122"/>
                        </a:rPr>
                        <a:t>(6)</a:t>
                      </a: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1" i="0" u="none" strike="noStrike" cap="none" normalizeH="0" baseline="0" dirty="0">
                          <a:ln>
                            <a:noFill/>
                          </a:ln>
                          <a:solidFill>
                            <a:schemeClr val="tx1"/>
                          </a:solidFill>
                          <a:effectLst/>
                          <a:latin typeface="Times New Roman" pitchFamily="18" charset="0"/>
                          <a:ea typeface="宋体" pitchFamily="2" charset="-122"/>
                        </a:rPr>
                        <a:t>(8)</a:t>
                      </a: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1" i="0" u="none" strike="noStrike" cap="none" normalizeH="0" baseline="0" dirty="0">
                          <a:ln>
                            <a:noFill/>
                          </a:ln>
                          <a:solidFill>
                            <a:schemeClr val="tx1"/>
                          </a:solidFill>
                          <a:effectLst/>
                          <a:latin typeface="Times New Roman" pitchFamily="18" charset="0"/>
                          <a:ea typeface="宋体" pitchFamily="2" charset="-122"/>
                        </a:rPr>
                        <a:t>0</a:t>
                      </a: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1" i="0" u="none" strike="noStrike" cap="none" normalizeH="0" baseline="0" dirty="0">
                          <a:ln>
                            <a:noFill/>
                          </a:ln>
                          <a:solidFill>
                            <a:srgbClr val="0000FF"/>
                          </a:solidFill>
                          <a:effectLst/>
                          <a:latin typeface="Times New Roman" pitchFamily="18" charset="0"/>
                          <a:ea typeface="宋体" pitchFamily="2" charset="-122"/>
                        </a:rPr>
                        <a:t>5</a:t>
                      </a: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1" i="0" u="none" strike="noStrike" cap="none" normalizeH="0" baseline="0" dirty="0">
                          <a:ln>
                            <a:noFill/>
                          </a:ln>
                          <a:solidFill>
                            <a:schemeClr val="tx1"/>
                          </a:solidFill>
                          <a:effectLst/>
                          <a:latin typeface="Times New Roman" pitchFamily="18" charset="0"/>
                          <a:ea typeface="宋体" pitchFamily="2" charset="-122"/>
                        </a:rPr>
                        <a:t>4</a:t>
                      </a:r>
                    </a:p>
                  </a:txBody>
                  <a:tcPr marL="90000" marR="90000" marT="46800" marB="46800"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6" name="灯片编号占位符 5"/>
          <p:cNvSpPr>
            <a:spLocks noGrp="1"/>
          </p:cNvSpPr>
          <p:nvPr>
            <p:ph type="sldNum" sz="quarter" idx="12"/>
          </p:nvPr>
        </p:nvSpPr>
        <p:spPr/>
        <p:txBody>
          <a:bodyPr/>
          <a:lstStyle/>
          <a:p>
            <a:fld id="{0063EC4C-CFD8-4F45-A0A2-30028C1F73DB}" type="slidenum">
              <a:rPr lang="zh-CN" altLang="en-US" b="1">
                <a:solidFill>
                  <a:srgbClr val="F79646">
                    <a:lumMod val="75000"/>
                  </a:srgbClr>
                </a:solidFill>
              </a:rPr>
              <a:pPr/>
              <a:t>47</a:t>
            </a:fld>
            <a:endParaRPr lang="zh-CN" altLang="en-US" b="1" dirty="0">
              <a:solidFill>
                <a:srgbClr val="F79646">
                  <a:lumMod val="75000"/>
                </a:srgbClr>
              </a:solidFill>
            </a:endParaRPr>
          </a:p>
        </p:txBody>
      </p:sp>
      <p:sp>
        <p:nvSpPr>
          <p:cNvPr id="2" name="标题 1"/>
          <p:cNvSpPr>
            <a:spLocks noGrp="1"/>
          </p:cNvSpPr>
          <p:nvPr>
            <p:ph type="title"/>
          </p:nvPr>
        </p:nvSpPr>
        <p:spPr>
          <a:xfrm>
            <a:off x="457200" y="0"/>
            <a:ext cx="8229600" cy="1143000"/>
          </a:xfrm>
        </p:spPr>
        <p:txBody>
          <a:bodyPr>
            <a:normAutofit/>
          </a:bodyPr>
          <a:lstStyle/>
          <a:p>
            <a:pPr lvl="0" fontAlgn="base">
              <a:lnSpc>
                <a:spcPct val="150000"/>
              </a:lnSpc>
              <a:spcBef>
                <a:spcPct val="5000"/>
              </a:spcBef>
              <a:spcAft>
                <a:spcPct val="5000"/>
              </a:spcAft>
            </a:pPr>
            <a:r>
              <a:rPr kumimoji="1" lang="en-US" altLang="zh-CN" sz="3200" b="1" dirty="0">
                <a:latin typeface="Arial" charset="0"/>
                <a:ea typeface="宋体" charset="-122"/>
                <a:cs typeface="+mn-cs"/>
              </a:rPr>
              <a:t>6.2.3 </a:t>
            </a:r>
            <a:r>
              <a:rPr kumimoji="1" lang="zh-CN" altLang="en-US" sz="3200" b="1" dirty="0">
                <a:latin typeface="Arial" charset="0"/>
                <a:ea typeface="宋体" charset="-122"/>
                <a:cs typeface="+mn-cs"/>
              </a:rPr>
              <a:t>表插入排序</a:t>
            </a:r>
          </a:p>
        </p:txBody>
      </p:sp>
      <p:sp>
        <p:nvSpPr>
          <p:cNvPr id="4" name="日期占位符 3"/>
          <p:cNvSpPr>
            <a:spLocks noGrp="1"/>
          </p:cNvSpPr>
          <p:nvPr>
            <p:ph type="dt" sz="half" idx="4294967295"/>
          </p:nvPr>
        </p:nvSpPr>
        <p:spPr>
          <a:xfrm>
            <a:off x="0" y="6356350"/>
            <a:ext cx="2133600" cy="365125"/>
          </a:xfrm>
        </p:spPr>
        <p:txBody>
          <a:bodyPr/>
          <a:lstStyle/>
          <a:p>
            <a:fld id="{3AC846C0-B86F-4DFF-BB58-1D52E3CDD2CF}" type="datetime1">
              <a:rPr lang="zh-CN" altLang="en-US" b="1" smtClean="0">
                <a:solidFill>
                  <a:srgbClr val="F79646">
                    <a:lumMod val="75000"/>
                  </a:srgbClr>
                </a:solidFill>
              </a:rPr>
              <a:t>2025/4/9</a:t>
            </a:fld>
            <a:endParaRPr lang="zh-CN" altLang="en-US" b="1" dirty="0">
              <a:solidFill>
                <a:srgbClr val="F79646">
                  <a:lumMod val="75000"/>
                </a:srgbClr>
              </a:solidFill>
            </a:endParaRPr>
          </a:p>
        </p:txBody>
      </p:sp>
      <p:pic>
        <p:nvPicPr>
          <p:cNvPr id="2049" name="Picture 1" descr="C:\Users\Haijun\AppData\Roaming\Tencent\Users\2968516474\QQ\WinTemp\RichOle\O5)[OOM[}$H7(6{A~41GY`Q.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73137" y="1"/>
            <a:ext cx="970863" cy="838199"/>
          </a:xfrm>
          <a:prstGeom prst="rect">
            <a:avLst/>
          </a:prstGeom>
          <a:noFill/>
          <a:extLst>
            <a:ext uri="{909E8E84-426E-40DD-AFC4-6F175D3DCCD1}">
              <a14:hiddenFill xmlns:a14="http://schemas.microsoft.com/office/drawing/2010/main">
                <a:solidFill>
                  <a:srgbClr val="FFFFFF"/>
                </a:solidFill>
              </a14:hiddenFill>
            </a:ext>
          </a:extLst>
        </p:spPr>
      </p:pic>
      <p:cxnSp>
        <p:nvCxnSpPr>
          <p:cNvPr id="12" name="直接连接符 11"/>
          <p:cNvCxnSpPr/>
          <p:nvPr/>
        </p:nvCxnSpPr>
        <p:spPr>
          <a:xfrm>
            <a:off x="457200" y="6324600"/>
            <a:ext cx="822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7" name="Text Box 228"/>
          <p:cNvSpPr txBox="1">
            <a:spLocks noChangeArrowheads="1"/>
          </p:cNvSpPr>
          <p:nvPr/>
        </p:nvSpPr>
        <p:spPr bwMode="auto">
          <a:xfrm>
            <a:off x="142877" y="1600199"/>
            <a:ext cx="1428727" cy="1126462"/>
          </a:xfrm>
          <a:prstGeom prst="rect">
            <a:avLst/>
          </a:prstGeom>
          <a:noFill/>
          <a:ln w="9525" algn="ctr">
            <a:noFill/>
            <a:miter lim="800000"/>
            <a:headEnd/>
            <a:tailEnd/>
          </a:ln>
          <a:effectLst/>
        </p:spPr>
        <p:txBody>
          <a:bodyPr wrap="square">
            <a:spAutoFit/>
          </a:bodyPr>
          <a:lstStyle/>
          <a:p>
            <a:pPr fontAlgn="base">
              <a:lnSpc>
                <a:spcPct val="80000"/>
              </a:lnSpc>
              <a:spcBef>
                <a:spcPct val="0"/>
              </a:spcBef>
              <a:spcAft>
                <a:spcPct val="0"/>
              </a:spcAft>
            </a:pPr>
            <a:r>
              <a:rPr kumimoji="1" lang="en-US" altLang="zh-CN" sz="2800" b="1" dirty="0" err="1">
                <a:solidFill>
                  <a:srgbClr val="0000FF"/>
                </a:solidFill>
                <a:latin typeface="Times New Roman" pitchFamily="18" charset="0"/>
                <a:ea typeface="楷体_GB2312" pitchFamily="49" charset="-122"/>
              </a:rPr>
              <a:t>i</a:t>
            </a:r>
            <a:r>
              <a:rPr kumimoji="1" lang="en-US" altLang="zh-CN" sz="2800" b="1" dirty="0">
                <a:solidFill>
                  <a:srgbClr val="0000FF"/>
                </a:solidFill>
                <a:latin typeface="Times New Roman" pitchFamily="18" charset="0"/>
                <a:ea typeface="楷体_GB2312" pitchFamily="49" charset="-122"/>
              </a:rPr>
              <a:t>=6</a:t>
            </a:r>
          </a:p>
          <a:p>
            <a:pPr fontAlgn="base">
              <a:lnSpc>
                <a:spcPct val="80000"/>
              </a:lnSpc>
              <a:spcBef>
                <a:spcPct val="0"/>
              </a:spcBef>
              <a:spcAft>
                <a:spcPct val="0"/>
              </a:spcAft>
            </a:pPr>
            <a:r>
              <a:rPr kumimoji="1" lang="en-US" altLang="zh-CN" sz="2800" b="1" dirty="0">
                <a:solidFill>
                  <a:srgbClr val="0000FF"/>
                </a:solidFill>
                <a:latin typeface="Times New Roman" pitchFamily="18" charset="0"/>
                <a:ea typeface="楷体_GB2312" pitchFamily="49" charset="-122"/>
              </a:rPr>
              <a:t>p=3</a:t>
            </a:r>
            <a:r>
              <a:rPr kumimoji="1" lang="zh-CN" altLang="en-US" sz="2800" b="1" dirty="0">
                <a:solidFill>
                  <a:srgbClr val="FF0000"/>
                </a:solidFill>
                <a:latin typeface="Times New Roman" pitchFamily="18" charset="0"/>
                <a:ea typeface="楷体_GB2312" pitchFamily="49" charset="-122"/>
              </a:rPr>
              <a:t>（</a:t>
            </a:r>
            <a:r>
              <a:rPr kumimoji="1" lang="en-US" altLang="zh-CN" sz="2800" b="1" dirty="0">
                <a:solidFill>
                  <a:srgbClr val="FF0000"/>
                </a:solidFill>
                <a:latin typeface="Times New Roman" pitchFamily="18" charset="0"/>
                <a:ea typeface="楷体_GB2312" pitchFamily="49" charset="-122"/>
              </a:rPr>
              <a:t>7</a:t>
            </a:r>
            <a:r>
              <a:rPr kumimoji="1" lang="zh-CN" altLang="en-US" sz="2800" b="1" dirty="0">
                <a:solidFill>
                  <a:srgbClr val="FF0000"/>
                </a:solidFill>
                <a:latin typeface="Times New Roman" pitchFamily="18" charset="0"/>
                <a:ea typeface="楷体_GB2312" pitchFamily="49" charset="-122"/>
              </a:rPr>
              <a:t>）</a:t>
            </a:r>
            <a:endParaRPr kumimoji="1" lang="en-US" altLang="zh-CN" sz="2800" b="1" dirty="0">
              <a:solidFill>
                <a:srgbClr val="FF0000"/>
              </a:solidFill>
              <a:latin typeface="Times New Roman" pitchFamily="18" charset="0"/>
              <a:ea typeface="楷体_GB2312" pitchFamily="49" charset="-122"/>
            </a:endParaRPr>
          </a:p>
          <a:p>
            <a:pPr fontAlgn="base">
              <a:lnSpc>
                <a:spcPct val="80000"/>
              </a:lnSpc>
              <a:spcBef>
                <a:spcPct val="0"/>
              </a:spcBef>
              <a:spcAft>
                <a:spcPct val="0"/>
              </a:spcAft>
            </a:pPr>
            <a:r>
              <a:rPr kumimoji="1" lang="en-US" altLang="zh-CN" sz="2800" b="1" dirty="0">
                <a:solidFill>
                  <a:srgbClr val="0000FF"/>
                </a:solidFill>
                <a:latin typeface="Times New Roman" pitchFamily="18" charset="0"/>
                <a:ea typeface="楷体_GB2312" pitchFamily="49" charset="-122"/>
              </a:rPr>
              <a:t>q=5</a:t>
            </a:r>
          </a:p>
        </p:txBody>
      </p:sp>
      <p:graphicFrame>
        <p:nvGraphicFramePr>
          <p:cNvPr id="69" name="Group 306"/>
          <p:cNvGraphicFramePr>
            <a:graphicFrameLocks noGrp="1"/>
          </p:cNvGraphicFramePr>
          <p:nvPr>
            <p:extLst>
              <p:ext uri="{D42A27DB-BD31-4B8C-83A1-F6EECF244321}">
                <p14:modId xmlns:p14="http://schemas.microsoft.com/office/powerpoint/2010/main" val="1646446173"/>
              </p:ext>
            </p:extLst>
          </p:nvPr>
        </p:nvGraphicFramePr>
        <p:xfrm>
          <a:off x="1885977" y="1295400"/>
          <a:ext cx="6767513" cy="519113"/>
        </p:xfrm>
        <a:graphic>
          <a:graphicData uri="http://schemas.openxmlformats.org/drawingml/2006/table">
            <a:tbl>
              <a:tblPr/>
              <a:tblGrid>
                <a:gridCol w="752475">
                  <a:extLst>
                    <a:ext uri="{9D8B030D-6E8A-4147-A177-3AD203B41FA5}">
                      <a16:colId xmlns:a16="http://schemas.microsoft.com/office/drawing/2014/main" val="20000"/>
                    </a:ext>
                  </a:extLst>
                </a:gridCol>
                <a:gridCol w="750888">
                  <a:extLst>
                    <a:ext uri="{9D8B030D-6E8A-4147-A177-3AD203B41FA5}">
                      <a16:colId xmlns:a16="http://schemas.microsoft.com/office/drawing/2014/main" val="20001"/>
                    </a:ext>
                  </a:extLst>
                </a:gridCol>
                <a:gridCol w="752475">
                  <a:extLst>
                    <a:ext uri="{9D8B030D-6E8A-4147-A177-3AD203B41FA5}">
                      <a16:colId xmlns:a16="http://schemas.microsoft.com/office/drawing/2014/main" val="20002"/>
                    </a:ext>
                  </a:extLst>
                </a:gridCol>
                <a:gridCol w="752475">
                  <a:extLst>
                    <a:ext uri="{9D8B030D-6E8A-4147-A177-3AD203B41FA5}">
                      <a16:colId xmlns:a16="http://schemas.microsoft.com/office/drawing/2014/main" val="20003"/>
                    </a:ext>
                  </a:extLst>
                </a:gridCol>
                <a:gridCol w="750887">
                  <a:extLst>
                    <a:ext uri="{9D8B030D-6E8A-4147-A177-3AD203B41FA5}">
                      <a16:colId xmlns:a16="http://schemas.microsoft.com/office/drawing/2014/main" val="20004"/>
                    </a:ext>
                  </a:extLst>
                </a:gridCol>
                <a:gridCol w="752475">
                  <a:extLst>
                    <a:ext uri="{9D8B030D-6E8A-4147-A177-3AD203B41FA5}">
                      <a16:colId xmlns:a16="http://schemas.microsoft.com/office/drawing/2014/main" val="20005"/>
                    </a:ext>
                  </a:extLst>
                </a:gridCol>
                <a:gridCol w="752475">
                  <a:extLst>
                    <a:ext uri="{9D8B030D-6E8A-4147-A177-3AD203B41FA5}">
                      <a16:colId xmlns:a16="http://schemas.microsoft.com/office/drawing/2014/main" val="20006"/>
                    </a:ext>
                  </a:extLst>
                </a:gridCol>
                <a:gridCol w="750888">
                  <a:extLst>
                    <a:ext uri="{9D8B030D-6E8A-4147-A177-3AD203B41FA5}">
                      <a16:colId xmlns:a16="http://schemas.microsoft.com/office/drawing/2014/main" val="20007"/>
                    </a:ext>
                  </a:extLst>
                </a:gridCol>
                <a:gridCol w="752475">
                  <a:extLst>
                    <a:ext uri="{9D8B030D-6E8A-4147-A177-3AD203B41FA5}">
                      <a16:colId xmlns:a16="http://schemas.microsoft.com/office/drawing/2014/main" val="20008"/>
                    </a:ext>
                  </a:extLst>
                </a:gridCol>
              </a:tblGrid>
              <a:tr h="519113">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1" i="0" u="none" strike="noStrike" cap="none" normalizeH="0" baseline="0" dirty="0">
                          <a:ln>
                            <a:noFill/>
                          </a:ln>
                          <a:solidFill>
                            <a:schemeClr val="tx1"/>
                          </a:solidFill>
                          <a:effectLst/>
                          <a:latin typeface="Times New Roman" pitchFamily="18" charset="0"/>
                          <a:ea typeface="宋体" pitchFamily="2" charset="-122"/>
                        </a:rPr>
                        <a:t>0</a:t>
                      </a:r>
                    </a:p>
                  </a:txBody>
                  <a:tcPr marL="90000" marR="90000" marT="46800" marB="46800" horzOverflow="overflow">
                    <a:lnL cap="flat">
                      <a:noFill/>
                    </a:lnL>
                    <a:lnR>
                      <a:noFill/>
                    </a:lnR>
                    <a:lnT cap="flat">
                      <a:noFill/>
                    </a:lnT>
                    <a:lnB cap="flat">
                      <a:noFill/>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1" i="0" u="none" strike="noStrike" cap="none" normalizeH="0" baseline="0" dirty="0">
                          <a:ln>
                            <a:noFill/>
                          </a:ln>
                          <a:solidFill>
                            <a:schemeClr val="tx1"/>
                          </a:solidFill>
                          <a:effectLst/>
                          <a:latin typeface="Times New Roman" pitchFamily="18" charset="0"/>
                          <a:ea typeface="宋体" pitchFamily="2" charset="-122"/>
                        </a:rPr>
                        <a:t>1</a:t>
                      </a:r>
                    </a:p>
                  </a:txBody>
                  <a:tcPr marL="90000" marR="90000" marT="46800" marB="46800" horzOverflow="overflow">
                    <a:lnL>
                      <a:noFill/>
                    </a:lnL>
                    <a:lnR>
                      <a:noFill/>
                    </a:lnR>
                    <a:lnT cap="flat">
                      <a:noFill/>
                    </a:lnT>
                    <a:lnB cap="flat">
                      <a:noFill/>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1" i="0" u="none" strike="noStrike" cap="none" normalizeH="0" baseline="0" dirty="0">
                          <a:ln>
                            <a:noFill/>
                          </a:ln>
                          <a:solidFill>
                            <a:schemeClr val="tx1"/>
                          </a:solidFill>
                          <a:effectLst/>
                          <a:latin typeface="Times New Roman" pitchFamily="18" charset="0"/>
                          <a:ea typeface="宋体" pitchFamily="2" charset="-122"/>
                        </a:rPr>
                        <a:t> 2</a:t>
                      </a:r>
                    </a:p>
                  </a:txBody>
                  <a:tcPr marL="90000" marR="90000" marT="46800" marB="46800" horzOverflow="overflow">
                    <a:lnL>
                      <a:noFill/>
                    </a:lnL>
                    <a:lnR>
                      <a:noFill/>
                    </a:lnR>
                    <a:lnT cap="flat">
                      <a:noFill/>
                    </a:lnT>
                    <a:lnB cap="flat">
                      <a:noFill/>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1" i="0" u="none" strike="noStrike" cap="none" normalizeH="0" baseline="0" dirty="0">
                          <a:ln>
                            <a:noFill/>
                          </a:ln>
                          <a:solidFill>
                            <a:schemeClr val="tx1"/>
                          </a:solidFill>
                          <a:effectLst/>
                          <a:latin typeface="Times New Roman" pitchFamily="18" charset="0"/>
                          <a:ea typeface="宋体" pitchFamily="2" charset="-122"/>
                        </a:rPr>
                        <a:t> 3</a:t>
                      </a:r>
                    </a:p>
                  </a:txBody>
                  <a:tcPr marL="90000" marR="90000" marT="46800" marB="46800" horzOverflow="overflow">
                    <a:lnL>
                      <a:noFill/>
                    </a:lnL>
                    <a:lnR>
                      <a:noFill/>
                    </a:lnR>
                    <a:lnT cap="flat">
                      <a:noFill/>
                    </a:lnT>
                    <a:lnB cap="flat">
                      <a:noFill/>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1" i="0" u="none" strike="noStrike" cap="none" normalizeH="0" baseline="0" dirty="0">
                          <a:ln>
                            <a:noFill/>
                          </a:ln>
                          <a:solidFill>
                            <a:schemeClr val="tx1"/>
                          </a:solidFill>
                          <a:effectLst/>
                          <a:latin typeface="Times New Roman" pitchFamily="18" charset="0"/>
                          <a:ea typeface="宋体" pitchFamily="2" charset="-122"/>
                        </a:rPr>
                        <a:t>  4</a:t>
                      </a:r>
                    </a:p>
                  </a:txBody>
                  <a:tcPr marL="90000" marR="90000" marT="46800" marB="46800" horzOverflow="overflow">
                    <a:lnL>
                      <a:noFill/>
                    </a:lnL>
                    <a:lnR>
                      <a:noFill/>
                    </a:lnR>
                    <a:lnT cap="flat">
                      <a:noFill/>
                    </a:lnT>
                    <a:lnB cap="flat">
                      <a:noFill/>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1" i="0" u="none" strike="noStrike" cap="none" normalizeH="0" baseline="0" dirty="0">
                          <a:ln>
                            <a:noFill/>
                          </a:ln>
                          <a:solidFill>
                            <a:schemeClr val="tx1"/>
                          </a:solidFill>
                          <a:effectLst/>
                          <a:latin typeface="Times New Roman" pitchFamily="18" charset="0"/>
                          <a:ea typeface="宋体" pitchFamily="2" charset="-122"/>
                        </a:rPr>
                        <a:t>  5</a:t>
                      </a:r>
                    </a:p>
                  </a:txBody>
                  <a:tcPr marL="90000" marR="90000" marT="46800" marB="46800" horzOverflow="overflow">
                    <a:lnL>
                      <a:noFill/>
                    </a:lnL>
                    <a:lnR>
                      <a:noFill/>
                    </a:lnR>
                    <a:lnT cap="flat">
                      <a:noFill/>
                    </a:lnT>
                    <a:lnB cap="flat">
                      <a:noFill/>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1" i="0" u="none" strike="noStrike" cap="none" normalizeH="0" baseline="0" dirty="0">
                          <a:ln>
                            <a:noFill/>
                          </a:ln>
                          <a:solidFill>
                            <a:schemeClr val="tx1"/>
                          </a:solidFill>
                          <a:effectLst/>
                          <a:latin typeface="Times New Roman" pitchFamily="18" charset="0"/>
                          <a:ea typeface="宋体" pitchFamily="2" charset="-122"/>
                        </a:rPr>
                        <a:t>  6</a:t>
                      </a:r>
                    </a:p>
                  </a:txBody>
                  <a:tcPr marL="90000" marR="90000" marT="46800" marB="46800" horzOverflow="overflow">
                    <a:lnL>
                      <a:noFill/>
                    </a:lnL>
                    <a:lnR>
                      <a:noFill/>
                    </a:lnR>
                    <a:lnT cap="flat">
                      <a:noFill/>
                    </a:lnT>
                    <a:lnB cap="flat">
                      <a:noFill/>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1" i="0" u="none" strike="noStrike" cap="none" normalizeH="0" baseline="0" dirty="0">
                          <a:ln>
                            <a:noFill/>
                          </a:ln>
                          <a:solidFill>
                            <a:schemeClr val="tx1"/>
                          </a:solidFill>
                          <a:effectLst/>
                          <a:latin typeface="Times New Roman" pitchFamily="18" charset="0"/>
                          <a:ea typeface="宋体" pitchFamily="2" charset="-122"/>
                        </a:rPr>
                        <a:t>  </a:t>
                      </a:r>
                      <a:r>
                        <a:rPr kumimoji="0" lang="en-US" altLang="zh-CN" sz="2400" b="1" i="0" u="none" strike="noStrike" cap="none" normalizeH="0" baseline="0" dirty="0">
                          <a:ln>
                            <a:noFill/>
                          </a:ln>
                          <a:solidFill>
                            <a:srgbClr val="FF0000"/>
                          </a:solidFill>
                          <a:effectLst/>
                          <a:latin typeface="Times New Roman" pitchFamily="18" charset="0"/>
                          <a:ea typeface="宋体" pitchFamily="2" charset="-122"/>
                        </a:rPr>
                        <a:t>7</a:t>
                      </a:r>
                    </a:p>
                  </a:txBody>
                  <a:tcPr marL="90000" marR="90000" marT="46800" marB="46800" horzOverflow="overflow">
                    <a:lnL>
                      <a:noFill/>
                    </a:lnL>
                    <a:lnR>
                      <a:noFill/>
                    </a:lnR>
                    <a:lnT cap="flat">
                      <a:noFill/>
                    </a:lnT>
                    <a:lnB cap="flat">
                      <a:noFill/>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1" i="0" u="none" strike="noStrike" cap="none" normalizeH="0" baseline="0" dirty="0">
                          <a:ln>
                            <a:noFill/>
                          </a:ln>
                          <a:solidFill>
                            <a:schemeClr val="tx1"/>
                          </a:solidFill>
                          <a:effectLst/>
                          <a:latin typeface="Times New Roman" pitchFamily="18" charset="0"/>
                          <a:ea typeface="宋体" pitchFamily="2" charset="-122"/>
                        </a:rPr>
                        <a:t>   8</a:t>
                      </a:r>
                    </a:p>
                  </a:txBody>
                  <a:tcPr marL="90000" marR="90000" marT="46800" marB="46800" horzOverflow="overflow">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grpSp>
        <p:nvGrpSpPr>
          <p:cNvPr id="70" name="组合 25"/>
          <p:cNvGrpSpPr/>
          <p:nvPr/>
        </p:nvGrpSpPr>
        <p:grpSpPr>
          <a:xfrm>
            <a:off x="6619406" y="2778115"/>
            <a:ext cx="596082" cy="642942"/>
            <a:chOff x="7262066" y="4786322"/>
            <a:chExt cx="596082" cy="642942"/>
          </a:xfrm>
        </p:grpSpPr>
        <p:cxnSp>
          <p:nvCxnSpPr>
            <p:cNvPr id="71" name="直接箭头连接符 70"/>
            <p:cNvCxnSpPr/>
            <p:nvPr/>
          </p:nvCxnSpPr>
          <p:spPr bwMode="auto">
            <a:xfrm rot="5400000" flipH="1" flipV="1">
              <a:off x="6941389" y="5106999"/>
              <a:ext cx="642942" cy="1588"/>
            </a:xfrm>
            <a:prstGeom prst="straightConnector1">
              <a:avLst/>
            </a:prstGeom>
            <a:noFill/>
            <a:ln w="28575" cap="flat" cmpd="sng" algn="ctr">
              <a:solidFill>
                <a:srgbClr val="000000"/>
              </a:solidFill>
              <a:prstDash val="solid"/>
              <a:round/>
              <a:headEnd type="none" w="med" len="med"/>
              <a:tailEnd type="arrow"/>
            </a:ln>
            <a:effectLst/>
          </p:spPr>
        </p:cxnSp>
        <p:sp>
          <p:nvSpPr>
            <p:cNvPr id="72" name="Text Box 195"/>
            <p:cNvSpPr txBox="1">
              <a:spLocks noChangeArrowheads="1"/>
            </p:cNvSpPr>
            <p:nvPr/>
          </p:nvSpPr>
          <p:spPr bwMode="auto">
            <a:xfrm>
              <a:off x="7334298" y="4919989"/>
              <a:ext cx="523850" cy="437043"/>
            </a:xfrm>
            <a:prstGeom prst="rect">
              <a:avLst/>
            </a:prstGeom>
            <a:noFill/>
            <a:ln w="9525" algn="ctr">
              <a:noFill/>
              <a:miter lim="800000"/>
              <a:headEnd/>
              <a:tailEnd/>
            </a:ln>
            <a:effectLst/>
          </p:spPr>
          <p:txBody>
            <a:bodyPr wrap="square">
              <a:spAutoFit/>
            </a:bodyPr>
            <a:lstStyle/>
            <a:p>
              <a:pPr fontAlgn="base">
                <a:lnSpc>
                  <a:spcPct val="80000"/>
                </a:lnSpc>
                <a:spcBef>
                  <a:spcPct val="0"/>
                </a:spcBef>
                <a:spcAft>
                  <a:spcPct val="0"/>
                </a:spcAft>
                <a:defRPr/>
              </a:pPr>
              <a:r>
                <a:rPr kumimoji="1" lang="en-US" altLang="zh-CN" sz="2800" b="1" kern="0" dirty="0" err="1">
                  <a:solidFill>
                    <a:srgbClr val="0000FF"/>
                  </a:solidFill>
                  <a:latin typeface="Times New Roman" pitchFamily="18" charset="0"/>
                  <a:ea typeface="楷体_GB2312" pitchFamily="49" charset="-122"/>
                </a:rPr>
                <a:t>i</a:t>
              </a:r>
              <a:endParaRPr kumimoji="1" lang="en-US" altLang="zh-CN" sz="2800" b="1" kern="0" dirty="0">
                <a:solidFill>
                  <a:srgbClr val="0000FF"/>
                </a:solidFill>
                <a:latin typeface="Times New Roman" pitchFamily="18" charset="0"/>
                <a:ea typeface="楷体_GB2312" pitchFamily="49" charset="-122"/>
              </a:endParaRPr>
            </a:p>
          </p:txBody>
        </p:sp>
      </p:grpSp>
      <p:grpSp>
        <p:nvGrpSpPr>
          <p:cNvPr id="73" name="组合 48"/>
          <p:cNvGrpSpPr/>
          <p:nvPr/>
        </p:nvGrpSpPr>
        <p:grpSpPr>
          <a:xfrm>
            <a:off x="7558783" y="2741539"/>
            <a:ext cx="596082" cy="642942"/>
            <a:chOff x="6476248" y="2786058"/>
            <a:chExt cx="596082" cy="642942"/>
          </a:xfrm>
        </p:grpSpPr>
        <p:cxnSp>
          <p:nvCxnSpPr>
            <p:cNvPr id="74" name="直接箭头连接符 73"/>
            <p:cNvCxnSpPr/>
            <p:nvPr/>
          </p:nvCxnSpPr>
          <p:spPr bwMode="auto">
            <a:xfrm rot="5400000" flipH="1" flipV="1">
              <a:off x="6155571" y="3106735"/>
              <a:ext cx="642942" cy="1588"/>
            </a:xfrm>
            <a:prstGeom prst="straightConnector1">
              <a:avLst/>
            </a:prstGeom>
            <a:noFill/>
            <a:ln w="28575" cap="flat" cmpd="sng" algn="ctr">
              <a:solidFill>
                <a:srgbClr val="000000"/>
              </a:solidFill>
              <a:prstDash val="solid"/>
              <a:round/>
              <a:headEnd type="none" w="med" len="med"/>
              <a:tailEnd type="arrow"/>
            </a:ln>
            <a:effectLst/>
          </p:spPr>
        </p:cxnSp>
        <p:sp>
          <p:nvSpPr>
            <p:cNvPr id="75" name="Text Box 195"/>
            <p:cNvSpPr txBox="1">
              <a:spLocks noChangeArrowheads="1"/>
            </p:cNvSpPr>
            <p:nvPr/>
          </p:nvSpPr>
          <p:spPr bwMode="auto">
            <a:xfrm>
              <a:off x="6548480" y="2919725"/>
              <a:ext cx="523850" cy="437043"/>
            </a:xfrm>
            <a:prstGeom prst="rect">
              <a:avLst/>
            </a:prstGeom>
            <a:noFill/>
            <a:ln w="9525" algn="ctr">
              <a:noFill/>
              <a:miter lim="800000"/>
              <a:headEnd/>
              <a:tailEnd/>
            </a:ln>
            <a:effectLst/>
          </p:spPr>
          <p:txBody>
            <a:bodyPr wrap="square">
              <a:spAutoFit/>
            </a:bodyPr>
            <a:lstStyle/>
            <a:p>
              <a:pPr fontAlgn="base">
                <a:lnSpc>
                  <a:spcPct val="80000"/>
                </a:lnSpc>
                <a:spcBef>
                  <a:spcPct val="0"/>
                </a:spcBef>
                <a:spcAft>
                  <a:spcPct val="0"/>
                </a:spcAft>
                <a:defRPr/>
              </a:pPr>
              <a:r>
                <a:rPr kumimoji="1" lang="en-US" altLang="zh-CN" sz="2800" b="1" kern="0" dirty="0">
                  <a:solidFill>
                    <a:srgbClr val="0000FF"/>
                  </a:solidFill>
                  <a:latin typeface="Times New Roman" pitchFamily="18" charset="0"/>
                  <a:ea typeface="楷体_GB2312" pitchFamily="49" charset="-122"/>
                </a:rPr>
                <a:t>p</a:t>
              </a:r>
            </a:p>
          </p:txBody>
        </p:sp>
      </p:grpSp>
      <p:grpSp>
        <p:nvGrpSpPr>
          <p:cNvPr id="76" name="组合 44"/>
          <p:cNvGrpSpPr/>
          <p:nvPr/>
        </p:nvGrpSpPr>
        <p:grpSpPr>
          <a:xfrm>
            <a:off x="5787232" y="2778115"/>
            <a:ext cx="596082" cy="642942"/>
            <a:chOff x="7262066" y="2786058"/>
            <a:chExt cx="596082" cy="642942"/>
          </a:xfrm>
        </p:grpSpPr>
        <p:cxnSp>
          <p:nvCxnSpPr>
            <p:cNvPr id="77" name="直接箭头连接符 76"/>
            <p:cNvCxnSpPr/>
            <p:nvPr/>
          </p:nvCxnSpPr>
          <p:spPr bwMode="auto">
            <a:xfrm rot="5400000" flipH="1" flipV="1">
              <a:off x="6941389" y="3106735"/>
              <a:ext cx="642942" cy="1588"/>
            </a:xfrm>
            <a:prstGeom prst="straightConnector1">
              <a:avLst/>
            </a:prstGeom>
            <a:noFill/>
            <a:ln w="28575" cap="flat" cmpd="sng" algn="ctr">
              <a:solidFill>
                <a:srgbClr val="000000"/>
              </a:solidFill>
              <a:prstDash val="solid"/>
              <a:round/>
              <a:headEnd type="none" w="med" len="med"/>
              <a:tailEnd type="arrow"/>
            </a:ln>
            <a:effectLst/>
          </p:spPr>
        </p:cxnSp>
        <p:sp>
          <p:nvSpPr>
            <p:cNvPr id="78" name="Text Box 195"/>
            <p:cNvSpPr txBox="1">
              <a:spLocks noChangeArrowheads="1"/>
            </p:cNvSpPr>
            <p:nvPr/>
          </p:nvSpPr>
          <p:spPr bwMode="auto">
            <a:xfrm>
              <a:off x="7334298" y="2919725"/>
              <a:ext cx="523850" cy="437043"/>
            </a:xfrm>
            <a:prstGeom prst="rect">
              <a:avLst/>
            </a:prstGeom>
            <a:noFill/>
            <a:ln w="9525" algn="ctr">
              <a:noFill/>
              <a:miter lim="800000"/>
              <a:headEnd/>
              <a:tailEnd/>
            </a:ln>
            <a:effectLst/>
          </p:spPr>
          <p:txBody>
            <a:bodyPr wrap="square">
              <a:spAutoFit/>
            </a:bodyPr>
            <a:lstStyle/>
            <a:p>
              <a:pPr fontAlgn="base">
                <a:lnSpc>
                  <a:spcPct val="80000"/>
                </a:lnSpc>
                <a:spcBef>
                  <a:spcPct val="0"/>
                </a:spcBef>
                <a:spcAft>
                  <a:spcPct val="0"/>
                </a:spcAft>
                <a:defRPr/>
              </a:pPr>
              <a:r>
                <a:rPr kumimoji="1" lang="en-US" altLang="zh-CN" sz="2800" b="1" kern="0" dirty="0">
                  <a:solidFill>
                    <a:srgbClr val="0000FF"/>
                  </a:solidFill>
                  <a:latin typeface="Times New Roman" pitchFamily="18" charset="0"/>
                  <a:ea typeface="楷体_GB2312" pitchFamily="49" charset="-122"/>
                </a:rPr>
                <a:t>q</a:t>
              </a:r>
            </a:p>
          </p:txBody>
        </p:sp>
      </p:grpSp>
      <p:grpSp>
        <p:nvGrpSpPr>
          <p:cNvPr id="41" name="组合 51"/>
          <p:cNvGrpSpPr/>
          <p:nvPr/>
        </p:nvGrpSpPr>
        <p:grpSpPr>
          <a:xfrm>
            <a:off x="6629400" y="1143000"/>
            <a:ext cx="1083744" cy="461665"/>
            <a:chOff x="2786050" y="1571612"/>
            <a:chExt cx="3857652" cy="461665"/>
          </a:xfrm>
        </p:grpSpPr>
        <p:sp>
          <p:nvSpPr>
            <p:cNvPr id="42" name="TextBox 41"/>
            <p:cNvSpPr txBox="1"/>
            <p:nvPr/>
          </p:nvSpPr>
          <p:spPr>
            <a:xfrm>
              <a:off x="3821758" y="1571612"/>
              <a:ext cx="1886293" cy="461665"/>
            </a:xfrm>
            <a:prstGeom prst="rect">
              <a:avLst/>
            </a:prstGeom>
            <a:solidFill>
              <a:srgbClr val="DBF5F9">
                <a:lumMod val="90000"/>
              </a:srgbClr>
            </a:solidFill>
          </p:spPr>
          <p:txBody>
            <a:bodyPr wrap="none" rtlCol="0">
              <a:spAutoFit/>
            </a:bodyPr>
            <a:lstStyle/>
            <a:p>
              <a:pPr algn="ctr" fontAlgn="base">
                <a:spcBef>
                  <a:spcPct val="0"/>
                </a:spcBef>
                <a:spcAft>
                  <a:spcPct val="0"/>
                </a:spcAft>
                <a:defRPr/>
              </a:pPr>
              <a:r>
                <a:rPr kumimoji="1" lang="zh-CN" altLang="en-US" sz="2400" b="1" kern="0" dirty="0">
                  <a:solidFill>
                    <a:srgbClr val="0000FF"/>
                  </a:solidFill>
                  <a:latin typeface="Times New Roman" pitchFamily="18" charset="0"/>
                  <a:ea typeface="楷体_GB2312" pitchFamily="49" charset="-122"/>
                </a:rPr>
                <a:t>交换</a:t>
              </a:r>
            </a:p>
          </p:txBody>
        </p:sp>
        <p:cxnSp>
          <p:nvCxnSpPr>
            <p:cNvPr id="43" name="直接箭头连接符 42"/>
            <p:cNvCxnSpPr/>
            <p:nvPr/>
          </p:nvCxnSpPr>
          <p:spPr bwMode="auto">
            <a:xfrm>
              <a:off x="2786050" y="1571612"/>
              <a:ext cx="3857652" cy="1588"/>
            </a:xfrm>
            <a:prstGeom prst="straightConnector1">
              <a:avLst/>
            </a:prstGeom>
            <a:noFill/>
            <a:ln w="28575" cap="flat" cmpd="sng" algn="ctr">
              <a:solidFill>
                <a:srgbClr val="000000"/>
              </a:solidFill>
              <a:prstDash val="solid"/>
              <a:round/>
              <a:headEnd type="arrow"/>
              <a:tailEnd type="arrow"/>
            </a:ln>
            <a:effectLst/>
          </p:spPr>
        </p:cxnSp>
      </p:grpSp>
      <p:sp>
        <p:nvSpPr>
          <p:cNvPr id="46" name="Text Box 228"/>
          <p:cNvSpPr txBox="1">
            <a:spLocks noChangeArrowheads="1"/>
          </p:cNvSpPr>
          <p:nvPr/>
        </p:nvSpPr>
        <p:spPr bwMode="auto">
          <a:xfrm>
            <a:off x="142877" y="3894142"/>
            <a:ext cx="1428727" cy="1126462"/>
          </a:xfrm>
          <a:prstGeom prst="rect">
            <a:avLst/>
          </a:prstGeom>
          <a:noFill/>
          <a:ln w="9525" algn="ctr">
            <a:noFill/>
            <a:miter lim="800000"/>
            <a:headEnd/>
            <a:tailEnd/>
          </a:ln>
          <a:effectLst/>
        </p:spPr>
        <p:txBody>
          <a:bodyPr wrap="square">
            <a:spAutoFit/>
          </a:bodyPr>
          <a:lstStyle/>
          <a:p>
            <a:pPr fontAlgn="base">
              <a:lnSpc>
                <a:spcPct val="80000"/>
              </a:lnSpc>
              <a:spcBef>
                <a:spcPct val="0"/>
              </a:spcBef>
              <a:spcAft>
                <a:spcPct val="0"/>
              </a:spcAft>
            </a:pPr>
            <a:r>
              <a:rPr kumimoji="1" lang="en-US" altLang="zh-CN" sz="2800" b="1" dirty="0" err="1">
                <a:solidFill>
                  <a:srgbClr val="0000FF"/>
                </a:solidFill>
                <a:latin typeface="Times New Roman" pitchFamily="18" charset="0"/>
                <a:ea typeface="楷体_GB2312" pitchFamily="49" charset="-122"/>
              </a:rPr>
              <a:t>i</a:t>
            </a:r>
            <a:r>
              <a:rPr kumimoji="1" lang="en-US" altLang="zh-CN" sz="2800" b="1" dirty="0">
                <a:solidFill>
                  <a:srgbClr val="0000FF"/>
                </a:solidFill>
                <a:latin typeface="Times New Roman" pitchFamily="18" charset="0"/>
                <a:ea typeface="楷体_GB2312" pitchFamily="49" charset="-122"/>
              </a:rPr>
              <a:t>=7</a:t>
            </a:r>
          </a:p>
          <a:p>
            <a:pPr fontAlgn="base">
              <a:lnSpc>
                <a:spcPct val="80000"/>
              </a:lnSpc>
              <a:spcBef>
                <a:spcPct val="0"/>
              </a:spcBef>
              <a:spcAft>
                <a:spcPct val="0"/>
              </a:spcAft>
            </a:pPr>
            <a:r>
              <a:rPr kumimoji="1" lang="en-US" altLang="zh-CN" sz="2800" b="1" dirty="0">
                <a:solidFill>
                  <a:srgbClr val="0000FF"/>
                </a:solidFill>
                <a:latin typeface="Times New Roman" pitchFamily="18" charset="0"/>
                <a:ea typeface="楷体_GB2312" pitchFamily="49" charset="-122"/>
              </a:rPr>
              <a:t>p=5</a:t>
            </a:r>
            <a:r>
              <a:rPr kumimoji="1" lang="zh-CN" altLang="en-US" sz="2800" b="1" dirty="0">
                <a:solidFill>
                  <a:srgbClr val="FF0000"/>
                </a:solidFill>
                <a:latin typeface="Times New Roman" pitchFamily="18" charset="0"/>
                <a:ea typeface="楷体_GB2312" pitchFamily="49" charset="-122"/>
              </a:rPr>
              <a:t>（</a:t>
            </a:r>
            <a:r>
              <a:rPr kumimoji="1" lang="en-US" altLang="zh-CN" sz="2800" b="1" dirty="0">
                <a:solidFill>
                  <a:srgbClr val="FF0000"/>
                </a:solidFill>
                <a:latin typeface="Times New Roman" pitchFamily="18" charset="0"/>
                <a:ea typeface="楷体_GB2312" pitchFamily="49" charset="-122"/>
              </a:rPr>
              <a:t>8</a:t>
            </a:r>
            <a:r>
              <a:rPr kumimoji="1" lang="zh-CN" altLang="en-US" sz="2800" b="1" dirty="0">
                <a:solidFill>
                  <a:srgbClr val="FF0000"/>
                </a:solidFill>
                <a:latin typeface="Times New Roman" pitchFamily="18" charset="0"/>
                <a:ea typeface="楷体_GB2312" pitchFamily="49" charset="-122"/>
              </a:rPr>
              <a:t>）</a:t>
            </a:r>
            <a:endParaRPr kumimoji="1" lang="en-US" altLang="zh-CN" sz="2800" b="1" dirty="0">
              <a:solidFill>
                <a:srgbClr val="FF0000"/>
              </a:solidFill>
              <a:latin typeface="Times New Roman" pitchFamily="18" charset="0"/>
              <a:ea typeface="楷体_GB2312" pitchFamily="49" charset="-122"/>
            </a:endParaRPr>
          </a:p>
          <a:p>
            <a:pPr fontAlgn="base">
              <a:lnSpc>
                <a:spcPct val="80000"/>
              </a:lnSpc>
              <a:spcBef>
                <a:spcPct val="0"/>
              </a:spcBef>
              <a:spcAft>
                <a:spcPct val="0"/>
              </a:spcAft>
            </a:pPr>
            <a:r>
              <a:rPr kumimoji="1" lang="en-US" altLang="zh-CN" sz="2800" b="1" dirty="0">
                <a:solidFill>
                  <a:srgbClr val="0000FF"/>
                </a:solidFill>
                <a:latin typeface="Times New Roman" pitchFamily="18" charset="0"/>
                <a:ea typeface="楷体_GB2312" pitchFamily="49" charset="-122"/>
              </a:rPr>
              <a:t>q=4</a:t>
            </a:r>
          </a:p>
        </p:txBody>
      </p:sp>
      <p:graphicFrame>
        <p:nvGraphicFramePr>
          <p:cNvPr id="48" name="Group 306"/>
          <p:cNvGraphicFramePr>
            <a:graphicFrameLocks noGrp="1"/>
          </p:cNvGraphicFramePr>
          <p:nvPr>
            <p:extLst>
              <p:ext uri="{D42A27DB-BD31-4B8C-83A1-F6EECF244321}">
                <p14:modId xmlns:p14="http://schemas.microsoft.com/office/powerpoint/2010/main" val="37317294"/>
              </p:ext>
            </p:extLst>
          </p:nvPr>
        </p:nvGraphicFramePr>
        <p:xfrm>
          <a:off x="1885977" y="3589343"/>
          <a:ext cx="6767513" cy="519113"/>
        </p:xfrm>
        <a:graphic>
          <a:graphicData uri="http://schemas.openxmlformats.org/drawingml/2006/table">
            <a:tbl>
              <a:tblPr/>
              <a:tblGrid>
                <a:gridCol w="752475">
                  <a:extLst>
                    <a:ext uri="{9D8B030D-6E8A-4147-A177-3AD203B41FA5}">
                      <a16:colId xmlns:a16="http://schemas.microsoft.com/office/drawing/2014/main" val="20000"/>
                    </a:ext>
                  </a:extLst>
                </a:gridCol>
                <a:gridCol w="750888">
                  <a:extLst>
                    <a:ext uri="{9D8B030D-6E8A-4147-A177-3AD203B41FA5}">
                      <a16:colId xmlns:a16="http://schemas.microsoft.com/office/drawing/2014/main" val="20001"/>
                    </a:ext>
                  </a:extLst>
                </a:gridCol>
                <a:gridCol w="752475">
                  <a:extLst>
                    <a:ext uri="{9D8B030D-6E8A-4147-A177-3AD203B41FA5}">
                      <a16:colId xmlns:a16="http://schemas.microsoft.com/office/drawing/2014/main" val="20002"/>
                    </a:ext>
                  </a:extLst>
                </a:gridCol>
                <a:gridCol w="752475">
                  <a:extLst>
                    <a:ext uri="{9D8B030D-6E8A-4147-A177-3AD203B41FA5}">
                      <a16:colId xmlns:a16="http://schemas.microsoft.com/office/drawing/2014/main" val="20003"/>
                    </a:ext>
                  </a:extLst>
                </a:gridCol>
                <a:gridCol w="750887">
                  <a:extLst>
                    <a:ext uri="{9D8B030D-6E8A-4147-A177-3AD203B41FA5}">
                      <a16:colId xmlns:a16="http://schemas.microsoft.com/office/drawing/2014/main" val="20004"/>
                    </a:ext>
                  </a:extLst>
                </a:gridCol>
                <a:gridCol w="752475">
                  <a:extLst>
                    <a:ext uri="{9D8B030D-6E8A-4147-A177-3AD203B41FA5}">
                      <a16:colId xmlns:a16="http://schemas.microsoft.com/office/drawing/2014/main" val="20005"/>
                    </a:ext>
                  </a:extLst>
                </a:gridCol>
                <a:gridCol w="752475">
                  <a:extLst>
                    <a:ext uri="{9D8B030D-6E8A-4147-A177-3AD203B41FA5}">
                      <a16:colId xmlns:a16="http://schemas.microsoft.com/office/drawing/2014/main" val="20006"/>
                    </a:ext>
                  </a:extLst>
                </a:gridCol>
                <a:gridCol w="750888">
                  <a:extLst>
                    <a:ext uri="{9D8B030D-6E8A-4147-A177-3AD203B41FA5}">
                      <a16:colId xmlns:a16="http://schemas.microsoft.com/office/drawing/2014/main" val="20007"/>
                    </a:ext>
                  </a:extLst>
                </a:gridCol>
                <a:gridCol w="752475">
                  <a:extLst>
                    <a:ext uri="{9D8B030D-6E8A-4147-A177-3AD203B41FA5}">
                      <a16:colId xmlns:a16="http://schemas.microsoft.com/office/drawing/2014/main" val="20008"/>
                    </a:ext>
                  </a:extLst>
                </a:gridCol>
              </a:tblGrid>
              <a:tr h="519113">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1" i="0" u="none" strike="noStrike" cap="none" normalizeH="0" baseline="0" dirty="0">
                          <a:ln>
                            <a:noFill/>
                          </a:ln>
                          <a:solidFill>
                            <a:schemeClr val="tx1"/>
                          </a:solidFill>
                          <a:effectLst/>
                          <a:latin typeface="Times New Roman" pitchFamily="18" charset="0"/>
                          <a:ea typeface="宋体" pitchFamily="2" charset="-122"/>
                        </a:rPr>
                        <a:t>0</a:t>
                      </a:r>
                    </a:p>
                  </a:txBody>
                  <a:tcPr marL="90000" marR="90000" marT="46800" marB="46800" horzOverflow="overflow">
                    <a:lnL cap="flat">
                      <a:noFill/>
                    </a:lnL>
                    <a:lnR>
                      <a:noFill/>
                    </a:lnR>
                    <a:lnT cap="flat">
                      <a:noFill/>
                    </a:lnT>
                    <a:lnB cap="flat">
                      <a:noFill/>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1" i="0" u="none" strike="noStrike" cap="none" normalizeH="0" baseline="0" dirty="0">
                          <a:ln>
                            <a:noFill/>
                          </a:ln>
                          <a:solidFill>
                            <a:schemeClr val="tx1"/>
                          </a:solidFill>
                          <a:effectLst/>
                          <a:latin typeface="Times New Roman" pitchFamily="18" charset="0"/>
                          <a:ea typeface="宋体" pitchFamily="2" charset="-122"/>
                        </a:rPr>
                        <a:t>1</a:t>
                      </a:r>
                    </a:p>
                  </a:txBody>
                  <a:tcPr marL="90000" marR="90000" marT="46800" marB="46800" horzOverflow="overflow">
                    <a:lnL>
                      <a:noFill/>
                    </a:lnL>
                    <a:lnR>
                      <a:noFill/>
                    </a:lnR>
                    <a:lnT cap="flat">
                      <a:noFill/>
                    </a:lnT>
                    <a:lnB cap="flat">
                      <a:noFill/>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1" i="0" u="none" strike="noStrike" cap="none" normalizeH="0" baseline="0" dirty="0">
                          <a:ln>
                            <a:noFill/>
                          </a:ln>
                          <a:solidFill>
                            <a:schemeClr val="tx1"/>
                          </a:solidFill>
                          <a:effectLst/>
                          <a:latin typeface="Times New Roman" pitchFamily="18" charset="0"/>
                          <a:ea typeface="宋体" pitchFamily="2" charset="-122"/>
                        </a:rPr>
                        <a:t> 2</a:t>
                      </a:r>
                    </a:p>
                  </a:txBody>
                  <a:tcPr marL="90000" marR="90000" marT="46800" marB="46800" horzOverflow="overflow">
                    <a:lnL>
                      <a:noFill/>
                    </a:lnL>
                    <a:lnR>
                      <a:noFill/>
                    </a:lnR>
                    <a:lnT cap="flat">
                      <a:noFill/>
                    </a:lnT>
                    <a:lnB cap="flat">
                      <a:noFill/>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1" i="0" u="none" strike="noStrike" cap="none" normalizeH="0" baseline="0" dirty="0">
                          <a:ln>
                            <a:noFill/>
                          </a:ln>
                          <a:solidFill>
                            <a:schemeClr val="tx1"/>
                          </a:solidFill>
                          <a:effectLst/>
                          <a:latin typeface="Times New Roman" pitchFamily="18" charset="0"/>
                          <a:ea typeface="宋体" pitchFamily="2" charset="-122"/>
                        </a:rPr>
                        <a:t> 3</a:t>
                      </a:r>
                    </a:p>
                  </a:txBody>
                  <a:tcPr marL="90000" marR="90000" marT="46800" marB="46800" horzOverflow="overflow">
                    <a:lnL>
                      <a:noFill/>
                    </a:lnL>
                    <a:lnR>
                      <a:noFill/>
                    </a:lnR>
                    <a:lnT cap="flat">
                      <a:noFill/>
                    </a:lnT>
                    <a:lnB cap="flat">
                      <a:noFill/>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1" i="0" u="none" strike="noStrike" cap="none" normalizeH="0" baseline="0" dirty="0">
                          <a:ln>
                            <a:noFill/>
                          </a:ln>
                          <a:solidFill>
                            <a:schemeClr val="tx1"/>
                          </a:solidFill>
                          <a:effectLst/>
                          <a:latin typeface="Times New Roman" pitchFamily="18" charset="0"/>
                          <a:ea typeface="宋体" pitchFamily="2" charset="-122"/>
                        </a:rPr>
                        <a:t>  4</a:t>
                      </a:r>
                    </a:p>
                  </a:txBody>
                  <a:tcPr marL="90000" marR="90000" marT="46800" marB="46800" horzOverflow="overflow">
                    <a:lnL>
                      <a:noFill/>
                    </a:lnL>
                    <a:lnR>
                      <a:noFill/>
                    </a:lnR>
                    <a:lnT cap="flat">
                      <a:noFill/>
                    </a:lnT>
                    <a:lnB cap="flat">
                      <a:noFill/>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1" i="0" u="none" strike="noStrike" cap="none" normalizeH="0" baseline="0" dirty="0">
                          <a:ln>
                            <a:noFill/>
                          </a:ln>
                          <a:solidFill>
                            <a:schemeClr val="tx1"/>
                          </a:solidFill>
                          <a:effectLst/>
                          <a:latin typeface="Times New Roman" pitchFamily="18" charset="0"/>
                          <a:ea typeface="宋体" pitchFamily="2" charset="-122"/>
                        </a:rPr>
                        <a:t>  5</a:t>
                      </a:r>
                    </a:p>
                  </a:txBody>
                  <a:tcPr marL="90000" marR="90000" marT="46800" marB="46800" horzOverflow="overflow">
                    <a:lnL>
                      <a:noFill/>
                    </a:lnL>
                    <a:lnR>
                      <a:noFill/>
                    </a:lnR>
                    <a:lnT cap="flat">
                      <a:noFill/>
                    </a:lnT>
                    <a:lnB cap="flat">
                      <a:noFill/>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1" i="0" u="none" strike="noStrike" cap="none" normalizeH="0" baseline="0" dirty="0">
                          <a:ln>
                            <a:noFill/>
                          </a:ln>
                          <a:solidFill>
                            <a:schemeClr val="tx1"/>
                          </a:solidFill>
                          <a:effectLst/>
                          <a:latin typeface="Times New Roman" pitchFamily="18" charset="0"/>
                          <a:ea typeface="宋体" pitchFamily="2" charset="-122"/>
                        </a:rPr>
                        <a:t>  6</a:t>
                      </a:r>
                    </a:p>
                  </a:txBody>
                  <a:tcPr marL="90000" marR="90000" marT="46800" marB="46800" horzOverflow="overflow">
                    <a:lnL>
                      <a:noFill/>
                    </a:lnL>
                    <a:lnR>
                      <a:noFill/>
                    </a:lnR>
                    <a:lnT cap="flat">
                      <a:noFill/>
                    </a:lnT>
                    <a:lnB cap="flat">
                      <a:noFill/>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1" i="0" u="none" strike="noStrike" cap="none" normalizeH="0" baseline="0" dirty="0">
                          <a:ln>
                            <a:noFill/>
                          </a:ln>
                          <a:solidFill>
                            <a:schemeClr val="tx1"/>
                          </a:solidFill>
                          <a:effectLst/>
                          <a:latin typeface="Times New Roman" pitchFamily="18" charset="0"/>
                          <a:ea typeface="宋体" pitchFamily="2" charset="-122"/>
                        </a:rPr>
                        <a:t>  </a:t>
                      </a:r>
                      <a:r>
                        <a:rPr kumimoji="0" lang="en-US" altLang="zh-CN" sz="2400" b="1" i="0" u="none" strike="noStrike" cap="none" normalizeH="0" baseline="0" dirty="0">
                          <a:ln>
                            <a:noFill/>
                          </a:ln>
                          <a:solidFill>
                            <a:srgbClr val="FF0000"/>
                          </a:solidFill>
                          <a:effectLst/>
                          <a:latin typeface="Times New Roman" pitchFamily="18" charset="0"/>
                          <a:ea typeface="宋体" pitchFamily="2" charset="-122"/>
                        </a:rPr>
                        <a:t>7</a:t>
                      </a:r>
                    </a:p>
                  </a:txBody>
                  <a:tcPr marL="90000" marR="90000" marT="46800" marB="46800" horzOverflow="overflow">
                    <a:lnL>
                      <a:noFill/>
                    </a:lnL>
                    <a:lnR>
                      <a:noFill/>
                    </a:lnR>
                    <a:lnT cap="flat">
                      <a:noFill/>
                    </a:lnT>
                    <a:lnB cap="flat">
                      <a:noFill/>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1" i="0" u="none" strike="noStrike" cap="none" normalizeH="0" baseline="0" dirty="0">
                          <a:ln>
                            <a:noFill/>
                          </a:ln>
                          <a:solidFill>
                            <a:schemeClr val="tx1"/>
                          </a:solidFill>
                          <a:effectLst/>
                          <a:latin typeface="Times New Roman" pitchFamily="18" charset="0"/>
                          <a:ea typeface="宋体" pitchFamily="2" charset="-122"/>
                        </a:rPr>
                        <a:t>   8</a:t>
                      </a:r>
                    </a:p>
                  </a:txBody>
                  <a:tcPr marL="90000" marR="90000" marT="46800" marB="46800" horzOverflow="overflow">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grpSp>
        <p:nvGrpSpPr>
          <p:cNvPr id="62" name="组合 25"/>
          <p:cNvGrpSpPr/>
          <p:nvPr/>
        </p:nvGrpSpPr>
        <p:grpSpPr>
          <a:xfrm>
            <a:off x="7539030" y="5053584"/>
            <a:ext cx="596082" cy="642942"/>
            <a:chOff x="7262066" y="4786322"/>
            <a:chExt cx="596082" cy="642942"/>
          </a:xfrm>
        </p:grpSpPr>
        <p:cxnSp>
          <p:nvCxnSpPr>
            <p:cNvPr id="79" name="直接箭头连接符 78"/>
            <p:cNvCxnSpPr/>
            <p:nvPr/>
          </p:nvCxnSpPr>
          <p:spPr bwMode="auto">
            <a:xfrm rot="5400000" flipH="1" flipV="1">
              <a:off x="6941389" y="5106999"/>
              <a:ext cx="642942" cy="1588"/>
            </a:xfrm>
            <a:prstGeom prst="straightConnector1">
              <a:avLst/>
            </a:prstGeom>
            <a:noFill/>
            <a:ln w="28575" cap="flat" cmpd="sng" algn="ctr">
              <a:solidFill>
                <a:srgbClr val="000000"/>
              </a:solidFill>
              <a:prstDash val="solid"/>
              <a:round/>
              <a:headEnd type="none" w="med" len="med"/>
              <a:tailEnd type="arrow"/>
            </a:ln>
            <a:effectLst/>
          </p:spPr>
        </p:cxnSp>
        <p:sp>
          <p:nvSpPr>
            <p:cNvPr id="80" name="Text Box 195"/>
            <p:cNvSpPr txBox="1">
              <a:spLocks noChangeArrowheads="1"/>
            </p:cNvSpPr>
            <p:nvPr/>
          </p:nvSpPr>
          <p:spPr bwMode="auto">
            <a:xfrm>
              <a:off x="7334298" y="4919989"/>
              <a:ext cx="523850" cy="437043"/>
            </a:xfrm>
            <a:prstGeom prst="rect">
              <a:avLst/>
            </a:prstGeom>
            <a:noFill/>
            <a:ln w="9525" algn="ctr">
              <a:noFill/>
              <a:miter lim="800000"/>
              <a:headEnd/>
              <a:tailEnd/>
            </a:ln>
            <a:effectLst/>
          </p:spPr>
          <p:txBody>
            <a:bodyPr wrap="square">
              <a:spAutoFit/>
            </a:bodyPr>
            <a:lstStyle/>
            <a:p>
              <a:pPr fontAlgn="base">
                <a:lnSpc>
                  <a:spcPct val="80000"/>
                </a:lnSpc>
                <a:spcBef>
                  <a:spcPct val="0"/>
                </a:spcBef>
                <a:spcAft>
                  <a:spcPct val="0"/>
                </a:spcAft>
                <a:defRPr/>
              </a:pPr>
              <a:r>
                <a:rPr kumimoji="1" lang="en-US" altLang="zh-CN" sz="2800" b="1" kern="0" dirty="0" err="1">
                  <a:solidFill>
                    <a:srgbClr val="0000FF"/>
                  </a:solidFill>
                  <a:latin typeface="Times New Roman" pitchFamily="18" charset="0"/>
                  <a:ea typeface="楷体_GB2312" pitchFamily="49" charset="-122"/>
                </a:rPr>
                <a:t>i</a:t>
              </a:r>
              <a:endParaRPr kumimoji="1" lang="en-US" altLang="zh-CN" sz="2800" b="1" kern="0" dirty="0">
                <a:solidFill>
                  <a:srgbClr val="0000FF"/>
                </a:solidFill>
                <a:latin typeface="Times New Roman" pitchFamily="18" charset="0"/>
                <a:ea typeface="楷体_GB2312" pitchFamily="49" charset="-122"/>
              </a:endParaRPr>
            </a:p>
          </p:txBody>
        </p:sp>
      </p:grpSp>
      <p:grpSp>
        <p:nvGrpSpPr>
          <p:cNvPr id="81" name="组合 48"/>
          <p:cNvGrpSpPr/>
          <p:nvPr/>
        </p:nvGrpSpPr>
        <p:grpSpPr>
          <a:xfrm>
            <a:off x="8229600" y="5046057"/>
            <a:ext cx="596082" cy="642942"/>
            <a:chOff x="6476248" y="2786058"/>
            <a:chExt cx="596082" cy="642942"/>
          </a:xfrm>
        </p:grpSpPr>
        <p:cxnSp>
          <p:nvCxnSpPr>
            <p:cNvPr id="82" name="直接箭头连接符 81"/>
            <p:cNvCxnSpPr/>
            <p:nvPr/>
          </p:nvCxnSpPr>
          <p:spPr bwMode="auto">
            <a:xfrm rot="5400000" flipH="1" flipV="1">
              <a:off x="6155571" y="3106735"/>
              <a:ext cx="642942" cy="1588"/>
            </a:xfrm>
            <a:prstGeom prst="straightConnector1">
              <a:avLst/>
            </a:prstGeom>
            <a:noFill/>
            <a:ln w="28575" cap="flat" cmpd="sng" algn="ctr">
              <a:solidFill>
                <a:srgbClr val="000000"/>
              </a:solidFill>
              <a:prstDash val="solid"/>
              <a:round/>
              <a:headEnd type="none" w="med" len="med"/>
              <a:tailEnd type="arrow"/>
            </a:ln>
            <a:effectLst/>
          </p:spPr>
        </p:cxnSp>
        <p:sp>
          <p:nvSpPr>
            <p:cNvPr id="83" name="Text Box 195"/>
            <p:cNvSpPr txBox="1">
              <a:spLocks noChangeArrowheads="1"/>
            </p:cNvSpPr>
            <p:nvPr/>
          </p:nvSpPr>
          <p:spPr bwMode="auto">
            <a:xfrm>
              <a:off x="6548480" y="2919725"/>
              <a:ext cx="523850" cy="437043"/>
            </a:xfrm>
            <a:prstGeom prst="rect">
              <a:avLst/>
            </a:prstGeom>
            <a:noFill/>
            <a:ln w="9525" algn="ctr">
              <a:noFill/>
              <a:miter lim="800000"/>
              <a:headEnd/>
              <a:tailEnd/>
            </a:ln>
            <a:effectLst/>
          </p:spPr>
          <p:txBody>
            <a:bodyPr wrap="square">
              <a:spAutoFit/>
            </a:bodyPr>
            <a:lstStyle/>
            <a:p>
              <a:pPr fontAlgn="base">
                <a:lnSpc>
                  <a:spcPct val="80000"/>
                </a:lnSpc>
                <a:spcBef>
                  <a:spcPct val="0"/>
                </a:spcBef>
                <a:spcAft>
                  <a:spcPct val="0"/>
                </a:spcAft>
                <a:defRPr/>
              </a:pPr>
              <a:r>
                <a:rPr kumimoji="1" lang="en-US" altLang="zh-CN" sz="2800" b="1" kern="0" dirty="0">
                  <a:solidFill>
                    <a:srgbClr val="0000FF"/>
                  </a:solidFill>
                  <a:latin typeface="Times New Roman" pitchFamily="18" charset="0"/>
                  <a:ea typeface="楷体_GB2312" pitchFamily="49" charset="-122"/>
                </a:rPr>
                <a:t>p</a:t>
              </a:r>
            </a:p>
          </p:txBody>
        </p:sp>
      </p:grpSp>
      <p:grpSp>
        <p:nvGrpSpPr>
          <p:cNvPr id="84" name="组合 44"/>
          <p:cNvGrpSpPr/>
          <p:nvPr/>
        </p:nvGrpSpPr>
        <p:grpSpPr>
          <a:xfrm>
            <a:off x="5125302" y="5072058"/>
            <a:ext cx="596082" cy="642942"/>
            <a:chOff x="7262066" y="2786058"/>
            <a:chExt cx="596082" cy="642942"/>
          </a:xfrm>
        </p:grpSpPr>
        <p:cxnSp>
          <p:nvCxnSpPr>
            <p:cNvPr id="85" name="直接箭头连接符 84"/>
            <p:cNvCxnSpPr/>
            <p:nvPr/>
          </p:nvCxnSpPr>
          <p:spPr bwMode="auto">
            <a:xfrm rot="5400000" flipH="1" flipV="1">
              <a:off x="6941389" y="3106735"/>
              <a:ext cx="642942" cy="1588"/>
            </a:xfrm>
            <a:prstGeom prst="straightConnector1">
              <a:avLst/>
            </a:prstGeom>
            <a:noFill/>
            <a:ln w="28575" cap="flat" cmpd="sng" algn="ctr">
              <a:solidFill>
                <a:srgbClr val="000000"/>
              </a:solidFill>
              <a:prstDash val="solid"/>
              <a:round/>
              <a:headEnd type="none" w="med" len="med"/>
              <a:tailEnd type="arrow"/>
            </a:ln>
            <a:effectLst/>
          </p:spPr>
        </p:cxnSp>
        <p:sp>
          <p:nvSpPr>
            <p:cNvPr id="86" name="Text Box 195"/>
            <p:cNvSpPr txBox="1">
              <a:spLocks noChangeArrowheads="1"/>
            </p:cNvSpPr>
            <p:nvPr/>
          </p:nvSpPr>
          <p:spPr bwMode="auto">
            <a:xfrm>
              <a:off x="7334298" y="2919725"/>
              <a:ext cx="523850" cy="437043"/>
            </a:xfrm>
            <a:prstGeom prst="rect">
              <a:avLst/>
            </a:prstGeom>
            <a:noFill/>
            <a:ln w="9525" algn="ctr">
              <a:noFill/>
              <a:miter lim="800000"/>
              <a:headEnd/>
              <a:tailEnd/>
            </a:ln>
            <a:effectLst/>
          </p:spPr>
          <p:txBody>
            <a:bodyPr wrap="square">
              <a:spAutoFit/>
            </a:bodyPr>
            <a:lstStyle/>
            <a:p>
              <a:pPr fontAlgn="base">
                <a:lnSpc>
                  <a:spcPct val="80000"/>
                </a:lnSpc>
                <a:spcBef>
                  <a:spcPct val="0"/>
                </a:spcBef>
                <a:spcAft>
                  <a:spcPct val="0"/>
                </a:spcAft>
                <a:defRPr/>
              </a:pPr>
              <a:r>
                <a:rPr kumimoji="1" lang="en-US" altLang="zh-CN" sz="2800" b="1" kern="0" dirty="0">
                  <a:solidFill>
                    <a:srgbClr val="0000FF"/>
                  </a:solidFill>
                  <a:latin typeface="Times New Roman" pitchFamily="18" charset="0"/>
                  <a:ea typeface="楷体_GB2312" pitchFamily="49" charset="-122"/>
                </a:rPr>
                <a:t>q</a:t>
              </a:r>
            </a:p>
          </p:txBody>
        </p:sp>
      </p:grpSp>
      <p:sp>
        <p:nvSpPr>
          <p:cNvPr id="40" name="Text Box 308">
            <a:extLst>
              <a:ext uri="{FF2B5EF4-FFF2-40B4-BE49-F238E27FC236}">
                <a16:creationId xmlns:a16="http://schemas.microsoft.com/office/drawing/2014/main" id="{231A9427-C7B4-3745-A56A-31A86EECF5E7}"/>
              </a:ext>
            </a:extLst>
          </p:cNvPr>
          <p:cNvSpPr txBox="1">
            <a:spLocks noChangeArrowheads="1"/>
          </p:cNvSpPr>
          <p:nvPr/>
        </p:nvSpPr>
        <p:spPr bwMode="auto">
          <a:xfrm>
            <a:off x="345300" y="965213"/>
            <a:ext cx="8112900" cy="523220"/>
          </a:xfrm>
          <a:prstGeom prst="rect">
            <a:avLst/>
          </a:prstGeom>
          <a:noFill/>
          <a:ln w="9525" algn="ctr">
            <a:noFill/>
            <a:miter lim="800000"/>
            <a:headEnd/>
            <a:tailEnd/>
          </a:ln>
          <a:effectLst/>
        </p:spPr>
        <p:txBody>
          <a:bodyPr wrap="square">
            <a:spAutoFit/>
          </a:bodyPr>
          <a:lstStyle/>
          <a:p>
            <a:pPr fontAlgn="base">
              <a:spcBef>
                <a:spcPct val="20000"/>
              </a:spcBef>
              <a:spcAft>
                <a:spcPct val="0"/>
              </a:spcAft>
              <a:buFont typeface="Wingdings" pitchFamily="2" charset="2"/>
              <a:buChar char="p"/>
            </a:pPr>
            <a:r>
              <a:rPr kumimoji="1" lang="zh-CN" altLang="en-US" sz="2800" b="1" dirty="0">
                <a:solidFill>
                  <a:srgbClr val="003300"/>
                </a:solidFill>
                <a:latin typeface="Times New Roman" pitchFamily="18" charset="0"/>
              </a:rPr>
              <a:t>根据建好的链表重新排列元素，使得物理有序</a:t>
            </a:r>
          </a:p>
        </p:txBody>
      </p:sp>
    </p:spTree>
    <p:extLst>
      <p:ext uri="{BB962C8B-B14F-4D97-AF65-F5344CB8AC3E}">
        <p14:creationId xmlns:p14="http://schemas.microsoft.com/office/powerpoint/2010/main" val="3191173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8"/>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8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p:bldP spid="46"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1" name="Group 303"/>
          <p:cNvGraphicFramePr>
            <a:graphicFrameLocks noGrp="1"/>
          </p:cNvGraphicFramePr>
          <p:nvPr>
            <p:extLst>
              <p:ext uri="{D42A27DB-BD31-4B8C-83A1-F6EECF244321}">
                <p14:modId xmlns:p14="http://schemas.microsoft.com/office/powerpoint/2010/main" val="1143339437"/>
              </p:ext>
            </p:extLst>
          </p:nvPr>
        </p:nvGraphicFramePr>
        <p:xfrm>
          <a:off x="1546225" y="4002092"/>
          <a:ext cx="7319963" cy="1038226"/>
        </p:xfrm>
        <a:graphic>
          <a:graphicData uri="http://schemas.openxmlformats.org/drawingml/2006/table">
            <a:tbl>
              <a:tblPr/>
              <a:tblGrid>
                <a:gridCol w="812800">
                  <a:extLst>
                    <a:ext uri="{9D8B030D-6E8A-4147-A177-3AD203B41FA5}">
                      <a16:colId xmlns:a16="http://schemas.microsoft.com/office/drawing/2014/main" val="20000"/>
                    </a:ext>
                  </a:extLst>
                </a:gridCol>
                <a:gridCol w="812800">
                  <a:extLst>
                    <a:ext uri="{9D8B030D-6E8A-4147-A177-3AD203B41FA5}">
                      <a16:colId xmlns:a16="http://schemas.microsoft.com/office/drawing/2014/main" val="20001"/>
                    </a:ext>
                  </a:extLst>
                </a:gridCol>
                <a:gridCol w="812800">
                  <a:extLst>
                    <a:ext uri="{9D8B030D-6E8A-4147-A177-3AD203B41FA5}">
                      <a16:colId xmlns:a16="http://schemas.microsoft.com/office/drawing/2014/main" val="20002"/>
                    </a:ext>
                  </a:extLst>
                </a:gridCol>
                <a:gridCol w="814388">
                  <a:extLst>
                    <a:ext uri="{9D8B030D-6E8A-4147-A177-3AD203B41FA5}">
                      <a16:colId xmlns:a16="http://schemas.microsoft.com/office/drawing/2014/main" val="20003"/>
                    </a:ext>
                  </a:extLst>
                </a:gridCol>
                <a:gridCol w="814387">
                  <a:extLst>
                    <a:ext uri="{9D8B030D-6E8A-4147-A177-3AD203B41FA5}">
                      <a16:colId xmlns:a16="http://schemas.microsoft.com/office/drawing/2014/main" val="20004"/>
                    </a:ext>
                  </a:extLst>
                </a:gridCol>
                <a:gridCol w="814388">
                  <a:extLst>
                    <a:ext uri="{9D8B030D-6E8A-4147-A177-3AD203B41FA5}">
                      <a16:colId xmlns:a16="http://schemas.microsoft.com/office/drawing/2014/main" val="20005"/>
                    </a:ext>
                  </a:extLst>
                </a:gridCol>
                <a:gridCol w="812800">
                  <a:extLst>
                    <a:ext uri="{9D8B030D-6E8A-4147-A177-3AD203B41FA5}">
                      <a16:colId xmlns:a16="http://schemas.microsoft.com/office/drawing/2014/main" val="20006"/>
                    </a:ext>
                  </a:extLst>
                </a:gridCol>
                <a:gridCol w="812800">
                  <a:extLst>
                    <a:ext uri="{9D8B030D-6E8A-4147-A177-3AD203B41FA5}">
                      <a16:colId xmlns:a16="http://schemas.microsoft.com/office/drawing/2014/main" val="20007"/>
                    </a:ext>
                  </a:extLst>
                </a:gridCol>
                <a:gridCol w="812800">
                  <a:extLst>
                    <a:ext uri="{9D8B030D-6E8A-4147-A177-3AD203B41FA5}">
                      <a16:colId xmlns:a16="http://schemas.microsoft.com/office/drawing/2014/main" val="20008"/>
                    </a:ext>
                  </a:extLst>
                </a:gridCol>
              </a:tblGrid>
              <a:tr h="519113">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1" i="0" u="none" strike="noStrike" cap="none" normalizeH="0" baseline="0" dirty="0">
                          <a:ln>
                            <a:noFill/>
                          </a:ln>
                          <a:solidFill>
                            <a:schemeClr val="tx1"/>
                          </a:solidFill>
                          <a:effectLst/>
                          <a:latin typeface="Times New Roman" pitchFamily="18" charset="0"/>
                          <a:ea typeface="宋体" pitchFamily="2" charset="-122"/>
                        </a:rPr>
                        <a:t>M</a:t>
                      </a:r>
                    </a:p>
                  </a:txBody>
                  <a:tcPr marL="90000" marR="90000" marT="46800" marB="46800"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13</a:t>
                      </a: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1" i="0" u="none" strike="noStrike" cap="none" normalizeH="0" baseline="0" dirty="0">
                          <a:ln>
                            <a:noFill/>
                          </a:ln>
                          <a:solidFill>
                            <a:schemeClr val="tx1"/>
                          </a:solidFill>
                          <a:effectLst/>
                          <a:latin typeface="Times New Roman" pitchFamily="18" charset="0"/>
                          <a:ea typeface="宋体" pitchFamily="2" charset="-122"/>
                        </a:rPr>
                        <a:t>27</a:t>
                      </a: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1" i="0" u="none" strike="noStrike" cap="none" normalizeH="0" baseline="0" dirty="0">
                          <a:ln>
                            <a:noFill/>
                          </a:ln>
                          <a:solidFill>
                            <a:schemeClr val="tx1"/>
                          </a:solidFill>
                          <a:effectLst/>
                          <a:latin typeface="Times New Roman" pitchFamily="18" charset="0"/>
                          <a:ea typeface="宋体" pitchFamily="2" charset="-122"/>
                        </a:rPr>
                        <a:t>38</a:t>
                      </a: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1" i="0" u="none" strike="noStrike" cap="none" normalizeH="0" baseline="0" dirty="0">
                          <a:ln>
                            <a:noFill/>
                          </a:ln>
                          <a:solidFill>
                            <a:schemeClr val="tx1"/>
                          </a:solidFill>
                          <a:effectLst/>
                          <a:latin typeface="Times New Roman" pitchFamily="18" charset="0"/>
                          <a:ea typeface="宋体" pitchFamily="2" charset="-122"/>
                        </a:rPr>
                        <a:t>49</a:t>
                      </a: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1" i="0" u="none" strike="noStrike" cap="none" normalizeH="0" baseline="0" dirty="0">
                          <a:ln>
                            <a:noFill/>
                          </a:ln>
                          <a:solidFill>
                            <a:schemeClr val="tx1"/>
                          </a:solidFill>
                          <a:effectLst/>
                          <a:latin typeface="Times New Roman" pitchFamily="18" charset="0"/>
                          <a:ea typeface="宋体" pitchFamily="2" charset="-122"/>
                        </a:rPr>
                        <a:t>52</a:t>
                      </a: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1" i="0" u="none" strike="noStrike" cap="none" normalizeH="0" baseline="0" dirty="0">
                          <a:ln>
                            <a:noFill/>
                          </a:ln>
                          <a:solidFill>
                            <a:schemeClr val="tx1"/>
                          </a:solidFill>
                          <a:effectLst/>
                          <a:latin typeface="Times New Roman" pitchFamily="18" charset="0"/>
                          <a:ea typeface="宋体" pitchFamily="2" charset="-122"/>
                        </a:rPr>
                        <a:t>65</a:t>
                      </a: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1" i="0" u="none" strike="noStrike" cap="none" normalizeH="0" baseline="0" dirty="0">
                          <a:ln>
                            <a:noFill/>
                          </a:ln>
                          <a:solidFill>
                            <a:srgbClr val="0000FF"/>
                          </a:solidFill>
                          <a:effectLst/>
                          <a:latin typeface="Times New Roman" pitchFamily="18" charset="0"/>
                          <a:ea typeface="宋体" pitchFamily="2" charset="-122"/>
                        </a:rPr>
                        <a:t>76</a:t>
                      </a: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1" i="0" u="none" strike="noStrike" cap="none" normalizeH="0" baseline="0" dirty="0">
                          <a:ln>
                            <a:noFill/>
                          </a:ln>
                          <a:solidFill>
                            <a:schemeClr val="tx1"/>
                          </a:solidFill>
                          <a:effectLst/>
                          <a:latin typeface="Times New Roman" pitchFamily="18" charset="0"/>
                          <a:ea typeface="宋体" pitchFamily="2" charset="-122"/>
                        </a:rPr>
                        <a:t>97</a:t>
                      </a:r>
                    </a:p>
                  </a:txBody>
                  <a:tcPr marL="90000" marR="90000" marT="46800" marB="46800"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19113">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6</a:t>
                      </a:r>
                    </a:p>
                  </a:txBody>
                  <a:tcPr marL="90000" marR="90000" marT="46800" marB="46800"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(6)</a:t>
                      </a: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1" i="0" u="none" strike="noStrike" cap="none" normalizeH="0" baseline="0" dirty="0">
                          <a:ln>
                            <a:noFill/>
                          </a:ln>
                          <a:solidFill>
                            <a:schemeClr val="tx1"/>
                          </a:solidFill>
                          <a:effectLst/>
                          <a:latin typeface="Times New Roman" pitchFamily="18" charset="0"/>
                          <a:ea typeface="宋体" pitchFamily="2" charset="-122"/>
                        </a:rPr>
                        <a:t>(7)</a:t>
                      </a: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zh-CN" altLang="en-US" sz="2400" b="1" i="0" u="none" strike="noStrike" cap="none" normalizeH="0" baseline="0" dirty="0">
                          <a:ln>
                            <a:noFill/>
                          </a:ln>
                          <a:solidFill>
                            <a:schemeClr val="tx1"/>
                          </a:solidFill>
                          <a:effectLst/>
                          <a:latin typeface="Times New Roman" pitchFamily="18" charset="0"/>
                          <a:ea typeface="宋体" pitchFamily="2" charset="-122"/>
                        </a:rPr>
                        <a:t>（</a:t>
                      </a:r>
                      <a:r>
                        <a:rPr kumimoji="0" lang="en-US" altLang="zh-CN" sz="2400" b="1" i="0" u="none" strike="noStrike" cap="none" normalizeH="0" baseline="0" dirty="0">
                          <a:ln>
                            <a:noFill/>
                          </a:ln>
                          <a:solidFill>
                            <a:schemeClr val="tx1"/>
                          </a:solidFill>
                          <a:effectLst/>
                          <a:latin typeface="Times New Roman" pitchFamily="18" charset="0"/>
                          <a:ea typeface="宋体" pitchFamily="2" charset="-122"/>
                        </a:rPr>
                        <a:t>7</a:t>
                      </a:r>
                      <a:r>
                        <a:rPr kumimoji="0" lang="zh-CN" altLang="en-US" sz="2400" b="1" i="0" u="none" strike="noStrike" cap="none" normalizeH="0" baseline="0" dirty="0">
                          <a:ln>
                            <a:noFill/>
                          </a:ln>
                          <a:solidFill>
                            <a:schemeClr val="tx1"/>
                          </a:solidFill>
                          <a:effectLst/>
                          <a:latin typeface="Times New Roman" pitchFamily="18" charset="0"/>
                          <a:ea typeface="宋体" pitchFamily="2" charset="-122"/>
                        </a:rPr>
                        <a:t>）</a:t>
                      </a:r>
                      <a:endParaRPr kumimoji="0" lang="en-US" altLang="zh-CN" sz="2400" b="1" i="0" u="none" strike="noStrike" cap="none" normalizeH="0" baseline="0" dirty="0">
                        <a:ln>
                          <a:noFill/>
                        </a:ln>
                        <a:solidFill>
                          <a:schemeClr val="tx1"/>
                        </a:solidFill>
                        <a:effectLst/>
                        <a:latin typeface="Times New Roman" pitchFamily="18" charset="0"/>
                        <a:ea typeface="宋体" pitchFamily="2" charset="-122"/>
                      </a:endParaRP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1" i="0" u="none" strike="noStrike" cap="none" normalizeH="0" baseline="0" dirty="0">
                          <a:ln>
                            <a:noFill/>
                          </a:ln>
                          <a:solidFill>
                            <a:srgbClr val="FF0000"/>
                          </a:solidFill>
                          <a:effectLst/>
                          <a:latin typeface="Times New Roman" pitchFamily="18" charset="0"/>
                          <a:ea typeface="宋体" pitchFamily="2" charset="-122"/>
                        </a:rPr>
                        <a:t>(6)</a:t>
                      </a: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1" i="0" u="none" strike="noStrike" cap="none" normalizeH="0" baseline="0" dirty="0">
                          <a:ln>
                            <a:noFill/>
                          </a:ln>
                          <a:solidFill>
                            <a:schemeClr val="tx1"/>
                          </a:solidFill>
                          <a:effectLst/>
                          <a:latin typeface="Times New Roman" pitchFamily="18" charset="0"/>
                          <a:ea typeface="宋体" pitchFamily="2" charset="-122"/>
                        </a:rPr>
                        <a:t>(8)</a:t>
                      </a: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1" i="0" u="none" strike="noStrike" cap="none" normalizeH="0" baseline="0" dirty="0">
                          <a:ln>
                            <a:noFill/>
                          </a:ln>
                          <a:solidFill>
                            <a:srgbClr val="FF0000"/>
                          </a:solidFill>
                          <a:effectLst/>
                          <a:latin typeface="Times New Roman" pitchFamily="18" charset="0"/>
                          <a:ea typeface="宋体" pitchFamily="2" charset="-122"/>
                        </a:rPr>
                        <a:t>(7)</a:t>
                      </a: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1" i="0" u="none" strike="noStrike" cap="none" normalizeH="0" baseline="0" dirty="0">
                          <a:ln>
                            <a:noFill/>
                          </a:ln>
                          <a:solidFill>
                            <a:srgbClr val="FF0000"/>
                          </a:solidFill>
                          <a:effectLst/>
                          <a:latin typeface="Times New Roman" pitchFamily="18" charset="0"/>
                          <a:ea typeface="宋体" pitchFamily="2" charset="-122"/>
                        </a:rPr>
                        <a:t>(8)</a:t>
                      </a: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1" i="0" u="none" strike="noStrike" cap="none" normalizeH="0" baseline="0" dirty="0">
                          <a:ln>
                            <a:noFill/>
                          </a:ln>
                          <a:solidFill>
                            <a:schemeClr val="tx1"/>
                          </a:solidFill>
                          <a:effectLst/>
                          <a:latin typeface="Times New Roman" pitchFamily="18" charset="0"/>
                          <a:ea typeface="宋体" pitchFamily="2" charset="-122"/>
                        </a:rPr>
                        <a:t>0</a:t>
                      </a:r>
                    </a:p>
                  </a:txBody>
                  <a:tcPr marL="90000" marR="90000" marT="46800" marB="46800"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47" name="Group 303"/>
          <p:cNvGraphicFramePr>
            <a:graphicFrameLocks noGrp="1"/>
          </p:cNvGraphicFramePr>
          <p:nvPr>
            <p:extLst>
              <p:ext uri="{D42A27DB-BD31-4B8C-83A1-F6EECF244321}">
                <p14:modId xmlns:p14="http://schemas.microsoft.com/office/powerpoint/2010/main" val="2135708603"/>
              </p:ext>
            </p:extLst>
          </p:nvPr>
        </p:nvGraphicFramePr>
        <p:xfrm>
          <a:off x="1546225" y="1784349"/>
          <a:ext cx="7319963" cy="1038226"/>
        </p:xfrm>
        <a:graphic>
          <a:graphicData uri="http://schemas.openxmlformats.org/drawingml/2006/table">
            <a:tbl>
              <a:tblPr/>
              <a:tblGrid>
                <a:gridCol w="812800">
                  <a:extLst>
                    <a:ext uri="{9D8B030D-6E8A-4147-A177-3AD203B41FA5}">
                      <a16:colId xmlns:a16="http://schemas.microsoft.com/office/drawing/2014/main" val="20000"/>
                    </a:ext>
                  </a:extLst>
                </a:gridCol>
                <a:gridCol w="812800">
                  <a:extLst>
                    <a:ext uri="{9D8B030D-6E8A-4147-A177-3AD203B41FA5}">
                      <a16:colId xmlns:a16="http://schemas.microsoft.com/office/drawing/2014/main" val="20001"/>
                    </a:ext>
                  </a:extLst>
                </a:gridCol>
                <a:gridCol w="812800">
                  <a:extLst>
                    <a:ext uri="{9D8B030D-6E8A-4147-A177-3AD203B41FA5}">
                      <a16:colId xmlns:a16="http://schemas.microsoft.com/office/drawing/2014/main" val="20002"/>
                    </a:ext>
                  </a:extLst>
                </a:gridCol>
                <a:gridCol w="814388">
                  <a:extLst>
                    <a:ext uri="{9D8B030D-6E8A-4147-A177-3AD203B41FA5}">
                      <a16:colId xmlns:a16="http://schemas.microsoft.com/office/drawing/2014/main" val="20003"/>
                    </a:ext>
                  </a:extLst>
                </a:gridCol>
                <a:gridCol w="814387">
                  <a:extLst>
                    <a:ext uri="{9D8B030D-6E8A-4147-A177-3AD203B41FA5}">
                      <a16:colId xmlns:a16="http://schemas.microsoft.com/office/drawing/2014/main" val="20004"/>
                    </a:ext>
                  </a:extLst>
                </a:gridCol>
                <a:gridCol w="814388">
                  <a:extLst>
                    <a:ext uri="{9D8B030D-6E8A-4147-A177-3AD203B41FA5}">
                      <a16:colId xmlns:a16="http://schemas.microsoft.com/office/drawing/2014/main" val="20005"/>
                    </a:ext>
                  </a:extLst>
                </a:gridCol>
                <a:gridCol w="812800">
                  <a:extLst>
                    <a:ext uri="{9D8B030D-6E8A-4147-A177-3AD203B41FA5}">
                      <a16:colId xmlns:a16="http://schemas.microsoft.com/office/drawing/2014/main" val="20006"/>
                    </a:ext>
                  </a:extLst>
                </a:gridCol>
                <a:gridCol w="812800">
                  <a:extLst>
                    <a:ext uri="{9D8B030D-6E8A-4147-A177-3AD203B41FA5}">
                      <a16:colId xmlns:a16="http://schemas.microsoft.com/office/drawing/2014/main" val="20007"/>
                    </a:ext>
                  </a:extLst>
                </a:gridCol>
                <a:gridCol w="812800">
                  <a:extLst>
                    <a:ext uri="{9D8B030D-6E8A-4147-A177-3AD203B41FA5}">
                      <a16:colId xmlns:a16="http://schemas.microsoft.com/office/drawing/2014/main" val="20008"/>
                    </a:ext>
                  </a:extLst>
                </a:gridCol>
              </a:tblGrid>
              <a:tr h="519113">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1" i="0" u="none" strike="noStrike" cap="none" normalizeH="0" baseline="0" dirty="0">
                          <a:ln>
                            <a:noFill/>
                          </a:ln>
                          <a:solidFill>
                            <a:schemeClr val="tx1"/>
                          </a:solidFill>
                          <a:effectLst/>
                          <a:latin typeface="Times New Roman" pitchFamily="18" charset="0"/>
                          <a:ea typeface="宋体" pitchFamily="2" charset="-122"/>
                        </a:rPr>
                        <a:t>M</a:t>
                      </a:r>
                    </a:p>
                  </a:txBody>
                  <a:tcPr marL="90000" marR="90000" marT="46800" marB="46800"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13</a:t>
                      </a: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1" i="0" u="none" strike="noStrike" cap="none" normalizeH="0" baseline="0" dirty="0">
                          <a:ln>
                            <a:noFill/>
                          </a:ln>
                          <a:solidFill>
                            <a:schemeClr val="tx1"/>
                          </a:solidFill>
                          <a:effectLst/>
                          <a:latin typeface="Times New Roman" pitchFamily="18" charset="0"/>
                          <a:ea typeface="宋体" pitchFamily="2" charset="-122"/>
                        </a:rPr>
                        <a:t>27</a:t>
                      </a: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1" i="0" u="none" strike="noStrike" cap="none" normalizeH="0" baseline="0" dirty="0">
                          <a:ln>
                            <a:noFill/>
                          </a:ln>
                          <a:solidFill>
                            <a:schemeClr val="tx1"/>
                          </a:solidFill>
                          <a:effectLst/>
                          <a:latin typeface="Times New Roman" pitchFamily="18" charset="0"/>
                          <a:ea typeface="宋体" pitchFamily="2" charset="-122"/>
                        </a:rPr>
                        <a:t>38</a:t>
                      </a: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1" i="0" u="none" strike="noStrike" cap="none" normalizeH="0" baseline="0" dirty="0">
                          <a:ln>
                            <a:noFill/>
                          </a:ln>
                          <a:solidFill>
                            <a:schemeClr val="tx1"/>
                          </a:solidFill>
                          <a:effectLst/>
                          <a:latin typeface="Times New Roman" pitchFamily="18" charset="0"/>
                          <a:ea typeface="宋体" pitchFamily="2" charset="-122"/>
                        </a:rPr>
                        <a:t>49</a:t>
                      </a: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1" i="0" u="none" strike="noStrike" cap="none" normalizeH="0" baseline="0" dirty="0">
                          <a:ln>
                            <a:noFill/>
                          </a:ln>
                          <a:solidFill>
                            <a:schemeClr val="tx1"/>
                          </a:solidFill>
                          <a:effectLst/>
                          <a:latin typeface="Times New Roman" pitchFamily="18" charset="0"/>
                          <a:ea typeface="宋体" pitchFamily="2" charset="-122"/>
                        </a:rPr>
                        <a:t>52</a:t>
                      </a: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1" i="0" u="none" strike="noStrike" cap="none" normalizeH="0" baseline="0" dirty="0">
                          <a:ln>
                            <a:noFill/>
                          </a:ln>
                          <a:solidFill>
                            <a:schemeClr val="tx1"/>
                          </a:solidFill>
                          <a:effectLst/>
                          <a:latin typeface="Times New Roman" pitchFamily="18" charset="0"/>
                          <a:ea typeface="宋体" pitchFamily="2" charset="-122"/>
                        </a:rPr>
                        <a:t>65</a:t>
                      </a: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1" i="0" u="none" strike="noStrike" cap="none" normalizeH="0" baseline="0" dirty="0">
                          <a:ln>
                            <a:noFill/>
                          </a:ln>
                          <a:solidFill>
                            <a:srgbClr val="0000FF"/>
                          </a:solidFill>
                          <a:effectLst/>
                          <a:latin typeface="Times New Roman" pitchFamily="18" charset="0"/>
                          <a:ea typeface="宋体" pitchFamily="2" charset="-122"/>
                        </a:rPr>
                        <a:t>97</a:t>
                      </a: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1" i="0" u="none" strike="noStrike" cap="none" normalizeH="0" baseline="0" dirty="0">
                          <a:ln>
                            <a:noFill/>
                          </a:ln>
                          <a:solidFill>
                            <a:schemeClr val="tx1"/>
                          </a:solidFill>
                          <a:effectLst/>
                          <a:latin typeface="Times New Roman" pitchFamily="18" charset="0"/>
                          <a:ea typeface="宋体" pitchFamily="2" charset="-122"/>
                        </a:rPr>
                        <a:t>76</a:t>
                      </a:r>
                    </a:p>
                  </a:txBody>
                  <a:tcPr marL="90000" marR="90000" marT="46800" marB="46800"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19113">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6</a:t>
                      </a:r>
                    </a:p>
                  </a:txBody>
                  <a:tcPr marL="90000" marR="90000" marT="46800" marB="46800"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rPr>
                        <a:t>(6)</a:t>
                      </a: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1" i="0" u="none" strike="noStrike" cap="none" normalizeH="0" baseline="0" dirty="0">
                          <a:ln>
                            <a:noFill/>
                          </a:ln>
                          <a:solidFill>
                            <a:schemeClr val="tx1"/>
                          </a:solidFill>
                          <a:effectLst/>
                          <a:latin typeface="Times New Roman" pitchFamily="18" charset="0"/>
                          <a:ea typeface="宋体" pitchFamily="2" charset="-122"/>
                        </a:rPr>
                        <a:t>(7)</a:t>
                      </a: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zh-CN" altLang="en-US" sz="2400" b="1" i="0" u="none" strike="noStrike" cap="none" normalizeH="0" baseline="0" dirty="0">
                          <a:ln>
                            <a:noFill/>
                          </a:ln>
                          <a:solidFill>
                            <a:schemeClr val="tx1"/>
                          </a:solidFill>
                          <a:effectLst/>
                          <a:latin typeface="Times New Roman" pitchFamily="18" charset="0"/>
                          <a:ea typeface="宋体" pitchFamily="2" charset="-122"/>
                        </a:rPr>
                        <a:t>（</a:t>
                      </a:r>
                      <a:r>
                        <a:rPr kumimoji="0" lang="en-US" altLang="zh-CN" sz="2400" b="1" i="0" u="none" strike="noStrike" cap="none" normalizeH="0" baseline="0" dirty="0">
                          <a:ln>
                            <a:noFill/>
                          </a:ln>
                          <a:solidFill>
                            <a:schemeClr val="tx1"/>
                          </a:solidFill>
                          <a:effectLst/>
                          <a:latin typeface="Times New Roman" pitchFamily="18" charset="0"/>
                          <a:ea typeface="宋体" pitchFamily="2" charset="-122"/>
                        </a:rPr>
                        <a:t>7</a:t>
                      </a:r>
                      <a:r>
                        <a:rPr kumimoji="0" lang="zh-CN" altLang="en-US" sz="2400" b="1" i="0" u="none" strike="noStrike" cap="none" normalizeH="0" baseline="0" dirty="0">
                          <a:ln>
                            <a:noFill/>
                          </a:ln>
                          <a:solidFill>
                            <a:schemeClr val="tx1"/>
                          </a:solidFill>
                          <a:effectLst/>
                          <a:latin typeface="Times New Roman" pitchFamily="18" charset="0"/>
                          <a:ea typeface="宋体" pitchFamily="2" charset="-122"/>
                        </a:rPr>
                        <a:t>）</a:t>
                      </a:r>
                      <a:endParaRPr kumimoji="0" lang="en-US" altLang="zh-CN" sz="2400" b="1" i="0" u="none" strike="noStrike" cap="none" normalizeH="0" baseline="0" dirty="0">
                        <a:ln>
                          <a:noFill/>
                        </a:ln>
                        <a:solidFill>
                          <a:schemeClr val="tx1"/>
                        </a:solidFill>
                        <a:effectLst/>
                        <a:latin typeface="Times New Roman" pitchFamily="18" charset="0"/>
                        <a:ea typeface="宋体" pitchFamily="2" charset="-122"/>
                      </a:endParaRP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1" i="0" u="none" strike="noStrike" cap="none" normalizeH="0" baseline="0" dirty="0">
                          <a:ln>
                            <a:noFill/>
                          </a:ln>
                          <a:solidFill>
                            <a:schemeClr val="tx1"/>
                          </a:solidFill>
                          <a:effectLst/>
                          <a:latin typeface="Times New Roman" pitchFamily="18" charset="0"/>
                          <a:ea typeface="宋体" pitchFamily="2" charset="-122"/>
                        </a:rPr>
                        <a:t>(6)</a:t>
                      </a: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1" i="0" u="none" strike="noStrike" cap="none" normalizeH="0" baseline="0" dirty="0">
                          <a:ln>
                            <a:noFill/>
                          </a:ln>
                          <a:solidFill>
                            <a:srgbClr val="FF0000"/>
                          </a:solidFill>
                          <a:effectLst/>
                          <a:latin typeface="Times New Roman" pitchFamily="18" charset="0"/>
                          <a:ea typeface="宋体" pitchFamily="2" charset="-122"/>
                        </a:rPr>
                        <a:t>(8)</a:t>
                      </a: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1" i="0" u="none" strike="noStrike" cap="none" normalizeH="0" baseline="0" dirty="0">
                          <a:ln>
                            <a:noFill/>
                          </a:ln>
                          <a:solidFill>
                            <a:schemeClr val="tx1"/>
                          </a:solidFill>
                          <a:effectLst/>
                          <a:latin typeface="Times New Roman" pitchFamily="18" charset="0"/>
                          <a:ea typeface="宋体" pitchFamily="2" charset="-122"/>
                        </a:rPr>
                        <a:t>(7)</a:t>
                      </a: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1" i="0" u="none" strike="noStrike" cap="none" normalizeH="0" baseline="0" dirty="0">
                          <a:ln>
                            <a:noFill/>
                          </a:ln>
                          <a:solidFill>
                            <a:srgbClr val="0000FF"/>
                          </a:solidFill>
                          <a:effectLst/>
                          <a:latin typeface="Times New Roman" pitchFamily="18" charset="0"/>
                          <a:ea typeface="宋体" pitchFamily="2" charset="-122"/>
                        </a:rPr>
                        <a:t>0</a:t>
                      </a:r>
                    </a:p>
                  </a:txBody>
                  <a:tcPr marL="90000" marR="90000" marT="46800" marB="46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1" i="0" u="none" strike="noStrike" cap="none" normalizeH="0" baseline="0" dirty="0">
                          <a:ln>
                            <a:noFill/>
                          </a:ln>
                          <a:solidFill>
                            <a:schemeClr val="tx1"/>
                          </a:solidFill>
                          <a:effectLst/>
                          <a:latin typeface="Times New Roman" pitchFamily="18" charset="0"/>
                          <a:ea typeface="宋体" pitchFamily="2" charset="-122"/>
                        </a:rPr>
                        <a:t>4</a:t>
                      </a:r>
                    </a:p>
                  </a:txBody>
                  <a:tcPr marL="90000" marR="90000" marT="46800" marB="46800"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6" name="灯片编号占位符 5"/>
          <p:cNvSpPr>
            <a:spLocks noGrp="1"/>
          </p:cNvSpPr>
          <p:nvPr>
            <p:ph type="sldNum" sz="quarter" idx="12"/>
          </p:nvPr>
        </p:nvSpPr>
        <p:spPr/>
        <p:txBody>
          <a:bodyPr/>
          <a:lstStyle/>
          <a:p>
            <a:fld id="{0063EC4C-CFD8-4F45-A0A2-30028C1F73DB}" type="slidenum">
              <a:rPr lang="zh-CN" altLang="en-US" b="1">
                <a:solidFill>
                  <a:srgbClr val="F79646">
                    <a:lumMod val="75000"/>
                  </a:srgbClr>
                </a:solidFill>
              </a:rPr>
              <a:pPr/>
              <a:t>48</a:t>
            </a:fld>
            <a:endParaRPr lang="zh-CN" altLang="en-US" b="1" dirty="0">
              <a:solidFill>
                <a:srgbClr val="F79646">
                  <a:lumMod val="75000"/>
                </a:srgbClr>
              </a:solidFill>
            </a:endParaRPr>
          </a:p>
        </p:txBody>
      </p:sp>
      <p:sp>
        <p:nvSpPr>
          <p:cNvPr id="2" name="标题 1"/>
          <p:cNvSpPr>
            <a:spLocks noGrp="1"/>
          </p:cNvSpPr>
          <p:nvPr>
            <p:ph type="title"/>
          </p:nvPr>
        </p:nvSpPr>
        <p:spPr>
          <a:xfrm>
            <a:off x="457200" y="0"/>
            <a:ext cx="8229600" cy="1143000"/>
          </a:xfrm>
        </p:spPr>
        <p:txBody>
          <a:bodyPr>
            <a:normAutofit/>
          </a:bodyPr>
          <a:lstStyle/>
          <a:p>
            <a:pPr lvl="0" fontAlgn="base">
              <a:lnSpc>
                <a:spcPct val="150000"/>
              </a:lnSpc>
              <a:spcBef>
                <a:spcPct val="5000"/>
              </a:spcBef>
              <a:spcAft>
                <a:spcPct val="5000"/>
              </a:spcAft>
            </a:pPr>
            <a:r>
              <a:rPr kumimoji="1" lang="en-US" altLang="zh-CN" sz="3200" b="1" dirty="0">
                <a:latin typeface="Arial" charset="0"/>
                <a:ea typeface="宋体" charset="-122"/>
                <a:cs typeface="+mn-cs"/>
              </a:rPr>
              <a:t>6.2.3 </a:t>
            </a:r>
            <a:r>
              <a:rPr kumimoji="1" lang="zh-CN" altLang="en-US" sz="3200" b="1" dirty="0">
                <a:latin typeface="Arial" charset="0"/>
                <a:ea typeface="宋体" charset="-122"/>
                <a:cs typeface="+mn-cs"/>
              </a:rPr>
              <a:t>表插入排序</a:t>
            </a:r>
          </a:p>
        </p:txBody>
      </p:sp>
      <p:sp>
        <p:nvSpPr>
          <p:cNvPr id="4" name="日期占位符 3"/>
          <p:cNvSpPr>
            <a:spLocks noGrp="1"/>
          </p:cNvSpPr>
          <p:nvPr>
            <p:ph type="dt" sz="half" idx="4294967295"/>
          </p:nvPr>
        </p:nvSpPr>
        <p:spPr>
          <a:xfrm>
            <a:off x="0" y="6356350"/>
            <a:ext cx="2133600" cy="365125"/>
          </a:xfrm>
        </p:spPr>
        <p:txBody>
          <a:bodyPr/>
          <a:lstStyle/>
          <a:p>
            <a:fld id="{B96D649F-93F4-4796-908E-2EFB870FE4CA}" type="datetime1">
              <a:rPr lang="zh-CN" altLang="en-US" b="1" smtClean="0">
                <a:solidFill>
                  <a:srgbClr val="F79646">
                    <a:lumMod val="75000"/>
                  </a:srgbClr>
                </a:solidFill>
              </a:rPr>
              <a:t>2025/4/9</a:t>
            </a:fld>
            <a:endParaRPr lang="zh-CN" altLang="en-US" b="1" dirty="0">
              <a:solidFill>
                <a:srgbClr val="F79646">
                  <a:lumMod val="75000"/>
                </a:srgbClr>
              </a:solidFill>
            </a:endParaRPr>
          </a:p>
        </p:txBody>
      </p:sp>
      <p:pic>
        <p:nvPicPr>
          <p:cNvPr id="2049" name="Picture 1" descr="C:\Users\Haijun\AppData\Roaming\Tencent\Users\2968516474\QQ\WinTemp\RichOle\O5)[OOM[}$H7(6{A~41GY`Q.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73137" y="1"/>
            <a:ext cx="970863" cy="838199"/>
          </a:xfrm>
          <a:prstGeom prst="rect">
            <a:avLst/>
          </a:prstGeom>
          <a:noFill/>
          <a:extLst>
            <a:ext uri="{909E8E84-426E-40DD-AFC4-6F175D3DCCD1}">
              <a14:hiddenFill xmlns:a14="http://schemas.microsoft.com/office/drawing/2010/main">
                <a:solidFill>
                  <a:srgbClr val="FFFFFF"/>
                </a:solidFill>
              </a14:hiddenFill>
            </a:ext>
          </a:extLst>
        </p:spPr>
      </p:pic>
      <p:cxnSp>
        <p:nvCxnSpPr>
          <p:cNvPr id="12" name="直接连接符 11"/>
          <p:cNvCxnSpPr/>
          <p:nvPr/>
        </p:nvCxnSpPr>
        <p:spPr>
          <a:xfrm>
            <a:off x="457200" y="6324600"/>
            <a:ext cx="822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41" name="组合 51"/>
          <p:cNvGrpSpPr/>
          <p:nvPr/>
        </p:nvGrpSpPr>
        <p:grpSpPr>
          <a:xfrm>
            <a:off x="7374456" y="1143000"/>
            <a:ext cx="1083744" cy="461665"/>
            <a:chOff x="2786050" y="1571612"/>
            <a:chExt cx="3857652" cy="461665"/>
          </a:xfrm>
        </p:grpSpPr>
        <p:sp>
          <p:nvSpPr>
            <p:cNvPr id="42" name="TextBox 41"/>
            <p:cNvSpPr txBox="1"/>
            <p:nvPr/>
          </p:nvSpPr>
          <p:spPr>
            <a:xfrm>
              <a:off x="3821758" y="1571612"/>
              <a:ext cx="1886293" cy="461665"/>
            </a:xfrm>
            <a:prstGeom prst="rect">
              <a:avLst/>
            </a:prstGeom>
            <a:solidFill>
              <a:srgbClr val="DBF5F9">
                <a:lumMod val="90000"/>
              </a:srgbClr>
            </a:solidFill>
          </p:spPr>
          <p:txBody>
            <a:bodyPr wrap="none" rtlCol="0">
              <a:spAutoFit/>
            </a:bodyPr>
            <a:lstStyle/>
            <a:p>
              <a:pPr algn="ctr" fontAlgn="base">
                <a:spcBef>
                  <a:spcPct val="0"/>
                </a:spcBef>
                <a:spcAft>
                  <a:spcPct val="0"/>
                </a:spcAft>
                <a:defRPr/>
              </a:pPr>
              <a:r>
                <a:rPr kumimoji="1" lang="zh-CN" altLang="en-US" sz="2400" b="1" kern="0" dirty="0">
                  <a:solidFill>
                    <a:srgbClr val="0000FF"/>
                  </a:solidFill>
                  <a:latin typeface="Times New Roman" pitchFamily="18" charset="0"/>
                  <a:ea typeface="楷体_GB2312" pitchFamily="49" charset="-122"/>
                </a:rPr>
                <a:t>交换</a:t>
              </a:r>
            </a:p>
          </p:txBody>
        </p:sp>
        <p:cxnSp>
          <p:nvCxnSpPr>
            <p:cNvPr id="43" name="直接箭头连接符 42"/>
            <p:cNvCxnSpPr/>
            <p:nvPr/>
          </p:nvCxnSpPr>
          <p:spPr bwMode="auto">
            <a:xfrm>
              <a:off x="2786050" y="1571612"/>
              <a:ext cx="3857652" cy="1588"/>
            </a:xfrm>
            <a:prstGeom prst="straightConnector1">
              <a:avLst/>
            </a:prstGeom>
            <a:noFill/>
            <a:ln w="28575" cap="flat" cmpd="sng" algn="ctr">
              <a:solidFill>
                <a:srgbClr val="000000"/>
              </a:solidFill>
              <a:prstDash val="solid"/>
              <a:round/>
              <a:headEnd type="arrow"/>
              <a:tailEnd type="arrow"/>
            </a:ln>
            <a:effectLst/>
          </p:spPr>
        </p:cxnSp>
      </p:grpSp>
      <p:sp>
        <p:nvSpPr>
          <p:cNvPr id="46" name="Text Box 228"/>
          <p:cNvSpPr txBox="1">
            <a:spLocks noChangeArrowheads="1"/>
          </p:cNvSpPr>
          <p:nvPr/>
        </p:nvSpPr>
        <p:spPr bwMode="auto">
          <a:xfrm>
            <a:off x="142877" y="1676399"/>
            <a:ext cx="1428727" cy="1126462"/>
          </a:xfrm>
          <a:prstGeom prst="rect">
            <a:avLst/>
          </a:prstGeom>
          <a:noFill/>
          <a:ln w="9525" algn="ctr">
            <a:noFill/>
            <a:miter lim="800000"/>
            <a:headEnd/>
            <a:tailEnd/>
          </a:ln>
          <a:effectLst/>
        </p:spPr>
        <p:txBody>
          <a:bodyPr wrap="square">
            <a:spAutoFit/>
          </a:bodyPr>
          <a:lstStyle/>
          <a:p>
            <a:pPr fontAlgn="base">
              <a:lnSpc>
                <a:spcPct val="80000"/>
              </a:lnSpc>
              <a:spcBef>
                <a:spcPct val="0"/>
              </a:spcBef>
              <a:spcAft>
                <a:spcPct val="0"/>
              </a:spcAft>
            </a:pPr>
            <a:r>
              <a:rPr kumimoji="1" lang="en-US" altLang="zh-CN" sz="2800" b="1" dirty="0" err="1">
                <a:solidFill>
                  <a:srgbClr val="0000FF"/>
                </a:solidFill>
                <a:latin typeface="Times New Roman" pitchFamily="18" charset="0"/>
                <a:ea typeface="楷体_GB2312" pitchFamily="49" charset="-122"/>
              </a:rPr>
              <a:t>i</a:t>
            </a:r>
            <a:r>
              <a:rPr kumimoji="1" lang="en-US" altLang="zh-CN" sz="2800" b="1" dirty="0">
                <a:solidFill>
                  <a:srgbClr val="0000FF"/>
                </a:solidFill>
                <a:latin typeface="Times New Roman" pitchFamily="18" charset="0"/>
                <a:ea typeface="楷体_GB2312" pitchFamily="49" charset="-122"/>
              </a:rPr>
              <a:t>=7</a:t>
            </a:r>
          </a:p>
          <a:p>
            <a:pPr fontAlgn="base">
              <a:lnSpc>
                <a:spcPct val="80000"/>
              </a:lnSpc>
              <a:spcBef>
                <a:spcPct val="0"/>
              </a:spcBef>
              <a:spcAft>
                <a:spcPct val="0"/>
              </a:spcAft>
            </a:pPr>
            <a:r>
              <a:rPr kumimoji="1" lang="en-US" altLang="zh-CN" sz="2800" b="1" dirty="0">
                <a:solidFill>
                  <a:srgbClr val="0000FF"/>
                </a:solidFill>
                <a:latin typeface="Times New Roman" pitchFamily="18" charset="0"/>
                <a:ea typeface="楷体_GB2312" pitchFamily="49" charset="-122"/>
              </a:rPr>
              <a:t>p=5</a:t>
            </a:r>
            <a:r>
              <a:rPr kumimoji="1" lang="zh-CN" altLang="en-US" sz="2800" b="1" dirty="0">
                <a:solidFill>
                  <a:srgbClr val="FF0000"/>
                </a:solidFill>
                <a:latin typeface="Times New Roman" pitchFamily="18" charset="0"/>
                <a:ea typeface="楷体_GB2312" pitchFamily="49" charset="-122"/>
              </a:rPr>
              <a:t>（</a:t>
            </a:r>
            <a:r>
              <a:rPr kumimoji="1" lang="en-US" altLang="zh-CN" sz="2800" b="1" dirty="0">
                <a:solidFill>
                  <a:srgbClr val="FF0000"/>
                </a:solidFill>
                <a:latin typeface="Times New Roman" pitchFamily="18" charset="0"/>
                <a:ea typeface="楷体_GB2312" pitchFamily="49" charset="-122"/>
              </a:rPr>
              <a:t>8</a:t>
            </a:r>
            <a:r>
              <a:rPr kumimoji="1" lang="zh-CN" altLang="en-US" sz="2800" b="1" dirty="0">
                <a:solidFill>
                  <a:srgbClr val="FF0000"/>
                </a:solidFill>
                <a:latin typeface="Times New Roman" pitchFamily="18" charset="0"/>
                <a:ea typeface="楷体_GB2312" pitchFamily="49" charset="-122"/>
              </a:rPr>
              <a:t>）</a:t>
            </a:r>
            <a:endParaRPr kumimoji="1" lang="en-US" altLang="zh-CN" sz="2800" b="1" dirty="0">
              <a:solidFill>
                <a:srgbClr val="FF0000"/>
              </a:solidFill>
              <a:latin typeface="Times New Roman" pitchFamily="18" charset="0"/>
              <a:ea typeface="楷体_GB2312" pitchFamily="49" charset="-122"/>
            </a:endParaRPr>
          </a:p>
          <a:p>
            <a:pPr fontAlgn="base">
              <a:lnSpc>
                <a:spcPct val="80000"/>
              </a:lnSpc>
              <a:spcBef>
                <a:spcPct val="0"/>
              </a:spcBef>
              <a:spcAft>
                <a:spcPct val="0"/>
              </a:spcAft>
            </a:pPr>
            <a:r>
              <a:rPr kumimoji="1" lang="en-US" altLang="zh-CN" sz="2800" b="1" dirty="0">
                <a:solidFill>
                  <a:srgbClr val="0000FF"/>
                </a:solidFill>
                <a:latin typeface="Times New Roman" pitchFamily="18" charset="0"/>
                <a:ea typeface="楷体_GB2312" pitchFamily="49" charset="-122"/>
              </a:rPr>
              <a:t>q=4</a:t>
            </a:r>
          </a:p>
        </p:txBody>
      </p:sp>
      <p:graphicFrame>
        <p:nvGraphicFramePr>
          <p:cNvPr id="48" name="Group 306"/>
          <p:cNvGraphicFramePr>
            <a:graphicFrameLocks noGrp="1"/>
          </p:cNvGraphicFramePr>
          <p:nvPr>
            <p:extLst>
              <p:ext uri="{D42A27DB-BD31-4B8C-83A1-F6EECF244321}">
                <p14:modId xmlns:p14="http://schemas.microsoft.com/office/powerpoint/2010/main" val="433803209"/>
              </p:ext>
            </p:extLst>
          </p:nvPr>
        </p:nvGraphicFramePr>
        <p:xfrm>
          <a:off x="1885977" y="1371600"/>
          <a:ext cx="6767513" cy="519113"/>
        </p:xfrm>
        <a:graphic>
          <a:graphicData uri="http://schemas.openxmlformats.org/drawingml/2006/table">
            <a:tbl>
              <a:tblPr/>
              <a:tblGrid>
                <a:gridCol w="752475">
                  <a:extLst>
                    <a:ext uri="{9D8B030D-6E8A-4147-A177-3AD203B41FA5}">
                      <a16:colId xmlns:a16="http://schemas.microsoft.com/office/drawing/2014/main" val="20000"/>
                    </a:ext>
                  </a:extLst>
                </a:gridCol>
                <a:gridCol w="750888">
                  <a:extLst>
                    <a:ext uri="{9D8B030D-6E8A-4147-A177-3AD203B41FA5}">
                      <a16:colId xmlns:a16="http://schemas.microsoft.com/office/drawing/2014/main" val="20001"/>
                    </a:ext>
                  </a:extLst>
                </a:gridCol>
                <a:gridCol w="752475">
                  <a:extLst>
                    <a:ext uri="{9D8B030D-6E8A-4147-A177-3AD203B41FA5}">
                      <a16:colId xmlns:a16="http://schemas.microsoft.com/office/drawing/2014/main" val="20002"/>
                    </a:ext>
                  </a:extLst>
                </a:gridCol>
                <a:gridCol w="752475">
                  <a:extLst>
                    <a:ext uri="{9D8B030D-6E8A-4147-A177-3AD203B41FA5}">
                      <a16:colId xmlns:a16="http://schemas.microsoft.com/office/drawing/2014/main" val="20003"/>
                    </a:ext>
                  </a:extLst>
                </a:gridCol>
                <a:gridCol w="750887">
                  <a:extLst>
                    <a:ext uri="{9D8B030D-6E8A-4147-A177-3AD203B41FA5}">
                      <a16:colId xmlns:a16="http://schemas.microsoft.com/office/drawing/2014/main" val="20004"/>
                    </a:ext>
                  </a:extLst>
                </a:gridCol>
                <a:gridCol w="752475">
                  <a:extLst>
                    <a:ext uri="{9D8B030D-6E8A-4147-A177-3AD203B41FA5}">
                      <a16:colId xmlns:a16="http://schemas.microsoft.com/office/drawing/2014/main" val="20005"/>
                    </a:ext>
                  </a:extLst>
                </a:gridCol>
                <a:gridCol w="752475">
                  <a:extLst>
                    <a:ext uri="{9D8B030D-6E8A-4147-A177-3AD203B41FA5}">
                      <a16:colId xmlns:a16="http://schemas.microsoft.com/office/drawing/2014/main" val="20006"/>
                    </a:ext>
                  </a:extLst>
                </a:gridCol>
                <a:gridCol w="750888">
                  <a:extLst>
                    <a:ext uri="{9D8B030D-6E8A-4147-A177-3AD203B41FA5}">
                      <a16:colId xmlns:a16="http://schemas.microsoft.com/office/drawing/2014/main" val="20007"/>
                    </a:ext>
                  </a:extLst>
                </a:gridCol>
                <a:gridCol w="752475">
                  <a:extLst>
                    <a:ext uri="{9D8B030D-6E8A-4147-A177-3AD203B41FA5}">
                      <a16:colId xmlns:a16="http://schemas.microsoft.com/office/drawing/2014/main" val="20008"/>
                    </a:ext>
                  </a:extLst>
                </a:gridCol>
              </a:tblGrid>
              <a:tr h="519113">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1" i="0" u="none" strike="noStrike" cap="none" normalizeH="0" baseline="0" dirty="0">
                          <a:ln>
                            <a:noFill/>
                          </a:ln>
                          <a:solidFill>
                            <a:schemeClr val="tx1"/>
                          </a:solidFill>
                          <a:effectLst/>
                          <a:latin typeface="Times New Roman" pitchFamily="18" charset="0"/>
                          <a:ea typeface="宋体" pitchFamily="2" charset="-122"/>
                        </a:rPr>
                        <a:t>0</a:t>
                      </a:r>
                    </a:p>
                  </a:txBody>
                  <a:tcPr marL="90000" marR="90000" marT="46800" marB="46800" horzOverflow="overflow">
                    <a:lnL cap="flat">
                      <a:noFill/>
                    </a:lnL>
                    <a:lnR>
                      <a:noFill/>
                    </a:lnR>
                    <a:lnT cap="flat">
                      <a:noFill/>
                    </a:lnT>
                    <a:lnB cap="flat">
                      <a:noFill/>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1" i="0" u="none" strike="noStrike" cap="none" normalizeH="0" baseline="0" dirty="0">
                          <a:ln>
                            <a:noFill/>
                          </a:ln>
                          <a:solidFill>
                            <a:schemeClr val="tx1"/>
                          </a:solidFill>
                          <a:effectLst/>
                          <a:latin typeface="Times New Roman" pitchFamily="18" charset="0"/>
                          <a:ea typeface="宋体" pitchFamily="2" charset="-122"/>
                        </a:rPr>
                        <a:t>1</a:t>
                      </a:r>
                    </a:p>
                  </a:txBody>
                  <a:tcPr marL="90000" marR="90000" marT="46800" marB="46800" horzOverflow="overflow">
                    <a:lnL>
                      <a:noFill/>
                    </a:lnL>
                    <a:lnR>
                      <a:noFill/>
                    </a:lnR>
                    <a:lnT cap="flat">
                      <a:noFill/>
                    </a:lnT>
                    <a:lnB cap="flat">
                      <a:noFill/>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1" i="0" u="none" strike="noStrike" cap="none" normalizeH="0" baseline="0" dirty="0">
                          <a:ln>
                            <a:noFill/>
                          </a:ln>
                          <a:solidFill>
                            <a:schemeClr val="tx1"/>
                          </a:solidFill>
                          <a:effectLst/>
                          <a:latin typeface="Times New Roman" pitchFamily="18" charset="0"/>
                          <a:ea typeface="宋体" pitchFamily="2" charset="-122"/>
                        </a:rPr>
                        <a:t> 2</a:t>
                      </a:r>
                    </a:p>
                  </a:txBody>
                  <a:tcPr marL="90000" marR="90000" marT="46800" marB="46800" horzOverflow="overflow">
                    <a:lnL>
                      <a:noFill/>
                    </a:lnL>
                    <a:lnR>
                      <a:noFill/>
                    </a:lnR>
                    <a:lnT cap="flat">
                      <a:noFill/>
                    </a:lnT>
                    <a:lnB cap="flat">
                      <a:noFill/>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1" i="0" u="none" strike="noStrike" cap="none" normalizeH="0" baseline="0" dirty="0">
                          <a:ln>
                            <a:noFill/>
                          </a:ln>
                          <a:solidFill>
                            <a:schemeClr val="tx1"/>
                          </a:solidFill>
                          <a:effectLst/>
                          <a:latin typeface="Times New Roman" pitchFamily="18" charset="0"/>
                          <a:ea typeface="宋体" pitchFamily="2" charset="-122"/>
                        </a:rPr>
                        <a:t> 3</a:t>
                      </a:r>
                    </a:p>
                  </a:txBody>
                  <a:tcPr marL="90000" marR="90000" marT="46800" marB="46800" horzOverflow="overflow">
                    <a:lnL>
                      <a:noFill/>
                    </a:lnL>
                    <a:lnR>
                      <a:noFill/>
                    </a:lnR>
                    <a:lnT cap="flat">
                      <a:noFill/>
                    </a:lnT>
                    <a:lnB cap="flat">
                      <a:noFill/>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1" i="0" u="none" strike="noStrike" cap="none" normalizeH="0" baseline="0" dirty="0">
                          <a:ln>
                            <a:noFill/>
                          </a:ln>
                          <a:solidFill>
                            <a:schemeClr val="tx1"/>
                          </a:solidFill>
                          <a:effectLst/>
                          <a:latin typeface="Times New Roman" pitchFamily="18" charset="0"/>
                          <a:ea typeface="宋体" pitchFamily="2" charset="-122"/>
                        </a:rPr>
                        <a:t>  4</a:t>
                      </a:r>
                    </a:p>
                  </a:txBody>
                  <a:tcPr marL="90000" marR="90000" marT="46800" marB="46800" horzOverflow="overflow">
                    <a:lnL>
                      <a:noFill/>
                    </a:lnL>
                    <a:lnR>
                      <a:noFill/>
                    </a:lnR>
                    <a:lnT cap="flat">
                      <a:noFill/>
                    </a:lnT>
                    <a:lnB cap="flat">
                      <a:noFill/>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1" i="0" u="none" strike="noStrike" cap="none" normalizeH="0" baseline="0" dirty="0">
                          <a:ln>
                            <a:noFill/>
                          </a:ln>
                          <a:solidFill>
                            <a:schemeClr val="tx1"/>
                          </a:solidFill>
                          <a:effectLst/>
                          <a:latin typeface="Times New Roman" pitchFamily="18" charset="0"/>
                          <a:ea typeface="宋体" pitchFamily="2" charset="-122"/>
                        </a:rPr>
                        <a:t>  5</a:t>
                      </a:r>
                    </a:p>
                  </a:txBody>
                  <a:tcPr marL="90000" marR="90000" marT="46800" marB="46800" horzOverflow="overflow">
                    <a:lnL>
                      <a:noFill/>
                    </a:lnL>
                    <a:lnR>
                      <a:noFill/>
                    </a:lnR>
                    <a:lnT cap="flat">
                      <a:noFill/>
                    </a:lnT>
                    <a:lnB cap="flat">
                      <a:noFill/>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1" i="0" u="none" strike="noStrike" cap="none" normalizeH="0" baseline="0" dirty="0">
                          <a:ln>
                            <a:noFill/>
                          </a:ln>
                          <a:solidFill>
                            <a:schemeClr val="tx1"/>
                          </a:solidFill>
                          <a:effectLst/>
                          <a:latin typeface="Times New Roman" pitchFamily="18" charset="0"/>
                          <a:ea typeface="宋体" pitchFamily="2" charset="-122"/>
                        </a:rPr>
                        <a:t>  6</a:t>
                      </a:r>
                    </a:p>
                  </a:txBody>
                  <a:tcPr marL="90000" marR="90000" marT="46800" marB="46800" horzOverflow="overflow">
                    <a:lnL>
                      <a:noFill/>
                    </a:lnL>
                    <a:lnR>
                      <a:noFill/>
                    </a:lnR>
                    <a:lnT cap="flat">
                      <a:noFill/>
                    </a:lnT>
                    <a:lnB cap="flat">
                      <a:noFill/>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1" i="0" u="none" strike="noStrike" cap="none" normalizeH="0" baseline="0" dirty="0">
                          <a:ln>
                            <a:noFill/>
                          </a:ln>
                          <a:solidFill>
                            <a:schemeClr val="tx1"/>
                          </a:solidFill>
                          <a:effectLst/>
                          <a:latin typeface="Times New Roman" pitchFamily="18" charset="0"/>
                          <a:ea typeface="宋体" pitchFamily="2" charset="-122"/>
                        </a:rPr>
                        <a:t>  </a:t>
                      </a:r>
                      <a:r>
                        <a:rPr kumimoji="0" lang="en-US" altLang="zh-CN" sz="2400" b="1" i="0" u="none" strike="noStrike" cap="none" normalizeH="0" baseline="0" dirty="0">
                          <a:ln>
                            <a:noFill/>
                          </a:ln>
                          <a:solidFill>
                            <a:srgbClr val="FF0000"/>
                          </a:solidFill>
                          <a:effectLst/>
                          <a:latin typeface="Times New Roman" pitchFamily="18" charset="0"/>
                          <a:ea typeface="宋体" pitchFamily="2" charset="-122"/>
                        </a:rPr>
                        <a:t>7</a:t>
                      </a:r>
                    </a:p>
                  </a:txBody>
                  <a:tcPr marL="90000" marR="90000" marT="46800" marB="46800" horzOverflow="overflow">
                    <a:lnL>
                      <a:noFill/>
                    </a:lnL>
                    <a:lnR>
                      <a:noFill/>
                    </a:lnR>
                    <a:lnT cap="flat">
                      <a:noFill/>
                    </a:lnT>
                    <a:lnB cap="flat">
                      <a:noFill/>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1" i="0" u="none" strike="noStrike" cap="none" normalizeH="0" baseline="0" dirty="0">
                          <a:ln>
                            <a:noFill/>
                          </a:ln>
                          <a:solidFill>
                            <a:schemeClr val="tx1"/>
                          </a:solidFill>
                          <a:effectLst/>
                          <a:latin typeface="Times New Roman" pitchFamily="18" charset="0"/>
                          <a:ea typeface="宋体" pitchFamily="2" charset="-122"/>
                        </a:rPr>
                        <a:t>   8</a:t>
                      </a:r>
                    </a:p>
                  </a:txBody>
                  <a:tcPr marL="90000" marR="90000" marT="46800" marB="46800" horzOverflow="overflow">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grpSp>
        <p:nvGrpSpPr>
          <p:cNvPr id="62" name="组合 25"/>
          <p:cNvGrpSpPr/>
          <p:nvPr/>
        </p:nvGrpSpPr>
        <p:grpSpPr>
          <a:xfrm>
            <a:off x="7539030" y="2835841"/>
            <a:ext cx="596082" cy="642942"/>
            <a:chOff x="7262066" y="4786322"/>
            <a:chExt cx="596082" cy="642942"/>
          </a:xfrm>
        </p:grpSpPr>
        <p:cxnSp>
          <p:nvCxnSpPr>
            <p:cNvPr id="79" name="直接箭头连接符 78"/>
            <p:cNvCxnSpPr/>
            <p:nvPr/>
          </p:nvCxnSpPr>
          <p:spPr bwMode="auto">
            <a:xfrm rot="5400000" flipH="1" flipV="1">
              <a:off x="6941389" y="5106999"/>
              <a:ext cx="642942" cy="1588"/>
            </a:xfrm>
            <a:prstGeom prst="straightConnector1">
              <a:avLst/>
            </a:prstGeom>
            <a:noFill/>
            <a:ln w="28575" cap="flat" cmpd="sng" algn="ctr">
              <a:solidFill>
                <a:srgbClr val="000000"/>
              </a:solidFill>
              <a:prstDash val="solid"/>
              <a:round/>
              <a:headEnd type="none" w="med" len="med"/>
              <a:tailEnd type="arrow"/>
            </a:ln>
            <a:effectLst/>
          </p:spPr>
        </p:cxnSp>
        <p:sp>
          <p:nvSpPr>
            <p:cNvPr id="80" name="Text Box 195"/>
            <p:cNvSpPr txBox="1">
              <a:spLocks noChangeArrowheads="1"/>
            </p:cNvSpPr>
            <p:nvPr/>
          </p:nvSpPr>
          <p:spPr bwMode="auto">
            <a:xfrm>
              <a:off x="7334298" y="4919989"/>
              <a:ext cx="523850" cy="437043"/>
            </a:xfrm>
            <a:prstGeom prst="rect">
              <a:avLst/>
            </a:prstGeom>
            <a:noFill/>
            <a:ln w="9525" algn="ctr">
              <a:noFill/>
              <a:miter lim="800000"/>
              <a:headEnd/>
              <a:tailEnd/>
            </a:ln>
            <a:effectLst/>
          </p:spPr>
          <p:txBody>
            <a:bodyPr wrap="square">
              <a:spAutoFit/>
            </a:bodyPr>
            <a:lstStyle/>
            <a:p>
              <a:pPr fontAlgn="base">
                <a:lnSpc>
                  <a:spcPct val="80000"/>
                </a:lnSpc>
                <a:spcBef>
                  <a:spcPct val="0"/>
                </a:spcBef>
                <a:spcAft>
                  <a:spcPct val="0"/>
                </a:spcAft>
                <a:defRPr/>
              </a:pPr>
              <a:r>
                <a:rPr kumimoji="1" lang="en-US" altLang="zh-CN" sz="2800" b="1" kern="0" dirty="0" err="1">
                  <a:solidFill>
                    <a:srgbClr val="0000FF"/>
                  </a:solidFill>
                  <a:latin typeface="Times New Roman" pitchFamily="18" charset="0"/>
                  <a:ea typeface="楷体_GB2312" pitchFamily="49" charset="-122"/>
                </a:rPr>
                <a:t>i</a:t>
              </a:r>
              <a:endParaRPr kumimoji="1" lang="en-US" altLang="zh-CN" sz="2800" b="1" kern="0" dirty="0">
                <a:solidFill>
                  <a:srgbClr val="0000FF"/>
                </a:solidFill>
                <a:latin typeface="Times New Roman" pitchFamily="18" charset="0"/>
                <a:ea typeface="楷体_GB2312" pitchFamily="49" charset="-122"/>
              </a:endParaRPr>
            </a:p>
          </p:txBody>
        </p:sp>
      </p:grpSp>
      <p:grpSp>
        <p:nvGrpSpPr>
          <p:cNvPr id="81" name="组合 48"/>
          <p:cNvGrpSpPr/>
          <p:nvPr/>
        </p:nvGrpSpPr>
        <p:grpSpPr>
          <a:xfrm>
            <a:off x="8229600" y="2828314"/>
            <a:ext cx="596082" cy="642942"/>
            <a:chOff x="6476248" y="2786058"/>
            <a:chExt cx="596082" cy="642942"/>
          </a:xfrm>
        </p:grpSpPr>
        <p:cxnSp>
          <p:nvCxnSpPr>
            <p:cNvPr id="82" name="直接箭头连接符 81"/>
            <p:cNvCxnSpPr/>
            <p:nvPr/>
          </p:nvCxnSpPr>
          <p:spPr bwMode="auto">
            <a:xfrm rot="5400000" flipH="1" flipV="1">
              <a:off x="6155571" y="3106735"/>
              <a:ext cx="642942" cy="1588"/>
            </a:xfrm>
            <a:prstGeom prst="straightConnector1">
              <a:avLst/>
            </a:prstGeom>
            <a:noFill/>
            <a:ln w="28575" cap="flat" cmpd="sng" algn="ctr">
              <a:solidFill>
                <a:srgbClr val="000000"/>
              </a:solidFill>
              <a:prstDash val="solid"/>
              <a:round/>
              <a:headEnd type="none" w="med" len="med"/>
              <a:tailEnd type="arrow"/>
            </a:ln>
            <a:effectLst/>
          </p:spPr>
        </p:cxnSp>
        <p:sp>
          <p:nvSpPr>
            <p:cNvPr id="83" name="Text Box 195"/>
            <p:cNvSpPr txBox="1">
              <a:spLocks noChangeArrowheads="1"/>
            </p:cNvSpPr>
            <p:nvPr/>
          </p:nvSpPr>
          <p:spPr bwMode="auto">
            <a:xfrm>
              <a:off x="6548480" y="2919725"/>
              <a:ext cx="523850" cy="437043"/>
            </a:xfrm>
            <a:prstGeom prst="rect">
              <a:avLst/>
            </a:prstGeom>
            <a:noFill/>
            <a:ln w="9525" algn="ctr">
              <a:noFill/>
              <a:miter lim="800000"/>
              <a:headEnd/>
              <a:tailEnd/>
            </a:ln>
            <a:effectLst/>
          </p:spPr>
          <p:txBody>
            <a:bodyPr wrap="square">
              <a:spAutoFit/>
            </a:bodyPr>
            <a:lstStyle/>
            <a:p>
              <a:pPr fontAlgn="base">
                <a:lnSpc>
                  <a:spcPct val="80000"/>
                </a:lnSpc>
                <a:spcBef>
                  <a:spcPct val="0"/>
                </a:spcBef>
                <a:spcAft>
                  <a:spcPct val="0"/>
                </a:spcAft>
                <a:defRPr/>
              </a:pPr>
              <a:r>
                <a:rPr kumimoji="1" lang="en-US" altLang="zh-CN" sz="2800" b="1" kern="0" dirty="0">
                  <a:solidFill>
                    <a:srgbClr val="0000FF"/>
                  </a:solidFill>
                  <a:latin typeface="Times New Roman" pitchFamily="18" charset="0"/>
                  <a:ea typeface="楷体_GB2312" pitchFamily="49" charset="-122"/>
                </a:rPr>
                <a:t>p</a:t>
              </a:r>
            </a:p>
          </p:txBody>
        </p:sp>
      </p:grpSp>
      <p:grpSp>
        <p:nvGrpSpPr>
          <p:cNvPr id="84" name="组合 44"/>
          <p:cNvGrpSpPr/>
          <p:nvPr/>
        </p:nvGrpSpPr>
        <p:grpSpPr>
          <a:xfrm>
            <a:off x="5125302" y="2854315"/>
            <a:ext cx="596082" cy="642942"/>
            <a:chOff x="7262066" y="2786058"/>
            <a:chExt cx="596082" cy="642942"/>
          </a:xfrm>
        </p:grpSpPr>
        <p:cxnSp>
          <p:nvCxnSpPr>
            <p:cNvPr id="85" name="直接箭头连接符 84"/>
            <p:cNvCxnSpPr/>
            <p:nvPr/>
          </p:nvCxnSpPr>
          <p:spPr bwMode="auto">
            <a:xfrm rot="5400000" flipH="1" flipV="1">
              <a:off x="6941389" y="3106735"/>
              <a:ext cx="642942" cy="1588"/>
            </a:xfrm>
            <a:prstGeom prst="straightConnector1">
              <a:avLst/>
            </a:prstGeom>
            <a:noFill/>
            <a:ln w="28575" cap="flat" cmpd="sng" algn="ctr">
              <a:solidFill>
                <a:srgbClr val="000000"/>
              </a:solidFill>
              <a:prstDash val="solid"/>
              <a:round/>
              <a:headEnd type="none" w="med" len="med"/>
              <a:tailEnd type="arrow"/>
            </a:ln>
            <a:effectLst/>
          </p:spPr>
        </p:cxnSp>
        <p:sp>
          <p:nvSpPr>
            <p:cNvPr id="86" name="Text Box 195"/>
            <p:cNvSpPr txBox="1">
              <a:spLocks noChangeArrowheads="1"/>
            </p:cNvSpPr>
            <p:nvPr/>
          </p:nvSpPr>
          <p:spPr bwMode="auto">
            <a:xfrm>
              <a:off x="7334298" y="2919725"/>
              <a:ext cx="523850" cy="437043"/>
            </a:xfrm>
            <a:prstGeom prst="rect">
              <a:avLst/>
            </a:prstGeom>
            <a:noFill/>
            <a:ln w="9525" algn="ctr">
              <a:noFill/>
              <a:miter lim="800000"/>
              <a:headEnd/>
              <a:tailEnd/>
            </a:ln>
            <a:effectLst/>
          </p:spPr>
          <p:txBody>
            <a:bodyPr wrap="square">
              <a:spAutoFit/>
            </a:bodyPr>
            <a:lstStyle/>
            <a:p>
              <a:pPr fontAlgn="base">
                <a:lnSpc>
                  <a:spcPct val="80000"/>
                </a:lnSpc>
                <a:spcBef>
                  <a:spcPct val="0"/>
                </a:spcBef>
                <a:spcAft>
                  <a:spcPct val="0"/>
                </a:spcAft>
                <a:defRPr/>
              </a:pPr>
              <a:r>
                <a:rPr kumimoji="1" lang="en-US" altLang="zh-CN" sz="2800" b="1" kern="0" dirty="0">
                  <a:solidFill>
                    <a:srgbClr val="0000FF"/>
                  </a:solidFill>
                  <a:latin typeface="Times New Roman" pitchFamily="18" charset="0"/>
                  <a:ea typeface="楷体_GB2312" pitchFamily="49" charset="-122"/>
                </a:rPr>
                <a:t>q</a:t>
              </a:r>
            </a:p>
          </p:txBody>
        </p:sp>
      </p:grpSp>
      <p:sp>
        <p:nvSpPr>
          <p:cNvPr id="50" name="Text Box 228"/>
          <p:cNvSpPr txBox="1">
            <a:spLocks noChangeArrowheads="1"/>
          </p:cNvSpPr>
          <p:nvPr/>
        </p:nvSpPr>
        <p:spPr bwMode="auto">
          <a:xfrm>
            <a:off x="142877" y="3894142"/>
            <a:ext cx="1428727" cy="1126462"/>
          </a:xfrm>
          <a:prstGeom prst="rect">
            <a:avLst/>
          </a:prstGeom>
          <a:noFill/>
          <a:ln w="9525" algn="ctr">
            <a:noFill/>
            <a:miter lim="800000"/>
            <a:headEnd/>
            <a:tailEnd/>
          </a:ln>
          <a:effectLst/>
        </p:spPr>
        <p:txBody>
          <a:bodyPr wrap="square">
            <a:spAutoFit/>
          </a:bodyPr>
          <a:lstStyle/>
          <a:p>
            <a:pPr fontAlgn="base">
              <a:lnSpc>
                <a:spcPct val="80000"/>
              </a:lnSpc>
              <a:spcBef>
                <a:spcPct val="0"/>
              </a:spcBef>
              <a:spcAft>
                <a:spcPct val="0"/>
              </a:spcAft>
            </a:pPr>
            <a:r>
              <a:rPr kumimoji="1" lang="en-US" altLang="zh-CN" sz="2800" b="1" dirty="0" err="1">
                <a:solidFill>
                  <a:srgbClr val="0000FF"/>
                </a:solidFill>
                <a:latin typeface="Times New Roman" pitchFamily="18" charset="0"/>
                <a:ea typeface="楷体_GB2312" pitchFamily="49" charset="-122"/>
              </a:rPr>
              <a:t>i</a:t>
            </a:r>
            <a:r>
              <a:rPr kumimoji="1" lang="en-US" altLang="zh-CN" sz="2800" b="1" dirty="0">
                <a:solidFill>
                  <a:srgbClr val="0000FF"/>
                </a:solidFill>
                <a:latin typeface="Times New Roman" pitchFamily="18" charset="0"/>
                <a:ea typeface="楷体_GB2312" pitchFamily="49" charset="-122"/>
              </a:rPr>
              <a:t>=8</a:t>
            </a:r>
          </a:p>
          <a:p>
            <a:pPr fontAlgn="base">
              <a:lnSpc>
                <a:spcPct val="80000"/>
              </a:lnSpc>
              <a:spcBef>
                <a:spcPct val="0"/>
              </a:spcBef>
              <a:spcAft>
                <a:spcPct val="0"/>
              </a:spcAft>
            </a:pPr>
            <a:r>
              <a:rPr kumimoji="1" lang="en-US" altLang="zh-CN" sz="2800" b="1" dirty="0">
                <a:solidFill>
                  <a:srgbClr val="0000FF"/>
                </a:solidFill>
                <a:latin typeface="Times New Roman" pitchFamily="18" charset="0"/>
                <a:ea typeface="楷体_GB2312" pitchFamily="49" charset="-122"/>
              </a:rPr>
              <a:t>p=4</a:t>
            </a:r>
            <a:r>
              <a:rPr kumimoji="1" lang="zh-CN" altLang="en-US" sz="1600" b="1" dirty="0">
                <a:solidFill>
                  <a:srgbClr val="FF0000"/>
                </a:solidFill>
                <a:latin typeface="Times New Roman" pitchFamily="18" charset="0"/>
                <a:ea typeface="楷体_GB2312" pitchFamily="49" charset="-122"/>
              </a:rPr>
              <a:t>（</a:t>
            </a:r>
            <a:r>
              <a:rPr kumimoji="1" lang="en-US" altLang="zh-CN" sz="1600" b="1" dirty="0">
                <a:solidFill>
                  <a:srgbClr val="FF0000"/>
                </a:solidFill>
                <a:latin typeface="Times New Roman" pitchFamily="18" charset="0"/>
                <a:ea typeface="楷体_GB2312" pitchFamily="49" charset="-122"/>
              </a:rPr>
              <a:t>6,7,8</a:t>
            </a:r>
            <a:r>
              <a:rPr kumimoji="1" lang="zh-CN" altLang="en-US" sz="1600" b="1" dirty="0">
                <a:solidFill>
                  <a:srgbClr val="FF0000"/>
                </a:solidFill>
                <a:latin typeface="Times New Roman" pitchFamily="18" charset="0"/>
                <a:ea typeface="楷体_GB2312" pitchFamily="49" charset="-122"/>
              </a:rPr>
              <a:t>）</a:t>
            </a:r>
            <a:endParaRPr kumimoji="1" lang="en-US" altLang="zh-CN" sz="1600" b="1" dirty="0">
              <a:solidFill>
                <a:srgbClr val="FF0000"/>
              </a:solidFill>
              <a:latin typeface="Times New Roman" pitchFamily="18" charset="0"/>
              <a:ea typeface="楷体_GB2312" pitchFamily="49" charset="-122"/>
            </a:endParaRPr>
          </a:p>
          <a:p>
            <a:pPr fontAlgn="base">
              <a:lnSpc>
                <a:spcPct val="80000"/>
              </a:lnSpc>
              <a:spcBef>
                <a:spcPct val="0"/>
              </a:spcBef>
              <a:spcAft>
                <a:spcPct val="0"/>
              </a:spcAft>
            </a:pPr>
            <a:r>
              <a:rPr kumimoji="1" lang="en-US" altLang="zh-CN" sz="2800" b="1" dirty="0">
                <a:solidFill>
                  <a:srgbClr val="0000FF"/>
                </a:solidFill>
                <a:latin typeface="Times New Roman" pitchFamily="18" charset="0"/>
                <a:ea typeface="楷体_GB2312" pitchFamily="49" charset="-122"/>
              </a:rPr>
              <a:t>q=0</a:t>
            </a:r>
          </a:p>
        </p:txBody>
      </p:sp>
      <p:graphicFrame>
        <p:nvGraphicFramePr>
          <p:cNvPr id="52" name="Group 306"/>
          <p:cNvGraphicFramePr>
            <a:graphicFrameLocks noGrp="1"/>
          </p:cNvGraphicFramePr>
          <p:nvPr>
            <p:extLst>
              <p:ext uri="{D42A27DB-BD31-4B8C-83A1-F6EECF244321}">
                <p14:modId xmlns:p14="http://schemas.microsoft.com/office/powerpoint/2010/main" val="3095266630"/>
              </p:ext>
            </p:extLst>
          </p:nvPr>
        </p:nvGraphicFramePr>
        <p:xfrm>
          <a:off x="1885977" y="3589343"/>
          <a:ext cx="6767513" cy="519113"/>
        </p:xfrm>
        <a:graphic>
          <a:graphicData uri="http://schemas.openxmlformats.org/drawingml/2006/table">
            <a:tbl>
              <a:tblPr/>
              <a:tblGrid>
                <a:gridCol w="752475">
                  <a:extLst>
                    <a:ext uri="{9D8B030D-6E8A-4147-A177-3AD203B41FA5}">
                      <a16:colId xmlns:a16="http://schemas.microsoft.com/office/drawing/2014/main" val="20000"/>
                    </a:ext>
                  </a:extLst>
                </a:gridCol>
                <a:gridCol w="750888">
                  <a:extLst>
                    <a:ext uri="{9D8B030D-6E8A-4147-A177-3AD203B41FA5}">
                      <a16:colId xmlns:a16="http://schemas.microsoft.com/office/drawing/2014/main" val="20001"/>
                    </a:ext>
                  </a:extLst>
                </a:gridCol>
                <a:gridCol w="752475">
                  <a:extLst>
                    <a:ext uri="{9D8B030D-6E8A-4147-A177-3AD203B41FA5}">
                      <a16:colId xmlns:a16="http://schemas.microsoft.com/office/drawing/2014/main" val="20002"/>
                    </a:ext>
                  </a:extLst>
                </a:gridCol>
                <a:gridCol w="752475">
                  <a:extLst>
                    <a:ext uri="{9D8B030D-6E8A-4147-A177-3AD203B41FA5}">
                      <a16:colId xmlns:a16="http://schemas.microsoft.com/office/drawing/2014/main" val="20003"/>
                    </a:ext>
                  </a:extLst>
                </a:gridCol>
                <a:gridCol w="750887">
                  <a:extLst>
                    <a:ext uri="{9D8B030D-6E8A-4147-A177-3AD203B41FA5}">
                      <a16:colId xmlns:a16="http://schemas.microsoft.com/office/drawing/2014/main" val="20004"/>
                    </a:ext>
                  </a:extLst>
                </a:gridCol>
                <a:gridCol w="752475">
                  <a:extLst>
                    <a:ext uri="{9D8B030D-6E8A-4147-A177-3AD203B41FA5}">
                      <a16:colId xmlns:a16="http://schemas.microsoft.com/office/drawing/2014/main" val="20005"/>
                    </a:ext>
                  </a:extLst>
                </a:gridCol>
                <a:gridCol w="752475">
                  <a:extLst>
                    <a:ext uri="{9D8B030D-6E8A-4147-A177-3AD203B41FA5}">
                      <a16:colId xmlns:a16="http://schemas.microsoft.com/office/drawing/2014/main" val="20006"/>
                    </a:ext>
                  </a:extLst>
                </a:gridCol>
                <a:gridCol w="750888">
                  <a:extLst>
                    <a:ext uri="{9D8B030D-6E8A-4147-A177-3AD203B41FA5}">
                      <a16:colId xmlns:a16="http://schemas.microsoft.com/office/drawing/2014/main" val="20007"/>
                    </a:ext>
                  </a:extLst>
                </a:gridCol>
                <a:gridCol w="752475">
                  <a:extLst>
                    <a:ext uri="{9D8B030D-6E8A-4147-A177-3AD203B41FA5}">
                      <a16:colId xmlns:a16="http://schemas.microsoft.com/office/drawing/2014/main" val="20008"/>
                    </a:ext>
                  </a:extLst>
                </a:gridCol>
              </a:tblGrid>
              <a:tr h="519113">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1" i="0" u="none" strike="noStrike" cap="none" normalizeH="0" baseline="0" dirty="0">
                          <a:ln>
                            <a:noFill/>
                          </a:ln>
                          <a:solidFill>
                            <a:schemeClr val="tx1"/>
                          </a:solidFill>
                          <a:effectLst/>
                          <a:latin typeface="Times New Roman" pitchFamily="18" charset="0"/>
                          <a:ea typeface="宋体" pitchFamily="2" charset="-122"/>
                        </a:rPr>
                        <a:t>0</a:t>
                      </a:r>
                    </a:p>
                  </a:txBody>
                  <a:tcPr marL="90000" marR="90000" marT="46800" marB="46800" horzOverflow="overflow">
                    <a:lnL cap="flat">
                      <a:noFill/>
                    </a:lnL>
                    <a:lnR>
                      <a:noFill/>
                    </a:lnR>
                    <a:lnT cap="flat">
                      <a:noFill/>
                    </a:lnT>
                    <a:lnB cap="flat">
                      <a:noFill/>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1" i="0" u="none" strike="noStrike" cap="none" normalizeH="0" baseline="0" dirty="0">
                          <a:ln>
                            <a:noFill/>
                          </a:ln>
                          <a:solidFill>
                            <a:schemeClr val="tx1"/>
                          </a:solidFill>
                          <a:effectLst/>
                          <a:latin typeface="Times New Roman" pitchFamily="18" charset="0"/>
                          <a:ea typeface="宋体" pitchFamily="2" charset="-122"/>
                        </a:rPr>
                        <a:t>1</a:t>
                      </a:r>
                    </a:p>
                  </a:txBody>
                  <a:tcPr marL="90000" marR="90000" marT="46800" marB="46800" horzOverflow="overflow">
                    <a:lnL>
                      <a:noFill/>
                    </a:lnL>
                    <a:lnR>
                      <a:noFill/>
                    </a:lnR>
                    <a:lnT cap="flat">
                      <a:noFill/>
                    </a:lnT>
                    <a:lnB cap="flat">
                      <a:noFill/>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1" i="0" u="none" strike="noStrike" cap="none" normalizeH="0" baseline="0" dirty="0">
                          <a:ln>
                            <a:noFill/>
                          </a:ln>
                          <a:solidFill>
                            <a:schemeClr val="tx1"/>
                          </a:solidFill>
                          <a:effectLst/>
                          <a:latin typeface="Times New Roman" pitchFamily="18" charset="0"/>
                          <a:ea typeface="宋体" pitchFamily="2" charset="-122"/>
                        </a:rPr>
                        <a:t> 2</a:t>
                      </a:r>
                    </a:p>
                  </a:txBody>
                  <a:tcPr marL="90000" marR="90000" marT="46800" marB="46800" horzOverflow="overflow">
                    <a:lnL>
                      <a:noFill/>
                    </a:lnL>
                    <a:lnR>
                      <a:noFill/>
                    </a:lnR>
                    <a:lnT cap="flat">
                      <a:noFill/>
                    </a:lnT>
                    <a:lnB cap="flat">
                      <a:noFill/>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1" i="0" u="none" strike="noStrike" cap="none" normalizeH="0" baseline="0" dirty="0">
                          <a:ln>
                            <a:noFill/>
                          </a:ln>
                          <a:solidFill>
                            <a:schemeClr val="tx1"/>
                          </a:solidFill>
                          <a:effectLst/>
                          <a:latin typeface="Times New Roman" pitchFamily="18" charset="0"/>
                          <a:ea typeface="宋体" pitchFamily="2" charset="-122"/>
                        </a:rPr>
                        <a:t> 3</a:t>
                      </a:r>
                    </a:p>
                  </a:txBody>
                  <a:tcPr marL="90000" marR="90000" marT="46800" marB="46800" horzOverflow="overflow">
                    <a:lnL>
                      <a:noFill/>
                    </a:lnL>
                    <a:lnR>
                      <a:noFill/>
                    </a:lnR>
                    <a:lnT cap="flat">
                      <a:noFill/>
                    </a:lnT>
                    <a:lnB cap="flat">
                      <a:noFill/>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1" i="0" u="none" strike="noStrike" cap="none" normalizeH="0" baseline="0" dirty="0">
                          <a:ln>
                            <a:noFill/>
                          </a:ln>
                          <a:solidFill>
                            <a:schemeClr val="tx1"/>
                          </a:solidFill>
                          <a:effectLst/>
                          <a:latin typeface="Times New Roman" pitchFamily="18" charset="0"/>
                          <a:ea typeface="宋体" pitchFamily="2" charset="-122"/>
                        </a:rPr>
                        <a:t>  4</a:t>
                      </a:r>
                    </a:p>
                  </a:txBody>
                  <a:tcPr marL="90000" marR="90000" marT="46800" marB="46800" horzOverflow="overflow">
                    <a:lnL>
                      <a:noFill/>
                    </a:lnL>
                    <a:lnR>
                      <a:noFill/>
                    </a:lnR>
                    <a:lnT cap="flat">
                      <a:noFill/>
                    </a:lnT>
                    <a:lnB cap="flat">
                      <a:noFill/>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1" i="0" u="none" strike="noStrike" cap="none" normalizeH="0" baseline="0" dirty="0">
                          <a:ln>
                            <a:noFill/>
                          </a:ln>
                          <a:solidFill>
                            <a:schemeClr val="tx1"/>
                          </a:solidFill>
                          <a:effectLst/>
                          <a:latin typeface="Times New Roman" pitchFamily="18" charset="0"/>
                          <a:ea typeface="宋体" pitchFamily="2" charset="-122"/>
                        </a:rPr>
                        <a:t>  5</a:t>
                      </a:r>
                    </a:p>
                  </a:txBody>
                  <a:tcPr marL="90000" marR="90000" marT="46800" marB="46800" horzOverflow="overflow">
                    <a:lnL>
                      <a:noFill/>
                    </a:lnL>
                    <a:lnR>
                      <a:noFill/>
                    </a:lnR>
                    <a:lnT cap="flat">
                      <a:noFill/>
                    </a:lnT>
                    <a:lnB cap="flat">
                      <a:noFill/>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1" i="0" u="none" strike="noStrike" cap="none" normalizeH="0" baseline="0" dirty="0">
                          <a:ln>
                            <a:noFill/>
                          </a:ln>
                          <a:solidFill>
                            <a:schemeClr val="tx1"/>
                          </a:solidFill>
                          <a:effectLst/>
                          <a:latin typeface="Times New Roman" pitchFamily="18" charset="0"/>
                          <a:ea typeface="宋体" pitchFamily="2" charset="-122"/>
                        </a:rPr>
                        <a:t>  6</a:t>
                      </a:r>
                    </a:p>
                  </a:txBody>
                  <a:tcPr marL="90000" marR="90000" marT="46800" marB="46800" horzOverflow="overflow">
                    <a:lnL>
                      <a:noFill/>
                    </a:lnL>
                    <a:lnR>
                      <a:noFill/>
                    </a:lnR>
                    <a:lnT cap="flat">
                      <a:noFill/>
                    </a:lnT>
                    <a:lnB cap="flat">
                      <a:noFill/>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1" i="0" u="none" strike="noStrike" cap="none" normalizeH="0" baseline="0" dirty="0">
                          <a:ln>
                            <a:noFill/>
                          </a:ln>
                          <a:solidFill>
                            <a:schemeClr val="tx1"/>
                          </a:solidFill>
                          <a:effectLst/>
                          <a:latin typeface="Times New Roman" pitchFamily="18" charset="0"/>
                          <a:ea typeface="宋体" pitchFamily="2" charset="-122"/>
                        </a:rPr>
                        <a:t>  </a:t>
                      </a:r>
                      <a:r>
                        <a:rPr kumimoji="0" lang="en-US" altLang="zh-CN" sz="2400" b="1" i="0" u="none" strike="noStrike" cap="none" normalizeH="0" baseline="0" dirty="0">
                          <a:ln>
                            <a:noFill/>
                          </a:ln>
                          <a:solidFill>
                            <a:srgbClr val="FF0000"/>
                          </a:solidFill>
                          <a:effectLst/>
                          <a:latin typeface="Times New Roman" pitchFamily="18" charset="0"/>
                          <a:ea typeface="宋体" pitchFamily="2" charset="-122"/>
                        </a:rPr>
                        <a:t>7</a:t>
                      </a:r>
                    </a:p>
                  </a:txBody>
                  <a:tcPr marL="90000" marR="90000" marT="46800" marB="46800" horzOverflow="overflow">
                    <a:lnL>
                      <a:noFill/>
                    </a:lnL>
                    <a:lnR>
                      <a:noFill/>
                    </a:lnR>
                    <a:lnT cap="flat">
                      <a:noFill/>
                    </a:lnT>
                    <a:lnB cap="flat">
                      <a:noFill/>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1" i="0" u="none" strike="noStrike" cap="none" normalizeH="0" baseline="0" dirty="0">
                          <a:ln>
                            <a:noFill/>
                          </a:ln>
                          <a:solidFill>
                            <a:schemeClr val="tx1"/>
                          </a:solidFill>
                          <a:effectLst/>
                          <a:latin typeface="Times New Roman" pitchFamily="18" charset="0"/>
                          <a:ea typeface="宋体" pitchFamily="2" charset="-122"/>
                        </a:rPr>
                        <a:t>   8</a:t>
                      </a:r>
                    </a:p>
                  </a:txBody>
                  <a:tcPr marL="90000" marR="90000" marT="46800" marB="46800" horzOverflow="overflow">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grpSp>
        <p:nvGrpSpPr>
          <p:cNvPr id="53" name="组合 25"/>
          <p:cNvGrpSpPr/>
          <p:nvPr/>
        </p:nvGrpSpPr>
        <p:grpSpPr>
          <a:xfrm>
            <a:off x="8563757" y="5029200"/>
            <a:ext cx="596082" cy="642942"/>
            <a:chOff x="7262066" y="4786322"/>
            <a:chExt cx="596082" cy="642942"/>
          </a:xfrm>
        </p:grpSpPr>
        <p:cxnSp>
          <p:nvCxnSpPr>
            <p:cNvPr id="54" name="直接箭头连接符 53"/>
            <p:cNvCxnSpPr/>
            <p:nvPr/>
          </p:nvCxnSpPr>
          <p:spPr bwMode="auto">
            <a:xfrm rot="5400000" flipH="1" flipV="1">
              <a:off x="6941389" y="5106999"/>
              <a:ext cx="642942" cy="1588"/>
            </a:xfrm>
            <a:prstGeom prst="straightConnector1">
              <a:avLst/>
            </a:prstGeom>
            <a:noFill/>
            <a:ln w="28575" cap="flat" cmpd="sng" algn="ctr">
              <a:solidFill>
                <a:srgbClr val="000000"/>
              </a:solidFill>
              <a:prstDash val="solid"/>
              <a:round/>
              <a:headEnd type="none" w="med" len="med"/>
              <a:tailEnd type="arrow"/>
            </a:ln>
            <a:effectLst/>
          </p:spPr>
        </p:cxnSp>
        <p:sp>
          <p:nvSpPr>
            <p:cNvPr id="55" name="Text Box 195"/>
            <p:cNvSpPr txBox="1">
              <a:spLocks noChangeArrowheads="1"/>
            </p:cNvSpPr>
            <p:nvPr/>
          </p:nvSpPr>
          <p:spPr bwMode="auto">
            <a:xfrm>
              <a:off x="7334298" y="4919989"/>
              <a:ext cx="523850" cy="437043"/>
            </a:xfrm>
            <a:prstGeom prst="rect">
              <a:avLst/>
            </a:prstGeom>
            <a:noFill/>
            <a:ln w="9525" algn="ctr">
              <a:noFill/>
              <a:miter lim="800000"/>
              <a:headEnd/>
              <a:tailEnd/>
            </a:ln>
            <a:effectLst/>
          </p:spPr>
          <p:txBody>
            <a:bodyPr wrap="square">
              <a:spAutoFit/>
            </a:bodyPr>
            <a:lstStyle/>
            <a:p>
              <a:pPr fontAlgn="base">
                <a:lnSpc>
                  <a:spcPct val="80000"/>
                </a:lnSpc>
                <a:spcBef>
                  <a:spcPct val="0"/>
                </a:spcBef>
                <a:spcAft>
                  <a:spcPct val="0"/>
                </a:spcAft>
                <a:defRPr/>
              </a:pPr>
              <a:r>
                <a:rPr kumimoji="1" lang="en-US" altLang="zh-CN" sz="2800" b="1" kern="0" dirty="0" err="1">
                  <a:solidFill>
                    <a:srgbClr val="0000FF"/>
                  </a:solidFill>
                  <a:latin typeface="Times New Roman" pitchFamily="18" charset="0"/>
                  <a:ea typeface="楷体_GB2312" pitchFamily="49" charset="-122"/>
                </a:rPr>
                <a:t>i</a:t>
              </a:r>
              <a:endParaRPr kumimoji="1" lang="en-US" altLang="zh-CN" sz="2800" b="1" kern="0" dirty="0">
                <a:solidFill>
                  <a:srgbClr val="0000FF"/>
                </a:solidFill>
                <a:latin typeface="Times New Roman" pitchFamily="18" charset="0"/>
                <a:ea typeface="楷体_GB2312" pitchFamily="49" charset="-122"/>
              </a:endParaRPr>
            </a:p>
          </p:txBody>
        </p:sp>
      </p:grpSp>
      <p:grpSp>
        <p:nvGrpSpPr>
          <p:cNvPr id="56" name="组合 48"/>
          <p:cNvGrpSpPr/>
          <p:nvPr/>
        </p:nvGrpSpPr>
        <p:grpSpPr>
          <a:xfrm>
            <a:off x="8229600" y="5046057"/>
            <a:ext cx="596082" cy="642942"/>
            <a:chOff x="6476248" y="2786058"/>
            <a:chExt cx="596082" cy="642942"/>
          </a:xfrm>
        </p:grpSpPr>
        <p:cxnSp>
          <p:nvCxnSpPr>
            <p:cNvPr id="57" name="直接箭头连接符 56"/>
            <p:cNvCxnSpPr/>
            <p:nvPr/>
          </p:nvCxnSpPr>
          <p:spPr bwMode="auto">
            <a:xfrm rot="5400000" flipH="1" flipV="1">
              <a:off x="6155571" y="3106735"/>
              <a:ext cx="642942" cy="1588"/>
            </a:xfrm>
            <a:prstGeom prst="straightConnector1">
              <a:avLst/>
            </a:prstGeom>
            <a:noFill/>
            <a:ln w="28575" cap="flat" cmpd="sng" algn="ctr">
              <a:solidFill>
                <a:srgbClr val="000000"/>
              </a:solidFill>
              <a:prstDash val="solid"/>
              <a:round/>
              <a:headEnd type="none" w="med" len="med"/>
              <a:tailEnd type="arrow"/>
            </a:ln>
            <a:effectLst/>
          </p:spPr>
        </p:cxnSp>
        <p:sp>
          <p:nvSpPr>
            <p:cNvPr id="58" name="Text Box 195"/>
            <p:cNvSpPr txBox="1">
              <a:spLocks noChangeArrowheads="1"/>
            </p:cNvSpPr>
            <p:nvPr/>
          </p:nvSpPr>
          <p:spPr bwMode="auto">
            <a:xfrm>
              <a:off x="6548480" y="2919725"/>
              <a:ext cx="523850" cy="437043"/>
            </a:xfrm>
            <a:prstGeom prst="rect">
              <a:avLst/>
            </a:prstGeom>
            <a:noFill/>
            <a:ln w="9525" algn="ctr">
              <a:noFill/>
              <a:miter lim="800000"/>
              <a:headEnd/>
              <a:tailEnd/>
            </a:ln>
            <a:effectLst/>
          </p:spPr>
          <p:txBody>
            <a:bodyPr wrap="square">
              <a:spAutoFit/>
            </a:bodyPr>
            <a:lstStyle/>
            <a:p>
              <a:pPr fontAlgn="base">
                <a:lnSpc>
                  <a:spcPct val="80000"/>
                </a:lnSpc>
                <a:spcBef>
                  <a:spcPct val="0"/>
                </a:spcBef>
                <a:spcAft>
                  <a:spcPct val="0"/>
                </a:spcAft>
                <a:defRPr/>
              </a:pPr>
              <a:r>
                <a:rPr kumimoji="1" lang="en-US" altLang="zh-CN" sz="2800" b="1" kern="0" dirty="0">
                  <a:solidFill>
                    <a:srgbClr val="0000FF"/>
                  </a:solidFill>
                  <a:latin typeface="Times New Roman" pitchFamily="18" charset="0"/>
                  <a:ea typeface="楷体_GB2312" pitchFamily="49" charset="-122"/>
                </a:rPr>
                <a:t>p</a:t>
              </a:r>
            </a:p>
          </p:txBody>
        </p:sp>
      </p:grpSp>
      <p:grpSp>
        <p:nvGrpSpPr>
          <p:cNvPr id="59" name="组合 44"/>
          <p:cNvGrpSpPr/>
          <p:nvPr/>
        </p:nvGrpSpPr>
        <p:grpSpPr>
          <a:xfrm>
            <a:off x="1828800" y="5076774"/>
            <a:ext cx="596082" cy="642942"/>
            <a:chOff x="7262066" y="2786058"/>
            <a:chExt cx="596082" cy="642942"/>
          </a:xfrm>
        </p:grpSpPr>
        <p:cxnSp>
          <p:nvCxnSpPr>
            <p:cNvPr id="60" name="直接箭头连接符 59"/>
            <p:cNvCxnSpPr/>
            <p:nvPr/>
          </p:nvCxnSpPr>
          <p:spPr bwMode="auto">
            <a:xfrm rot="5400000" flipH="1" flipV="1">
              <a:off x="6941389" y="3106735"/>
              <a:ext cx="642942" cy="1588"/>
            </a:xfrm>
            <a:prstGeom prst="straightConnector1">
              <a:avLst/>
            </a:prstGeom>
            <a:noFill/>
            <a:ln w="28575" cap="flat" cmpd="sng" algn="ctr">
              <a:solidFill>
                <a:srgbClr val="000000"/>
              </a:solidFill>
              <a:prstDash val="solid"/>
              <a:round/>
              <a:headEnd type="none" w="med" len="med"/>
              <a:tailEnd type="arrow"/>
            </a:ln>
            <a:effectLst/>
          </p:spPr>
        </p:cxnSp>
        <p:sp>
          <p:nvSpPr>
            <p:cNvPr id="61" name="Text Box 195"/>
            <p:cNvSpPr txBox="1">
              <a:spLocks noChangeArrowheads="1"/>
            </p:cNvSpPr>
            <p:nvPr/>
          </p:nvSpPr>
          <p:spPr bwMode="auto">
            <a:xfrm>
              <a:off x="7334298" y="2919725"/>
              <a:ext cx="523850" cy="437043"/>
            </a:xfrm>
            <a:prstGeom prst="rect">
              <a:avLst/>
            </a:prstGeom>
            <a:noFill/>
            <a:ln w="9525" algn="ctr">
              <a:noFill/>
              <a:miter lim="800000"/>
              <a:headEnd/>
              <a:tailEnd/>
            </a:ln>
            <a:effectLst/>
          </p:spPr>
          <p:txBody>
            <a:bodyPr wrap="square">
              <a:spAutoFit/>
            </a:bodyPr>
            <a:lstStyle/>
            <a:p>
              <a:pPr fontAlgn="base">
                <a:lnSpc>
                  <a:spcPct val="80000"/>
                </a:lnSpc>
                <a:spcBef>
                  <a:spcPct val="0"/>
                </a:spcBef>
                <a:spcAft>
                  <a:spcPct val="0"/>
                </a:spcAft>
                <a:defRPr/>
              </a:pPr>
              <a:r>
                <a:rPr kumimoji="1" lang="en-US" altLang="zh-CN" sz="2800" b="1" kern="0" dirty="0">
                  <a:solidFill>
                    <a:srgbClr val="0000FF"/>
                  </a:solidFill>
                  <a:latin typeface="Times New Roman" pitchFamily="18" charset="0"/>
                  <a:ea typeface="楷体_GB2312" pitchFamily="49" charset="-122"/>
                </a:rPr>
                <a:t>q</a:t>
              </a:r>
            </a:p>
          </p:txBody>
        </p:sp>
      </p:grpSp>
      <p:sp>
        <p:nvSpPr>
          <p:cNvPr id="40" name="Text Box 308">
            <a:extLst>
              <a:ext uri="{FF2B5EF4-FFF2-40B4-BE49-F238E27FC236}">
                <a16:creationId xmlns:a16="http://schemas.microsoft.com/office/drawing/2014/main" id="{CF0AF11A-F03F-7243-94A1-13299248260E}"/>
              </a:ext>
            </a:extLst>
          </p:cNvPr>
          <p:cNvSpPr txBox="1">
            <a:spLocks noChangeArrowheads="1"/>
          </p:cNvSpPr>
          <p:nvPr/>
        </p:nvSpPr>
        <p:spPr bwMode="auto">
          <a:xfrm>
            <a:off x="345300" y="965213"/>
            <a:ext cx="8112900" cy="523220"/>
          </a:xfrm>
          <a:prstGeom prst="rect">
            <a:avLst/>
          </a:prstGeom>
          <a:noFill/>
          <a:ln w="9525" algn="ctr">
            <a:noFill/>
            <a:miter lim="800000"/>
            <a:headEnd/>
            <a:tailEnd/>
          </a:ln>
          <a:effectLst/>
        </p:spPr>
        <p:txBody>
          <a:bodyPr wrap="square">
            <a:spAutoFit/>
          </a:bodyPr>
          <a:lstStyle/>
          <a:p>
            <a:pPr fontAlgn="base">
              <a:spcBef>
                <a:spcPct val="20000"/>
              </a:spcBef>
              <a:spcAft>
                <a:spcPct val="0"/>
              </a:spcAft>
              <a:buFont typeface="Wingdings" pitchFamily="2" charset="2"/>
              <a:buChar char="p"/>
            </a:pPr>
            <a:r>
              <a:rPr kumimoji="1" lang="zh-CN" altLang="en-US" sz="2800" b="1" dirty="0">
                <a:solidFill>
                  <a:srgbClr val="003300"/>
                </a:solidFill>
                <a:latin typeface="Times New Roman" pitchFamily="18" charset="0"/>
              </a:rPr>
              <a:t>根据建好的链表重新排列元素，使得物理有序</a:t>
            </a:r>
          </a:p>
        </p:txBody>
      </p:sp>
    </p:spTree>
    <p:extLst>
      <p:ext uri="{BB962C8B-B14F-4D97-AF65-F5344CB8AC3E}">
        <p14:creationId xmlns:p14="http://schemas.microsoft.com/office/powerpoint/2010/main" val="224335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8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8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P spid="50"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0063EC4C-CFD8-4F45-A0A2-30028C1F73DB}" type="slidenum">
              <a:rPr lang="zh-CN" altLang="en-US" b="1">
                <a:solidFill>
                  <a:srgbClr val="F79646">
                    <a:lumMod val="75000"/>
                  </a:srgbClr>
                </a:solidFill>
              </a:rPr>
              <a:pPr/>
              <a:t>49</a:t>
            </a:fld>
            <a:endParaRPr lang="zh-CN" altLang="en-US" b="1" dirty="0">
              <a:solidFill>
                <a:srgbClr val="F79646">
                  <a:lumMod val="75000"/>
                </a:srgbClr>
              </a:solidFill>
            </a:endParaRPr>
          </a:p>
        </p:txBody>
      </p:sp>
      <p:sp>
        <p:nvSpPr>
          <p:cNvPr id="2" name="标题 1"/>
          <p:cNvSpPr>
            <a:spLocks noGrp="1"/>
          </p:cNvSpPr>
          <p:nvPr>
            <p:ph type="title"/>
          </p:nvPr>
        </p:nvSpPr>
        <p:spPr>
          <a:xfrm>
            <a:off x="457200" y="0"/>
            <a:ext cx="8229600" cy="1143000"/>
          </a:xfrm>
        </p:spPr>
        <p:txBody>
          <a:bodyPr>
            <a:normAutofit/>
          </a:bodyPr>
          <a:lstStyle/>
          <a:p>
            <a:pPr lvl="0" fontAlgn="base">
              <a:lnSpc>
                <a:spcPct val="150000"/>
              </a:lnSpc>
              <a:spcBef>
                <a:spcPct val="5000"/>
              </a:spcBef>
              <a:spcAft>
                <a:spcPct val="5000"/>
              </a:spcAft>
            </a:pPr>
            <a:r>
              <a:rPr kumimoji="1" lang="en-US" altLang="zh-CN" sz="3200" b="1" dirty="0">
                <a:latin typeface="Arial" charset="0"/>
                <a:ea typeface="宋体" charset="-122"/>
                <a:cs typeface="+mn-cs"/>
              </a:rPr>
              <a:t>6.2.3 </a:t>
            </a:r>
            <a:r>
              <a:rPr kumimoji="1" lang="zh-CN" altLang="en-US" sz="3200" b="1" dirty="0">
                <a:latin typeface="Arial" charset="0"/>
                <a:ea typeface="宋体" charset="-122"/>
                <a:cs typeface="+mn-cs"/>
              </a:rPr>
              <a:t>表插入排序</a:t>
            </a:r>
          </a:p>
        </p:txBody>
      </p:sp>
      <p:sp>
        <p:nvSpPr>
          <p:cNvPr id="4" name="日期占位符 3"/>
          <p:cNvSpPr>
            <a:spLocks noGrp="1"/>
          </p:cNvSpPr>
          <p:nvPr>
            <p:ph type="dt" sz="half" idx="4294967295"/>
          </p:nvPr>
        </p:nvSpPr>
        <p:spPr>
          <a:xfrm>
            <a:off x="0" y="6356350"/>
            <a:ext cx="2133600" cy="365125"/>
          </a:xfrm>
        </p:spPr>
        <p:txBody>
          <a:bodyPr/>
          <a:lstStyle/>
          <a:p>
            <a:fld id="{B3BB52D1-58B7-4D41-A284-E66E8D320079}" type="datetime1">
              <a:rPr lang="zh-CN" altLang="en-US" b="1" smtClean="0">
                <a:solidFill>
                  <a:srgbClr val="F79646">
                    <a:lumMod val="75000"/>
                  </a:srgbClr>
                </a:solidFill>
              </a:rPr>
              <a:t>2025/4/9</a:t>
            </a:fld>
            <a:endParaRPr lang="zh-CN" altLang="en-US" b="1" dirty="0">
              <a:solidFill>
                <a:srgbClr val="F79646">
                  <a:lumMod val="75000"/>
                </a:srgbClr>
              </a:solidFill>
            </a:endParaRPr>
          </a:p>
        </p:txBody>
      </p:sp>
      <p:pic>
        <p:nvPicPr>
          <p:cNvPr id="2049" name="Picture 1" descr="C:\Users\Haijun\AppData\Roaming\Tencent\Users\2968516474\QQ\WinTemp\RichOle\O5)[OOM[}$H7(6{A~41GY`Q.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73137" y="1"/>
            <a:ext cx="970863" cy="838199"/>
          </a:xfrm>
          <a:prstGeom prst="rect">
            <a:avLst/>
          </a:prstGeom>
          <a:noFill/>
          <a:extLst>
            <a:ext uri="{909E8E84-426E-40DD-AFC4-6F175D3DCCD1}">
              <a14:hiddenFill xmlns:a14="http://schemas.microsoft.com/office/drawing/2010/main">
                <a:solidFill>
                  <a:srgbClr val="FFFFFF"/>
                </a:solidFill>
              </a14:hiddenFill>
            </a:ext>
          </a:extLst>
        </p:spPr>
      </p:pic>
      <p:cxnSp>
        <p:nvCxnSpPr>
          <p:cNvPr id="12" name="直接连接符 11"/>
          <p:cNvCxnSpPr/>
          <p:nvPr/>
        </p:nvCxnSpPr>
        <p:spPr>
          <a:xfrm>
            <a:off x="457200" y="6324600"/>
            <a:ext cx="822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Text Box 6"/>
          <p:cNvSpPr txBox="1">
            <a:spLocks noChangeArrowheads="1"/>
          </p:cNvSpPr>
          <p:nvPr/>
        </p:nvSpPr>
        <p:spPr bwMode="auto">
          <a:xfrm>
            <a:off x="304800" y="1485900"/>
            <a:ext cx="9078126" cy="4358116"/>
          </a:xfrm>
          <a:prstGeom prst="rect">
            <a:avLst/>
          </a:prstGeom>
          <a:noFill/>
          <a:ln w="9525">
            <a:noFill/>
            <a:miter lim="800000"/>
            <a:headEnd/>
            <a:tailEnd/>
          </a:ln>
          <a:effectLst/>
        </p:spPr>
        <p:txBody>
          <a:bodyPr wrap="none">
            <a:spAutoFit/>
          </a:bodyPr>
          <a:lstStyle/>
          <a:p>
            <a:pPr fontAlgn="base">
              <a:lnSpc>
                <a:spcPct val="90000"/>
              </a:lnSpc>
              <a:spcBef>
                <a:spcPct val="0"/>
              </a:spcBef>
              <a:spcAft>
                <a:spcPct val="0"/>
              </a:spcAft>
            </a:pPr>
            <a:r>
              <a:rPr kumimoji="1" lang="en-US" altLang="zh-CN" sz="2400" b="1" dirty="0">
                <a:solidFill>
                  <a:srgbClr val="0000FF"/>
                </a:solidFill>
                <a:latin typeface="Times New Roman" pitchFamily="18" charset="0"/>
              </a:rPr>
              <a:t>void Arrange (</a:t>
            </a:r>
            <a:r>
              <a:rPr kumimoji="1" lang="en-US" altLang="zh-CN" sz="2400" b="1" dirty="0" err="1">
                <a:solidFill>
                  <a:srgbClr val="0000FF"/>
                </a:solidFill>
                <a:latin typeface="Times New Roman" pitchFamily="18" charset="0"/>
              </a:rPr>
              <a:t>SLinkListType</a:t>
            </a:r>
            <a:r>
              <a:rPr kumimoji="1" lang="en-US" altLang="zh-CN" sz="2400" b="1" dirty="0">
                <a:solidFill>
                  <a:srgbClr val="0000FF"/>
                </a:solidFill>
                <a:latin typeface="Times New Roman" pitchFamily="18" charset="0"/>
              </a:rPr>
              <a:t>   &amp;SL) {</a:t>
            </a:r>
          </a:p>
          <a:p>
            <a:pPr fontAlgn="base">
              <a:lnSpc>
                <a:spcPct val="90000"/>
              </a:lnSpc>
              <a:spcBef>
                <a:spcPct val="0"/>
              </a:spcBef>
              <a:spcAft>
                <a:spcPct val="0"/>
              </a:spcAft>
            </a:pPr>
            <a:r>
              <a:rPr kumimoji="1" lang="en-US" altLang="zh-CN" sz="2400" b="1" dirty="0">
                <a:solidFill>
                  <a:srgbClr val="0000FF"/>
                </a:solidFill>
                <a:latin typeface="Times New Roman" pitchFamily="18" charset="0"/>
              </a:rPr>
              <a:t>  </a:t>
            </a:r>
            <a:r>
              <a:rPr kumimoji="1" lang="zh-CN" altLang="en-US" sz="2400" b="1" dirty="0">
                <a:solidFill>
                  <a:srgbClr val="0000FF"/>
                </a:solidFill>
                <a:latin typeface="Times New Roman" pitchFamily="18" charset="0"/>
              </a:rPr>
              <a:t>   </a:t>
            </a:r>
            <a:r>
              <a:rPr kumimoji="1" lang="en-US" altLang="zh-CN" sz="2400" b="1" dirty="0">
                <a:solidFill>
                  <a:srgbClr val="0000FF"/>
                </a:solidFill>
                <a:latin typeface="Times New Roman" pitchFamily="18" charset="0"/>
              </a:rPr>
              <a:t>p = </a:t>
            </a:r>
            <a:r>
              <a:rPr kumimoji="1" lang="en-US" altLang="zh-CN" sz="2400" b="1" dirty="0" err="1">
                <a:solidFill>
                  <a:srgbClr val="0000FF"/>
                </a:solidFill>
                <a:latin typeface="Times New Roman" pitchFamily="18" charset="0"/>
              </a:rPr>
              <a:t>SL.r</a:t>
            </a:r>
            <a:r>
              <a:rPr kumimoji="1" lang="en-US" altLang="zh-CN" sz="2400" b="1" dirty="0">
                <a:solidFill>
                  <a:srgbClr val="0000FF"/>
                </a:solidFill>
                <a:latin typeface="Times New Roman" pitchFamily="18" charset="0"/>
              </a:rPr>
              <a:t>[0].next;         </a:t>
            </a:r>
            <a:r>
              <a:rPr kumimoji="1" lang="en-US" altLang="zh-CN" sz="2000" b="1" dirty="0">
                <a:solidFill>
                  <a:srgbClr val="000000"/>
                </a:solidFill>
                <a:latin typeface="Times New Roman" pitchFamily="18" charset="0"/>
              </a:rPr>
              <a:t>// p</a:t>
            </a:r>
            <a:r>
              <a:rPr kumimoji="1" lang="zh-CN" altLang="en-US" sz="2000" b="1" dirty="0">
                <a:solidFill>
                  <a:srgbClr val="000000"/>
                </a:solidFill>
                <a:latin typeface="Times New Roman" pitchFamily="18" charset="0"/>
              </a:rPr>
              <a:t>指示第一个记录的当前位置</a:t>
            </a:r>
          </a:p>
          <a:p>
            <a:pPr fontAlgn="base">
              <a:lnSpc>
                <a:spcPct val="90000"/>
              </a:lnSpc>
              <a:spcBef>
                <a:spcPct val="0"/>
              </a:spcBef>
              <a:spcAft>
                <a:spcPct val="0"/>
              </a:spcAft>
            </a:pPr>
            <a:r>
              <a:rPr kumimoji="1" lang="zh-CN" altLang="en-US" sz="2400" b="1" dirty="0">
                <a:solidFill>
                  <a:srgbClr val="0000FF"/>
                </a:solidFill>
                <a:latin typeface="Times New Roman" pitchFamily="18" charset="0"/>
              </a:rPr>
              <a:t>     </a:t>
            </a:r>
            <a:r>
              <a:rPr kumimoji="1" lang="en-US" altLang="zh-CN" sz="2400" b="1" dirty="0">
                <a:solidFill>
                  <a:srgbClr val="FF3300"/>
                </a:solidFill>
                <a:latin typeface="Times New Roman" pitchFamily="18" charset="0"/>
              </a:rPr>
              <a:t>for ( </a:t>
            </a:r>
            <a:r>
              <a:rPr kumimoji="1" lang="en-US" altLang="zh-CN" sz="2400" b="1" dirty="0" err="1">
                <a:solidFill>
                  <a:srgbClr val="FF3300"/>
                </a:solidFill>
                <a:latin typeface="Times New Roman" pitchFamily="18" charset="0"/>
              </a:rPr>
              <a:t>i</a:t>
            </a:r>
            <a:r>
              <a:rPr kumimoji="1" lang="en-US" altLang="zh-CN" sz="2400" b="1" dirty="0">
                <a:solidFill>
                  <a:srgbClr val="FF3300"/>
                </a:solidFill>
                <a:latin typeface="Times New Roman" pitchFamily="18" charset="0"/>
              </a:rPr>
              <a:t>=1; </a:t>
            </a:r>
            <a:r>
              <a:rPr kumimoji="1" lang="en-US" altLang="zh-CN" sz="2400" b="1" dirty="0" err="1">
                <a:solidFill>
                  <a:srgbClr val="FF3300"/>
                </a:solidFill>
                <a:latin typeface="Times New Roman" pitchFamily="18" charset="0"/>
              </a:rPr>
              <a:t>i</a:t>
            </a:r>
            <a:r>
              <a:rPr kumimoji="1" lang="en-US" altLang="zh-CN" sz="2400" b="1" dirty="0">
                <a:solidFill>
                  <a:srgbClr val="FF3300"/>
                </a:solidFill>
                <a:latin typeface="Times New Roman" pitchFamily="18" charset="0"/>
              </a:rPr>
              <a:t>&lt;</a:t>
            </a:r>
            <a:r>
              <a:rPr kumimoji="1" lang="en-US" altLang="zh-CN" sz="2400" b="1" dirty="0" err="1">
                <a:solidFill>
                  <a:srgbClr val="FF3300"/>
                </a:solidFill>
                <a:latin typeface="Times New Roman" pitchFamily="18" charset="0"/>
              </a:rPr>
              <a:t>SL.length</a:t>
            </a:r>
            <a:r>
              <a:rPr kumimoji="1" lang="en-US" altLang="zh-CN" sz="2400" b="1" dirty="0">
                <a:solidFill>
                  <a:srgbClr val="FF3300"/>
                </a:solidFill>
                <a:latin typeface="Times New Roman" pitchFamily="18" charset="0"/>
              </a:rPr>
              <a:t>; ++</a:t>
            </a:r>
            <a:r>
              <a:rPr kumimoji="1" lang="en-US" altLang="zh-CN" sz="2400" b="1" dirty="0" err="1">
                <a:solidFill>
                  <a:srgbClr val="FF3300"/>
                </a:solidFill>
                <a:latin typeface="Times New Roman" pitchFamily="18" charset="0"/>
              </a:rPr>
              <a:t>i</a:t>
            </a:r>
            <a:r>
              <a:rPr kumimoji="1" lang="en-US" altLang="zh-CN" sz="2400" b="1" dirty="0">
                <a:solidFill>
                  <a:srgbClr val="FF3300"/>
                </a:solidFill>
                <a:latin typeface="Times New Roman" pitchFamily="18" charset="0"/>
              </a:rPr>
              <a:t> ) { </a:t>
            </a:r>
            <a:r>
              <a:rPr kumimoji="1" lang="en-US" altLang="zh-CN" sz="2000" b="1" dirty="0">
                <a:latin typeface="Times New Roman" pitchFamily="18" charset="0"/>
              </a:rPr>
              <a:t>//</a:t>
            </a:r>
            <a:r>
              <a:rPr kumimoji="1" lang="zh-CN" altLang="en-US" sz="2000" b="1" dirty="0">
                <a:latin typeface="Times New Roman" pitchFamily="18" charset="0"/>
              </a:rPr>
              <a:t> </a:t>
            </a:r>
            <a:r>
              <a:rPr kumimoji="1" lang="en-US" altLang="zh-CN" sz="2000" b="1" dirty="0" err="1">
                <a:latin typeface="Times New Roman" pitchFamily="18" charset="0"/>
              </a:rPr>
              <a:t>SL.r</a:t>
            </a:r>
            <a:r>
              <a:rPr kumimoji="1" lang="en-US" altLang="zh-CN" sz="2000" b="1" dirty="0">
                <a:latin typeface="Times New Roman" pitchFamily="18" charset="0"/>
              </a:rPr>
              <a:t>[1..i-1]</a:t>
            </a:r>
            <a:r>
              <a:rPr kumimoji="1" lang="zh-CN" altLang="en-US" sz="2000" b="1" dirty="0">
                <a:latin typeface="Times New Roman" pitchFamily="18" charset="0"/>
              </a:rPr>
              <a:t>已经按照关键字排列</a:t>
            </a:r>
            <a:endParaRPr kumimoji="1" lang="en-US" altLang="zh-CN" sz="2000" b="1" dirty="0">
              <a:latin typeface="Times New Roman" pitchFamily="18" charset="0"/>
            </a:endParaRPr>
          </a:p>
          <a:p>
            <a:pPr fontAlgn="base">
              <a:lnSpc>
                <a:spcPct val="90000"/>
              </a:lnSpc>
              <a:spcBef>
                <a:spcPct val="0"/>
              </a:spcBef>
              <a:spcAft>
                <a:spcPct val="0"/>
              </a:spcAft>
            </a:pPr>
            <a:r>
              <a:rPr kumimoji="1" lang="en-US" altLang="zh-CN" sz="2400" b="1" dirty="0">
                <a:solidFill>
                  <a:srgbClr val="FF3300"/>
                </a:solidFill>
                <a:latin typeface="Times New Roman" pitchFamily="18" charset="0"/>
              </a:rPr>
              <a:t>    </a:t>
            </a:r>
            <a:r>
              <a:rPr kumimoji="1" lang="zh-CN" altLang="en-US" sz="2400" b="1" dirty="0">
                <a:solidFill>
                  <a:srgbClr val="FF3300"/>
                </a:solidFill>
                <a:latin typeface="Times New Roman" pitchFamily="18" charset="0"/>
              </a:rPr>
              <a:t>     </a:t>
            </a:r>
            <a:r>
              <a:rPr kumimoji="1" lang="en-US" altLang="zh-CN" sz="2400" b="1" dirty="0">
                <a:solidFill>
                  <a:srgbClr val="FF3300"/>
                </a:solidFill>
                <a:latin typeface="Times New Roman" pitchFamily="18" charset="0"/>
              </a:rPr>
              <a:t>while (p&lt;</a:t>
            </a:r>
            <a:r>
              <a:rPr kumimoji="1" lang="en-US" altLang="zh-CN" sz="2400" b="1" dirty="0" err="1">
                <a:solidFill>
                  <a:srgbClr val="FF3300"/>
                </a:solidFill>
                <a:latin typeface="Times New Roman" pitchFamily="18" charset="0"/>
              </a:rPr>
              <a:t>i</a:t>
            </a:r>
            <a:r>
              <a:rPr kumimoji="1" lang="en-US" altLang="zh-CN" sz="2400" b="1" dirty="0">
                <a:solidFill>
                  <a:srgbClr val="FF3300"/>
                </a:solidFill>
                <a:latin typeface="Times New Roman" pitchFamily="18" charset="0"/>
              </a:rPr>
              <a:t>)  p = </a:t>
            </a:r>
            <a:r>
              <a:rPr kumimoji="1" lang="en-US" altLang="zh-CN" sz="2400" b="1" dirty="0" err="1">
                <a:solidFill>
                  <a:srgbClr val="FF3300"/>
                </a:solidFill>
                <a:latin typeface="Times New Roman" pitchFamily="18" charset="0"/>
              </a:rPr>
              <a:t>SL.r</a:t>
            </a:r>
            <a:r>
              <a:rPr kumimoji="1" lang="en-US" altLang="zh-CN" sz="2400" b="1" dirty="0">
                <a:solidFill>
                  <a:srgbClr val="FF3300"/>
                </a:solidFill>
                <a:latin typeface="Times New Roman" pitchFamily="18" charset="0"/>
              </a:rPr>
              <a:t>[p].next</a:t>
            </a:r>
            <a:r>
              <a:rPr kumimoji="1" lang="en-US" altLang="zh-CN" sz="2400" b="1" dirty="0">
                <a:latin typeface="Times New Roman" pitchFamily="18" charset="0"/>
              </a:rPr>
              <a:t>;</a:t>
            </a:r>
            <a:r>
              <a:rPr kumimoji="1" lang="en-US" altLang="zh-CN" sz="2000" b="1" dirty="0">
                <a:latin typeface="Times New Roman" pitchFamily="18" charset="0"/>
              </a:rPr>
              <a:t>//</a:t>
            </a:r>
            <a:r>
              <a:rPr kumimoji="1" lang="zh-CN" altLang="en-US" sz="2000" b="1" dirty="0">
                <a:latin typeface="Times New Roman" pitchFamily="18" charset="0"/>
              </a:rPr>
              <a:t>找到第</a:t>
            </a:r>
            <a:r>
              <a:rPr kumimoji="1" lang="en-US" altLang="zh-CN" sz="2000" b="1" dirty="0" err="1">
                <a:latin typeface="Times New Roman" pitchFamily="18" charset="0"/>
              </a:rPr>
              <a:t>i</a:t>
            </a:r>
            <a:r>
              <a:rPr kumimoji="1" lang="zh-CN" altLang="en-US" sz="2000" b="1" dirty="0">
                <a:latin typeface="Times New Roman" pitchFamily="18" charset="0"/>
              </a:rPr>
              <a:t>个记录，用</a:t>
            </a:r>
            <a:r>
              <a:rPr kumimoji="1" lang="en-US" altLang="zh-CN" sz="2000" b="1" dirty="0">
                <a:latin typeface="Times New Roman" pitchFamily="18" charset="0"/>
              </a:rPr>
              <a:t>p</a:t>
            </a:r>
            <a:r>
              <a:rPr kumimoji="1" lang="zh-CN" altLang="en-US" sz="2000" b="1" dirty="0">
                <a:latin typeface="Times New Roman" pitchFamily="18" charset="0"/>
              </a:rPr>
              <a:t>指示其当前位置</a:t>
            </a:r>
            <a:endParaRPr kumimoji="1" lang="en-US" altLang="zh-CN" sz="2000" b="1" dirty="0">
              <a:latin typeface="Times New Roman" pitchFamily="18" charset="0"/>
            </a:endParaRPr>
          </a:p>
          <a:p>
            <a:pPr fontAlgn="base">
              <a:lnSpc>
                <a:spcPct val="90000"/>
              </a:lnSpc>
              <a:spcBef>
                <a:spcPct val="0"/>
              </a:spcBef>
              <a:spcAft>
                <a:spcPct val="0"/>
              </a:spcAft>
            </a:pPr>
            <a:r>
              <a:rPr kumimoji="1" lang="en-US" altLang="zh-CN" sz="2400" b="1" dirty="0">
                <a:solidFill>
                  <a:srgbClr val="0000FF"/>
                </a:solidFill>
                <a:latin typeface="Times New Roman" pitchFamily="18" charset="0"/>
              </a:rPr>
              <a:t>    </a:t>
            </a:r>
            <a:r>
              <a:rPr kumimoji="1" lang="zh-CN" altLang="en-US" sz="2400" b="1" dirty="0">
                <a:solidFill>
                  <a:srgbClr val="0000FF"/>
                </a:solidFill>
                <a:latin typeface="Times New Roman" pitchFamily="18" charset="0"/>
              </a:rPr>
              <a:t>     </a:t>
            </a:r>
            <a:r>
              <a:rPr kumimoji="1" lang="en-US" altLang="zh-CN" sz="2400" b="1" dirty="0">
                <a:solidFill>
                  <a:srgbClr val="0000FF"/>
                </a:solidFill>
                <a:latin typeface="Times New Roman" pitchFamily="18" charset="0"/>
              </a:rPr>
              <a:t>q = </a:t>
            </a:r>
            <a:r>
              <a:rPr kumimoji="1" lang="en-US" altLang="zh-CN" sz="2400" b="1" dirty="0" err="1">
                <a:solidFill>
                  <a:srgbClr val="0000FF"/>
                </a:solidFill>
                <a:latin typeface="Times New Roman" pitchFamily="18" charset="0"/>
              </a:rPr>
              <a:t>SL.r</a:t>
            </a:r>
            <a:r>
              <a:rPr kumimoji="1" lang="en-US" altLang="zh-CN" sz="2400" b="1" dirty="0">
                <a:solidFill>
                  <a:srgbClr val="0000FF"/>
                </a:solidFill>
                <a:latin typeface="Times New Roman" pitchFamily="18" charset="0"/>
              </a:rPr>
              <a:t>[p].next;                  </a:t>
            </a:r>
            <a:r>
              <a:rPr kumimoji="1" lang="en-US" altLang="zh-CN" sz="2000" b="1" dirty="0">
                <a:solidFill>
                  <a:srgbClr val="000000"/>
                </a:solidFill>
                <a:latin typeface="Times New Roman" pitchFamily="18" charset="0"/>
              </a:rPr>
              <a:t>// q</a:t>
            </a:r>
            <a:r>
              <a:rPr kumimoji="1" lang="zh-CN" altLang="en-US" sz="2000" b="1" dirty="0">
                <a:solidFill>
                  <a:srgbClr val="000000"/>
                </a:solidFill>
                <a:latin typeface="Times New Roman" pitchFamily="18" charset="0"/>
              </a:rPr>
              <a:t>指示第</a:t>
            </a:r>
            <a:r>
              <a:rPr kumimoji="1" lang="en-US" altLang="zh-CN" sz="2000" b="1" dirty="0">
                <a:solidFill>
                  <a:srgbClr val="000000"/>
                </a:solidFill>
                <a:latin typeface="Times New Roman" pitchFamily="18" charset="0"/>
              </a:rPr>
              <a:t>i+1</a:t>
            </a:r>
            <a:r>
              <a:rPr kumimoji="1" lang="zh-CN" altLang="en-US" sz="2000" b="1" dirty="0">
                <a:solidFill>
                  <a:srgbClr val="000000"/>
                </a:solidFill>
                <a:latin typeface="Times New Roman" pitchFamily="18" charset="0"/>
              </a:rPr>
              <a:t>个记录所在的位置</a:t>
            </a:r>
          </a:p>
          <a:p>
            <a:pPr fontAlgn="base">
              <a:lnSpc>
                <a:spcPct val="90000"/>
              </a:lnSpc>
              <a:spcBef>
                <a:spcPct val="0"/>
              </a:spcBef>
              <a:spcAft>
                <a:spcPct val="0"/>
              </a:spcAft>
            </a:pPr>
            <a:r>
              <a:rPr kumimoji="1" lang="zh-CN" altLang="en-US" sz="2400" b="1" dirty="0">
                <a:solidFill>
                  <a:srgbClr val="0000FF"/>
                </a:solidFill>
                <a:latin typeface="Times New Roman" pitchFamily="18" charset="0"/>
              </a:rPr>
              <a:t>         </a:t>
            </a:r>
            <a:r>
              <a:rPr kumimoji="1" lang="en-US" altLang="zh-CN" sz="2400" b="1" dirty="0">
                <a:solidFill>
                  <a:srgbClr val="0000FF"/>
                </a:solidFill>
                <a:latin typeface="Times New Roman" pitchFamily="18" charset="0"/>
              </a:rPr>
              <a:t>if ( p!= </a:t>
            </a:r>
            <a:r>
              <a:rPr kumimoji="1" lang="en-US" altLang="zh-CN" sz="2400" b="1" dirty="0" err="1">
                <a:solidFill>
                  <a:srgbClr val="0000FF"/>
                </a:solidFill>
                <a:latin typeface="Times New Roman" pitchFamily="18" charset="0"/>
              </a:rPr>
              <a:t>i</a:t>
            </a:r>
            <a:r>
              <a:rPr kumimoji="1" lang="en-US" altLang="zh-CN" sz="2400" b="1" dirty="0">
                <a:solidFill>
                  <a:srgbClr val="0000FF"/>
                </a:solidFill>
                <a:latin typeface="Times New Roman" pitchFamily="18" charset="0"/>
              </a:rPr>
              <a:t> ) {</a:t>
            </a:r>
            <a:r>
              <a:rPr kumimoji="1" lang="en-US" altLang="zh-CN" sz="2000" b="1" dirty="0">
                <a:solidFill>
                  <a:srgbClr val="0000FF"/>
                </a:solidFill>
                <a:latin typeface="Times New Roman" pitchFamily="18" charset="0"/>
              </a:rPr>
              <a:t>//</a:t>
            </a:r>
            <a:r>
              <a:rPr lang="zh-CN" altLang="en-US" sz="2000" b="1" dirty="0"/>
              <a:t>如果</a:t>
            </a:r>
            <a:r>
              <a:rPr lang="en-US" altLang="zh-CN" sz="2000" b="1" dirty="0"/>
              <a:t>p</a:t>
            </a:r>
            <a:r>
              <a:rPr lang="zh-CN" altLang="en-US" sz="2000" b="1" dirty="0"/>
              <a:t>与</a:t>
            </a:r>
            <a:r>
              <a:rPr lang="en-US" altLang="zh-CN" sz="2000" b="1" dirty="0" err="1"/>
              <a:t>i</a:t>
            </a:r>
            <a:r>
              <a:rPr lang="zh-CN" altLang="en-US" sz="2000" b="1" dirty="0"/>
              <a:t>相等，则表明已在正确的位置上，</a:t>
            </a:r>
            <a:endParaRPr lang="en-US" altLang="zh-CN" sz="2000" b="1" dirty="0"/>
          </a:p>
          <a:p>
            <a:pPr fontAlgn="base">
              <a:lnSpc>
                <a:spcPct val="90000"/>
              </a:lnSpc>
              <a:spcBef>
                <a:spcPct val="0"/>
              </a:spcBef>
              <a:spcAft>
                <a:spcPct val="0"/>
              </a:spcAft>
            </a:pPr>
            <a:r>
              <a:rPr lang="zh-CN" altLang="en-US" sz="2000" b="1" dirty="0"/>
              <a:t>                                       那就不需要调整了</a:t>
            </a:r>
            <a:r>
              <a:rPr lang="zh-CN" altLang="en-US" sz="2000" dirty="0"/>
              <a:t> </a:t>
            </a:r>
            <a:endParaRPr kumimoji="1" lang="en-US" altLang="zh-CN" sz="2000" b="1" dirty="0">
              <a:solidFill>
                <a:srgbClr val="0000FF"/>
              </a:solidFill>
              <a:latin typeface="Times New Roman" pitchFamily="18" charset="0"/>
            </a:endParaRPr>
          </a:p>
          <a:p>
            <a:pPr fontAlgn="base">
              <a:lnSpc>
                <a:spcPct val="90000"/>
              </a:lnSpc>
              <a:spcBef>
                <a:spcPct val="0"/>
              </a:spcBef>
              <a:spcAft>
                <a:spcPct val="0"/>
              </a:spcAft>
            </a:pPr>
            <a:r>
              <a:rPr kumimoji="1" lang="en-US" altLang="zh-CN" sz="2400" b="1" dirty="0">
                <a:solidFill>
                  <a:srgbClr val="0000FF"/>
                </a:solidFill>
                <a:latin typeface="Times New Roman" pitchFamily="18" charset="0"/>
              </a:rPr>
              <a:t>      </a:t>
            </a:r>
            <a:r>
              <a:rPr kumimoji="1" lang="zh-CN" altLang="en-US" sz="2400" b="1" dirty="0">
                <a:solidFill>
                  <a:srgbClr val="0000FF"/>
                </a:solidFill>
                <a:latin typeface="Times New Roman" pitchFamily="18" charset="0"/>
              </a:rPr>
              <a:t>        </a:t>
            </a:r>
            <a:r>
              <a:rPr kumimoji="1" lang="en-US" altLang="zh-CN" sz="2400" b="1" dirty="0" err="1">
                <a:solidFill>
                  <a:srgbClr val="0000FF"/>
                </a:solidFill>
                <a:latin typeface="Times New Roman" pitchFamily="18" charset="0"/>
              </a:rPr>
              <a:t>SL.r</a:t>
            </a:r>
            <a:r>
              <a:rPr kumimoji="1" lang="en-US" altLang="zh-CN" sz="2400" b="1" dirty="0">
                <a:solidFill>
                  <a:srgbClr val="0000FF"/>
                </a:solidFill>
                <a:latin typeface="Times New Roman" pitchFamily="18" charset="0"/>
              </a:rPr>
              <a:t>[p]←→</a:t>
            </a:r>
            <a:r>
              <a:rPr kumimoji="1" lang="en-US" altLang="zh-CN" sz="2400" b="1" dirty="0" err="1">
                <a:solidFill>
                  <a:srgbClr val="0000FF"/>
                </a:solidFill>
                <a:latin typeface="Times New Roman" pitchFamily="18" charset="0"/>
              </a:rPr>
              <a:t>SL.r</a:t>
            </a:r>
            <a:r>
              <a:rPr kumimoji="1" lang="en-US" altLang="zh-CN" sz="2400" b="1" dirty="0">
                <a:solidFill>
                  <a:srgbClr val="0000FF"/>
                </a:solidFill>
                <a:latin typeface="Times New Roman" pitchFamily="18" charset="0"/>
              </a:rPr>
              <a:t>[</a:t>
            </a:r>
            <a:r>
              <a:rPr kumimoji="1" lang="en-US" altLang="zh-CN" sz="2400" b="1" dirty="0" err="1">
                <a:solidFill>
                  <a:srgbClr val="0000FF"/>
                </a:solidFill>
                <a:latin typeface="Times New Roman" pitchFamily="18" charset="0"/>
              </a:rPr>
              <a:t>i</a:t>
            </a:r>
            <a:r>
              <a:rPr kumimoji="1" lang="en-US" altLang="zh-CN" sz="2400" b="1" dirty="0">
                <a:solidFill>
                  <a:srgbClr val="0000FF"/>
                </a:solidFill>
                <a:latin typeface="Times New Roman" pitchFamily="18" charset="0"/>
              </a:rPr>
              <a:t>];  </a:t>
            </a:r>
            <a:r>
              <a:rPr kumimoji="1" lang="en-US" altLang="zh-CN" sz="2400" b="1" dirty="0">
                <a:solidFill>
                  <a:srgbClr val="000000"/>
                </a:solidFill>
                <a:latin typeface="Times New Roman" pitchFamily="18" charset="0"/>
              </a:rPr>
              <a:t>// </a:t>
            </a:r>
            <a:r>
              <a:rPr kumimoji="1" lang="zh-CN" altLang="en-US" sz="2400" b="1" dirty="0">
                <a:solidFill>
                  <a:srgbClr val="000000"/>
                </a:solidFill>
                <a:latin typeface="Times New Roman" pitchFamily="18" charset="0"/>
              </a:rPr>
              <a:t>交换记录，使第</a:t>
            </a:r>
            <a:r>
              <a:rPr kumimoji="1" lang="en-US" altLang="zh-CN" sz="2400" b="1" dirty="0" err="1">
                <a:solidFill>
                  <a:srgbClr val="000000"/>
                </a:solidFill>
                <a:latin typeface="Times New Roman" pitchFamily="18" charset="0"/>
              </a:rPr>
              <a:t>i</a:t>
            </a:r>
            <a:r>
              <a:rPr kumimoji="1" lang="zh-CN" altLang="en-US" sz="2400" b="1" dirty="0">
                <a:solidFill>
                  <a:srgbClr val="000000"/>
                </a:solidFill>
                <a:latin typeface="Times New Roman" pitchFamily="18" charset="0"/>
              </a:rPr>
              <a:t>个记录到位</a:t>
            </a:r>
          </a:p>
          <a:p>
            <a:pPr fontAlgn="base">
              <a:lnSpc>
                <a:spcPct val="90000"/>
              </a:lnSpc>
              <a:spcBef>
                <a:spcPct val="0"/>
              </a:spcBef>
              <a:spcAft>
                <a:spcPct val="0"/>
              </a:spcAft>
            </a:pPr>
            <a:r>
              <a:rPr kumimoji="1" lang="zh-CN" altLang="en-US" sz="2400" b="1" dirty="0">
                <a:solidFill>
                  <a:srgbClr val="0000FF"/>
                </a:solidFill>
                <a:latin typeface="Times New Roman" pitchFamily="18" charset="0"/>
              </a:rPr>
              <a:t>              </a:t>
            </a:r>
            <a:r>
              <a:rPr kumimoji="1" lang="en-US" altLang="zh-CN" sz="2400" b="1" dirty="0" err="1">
                <a:solidFill>
                  <a:srgbClr val="0000FF"/>
                </a:solidFill>
                <a:latin typeface="Times New Roman" pitchFamily="18" charset="0"/>
              </a:rPr>
              <a:t>SL.r</a:t>
            </a:r>
            <a:r>
              <a:rPr kumimoji="1" lang="en-US" altLang="zh-CN" sz="2400" b="1" dirty="0">
                <a:solidFill>
                  <a:srgbClr val="0000FF"/>
                </a:solidFill>
                <a:latin typeface="Times New Roman" pitchFamily="18" charset="0"/>
              </a:rPr>
              <a:t>[</a:t>
            </a:r>
            <a:r>
              <a:rPr kumimoji="1" lang="en-US" altLang="zh-CN" sz="2400" b="1" dirty="0" err="1">
                <a:solidFill>
                  <a:srgbClr val="0000FF"/>
                </a:solidFill>
                <a:latin typeface="Times New Roman" pitchFamily="18" charset="0"/>
              </a:rPr>
              <a:t>i</a:t>
            </a:r>
            <a:r>
              <a:rPr kumimoji="1" lang="en-US" altLang="zh-CN" sz="2400" b="1" dirty="0">
                <a:solidFill>
                  <a:srgbClr val="0000FF"/>
                </a:solidFill>
                <a:latin typeface="Times New Roman" pitchFamily="18" charset="0"/>
              </a:rPr>
              <a:t>].next = p;</a:t>
            </a:r>
            <a:r>
              <a:rPr kumimoji="1" lang="en-US" altLang="zh-CN" sz="2000" b="1" dirty="0">
                <a:solidFill>
                  <a:srgbClr val="000000"/>
                </a:solidFill>
                <a:latin typeface="Times New Roman" pitchFamily="18" charset="0"/>
              </a:rPr>
              <a:t>//</a:t>
            </a:r>
            <a:r>
              <a:rPr kumimoji="1" lang="zh-CN" altLang="en-US" sz="2000" b="1" dirty="0">
                <a:solidFill>
                  <a:srgbClr val="FF0000"/>
                </a:solidFill>
                <a:latin typeface="Times New Roman" pitchFamily="18" charset="0"/>
              </a:rPr>
              <a:t>指向被移走的记录，以便通过</a:t>
            </a:r>
            <a:r>
              <a:rPr kumimoji="1" lang="en-US" altLang="zh-CN" sz="2000" b="1" dirty="0">
                <a:solidFill>
                  <a:srgbClr val="FF0000"/>
                </a:solidFill>
                <a:latin typeface="Times New Roman" pitchFamily="18" charset="0"/>
              </a:rPr>
              <a:t>while</a:t>
            </a:r>
            <a:r>
              <a:rPr kumimoji="1" lang="zh-CN" altLang="en-US" sz="2000" b="1" dirty="0">
                <a:solidFill>
                  <a:srgbClr val="FF0000"/>
                </a:solidFill>
                <a:latin typeface="Times New Roman" pitchFamily="18" charset="0"/>
              </a:rPr>
              <a:t>找到正确的值</a:t>
            </a:r>
          </a:p>
          <a:p>
            <a:pPr fontAlgn="base">
              <a:lnSpc>
                <a:spcPct val="90000"/>
              </a:lnSpc>
              <a:spcBef>
                <a:spcPct val="0"/>
              </a:spcBef>
              <a:spcAft>
                <a:spcPct val="0"/>
              </a:spcAft>
            </a:pPr>
            <a:r>
              <a:rPr kumimoji="1" lang="zh-CN" altLang="en-US" sz="2400" b="1" dirty="0">
                <a:solidFill>
                  <a:srgbClr val="0000FF"/>
                </a:solidFill>
                <a:latin typeface="Times New Roman" pitchFamily="18" charset="0"/>
              </a:rPr>
              <a:t>         </a:t>
            </a:r>
            <a:r>
              <a:rPr kumimoji="1" lang="en-US" altLang="zh-CN" sz="2400" b="1" dirty="0">
                <a:solidFill>
                  <a:srgbClr val="0000FF"/>
                </a:solidFill>
                <a:latin typeface="Times New Roman" pitchFamily="18" charset="0"/>
              </a:rPr>
              <a:t>}</a:t>
            </a:r>
          </a:p>
          <a:p>
            <a:pPr fontAlgn="base">
              <a:lnSpc>
                <a:spcPct val="90000"/>
              </a:lnSpc>
              <a:spcBef>
                <a:spcPct val="0"/>
              </a:spcBef>
              <a:spcAft>
                <a:spcPct val="0"/>
              </a:spcAft>
            </a:pPr>
            <a:r>
              <a:rPr kumimoji="1" lang="en-US" altLang="zh-CN" sz="2400" b="1" dirty="0">
                <a:solidFill>
                  <a:srgbClr val="0000FF"/>
                </a:solidFill>
                <a:latin typeface="Times New Roman" pitchFamily="18" charset="0"/>
              </a:rPr>
              <a:t>    </a:t>
            </a:r>
            <a:r>
              <a:rPr kumimoji="1" lang="zh-CN" altLang="en-US" sz="2400" b="1" dirty="0">
                <a:solidFill>
                  <a:srgbClr val="0000FF"/>
                </a:solidFill>
                <a:latin typeface="Times New Roman" pitchFamily="18" charset="0"/>
              </a:rPr>
              <a:t> </a:t>
            </a:r>
            <a:r>
              <a:rPr kumimoji="1" lang="en-US" altLang="zh-CN" sz="2400" b="1" dirty="0">
                <a:solidFill>
                  <a:srgbClr val="0000FF"/>
                </a:solidFill>
                <a:latin typeface="Times New Roman" pitchFamily="18" charset="0"/>
              </a:rPr>
              <a:t>p = q; </a:t>
            </a:r>
            <a:r>
              <a:rPr kumimoji="1" lang="zh-CN" altLang="en-US" sz="2400" b="1" dirty="0">
                <a:solidFill>
                  <a:srgbClr val="0000FF"/>
                </a:solidFill>
                <a:latin typeface="Times New Roman" pitchFamily="18" charset="0"/>
              </a:rPr>
              <a:t>  </a:t>
            </a:r>
            <a:r>
              <a:rPr kumimoji="1" lang="en-US" altLang="zh-CN" sz="2000" b="1" dirty="0">
                <a:solidFill>
                  <a:srgbClr val="000000"/>
                </a:solidFill>
                <a:latin typeface="Times New Roman" pitchFamily="18" charset="0"/>
              </a:rPr>
              <a:t>// </a:t>
            </a:r>
            <a:r>
              <a:rPr kumimoji="1" lang="zh-CN" altLang="en-US" sz="2000" b="1" dirty="0">
                <a:solidFill>
                  <a:srgbClr val="000000"/>
                </a:solidFill>
                <a:latin typeface="Times New Roman" pitchFamily="18" charset="0"/>
              </a:rPr>
              <a:t>为找第</a:t>
            </a:r>
            <a:r>
              <a:rPr kumimoji="1" lang="en-US" altLang="zh-CN" sz="2000" b="1" dirty="0">
                <a:solidFill>
                  <a:srgbClr val="000000"/>
                </a:solidFill>
                <a:latin typeface="Times New Roman" pitchFamily="18" charset="0"/>
              </a:rPr>
              <a:t>i+1</a:t>
            </a:r>
            <a:r>
              <a:rPr kumimoji="1" lang="zh-CN" altLang="en-US" sz="2000" b="1" dirty="0">
                <a:solidFill>
                  <a:srgbClr val="000000"/>
                </a:solidFill>
                <a:latin typeface="Times New Roman" pitchFamily="18" charset="0"/>
              </a:rPr>
              <a:t>个记录作准备</a:t>
            </a:r>
          </a:p>
          <a:p>
            <a:pPr fontAlgn="base">
              <a:lnSpc>
                <a:spcPct val="90000"/>
              </a:lnSpc>
              <a:spcBef>
                <a:spcPct val="0"/>
              </a:spcBef>
              <a:spcAft>
                <a:spcPct val="0"/>
              </a:spcAft>
            </a:pPr>
            <a:r>
              <a:rPr kumimoji="1" lang="zh-CN" altLang="en-US" sz="2400" b="1" dirty="0">
                <a:solidFill>
                  <a:srgbClr val="0000FF"/>
                </a:solidFill>
                <a:latin typeface="Times New Roman" pitchFamily="18" charset="0"/>
              </a:rPr>
              <a:t>  </a:t>
            </a:r>
            <a:r>
              <a:rPr kumimoji="1" lang="en-US" altLang="zh-CN" sz="2400" b="1" dirty="0">
                <a:solidFill>
                  <a:srgbClr val="0000FF"/>
                </a:solidFill>
                <a:latin typeface="Times New Roman" pitchFamily="18" charset="0"/>
              </a:rPr>
              <a:t>}</a:t>
            </a:r>
          </a:p>
          <a:p>
            <a:pPr fontAlgn="base">
              <a:lnSpc>
                <a:spcPct val="90000"/>
              </a:lnSpc>
              <a:spcBef>
                <a:spcPct val="0"/>
              </a:spcBef>
              <a:spcAft>
                <a:spcPct val="0"/>
              </a:spcAft>
            </a:pPr>
            <a:r>
              <a:rPr kumimoji="1" lang="en-US" altLang="zh-CN" sz="2400" b="1" dirty="0">
                <a:solidFill>
                  <a:srgbClr val="0000FF"/>
                </a:solidFill>
                <a:latin typeface="Times New Roman" pitchFamily="18" charset="0"/>
              </a:rPr>
              <a:t>} </a:t>
            </a:r>
            <a:r>
              <a:rPr kumimoji="1" lang="en-US" altLang="zh-CN" sz="2400" b="1" dirty="0">
                <a:solidFill>
                  <a:srgbClr val="000000"/>
                </a:solidFill>
                <a:latin typeface="Times New Roman" pitchFamily="18" charset="0"/>
              </a:rPr>
              <a:t>// Arrange</a:t>
            </a:r>
          </a:p>
        </p:txBody>
      </p:sp>
      <p:sp>
        <p:nvSpPr>
          <p:cNvPr id="16" name="Text Box 308">
            <a:extLst>
              <a:ext uri="{FF2B5EF4-FFF2-40B4-BE49-F238E27FC236}">
                <a16:creationId xmlns:a16="http://schemas.microsoft.com/office/drawing/2014/main" id="{A9BFBCF1-3404-3C4F-841A-4D78739F5943}"/>
              </a:ext>
            </a:extLst>
          </p:cNvPr>
          <p:cNvSpPr txBox="1">
            <a:spLocks noChangeArrowheads="1"/>
          </p:cNvSpPr>
          <p:nvPr/>
        </p:nvSpPr>
        <p:spPr bwMode="auto">
          <a:xfrm>
            <a:off x="345300" y="965213"/>
            <a:ext cx="8112900" cy="523220"/>
          </a:xfrm>
          <a:prstGeom prst="rect">
            <a:avLst/>
          </a:prstGeom>
          <a:noFill/>
          <a:ln w="9525" algn="ctr">
            <a:noFill/>
            <a:miter lim="800000"/>
            <a:headEnd/>
            <a:tailEnd/>
          </a:ln>
          <a:effectLst/>
        </p:spPr>
        <p:txBody>
          <a:bodyPr wrap="square">
            <a:spAutoFit/>
          </a:bodyPr>
          <a:lstStyle/>
          <a:p>
            <a:pPr fontAlgn="base">
              <a:spcBef>
                <a:spcPct val="20000"/>
              </a:spcBef>
              <a:spcAft>
                <a:spcPct val="0"/>
              </a:spcAft>
              <a:buFont typeface="Wingdings" pitchFamily="2" charset="2"/>
              <a:buChar char="p"/>
            </a:pPr>
            <a:r>
              <a:rPr kumimoji="1" lang="zh-CN" altLang="en-US" sz="2800" b="1" dirty="0">
                <a:solidFill>
                  <a:srgbClr val="003300"/>
                </a:solidFill>
                <a:latin typeface="Times New Roman" pitchFamily="18" charset="0"/>
              </a:rPr>
              <a:t>根据建好的链表重新排列元素，使得物理有序</a:t>
            </a:r>
          </a:p>
        </p:txBody>
      </p:sp>
    </p:spTree>
    <p:extLst>
      <p:ext uri="{BB962C8B-B14F-4D97-AF65-F5344CB8AC3E}">
        <p14:creationId xmlns:p14="http://schemas.microsoft.com/office/powerpoint/2010/main" val="1202475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3">
                                            <p:txEl>
                                              <p:pRg st="9" end="9"/>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3">
                                            <p:txEl>
                                              <p:pRg st="10" end="1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3">
                                            <p:txEl>
                                              <p:pRg st="11" end="11"/>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0063EC4C-CFD8-4F45-A0A2-30028C1F73DB}" type="slidenum">
              <a:rPr lang="zh-CN" altLang="en-US" b="1">
                <a:solidFill>
                  <a:srgbClr val="F79646">
                    <a:lumMod val="75000"/>
                  </a:srgbClr>
                </a:solidFill>
              </a:rPr>
              <a:pPr/>
              <a:t>5</a:t>
            </a:fld>
            <a:endParaRPr lang="zh-CN" altLang="en-US" b="1" dirty="0">
              <a:solidFill>
                <a:srgbClr val="F79646">
                  <a:lumMod val="75000"/>
                </a:srgbClr>
              </a:solidFill>
            </a:endParaRPr>
          </a:p>
        </p:txBody>
      </p:sp>
      <p:sp>
        <p:nvSpPr>
          <p:cNvPr id="2" name="标题 1"/>
          <p:cNvSpPr>
            <a:spLocks noGrp="1"/>
          </p:cNvSpPr>
          <p:nvPr>
            <p:ph type="title"/>
          </p:nvPr>
        </p:nvSpPr>
        <p:spPr/>
        <p:txBody>
          <a:bodyPr>
            <a:normAutofit/>
          </a:bodyPr>
          <a:lstStyle/>
          <a:p>
            <a:pPr lvl="0" fontAlgn="base">
              <a:lnSpc>
                <a:spcPct val="150000"/>
              </a:lnSpc>
              <a:spcBef>
                <a:spcPct val="5000"/>
              </a:spcBef>
              <a:spcAft>
                <a:spcPct val="5000"/>
              </a:spcAft>
            </a:pPr>
            <a:r>
              <a:rPr kumimoji="1" lang="en-US" altLang="zh-CN" sz="3600" b="1" dirty="0">
                <a:latin typeface="Arial" charset="0"/>
                <a:ea typeface="宋体" charset="-122"/>
                <a:cs typeface="+mn-cs"/>
              </a:rPr>
              <a:t>6.1  </a:t>
            </a:r>
            <a:r>
              <a:rPr kumimoji="1" lang="zh-CN" altLang="en-US" sz="3600" b="1" dirty="0">
                <a:latin typeface="Arial" charset="0"/>
                <a:ea typeface="宋体" charset="-122"/>
                <a:cs typeface="+mn-cs"/>
              </a:rPr>
              <a:t>概述</a:t>
            </a:r>
          </a:p>
        </p:txBody>
      </p:sp>
      <p:sp>
        <p:nvSpPr>
          <p:cNvPr id="4" name="日期占位符 3"/>
          <p:cNvSpPr>
            <a:spLocks noGrp="1"/>
          </p:cNvSpPr>
          <p:nvPr>
            <p:ph type="dt" sz="half" idx="4294967295"/>
          </p:nvPr>
        </p:nvSpPr>
        <p:spPr>
          <a:xfrm>
            <a:off x="0" y="6356350"/>
            <a:ext cx="2133600" cy="365125"/>
          </a:xfrm>
        </p:spPr>
        <p:txBody>
          <a:bodyPr/>
          <a:lstStyle/>
          <a:p>
            <a:fld id="{1FAD4351-F447-424F-95C3-123AE3024448}" type="datetime1">
              <a:rPr lang="zh-CN" altLang="en-US" b="1" smtClean="0">
                <a:solidFill>
                  <a:srgbClr val="F79646">
                    <a:lumMod val="75000"/>
                  </a:srgbClr>
                </a:solidFill>
              </a:rPr>
              <a:t>2025/4/9</a:t>
            </a:fld>
            <a:endParaRPr lang="zh-CN" altLang="en-US" b="1" dirty="0">
              <a:solidFill>
                <a:srgbClr val="F79646">
                  <a:lumMod val="75000"/>
                </a:srgbClr>
              </a:solidFill>
            </a:endParaRPr>
          </a:p>
        </p:txBody>
      </p:sp>
      <p:pic>
        <p:nvPicPr>
          <p:cNvPr id="2049" name="Picture 1" descr="C:\Users\Haijun\AppData\Roaming\Tencent\Users\2968516474\QQ\WinTemp\RichOle\O5)[OOM[}$H7(6{A~41GY`Q.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73137" y="1"/>
            <a:ext cx="970863" cy="838199"/>
          </a:xfrm>
          <a:prstGeom prst="rect">
            <a:avLst/>
          </a:prstGeom>
          <a:noFill/>
          <a:extLst>
            <a:ext uri="{909E8E84-426E-40DD-AFC4-6F175D3DCCD1}">
              <a14:hiddenFill xmlns:a14="http://schemas.microsoft.com/office/drawing/2010/main">
                <a:solidFill>
                  <a:srgbClr val="FFFFFF"/>
                </a:solidFill>
              </a14:hiddenFill>
            </a:ext>
          </a:extLst>
        </p:spPr>
      </p:pic>
      <p:cxnSp>
        <p:nvCxnSpPr>
          <p:cNvPr id="12" name="直接连接符 11"/>
          <p:cNvCxnSpPr/>
          <p:nvPr/>
        </p:nvCxnSpPr>
        <p:spPr>
          <a:xfrm>
            <a:off x="457200" y="6324600"/>
            <a:ext cx="822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Text Box 2"/>
          <p:cNvSpPr txBox="1">
            <a:spLocks noChangeArrowheads="1"/>
          </p:cNvSpPr>
          <p:nvPr/>
        </p:nvSpPr>
        <p:spPr bwMode="auto">
          <a:xfrm>
            <a:off x="330200" y="1295400"/>
            <a:ext cx="6553200" cy="519113"/>
          </a:xfrm>
          <a:prstGeom prst="rect">
            <a:avLst/>
          </a:prstGeom>
          <a:noFill/>
          <a:ln w="9525" algn="ctr">
            <a:noFill/>
            <a:miter lim="800000"/>
            <a:headEnd/>
            <a:tailEnd/>
          </a:ln>
          <a:effectLst/>
        </p:spPr>
        <p:txBody>
          <a:bodyPr>
            <a:spAutoFit/>
          </a:bodyPr>
          <a:lstStyle/>
          <a:p>
            <a:pPr fontAlgn="base">
              <a:spcBef>
                <a:spcPct val="20000"/>
              </a:spcBef>
              <a:spcAft>
                <a:spcPct val="0"/>
              </a:spcAft>
              <a:buFont typeface="Wingdings" pitchFamily="2" charset="2"/>
              <a:buChar char="p"/>
            </a:pPr>
            <a:r>
              <a:rPr kumimoji="1" lang="en-US" altLang="zh-CN" sz="2800" b="1" dirty="0">
                <a:solidFill>
                  <a:srgbClr val="003300"/>
                </a:solidFill>
                <a:latin typeface="Times New Roman" pitchFamily="18" charset="0"/>
              </a:rPr>
              <a:t> </a:t>
            </a:r>
            <a:r>
              <a:rPr kumimoji="1" lang="zh-CN" altLang="en-US" sz="2800" b="1" dirty="0">
                <a:solidFill>
                  <a:srgbClr val="003300"/>
                </a:solidFill>
                <a:latin typeface="Times New Roman" pitchFamily="18" charset="0"/>
              </a:rPr>
              <a:t>内部排序和外部排序    </a:t>
            </a:r>
          </a:p>
        </p:txBody>
      </p:sp>
      <p:sp>
        <p:nvSpPr>
          <p:cNvPr id="14" name="Text Box 8"/>
          <p:cNvSpPr txBox="1">
            <a:spLocks noChangeArrowheads="1"/>
          </p:cNvSpPr>
          <p:nvPr/>
        </p:nvSpPr>
        <p:spPr bwMode="auto">
          <a:xfrm>
            <a:off x="690562" y="3379788"/>
            <a:ext cx="7696200" cy="1643527"/>
          </a:xfrm>
          <a:prstGeom prst="rect">
            <a:avLst/>
          </a:prstGeom>
          <a:noFill/>
          <a:ln w="38100" cmpd="dbl" algn="ctr">
            <a:solidFill>
              <a:srgbClr val="808000"/>
            </a:solidFill>
            <a:miter lim="800000"/>
            <a:headEnd/>
            <a:tailEnd/>
          </a:ln>
          <a:effectLst/>
        </p:spPr>
        <p:txBody>
          <a:bodyPr>
            <a:spAutoFit/>
          </a:bodyPr>
          <a:lstStyle/>
          <a:p>
            <a:pPr algn="just" fontAlgn="base">
              <a:lnSpc>
                <a:spcPct val="120000"/>
              </a:lnSpc>
              <a:spcBef>
                <a:spcPct val="0"/>
              </a:spcBef>
              <a:spcAft>
                <a:spcPct val="0"/>
              </a:spcAft>
            </a:pPr>
            <a:r>
              <a:rPr kumimoji="1" lang="en-US" altLang="zh-CN" sz="2800" b="1" dirty="0">
                <a:solidFill>
                  <a:srgbClr val="0000FF"/>
                </a:solidFill>
                <a:latin typeface="Times New Roman" pitchFamily="18" charset="0"/>
              </a:rPr>
              <a:t>        </a:t>
            </a:r>
            <a:r>
              <a:rPr kumimoji="1" lang="zh-CN" altLang="en-US" sz="2800" b="1" dirty="0">
                <a:solidFill>
                  <a:srgbClr val="0000FF"/>
                </a:solidFill>
                <a:latin typeface="Times New Roman" pitchFamily="18" charset="0"/>
              </a:rPr>
              <a:t>排序期间文件的全部记录不能同时存放在计算机的内存中，要</a:t>
            </a:r>
            <a:r>
              <a:rPr kumimoji="1" lang="zh-CN" altLang="en-US" sz="2800" b="1" dirty="0">
                <a:solidFill>
                  <a:srgbClr val="FF3300"/>
                </a:solidFill>
                <a:latin typeface="Times New Roman" pitchFamily="18" charset="0"/>
              </a:rPr>
              <a:t>借助计</a:t>
            </a:r>
            <a:r>
              <a:rPr kumimoji="1" lang="zh-CN" altLang="en-US" sz="2800" b="1" dirty="0">
                <a:solidFill>
                  <a:srgbClr val="0000FF"/>
                </a:solidFill>
                <a:latin typeface="Times New Roman" pitchFamily="18" charset="0"/>
              </a:rPr>
              <a:t>算机的</a:t>
            </a:r>
            <a:r>
              <a:rPr kumimoji="1" lang="zh-CN" altLang="en-US" sz="2800" b="1" dirty="0">
                <a:solidFill>
                  <a:srgbClr val="FF3300"/>
                </a:solidFill>
                <a:latin typeface="Times New Roman" pitchFamily="18" charset="0"/>
              </a:rPr>
              <a:t>外存</a:t>
            </a:r>
            <a:r>
              <a:rPr kumimoji="1" lang="zh-CN" altLang="en-US" sz="2800" b="1" dirty="0">
                <a:solidFill>
                  <a:srgbClr val="0000FF"/>
                </a:solidFill>
                <a:latin typeface="Times New Roman" pitchFamily="18" charset="0"/>
              </a:rPr>
              <a:t>才能完成排序，称之为</a:t>
            </a:r>
            <a:r>
              <a:rPr kumimoji="1" lang="zh-CN" altLang="en-US" sz="2800" b="1" dirty="0">
                <a:solidFill>
                  <a:srgbClr val="FF3300"/>
                </a:solidFill>
                <a:latin typeface="Times New Roman" pitchFamily="18" charset="0"/>
              </a:rPr>
              <a:t>“外部排序</a:t>
            </a:r>
            <a:r>
              <a:rPr kumimoji="1" lang="zh-CN" altLang="en-US" sz="2800" b="1" dirty="0">
                <a:solidFill>
                  <a:srgbClr val="0000FF"/>
                </a:solidFill>
                <a:latin typeface="Times New Roman" pitchFamily="18" charset="0"/>
              </a:rPr>
              <a:t>”。</a:t>
            </a:r>
          </a:p>
        </p:txBody>
      </p:sp>
      <p:sp>
        <p:nvSpPr>
          <p:cNvPr id="17" name="Text Box 9"/>
          <p:cNvSpPr txBox="1">
            <a:spLocks noChangeArrowheads="1"/>
          </p:cNvSpPr>
          <p:nvPr/>
        </p:nvSpPr>
        <p:spPr bwMode="auto">
          <a:xfrm>
            <a:off x="690562" y="2011363"/>
            <a:ext cx="7696200" cy="1076961"/>
          </a:xfrm>
          <a:prstGeom prst="rect">
            <a:avLst/>
          </a:prstGeom>
          <a:noFill/>
          <a:ln w="38100" cmpd="dbl" algn="ctr">
            <a:solidFill>
              <a:srgbClr val="808000"/>
            </a:solidFill>
            <a:miter lim="800000"/>
            <a:headEnd/>
            <a:tailEnd/>
          </a:ln>
          <a:effectLst/>
        </p:spPr>
        <p:txBody>
          <a:bodyPr>
            <a:spAutoFit/>
          </a:bodyPr>
          <a:lstStyle/>
          <a:p>
            <a:pPr algn="just" fontAlgn="base">
              <a:lnSpc>
                <a:spcPct val="120000"/>
              </a:lnSpc>
              <a:spcBef>
                <a:spcPct val="0"/>
              </a:spcBef>
              <a:spcAft>
                <a:spcPct val="0"/>
              </a:spcAft>
            </a:pPr>
            <a:r>
              <a:rPr kumimoji="1" lang="en-US" altLang="zh-CN" sz="2800" b="1" dirty="0">
                <a:solidFill>
                  <a:srgbClr val="0000FF"/>
                </a:solidFill>
                <a:latin typeface="Times New Roman" pitchFamily="18" charset="0"/>
              </a:rPr>
              <a:t>        </a:t>
            </a:r>
            <a:r>
              <a:rPr kumimoji="1" lang="zh-CN" altLang="en-US" sz="2800" b="1" dirty="0">
                <a:solidFill>
                  <a:srgbClr val="0000FF"/>
                </a:solidFill>
                <a:latin typeface="Times New Roman" pitchFamily="18" charset="0"/>
              </a:rPr>
              <a:t>在排序过程中，只使用</a:t>
            </a:r>
            <a:r>
              <a:rPr kumimoji="1" lang="zh-CN" altLang="en-US" sz="2800" b="1" dirty="0">
                <a:solidFill>
                  <a:srgbClr val="FF3300"/>
                </a:solidFill>
                <a:latin typeface="Times New Roman" pitchFamily="18" charset="0"/>
              </a:rPr>
              <a:t>计算机的内存</a:t>
            </a:r>
            <a:r>
              <a:rPr kumimoji="1" lang="zh-CN" altLang="en-US" sz="2800" b="1" dirty="0">
                <a:solidFill>
                  <a:srgbClr val="0000FF"/>
                </a:solidFill>
                <a:latin typeface="Times New Roman" pitchFamily="18" charset="0"/>
              </a:rPr>
              <a:t>存放待排序记录，称这种排序为“</a:t>
            </a:r>
            <a:r>
              <a:rPr kumimoji="1" lang="zh-CN" altLang="en-US" sz="2800" b="1" dirty="0">
                <a:solidFill>
                  <a:srgbClr val="FF0000"/>
                </a:solidFill>
                <a:latin typeface="Times New Roman" pitchFamily="18" charset="0"/>
              </a:rPr>
              <a:t>内部排序</a:t>
            </a:r>
            <a:r>
              <a:rPr kumimoji="1" lang="zh-CN" altLang="en-US" sz="2800" b="1" dirty="0">
                <a:solidFill>
                  <a:srgbClr val="1B06BA"/>
                </a:solidFill>
                <a:latin typeface="Times New Roman" pitchFamily="18" charset="0"/>
              </a:rPr>
              <a:t>”</a:t>
            </a:r>
            <a:r>
              <a:rPr kumimoji="1" lang="zh-CN" altLang="en-US" sz="2800" b="1" dirty="0">
                <a:solidFill>
                  <a:srgbClr val="0000FF"/>
                </a:solidFill>
                <a:latin typeface="Times New Roman" pitchFamily="18" charset="0"/>
              </a:rPr>
              <a:t>。</a:t>
            </a:r>
          </a:p>
        </p:txBody>
      </p:sp>
      <p:sp>
        <p:nvSpPr>
          <p:cNvPr id="18" name="Text Box 10"/>
          <p:cNvSpPr txBox="1">
            <a:spLocks noChangeArrowheads="1"/>
          </p:cNvSpPr>
          <p:nvPr/>
        </p:nvSpPr>
        <p:spPr bwMode="auto">
          <a:xfrm>
            <a:off x="762000" y="5180013"/>
            <a:ext cx="7696200" cy="1117600"/>
          </a:xfrm>
          <a:prstGeom prst="rect">
            <a:avLst/>
          </a:prstGeom>
          <a:noFill/>
          <a:ln w="9525" algn="ctr">
            <a:noFill/>
            <a:miter lim="800000"/>
            <a:headEnd/>
            <a:tailEnd/>
          </a:ln>
          <a:effectLst/>
        </p:spPr>
        <p:txBody>
          <a:bodyPr>
            <a:spAutoFit/>
          </a:bodyPr>
          <a:lstStyle/>
          <a:p>
            <a:pPr algn="just" fontAlgn="base">
              <a:lnSpc>
                <a:spcPct val="120000"/>
              </a:lnSpc>
              <a:spcBef>
                <a:spcPct val="0"/>
              </a:spcBef>
              <a:spcAft>
                <a:spcPct val="0"/>
              </a:spcAft>
            </a:pPr>
            <a:r>
              <a:rPr kumimoji="1" lang="en-US" altLang="zh-CN" sz="2800" b="1" dirty="0">
                <a:solidFill>
                  <a:srgbClr val="0000FF"/>
                </a:solidFill>
                <a:latin typeface="Times New Roman" pitchFamily="18" charset="0"/>
              </a:rPr>
              <a:t>        </a:t>
            </a:r>
            <a:r>
              <a:rPr kumimoji="1" lang="zh-CN" altLang="en-US" sz="2800" b="1" dirty="0">
                <a:solidFill>
                  <a:srgbClr val="FF0000"/>
                </a:solidFill>
                <a:latin typeface="Times New Roman" pitchFamily="18" charset="0"/>
              </a:rPr>
              <a:t>内外存之间的数据交换次数</a:t>
            </a:r>
            <a:r>
              <a:rPr kumimoji="1" lang="zh-CN" altLang="en-US" sz="2800" b="1" dirty="0">
                <a:solidFill>
                  <a:srgbClr val="0000FF"/>
                </a:solidFill>
                <a:latin typeface="Times New Roman" pitchFamily="18" charset="0"/>
              </a:rPr>
              <a:t>就成为影响外部排序速度的主要因素。</a:t>
            </a:r>
          </a:p>
        </p:txBody>
      </p:sp>
    </p:spTree>
    <p:extLst>
      <p:ext uri="{BB962C8B-B14F-4D97-AF65-F5344CB8AC3E}">
        <p14:creationId xmlns:p14="http://schemas.microsoft.com/office/powerpoint/2010/main" val="240294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7" grpId="0" animBg="1"/>
      <p:bldP spid="18"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0063EC4C-CFD8-4F45-A0A2-30028C1F73DB}" type="slidenum">
              <a:rPr lang="zh-CN" altLang="en-US" b="1">
                <a:solidFill>
                  <a:srgbClr val="F79646">
                    <a:lumMod val="75000"/>
                  </a:srgbClr>
                </a:solidFill>
              </a:rPr>
              <a:pPr/>
              <a:t>50</a:t>
            </a:fld>
            <a:endParaRPr lang="zh-CN" altLang="en-US" b="1" dirty="0">
              <a:solidFill>
                <a:srgbClr val="F79646">
                  <a:lumMod val="75000"/>
                </a:srgbClr>
              </a:solidFill>
            </a:endParaRPr>
          </a:p>
        </p:txBody>
      </p:sp>
      <p:sp>
        <p:nvSpPr>
          <p:cNvPr id="2" name="标题 1"/>
          <p:cNvSpPr>
            <a:spLocks noGrp="1"/>
          </p:cNvSpPr>
          <p:nvPr>
            <p:ph type="title"/>
          </p:nvPr>
        </p:nvSpPr>
        <p:spPr>
          <a:xfrm>
            <a:off x="457200" y="0"/>
            <a:ext cx="8229600" cy="1143000"/>
          </a:xfrm>
        </p:spPr>
        <p:txBody>
          <a:bodyPr>
            <a:normAutofit/>
          </a:bodyPr>
          <a:lstStyle/>
          <a:p>
            <a:pPr lvl="0" fontAlgn="base">
              <a:lnSpc>
                <a:spcPct val="150000"/>
              </a:lnSpc>
              <a:spcBef>
                <a:spcPct val="5000"/>
              </a:spcBef>
              <a:spcAft>
                <a:spcPct val="5000"/>
              </a:spcAft>
            </a:pPr>
            <a:r>
              <a:rPr kumimoji="1" lang="en-US" altLang="zh-CN" sz="3200" b="1" dirty="0">
                <a:latin typeface="Arial" charset="0"/>
                <a:ea typeface="宋体" charset="-122"/>
                <a:cs typeface="+mn-cs"/>
              </a:rPr>
              <a:t>6.2.4 </a:t>
            </a:r>
            <a:r>
              <a:rPr kumimoji="1" lang="zh-CN" altLang="en-US" sz="3200" b="1" dirty="0">
                <a:latin typeface="Arial" charset="0"/>
                <a:ea typeface="宋体" charset="-122"/>
                <a:cs typeface="+mn-cs"/>
              </a:rPr>
              <a:t>希尔排序</a:t>
            </a:r>
          </a:p>
        </p:txBody>
      </p:sp>
      <p:sp>
        <p:nvSpPr>
          <p:cNvPr id="4" name="日期占位符 3"/>
          <p:cNvSpPr>
            <a:spLocks noGrp="1"/>
          </p:cNvSpPr>
          <p:nvPr>
            <p:ph type="dt" sz="half" idx="4294967295"/>
          </p:nvPr>
        </p:nvSpPr>
        <p:spPr>
          <a:xfrm>
            <a:off x="0" y="6356350"/>
            <a:ext cx="2133600" cy="365125"/>
          </a:xfrm>
        </p:spPr>
        <p:txBody>
          <a:bodyPr/>
          <a:lstStyle/>
          <a:p>
            <a:fld id="{FBD409E7-A22D-4E0B-B3E7-D898B7797E2D}" type="datetime1">
              <a:rPr lang="zh-CN" altLang="en-US" b="1" smtClean="0">
                <a:solidFill>
                  <a:srgbClr val="F79646">
                    <a:lumMod val="75000"/>
                  </a:srgbClr>
                </a:solidFill>
              </a:rPr>
              <a:t>2025/4/9</a:t>
            </a:fld>
            <a:endParaRPr lang="zh-CN" altLang="en-US" b="1" dirty="0">
              <a:solidFill>
                <a:srgbClr val="F79646">
                  <a:lumMod val="75000"/>
                </a:srgbClr>
              </a:solidFill>
            </a:endParaRPr>
          </a:p>
        </p:txBody>
      </p:sp>
      <p:pic>
        <p:nvPicPr>
          <p:cNvPr id="2049" name="Picture 1" descr="C:\Users\Haijun\AppData\Roaming\Tencent\Users\2968516474\QQ\WinTemp\RichOle\O5)[OOM[}$H7(6{A~41GY`Q.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73137" y="1"/>
            <a:ext cx="970863" cy="838199"/>
          </a:xfrm>
          <a:prstGeom prst="rect">
            <a:avLst/>
          </a:prstGeom>
          <a:noFill/>
          <a:extLst>
            <a:ext uri="{909E8E84-426E-40DD-AFC4-6F175D3DCCD1}">
              <a14:hiddenFill xmlns:a14="http://schemas.microsoft.com/office/drawing/2010/main">
                <a:solidFill>
                  <a:srgbClr val="FFFFFF"/>
                </a:solidFill>
              </a14:hiddenFill>
            </a:ext>
          </a:extLst>
        </p:spPr>
      </p:pic>
      <p:cxnSp>
        <p:nvCxnSpPr>
          <p:cNvPr id="12" name="直接连接符 11"/>
          <p:cNvCxnSpPr/>
          <p:nvPr/>
        </p:nvCxnSpPr>
        <p:spPr>
          <a:xfrm>
            <a:off x="457200" y="6324600"/>
            <a:ext cx="822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Text Box 5"/>
          <p:cNvSpPr txBox="1">
            <a:spLocks noChangeArrowheads="1"/>
          </p:cNvSpPr>
          <p:nvPr/>
        </p:nvSpPr>
        <p:spPr bwMode="auto">
          <a:xfrm>
            <a:off x="755650" y="2462212"/>
            <a:ext cx="6985000" cy="1117600"/>
          </a:xfrm>
          <a:prstGeom prst="rect">
            <a:avLst/>
          </a:prstGeom>
          <a:noFill/>
          <a:ln w="9525" algn="ctr">
            <a:noFill/>
            <a:miter lim="800000"/>
            <a:headEnd/>
            <a:tailEnd/>
          </a:ln>
          <a:effectLst/>
        </p:spPr>
        <p:txBody>
          <a:bodyPr>
            <a:spAutoFit/>
          </a:bodyPr>
          <a:lstStyle/>
          <a:p>
            <a:pPr algn="just" fontAlgn="base">
              <a:lnSpc>
                <a:spcPct val="120000"/>
              </a:lnSpc>
              <a:spcBef>
                <a:spcPct val="0"/>
              </a:spcBef>
              <a:spcAft>
                <a:spcPct val="0"/>
              </a:spcAft>
            </a:pPr>
            <a:r>
              <a:rPr kumimoji="1" lang="en-US" altLang="zh-CN" sz="2800" b="1" dirty="0">
                <a:solidFill>
                  <a:srgbClr val="0000FF"/>
                </a:solidFill>
                <a:latin typeface="Times New Roman" pitchFamily="18" charset="0"/>
              </a:rPr>
              <a:t>        (1)</a:t>
            </a:r>
            <a:r>
              <a:rPr kumimoji="1" lang="zh-CN" altLang="en-US" sz="2800" b="1" dirty="0">
                <a:solidFill>
                  <a:srgbClr val="0000FF"/>
                </a:solidFill>
                <a:latin typeface="Times New Roman" pitchFamily="18" charset="0"/>
              </a:rPr>
              <a:t>对待排记录序列先作“宏观”调整，再作“微观”调整。</a:t>
            </a:r>
          </a:p>
        </p:txBody>
      </p:sp>
      <p:sp>
        <p:nvSpPr>
          <p:cNvPr id="14" name="Text Box 6"/>
          <p:cNvSpPr txBox="1">
            <a:spLocks noChangeArrowheads="1"/>
          </p:cNvSpPr>
          <p:nvPr/>
        </p:nvSpPr>
        <p:spPr bwMode="auto">
          <a:xfrm>
            <a:off x="755650" y="3759200"/>
            <a:ext cx="6911975" cy="1117600"/>
          </a:xfrm>
          <a:prstGeom prst="rect">
            <a:avLst/>
          </a:prstGeom>
          <a:noFill/>
          <a:ln w="9525" algn="ctr">
            <a:noFill/>
            <a:miter lim="800000"/>
            <a:headEnd/>
            <a:tailEnd/>
          </a:ln>
          <a:effectLst/>
        </p:spPr>
        <p:txBody>
          <a:bodyPr>
            <a:spAutoFit/>
          </a:bodyPr>
          <a:lstStyle/>
          <a:p>
            <a:pPr algn="just" fontAlgn="base">
              <a:lnSpc>
                <a:spcPct val="120000"/>
              </a:lnSpc>
              <a:spcBef>
                <a:spcPct val="0"/>
              </a:spcBef>
              <a:spcAft>
                <a:spcPct val="0"/>
              </a:spcAft>
            </a:pPr>
            <a:r>
              <a:rPr kumimoji="1" lang="en-US" altLang="zh-CN" sz="2800" b="1" dirty="0">
                <a:solidFill>
                  <a:srgbClr val="0000FF"/>
                </a:solidFill>
                <a:latin typeface="Times New Roman" pitchFamily="18" charset="0"/>
              </a:rPr>
              <a:t>        (2)</a:t>
            </a:r>
            <a:r>
              <a:rPr kumimoji="1" lang="zh-CN" altLang="en-US" sz="2800" b="1" dirty="0">
                <a:solidFill>
                  <a:srgbClr val="0000FF"/>
                </a:solidFill>
                <a:latin typeface="Times New Roman" pitchFamily="18" charset="0"/>
              </a:rPr>
              <a:t>所谓“宏观”调整，指的是，“跳跃式” 的插入排序。</a:t>
            </a:r>
          </a:p>
        </p:txBody>
      </p:sp>
      <p:sp>
        <p:nvSpPr>
          <p:cNvPr id="15" name="Text Box 7"/>
          <p:cNvSpPr txBox="1">
            <a:spLocks noChangeArrowheads="1"/>
          </p:cNvSpPr>
          <p:nvPr/>
        </p:nvSpPr>
        <p:spPr bwMode="auto">
          <a:xfrm>
            <a:off x="611188" y="973137"/>
            <a:ext cx="5832475" cy="519113"/>
          </a:xfrm>
          <a:prstGeom prst="rect">
            <a:avLst/>
          </a:prstGeom>
          <a:noFill/>
          <a:ln w="9525" algn="ctr">
            <a:noFill/>
            <a:miter lim="800000"/>
            <a:headEnd/>
            <a:tailEnd/>
          </a:ln>
          <a:effectLst/>
        </p:spPr>
        <p:txBody>
          <a:bodyPr>
            <a:spAutoFit/>
          </a:bodyPr>
          <a:lstStyle/>
          <a:p>
            <a:pPr fontAlgn="base">
              <a:spcBef>
                <a:spcPct val="20000"/>
              </a:spcBef>
              <a:spcAft>
                <a:spcPct val="0"/>
              </a:spcAft>
              <a:buFont typeface="Wingdings" pitchFamily="2" charset="2"/>
              <a:buChar char="p"/>
            </a:pPr>
            <a:r>
              <a:rPr kumimoji="1" lang="en-US" altLang="zh-CN" sz="2800" b="1">
                <a:solidFill>
                  <a:srgbClr val="003300"/>
                </a:solidFill>
                <a:latin typeface="Times New Roman" pitchFamily="18" charset="0"/>
              </a:rPr>
              <a:t> </a:t>
            </a:r>
            <a:r>
              <a:rPr kumimoji="1" lang="zh-CN" altLang="en-US" sz="2800" b="1">
                <a:solidFill>
                  <a:srgbClr val="003300"/>
                </a:solidFill>
                <a:latin typeface="Times New Roman" pitchFamily="18" charset="0"/>
              </a:rPr>
              <a:t>希尔排序的思想</a:t>
            </a:r>
          </a:p>
        </p:txBody>
      </p:sp>
    </p:spTree>
    <p:extLst>
      <p:ext uri="{BB962C8B-B14F-4D97-AF65-F5344CB8AC3E}">
        <p14:creationId xmlns:p14="http://schemas.microsoft.com/office/powerpoint/2010/main" val="1008150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0063EC4C-CFD8-4F45-A0A2-30028C1F73DB}" type="slidenum">
              <a:rPr lang="zh-CN" altLang="en-US" b="1">
                <a:solidFill>
                  <a:srgbClr val="F79646">
                    <a:lumMod val="75000"/>
                  </a:srgbClr>
                </a:solidFill>
              </a:rPr>
              <a:pPr/>
              <a:t>51</a:t>
            </a:fld>
            <a:endParaRPr lang="zh-CN" altLang="en-US" b="1" dirty="0">
              <a:solidFill>
                <a:srgbClr val="F79646">
                  <a:lumMod val="75000"/>
                </a:srgbClr>
              </a:solidFill>
            </a:endParaRPr>
          </a:p>
        </p:txBody>
      </p:sp>
      <p:sp>
        <p:nvSpPr>
          <p:cNvPr id="2" name="标题 1"/>
          <p:cNvSpPr>
            <a:spLocks noGrp="1"/>
          </p:cNvSpPr>
          <p:nvPr>
            <p:ph type="title"/>
          </p:nvPr>
        </p:nvSpPr>
        <p:spPr>
          <a:xfrm>
            <a:off x="457200" y="0"/>
            <a:ext cx="8229600" cy="1143000"/>
          </a:xfrm>
        </p:spPr>
        <p:txBody>
          <a:bodyPr>
            <a:normAutofit/>
          </a:bodyPr>
          <a:lstStyle/>
          <a:p>
            <a:pPr lvl="0" fontAlgn="base">
              <a:lnSpc>
                <a:spcPct val="150000"/>
              </a:lnSpc>
              <a:spcBef>
                <a:spcPct val="5000"/>
              </a:spcBef>
              <a:spcAft>
                <a:spcPct val="5000"/>
              </a:spcAft>
            </a:pPr>
            <a:r>
              <a:rPr kumimoji="1" lang="en-US" altLang="zh-CN" sz="3200" b="1" dirty="0">
                <a:latin typeface="Arial" charset="0"/>
                <a:ea typeface="宋体" charset="-122"/>
                <a:cs typeface="+mn-cs"/>
              </a:rPr>
              <a:t>6.2.4 </a:t>
            </a:r>
            <a:r>
              <a:rPr kumimoji="1" lang="zh-CN" altLang="en-US" sz="3200" b="1" dirty="0">
                <a:latin typeface="Arial" charset="0"/>
                <a:ea typeface="宋体" charset="-122"/>
                <a:cs typeface="+mn-cs"/>
              </a:rPr>
              <a:t>希尔排序</a:t>
            </a:r>
          </a:p>
        </p:txBody>
      </p:sp>
      <p:sp>
        <p:nvSpPr>
          <p:cNvPr id="4" name="日期占位符 3"/>
          <p:cNvSpPr>
            <a:spLocks noGrp="1"/>
          </p:cNvSpPr>
          <p:nvPr>
            <p:ph type="dt" sz="half" idx="4294967295"/>
          </p:nvPr>
        </p:nvSpPr>
        <p:spPr>
          <a:xfrm>
            <a:off x="0" y="6356350"/>
            <a:ext cx="2133600" cy="365125"/>
          </a:xfrm>
        </p:spPr>
        <p:txBody>
          <a:bodyPr/>
          <a:lstStyle/>
          <a:p>
            <a:fld id="{A4D97BC0-A6EB-498F-B1C8-EF4D6882DC71}" type="datetime1">
              <a:rPr lang="zh-CN" altLang="en-US" b="1" smtClean="0">
                <a:solidFill>
                  <a:srgbClr val="F79646">
                    <a:lumMod val="75000"/>
                  </a:srgbClr>
                </a:solidFill>
              </a:rPr>
              <a:t>2025/4/9</a:t>
            </a:fld>
            <a:endParaRPr lang="zh-CN" altLang="en-US" b="1" dirty="0">
              <a:solidFill>
                <a:srgbClr val="F79646">
                  <a:lumMod val="75000"/>
                </a:srgbClr>
              </a:solidFill>
            </a:endParaRPr>
          </a:p>
        </p:txBody>
      </p:sp>
      <p:pic>
        <p:nvPicPr>
          <p:cNvPr id="2049" name="Picture 1" descr="C:\Users\Haijun\AppData\Roaming\Tencent\Users\2968516474\QQ\WinTemp\RichOle\O5)[OOM[}$H7(6{A~41GY`Q.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73137" y="1"/>
            <a:ext cx="970863" cy="838199"/>
          </a:xfrm>
          <a:prstGeom prst="rect">
            <a:avLst/>
          </a:prstGeom>
          <a:noFill/>
          <a:extLst>
            <a:ext uri="{909E8E84-426E-40DD-AFC4-6F175D3DCCD1}">
              <a14:hiddenFill xmlns:a14="http://schemas.microsoft.com/office/drawing/2010/main">
                <a:solidFill>
                  <a:srgbClr val="FFFFFF"/>
                </a:solidFill>
              </a14:hiddenFill>
            </a:ext>
          </a:extLst>
        </p:spPr>
      </p:pic>
      <p:cxnSp>
        <p:nvCxnSpPr>
          <p:cNvPr id="12" name="直接连接符 11"/>
          <p:cNvCxnSpPr/>
          <p:nvPr/>
        </p:nvCxnSpPr>
        <p:spPr>
          <a:xfrm>
            <a:off x="457200" y="6324600"/>
            <a:ext cx="822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Text Box 6"/>
          <p:cNvSpPr txBox="1">
            <a:spLocks noChangeArrowheads="1"/>
          </p:cNvSpPr>
          <p:nvPr/>
        </p:nvSpPr>
        <p:spPr bwMode="auto">
          <a:xfrm>
            <a:off x="684213" y="1554163"/>
            <a:ext cx="7872412" cy="1117600"/>
          </a:xfrm>
          <a:prstGeom prst="rect">
            <a:avLst/>
          </a:prstGeom>
          <a:noFill/>
          <a:ln w="9525" algn="ctr">
            <a:noFill/>
            <a:miter lim="800000"/>
            <a:headEnd/>
            <a:tailEnd/>
          </a:ln>
          <a:effectLst/>
        </p:spPr>
        <p:txBody>
          <a:bodyPr>
            <a:spAutoFit/>
          </a:bodyPr>
          <a:lstStyle/>
          <a:p>
            <a:pPr fontAlgn="base">
              <a:lnSpc>
                <a:spcPct val="120000"/>
              </a:lnSpc>
              <a:spcBef>
                <a:spcPct val="0"/>
              </a:spcBef>
              <a:spcAft>
                <a:spcPct val="0"/>
              </a:spcAft>
            </a:pPr>
            <a:r>
              <a:rPr kumimoji="1" lang="en-US" altLang="zh-CN" sz="2800" b="1">
                <a:solidFill>
                  <a:srgbClr val="0000FF"/>
                </a:solidFill>
                <a:latin typeface="Times New Roman" pitchFamily="18" charset="0"/>
              </a:rPr>
              <a:t>        (1)</a:t>
            </a:r>
            <a:r>
              <a:rPr kumimoji="1" lang="zh-CN" altLang="en-US" sz="2800" b="1">
                <a:solidFill>
                  <a:srgbClr val="0000FF"/>
                </a:solidFill>
                <a:latin typeface="Times New Roman" pitchFamily="18" charset="0"/>
              </a:rPr>
              <a:t>将记录序列分成若干子序列，分别对每个子序列进行插入排序。</a:t>
            </a:r>
          </a:p>
        </p:txBody>
      </p:sp>
      <p:sp>
        <p:nvSpPr>
          <p:cNvPr id="14" name="Text Box 7"/>
          <p:cNvSpPr txBox="1">
            <a:spLocks noChangeArrowheads="1"/>
          </p:cNvSpPr>
          <p:nvPr/>
        </p:nvSpPr>
        <p:spPr bwMode="auto">
          <a:xfrm>
            <a:off x="611188" y="5446713"/>
            <a:ext cx="8027987" cy="860425"/>
          </a:xfrm>
          <a:prstGeom prst="rect">
            <a:avLst/>
          </a:prstGeom>
          <a:noFill/>
          <a:ln w="9525">
            <a:noFill/>
            <a:miter lim="800000"/>
            <a:headEnd/>
            <a:tailEnd/>
          </a:ln>
          <a:effectLst/>
        </p:spPr>
        <p:txBody>
          <a:bodyPr>
            <a:spAutoFit/>
          </a:bodyPr>
          <a:lstStyle/>
          <a:p>
            <a:pPr fontAlgn="base">
              <a:lnSpc>
                <a:spcPct val="90000"/>
              </a:lnSpc>
              <a:spcBef>
                <a:spcPct val="0"/>
              </a:spcBef>
              <a:spcAft>
                <a:spcPct val="0"/>
              </a:spcAft>
            </a:pPr>
            <a:r>
              <a:rPr kumimoji="1" lang="en-US" altLang="zh-CN" sz="2800" b="1">
                <a:solidFill>
                  <a:srgbClr val="0000FF"/>
                </a:solidFill>
                <a:latin typeface="Times New Roman" pitchFamily="18" charset="0"/>
              </a:rPr>
              <a:t>        (2)</a:t>
            </a:r>
            <a:r>
              <a:rPr kumimoji="1" lang="zh-CN" altLang="en-US" sz="2800" b="1">
                <a:solidFill>
                  <a:srgbClr val="0000FF"/>
                </a:solidFill>
                <a:latin typeface="Times New Roman" pitchFamily="18" charset="0"/>
              </a:rPr>
              <a:t>其中，</a:t>
            </a:r>
            <a:r>
              <a:rPr kumimoji="1" lang="en-US" altLang="zh-CN" sz="2800" b="1">
                <a:solidFill>
                  <a:srgbClr val="0000FF"/>
                </a:solidFill>
                <a:latin typeface="Times New Roman" pitchFamily="18" charset="0"/>
              </a:rPr>
              <a:t>d </a:t>
            </a:r>
            <a:r>
              <a:rPr kumimoji="1" lang="zh-CN" altLang="en-US" sz="2800" b="1">
                <a:solidFill>
                  <a:srgbClr val="0000FF"/>
                </a:solidFill>
                <a:latin typeface="Times New Roman" pitchFamily="18" charset="0"/>
              </a:rPr>
              <a:t>称为增量，它的值在排序过程中从大到小逐渐缩小，直至最后一趟排序减为 </a:t>
            </a:r>
            <a:r>
              <a:rPr kumimoji="1" lang="en-US" altLang="zh-CN" sz="2800" b="1">
                <a:solidFill>
                  <a:srgbClr val="0000FF"/>
                </a:solidFill>
                <a:latin typeface="Times New Roman" pitchFamily="18" charset="0"/>
              </a:rPr>
              <a:t>1</a:t>
            </a:r>
            <a:r>
              <a:rPr kumimoji="1" lang="zh-CN" altLang="en-US" sz="2800" b="1">
                <a:solidFill>
                  <a:srgbClr val="0000FF"/>
                </a:solidFill>
                <a:latin typeface="Times New Roman" pitchFamily="18" charset="0"/>
              </a:rPr>
              <a:t>。</a:t>
            </a:r>
          </a:p>
        </p:txBody>
      </p:sp>
      <p:sp>
        <p:nvSpPr>
          <p:cNvPr id="15" name="Text Box 8"/>
          <p:cNvSpPr txBox="1">
            <a:spLocks noChangeArrowheads="1"/>
          </p:cNvSpPr>
          <p:nvPr/>
        </p:nvSpPr>
        <p:spPr bwMode="auto">
          <a:xfrm>
            <a:off x="1189038" y="2635250"/>
            <a:ext cx="7343775" cy="2655888"/>
          </a:xfrm>
          <a:prstGeom prst="rect">
            <a:avLst/>
          </a:prstGeom>
          <a:noFill/>
          <a:ln w="9525" algn="ctr">
            <a:noFill/>
            <a:miter lim="800000"/>
            <a:headEnd/>
            <a:tailEnd/>
          </a:ln>
          <a:effectLst/>
        </p:spPr>
        <p:txBody>
          <a:bodyPr>
            <a:spAutoFit/>
          </a:bodyPr>
          <a:lstStyle/>
          <a:p>
            <a:pPr fontAlgn="base">
              <a:lnSpc>
                <a:spcPct val="120000"/>
              </a:lnSpc>
              <a:spcBef>
                <a:spcPct val="0"/>
              </a:spcBef>
              <a:spcAft>
                <a:spcPct val="0"/>
              </a:spcAft>
            </a:pPr>
            <a:r>
              <a:rPr kumimoji="1" lang="en-US" altLang="zh-CN" sz="2800" b="1">
                <a:solidFill>
                  <a:srgbClr val="0000FF"/>
                </a:solidFill>
                <a:latin typeface="Times New Roman" pitchFamily="18" charset="0"/>
              </a:rPr>
              <a:t>  </a:t>
            </a:r>
            <a:r>
              <a:rPr kumimoji="1" lang="zh-CN" altLang="en-US" sz="2800" b="1">
                <a:solidFill>
                  <a:srgbClr val="0000FF"/>
                </a:solidFill>
                <a:latin typeface="Times New Roman" pitchFamily="18" charset="0"/>
              </a:rPr>
              <a:t>例如：将 </a:t>
            </a:r>
            <a:r>
              <a:rPr kumimoji="1" lang="en-US" altLang="zh-CN" sz="2800" b="1">
                <a:solidFill>
                  <a:srgbClr val="0000FF"/>
                </a:solidFill>
                <a:latin typeface="Times New Roman" pitchFamily="18" charset="0"/>
              </a:rPr>
              <a:t>n </a:t>
            </a:r>
            <a:r>
              <a:rPr kumimoji="1" lang="zh-CN" altLang="en-US" sz="2800" b="1">
                <a:solidFill>
                  <a:srgbClr val="0000FF"/>
                </a:solidFill>
                <a:latin typeface="Times New Roman" pitchFamily="18" charset="0"/>
              </a:rPr>
              <a:t>个记录分成 </a:t>
            </a:r>
            <a:r>
              <a:rPr kumimoji="1" lang="en-US" altLang="zh-CN" sz="2800" b="1">
                <a:solidFill>
                  <a:srgbClr val="0000FF"/>
                </a:solidFill>
                <a:latin typeface="Times New Roman" pitchFamily="18" charset="0"/>
              </a:rPr>
              <a:t>d </a:t>
            </a:r>
            <a:r>
              <a:rPr kumimoji="1" lang="zh-CN" altLang="en-US" sz="2800" b="1">
                <a:solidFill>
                  <a:srgbClr val="0000FF"/>
                </a:solidFill>
                <a:latin typeface="Times New Roman" pitchFamily="18" charset="0"/>
              </a:rPr>
              <a:t>个子序列：</a:t>
            </a:r>
          </a:p>
          <a:p>
            <a:pPr fontAlgn="base">
              <a:lnSpc>
                <a:spcPct val="120000"/>
              </a:lnSpc>
              <a:spcBef>
                <a:spcPct val="0"/>
              </a:spcBef>
              <a:spcAft>
                <a:spcPct val="0"/>
              </a:spcAft>
            </a:pPr>
            <a:r>
              <a:rPr kumimoji="1" lang="zh-CN" altLang="en-US" sz="2800" b="1">
                <a:solidFill>
                  <a:srgbClr val="0000FF"/>
                </a:solidFill>
                <a:latin typeface="Times New Roman" pitchFamily="18" charset="0"/>
              </a:rPr>
              <a:t>  </a:t>
            </a:r>
            <a:r>
              <a:rPr kumimoji="1" lang="en-US" altLang="zh-CN" sz="2800" b="1">
                <a:solidFill>
                  <a:srgbClr val="0000FF"/>
                </a:solidFill>
                <a:latin typeface="Times New Roman" pitchFamily="18" charset="0"/>
              </a:rPr>
              <a:t>{R[1],R[1+d],R[1+2d],…,R[1+kd]}</a:t>
            </a:r>
          </a:p>
          <a:p>
            <a:pPr fontAlgn="base">
              <a:lnSpc>
                <a:spcPct val="120000"/>
              </a:lnSpc>
              <a:spcBef>
                <a:spcPct val="0"/>
              </a:spcBef>
              <a:spcAft>
                <a:spcPct val="0"/>
              </a:spcAft>
            </a:pPr>
            <a:r>
              <a:rPr kumimoji="1" lang="en-US" altLang="zh-CN" sz="2800" b="1">
                <a:solidFill>
                  <a:srgbClr val="0000FF"/>
                </a:solidFill>
                <a:latin typeface="Times New Roman" pitchFamily="18" charset="0"/>
              </a:rPr>
              <a:t>  {R[2],R[2+d],R[2+2d],…,R[2+kd]}</a:t>
            </a:r>
          </a:p>
          <a:p>
            <a:pPr fontAlgn="base">
              <a:lnSpc>
                <a:spcPct val="120000"/>
              </a:lnSpc>
              <a:spcBef>
                <a:spcPct val="0"/>
              </a:spcBef>
              <a:spcAft>
                <a:spcPct val="0"/>
              </a:spcAft>
            </a:pPr>
            <a:r>
              <a:rPr kumimoji="1" lang="en-US" altLang="zh-CN" sz="2800" b="1">
                <a:solidFill>
                  <a:srgbClr val="0000FF"/>
                </a:solidFill>
                <a:latin typeface="Times New Roman" pitchFamily="18" charset="0"/>
              </a:rPr>
              <a:t>   ……………………………………</a:t>
            </a:r>
          </a:p>
          <a:p>
            <a:pPr fontAlgn="base">
              <a:lnSpc>
                <a:spcPct val="120000"/>
              </a:lnSpc>
              <a:spcBef>
                <a:spcPct val="0"/>
              </a:spcBef>
              <a:spcAft>
                <a:spcPct val="0"/>
              </a:spcAft>
            </a:pPr>
            <a:r>
              <a:rPr kumimoji="1" lang="en-US" altLang="zh-CN" sz="2800" b="1">
                <a:solidFill>
                  <a:srgbClr val="0000FF"/>
                </a:solidFill>
                <a:latin typeface="Times New Roman" pitchFamily="18" charset="0"/>
              </a:rPr>
              <a:t>  {R[d],R[2d],R[3d],…,R[kd],R[(k+1)d]}</a:t>
            </a:r>
          </a:p>
        </p:txBody>
      </p:sp>
      <p:sp>
        <p:nvSpPr>
          <p:cNvPr id="16" name="Text Box 11"/>
          <p:cNvSpPr txBox="1">
            <a:spLocks noChangeArrowheads="1"/>
          </p:cNvSpPr>
          <p:nvPr/>
        </p:nvSpPr>
        <p:spPr bwMode="auto">
          <a:xfrm>
            <a:off x="684213" y="928687"/>
            <a:ext cx="3167062" cy="519113"/>
          </a:xfrm>
          <a:prstGeom prst="rect">
            <a:avLst/>
          </a:prstGeom>
          <a:noFill/>
          <a:ln w="9525" algn="ctr">
            <a:noFill/>
            <a:miter lim="800000"/>
            <a:headEnd/>
            <a:tailEnd/>
          </a:ln>
          <a:effectLst/>
        </p:spPr>
        <p:txBody>
          <a:bodyPr>
            <a:spAutoFit/>
          </a:bodyPr>
          <a:lstStyle/>
          <a:p>
            <a:pPr fontAlgn="base">
              <a:spcBef>
                <a:spcPct val="20000"/>
              </a:spcBef>
              <a:spcAft>
                <a:spcPct val="0"/>
              </a:spcAft>
              <a:buFont typeface="Wingdings" pitchFamily="2" charset="2"/>
              <a:buChar char="p"/>
            </a:pPr>
            <a:r>
              <a:rPr kumimoji="1" lang="en-US" altLang="zh-CN" sz="2800" b="1" dirty="0">
                <a:solidFill>
                  <a:srgbClr val="003300"/>
                </a:solidFill>
                <a:latin typeface="Times New Roman" pitchFamily="18" charset="0"/>
              </a:rPr>
              <a:t> </a:t>
            </a:r>
            <a:r>
              <a:rPr kumimoji="1" lang="zh-CN" altLang="en-US" sz="2800" b="1" dirty="0">
                <a:solidFill>
                  <a:srgbClr val="003300"/>
                </a:solidFill>
                <a:latin typeface="Times New Roman" pitchFamily="18" charset="0"/>
              </a:rPr>
              <a:t>希尔排序概述</a:t>
            </a:r>
          </a:p>
        </p:txBody>
      </p:sp>
    </p:spTree>
    <p:extLst>
      <p:ext uri="{BB962C8B-B14F-4D97-AF65-F5344CB8AC3E}">
        <p14:creationId xmlns:p14="http://schemas.microsoft.com/office/powerpoint/2010/main" val="181002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5"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0063EC4C-CFD8-4F45-A0A2-30028C1F73DB}" type="slidenum">
              <a:rPr lang="zh-CN" altLang="en-US" b="1">
                <a:solidFill>
                  <a:srgbClr val="F79646">
                    <a:lumMod val="75000"/>
                  </a:srgbClr>
                </a:solidFill>
              </a:rPr>
              <a:pPr/>
              <a:t>52</a:t>
            </a:fld>
            <a:endParaRPr lang="zh-CN" altLang="en-US" b="1" dirty="0">
              <a:solidFill>
                <a:srgbClr val="F79646">
                  <a:lumMod val="75000"/>
                </a:srgbClr>
              </a:solidFill>
            </a:endParaRPr>
          </a:p>
        </p:txBody>
      </p:sp>
      <p:sp>
        <p:nvSpPr>
          <p:cNvPr id="2" name="标题 1"/>
          <p:cNvSpPr>
            <a:spLocks noGrp="1"/>
          </p:cNvSpPr>
          <p:nvPr>
            <p:ph type="title"/>
          </p:nvPr>
        </p:nvSpPr>
        <p:spPr>
          <a:xfrm>
            <a:off x="457200" y="0"/>
            <a:ext cx="8229600" cy="1143000"/>
          </a:xfrm>
        </p:spPr>
        <p:txBody>
          <a:bodyPr>
            <a:normAutofit/>
          </a:bodyPr>
          <a:lstStyle/>
          <a:p>
            <a:pPr lvl="0" fontAlgn="base">
              <a:lnSpc>
                <a:spcPct val="150000"/>
              </a:lnSpc>
              <a:spcBef>
                <a:spcPct val="5000"/>
              </a:spcBef>
              <a:spcAft>
                <a:spcPct val="5000"/>
              </a:spcAft>
            </a:pPr>
            <a:r>
              <a:rPr kumimoji="1" lang="en-US" altLang="zh-CN" sz="3200" b="1" dirty="0">
                <a:latin typeface="Arial" charset="0"/>
                <a:ea typeface="宋体" charset="-122"/>
                <a:cs typeface="+mn-cs"/>
              </a:rPr>
              <a:t>6.2.4 </a:t>
            </a:r>
            <a:r>
              <a:rPr kumimoji="1" lang="zh-CN" altLang="en-US" sz="3200" b="1" dirty="0">
                <a:latin typeface="Arial" charset="0"/>
                <a:ea typeface="宋体" charset="-122"/>
                <a:cs typeface="+mn-cs"/>
              </a:rPr>
              <a:t>希尔排序</a:t>
            </a:r>
          </a:p>
        </p:txBody>
      </p:sp>
      <p:sp>
        <p:nvSpPr>
          <p:cNvPr id="4" name="日期占位符 3"/>
          <p:cNvSpPr>
            <a:spLocks noGrp="1"/>
          </p:cNvSpPr>
          <p:nvPr>
            <p:ph type="dt" sz="half" idx="4294967295"/>
          </p:nvPr>
        </p:nvSpPr>
        <p:spPr>
          <a:xfrm>
            <a:off x="0" y="6356350"/>
            <a:ext cx="2133600" cy="365125"/>
          </a:xfrm>
        </p:spPr>
        <p:txBody>
          <a:bodyPr/>
          <a:lstStyle/>
          <a:p>
            <a:fld id="{D3E2A1D6-D15F-4B91-9787-808A3C42BB13}" type="datetime1">
              <a:rPr lang="zh-CN" altLang="en-US" b="1" smtClean="0">
                <a:solidFill>
                  <a:srgbClr val="F79646">
                    <a:lumMod val="75000"/>
                  </a:srgbClr>
                </a:solidFill>
              </a:rPr>
              <a:t>2025/4/9</a:t>
            </a:fld>
            <a:endParaRPr lang="zh-CN" altLang="en-US" b="1" dirty="0">
              <a:solidFill>
                <a:srgbClr val="F79646">
                  <a:lumMod val="75000"/>
                </a:srgbClr>
              </a:solidFill>
            </a:endParaRPr>
          </a:p>
        </p:txBody>
      </p:sp>
      <p:pic>
        <p:nvPicPr>
          <p:cNvPr id="2049" name="Picture 1" descr="C:\Users\Haijun\AppData\Roaming\Tencent\Users\2968516474\QQ\WinTemp\RichOle\O5)[OOM[}$H7(6{A~41GY`Q.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73137" y="1"/>
            <a:ext cx="970863" cy="838199"/>
          </a:xfrm>
          <a:prstGeom prst="rect">
            <a:avLst/>
          </a:prstGeom>
          <a:noFill/>
          <a:extLst>
            <a:ext uri="{909E8E84-426E-40DD-AFC4-6F175D3DCCD1}">
              <a14:hiddenFill xmlns:a14="http://schemas.microsoft.com/office/drawing/2010/main">
                <a:solidFill>
                  <a:srgbClr val="FFFFFF"/>
                </a:solidFill>
              </a14:hiddenFill>
            </a:ext>
          </a:extLst>
        </p:spPr>
      </p:pic>
      <p:cxnSp>
        <p:nvCxnSpPr>
          <p:cNvPr id="12" name="直接连接符 11"/>
          <p:cNvCxnSpPr/>
          <p:nvPr/>
        </p:nvCxnSpPr>
        <p:spPr>
          <a:xfrm>
            <a:off x="457200" y="6324600"/>
            <a:ext cx="822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Rectangle 6"/>
          <p:cNvSpPr>
            <a:spLocks noChangeArrowheads="1"/>
          </p:cNvSpPr>
          <p:nvPr/>
        </p:nvSpPr>
        <p:spPr bwMode="auto">
          <a:xfrm>
            <a:off x="1204913" y="1563688"/>
            <a:ext cx="6705600" cy="609600"/>
          </a:xfrm>
          <a:prstGeom prst="rect">
            <a:avLst/>
          </a:prstGeom>
          <a:noFill/>
          <a:ln w="9525">
            <a:solidFill>
              <a:srgbClr val="000000"/>
            </a:solidFill>
            <a:miter lim="800000"/>
            <a:headEnd/>
            <a:tailEnd/>
          </a:ln>
          <a:effec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CN" altLang="zh-CN" sz="2800" b="1" i="0" u="none" strike="noStrike" kern="0" cap="none" spc="0" normalizeH="0" baseline="0" noProof="0">
              <a:ln>
                <a:noFill/>
              </a:ln>
              <a:solidFill>
                <a:srgbClr val="FF6600"/>
              </a:solidFill>
              <a:effectLst/>
              <a:uLnTx/>
              <a:uFillTx/>
              <a:latin typeface="Times New Roman" pitchFamily="18" charset="0"/>
            </a:endParaRPr>
          </a:p>
        </p:txBody>
      </p:sp>
      <p:sp>
        <p:nvSpPr>
          <p:cNvPr id="14" name="Line 7"/>
          <p:cNvSpPr>
            <a:spLocks noChangeShapeType="1"/>
          </p:cNvSpPr>
          <p:nvPr/>
        </p:nvSpPr>
        <p:spPr bwMode="auto">
          <a:xfrm>
            <a:off x="1814513" y="1563688"/>
            <a:ext cx="0" cy="609600"/>
          </a:xfrm>
          <a:prstGeom prst="line">
            <a:avLst/>
          </a:prstGeom>
          <a:noFill/>
          <a:ln w="9525">
            <a:solidFill>
              <a:srgbClr val="000000"/>
            </a:solidFill>
            <a:round/>
            <a:headEnd/>
            <a:tailEnd/>
          </a:ln>
          <a:effec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CN" altLang="en-US" sz="3000" b="1" i="0" u="none" strike="noStrike" kern="0" cap="none" spc="0" normalizeH="0" baseline="0" noProof="0">
              <a:ln>
                <a:noFill/>
              </a:ln>
              <a:solidFill>
                <a:srgbClr val="6600CC"/>
              </a:solidFill>
              <a:effectLst/>
              <a:uLnTx/>
              <a:uFillTx/>
              <a:latin typeface="Times New Roman" pitchFamily="18" charset="0"/>
              <a:ea typeface="楷体_GB2312" pitchFamily="49" charset="-122"/>
            </a:endParaRPr>
          </a:p>
        </p:txBody>
      </p:sp>
      <p:sp>
        <p:nvSpPr>
          <p:cNvPr id="15" name="Line 8"/>
          <p:cNvSpPr>
            <a:spLocks noChangeShapeType="1"/>
          </p:cNvSpPr>
          <p:nvPr/>
        </p:nvSpPr>
        <p:spPr bwMode="auto">
          <a:xfrm>
            <a:off x="2424113" y="1563688"/>
            <a:ext cx="0" cy="609600"/>
          </a:xfrm>
          <a:prstGeom prst="line">
            <a:avLst/>
          </a:prstGeom>
          <a:noFill/>
          <a:ln w="9525">
            <a:solidFill>
              <a:srgbClr val="000000"/>
            </a:solidFill>
            <a:round/>
            <a:headEnd/>
            <a:tailEnd/>
          </a:ln>
          <a:effec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CN" altLang="en-US" sz="3000" b="1" i="0" u="none" strike="noStrike" kern="0" cap="none" spc="0" normalizeH="0" baseline="0" noProof="0">
              <a:ln>
                <a:noFill/>
              </a:ln>
              <a:solidFill>
                <a:srgbClr val="6600CC"/>
              </a:solidFill>
              <a:effectLst/>
              <a:uLnTx/>
              <a:uFillTx/>
              <a:latin typeface="Times New Roman" pitchFamily="18" charset="0"/>
              <a:ea typeface="楷体_GB2312" pitchFamily="49" charset="-122"/>
            </a:endParaRPr>
          </a:p>
        </p:txBody>
      </p:sp>
      <p:sp>
        <p:nvSpPr>
          <p:cNvPr id="16" name="Line 9"/>
          <p:cNvSpPr>
            <a:spLocks noChangeShapeType="1"/>
          </p:cNvSpPr>
          <p:nvPr/>
        </p:nvSpPr>
        <p:spPr bwMode="auto">
          <a:xfrm>
            <a:off x="3033713" y="1563688"/>
            <a:ext cx="0" cy="609600"/>
          </a:xfrm>
          <a:prstGeom prst="line">
            <a:avLst/>
          </a:prstGeom>
          <a:noFill/>
          <a:ln w="9525">
            <a:solidFill>
              <a:srgbClr val="000000"/>
            </a:solidFill>
            <a:round/>
            <a:headEnd/>
            <a:tailEnd/>
          </a:ln>
          <a:effec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CN" altLang="en-US" sz="3000" b="1" i="0" u="none" strike="noStrike" kern="0" cap="none" spc="0" normalizeH="0" baseline="0" noProof="0">
              <a:ln>
                <a:noFill/>
              </a:ln>
              <a:solidFill>
                <a:srgbClr val="6600CC"/>
              </a:solidFill>
              <a:effectLst/>
              <a:uLnTx/>
              <a:uFillTx/>
              <a:latin typeface="Times New Roman" pitchFamily="18" charset="0"/>
              <a:ea typeface="楷体_GB2312" pitchFamily="49" charset="-122"/>
            </a:endParaRPr>
          </a:p>
        </p:txBody>
      </p:sp>
      <p:sp>
        <p:nvSpPr>
          <p:cNvPr id="17" name="Line 10"/>
          <p:cNvSpPr>
            <a:spLocks noChangeShapeType="1"/>
          </p:cNvSpPr>
          <p:nvPr/>
        </p:nvSpPr>
        <p:spPr bwMode="auto">
          <a:xfrm>
            <a:off x="3643313" y="1563688"/>
            <a:ext cx="0" cy="609600"/>
          </a:xfrm>
          <a:prstGeom prst="line">
            <a:avLst/>
          </a:prstGeom>
          <a:noFill/>
          <a:ln w="9525">
            <a:solidFill>
              <a:srgbClr val="000000"/>
            </a:solidFill>
            <a:round/>
            <a:headEnd/>
            <a:tailEnd/>
          </a:ln>
          <a:effec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CN" altLang="en-US" sz="3000" b="1" i="0" u="none" strike="noStrike" kern="0" cap="none" spc="0" normalizeH="0" baseline="0" noProof="0">
              <a:ln>
                <a:noFill/>
              </a:ln>
              <a:solidFill>
                <a:srgbClr val="6600CC"/>
              </a:solidFill>
              <a:effectLst/>
              <a:uLnTx/>
              <a:uFillTx/>
              <a:latin typeface="Times New Roman" pitchFamily="18" charset="0"/>
              <a:ea typeface="楷体_GB2312" pitchFamily="49" charset="-122"/>
            </a:endParaRPr>
          </a:p>
        </p:txBody>
      </p:sp>
      <p:sp>
        <p:nvSpPr>
          <p:cNvPr id="18" name="Line 11"/>
          <p:cNvSpPr>
            <a:spLocks noChangeShapeType="1"/>
          </p:cNvSpPr>
          <p:nvPr/>
        </p:nvSpPr>
        <p:spPr bwMode="auto">
          <a:xfrm>
            <a:off x="4252913" y="1563688"/>
            <a:ext cx="0" cy="609600"/>
          </a:xfrm>
          <a:prstGeom prst="line">
            <a:avLst/>
          </a:prstGeom>
          <a:noFill/>
          <a:ln w="9525">
            <a:solidFill>
              <a:srgbClr val="000000"/>
            </a:solidFill>
            <a:round/>
            <a:headEnd/>
            <a:tailEnd/>
          </a:ln>
          <a:effec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CN" altLang="en-US" sz="3000" b="1" i="0" u="none" strike="noStrike" kern="0" cap="none" spc="0" normalizeH="0" baseline="0" noProof="0">
              <a:ln>
                <a:noFill/>
              </a:ln>
              <a:solidFill>
                <a:srgbClr val="6600CC"/>
              </a:solidFill>
              <a:effectLst/>
              <a:uLnTx/>
              <a:uFillTx/>
              <a:latin typeface="Times New Roman" pitchFamily="18" charset="0"/>
              <a:ea typeface="楷体_GB2312" pitchFamily="49" charset="-122"/>
            </a:endParaRPr>
          </a:p>
        </p:txBody>
      </p:sp>
      <p:sp>
        <p:nvSpPr>
          <p:cNvPr id="19" name="Line 12"/>
          <p:cNvSpPr>
            <a:spLocks noChangeShapeType="1"/>
          </p:cNvSpPr>
          <p:nvPr/>
        </p:nvSpPr>
        <p:spPr bwMode="auto">
          <a:xfrm>
            <a:off x="4862513" y="1563688"/>
            <a:ext cx="0" cy="609600"/>
          </a:xfrm>
          <a:prstGeom prst="line">
            <a:avLst/>
          </a:prstGeom>
          <a:noFill/>
          <a:ln w="9525">
            <a:solidFill>
              <a:srgbClr val="000000"/>
            </a:solidFill>
            <a:round/>
            <a:headEnd/>
            <a:tailEnd/>
          </a:ln>
          <a:effec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CN" altLang="en-US" sz="3000" b="1" i="0" u="none" strike="noStrike" kern="0" cap="none" spc="0" normalizeH="0" baseline="0" noProof="0">
              <a:ln>
                <a:noFill/>
              </a:ln>
              <a:solidFill>
                <a:srgbClr val="6600CC"/>
              </a:solidFill>
              <a:effectLst/>
              <a:uLnTx/>
              <a:uFillTx/>
              <a:latin typeface="Times New Roman" pitchFamily="18" charset="0"/>
              <a:ea typeface="楷体_GB2312" pitchFamily="49" charset="-122"/>
            </a:endParaRPr>
          </a:p>
        </p:txBody>
      </p:sp>
      <p:sp>
        <p:nvSpPr>
          <p:cNvPr id="20" name="Line 13"/>
          <p:cNvSpPr>
            <a:spLocks noChangeShapeType="1"/>
          </p:cNvSpPr>
          <p:nvPr/>
        </p:nvSpPr>
        <p:spPr bwMode="auto">
          <a:xfrm>
            <a:off x="5472113" y="1563688"/>
            <a:ext cx="0" cy="609600"/>
          </a:xfrm>
          <a:prstGeom prst="line">
            <a:avLst/>
          </a:prstGeom>
          <a:noFill/>
          <a:ln w="9525">
            <a:solidFill>
              <a:srgbClr val="000000"/>
            </a:solidFill>
            <a:round/>
            <a:headEnd/>
            <a:tailEnd/>
          </a:ln>
          <a:effec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CN" altLang="en-US" sz="3000" b="1" i="0" u="none" strike="noStrike" kern="0" cap="none" spc="0" normalizeH="0" baseline="0" noProof="0">
              <a:ln>
                <a:noFill/>
              </a:ln>
              <a:solidFill>
                <a:srgbClr val="6600CC"/>
              </a:solidFill>
              <a:effectLst/>
              <a:uLnTx/>
              <a:uFillTx/>
              <a:latin typeface="Times New Roman" pitchFamily="18" charset="0"/>
              <a:ea typeface="楷体_GB2312" pitchFamily="49" charset="-122"/>
            </a:endParaRPr>
          </a:p>
        </p:txBody>
      </p:sp>
      <p:sp>
        <p:nvSpPr>
          <p:cNvPr id="21" name="Line 14"/>
          <p:cNvSpPr>
            <a:spLocks noChangeShapeType="1"/>
          </p:cNvSpPr>
          <p:nvPr/>
        </p:nvSpPr>
        <p:spPr bwMode="auto">
          <a:xfrm>
            <a:off x="6081713" y="1563688"/>
            <a:ext cx="0" cy="609600"/>
          </a:xfrm>
          <a:prstGeom prst="line">
            <a:avLst/>
          </a:prstGeom>
          <a:noFill/>
          <a:ln w="9525">
            <a:solidFill>
              <a:srgbClr val="000000"/>
            </a:solidFill>
            <a:round/>
            <a:headEnd/>
            <a:tailEnd/>
          </a:ln>
          <a:effec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CN" altLang="en-US" sz="3000" b="1" i="0" u="none" strike="noStrike" kern="0" cap="none" spc="0" normalizeH="0" baseline="0" noProof="0">
              <a:ln>
                <a:noFill/>
              </a:ln>
              <a:solidFill>
                <a:srgbClr val="6600CC"/>
              </a:solidFill>
              <a:effectLst/>
              <a:uLnTx/>
              <a:uFillTx/>
              <a:latin typeface="Times New Roman" pitchFamily="18" charset="0"/>
              <a:ea typeface="楷体_GB2312" pitchFamily="49" charset="-122"/>
            </a:endParaRPr>
          </a:p>
        </p:txBody>
      </p:sp>
      <p:sp>
        <p:nvSpPr>
          <p:cNvPr id="22" name="Line 15"/>
          <p:cNvSpPr>
            <a:spLocks noChangeShapeType="1"/>
          </p:cNvSpPr>
          <p:nvPr/>
        </p:nvSpPr>
        <p:spPr bwMode="auto">
          <a:xfrm>
            <a:off x="6691313" y="1563688"/>
            <a:ext cx="0" cy="609600"/>
          </a:xfrm>
          <a:prstGeom prst="line">
            <a:avLst/>
          </a:prstGeom>
          <a:noFill/>
          <a:ln w="9525">
            <a:solidFill>
              <a:srgbClr val="000000"/>
            </a:solidFill>
            <a:round/>
            <a:headEnd/>
            <a:tailEnd/>
          </a:ln>
          <a:effec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CN" altLang="en-US" sz="3000" b="1" i="0" u="none" strike="noStrike" kern="0" cap="none" spc="0" normalizeH="0" baseline="0" noProof="0">
              <a:ln>
                <a:noFill/>
              </a:ln>
              <a:solidFill>
                <a:srgbClr val="6600CC"/>
              </a:solidFill>
              <a:effectLst/>
              <a:uLnTx/>
              <a:uFillTx/>
              <a:latin typeface="Times New Roman" pitchFamily="18" charset="0"/>
              <a:ea typeface="楷体_GB2312" pitchFamily="49" charset="-122"/>
            </a:endParaRPr>
          </a:p>
        </p:txBody>
      </p:sp>
      <p:sp>
        <p:nvSpPr>
          <p:cNvPr id="23" name="Line 16"/>
          <p:cNvSpPr>
            <a:spLocks noChangeShapeType="1"/>
          </p:cNvSpPr>
          <p:nvPr/>
        </p:nvSpPr>
        <p:spPr bwMode="auto">
          <a:xfrm>
            <a:off x="7300913" y="1563688"/>
            <a:ext cx="0" cy="609600"/>
          </a:xfrm>
          <a:prstGeom prst="line">
            <a:avLst/>
          </a:prstGeom>
          <a:noFill/>
          <a:ln w="9525">
            <a:solidFill>
              <a:srgbClr val="000000"/>
            </a:solidFill>
            <a:round/>
            <a:headEnd/>
            <a:tailEnd/>
          </a:ln>
          <a:effec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CN" altLang="en-US" sz="3000" b="1" i="0" u="none" strike="noStrike" kern="0" cap="none" spc="0" normalizeH="0" baseline="0" noProof="0">
              <a:ln>
                <a:noFill/>
              </a:ln>
              <a:solidFill>
                <a:srgbClr val="6600CC"/>
              </a:solidFill>
              <a:effectLst/>
              <a:uLnTx/>
              <a:uFillTx/>
              <a:latin typeface="Times New Roman" pitchFamily="18" charset="0"/>
              <a:ea typeface="楷体_GB2312" pitchFamily="49" charset="-122"/>
            </a:endParaRPr>
          </a:p>
        </p:txBody>
      </p:sp>
      <p:sp>
        <p:nvSpPr>
          <p:cNvPr id="24" name="Text Box 50"/>
          <p:cNvSpPr txBox="1">
            <a:spLocks noChangeArrowheads="1"/>
          </p:cNvSpPr>
          <p:nvPr/>
        </p:nvSpPr>
        <p:spPr bwMode="auto">
          <a:xfrm>
            <a:off x="1241425" y="1603375"/>
            <a:ext cx="6940550" cy="519113"/>
          </a:xfrm>
          <a:prstGeom prst="rect">
            <a:avLst/>
          </a:prstGeom>
          <a:noFill/>
          <a:ln w="9525">
            <a:noFill/>
            <a:miter lim="800000"/>
            <a:headEnd/>
            <a:tailEnd/>
          </a:ln>
          <a:effectLst/>
        </p:spPr>
        <p:txBody>
          <a:bodyPr wrap="none">
            <a:spAutoFit/>
          </a:bodyPr>
          <a:lstStyle/>
          <a:p>
            <a:pPr fontAlgn="base">
              <a:spcBef>
                <a:spcPct val="0"/>
              </a:spcBef>
              <a:spcAft>
                <a:spcPct val="0"/>
              </a:spcAft>
            </a:pPr>
            <a:r>
              <a:rPr kumimoji="1" lang="en-US" altLang="zh-CN" sz="2800" b="1">
                <a:solidFill>
                  <a:srgbClr val="0000FF"/>
                </a:solidFill>
                <a:latin typeface="Times New Roman" pitchFamily="18" charset="0"/>
              </a:rPr>
              <a:t>16   25   12   30   47  11   23   36    9   18    31   </a:t>
            </a:r>
          </a:p>
        </p:txBody>
      </p:sp>
      <p:sp>
        <p:nvSpPr>
          <p:cNvPr id="25" name="Text Box 51"/>
          <p:cNvSpPr txBox="1">
            <a:spLocks noChangeArrowheads="1"/>
          </p:cNvSpPr>
          <p:nvPr/>
        </p:nvSpPr>
        <p:spPr bwMode="auto">
          <a:xfrm>
            <a:off x="1116013" y="2251075"/>
            <a:ext cx="4941887" cy="519113"/>
          </a:xfrm>
          <a:prstGeom prst="rect">
            <a:avLst/>
          </a:prstGeom>
          <a:noFill/>
          <a:ln w="9525">
            <a:noFill/>
            <a:miter lim="800000"/>
            <a:headEnd/>
            <a:tailEnd/>
          </a:ln>
          <a:effectLst/>
        </p:spPr>
        <p:txBody>
          <a:bodyPr wrap="none">
            <a:spAutoFit/>
          </a:bodyPr>
          <a:lstStyle/>
          <a:p>
            <a:pPr fontAlgn="base">
              <a:spcBef>
                <a:spcPct val="0"/>
              </a:spcBef>
              <a:spcAft>
                <a:spcPct val="0"/>
              </a:spcAft>
            </a:pPr>
            <a:r>
              <a:rPr kumimoji="1" lang="en-US" altLang="zh-CN" sz="2800" b="1">
                <a:solidFill>
                  <a:srgbClr val="0000FF"/>
                </a:solidFill>
                <a:latin typeface="Times New Roman" pitchFamily="18" charset="0"/>
              </a:rPr>
              <a:t> </a:t>
            </a:r>
            <a:r>
              <a:rPr kumimoji="1" lang="zh-CN" altLang="en-US" sz="2800" b="1">
                <a:solidFill>
                  <a:srgbClr val="0000FF"/>
                </a:solidFill>
                <a:latin typeface="Times New Roman" pitchFamily="18" charset="0"/>
              </a:rPr>
              <a:t>第一趟希尔排序，设增量 </a:t>
            </a:r>
            <a:r>
              <a:rPr kumimoji="1" lang="en-US" altLang="zh-CN" sz="2800" b="1">
                <a:solidFill>
                  <a:srgbClr val="0000FF"/>
                </a:solidFill>
                <a:latin typeface="Times New Roman" pitchFamily="18" charset="0"/>
              </a:rPr>
              <a:t>d =5</a:t>
            </a:r>
          </a:p>
        </p:txBody>
      </p:sp>
      <p:sp>
        <p:nvSpPr>
          <p:cNvPr id="26" name="Text Box 52"/>
          <p:cNvSpPr txBox="1">
            <a:spLocks noChangeArrowheads="1"/>
          </p:cNvSpPr>
          <p:nvPr/>
        </p:nvSpPr>
        <p:spPr bwMode="auto">
          <a:xfrm>
            <a:off x="1204913" y="2967038"/>
            <a:ext cx="6913562" cy="519112"/>
          </a:xfrm>
          <a:prstGeom prst="rect">
            <a:avLst/>
          </a:prstGeom>
          <a:noFill/>
          <a:ln w="9525">
            <a:noFill/>
            <a:miter lim="800000"/>
            <a:headEnd/>
            <a:tailEnd/>
          </a:ln>
          <a:effectLst/>
        </p:spPr>
        <p:txBody>
          <a:bodyPr>
            <a:spAutoFit/>
          </a:bodyPr>
          <a:lstStyle/>
          <a:p>
            <a:pPr fontAlgn="base">
              <a:spcBef>
                <a:spcPct val="0"/>
              </a:spcBef>
              <a:spcAft>
                <a:spcPct val="0"/>
              </a:spcAft>
            </a:pPr>
            <a:r>
              <a:rPr kumimoji="1" lang="en-US" altLang="zh-CN" sz="2800" b="1" dirty="0">
                <a:solidFill>
                  <a:srgbClr val="0000FF"/>
                </a:solidFill>
                <a:latin typeface="Times New Roman" pitchFamily="18" charset="0"/>
              </a:rPr>
              <a:t>11   </a:t>
            </a:r>
            <a:r>
              <a:rPr kumimoji="1" lang="en-US" altLang="zh-CN" sz="2800" b="1" dirty="0">
                <a:solidFill>
                  <a:srgbClr val="FF6600"/>
                </a:solidFill>
                <a:latin typeface="Times New Roman" pitchFamily="18" charset="0"/>
              </a:rPr>
              <a:t>23 </a:t>
            </a:r>
            <a:r>
              <a:rPr kumimoji="1" lang="en-US" altLang="zh-CN" sz="2800" b="1" dirty="0">
                <a:solidFill>
                  <a:srgbClr val="0000FF"/>
                </a:solidFill>
                <a:latin typeface="Times New Roman" pitchFamily="18" charset="0"/>
              </a:rPr>
              <a:t> </a:t>
            </a:r>
            <a:r>
              <a:rPr kumimoji="1" lang="en-US" altLang="zh-CN" sz="2800" b="1" dirty="0">
                <a:solidFill>
                  <a:srgbClr val="840C26"/>
                </a:solidFill>
                <a:latin typeface="Times New Roman" pitchFamily="18" charset="0"/>
              </a:rPr>
              <a:t>12  </a:t>
            </a:r>
            <a:r>
              <a:rPr kumimoji="1" lang="en-US" altLang="zh-CN" sz="2800" b="1" dirty="0">
                <a:solidFill>
                  <a:srgbClr val="0000FF"/>
                </a:solidFill>
                <a:latin typeface="Times New Roman" pitchFamily="18" charset="0"/>
              </a:rPr>
              <a:t> </a:t>
            </a:r>
            <a:r>
              <a:rPr kumimoji="1" lang="en-US" altLang="zh-CN" sz="2800" b="1" dirty="0">
                <a:solidFill>
                  <a:srgbClr val="FF6600"/>
                </a:solidFill>
                <a:latin typeface="Times New Roman" pitchFamily="18" charset="0"/>
              </a:rPr>
              <a:t> </a:t>
            </a:r>
            <a:r>
              <a:rPr kumimoji="1" lang="en-US" altLang="zh-CN" sz="2800" b="1" dirty="0">
                <a:solidFill>
                  <a:srgbClr val="003300"/>
                </a:solidFill>
                <a:latin typeface="Times New Roman" pitchFamily="18" charset="0"/>
              </a:rPr>
              <a:t>9 </a:t>
            </a:r>
            <a:r>
              <a:rPr kumimoji="1" lang="en-US" altLang="zh-CN" sz="2800" b="1" dirty="0">
                <a:solidFill>
                  <a:srgbClr val="0000FF"/>
                </a:solidFill>
                <a:latin typeface="Times New Roman" pitchFamily="18" charset="0"/>
              </a:rPr>
              <a:t>   </a:t>
            </a:r>
            <a:r>
              <a:rPr kumimoji="1" lang="en-US" altLang="zh-CN" sz="2800" b="1" dirty="0">
                <a:solidFill>
                  <a:srgbClr val="FF0000"/>
                </a:solidFill>
                <a:latin typeface="Times New Roman" pitchFamily="18" charset="0"/>
              </a:rPr>
              <a:t>18</a:t>
            </a:r>
            <a:r>
              <a:rPr kumimoji="1" lang="en-US" altLang="zh-CN" sz="2800" b="1" dirty="0">
                <a:solidFill>
                  <a:srgbClr val="0000FF"/>
                </a:solidFill>
                <a:latin typeface="Times New Roman" pitchFamily="18" charset="0"/>
              </a:rPr>
              <a:t>    16  </a:t>
            </a:r>
            <a:r>
              <a:rPr kumimoji="1" lang="en-US" altLang="zh-CN" sz="2800" b="1" dirty="0">
                <a:solidFill>
                  <a:srgbClr val="FF6600"/>
                </a:solidFill>
                <a:latin typeface="Times New Roman" pitchFamily="18" charset="0"/>
              </a:rPr>
              <a:t>25</a:t>
            </a:r>
            <a:r>
              <a:rPr kumimoji="1" lang="en-US" altLang="zh-CN" sz="2800" b="1" dirty="0">
                <a:solidFill>
                  <a:srgbClr val="FF99FF"/>
                </a:solidFill>
                <a:latin typeface="Times New Roman" pitchFamily="18" charset="0"/>
              </a:rPr>
              <a:t>   </a:t>
            </a:r>
            <a:r>
              <a:rPr kumimoji="1" lang="en-US" altLang="zh-CN" sz="2800" b="1" dirty="0">
                <a:solidFill>
                  <a:srgbClr val="840C26"/>
                </a:solidFill>
                <a:latin typeface="Times New Roman" pitchFamily="18" charset="0"/>
              </a:rPr>
              <a:t>36</a:t>
            </a:r>
            <a:r>
              <a:rPr kumimoji="1" lang="en-US" altLang="zh-CN" sz="2800" b="1" dirty="0">
                <a:solidFill>
                  <a:srgbClr val="0000FF"/>
                </a:solidFill>
                <a:latin typeface="Times New Roman" pitchFamily="18" charset="0"/>
              </a:rPr>
              <a:t>   </a:t>
            </a:r>
            <a:r>
              <a:rPr kumimoji="1" lang="en-US" altLang="zh-CN" sz="2800" b="1" dirty="0">
                <a:solidFill>
                  <a:srgbClr val="003300"/>
                </a:solidFill>
                <a:latin typeface="Times New Roman" pitchFamily="18" charset="0"/>
              </a:rPr>
              <a:t>30</a:t>
            </a:r>
            <a:r>
              <a:rPr kumimoji="1" lang="en-US" altLang="zh-CN" sz="2800" b="1" dirty="0">
                <a:solidFill>
                  <a:srgbClr val="0000FF"/>
                </a:solidFill>
                <a:latin typeface="Times New Roman" pitchFamily="18" charset="0"/>
              </a:rPr>
              <a:t>  </a:t>
            </a:r>
            <a:r>
              <a:rPr kumimoji="1" lang="en-US" altLang="zh-CN" sz="2800" b="1" dirty="0">
                <a:solidFill>
                  <a:srgbClr val="FF0000"/>
                </a:solidFill>
                <a:latin typeface="Times New Roman" pitchFamily="18" charset="0"/>
              </a:rPr>
              <a:t>47</a:t>
            </a:r>
            <a:r>
              <a:rPr kumimoji="1" lang="en-US" altLang="zh-CN" sz="2800" b="1" dirty="0">
                <a:solidFill>
                  <a:srgbClr val="0000FF"/>
                </a:solidFill>
                <a:latin typeface="Times New Roman" pitchFamily="18" charset="0"/>
              </a:rPr>
              <a:t>    31 </a:t>
            </a:r>
          </a:p>
        </p:txBody>
      </p:sp>
      <p:sp>
        <p:nvSpPr>
          <p:cNvPr id="27" name="Text Box 53"/>
          <p:cNvSpPr txBox="1">
            <a:spLocks noChangeArrowheads="1"/>
          </p:cNvSpPr>
          <p:nvPr/>
        </p:nvSpPr>
        <p:spPr bwMode="auto">
          <a:xfrm>
            <a:off x="1204913" y="3563938"/>
            <a:ext cx="4941887" cy="519112"/>
          </a:xfrm>
          <a:prstGeom prst="rect">
            <a:avLst/>
          </a:prstGeom>
          <a:noFill/>
          <a:ln w="9525">
            <a:noFill/>
            <a:miter lim="800000"/>
            <a:headEnd/>
            <a:tailEnd/>
          </a:ln>
          <a:effectLst/>
        </p:spPr>
        <p:txBody>
          <a:bodyPr wrap="none">
            <a:spAutoFit/>
          </a:bodyPr>
          <a:lstStyle/>
          <a:p>
            <a:pPr fontAlgn="base">
              <a:spcBef>
                <a:spcPct val="0"/>
              </a:spcBef>
              <a:spcAft>
                <a:spcPct val="0"/>
              </a:spcAft>
            </a:pPr>
            <a:r>
              <a:rPr kumimoji="1" lang="zh-CN" altLang="en-US" sz="2800" b="1">
                <a:solidFill>
                  <a:srgbClr val="0000FF"/>
                </a:solidFill>
                <a:latin typeface="Times New Roman" pitchFamily="18" charset="0"/>
              </a:rPr>
              <a:t>第二趟希尔排序，设增量 </a:t>
            </a:r>
            <a:r>
              <a:rPr kumimoji="1" lang="en-US" altLang="zh-CN" sz="2800" b="1">
                <a:solidFill>
                  <a:srgbClr val="0000FF"/>
                </a:solidFill>
                <a:latin typeface="Times New Roman" pitchFamily="18" charset="0"/>
              </a:rPr>
              <a:t>d = 3</a:t>
            </a:r>
          </a:p>
        </p:txBody>
      </p:sp>
      <p:sp>
        <p:nvSpPr>
          <p:cNvPr id="28" name="Text Box 54"/>
          <p:cNvSpPr txBox="1">
            <a:spLocks noChangeArrowheads="1"/>
          </p:cNvSpPr>
          <p:nvPr/>
        </p:nvSpPr>
        <p:spPr bwMode="auto">
          <a:xfrm>
            <a:off x="1246188" y="4287838"/>
            <a:ext cx="7232650" cy="519112"/>
          </a:xfrm>
          <a:prstGeom prst="rect">
            <a:avLst/>
          </a:prstGeom>
          <a:noFill/>
          <a:ln w="9525">
            <a:noFill/>
            <a:miter lim="800000"/>
            <a:headEnd/>
            <a:tailEnd/>
          </a:ln>
          <a:effectLst/>
        </p:spPr>
        <p:txBody>
          <a:bodyPr>
            <a:spAutoFit/>
          </a:bodyPr>
          <a:lstStyle/>
          <a:p>
            <a:pPr fontAlgn="base">
              <a:spcBef>
                <a:spcPct val="0"/>
              </a:spcBef>
              <a:spcAft>
                <a:spcPct val="0"/>
              </a:spcAft>
            </a:pPr>
            <a:r>
              <a:rPr kumimoji="1" lang="en-US" altLang="zh-CN" sz="2800" b="1">
                <a:solidFill>
                  <a:srgbClr val="0000FF"/>
                </a:solidFill>
                <a:latin typeface="Times New Roman" pitchFamily="18" charset="0"/>
              </a:rPr>
              <a:t>9   </a:t>
            </a:r>
            <a:r>
              <a:rPr kumimoji="1" lang="en-US" altLang="zh-CN" sz="2800" b="1">
                <a:solidFill>
                  <a:srgbClr val="FF6600"/>
                </a:solidFill>
                <a:latin typeface="Times New Roman" pitchFamily="18" charset="0"/>
              </a:rPr>
              <a:t>18</a:t>
            </a:r>
            <a:r>
              <a:rPr kumimoji="1" lang="en-US" altLang="zh-CN" sz="2800" b="1">
                <a:solidFill>
                  <a:srgbClr val="0000FF"/>
                </a:solidFill>
                <a:latin typeface="Times New Roman" pitchFamily="18" charset="0"/>
              </a:rPr>
              <a:t>    </a:t>
            </a:r>
            <a:r>
              <a:rPr kumimoji="1" lang="en-US" altLang="zh-CN" sz="2800" b="1">
                <a:solidFill>
                  <a:srgbClr val="840C26"/>
                </a:solidFill>
                <a:latin typeface="Times New Roman" pitchFamily="18" charset="0"/>
              </a:rPr>
              <a:t>12</a:t>
            </a:r>
            <a:r>
              <a:rPr kumimoji="1" lang="en-US" altLang="zh-CN" sz="2800" b="1">
                <a:solidFill>
                  <a:srgbClr val="0000FF"/>
                </a:solidFill>
                <a:latin typeface="Times New Roman" pitchFamily="18" charset="0"/>
              </a:rPr>
              <a:t>  11   </a:t>
            </a:r>
            <a:r>
              <a:rPr kumimoji="1" lang="en-US" altLang="zh-CN" sz="2800" b="1">
                <a:solidFill>
                  <a:srgbClr val="FF6600"/>
                </a:solidFill>
                <a:latin typeface="Times New Roman" pitchFamily="18" charset="0"/>
              </a:rPr>
              <a:t>23</a:t>
            </a:r>
            <a:r>
              <a:rPr kumimoji="1" lang="en-US" altLang="zh-CN" sz="2800" b="1">
                <a:solidFill>
                  <a:srgbClr val="0000FF"/>
                </a:solidFill>
                <a:latin typeface="Times New Roman" pitchFamily="18" charset="0"/>
              </a:rPr>
              <a:t>    </a:t>
            </a:r>
            <a:r>
              <a:rPr kumimoji="1" lang="en-US" altLang="zh-CN" sz="2800" b="1">
                <a:solidFill>
                  <a:srgbClr val="840C26"/>
                </a:solidFill>
                <a:latin typeface="Times New Roman" pitchFamily="18" charset="0"/>
              </a:rPr>
              <a:t>16  </a:t>
            </a:r>
            <a:r>
              <a:rPr kumimoji="1" lang="en-US" altLang="zh-CN" sz="2800" b="1">
                <a:solidFill>
                  <a:srgbClr val="0000FF"/>
                </a:solidFill>
                <a:latin typeface="Times New Roman" pitchFamily="18" charset="0"/>
              </a:rPr>
              <a:t> 25   </a:t>
            </a:r>
            <a:r>
              <a:rPr kumimoji="1" lang="en-US" altLang="zh-CN" sz="2800" b="1">
                <a:solidFill>
                  <a:srgbClr val="FF6600"/>
                </a:solidFill>
                <a:latin typeface="Times New Roman" pitchFamily="18" charset="0"/>
              </a:rPr>
              <a:t>31</a:t>
            </a:r>
            <a:r>
              <a:rPr kumimoji="1" lang="en-US" altLang="zh-CN" sz="2800" b="1">
                <a:solidFill>
                  <a:srgbClr val="0000FF"/>
                </a:solidFill>
                <a:latin typeface="Times New Roman" pitchFamily="18" charset="0"/>
              </a:rPr>
              <a:t>  </a:t>
            </a:r>
            <a:r>
              <a:rPr kumimoji="1" lang="en-US" altLang="zh-CN" sz="2800" b="1">
                <a:solidFill>
                  <a:srgbClr val="840C26"/>
                </a:solidFill>
                <a:latin typeface="Times New Roman" pitchFamily="18" charset="0"/>
              </a:rPr>
              <a:t>30  </a:t>
            </a:r>
            <a:r>
              <a:rPr kumimoji="1" lang="en-US" altLang="zh-CN" sz="2800" b="1">
                <a:solidFill>
                  <a:srgbClr val="0000FF"/>
                </a:solidFill>
                <a:latin typeface="Times New Roman" pitchFamily="18" charset="0"/>
              </a:rPr>
              <a:t> 47   </a:t>
            </a:r>
            <a:r>
              <a:rPr kumimoji="1" lang="en-US" altLang="zh-CN" sz="2800" b="1">
                <a:solidFill>
                  <a:srgbClr val="FF6600"/>
                </a:solidFill>
                <a:latin typeface="Times New Roman" pitchFamily="18" charset="0"/>
              </a:rPr>
              <a:t>36</a:t>
            </a:r>
            <a:endParaRPr kumimoji="1" lang="en-US" altLang="zh-CN" sz="2800" b="1">
              <a:solidFill>
                <a:srgbClr val="0000FF"/>
              </a:solidFill>
              <a:latin typeface="Times New Roman" pitchFamily="18" charset="0"/>
            </a:endParaRPr>
          </a:p>
        </p:txBody>
      </p:sp>
      <p:sp>
        <p:nvSpPr>
          <p:cNvPr id="29" name="Text Box 55"/>
          <p:cNvSpPr txBox="1">
            <a:spLocks noChangeArrowheads="1"/>
          </p:cNvSpPr>
          <p:nvPr/>
        </p:nvSpPr>
        <p:spPr bwMode="auto">
          <a:xfrm>
            <a:off x="1204913" y="4845050"/>
            <a:ext cx="4941887" cy="519113"/>
          </a:xfrm>
          <a:prstGeom prst="rect">
            <a:avLst/>
          </a:prstGeom>
          <a:noFill/>
          <a:ln w="9525">
            <a:noFill/>
            <a:miter lim="800000"/>
            <a:headEnd/>
            <a:tailEnd/>
          </a:ln>
          <a:effectLst/>
        </p:spPr>
        <p:txBody>
          <a:bodyPr wrap="none">
            <a:spAutoFit/>
          </a:bodyPr>
          <a:lstStyle/>
          <a:p>
            <a:pPr fontAlgn="base">
              <a:spcBef>
                <a:spcPct val="0"/>
              </a:spcBef>
              <a:spcAft>
                <a:spcPct val="0"/>
              </a:spcAft>
            </a:pPr>
            <a:r>
              <a:rPr kumimoji="1" lang="zh-CN" altLang="en-US" sz="2800" b="1">
                <a:solidFill>
                  <a:srgbClr val="0000FF"/>
                </a:solidFill>
                <a:latin typeface="Times New Roman" pitchFamily="18" charset="0"/>
              </a:rPr>
              <a:t>第三趟希尔排序，设增量 </a:t>
            </a:r>
            <a:r>
              <a:rPr kumimoji="1" lang="en-US" altLang="zh-CN" sz="2800" b="1">
                <a:solidFill>
                  <a:srgbClr val="0000FF"/>
                </a:solidFill>
                <a:latin typeface="Times New Roman" pitchFamily="18" charset="0"/>
              </a:rPr>
              <a:t>d = 1</a:t>
            </a:r>
          </a:p>
        </p:txBody>
      </p:sp>
      <p:sp>
        <p:nvSpPr>
          <p:cNvPr id="30" name="Text Box 56"/>
          <p:cNvSpPr txBox="1">
            <a:spLocks noChangeArrowheads="1"/>
          </p:cNvSpPr>
          <p:nvPr/>
        </p:nvSpPr>
        <p:spPr bwMode="auto">
          <a:xfrm>
            <a:off x="1249363" y="5486400"/>
            <a:ext cx="6940550" cy="519113"/>
          </a:xfrm>
          <a:prstGeom prst="rect">
            <a:avLst/>
          </a:prstGeom>
          <a:noFill/>
          <a:ln w="9525">
            <a:noFill/>
            <a:miter lim="800000"/>
            <a:headEnd/>
            <a:tailEnd/>
          </a:ln>
          <a:effectLst/>
        </p:spPr>
        <p:txBody>
          <a:bodyPr>
            <a:spAutoFit/>
          </a:bodyPr>
          <a:lstStyle/>
          <a:p>
            <a:pPr fontAlgn="base">
              <a:spcBef>
                <a:spcPct val="0"/>
              </a:spcBef>
              <a:spcAft>
                <a:spcPct val="0"/>
              </a:spcAft>
            </a:pPr>
            <a:r>
              <a:rPr kumimoji="1" lang="en-US" altLang="zh-CN" sz="2800" b="1">
                <a:solidFill>
                  <a:srgbClr val="0000FF"/>
                </a:solidFill>
                <a:latin typeface="Times New Roman" pitchFamily="18" charset="0"/>
              </a:rPr>
              <a:t> 9     11  12  16   18    23  25   30   31   36  47 </a:t>
            </a:r>
          </a:p>
        </p:txBody>
      </p:sp>
      <p:sp>
        <p:nvSpPr>
          <p:cNvPr id="31" name="Rectangle 57"/>
          <p:cNvSpPr>
            <a:spLocks noChangeArrowheads="1"/>
          </p:cNvSpPr>
          <p:nvPr/>
        </p:nvSpPr>
        <p:spPr bwMode="auto">
          <a:xfrm>
            <a:off x="1196975" y="2932113"/>
            <a:ext cx="6705600" cy="609600"/>
          </a:xfrm>
          <a:prstGeom prst="rect">
            <a:avLst/>
          </a:prstGeom>
          <a:noFill/>
          <a:ln w="9525">
            <a:solidFill>
              <a:srgbClr val="000000"/>
            </a:solidFill>
            <a:miter lim="800000"/>
            <a:headEnd/>
            <a:tailEnd/>
          </a:ln>
          <a:effec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CN" altLang="zh-CN" sz="2800" b="1" i="0" u="none" strike="noStrike" kern="0" cap="none" spc="0" normalizeH="0" baseline="0" noProof="0">
              <a:ln>
                <a:noFill/>
              </a:ln>
              <a:solidFill>
                <a:srgbClr val="FF6600"/>
              </a:solidFill>
              <a:effectLst/>
              <a:uLnTx/>
              <a:uFillTx/>
              <a:latin typeface="Times New Roman" pitchFamily="18" charset="0"/>
            </a:endParaRPr>
          </a:p>
        </p:txBody>
      </p:sp>
      <p:sp>
        <p:nvSpPr>
          <p:cNvPr id="32" name="Line 58"/>
          <p:cNvSpPr>
            <a:spLocks noChangeShapeType="1"/>
          </p:cNvSpPr>
          <p:nvPr/>
        </p:nvSpPr>
        <p:spPr bwMode="auto">
          <a:xfrm>
            <a:off x="1779588" y="2932113"/>
            <a:ext cx="0" cy="609600"/>
          </a:xfrm>
          <a:prstGeom prst="line">
            <a:avLst/>
          </a:prstGeom>
          <a:noFill/>
          <a:ln w="9525">
            <a:solidFill>
              <a:srgbClr val="000000"/>
            </a:solidFill>
            <a:round/>
            <a:headEnd/>
            <a:tailEnd/>
          </a:ln>
          <a:effec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CN" altLang="en-US" sz="3000" b="1" i="0" u="none" strike="noStrike" kern="0" cap="none" spc="0" normalizeH="0" baseline="0" noProof="0">
              <a:ln>
                <a:noFill/>
              </a:ln>
              <a:solidFill>
                <a:srgbClr val="6600CC"/>
              </a:solidFill>
              <a:effectLst/>
              <a:uLnTx/>
              <a:uFillTx/>
              <a:latin typeface="Times New Roman" pitchFamily="18" charset="0"/>
              <a:ea typeface="楷体_GB2312" pitchFamily="49" charset="-122"/>
            </a:endParaRPr>
          </a:p>
        </p:txBody>
      </p:sp>
      <p:sp>
        <p:nvSpPr>
          <p:cNvPr id="33" name="Line 59"/>
          <p:cNvSpPr>
            <a:spLocks noChangeShapeType="1"/>
          </p:cNvSpPr>
          <p:nvPr/>
        </p:nvSpPr>
        <p:spPr bwMode="auto">
          <a:xfrm>
            <a:off x="2389188" y="2932113"/>
            <a:ext cx="0" cy="609600"/>
          </a:xfrm>
          <a:prstGeom prst="line">
            <a:avLst/>
          </a:prstGeom>
          <a:noFill/>
          <a:ln w="9525">
            <a:solidFill>
              <a:srgbClr val="000000"/>
            </a:solidFill>
            <a:round/>
            <a:headEnd/>
            <a:tailEnd/>
          </a:ln>
          <a:effec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CN" altLang="en-US" sz="3000" b="1" i="0" u="none" strike="noStrike" kern="0" cap="none" spc="0" normalizeH="0" baseline="0" noProof="0">
              <a:ln>
                <a:noFill/>
              </a:ln>
              <a:solidFill>
                <a:srgbClr val="6600CC"/>
              </a:solidFill>
              <a:effectLst/>
              <a:uLnTx/>
              <a:uFillTx/>
              <a:latin typeface="Times New Roman" pitchFamily="18" charset="0"/>
              <a:ea typeface="楷体_GB2312" pitchFamily="49" charset="-122"/>
            </a:endParaRPr>
          </a:p>
        </p:txBody>
      </p:sp>
      <p:sp>
        <p:nvSpPr>
          <p:cNvPr id="34" name="Line 60"/>
          <p:cNvSpPr>
            <a:spLocks noChangeShapeType="1"/>
          </p:cNvSpPr>
          <p:nvPr/>
        </p:nvSpPr>
        <p:spPr bwMode="auto">
          <a:xfrm>
            <a:off x="2998788" y="2932113"/>
            <a:ext cx="0" cy="609600"/>
          </a:xfrm>
          <a:prstGeom prst="line">
            <a:avLst/>
          </a:prstGeom>
          <a:noFill/>
          <a:ln w="9525">
            <a:solidFill>
              <a:srgbClr val="000000"/>
            </a:solidFill>
            <a:round/>
            <a:headEnd/>
            <a:tailEnd/>
          </a:ln>
          <a:effec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CN" altLang="en-US" sz="3000" b="1" i="0" u="none" strike="noStrike" kern="0" cap="none" spc="0" normalizeH="0" baseline="0" noProof="0">
              <a:ln>
                <a:noFill/>
              </a:ln>
              <a:solidFill>
                <a:srgbClr val="6600CC"/>
              </a:solidFill>
              <a:effectLst/>
              <a:uLnTx/>
              <a:uFillTx/>
              <a:latin typeface="Times New Roman" pitchFamily="18" charset="0"/>
              <a:ea typeface="楷体_GB2312" pitchFamily="49" charset="-122"/>
            </a:endParaRPr>
          </a:p>
        </p:txBody>
      </p:sp>
      <p:sp>
        <p:nvSpPr>
          <p:cNvPr id="35" name="Line 61"/>
          <p:cNvSpPr>
            <a:spLocks noChangeShapeType="1"/>
          </p:cNvSpPr>
          <p:nvPr/>
        </p:nvSpPr>
        <p:spPr bwMode="auto">
          <a:xfrm>
            <a:off x="3608388" y="2932113"/>
            <a:ext cx="0" cy="609600"/>
          </a:xfrm>
          <a:prstGeom prst="line">
            <a:avLst/>
          </a:prstGeom>
          <a:noFill/>
          <a:ln w="9525">
            <a:solidFill>
              <a:srgbClr val="000000"/>
            </a:solidFill>
            <a:round/>
            <a:headEnd/>
            <a:tailEnd/>
          </a:ln>
          <a:effec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CN" altLang="en-US" sz="3000" b="1" i="0" u="none" strike="noStrike" kern="0" cap="none" spc="0" normalizeH="0" baseline="0" noProof="0">
              <a:ln>
                <a:noFill/>
              </a:ln>
              <a:solidFill>
                <a:srgbClr val="6600CC"/>
              </a:solidFill>
              <a:effectLst/>
              <a:uLnTx/>
              <a:uFillTx/>
              <a:latin typeface="Times New Roman" pitchFamily="18" charset="0"/>
              <a:ea typeface="楷体_GB2312" pitchFamily="49" charset="-122"/>
            </a:endParaRPr>
          </a:p>
        </p:txBody>
      </p:sp>
      <p:sp>
        <p:nvSpPr>
          <p:cNvPr id="36" name="Line 62"/>
          <p:cNvSpPr>
            <a:spLocks noChangeShapeType="1"/>
          </p:cNvSpPr>
          <p:nvPr/>
        </p:nvSpPr>
        <p:spPr bwMode="auto">
          <a:xfrm>
            <a:off x="4217988" y="2932113"/>
            <a:ext cx="0" cy="609600"/>
          </a:xfrm>
          <a:prstGeom prst="line">
            <a:avLst/>
          </a:prstGeom>
          <a:noFill/>
          <a:ln w="9525">
            <a:solidFill>
              <a:srgbClr val="000000"/>
            </a:solidFill>
            <a:round/>
            <a:headEnd/>
            <a:tailEnd/>
          </a:ln>
          <a:effec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CN" altLang="en-US" sz="3000" b="1" i="0" u="none" strike="noStrike" kern="0" cap="none" spc="0" normalizeH="0" baseline="0" noProof="0">
              <a:ln>
                <a:noFill/>
              </a:ln>
              <a:solidFill>
                <a:srgbClr val="6600CC"/>
              </a:solidFill>
              <a:effectLst/>
              <a:uLnTx/>
              <a:uFillTx/>
              <a:latin typeface="Times New Roman" pitchFamily="18" charset="0"/>
              <a:ea typeface="楷体_GB2312" pitchFamily="49" charset="-122"/>
            </a:endParaRPr>
          </a:p>
        </p:txBody>
      </p:sp>
      <p:sp>
        <p:nvSpPr>
          <p:cNvPr id="37" name="Line 63"/>
          <p:cNvSpPr>
            <a:spLocks noChangeShapeType="1"/>
          </p:cNvSpPr>
          <p:nvPr/>
        </p:nvSpPr>
        <p:spPr bwMode="auto">
          <a:xfrm>
            <a:off x="4827588" y="2932113"/>
            <a:ext cx="0" cy="609600"/>
          </a:xfrm>
          <a:prstGeom prst="line">
            <a:avLst/>
          </a:prstGeom>
          <a:noFill/>
          <a:ln w="9525">
            <a:solidFill>
              <a:srgbClr val="000000"/>
            </a:solidFill>
            <a:round/>
            <a:headEnd/>
            <a:tailEnd/>
          </a:ln>
          <a:effec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CN" altLang="en-US" sz="3000" b="1" i="0" u="none" strike="noStrike" kern="0" cap="none" spc="0" normalizeH="0" baseline="0" noProof="0">
              <a:ln>
                <a:noFill/>
              </a:ln>
              <a:solidFill>
                <a:srgbClr val="6600CC"/>
              </a:solidFill>
              <a:effectLst/>
              <a:uLnTx/>
              <a:uFillTx/>
              <a:latin typeface="Times New Roman" pitchFamily="18" charset="0"/>
              <a:ea typeface="楷体_GB2312" pitchFamily="49" charset="-122"/>
            </a:endParaRPr>
          </a:p>
        </p:txBody>
      </p:sp>
      <p:sp>
        <p:nvSpPr>
          <p:cNvPr id="38" name="Line 64"/>
          <p:cNvSpPr>
            <a:spLocks noChangeShapeType="1"/>
          </p:cNvSpPr>
          <p:nvPr/>
        </p:nvSpPr>
        <p:spPr bwMode="auto">
          <a:xfrm>
            <a:off x="5437188" y="2932113"/>
            <a:ext cx="0" cy="609600"/>
          </a:xfrm>
          <a:prstGeom prst="line">
            <a:avLst/>
          </a:prstGeom>
          <a:noFill/>
          <a:ln w="9525">
            <a:solidFill>
              <a:srgbClr val="000000"/>
            </a:solidFill>
            <a:round/>
            <a:headEnd/>
            <a:tailEnd/>
          </a:ln>
          <a:effec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CN" altLang="en-US" sz="3000" b="1" i="0" u="none" strike="noStrike" kern="0" cap="none" spc="0" normalizeH="0" baseline="0" noProof="0">
              <a:ln>
                <a:noFill/>
              </a:ln>
              <a:solidFill>
                <a:srgbClr val="6600CC"/>
              </a:solidFill>
              <a:effectLst/>
              <a:uLnTx/>
              <a:uFillTx/>
              <a:latin typeface="Times New Roman" pitchFamily="18" charset="0"/>
              <a:ea typeface="楷体_GB2312" pitchFamily="49" charset="-122"/>
            </a:endParaRPr>
          </a:p>
        </p:txBody>
      </p:sp>
      <p:sp>
        <p:nvSpPr>
          <p:cNvPr id="39" name="Line 65"/>
          <p:cNvSpPr>
            <a:spLocks noChangeShapeType="1"/>
          </p:cNvSpPr>
          <p:nvPr/>
        </p:nvSpPr>
        <p:spPr bwMode="auto">
          <a:xfrm>
            <a:off x="6046788" y="2932113"/>
            <a:ext cx="0" cy="609600"/>
          </a:xfrm>
          <a:prstGeom prst="line">
            <a:avLst/>
          </a:prstGeom>
          <a:noFill/>
          <a:ln w="9525">
            <a:solidFill>
              <a:srgbClr val="000000"/>
            </a:solidFill>
            <a:round/>
            <a:headEnd/>
            <a:tailEnd/>
          </a:ln>
          <a:effec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CN" altLang="en-US" sz="3000" b="1" i="0" u="none" strike="noStrike" kern="0" cap="none" spc="0" normalizeH="0" baseline="0" noProof="0">
              <a:ln>
                <a:noFill/>
              </a:ln>
              <a:solidFill>
                <a:srgbClr val="6600CC"/>
              </a:solidFill>
              <a:effectLst/>
              <a:uLnTx/>
              <a:uFillTx/>
              <a:latin typeface="Times New Roman" pitchFamily="18" charset="0"/>
              <a:ea typeface="楷体_GB2312" pitchFamily="49" charset="-122"/>
            </a:endParaRPr>
          </a:p>
        </p:txBody>
      </p:sp>
      <p:sp>
        <p:nvSpPr>
          <p:cNvPr id="40" name="Line 66"/>
          <p:cNvSpPr>
            <a:spLocks noChangeShapeType="1"/>
          </p:cNvSpPr>
          <p:nvPr/>
        </p:nvSpPr>
        <p:spPr bwMode="auto">
          <a:xfrm>
            <a:off x="6656388" y="2932113"/>
            <a:ext cx="0" cy="609600"/>
          </a:xfrm>
          <a:prstGeom prst="line">
            <a:avLst/>
          </a:prstGeom>
          <a:noFill/>
          <a:ln w="9525">
            <a:solidFill>
              <a:srgbClr val="000000"/>
            </a:solidFill>
            <a:round/>
            <a:headEnd/>
            <a:tailEnd/>
          </a:ln>
          <a:effec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CN" altLang="en-US" sz="3000" b="1" i="0" u="none" strike="noStrike" kern="0" cap="none" spc="0" normalizeH="0" baseline="0" noProof="0">
              <a:ln>
                <a:noFill/>
              </a:ln>
              <a:solidFill>
                <a:srgbClr val="6600CC"/>
              </a:solidFill>
              <a:effectLst/>
              <a:uLnTx/>
              <a:uFillTx/>
              <a:latin typeface="Times New Roman" pitchFamily="18" charset="0"/>
              <a:ea typeface="楷体_GB2312" pitchFamily="49" charset="-122"/>
            </a:endParaRPr>
          </a:p>
        </p:txBody>
      </p:sp>
      <p:sp>
        <p:nvSpPr>
          <p:cNvPr id="41" name="Line 67"/>
          <p:cNvSpPr>
            <a:spLocks noChangeShapeType="1"/>
          </p:cNvSpPr>
          <p:nvPr/>
        </p:nvSpPr>
        <p:spPr bwMode="auto">
          <a:xfrm>
            <a:off x="7265988" y="2932113"/>
            <a:ext cx="0" cy="609600"/>
          </a:xfrm>
          <a:prstGeom prst="line">
            <a:avLst/>
          </a:prstGeom>
          <a:noFill/>
          <a:ln w="9525">
            <a:solidFill>
              <a:srgbClr val="000000"/>
            </a:solidFill>
            <a:round/>
            <a:headEnd/>
            <a:tailEnd/>
          </a:ln>
          <a:effec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CN" altLang="en-US" sz="3000" b="1" i="0" u="none" strike="noStrike" kern="0" cap="none" spc="0" normalizeH="0" baseline="0" noProof="0">
              <a:ln>
                <a:noFill/>
              </a:ln>
              <a:solidFill>
                <a:srgbClr val="6600CC"/>
              </a:solidFill>
              <a:effectLst/>
              <a:uLnTx/>
              <a:uFillTx/>
              <a:latin typeface="Times New Roman" pitchFamily="18" charset="0"/>
              <a:ea typeface="楷体_GB2312" pitchFamily="49" charset="-122"/>
            </a:endParaRPr>
          </a:p>
        </p:txBody>
      </p:sp>
      <p:sp>
        <p:nvSpPr>
          <p:cNvPr id="42" name="Rectangle 70"/>
          <p:cNvSpPr>
            <a:spLocks noChangeArrowheads="1"/>
          </p:cNvSpPr>
          <p:nvPr/>
        </p:nvSpPr>
        <p:spPr bwMode="auto">
          <a:xfrm>
            <a:off x="1268413" y="4229100"/>
            <a:ext cx="6705600" cy="609600"/>
          </a:xfrm>
          <a:prstGeom prst="rect">
            <a:avLst/>
          </a:prstGeom>
          <a:noFill/>
          <a:ln w="9525">
            <a:solidFill>
              <a:srgbClr val="000000"/>
            </a:solidFill>
            <a:miter lim="800000"/>
            <a:headEnd/>
            <a:tailEnd/>
          </a:ln>
          <a:effec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CN" altLang="zh-CN" sz="2800" b="1" i="0" u="none" strike="noStrike" kern="0" cap="none" spc="0" normalizeH="0" baseline="0" noProof="0">
              <a:ln>
                <a:noFill/>
              </a:ln>
              <a:solidFill>
                <a:srgbClr val="FF6600"/>
              </a:solidFill>
              <a:effectLst/>
              <a:uLnTx/>
              <a:uFillTx/>
              <a:latin typeface="Times New Roman" pitchFamily="18" charset="0"/>
            </a:endParaRPr>
          </a:p>
        </p:txBody>
      </p:sp>
      <p:sp>
        <p:nvSpPr>
          <p:cNvPr id="43" name="Line 71"/>
          <p:cNvSpPr>
            <a:spLocks noChangeShapeType="1"/>
          </p:cNvSpPr>
          <p:nvPr/>
        </p:nvSpPr>
        <p:spPr bwMode="auto">
          <a:xfrm>
            <a:off x="1751013" y="4229100"/>
            <a:ext cx="0" cy="609600"/>
          </a:xfrm>
          <a:prstGeom prst="line">
            <a:avLst/>
          </a:prstGeom>
          <a:noFill/>
          <a:ln w="9525">
            <a:solidFill>
              <a:srgbClr val="000000"/>
            </a:solidFill>
            <a:round/>
            <a:headEnd/>
            <a:tailEnd/>
          </a:ln>
          <a:effec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CN" altLang="en-US" sz="3000" b="1" i="0" u="none" strike="noStrike" kern="0" cap="none" spc="0" normalizeH="0" baseline="0" noProof="0">
              <a:ln>
                <a:noFill/>
              </a:ln>
              <a:solidFill>
                <a:srgbClr val="6600CC"/>
              </a:solidFill>
              <a:effectLst/>
              <a:uLnTx/>
              <a:uFillTx/>
              <a:latin typeface="Times New Roman" pitchFamily="18" charset="0"/>
              <a:ea typeface="楷体_GB2312" pitchFamily="49" charset="-122"/>
            </a:endParaRPr>
          </a:p>
        </p:txBody>
      </p:sp>
      <p:sp>
        <p:nvSpPr>
          <p:cNvPr id="44" name="Line 72"/>
          <p:cNvSpPr>
            <a:spLocks noChangeShapeType="1"/>
          </p:cNvSpPr>
          <p:nvPr/>
        </p:nvSpPr>
        <p:spPr bwMode="auto">
          <a:xfrm>
            <a:off x="2360613" y="4229100"/>
            <a:ext cx="0" cy="609600"/>
          </a:xfrm>
          <a:prstGeom prst="line">
            <a:avLst/>
          </a:prstGeom>
          <a:noFill/>
          <a:ln w="9525">
            <a:solidFill>
              <a:srgbClr val="000000"/>
            </a:solidFill>
            <a:round/>
            <a:headEnd/>
            <a:tailEnd/>
          </a:ln>
          <a:effec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CN" altLang="en-US" sz="3000" b="1" i="0" u="none" strike="noStrike" kern="0" cap="none" spc="0" normalizeH="0" baseline="0" noProof="0">
              <a:ln>
                <a:noFill/>
              </a:ln>
              <a:solidFill>
                <a:srgbClr val="6600CC"/>
              </a:solidFill>
              <a:effectLst/>
              <a:uLnTx/>
              <a:uFillTx/>
              <a:latin typeface="Times New Roman" pitchFamily="18" charset="0"/>
              <a:ea typeface="楷体_GB2312" pitchFamily="49" charset="-122"/>
            </a:endParaRPr>
          </a:p>
        </p:txBody>
      </p:sp>
      <p:sp>
        <p:nvSpPr>
          <p:cNvPr id="45" name="Line 73"/>
          <p:cNvSpPr>
            <a:spLocks noChangeShapeType="1"/>
          </p:cNvSpPr>
          <p:nvPr/>
        </p:nvSpPr>
        <p:spPr bwMode="auto">
          <a:xfrm>
            <a:off x="2970213" y="4229100"/>
            <a:ext cx="0" cy="609600"/>
          </a:xfrm>
          <a:prstGeom prst="line">
            <a:avLst/>
          </a:prstGeom>
          <a:noFill/>
          <a:ln w="9525">
            <a:solidFill>
              <a:srgbClr val="000000"/>
            </a:solidFill>
            <a:round/>
            <a:headEnd/>
            <a:tailEnd/>
          </a:ln>
          <a:effec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CN" altLang="en-US" sz="3000" b="1" i="0" u="none" strike="noStrike" kern="0" cap="none" spc="0" normalizeH="0" baseline="0" noProof="0">
              <a:ln>
                <a:noFill/>
              </a:ln>
              <a:solidFill>
                <a:srgbClr val="6600CC"/>
              </a:solidFill>
              <a:effectLst/>
              <a:uLnTx/>
              <a:uFillTx/>
              <a:latin typeface="Times New Roman" pitchFamily="18" charset="0"/>
              <a:ea typeface="楷体_GB2312" pitchFamily="49" charset="-122"/>
            </a:endParaRPr>
          </a:p>
        </p:txBody>
      </p:sp>
      <p:sp>
        <p:nvSpPr>
          <p:cNvPr id="46" name="Line 74"/>
          <p:cNvSpPr>
            <a:spLocks noChangeShapeType="1"/>
          </p:cNvSpPr>
          <p:nvPr/>
        </p:nvSpPr>
        <p:spPr bwMode="auto">
          <a:xfrm>
            <a:off x="3579813" y="4229100"/>
            <a:ext cx="0" cy="609600"/>
          </a:xfrm>
          <a:prstGeom prst="line">
            <a:avLst/>
          </a:prstGeom>
          <a:noFill/>
          <a:ln w="9525">
            <a:solidFill>
              <a:srgbClr val="000000"/>
            </a:solidFill>
            <a:round/>
            <a:headEnd/>
            <a:tailEnd/>
          </a:ln>
          <a:effec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CN" altLang="en-US" sz="3000" b="1" i="0" u="none" strike="noStrike" kern="0" cap="none" spc="0" normalizeH="0" baseline="0" noProof="0">
              <a:ln>
                <a:noFill/>
              </a:ln>
              <a:solidFill>
                <a:srgbClr val="6600CC"/>
              </a:solidFill>
              <a:effectLst/>
              <a:uLnTx/>
              <a:uFillTx/>
              <a:latin typeface="Times New Roman" pitchFamily="18" charset="0"/>
              <a:ea typeface="楷体_GB2312" pitchFamily="49" charset="-122"/>
            </a:endParaRPr>
          </a:p>
        </p:txBody>
      </p:sp>
      <p:sp>
        <p:nvSpPr>
          <p:cNvPr id="47" name="Line 75"/>
          <p:cNvSpPr>
            <a:spLocks noChangeShapeType="1"/>
          </p:cNvSpPr>
          <p:nvPr/>
        </p:nvSpPr>
        <p:spPr bwMode="auto">
          <a:xfrm>
            <a:off x="4189413" y="4229100"/>
            <a:ext cx="0" cy="609600"/>
          </a:xfrm>
          <a:prstGeom prst="line">
            <a:avLst/>
          </a:prstGeom>
          <a:noFill/>
          <a:ln w="9525">
            <a:solidFill>
              <a:srgbClr val="000000"/>
            </a:solidFill>
            <a:round/>
            <a:headEnd/>
            <a:tailEnd/>
          </a:ln>
          <a:effec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CN" altLang="en-US" sz="3000" b="1" i="0" u="none" strike="noStrike" kern="0" cap="none" spc="0" normalizeH="0" baseline="0" noProof="0">
              <a:ln>
                <a:noFill/>
              </a:ln>
              <a:solidFill>
                <a:srgbClr val="6600CC"/>
              </a:solidFill>
              <a:effectLst/>
              <a:uLnTx/>
              <a:uFillTx/>
              <a:latin typeface="Times New Roman" pitchFamily="18" charset="0"/>
              <a:ea typeface="楷体_GB2312" pitchFamily="49" charset="-122"/>
            </a:endParaRPr>
          </a:p>
        </p:txBody>
      </p:sp>
      <p:sp>
        <p:nvSpPr>
          <p:cNvPr id="48" name="Line 76"/>
          <p:cNvSpPr>
            <a:spLocks noChangeShapeType="1"/>
          </p:cNvSpPr>
          <p:nvPr/>
        </p:nvSpPr>
        <p:spPr bwMode="auto">
          <a:xfrm>
            <a:off x="4799013" y="4229100"/>
            <a:ext cx="0" cy="609600"/>
          </a:xfrm>
          <a:prstGeom prst="line">
            <a:avLst/>
          </a:prstGeom>
          <a:noFill/>
          <a:ln w="9525">
            <a:solidFill>
              <a:srgbClr val="000000"/>
            </a:solidFill>
            <a:round/>
            <a:headEnd/>
            <a:tailEnd/>
          </a:ln>
          <a:effec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CN" altLang="en-US" sz="3000" b="1" i="0" u="none" strike="noStrike" kern="0" cap="none" spc="0" normalizeH="0" baseline="0" noProof="0">
              <a:ln>
                <a:noFill/>
              </a:ln>
              <a:solidFill>
                <a:srgbClr val="6600CC"/>
              </a:solidFill>
              <a:effectLst/>
              <a:uLnTx/>
              <a:uFillTx/>
              <a:latin typeface="Times New Roman" pitchFamily="18" charset="0"/>
              <a:ea typeface="楷体_GB2312" pitchFamily="49" charset="-122"/>
            </a:endParaRPr>
          </a:p>
        </p:txBody>
      </p:sp>
      <p:sp>
        <p:nvSpPr>
          <p:cNvPr id="49" name="Line 77"/>
          <p:cNvSpPr>
            <a:spLocks noChangeShapeType="1"/>
          </p:cNvSpPr>
          <p:nvPr/>
        </p:nvSpPr>
        <p:spPr bwMode="auto">
          <a:xfrm>
            <a:off x="5408613" y="4229100"/>
            <a:ext cx="0" cy="609600"/>
          </a:xfrm>
          <a:prstGeom prst="line">
            <a:avLst/>
          </a:prstGeom>
          <a:noFill/>
          <a:ln w="9525">
            <a:solidFill>
              <a:srgbClr val="000000"/>
            </a:solidFill>
            <a:round/>
            <a:headEnd/>
            <a:tailEnd/>
          </a:ln>
          <a:effec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CN" altLang="en-US" sz="3000" b="1" i="0" u="none" strike="noStrike" kern="0" cap="none" spc="0" normalizeH="0" baseline="0" noProof="0">
              <a:ln>
                <a:noFill/>
              </a:ln>
              <a:solidFill>
                <a:srgbClr val="6600CC"/>
              </a:solidFill>
              <a:effectLst/>
              <a:uLnTx/>
              <a:uFillTx/>
              <a:latin typeface="Times New Roman" pitchFamily="18" charset="0"/>
              <a:ea typeface="楷体_GB2312" pitchFamily="49" charset="-122"/>
            </a:endParaRPr>
          </a:p>
        </p:txBody>
      </p:sp>
      <p:sp>
        <p:nvSpPr>
          <p:cNvPr id="50" name="Line 78"/>
          <p:cNvSpPr>
            <a:spLocks noChangeShapeType="1"/>
          </p:cNvSpPr>
          <p:nvPr/>
        </p:nvSpPr>
        <p:spPr bwMode="auto">
          <a:xfrm>
            <a:off x="6018213" y="4229100"/>
            <a:ext cx="0" cy="609600"/>
          </a:xfrm>
          <a:prstGeom prst="line">
            <a:avLst/>
          </a:prstGeom>
          <a:noFill/>
          <a:ln w="9525">
            <a:solidFill>
              <a:srgbClr val="000000"/>
            </a:solidFill>
            <a:round/>
            <a:headEnd/>
            <a:tailEnd/>
          </a:ln>
          <a:effec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CN" altLang="en-US" sz="3000" b="1" i="0" u="none" strike="noStrike" kern="0" cap="none" spc="0" normalizeH="0" baseline="0" noProof="0">
              <a:ln>
                <a:noFill/>
              </a:ln>
              <a:solidFill>
                <a:srgbClr val="6600CC"/>
              </a:solidFill>
              <a:effectLst/>
              <a:uLnTx/>
              <a:uFillTx/>
              <a:latin typeface="Times New Roman" pitchFamily="18" charset="0"/>
              <a:ea typeface="楷体_GB2312" pitchFamily="49" charset="-122"/>
            </a:endParaRPr>
          </a:p>
        </p:txBody>
      </p:sp>
      <p:sp>
        <p:nvSpPr>
          <p:cNvPr id="51" name="Line 79"/>
          <p:cNvSpPr>
            <a:spLocks noChangeShapeType="1"/>
          </p:cNvSpPr>
          <p:nvPr/>
        </p:nvSpPr>
        <p:spPr bwMode="auto">
          <a:xfrm>
            <a:off x="6627813" y="4229100"/>
            <a:ext cx="0" cy="609600"/>
          </a:xfrm>
          <a:prstGeom prst="line">
            <a:avLst/>
          </a:prstGeom>
          <a:noFill/>
          <a:ln w="9525">
            <a:solidFill>
              <a:srgbClr val="000000"/>
            </a:solidFill>
            <a:round/>
            <a:headEnd/>
            <a:tailEnd/>
          </a:ln>
          <a:effec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CN" altLang="en-US" sz="3000" b="1" i="0" u="none" strike="noStrike" kern="0" cap="none" spc="0" normalizeH="0" baseline="0" noProof="0">
              <a:ln>
                <a:noFill/>
              </a:ln>
              <a:solidFill>
                <a:srgbClr val="6600CC"/>
              </a:solidFill>
              <a:effectLst/>
              <a:uLnTx/>
              <a:uFillTx/>
              <a:latin typeface="Times New Roman" pitchFamily="18" charset="0"/>
              <a:ea typeface="楷体_GB2312" pitchFamily="49" charset="-122"/>
            </a:endParaRPr>
          </a:p>
        </p:txBody>
      </p:sp>
      <p:sp>
        <p:nvSpPr>
          <p:cNvPr id="52" name="Line 80"/>
          <p:cNvSpPr>
            <a:spLocks noChangeShapeType="1"/>
          </p:cNvSpPr>
          <p:nvPr/>
        </p:nvSpPr>
        <p:spPr bwMode="auto">
          <a:xfrm>
            <a:off x="7237413" y="4229100"/>
            <a:ext cx="0" cy="609600"/>
          </a:xfrm>
          <a:prstGeom prst="line">
            <a:avLst/>
          </a:prstGeom>
          <a:noFill/>
          <a:ln w="9525">
            <a:solidFill>
              <a:srgbClr val="000000"/>
            </a:solidFill>
            <a:round/>
            <a:headEnd/>
            <a:tailEnd/>
          </a:ln>
          <a:effec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CN" altLang="en-US" sz="3000" b="1" i="0" u="none" strike="noStrike" kern="0" cap="none" spc="0" normalizeH="0" baseline="0" noProof="0">
              <a:ln>
                <a:noFill/>
              </a:ln>
              <a:solidFill>
                <a:srgbClr val="6600CC"/>
              </a:solidFill>
              <a:effectLst/>
              <a:uLnTx/>
              <a:uFillTx/>
              <a:latin typeface="Times New Roman" pitchFamily="18" charset="0"/>
              <a:ea typeface="楷体_GB2312" pitchFamily="49" charset="-122"/>
            </a:endParaRPr>
          </a:p>
        </p:txBody>
      </p:sp>
      <p:sp>
        <p:nvSpPr>
          <p:cNvPr id="53" name="Rectangle 82"/>
          <p:cNvSpPr>
            <a:spLocks noChangeArrowheads="1"/>
          </p:cNvSpPr>
          <p:nvPr/>
        </p:nvSpPr>
        <p:spPr bwMode="auto">
          <a:xfrm>
            <a:off x="1241425" y="5453063"/>
            <a:ext cx="6705600" cy="609600"/>
          </a:xfrm>
          <a:prstGeom prst="rect">
            <a:avLst/>
          </a:prstGeom>
          <a:noFill/>
          <a:ln w="9525">
            <a:solidFill>
              <a:srgbClr val="000000"/>
            </a:solidFill>
            <a:miter lim="800000"/>
            <a:headEnd/>
            <a:tailEnd/>
          </a:ln>
          <a:effec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CN" altLang="zh-CN" sz="2800" b="1" i="0" u="none" strike="noStrike" kern="0" cap="none" spc="0" normalizeH="0" baseline="0" noProof="0">
              <a:ln>
                <a:noFill/>
              </a:ln>
              <a:solidFill>
                <a:srgbClr val="FF6600"/>
              </a:solidFill>
              <a:effectLst/>
              <a:uLnTx/>
              <a:uFillTx/>
              <a:latin typeface="Times New Roman" pitchFamily="18" charset="0"/>
            </a:endParaRPr>
          </a:p>
        </p:txBody>
      </p:sp>
      <p:sp>
        <p:nvSpPr>
          <p:cNvPr id="54" name="Line 83"/>
          <p:cNvSpPr>
            <a:spLocks noChangeShapeType="1"/>
          </p:cNvSpPr>
          <p:nvPr/>
        </p:nvSpPr>
        <p:spPr bwMode="auto">
          <a:xfrm>
            <a:off x="1851025" y="5453063"/>
            <a:ext cx="0" cy="609600"/>
          </a:xfrm>
          <a:prstGeom prst="line">
            <a:avLst/>
          </a:prstGeom>
          <a:noFill/>
          <a:ln w="9525">
            <a:solidFill>
              <a:srgbClr val="000000"/>
            </a:solidFill>
            <a:round/>
            <a:headEnd/>
            <a:tailEnd/>
          </a:ln>
          <a:effec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CN" altLang="en-US" sz="3000" b="1" i="0" u="none" strike="noStrike" kern="0" cap="none" spc="0" normalizeH="0" baseline="0" noProof="0">
              <a:ln>
                <a:noFill/>
              </a:ln>
              <a:solidFill>
                <a:srgbClr val="6600CC"/>
              </a:solidFill>
              <a:effectLst/>
              <a:uLnTx/>
              <a:uFillTx/>
              <a:latin typeface="Times New Roman" pitchFamily="18" charset="0"/>
              <a:ea typeface="楷体_GB2312" pitchFamily="49" charset="-122"/>
            </a:endParaRPr>
          </a:p>
        </p:txBody>
      </p:sp>
      <p:sp>
        <p:nvSpPr>
          <p:cNvPr id="55" name="Line 84"/>
          <p:cNvSpPr>
            <a:spLocks noChangeShapeType="1"/>
          </p:cNvSpPr>
          <p:nvPr/>
        </p:nvSpPr>
        <p:spPr bwMode="auto">
          <a:xfrm>
            <a:off x="2460625" y="5453063"/>
            <a:ext cx="0" cy="609600"/>
          </a:xfrm>
          <a:prstGeom prst="line">
            <a:avLst/>
          </a:prstGeom>
          <a:noFill/>
          <a:ln w="9525">
            <a:solidFill>
              <a:srgbClr val="000000"/>
            </a:solidFill>
            <a:round/>
            <a:headEnd/>
            <a:tailEnd/>
          </a:ln>
          <a:effec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CN" altLang="en-US" sz="3000" b="1" i="0" u="none" strike="noStrike" kern="0" cap="none" spc="0" normalizeH="0" baseline="0" noProof="0">
              <a:ln>
                <a:noFill/>
              </a:ln>
              <a:solidFill>
                <a:srgbClr val="6600CC"/>
              </a:solidFill>
              <a:effectLst/>
              <a:uLnTx/>
              <a:uFillTx/>
              <a:latin typeface="Times New Roman" pitchFamily="18" charset="0"/>
              <a:ea typeface="楷体_GB2312" pitchFamily="49" charset="-122"/>
            </a:endParaRPr>
          </a:p>
        </p:txBody>
      </p:sp>
      <p:sp>
        <p:nvSpPr>
          <p:cNvPr id="56" name="Line 85"/>
          <p:cNvSpPr>
            <a:spLocks noChangeShapeType="1"/>
          </p:cNvSpPr>
          <p:nvPr/>
        </p:nvSpPr>
        <p:spPr bwMode="auto">
          <a:xfrm>
            <a:off x="3070225" y="5453063"/>
            <a:ext cx="0" cy="609600"/>
          </a:xfrm>
          <a:prstGeom prst="line">
            <a:avLst/>
          </a:prstGeom>
          <a:noFill/>
          <a:ln w="9525">
            <a:solidFill>
              <a:srgbClr val="000000"/>
            </a:solidFill>
            <a:round/>
            <a:headEnd/>
            <a:tailEnd/>
          </a:ln>
          <a:effec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CN" altLang="en-US" sz="3000" b="1" i="0" u="none" strike="noStrike" kern="0" cap="none" spc="0" normalizeH="0" baseline="0" noProof="0">
              <a:ln>
                <a:noFill/>
              </a:ln>
              <a:solidFill>
                <a:srgbClr val="6600CC"/>
              </a:solidFill>
              <a:effectLst/>
              <a:uLnTx/>
              <a:uFillTx/>
              <a:latin typeface="Times New Roman" pitchFamily="18" charset="0"/>
              <a:ea typeface="楷体_GB2312" pitchFamily="49" charset="-122"/>
            </a:endParaRPr>
          </a:p>
        </p:txBody>
      </p:sp>
      <p:sp>
        <p:nvSpPr>
          <p:cNvPr id="57" name="Line 86"/>
          <p:cNvSpPr>
            <a:spLocks noChangeShapeType="1"/>
          </p:cNvSpPr>
          <p:nvPr/>
        </p:nvSpPr>
        <p:spPr bwMode="auto">
          <a:xfrm>
            <a:off x="3679825" y="5453063"/>
            <a:ext cx="0" cy="609600"/>
          </a:xfrm>
          <a:prstGeom prst="line">
            <a:avLst/>
          </a:prstGeom>
          <a:noFill/>
          <a:ln w="9525">
            <a:solidFill>
              <a:srgbClr val="000000"/>
            </a:solidFill>
            <a:round/>
            <a:headEnd/>
            <a:tailEnd/>
          </a:ln>
          <a:effec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CN" altLang="en-US" sz="3000" b="1" i="0" u="none" strike="noStrike" kern="0" cap="none" spc="0" normalizeH="0" baseline="0" noProof="0">
              <a:ln>
                <a:noFill/>
              </a:ln>
              <a:solidFill>
                <a:srgbClr val="6600CC"/>
              </a:solidFill>
              <a:effectLst/>
              <a:uLnTx/>
              <a:uFillTx/>
              <a:latin typeface="Times New Roman" pitchFamily="18" charset="0"/>
              <a:ea typeface="楷体_GB2312" pitchFamily="49" charset="-122"/>
            </a:endParaRPr>
          </a:p>
        </p:txBody>
      </p:sp>
      <p:sp>
        <p:nvSpPr>
          <p:cNvPr id="58" name="Line 87"/>
          <p:cNvSpPr>
            <a:spLocks noChangeShapeType="1"/>
          </p:cNvSpPr>
          <p:nvPr/>
        </p:nvSpPr>
        <p:spPr bwMode="auto">
          <a:xfrm>
            <a:off x="4289425" y="5453063"/>
            <a:ext cx="0" cy="609600"/>
          </a:xfrm>
          <a:prstGeom prst="line">
            <a:avLst/>
          </a:prstGeom>
          <a:noFill/>
          <a:ln w="9525">
            <a:solidFill>
              <a:srgbClr val="000000"/>
            </a:solidFill>
            <a:round/>
            <a:headEnd/>
            <a:tailEnd/>
          </a:ln>
          <a:effec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CN" altLang="en-US" sz="3000" b="1" i="0" u="none" strike="noStrike" kern="0" cap="none" spc="0" normalizeH="0" baseline="0" noProof="0">
              <a:ln>
                <a:noFill/>
              </a:ln>
              <a:solidFill>
                <a:srgbClr val="6600CC"/>
              </a:solidFill>
              <a:effectLst/>
              <a:uLnTx/>
              <a:uFillTx/>
              <a:latin typeface="Times New Roman" pitchFamily="18" charset="0"/>
              <a:ea typeface="楷体_GB2312" pitchFamily="49" charset="-122"/>
            </a:endParaRPr>
          </a:p>
        </p:txBody>
      </p:sp>
      <p:sp>
        <p:nvSpPr>
          <p:cNvPr id="59" name="Line 88"/>
          <p:cNvSpPr>
            <a:spLocks noChangeShapeType="1"/>
          </p:cNvSpPr>
          <p:nvPr/>
        </p:nvSpPr>
        <p:spPr bwMode="auto">
          <a:xfrm>
            <a:off x="4899025" y="5453063"/>
            <a:ext cx="0" cy="609600"/>
          </a:xfrm>
          <a:prstGeom prst="line">
            <a:avLst/>
          </a:prstGeom>
          <a:noFill/>
          <a:ln w="9525">
            <a:solidFill>
              <a:srgbClr val="000000"/>
            </a:solidFill>
            <a:round/>
            <a:headEnd/>
            <a:tailEnd/>
          </a:ln>
          <a:effec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CN" altLang="en-US" sz="3000" b="1" i="0" u="none" strike="noStrike" kern="0" cap="none" spc="0" normalizeH="0" baseline="0" noProof="0">
              <a:ln>
                <a:noFill/>
              </a:ln>
              <a:solidFill>
                <a:srgbClr val="6600CC"/>
              </a:solidFill>
              <a:effectLst/>
              <a:uLnTx/>
              <a:uFillTx/>
              <a:latin typeface="Times New Roman" pitchFamily="18" charset="0"/>
              <a:ea typeface="楷体_GB2312" pitchFamily="49" charset="-122"/>
            </a:endParaRPr>
          </a:p>
        </p:txBody>
      </p:sp>
      <p:sp>
        <p:nvSpPr>
          <p:cNvPr id="60" name="Line 89"/>
          <p:cNvSpPr>
            <a:spLocks noChangeShapeType="1"/>
          </p:cNvSpPr>
          <p:nvPr/>
        </p:nvSpPr>
        <p:spPr bwMode="auto">
          <a:xfrm>
            <a:off x="5508625" y="5453063"/>
            <a:ext cx="0" cy="609600"/>
          </a:xfrm>
          <a:prstGeom prst="line">
            <a:avLst/>
          </a:prstGeom>
          <a:noFill/>
          <a:ln w="9525">
            <a:solidFill>
              <a:srgbClr val="000000"/>
            </a:solidFill>
            <a:round/>
            <a:headEnd/>
            <a:tailEnd/>
          </a:ln>
          <a:effec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CN" altLang="en-US" sz="3000" b="1" i="0" u="none" strike="noStrike" kern="0" cap="none" spc="0" normalizeH="0" baseline="0" noProof="0">
              <a:ln>
                <a:noFill/>
              </a:ln>
              <a:solidFill>
                <a:srgbClr val="6600CC"/>
              </a:solidFill>
              <a:effectLst/>
              <a:uLnTx/>
              <a:uFillTx/>
              <a:latin typeface="Times New Roman" pitchFamily="18" charset="0"/>
              <a:ea typeface="楷体_GB2312" pitchFamily="49" charset="-122"/>
            </a:endParaRPr>
          </a:p>
        </p:txBody>
      </p:sp>
      <p:sp>
        <p:nvSpPr>
          <p:cNvPr id="61" name="Line 90"/>
          <p:cNvSpPr>
            <a:spLocks noChangeShapeType="1"/>
          </p:cNvSpPr>
          <p:nvPr/>
        </p:nvSpPr>
        <p:spPr bwMode="auto">
          <a:xfrm>
            <a:off x="6118225" y="5453063"/>
            <a:ext cx="0" cy="609600"/>
          </a:xfrm>
          <a:prstGeom prst="line">
            <a:avLst/>
          </a:prstGeom>
          <a:noFill/>
          <a:ln w="9525">
            <a:solidFill>
              <a:srgbClr val="000000"/>
            </a:solidFill>
            <a:round/>
            <a:headEnd/>
            <a:tailEnd/>
          </a:ln>
          <a:effec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CN" altLang="en-US" sz="3000" b="1" i="0" u="none" strike="noStrike" kern="0" cap="none" spc="0" normalizeH="0" baseline="0" noProof="0">
              <a:ln>
                <a:noFill/>
              </a:ln>
              <a:solidFill>
                <a:srgbClr val="6600CC"/>
              </a:solidFill>
              <a:effectLst/>
              <a:uLnTx/>
              <a:uFillTx/>
              <a:latin typeface="Times New Roman" pitchFamily="18" charset="0"/>
              <a:ea typeface="楷体_GB2312" pitchFamily="49" charset="-122"/>
            </a:endParaRPr>
          </a:p>
        </p:txBody>
      </p:sp>
      <p:sp>
        <p:nvSpPr>
          <p:cNvPr id="62" name="Line 91"/>
          <p:cNvSpPr>
            <a:spLocks noChangeShapeType="1"/>
          </p:cNvSpPr>
          <p:nvPr/>
        </p:nvSpPr>
        <p:spPr bwMode="auto">
          <a:xfrm>
            <a:off x="6727825" y="5453063"/>
            <a:ext cx="0" cy="609600"/>
          </a:xfrm>
          <a:prstGeom prst="line">
            <a:avLst/>
          </a:prstGeom>
          <a:noFill/>
          <a:ln w="9525">
            <a:solidFill>
              <a:srgbClr val="000000"/>
            </a:solidFill>
            <a:round/>
            <a:headEnd/>
            <a:tailEnd/>
          </a:ln>
          <a:effec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CN" altLang="en-US" sz="3000" b="1" i="0" u="none" strike="noStrike" kern="0" cap="none" spc="0" normalizeH="0" baseline="0" noProof="0">
              <a:ln>
                <a:noFill/>
              </a:ln>
              <a:solidFill>
                <a:srgbClr val="6600CC"/>
              </a:solidFill>
              <a:effectLst/>
              <a:uLnTx/>
              <a:uFillTx/>
              <a:latin typeface="Times New Roman" pitchFamily="18" charset="0"/>
              <a:ea typeface="楷体_GB2312" pitchFamily="49" charset="-122"/>
            </a:endParaRPr>
          </a:p>
        </p:txBody>
      </p:sp>
      <p:sp>
        <p:nvSpPr>
          <p:cNvPr id="63" name="Line 92"/>
          <p:cNvSpPr>
            <a:spLocks noChangeShapeType="1"/>
          </p:cNvSpPr>
          <p:nvPr/>
        </p:nvSpPr>
        <p:spPr bwMode="auto">
          <a:xfrm>
            <a:off x="7337425" y="5453063"/>
            <a:ext cx="0" cy="609600"/>
          </a:xfrm>
          <a:prstGeom prst="line">
            <a:avLst/>
          </a:prstGeom>
          <a:noFill/>
          <a:ln w="9525">
            <a:solidFill>
              <a:srgbClr val="000000"/>
            </a:solidFill>
            <a:round/>
            <a:headEnd/>
            <a:tailEnd/>
          </a:ln>
          <a:effec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CN" altLang="en-US" sz="3000" b="1" i="0" u="none" strike="noStrike" kern="0" cap="none" spc="0" normalizeH="0" baseline="0" noProof="0">
              <a:ln>
                <a:noFill/>
              </a:ln>
              <a:solidFill>
                <a:srgbClr val="6600CC"/>
              </a:solidFill>
              <a:effectLst/>
              <a:uLnTx/>
              <a:uFillTx/>
              <a:latin typeface="Times New Roman" pitchFamily="18" charset="0"/>
              <a:ea typeface="楷体_GB2312" pitchFamily="49" charset="-122"/>
            </a:endParaRPr>
          </a:p>
        </p:txBody>
      </p:sp>
      <p:sp>
        <p:nvSpPr>
          <p:cNvPr id="64" name="Text Box 95"/>
          <p:cNvSpPr txBox="1">
            <a:spLocks noChangeArrowheads="1"/>
          </p:cNvSpPr>
          <p:nvPr/>
        </p:nvSpPr>
        <p:spPr bwMode="auto">
          <a:xfrm>
            <a:off x="660400" y="986835"/>
            <a:ext cx="3889375" cy="519113"/>
          </a:xfrm>
          <a:prstGeom prst="rect">
            <a:avLst/>
          </a:prstGeom>
          <a:noFill/>
          <a:ln w="9525" algn="ctr">
            <a:noFill/>
            <a:miter lim="800000"/>
            <a:headEnd/>
            <a:tailEnd/>
          </a:ln>
          <a:effectLst/>
        </p:spPr>
        <p:txBody>
          <a:bodyPr>
            <a:spAutoFit/>
          </a:bodyPr>
          <a:lstStyle/>
          <a:p>
            <a:pPr fontAlgn="base">
              <a:spcBef>
                <a:spcPct val="20000"/>
              </a:spcBef>
              <a:spcAft>
                <a:spcPct val="0"/>
              </a:spcAft>
              <a:buFont typeface="Wingdings" pitchFamily="2" charset="2"/>
              <a:buChar char="p"/>
            </a:pPr>
            <a:r>
              <a:rPr kumimoji="1" lang="en-US" altLang="zh-CN" sz="2800" b="1" dirty="0">
                <a:solidFill>
                  <a:srgbClr val="003300"/>
                </a:solidFill>
                <a:latin typeface="Times New Roman" pitchFamily="18" charset="0"/>
              </a:rPr>
              <a:t> </a:t>
            </a:r>
            <a:r>
              <a:rPr kumimoji="1" lang="zh-CN" altLang="en-US" sz="2800" b="1" dirty="0">
                <a:solidFill>
                  <a:srgbClr val="003300"/>
                </a:solidFill>
                <a:latin typeface="Times New Roman" pitchFamily="18" charset="0"/>
              </a:rPr>
              <a:t>希尔排序演示</a:t>
            </a:r>
          </a:p>
        </p:txBody>
      </p:sp>
      <p:sp>
        <p:nvSpPr>
          <p:cNvPr id="65" name="TextBox 64">
            <a:extLst>
              <a:ext uri="{FF2B5EF4-FFF2-40B4-BE49-F238E27FC236}">
                <a16:creationId xmlns:a16="http://schemas.microsoft.com/office/drawing/2014/main" id="{A6628146-8592-1C46-BC79-26E2BC30C3CB}"/>
              </a:ext>
            </a:extLst>
          </p:cNvPr>
          <p:cNvSpPr txBox="1"/>
          <p:nvPr/>
        </p:nvSpPr>
        <p:spPr>
          <a:xfrm>
            <a:off x="162280" y="-6350"/>
            <a:ext cx="8524520" cy="1323439"/>
          </a:xfrm>
          <a:prstGeom prst="rect">
            <a:avLst/>
          </a:prstGeom>
          <a:solidFill>
            <a:schemeClr val="bg1"/>
          </a:solidFill>
          <a:ln w="19050">
            <a:solidFill>
              <a:srgbClr val="00B050"/>
            </a:solidFill>
          </a:ln>
        </p:spPr>
        <p:txBody>
          <a:bodyPr wrap="square" rtlCol="0">
            <a:spAutoFit/>
          </a:bodyPr>
          <a:lstStyle/>
          <a:p>
            <a:pPr algn="just"/>
            <a:r>
              <a:rPr lang="zh-CN" altLang="en-US" sz="1600" b="1" dirty="0">
                <a:solidFill>
                  <a:srgbClr val="FF0000"/>
                </a:solidFill>
              </a:rPr>
              <a:t>希尔排序是按照不同步长对元素进行插入排序：</a:t>
            </a:r>
            <a:endParaRPr lang="en-US" altLang="zh-CN" sz="1600" b="1" dirty="0">
              <a:solidFill>
                <a:srgbClr val="FF0000"/>
              </a:solidFill>
            </a:endParaRPr>
          </a:p>
          <a:p>
            <a:pPr algn="just"/>
            <a:r>
              <a:rPr lang="en-US" altLang="zh-CN" sz="1600" b="1" dirty="0">
                <a:solidFill>
                  <a:srgbClr val="FF0000"/>
                </a:solidFill>
              </a:rPr>
              <a:t>1.</a:t>
            </a:r>
            <a:r>
              <a:rPr lang="zh-CN" altLang="en-US" sz="1600" b="1" dirty="0">
                <a:solidFill>
                  <a:srgbClr val="FF0000"/>
                </a:solidFill>
              </a:rPr>
              <a:t> 当刚开始元素很无序的时候，步长最大，所以每次插入排序的元素个数很少，速度很快；</a:t>
            </a:r>
            <a:endParaRPr lang="en-US" altLang="zh-CN" sz="1600" b="1" dirty="0">
              <a:solidFill>
                <a:srgbClr val="FF0000"/>
              </a:solidFill>
            </a:endParaRPr>
          </a:p>
          <a:p>
            <a:pPr algn="just"/>
            <a:r>
              <a:rPr lang="en-US" altLang="zh-CN" sz="1600" b="1" dirty="0">
                <a:solidFill>
                  <a:srgbClr val="FF0000"/>
                </a:solidFill>
              </a:rPr>
              <a:t>2.</a:t>
            </a:r>
            <a:r>
              <a:rPr lang="zh-CN" altLang="en-US" sz="1600" b="1" dirty="0">
                <a:solidFill>
                  <a:srgbClr val="FF0000"/>
                </a:solidFill>
              </a:rPr>
              <a:t> 当元素基本有序了，步长很小， 插入排序对于有序的序列效率很高。</a:t>
            </a:r>
            <a:endParaRPr lang="en-US" altLang="zh-CN" sz="1600" b="1" dirty="0">
              <a:solidFill>
                <a:srgbClr val="FF0000"/>
              </a:solidFill>
            </a:endParaRPr>
          </a:p>
          <a:p>
            <a:pPr algn="just"/>
            <a:r>
              <a:rPr lang="zh-CN" altLang="en-US" sz="1600" b="1" dirty="0">
                <a:solidFill>
                  <a:srgbClr val="FF0000"/>
                </a:solidFill>
              </a:rPr>
              <a:t>所以，希尔排序的时间复杂度会比</a:t>
            </a:r>
            <a:r>
              <a:rPr lang="en-US" altLang="zh-CN" sz="1600" b="1" dirty="0">
                <a:solidFill>
                  <a:srgbClr val="FF0000"/>
                </a:solidFill>
              </a:rPr>
              <a:t>O(n^2)</a:t>
            </a:r>
            <a:r>
              <a:rPr lang="zh-CN" altLang="en-US" sz="1600" b="1" dirty="0">
                <a:solidFill>
                  <a:srgbClr val="FF0000"/>
                </a:solidFill>
              </a:rPr>
              <a:t>好一些。</a:t>
            </a:r>
            <a:endParaRPr lang="en-US" altLang="zh-CN" sz="1600" b="1" dirty="0">
              <a:solidFill>
                <a:srgbClr val="FF0000"/>
              </a:solidFill>
            </a:endParaRPr>
          </a:p>
          <a:p>
            <a:pPr algn="just"/>
            <a:r>
              <a:rPr lang="zh-CN" altLang="en-US" sz="1600" b="1" dirty="0">
                <a:solidFill>
                  <a:srgbClr val="FF0000"/>
                </a:solidFill>
              </a:rPr>
              <a:t>这两点也是希尔排序的设计动机和思路。</a:t>
            </a:r>
          </a:p>
        </p:txBody>
      </p:sp>
    </p:spTree>
    <p:extLst>
      <p:ext uri="{BB962C8B-B14F-4D97-AF65-F5344CB8AC3E}">
        <p14:creationId xmlns:p14="http://schemas.microsoft.com/office/powerpoint/2010/main" val="1374286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8"/>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9"/>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50"/>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51"/>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52"/>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0"/>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53"/>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54"/>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55"/>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56"/>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57"/>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58"/>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59"/>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60"/>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61"/>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62"/>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63"/>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3" presetClass="entr" presetSubtype="10" fill="hold" grpId="0" nodeType="clickEffect">
                                  <p:stCondLst>
                                    <p:cond delay="0"/>
                                  </p:stCondLst>
                                  <p:childTnLst>
                                    <p:set>
                                      <p:cBhvr>
                                        <p:cTn id="84" dur="1" fill="hold">
                                          <p:stCondLst>
                                            <p:cond delay="0"/>
                                          </p:stCondLst>
                                        </p:cTn>
                                        <p:tgtEl>
                                          <p:spTgt spid="65"/>
                                        </p:tgtEl>
                                        <p:attrNameLst>
                                          <p:attrName>style.visibility</p:attrName>
                                        </p:attrNameLst>
                                      </p:cBhvr>
                                      <p:to>
                                        <p:strVal val="visible"/>
                                      </p:to>
                                    </p:set>
                                    <p:animEffect transition="in" filter="blinds(horizontal)">
                                      <p:cBhvr>
                                        <p:cTn id="85" dur="5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8" grpId="0"/>
      <p:bldP spid="30" grpId="0"/>
      <p:bldP spid="31" grpId="0" animBg="1"/>
      <p:bldP spid="32" grpId="0" animBg="1"/>
      <p:bldP spid="33" grpId="0" animBg="1"/>
      <p:bldP spid="34" grpId="0" animBg="1"/>
      <p:bldP spid="35" grpId="0" animBg="1"/>
      <p:bldP spid="36" grpId="0" animBg="1"/>
      <p:bldP spid="37" grpId="0" animBg="1"/>
      <p:bldP spid="38" grpId="0" animBg="1"/>
      <p:bldP spid="39" grpId="0" animBg="1"/>
      <p:bldP spid="40" grpId="0" animBg="1"/>
      <p:bldP spid="41" grpId="0" animBg="1"/>
      <p:bldP spid="42" grpId="0" animBg="1"/>
      <p:bldP spid="43" grpId="0" animBg="1"/>
      <p:bldP spid="44" grpId="0" animBg="1"/>
      <p:bldP spid="45" grpId="0" animBg="1"/>
      <p:bldP spid="46" grpId="0" animBg="1"/>
      <p:bldP spid="47" grpId="0" animBg="1"/>
      <p:bldP spid="48" grpId="0" animBg="1"/>
      <p:bldP spid="49" grpId="0" animBg="1"/>
      <p:bldP spid="50" grpId="0" animBg="1"/>
      <p:bldP spid="51" grpId="0" animBg="1"/>
      <p:bldP spid="52" grpId="0" animBg="1"/>
      <p:bldP spid="53" grpId="0" animBg="1"/>
      <p:bldP spid="54" grpId="0" animBg="1"/>
      <p:bldP spid="55" grpId="0" animBg="1"/>
      <p:bldP spid="56" grpId="0" animBg="1"/>
      <p:bldP spid="57" grpId="0" animBg="1"/>
      <p:bldP spid="58" grpId="0" animBg="1"/>
      <p:bldP spid="59" grpId="0" animBg="1"/>
      <p:bldP spid="60" grpId="0" animBg="1"/>
      <p:bldP spid="61" grpId="0" animBg="1"/>
      <p:bldP spid="62" grpId="0" animBg="1"/>
      <p:bldP spid="63" grpId="0" animBg="1"/>
      <p:bldP spid="65"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0063EC4C-CFD8-4F45-A0A2-30028C1F73DB}" type="slidenum">
              <a:rPr lang="zh-CN" altLang="en-US" b="1">
                <a:solidFill>
                  <a:srgbClr val="F79646">
                    <a:lumMod val="75000"/>
                  </a:srgbClr>
                </a:solidFill>
              </a:rPr>
              <a:pPr/>
              <a:t>53</a:t>
            </a:fld>
            <a:endParaRPr lang="zh-CN" altLang="en-US" b="1" dirty="0">
              <a:solidFill>
                <a:srgbClr val="F79646">
                  <a:lumMod val="75000"/>
                </a:srgbClr>
              </a:solidFill>
            </a:endParaRPr>
          </a:p>
        </p:txBody>
      </p:sp>
      <p:sp>
        <p:nvSpPr>
          <p:cNvPr id="2" name="标题 1"/>
          <p:cNvSpPr>
            <a:spLocks noGrp="1"/>
          </p:cNvSpPr>
          <p:nvPr>
            <p:ph type="title"/>
          </p:nvPr>
        </p:nvSpPr>
        <p:spPr>
          <a:xfrm>
            <a:off x="457200" y="0"/>
            <a:ext cx="8229600" cy="1143000"/>
          </a:xfrm>
        </p:spPr>
        <p:txBody>
          <a:bodyPr>
            <a:normAutofit/>
          </a:bodyPr>
          <a:lstStyle/>
          <a:p>
            <a:pPr lvl="0" fontAlgn="base">
              <a:lnSpc>
                <a:spcPct val="150000"/>
              </a:lnSpc>
              <a:spcBef>
                <a:spcPct val="5000"/>
              </a:spcBef>
              <a:spcAft>
                <a:spcPct val="5000"/>
              </a:spcAft>
            </a:pPr>
            <a:r>
              <a:rPr kumimoji="1" lang="en-US" altLang="zh-CN" sz="3200" b="1" dirty="0">
                <a:latin typeface="Arial" charset="0"/>
                <a:ea typeface="宋体" charset="-122"/>
                <a:cs typeface="+mn-cs"/>
              </a:rPr>
              <a:t>6.2.4 </a:t>
            </a:r>
            <a:r>
              <a:rPr kumimoji="1" lang="zh-CN" altLang="en-US" sz="3200" b="1" dirty="0">
                <a:latin typeface="Arial" charset="0"/>
                <a:ea typeface="宋体" charset="-122"/>
                <a:cs typeface="+mn-cs"/>
              </a:rPr>
              <a:t>希尔排序</a:t>
            </a:r>
          </a:p>
        </p:txBody>
      </p:sp>
      <p:sp>
        <p:nvSpPr>
          <p:cNvPr id="4" name="日期占位符 3"/>
          <p:cNvSpPr>
            <a:spLocks noGrp="1"/>
          </p:cNvSpPr>
          <p:nvPr>
            <p:ph type="dt" sz="half" idx="4294967295"/>
          </p:nvPr>
        </p:nvSpPr>
        <p:spPr>
          <a:xfrm>
            <a:off x="0" y="6356350"/>
            <a:ext cx="2133600" cy="365125"/>
          </a:xfrm>
        </p:spPr>
        <p:txBody>
          <a:bodyPr/>
          <a:lstStyle/>
          <a:p>
            <a:fld id="{AEB9EE8B-D97A-42B3-B9D9-E6E7B51E3DEC}" type="datetime1">
              <a:rPr lang="zh-CN" altLang="en-US" b="1" smtClean="0">
                <a:solidFill>
                  <a:srgbClr val="F79646">
                    <a:lumMod val="75000"/>
                  </a:srgbClr>
                </a:solidFill>
              </a:rPr>
              <a:t>2025/4/9</a:t>
            </a:fld>
            <a:endParaRPr lang="zh-CN" altLang="en-US" b="1" dirty="0">
              <a:solidFill>
                <a:srgbClr val="F79646">
                  <a:lumMod val="75000"/>
                </a:srgbClr>
              </a:solidFill>
            </a:endParaRPr>
          </a:p>
        </p:txBody>
      </p:sp>
      <p:pic>
        <p:nvPicPr>
          <p:cNvPr id="2049" name="Picture 1" descr="C:\Users\Haijun\AppData\Roaming\Tencent\Users\2968516474\QQ\WinTemp\RichOle\O5)[OOM[}$H7(6{A~41GY`Q.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73137" y="1"/>
            <a:ext cx="970863" cy="838199"/>
          </a:xfrm>
          <a:prstGeom prst="rect">
            <a:avLst/>
          </a:prstGeom>
          <a:noFill/>
          <a:extLst>
            <a:ext uri="{909E8E84-426E-40DD-AFC4-6F175D3DCCD1}">
              <a14:hiddenFill xmlns:a14="http://schemas.microsoft.com/office/drawing/2010/main">
                <a:solidFill>
                  <a:srgbClr val="FFFFFF"/>
                </a:solidFill>
              </a14:hiddenFill>
            </a:ext>
          </a:extLst>
        </p:spPr>
      </p:pic>
      <p:cxnSp>
        <p:nvCxnSpPr>
          <p:cNvPr id="12" name="直接连接符 11"/>
          <p:cNvCxnSpPr/>
          <p:nvPr/>
        </p:nvCxnSpPr>
        <p:spPr>
          <a:xfrm>
            <a:off x="457200" y="6324600"/>
            <a:ext cx="822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Text Box 4"/>
          <p:cNvSpPr txBox="1">
            <a:spLocks noChangeArrowheads="1"/>
          </p:cNvSpPr>
          <p:nvPr/>
        </p:nvSpPr>
        <p:spPr bwMode="auto">
          <a:xfrm>
            <a:off x="500034" y="2229481"/>
            <a:ext cx="8072494" cy="3637919"/>
          </a:xfrm>
          <a:prstGeom prst="rect">
            <a:avLst/>
          </a:prstGeom>
          <a:noFill/>
          <a:ln w="9525" algn="ctr">
            <a:noFill/>
            <a:miter lim="800000"/>
            <a:headEnd/>
            <a:tailEnd/>
          </a:ln>
          <a:effectLst/>
        </p:spPr>
        <p:txBody>
          <a:bodyPr wrap="square">
            <a:spAutoFit/>
          </a:bodyPr>
          <a:lstStyle/>
          <a:p>
            <a:pPr fontAlgn="base">
              <a:lnSpc>
                <a:spcPct val="120000"/>
              </a:lnSpc>
              <a:spcBef>
                <a:spcPct val="0"/>
              </a:spcBef>
              <a:spcAft>
                <a:spcPct val="0"/>
              </a:spcAft>
            </a:pPr>
            <a:r>
              <a:rPr kumimoji="1" lang="en-US" altLang="zh-CN" sz="3200" b="1" dirty="0">
                <a:solidFill>
                  <a:srgbClr val="0000FF"/>
                </a:solidFill>
                <a:latin typeface="Times New Roman" pitchFamily="18" charset="0"/>
              </a:rPr>
              <a:t>void </a:t>
            </a:r>
            <a:r>
              <a:rPr kumimoji="1" lang="en-US" altLang="zh-CN" sz="3200" b="1" dirty="0" err="1">
                <a:solidFill>
                  <a:srgbClr val="0000FF"/>
                </a:solidFill>
                <a:latin typeface="Times New Roman" pitchFamily="18" charset="0"/>
              </a:rPr>
              <a:t>ShellSort</a:t>
            </a:r>
            <a:r>
              <a:rPr kumimoji="1" lang="en-US" altLang="zh-CN" sz="3200" b="1" dirty="0">
                <a:solidFill>
                  <a:srgbClr val="0000FF"/>
                </a:solidFill>
                <a:latin typeface="Times New Roman" pitchFamily="18" charset="0"/>
              </a:rPr>
              <a:t> (</a:t>
            </a:r>
            <a:r>
              <a:rPr kumimoji="1" lang="en-US" altLang="zh-CN" sz="3200" b="1" dirty="0" err="1">
                <a:solidFill>
                  <a:srgbClr val="0000FF"/>
                </a:solidFill>
                <a:latin typeface="Times New Roman" pitchFamily="18" charset="0"/>
              </a:rPr>
              <a:t>SqList</a:t>
            </a:r>
            <a:r>
              <a:rPr kumimoji="1" lang="en-US" altLang="zh-CN" sz="3200" b="1" dirty="0">
                <a:solidFill>
                  <a:srgbClr val="0000FF"/>
                </a:solidFill>
                <a:latin typeface="Times New Roman" pitchFamily="18" charset="0"/>
              </a:rPr>
              <a:t> &amp;L, int </a:t>
            </a:r>
            <a:r>
              <a:rPr kumimoji="1" lang="en-US" altLang="zh-CN" sz="3200" b="1" dirty="0" err="1">
                <a:solidFill>
                  <a:srgbClr val="0000FF"/>
                </a:solidFill>
                <a:latin typeface="Times New Roman" pitchFamily="18" charset="0"/>
              </a:rPr>
              <a:t>dlta</a:t>
            </a:r>
            <a:r>
              <a:rPr kumimoji="1" lang="en-US" altLang="zh-CN" sz="3200" b="1" dirty="0">
                <a:solidFill>
                  <a:srgbClr val="0000FF"/>
                </a:solidFill>
                <a:latin typeface="Times New Roman" pitchFamily="18" charset="0"/>
              </a:rPr>
              <a:t>[], int t)</a:t>
            </a:r>
          </a:p>
          <a:p>
            <a:pPr fontAlgn="base">
              <a:lnSpc>
                <a:spcPct val="120000"/>
              </a:lnSpc>
              <a:spcBef>
                <a:spcPct val="0"/>
              </a:spcBef>
              <a:spcAft>
                <a:spcPct val="0"/>
              </a:spcAft>
            </a:pPr>
            <a:r>
              <a:rPr kumimoji="1" lang="en-US" altLang="zh-CN" sz="3200" b="1" dirty="0">
                <a:solidFill>
                  <a:srgbClr val="0000FF"/>
                </a:solidFill>
                <a:latin typeface="Times New Roman" pitchFamily="18" charset="0"/>
              </a:rPr>
              <a:t>{ </a:t>
            </a:r>
            <a:r>
              <a:rPr kumimoji="1" lang="en-US" altLang="zh-CN" sz="3200" b="1" dirty="0">
                <a:solidFill>
                  <a:srgbClr val="000000"/>
                </a:solidFill>
                <a:latin typeface="Times New Roman" pitchFamily="18" charset="0"/>
              </a:rPr>
              <a:t>                           // </a:t>
            </a:r>
            <a:r>
              <a:rPr kumimoji="1" lang="en-US" altLang="zh-CN" sz="3200" b="1" dirty="0" err="1">
                <a:solidFill>
                  <a:srgbClr val="000000"/>
                </a:solidFill>
                <a:latin typeface="Times New Roman" pitchFamily="18" charset="0"/>
              </a:rPr>
              <a:t>dlta</a:t>
            </a:r>
            <a:r>
              <a:rPr kumimoji="1" lang="en-US" altLang="zh-CN" sz="3200" b="1" dirty="0">
                <a:solidFill>
                  <a:srgbClr val="000000"/>
                </a:solidFill>
                <a:latin typeface="Times New Roman" pitchFamily="18" charset="0"/>
              </a:rPr>
              <a:t>[]</a:t>
            </a:r>
            <a:r>
              <a:rPr kumimoji="1" lang="zh-CN" altLang="en-US" sz="3200" b="1" dirty="0">
                <a:solidFill>
                  <a:srgbClr val="000000"/>
                </a:solidFill>
                <a:latin typeface="Times New Roman" pitchFamily="18" charset="0"/>
              </a:rPr>
              <a:t>为增量序列</a:t>
            </a:r>
            <a:endParaRPr kumimoji="1" lang="en-US" altLang="zh-CN" sz="3200" b="1" dirty="0">
              <a:solidFill>
                <a:srgbClr val="000000"/>
              </a:solidFill>
              <a:latin typeface="Times New Roman" pitchFamily="18" charset="0"/>
            </a:endParaRPr>
          </a:p>
          <a:p>
            <a:pPr fontAlgn="base">
              <a:lnSpc>
                <a:spcPct val="120000"/>
              </a:lnSpc>
              <a:spcBef>
                <a:spcPct val="0"/>
              </a:spcBef>
              <a:spcAft>
                <a:spcPct val="0"/>
              </a:spcAft>
            </a:pPr>
            <a:r>
              <a:rPr kumimoji="1" lang="zh-CN" altLang="en-US" sz="3200" b="1" dirty="0">
                <a:solidFill>
                  <a:srgbClr val="000000"/>
                </a:solidFill>
                <a:latin typeface="Times New Roman" pitchFamily="18" charset="0"/>
              </a:rPr>
              <a:t>         </a:t>
            </a:r>
            <a:r>
              <a:rPr kumimoji="1" lang="en-US" altLang="zh-CN" sz="3200" b="1" dirty="0">
                <a:solidFill>
                  <a:srgbClr val="0000FF"/>
                </a:solidFill>
                <a:latin typeface="Times New Roman" pitchFamily="18" charset="0"/>
              </a:rPr>
              <a:t>for (k=0; k&lt;t; ++k)</a:t>
            </a:r>
            <a:r>
              <a:rPr kumimoji="1" lang="zh-CN" altLang="en-US" sz="3200" b="1" dirty="0">
                <a:solidFill>
                  <a:srgbClr val="0000FF"/>
                </a:solidFill>
                <a:latin typeface="Times New Roman" pitchFamily="18" charset="0"/>
              </a:rPr>
              <a:t> </a:t>
            </a:r>
            <a:r>
              <a:rPr kumimoji="1" lang="en-US" altLang="zh-CN" sz="3200" b="1" dirty="0">
                <a:solidFill>
                  <a:srgbClr val="0000FF"/>
                </a:solidFill>
                <a:latin typeface="Times New Roman" pitchFamily="18" charset="0"/>
              </a:rPr>
              <a:t>//</a:t>
            </a:r>
            <a:r>
              <a:rPr kumimoji="1" lang="zh-CN" altLang="en-US" sz="3200" b="1" dirty="0">
                <a:solidFill>
                  <a:srgbClr val="0000FF"/>
                </a:solidFill>
                <a:latin typeface="Times New Roman" pitchFamily="18" charset="0"/>
              </a:rPr>
              <a:t> </a:t>
            </a:r>
            <a:r>
              <a:rPr kumimoji="1" lang="en-US" altLang="zh-CN" sz="3200" b="1" dirty="0">
                <a:solidFill>
                  <a:srgbClr val="0000FF"/>
                </a:solidFill>
                <a:latin typeface="Times New Roman" pitchFamily="18" charset="0"/>
              </a:rPr>
              <a:t>t</a:t>
            </a:r>
            <a:r>
              <a:rPr kumimoji="1" lang="zh-CN" altLang="en-US" sz="3200" b="1" dirty="0">
                <a:solidFill>
                  <a:srgbClr val="0000FF"/>
                </a:solidFill>
                <a:latin typeface="Times New Roman" pitchFamily="18" charset="0"/>
              </a:rPr>
              <a:t>为</a:t>
            </a:r>
            <a:r>
              <a:rPr kumimoji="1" lang="en-US" altLang="zh-CN" sz="3200" b="1" dirty="0" err="1">
                <a:solidFill>
                  <a:srgbClr val="0000FF"/>
                </a:solidFill>
                <a:latin typeface="Times New Roman" pitchFamily="18" charset="0"/>
              </a:rPr>
              <a:t>dlta</a:t>
            </a:r>
            <a:r>
              <a:rPr kumimoji="1" lang="zh-CN" altLang="en-US" sz="3200" b="1" dirty="0">
                <a:solidFill>
                  <a:srgbClr val="0000FF"/>
                </a:solidFill>
                <a:latin typeface="Times New Roman" pitchFamily="18" charset="0"/>
              </a:rPr>
              <a:t>长度</a:t>
            </a:r>
            <a:endParaRPr kumimoji="1" lang="en-US" altLang="zh-CN" sz="3200" b="1" dirty="0">
              <a:solidFill>
                <a:srgbClr val="0000FF"/>
              </a:solidFill>
              <a:latin typeface="Times New Roman" pitchFamily="18" charset="0"/>
            </a:endParaRPr>
          </a:p>
          <a:p>
            <a:pPr fontAlgn="base">
              <a:lnSpc>
                <a:spcPct val="120000"/>
              </a:lnSpc>
              <a:spcBef>
                <a:spcPct val="0"/>
              </a:spcBef>
              <a:spcAft>
                <a:spcPct val="0"/>
              </a:spcAft>
            </a:pPr>
            <a:r>
              <a:rPr kumimoji="1" lang="en-US" altLang="zh-CN" sz="3200" b="1" dirty="0">
                <a:solidFill>
                  <a:srgbClr val="0000FF"/>
                </a:solidFill>
                <a:latin typeface="Times New Roman" pitchFamily="18" charset="0"/>
              </a:rPr>
              <a:t>         </a:t>
            </a:r>
            <a:r>
              <a:rPr kumimoji="1" lang="en-US" altLang="zh-CN" sz="3200" b="1" dirty="0" err="1">
                <a:solidFill>
                  <a:srgbClr val="FF3300"/>
                </a:solidFill>
                <a:latin typeface="Times New Roman" pitchFamily="18" charset="0"/>
              </a:rPr>
              <a:t>ShellInsert</a:t>
            </a:r>
            <a:r>
              <a:rPr kumimoji="1" lang="en-US" altLang="zh-CN" sz="3200" b="1" dirty="0">
                <a:solidFill>
                  <a:srgbClr val="FF3300"/>
                </a:solidFill>
                <a:latin typeface="Times New Roman" pitchFamily="18" charset="0"/>
              </a:rPr>
              <a:t>(L, </a:t>
            </a:r>
            <a:r>
              <a:rPr kumimoji="1" lang="en-US" altLang="zh-CN" sz="3200" b="1" dirty="0" err="1">
                <a:solidFill>
                  <a:srgbClr val="FF3300"/>
                </a:solidFill>
                <a:latin typeface="Times New Roman" pitchFamily="18" charset="0"/>
              </a:rPr>
              <a:t>dlta</a:t>
            </a:r>
            <a:r>
              <a:rPr kumimoji="1" lang="en-US" altLang="zh-CN" sz="3200" b="1" dirty="0">
                <a:solidFill>
                  <a:srgbClr val="FF3300"/>
                </a:solidFill>
                <a:latin typeface="Times New Roman" pitchFamily="18" charset="0"/>
              </a:rPr>
              <a:t>[k]);</a:t>
            </a:r>
          </a:p>
          <a:p>
            <a:pPr fontAlgn="base">
              <a:lnSpc>
                <a:spcPct val="120000"/>
              </a:lnSpc>
              <a:spcBef>
                <a:spcPct val="0"/>
              </a:spcBef>
              <a:spcAft>
                <a:spcPct val="0"/>
              </a:spcAft>
            </a:pPr>
            <a:r>
              <a:rPr kumimoji="1" lang="en-US" altLang="zh-CN" sz="3200" b="1" dirty="0">
                <a:solidFill>
                  <a:srgbClr val="000000"/>
                </a:solidFill>
                <a:latin typeface="Times New Roman" pitchFamily="18" charset="0"/>
              </a:rPr>
              <a:t>                     //</a:t>
            </a:r>
            <a:r>
              <a:rPr kumimoji="1" lang="zh-CN" altLang="en-US" sz="3200" b="1" dirty="0">
                <a:solidFill>
                  <a:srgbClr val="000000"/>
                </a:solidFill>
                <a:latin typeface="Times New Roman" pitchFamily="18" charset="0"/>
              </a:rPr>
              <a:t>一趟增量为</a:t>
            </a:r>
            <a:r>
              <a:rPr kumimoji="1" lang="en-US" altLang="zh-CN" sz="3200" b="1" dirty="0" err="1">
                <a:solidFill>
                  <a:srgbClr val="000000"/>
                </a:solidFill>
                <a:latin typeface="Times New Roman" pitchFamily="18" charset="0"/>
              </a:rPr>
              <a:t>dlta</a:t>
            </a:r>
            <a:r>
              <a:rPr kumimoji="1" lang="en-US" altLang="zh-CN" sz="3200" b="1" dirty="0">
                <a:solidFill>
                  <a:srgbClr val="000000"/>
                </a:solidFill>
                <a:latin typeface="Times New Roman" pitchFamily="18" charset="0"/>
              </a:rPr>
              <a:t>[k]</a:t>
            </a:r>
            <a:r>
              <a:rPr kumimoji="1" lang="zh-CN" altLang="en-US" sz="3200" b="1" dirty="0">
                <a:solidFill>
                  <a:srgbClr val="000000"/>
                </a:solidFill>
                <a:latin typeface="Times New Roman" pitchFamily="18" charset="0"/>
              </a:rPr>
              <a:t>的插入排序</a:t>
            </a:r>
          </a:p>
          <a:p>
            <a:pPr fontAlgn="base">
              <a:lnSpc>
                <a:spcPct val="120000"/>
              </a:lnSpc>
              <a:spcBef>
                <a:spcPct val="0"/>
              </a:spcBef>
              <a:spcAft>
                <a:spcPct val="0"/>
              </a:spcAft>
            </a:pPr>
            <a:r>
              <a:rPr kumimoji="1" lang="en-US" altLang="zh-CN" sz="3200" b="1" dirty="0">
                <a:solidFill>
                  <a:srgbClr val="0000FF"/>
                </a:solidFill>
                <a:latin typeface="Times New Roman" pitchFamily="18" charset="0"/>
              </a:rPr>
              <a:t>}</a:t>
            </a:r>
          </a:p>
        </p:txBody>
      </p:sp>
      <p:sp>
        <p:nvSpPr>
          <p:cNvPr id="14" name="Text Box 6"/>
          <p:cNvSpPr txBox="1">
            <a:spLocks noChangeArrowheads="1"/>
          </p:cNvSpPr>
          <p:nvPr/>
        </p:nvSpPr>
        <p:spPr bwMode="auto">
          <a:xfrm>
            <a:off x="684213" y="1058848"/>
            <a:ext cx="5832475" cy="519113"/>
          </a:xfrm>
          <a:prstGeom prst="rect">
            <a:avLst/>
          </a:prstGeom>
          <a:noFill/>
          <a:ln w="9525" algn="ctr">
            <a:noFill/>
            <a:miter lim="800000"/>
            <a:headEnd/>
            <a:tailEnd/>
          </a:ln>
          <a:effectLst/>
        </p:spPr>
        <p:txBody>
          <a:bodyPr>
            <a:spAutoFit/>
          </a:bodyPr>
          <a:lstStyle/>
          <a:p>
            <a:pPr fontAlgn="base">
              <a:spcBef>
                <a:spcPct val="20000"/>
              </a:spcBef>
              <a:spcAft>
                <a:spcPct val="0"/>
              </a:spcAft>
              <a:buFont typeface="Wingdings" pitchFamily="2" charset="2"/>
              <a:buChar char="p"/>
            </a:pPr>
            <a:r>
              <a:rPr kumimoji="1" lang="en-US" altLang="zh-CN" sz="2800" b="1">
                <a:solidFill>
                  <a:srgbClr val="003300"/>
                </a:solidFill>
                <a:latin typeface="Times New Roman" pitchFamily="18" charset="0"/>
              </a:rPr>
              <a:t> </a:t>
            </a:r>
            <a:r>
              <a:rPr kumimoji="1" lang="zh-CN" altLang="en-US" sz="2800" b="1">
                <a:solidFill>
                  <a:srgbClr val="003300"/>
                </a:solidFill>
                <a:latin typeface="Times New Roman" pitchFamily="18" charset="0"/>
              </a:rPr>
              <a:t>希尔排序算法</a:t>
            </a:r>
          </a:p>
        </p:txBody>
      </p:sp>
    </p:spTree>
    <p:extLst>
      <p:ext uri="{BB962C8B-B14F-4D97-AF65-F5344CB8AC3E}">
        <p14:creationId xmlns:p14="http://schemas.microsoft.com/office/powerpoint/2010/main" val="277172320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0063EC4C-CFD8-4F45-A0A2-30028C1F73DB}" type="slidenum">
              <a:rPr lang="zh-CN" altLang="en-US" b="1">
                <a:solidFill>
                  <a:srgbClr val="F79646">
                    <a:lumMod val="75000"/>
                  </a:srgbClr>
                </a:solidFill>
              </a:rPr>
              <a:pPr/>
              <a:t>54</a:t>
            </a:fld>
            <a:endParaRPr lang="zh-CN" altLang="en-US" b="1" dirty="0">
              <a:solidFill>
                <a:srgbClr val="F79646">
                  <a:lumMod val="75000"/>
                </a:srgbClr>
              </a:solidFill>
            </a:endParaRPr>
          </a:p>
        </p:txBody>
      </p:sp>
      <p:sp>
        <p:nvSpPr>
          <p:cNvPr id="2" name="标题 1"/>
          <p:cNvSpPr>
            <a:spLocks noGrp="1"/>
          </p:cNvSpPr>
          <p:nvPr>
            <p:ph type="title"/>
          </p:nvPr>
        </p:nvSpPr>
        <p:spPr>
          <a:xfrm>
            <a:off x="457200" y="0"/>
            <a:ext cx="8229600" cy="1143000"/>
          </a:xfrm>
        </p:spPr>
        <p:txBody>
          <a:bodyPr>
            <a:normAutofit/>
          </a:bodyPr>
          <a:lstStyle/>
          <a:p>
            <a:pPr lvl="0" fontAlgn="base">
              <a:lnSpc>
                <a:spcPct val="150000"/>
              </a:lnSpc>
              <a:spcBef>
                <a:spcPct val="5000"/>
              </a:spcBef>
              <a:spcAft>
                <a:spcPct val="5000"/>
              </a:spcAft>
            </a:pPr>
            <a:r>
              <a:rPr kumimoji="1" lang="en-US" altLang="zh-CN" sz="3200" b="1" dirty="0">
                <a:latin typeface="Arial" charset="0"/>
                <a:ea typeface="宋体" charset="-122"/>
                <a:cs typeface="+mn-cs"/>
              </a:rPr>
              <a:t>6.2.4 </a:t>
            </a:r>
            <a:r>
              <a:rPr kumimoji="1" lang="zh-CN" altLang="en-US" sz="3200" b="1" dirty="0">
                <a:latin typeface="Arial" charset="0"/>
                <a:ea typeface="宋体" charset="-122"/>
                <a:cs typeface="+mn-cs"/>
              </a:rPr>
              <a:t>希尔排序</a:t>
            </a:r>
          </a:p>
        </p:txBody>
      </p:sp>
      <p:sp>
        <p:nvSpPr>
          <p:cNvPr id="4" name="日期占位符 3"/>
          <p:cNvSpPr>
            <a:spLocks noGrp="1"/>
          </p:cNvSpPr>
          <p:nvPr>
            <p:ph type="dt" sz="half" idx="4294967295"/>
          </p:nvPr>
        </p:nvSpPr>
        <p:spPr>
          <a:xfrm>
            <a:off x="0" y="6356350"/>
            <a:ext cx="2133600" cy="365125"/>
          </a:xfrm>
        </p:spPr>
        <p:txBody>
          <a:bodyPr/>
          <a:lstStyle/>
          <a:p>
            <a:fld id="{0E6C5E86-E8C4-4E98-B7DA-2D6D18BB0152}" type="datetime1">
              <a:rPr lang="zh-CN" altLang="en-US" b="1" smtClean="0">
                <a:solidFill>
                  <a:srgbClr val="F79646">
                    <a:lumMod val="75000"/>
                  </a:srgbClr>
                </a:solidFill>
              </a:rPr>
              <a:t>2025/4/9</a:t>
            </a:fld>
            <a:endParaRPr lang="zh-CN" altLang="en-US" b="1" dirty="0">
              <a:solidFill>
                <a:srgbClr val="F79646">
                  <a:lumMod val="75000"/>
                </a:srgbClr>
              </a:solidFill>
            </a:endParaRPr>
          </a:p>
        </p:txBody>
      </p:sp>
      <p:pic>
        <p:nvPicPr>
          <p:cNvPr id="2049" name="Picture 1" descr="C:\Users\Haijun\AppData\Roaming\Tencent\Users\2968516474\QQ\WinTemp\RichOle\O5)[OOM[}$H7(6{A~41GY`Q.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73137" y="1"/>
            <a:ext cx="970863" cy="838199"/>
          </a:xfrm>
          <a:prstGeom prst="rect">
            <a:avLst/>
          </a:prstGeom>
          <a:noFill/>
          <a:extLst>
            <a:ext uri="{909E8E84-426E-40DD-AFC4-6F175D3DCCD1}">
              <a14:hiddenFill xmlns:a14="http://schemas.microsoft.com/office/drawing/2010/main">
                <a:solidFill>
                  <a:srgbClr val="FFFFFF"/>
                </a:solidFill>
              </a14:hiddenFill>
            </a:ext>
          </a:extLst>
        </p:spPr>
      </p:pic>
      <p:cxnSp>
        <p:nvCxnSpPr>
          <p:cNvPr id="12" name="直接连接符 11"/>
          <p:cNvCxnSpPr/>
          <p:nvPr/>
        </p:nvCxnSpPr>
        <p:spPr>
          <a:xfrm>
            <a:off x="457200" y="6324600"/>
            <a:ext cx="822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Text Box 54"/>
          <p:cNvSpPr txBox="1">
            <a:spLocks noChangeArrowheads="1"/>
          </p:cNvSpPr>
          <p:nvPr/>
        </p:nvSpPr>
        <p:spPr bwMode="auto">
          <a:xfrm>
            <a:off x="685800" y="1739298"/>
            <a:ext cx="7443897" cy="4485652"/>
          </a:xfrm>
          <a:prstGeom prst="rect">
            <a:avLst/>
          </a:prstGeom>
          <a:noFill/>
          <a:ln w="9525">
            <a:noFill/>
            <a:miter lim="800000"/>
            <a:headEnd/>
            <a:tailEnd/>
          </a:ln>
          <a:effectLst/>
        </p:spPr>
        <p:txBody>
          <a:bodyPr wrap="none">
            <a:spAutoFit/>
          </a:bodyPr>
          <a:lstStyle/>
          <a:p>
            <a:pPr fontAlgn="base">
              <a:lnSpc>
                <a:spcPct val="120000"/>
              </a:lnSpc>
              <a:spcBef>
                <a:spcPct val="0"/>
              </a:spcBef>
              <a:spcAft>
                <a:spcPct val="0"/>
              </a:spcAft>
            </a:pPr>
            <a:r>
              <a:rPr kumimoji="1" lang="en-US" altLang="zh-CN" sz="2400" b="1" dirty="0">
                <a:solidFill>
                  <a:srgbClr val="0000FF"/>
                </a:solidFill>
                <a:latin typeface="Times New Roman" pitchFamily="18" charset="0"/>
              </a:rPr>
              <a:t>void </a:t>
            </a:r>
            <a:r>
              <a:rPr kumimoji="1" lang="en-US" altLang="zh-CN" sz="2400" b="1" dirty="0" err="1">
                <a:solidFill>
                  <a:srgbClr val="0000FF"/>
                </a:solidFill>
                <a:latin typeface="Times New Roman" pitchFamily="18" charset="0"/>
              </a:rPr>
              <a:t>ShellInsert</a:t>
            </a:r>
            <a:r>
              <a:rPr kumimoji="1" lang="en-US" altLang="zh-CN" sz="2400" b="1" dirty="0">
                <a:solidFill>
                  <a:srgbClr val="0000FF"/>
                </a:solidFill>
                <a:latin typeface="Times New Roman" pitchFamily="18" charset="0"/>
              </a:rPr>
              <a:t> ( </a:t>
            </a:r>
            <a:r>
              <a:rPr kumimoji="1" lang="en-US" altLang="zh-CN" sz="2400" b="1" dirty="0" err="1">
                <a:solidFill>
                  <a:srgbClr val="0000FF"/>
                </a:solidFill>
                <a:latin typeface="Times New Roman" pitchFamily="18" charset="0"/>
              </a:rPr>
              <a:t>SqList</a:t>
            </a:r>
            <a:r>
              <a:rPr kumimoji="1" lang="en-US" altLang="zh-CN" sz="2400" b="1" dirty="0">
                <a:solidFill>
                  <a:srgbClr val="0000FF"/>
                </a:solidFill>
                <a:latin typeface="Times New Roman" pitchFamily="18" charset="0"/>
              </a:rPr>
              <a:t> &amp;L, int dk ) {</a:t>
            </a:r>
            <a:r>
              <a:rPr kumimoji="1" lang="zh-CN" altLang="en-US" sz="2400" b="1" dirty="0">
                <a:solidFill>
                  <a:srgbClr val="0000FF"/>
                </a:solidFill>
                <a:latin typeface="Times New Roman" pitchFamily="18" charset="0"/>
              </a:rPr>
              <a:t> </a:t>
            </a:r>
            <a:r>
              <a:rPr kumimoji="1" lang="en-US" altLang="zh-CN" sz="2400" b="1" dirty="0">
                <a:solidFill>
                  <a:srgbClr val="0000FF"/>
                </a:solidFill>
                <a:latin typeface="Times New Roman" pitchFamily="18" charset="0"/>
              </a:rPr>
              <a:t>//</a:t>
            </a:r>
            <a:r>
              <a:rPr kumimoji="1" lang="zh-CN" altLang="en-US" sz="2400" b="1" dirty="0">
                <a:solidFill>
                  <a:srgbClr val="0000FF"/>
                </a:solidFill>
                <a:latin typeface="Times New Roman" pitchFamily="18" charset="0"/>
              </a:rPr>
              <a:t> 一趟希尔排序</a:t>
            </a:r>
            <a:endParaRPr kumimoji="1" lang="en-US" altLang="zh-CN" sz="2400" b="1" dirty="0">
              <a:solidFill>
                <a:srgbClr val="0000FF"/>
              </a:solidFill>
              <a:latin typeface="Times New Roman" pitchFamily="18" charset="0"/>
            </a:endParaRPr>
          </a:p>
          <a:p>
            <a:pPr fontAlgn="base">
              <a:lnSpc>
                <a:spcPct val="120000"/>
              </a:lnSpc>
              <a:spcBef>
                <a:spcPct val="0"/>
              </a:spcBef>
              <a:spcAft>
                <a:spcPct val="0"/>
              </a:spcAft>
            </a:pPr>
            <a:r>
              <a:rPr kumimoji="1" lang="zh-CN" altLang="en-US" sz="2400" b="1" dirty="0">
                <a:solidFill>
                  <a:srgbClr val="0000FF"/>
                </a:solidFill>
                <a:latin typeface="Times New Roman" pitchFamily="18" charset="0"/>
              </a:rPr>
              <a:t>     </a:t>
            </a:r>
            <a:r>
              <a:rPr kumimoji="1" lang="en-US" altLang="zh-CN" sz="2400" b="1" dirty="0">
                <a:solidFill>
                  <a:srgbClr val="0000FF"/>
                </a:solidFill>
                <a:latin typeface="Times New Roman" pitchFamily="18" charset="0"/>
              </a:rPr>
              <a:t>for ( </a:t>
            </a:r>
            <a:r>
              <a:rPr kumimoji="1" lang="en-US" altLang="zh-CN" sz="2400" b="1" dirty="0" err="1">
                <a:solidFill>
                  <a:srgbClr val="0000FF"/>
                </a:solidFill>
                <a:latin typeface="Times New Roman" pitchFamily="18" charset="0"/>
              </a:rPr>
              <a:t>i</a:t>
            </a:r>
            <a:r>
              <a:rPr kumimoji="1" lang="en-US" altLang="zh-CN" sz="2400" b="1" dirty="0">
                <a:solidFill>
                  <a:srgbClr val="0000FF"/>
                </a:solidFill>
                <a:latin typeface="Times New Roman" pitchFamily="18" charset="0"/>
              </a:rPr>
              <a:t>=dk+1; </a:t>
            </a:r>
            <a:r>
              <a:rPr kumimoji="1" lang="en-US" altLang="zh-CN" sz="2400" b="1" dirty="0" err="1">
                <a:solidFill>
                  <a:srgbClr val="0000FF"/>
                </a:solidFill>
                <a:latin typeface="Times New Roman" pitchFamily="18" charset="0"/>
              </a:rPr>
              <a:t>i</a:t>
            </a:r>
            <a:r>
              <a:rPr kumimoji="1" lang="en-US" altLang="zh-CN" sz="2400" b="1" dirty="0">
                <a:solidFill>
                  <a:srgbClr val="0000FF"/>
                </a:solidFill>
                <a:latin typeface="Times New Roman" pitchFamily="18" charset="0"/>
              </a:rPr>
              <a:t>&lt;=</a:t>
            </a:r>
            <a:r>
              <a:rPr kumimoji="1" lang="en-US" altLang="zh-CN" sz="2400" b="1" dirty="0" err="1">
                <a:solidFill>
                  <a:srgbClr val="0000FF"/>
                </a:solidFill>
                <a:latin typeface="Times New Roman" pitchFamily="18" charset="0"/>
              </a:rPr>
              <a:t>L.length</a:t>
            </a:r>
            <a:r>
              <a:rPr kumimoji="1" lang="en-US" altLang="zh-CN" sz="2400" b="1" dirty="0">
                <a:solidFill>
                  <a:srgbClr val="0000FF"/>
                </a:solidFill>
                <a:latin typeface="Times New Roman" pitchFamily="18" charset="0"/>
              </a:rPr>
              <a:t>; ++</a:t>
            </a:r>
            <a:r>
              <a:rPr kumimoji="1" lang="en-US" altLang="zh-CN" sz="2400" b="1" dirty="0" err="1">
                <a:solidFill>
                  <a:srgbClr val="0000FF"/>
                </a:solidFill>
                <a:latin typeface="Times New Roman" pitchFamily="18" charset="0"/>
              </a:rPr>
              <a:t>i</a:t>
            </a:r>
            <a:r>
              <a:rPr kumimoji="1" lang="en-US" altLang="zh-CN" sz="2400" b="1" dirty="0">
                <a:solidFill>
                  <a:srgbClr val="0000FF"/>
                </a:solidFill>
                <a:latin typeface="Times New Roman" pitchFamily="18" charset="0"/>
              </a:rPr>
              <a:t> )</a:t>
            </a:r>
            <a:r>
              <a:rPr kumimoji="1" lang="zh-CN" altLang="en-US" sz="2400" b="1" dirty="0">
                <a:solidFill>
                  <a:srgbClr val="0000FF"/>
                </a:solidFill>
                <a:latin typeface="Times New Roman" pitchFamily="18" charset="0"/>
              </a:rPr>
              <a:t> </a:t>
            </a:r>
            <a:endParaRPr kumimoji="1" lang="en-US" altLang="zh-CN" sz="2400" b="1" dirty="0">
              <a:solidFill>
                <a:srgbClr val="0000FF"/>
              </a:solidFill>
              <a:latin typeface="Times New Roman" pitchFamily="18" charset="0"/>
            </a:endParaRPr>
          </a:p>
          <a:p>
            <a:pPr fontAlgn="base">
              <a:lnSpc>
                <a:spcPct val="120000"/>
              </a:lnSpc>
              <a:spcBef>
                <a:spcPct val="0"/>
              </a:spcBef>
              <a:spcAft>
                <a:spcPct val="0"/>
              </a:spcAft>
            </a:pPr>
            <a:r>
              <a:rPr kumimoji="1" lang="zh-CN" altLang="en-US" sz="2400" b="1" dirty="0">
                <a:solidFill>
                  <a:srgbClr val="0000FF"/>
                </a:solidFill>
                <a:latin typeface="Times New Roman" pitchFamily="18" charset="0"/>
              </a:rPr>
              <a:t>         </a:t>
            </a:r>
            <a:r>
              <a:rPr kumimoji="1" lang="en-US" altLang="zh-CN" sz="2400" b="1" dirty="0">
                <a:solidFill>
                  <a:srgbClr val="0000FF"/>
                </a:solidFill>
                <a:latin typeface="Times New Roman" pitchFamily="18" charset="0"/>
              </a:rPr>
              <a:t>//</a:t>
            </a:r>
            <a:r>
              <a:rPr kumimoji="1" lang="zh-CN" altLang="en-US" sz="2400" b="1" dirty="0">
                <a:solidFill>
                  <a:srgbClr val="0000FF"/>
                </a:solidFill>
                <a:latin typeface="Times New Roman" pitchFamily="18" charset="0"/>
              </a:rPr>
              <a:t> 将</a:t>
            </a:r>
            <a:r>
              <a:rPr kumimoji="1" lang="en-US" altLang="zh-CN" sz="2400" b="1" dirty="0" err="1">
                <a:solidFill>
                  <a:srgbClr val="0000FF"/>
                </a:solidFill>
                <a:latin typeface="Times New Roman" pitchFamily="18" charset="0"/>
              </a:rPr>
              <a:t>L.r</a:t>
            </a:r>
            <a:r>
              <a:rPr kumimoji="1" lang="en-US" altLang="zh-CN" sz="2400" b="1" dirty="0">
                <a:solidFill>
                  <a:srgbClr val="0000FF"/>
                </a:solidFill>
                <a:latin typeface="Times New Roman" pitchFamily="18" charset="0"/>
              </a:rPr>
              <a:t>[</a:t>
            </a:r>
            <a:r>
              <a:rPr kumimoji="1" lang="en-US" altLang="zh-CN" sz="2400" b="1" dirty="0" err="1">
                <a:solidFill>
                  <a:srgbClr val="0000FF"/>
                </a:solidFill>
                <a:latin typeface="Times New Roman" pitchFamily="18" charset="0"/>
              </a:rPr>
              <a:t>i</a:t>
            </a:r>
            <a:r>
              <a:rPr kumimoji="1" lang="en-US" altLang="zh-CN" sz="2400" b="1" dirty="0">
                <a:solidFill>
                  <a:srgbClr val="0000FF"/>
                </a:solidFill>
                <a:latin typeface="Times New Roman" pitchFamily="18" charset="0"/>
              </a:rPr>
              <a:t>]</a:t>
            </a:r>
            <a:r>
              <a:rPr kumimoji="1" lang="zh-CN" altLang="en-US" sz="2400" b="1" dirty="0">
                <a:solidFill>
                  <a:srgbClr val="0000FF"/>
                </a:solidFill>
                <a:latin typeface="Times New Roman" pitchFamily="18" charset="0"/>
              </a:rPr>
              <a:t>插入到间隔为</a:t>
            </a:r>
            <a:r>
              <a:rPr kumimoji="1" lang="en-US" altLang="zh-CN" sz="2400" b="1" dirty="0">
                <a:solidFill>
                  <a:srgbClr val="0000FF"/>
                </a:solidFill>
                <a:latin typeface="Times New Roman" pitchFamily="18" charset="0"/>
              </a:rPr>
              <a:t>dk</a:t>
            </a:r>
            <a:r>
              <a:rPr kumimoji="1" lang="zh-CN" altLang="en-US" sz="2400" b="1" dirty="0">
                <a:solidFill>
                  <a:srgbClr val="0000FF"/>
                </a:solidFill>
                <a:latin typeface="Times New Roman" pitchFamily="18" charset="0"/>
              </a:rPr>
              <a:t>的子序列中合适的位置</a:t>
            </a:r>
            <a:endParaRPr kumimoji="1" lang="en-US" altLang="zh-CN" sz="2400" b="1" dirty="0">
              <a:solidFill>
                <a:srgbClr val="0000FF"/>
              </a:solidFill>
              <a:latin typeface="Times New Roman" pitchFamily="18" charset="0"/>
            </a:endParaRPr>
          </a:p>
          <a:p>
            <a:pPr fontAlgn="base">
              <a:lnSpc>
                <a:spcPct val="120000"/>
              </a:lnSpc>
              <a:spcBef>
                <a:spcPct val="0"/>
              </a:spcBef>
              <a:spcAft>
                <a:spcPct val="0"/>
              </a:spcAft>
            </a:pPr>
            <a:r>
              <a:rPr kumimoji="1" lang="zh-CN" altLang="en-US" sz="2400" b="1" dirty="0">
                <a:solidFill>
                  <a:srgbClr val="0000FF"/>
                </a:solidFill>
                <a:latin typeface="Times New Roman" pitchFamily="18" charset="0"/>
              </a:rPr>
              <a:t>        </a:t>
            </a:r>
            <a:r>
              <a:rPr kumimoji="1" lang="en-US" altLang="zh-CN" sz="2400" b="1" dirty="0">
                <a:solidFill>
                  <a:srgbClr val="0000FF"/>
                </a:solidFill>
                <a:latin typeface="Times New Roman" pitchFamily="18" charset="0"/>
              </a:rPr>
              <a:t>if (</a:t>
            </a:r>
            <a:r>
              <a:rPr kumimoji="1" lang="en-US" altLang="zh-CN" sz="2400" b="1" dirty="0" err="1">
                <a:solidFill>
                  <a:srgbClr val="0000FF"/>
                </a:solidFill>
                <a:latin typeface="Times New Roman" pitchFamily="18" charset="0"/>
              </a:rPr>
              <a:t>L.r</a:t>
            </a:r>
            <a:r>
              <a:rPr kumimoji="1" lang="en-US" altLang="zh-CN" sz="2400" b="1" dirty="0">
                <a:solidFill>
                  <a:srgbClr val="0000FF"/>
                </a:solidFill>
                <a:latin typeface="Times New Roman" pitchFamily="18" charset="0"/>
              </a:rPr>
              <a:t>[</a:t>
            </a:r>
            <a:r>
              <a:rPr kumimoji="1" lang="en-US" altLang="zh-CN" sz="2400" b="1" dirty="0" err="1">
                <a:solidFill>
                  <a:srgbClr val="0000FF"/>
                </a:solidFill>
                <a:latin typeface="Times New Roman" pitchFamily="18" charset="0"/>
              </a:rPr>
              <a:t>i</a:t>
            </a:r>
            <a:r>
              <a:rPr kumimoji="1" lang="en-US" altLang="zh-CN" sz="2400" b="1" dirty="0">
                <a:solidFill>
                  <a:srgbClr val="0000FF"/>
                </a:solidFill>
                <a:latin typeface="Times New Roman" pitchFamily="18" charset="0"/>
              </a:rPr>
              <a:t>].key</a:t>
            </a:r>
            <a:r>
              <a:rPr kumimoji="1" lang="zh-CN" altLang="en-US" sz="2400" b="1" dirty="0">
                <a:solidFill>
                  <a:srgbClr val="0000FF"/>
                </a:solidFill>
                <a:latin typeface="Times New Roman" pitchFamily="18" charset="0"/>
              </a:rPr>
              <a:t> </a:t>
            </a:r>
            <a:r>
              <a:rPr kumimoji="1" lang="en-US" altLang="zh-CN" sz="2400" b="1" dirty="0">
                <a:solidFill>
                  <a:srgbClr val="0000FF"/>
                </a:solidFill>
                <a:latin typeface="Times New Roman" pitchFamily="18" charset="0"/>
              </a:rPr>
              <a:t>&lt; </a:t>
            </a:r>
            <a:r>
              <a:rPr kumimoji="1" lang="en-US" altLang="zh-CN" sz="2400" b="1" dirty="0" err="1">
                <a:solidFill>
                  <a:srgbClr val="0000FF"/>
                </a:solidFill>
                <a:latin typeface="Times New Roman" pitchFamily="18" charset="0"/>
              </a:rPr>
              <a:t>L.r</a:t>
            </a:r>
            <a:r>
              <a:rPr kumimoji="1" lang="en-US" altLang="zh-CN" sz="2400" b="1" dirty="0">
                <a:solidFill>
                  <a:srgbClr val="0000FF"/>
                </a:solidFill>
                <a:latin typeface="Times New Roman" pitchFamily="18" charset="0"/>
              </a:rPr>
              <a:t>[</a:t>
            </a:r>
            <a:r>
              <a:rPr kumimoji="1" lang="en-US" altLang="zh-CN" sz="2400" b="1" dirty="0" err="1">
                <a:solidFill>
                  <a:srgbClr val="0000FF"/>
                </a:solidFill>
                <a:latin typeface="Times New Roman" pitchFamily="18" charset="0"/>
              </a:rPr>
              <a:t>i</a:t>
            </a:r>
            <a:r>
              <a:rPr kumimoji="1" lang="en-US" altLang="zh-CN" sz="2400" b="1" dirty="0">
                <a:solidFill>
                  <a:srgbClr val="0000FF"/>
                </a:solidFill>
                <a:latin typeface="Times New Roman" pitchFamily="18" charset="0"/>
              </a:rPr>
              <a:t>-dk].key) { </a:t>
            </a:r>
            <a:endParaRPr kumimoji="1" lang="en-US" altLang="zh-CN" sz="2400" b="1" dirty="0">
              <a:latin typeface="Times New Roman" pitchFamily="18" charset="0"/>
            </a:endParaRPr>
          </a:p>
          <a:p>
            <a:pPr fontAlgn="base">
              <a:lnSpc>
                <a:spcPct val="120000"/>
              </a:lnSpc>
              <a:spcBef>
                <a:spcPct val="0"/>
              </a:spcBef>
              <a:spcAft>
                <a:spcPct val="0"/>
              </a:spcAft>
            </a:pPr>
            <a:r>
              <a:rPr kumimoji="1" lang="en-US" altLang="zh-CN" sz="2400" b="1" dirty="0">
                <a:solidFill>
                  <a:srgbClr val="0000FF"/>
                </a:solidFill>
                <a:latin typeface="Times New Roman" pitchFamily="18" charset="0"/>
              </a:rPr>
              <a:t>        </a:t>
            </a:r>
            <a:r>
              <a:rPr kumimoji="1" lang="en-US" altLang="zh-CN" sz="2400" b="1" dirty="0" err="1">
                <a:solidFill>
                  <a:srgbClr val="0000FF"/>
                </a:solidFill>
                <a:latin typeface="Times New Roman" pitchFamily="18" charset="0"/>
              </a:rPr>
              <a:t>L.r</a:t>
            </a:r>
            <a:r>
              <a:rPr kumimoji="1" lang="en-US" altLang="zh-CN" sz="2400" b="1" dirty="0">
                <a:solidFill>
                  <a:srgbClr val="0000FF"/>
                </a:solidFill>
                <a:latin typeface="Times New Roman" pitchFamily="18" charset="0"/>
              </a:rPr>
              <a:t>[0] = </a:t>
            </a:r>
            <a:r>
              <a:rPr kumimoji="1" lang="en-US" altLang="zh-CN" sz="2400" b="1" dirty="0" err="1">
                <a:solidFill>
                  <a:srgbClr val="0000FF"/>
                </a:solidFill>
                <a:latin typeface="Times New Roman" pitchFamily="18" charset="0"/>
              </a:rPr>
              <a:t>L.r</a:t>
            </a:r>
            <a:r>
              <a:rPr kumimoji="1" lang="en-US" altLang="zh-CN" sz="2400" b="1" dirty="0">
                <a:solidFill>
                  <a:srgbClr val="0000FF"/>
                </a:solidFill>
                <a:latin typeface="Times New Roman" pitchFamily="18" charset="0"/>
              </a:rPr>
              <a:t>[</a:t>
            </a:r>
            <a:r>
              <a:rPr kumimoji="1" lang="en-US" altLang="zh-CN" sz="2400" b="1" dirty="0" err="1">
                <a:solidFill>
                  <a:srgbClr val="0000FF"/>
                </a:solidFill>
                <a:latin typeface="Times New Roman" pitchFamily="18" charset="0"/>
              </a:rPr>
              <a:t>i</a:t>
            </a:r>
            <a:r>
              <a:rPr kumimoji="1" lang="en-US" altLang="zh-CN" sz="2400" b="1" dirty="0">
                <a:solidFill>
                  <a:srgbClr val="0000FF"/>
                </a:solidFill>
                <a:latin typeface="Times New Roman" pitchFamily="18" charset="0"/>
              </a:rPr>
              <a:t>];                                  </a:t>
            </a:r>
            <a:r>
              <a:rPr kumimoji="1" lang="en-US" altLang="zh-CN" sz="2400" b="1" dirty="0">
                <a:solidFill>
                  <a:srgbClr val="000000"/>
                </a:solidFill>
                <a:latin typeface="Times New Roman" pitchFamily="18" charset="0"/>
              </a:rPr>
              <a:t>// </a:t>
            </a:r>
            <a:r>
              <a:rPr kumimoji="1" lang="zh-CN" altLang="en-US" sz="2400" b="1" dirty="0">
                <a:solidFill>
                  <a:srgbClr val="000000"/>
                </a:solidFill>
                <a:latin typeface="Times New Roman" pitchFamily="18" charset="0"/>
              </a:rPr>
              <a:t>暂存在</a:t>
            </a:r>
            <a:r>
              <a:rPr kumimoji="1" lang="en-US" altLang="zh-CN" sz="2400" b="1" dirty="0">
                <a:solidFill>
                  <a:srgbClr val="000000"/>
                </a:solidFill>
                <a:latin typeface="Times New Roman" pitchFamily="18" charset="0"/>
              </a:rPr>
              <a:t>R[0]</a:t>
            </a:r>
          </a:p>
          <a:p>
            <a:pPr fontAlgn="base">
              <a:lnSpc>
                <a:spcPct val="120000"/>
              </a:lnSpc>
              <a:spcBef>
                <a:spcPct val="0"/>
              </a:spcBef>
              <a:spcAft>
                <a:spcPct val="0"/>
              </a:spcAft>
            </a:pPr>
            <a:r>
              <a:rPr kumimoji="1" lang="en-US" altLang="zh-CN" sz="2400" b="1" dirty="0">
                <a:solidFill>
                  <a:srgbClr val="0000FF"/>
                </a:solidFill>
                <a:latin typeface="Times New Roman" pitchFamily="18" charset="0"/>
              </a:rPr>
              <a:t>        </a:t>
            </a:r>
            <a:r>
              <a:rPr kumimoji="1" lang="en-US" altLang="zh-CN" sz="2400" b="1" dirty="0">
                <a:solidFill>
                  <a:srgbClr val="FF3300"/>
                </a:solidFill>
                <a:latin typeface="Times New Roman" pitchFamily="18" charset="0"/>
              </a:rPr>
              <a:t>for (j=</a:t>
            </a:r>
            <a:r>
              <a:rPr kumimoji="1" lang="en-US" altLang="zh-CN" sz="2400" b="1" dirty="0" err="1">
                <a:solidFill>
                  <a:srgbClr val="FF3300"/>
                </a:solidFill>
                <a:latin typeface="Times New Roman" pitchFamily="18" charset="0"/>
              </a:rPr>
              <a:t>i</a:t>
            </a:r>
            <a:r>
              <a:rPr kumimoji="1" lang="en-US" altLang="zh-CN" sz="2400" b="1" dirty="0">
                <a:solidFill>
                  <a:srgbClr val="FF3300"/>
                </a:solidFill>
                <a:latin typeface="Times New Roman" pitchFamily="18" charset="0"/>
              </a:rPr>
              <a:t>-dk;  j&gt;0</a:t>
            </a:r>
            <a:r>
              <a:rPr kumimoji="1" lang="zh-CN" altLang="en-US" sz="2400" b="1" dirty="0">
                <a:solidFill>
                  <a:srgbClr val="FF3300"/>
                </a:solidFill>
                <a:latin typeface="Times New Roman" pitchFamily="18" charset="0"/>
              </a:rPr>
              <a:t> </a:t>
            </a:r>
            <a:r>
              <a:rPr kumimoji="1" lang="en-US" altLang="zh-CN" sz="2400" b="1" dirty="0">
                <a:solidFill>
                  <a:srgbClr val="FF3300"/>
                </a:solidFill>
                <a:latin typeface="Times New Roman" pitchFamily="18" charset="0"/>
              </a:rPr>
              <a:t>&amp;&amp;</a:t>
            </a:r>
            <a:r>
              <a:rPr kumimoji="1" lang="zh-CN" altLang="en-US" sz="2400" b="1" dirty="0">
                <a:solidFill>
                  <a:srgbClr val="FF3300"/>
                </a:solidFill>
                <a:latin typeface="Times New Roman" pitchFamily="18" charset="0"/>
              </a:rPr>
              <a:t> </a:t>
            </a:r>
            <a:r>
              <a:rPr kumimoji="1" lang="en-US" altLang="zh-CN" sz="2400" b="1" dirty="0" err="1">
                <a:solidFill>
                  <a:srgbClr val="FF3300"/>
                </a:solidFill>
                <a:latin typeface="Times New Roman" pitchFamily="18" charset="0"/>
              </a:rPr>
              <a:t>L.r</a:t>
            </a:r>
            <a:r>
              <a:rPr kumimoji="1" lang="en-US" altLang="zh-CN" sz="2400" b="1" dirty="0">
                <a:solidFill>
                  <a:srgbClr val="FF3300"/>
                </a:solidFill>
                <a:latin typeface="Times New Roman" pitchFamily="18" charset="0"/>
              </a:rPr>
              <a:t>[0].key</a:t>
            </a:r>
            <a:r>
              <a:rPr kumimoji="1" lang="zh-CN" altLang="en-US" sz="2400" b="1" dirty="0">
                <a:solidFill>
                  <a:srgbClr val="FF3300"/>
                </a:solidFill>
                <a:latin typeface="Times New Roman" pitchFamily="18" charset="0"/>
              </a:rPr>
              <a:t> </a:t>
            </a:r>
            <a:r>
              <a:rPr kumimoji="1" lang="en-US" altLang="zh-CN" sz="2400" b="1" dirty="0">
                <a:solidFill>
                  <a:srgbClr val="FF3300"/>
                </a:solidFill>
                <a:latin typeface="Times New Roman" pitchFamily="18" charset="0"/>
              </a:rPr>
              <a:t>&lt;</a:t>
            </a:r>
            <a:r>
              <a:rPr kumimoji="1" lang="zh-CN" altLang="en-US" sz="2400" b="1" dirty="0">
                <a:solidFill>
                  <a:srgbClr val="FF3300"/>
                </a:solidFill>
                <a:latin typeface="Times New Roman" pitchFamily="18" charset="0"/>
              </a:rPr>
              <a:t> </a:t>
            </a:r>
            <a:r>
              <a:rPr kumimoji="1" lang="en-US" altLang="zh-CN" sz="2400" b="1" dirty="0" err="1">
                <a:solidFill>
                  <a:srgbClr val="FF3300"/>
                </a:solidFill>
                <a:latin typeface="Times New Roman" pitchFamily="18" charset="0"/>
              </a:rPr>
              <a:t>L.r</a:t>
            </a:r>
            <a:r>
              <a:rPr kumimoji="1" lang="en-US" altLang="zh-CN" sz="2400" b="1" dirty="0">
                <a:solidFill>
                  <a:srgbClr val="FF3300"/>
                </a:solidFill>
                <a:latin typeface="Times New Roman" pitchFamily="18" charset="0"/>
              </a:rPr>
              <a:t>[j].key;</a:t>
            </a:r>
            <a:r>
              <a:rPr kumimoji="1" lang="zh-CN" altLang="en-US" sz="2400" b="1" dirty="0">
                <a:solidFill>
                  <a:srgbClr val="FF3300"/>
                </a:solidFill>
                <a:latin typeface="Times New Roman" pitchFamily="18" charset="0"/>
              </a:rPr>
              <a:t> </a:t>
            </a:r>
            <a:r>
              <a:rPr kumimoji="1" lang="en-US" altLang="zh-CN" sz="2400" b="1" dirty="0">
                <a:solidFill>
                  <a:srgbClr val="FF3300"/>
                </a:solidFill>
                <a:latin typeface="Times New Roman" pitchFamily="18" charset="0"/>
              </a:rPr>
              <a:t>j-=dk)</a:t>
            </a:r>
          </a:p>
          <a:p>
            <a:pPr fontAlgn="base">
              <a:lnSpc>
                <a:spcPct val="120000"/>
              </a:lnSpc>
              <a:spcBef>
                <a:spcPct val="0"/>
              </a:spcBef>
              <a:spcAft>
                <a:spcPct val="0"/>
              </a:spcAft>
            </a:pPr>
            <a:r>
              <a:rPr kumimoji="1" lang="en-US" altLang="zh-CN" sz="2400" b="1" dirty="0">
                <a:solidFill>
                  <a:srgbClr val="0000FF"/>
                </a:solidFill>
                <a:latin typeface="Times New Roman" pitchFamily="18" charset="0"/>
              </a:rPr>
              <a:t>           </a:t>
            </a:r>
            <a:r>
              <a:rPr kumimoji="1" lang="zh-CN" altLang="en-US" sz="2400" b="1" dirty="0">
                <a:solidFill>
                  <a:srgbClr val="0000FF"/>
                </a:solidFill>
                <a:latin typeface="Times New Roman" pitchFamily="18" charset="0"/>
              </a:rPr>
              <a:t>  </a:t>
            </a:r>
            <a:r>
              <a:rPr kumimoji="1" lang="en-US" altLang="zh-CN" sz="2400" b="1" dirty="0" err="1">
                <a:solidFill>
                  <a:srgbClr val="FF3300"/>
                </a:solidFill>
                <a:latin typeface="Times New Roman" pitchFamily="18" charset="0"/>
              </a:rPr>
              <a:t>L.r</a:t>
            </a:r>
            <a:r>
              <a:rPr kumimoji="1" lang="en-US" altLang="zh-CN" sz="2400" b="1" dirty="0">
                <a:solidFill>
                  <a:srgbClr val="FF3300"/>
                </a:solidFill>
                <a:latin typeface="Times New Roman" pitchFamily="18" charset="0"/>
              </a:rPr>
              <a:t>[</a:t>
            </a:r>
            <a:r>
              <a:rPr kumimoji="1" lang="en-US" altLang="zh-CN" sz="2400" b="1" dirty="0" err="1">
                <a:solidFill>
                  <a:srgbClr val="FF3300"/>
                </a:solidFill>
                <a:latin typeface="Times New Roman" pitchFamily="18" charset="0"/>
              </a:rPr>
              <a:t>j+dk</a:t>
            </a:r>
            <a:r>
              <a:rPr kumimoji="1" lang="en-US" altLang="zh-CN" sz="2400" b="1" dirty="0">
                <a:solidFill>
                  <a:srgbClr val="FF3300"/>
                </a:solidFill>
                <a:latin typeface="Times New Roman" pitchFamily="18" charset="0"/>
              </a:rPr>
              <a:t>] = </a:t>
            </a:r>
            <a:r>
              <a:rPr kumimoji="1" lang="en-US" altLang="zh-CN" sz="2400" b="1" dirty="0" err="1">
                <a:solidFill>
                  <a:srgbClr val="FF3300"/>
                </a:solidFill>
                <a:latin typeface="Times New Roman" pitchFamily="18" charset="0"/>
              </a:rPr>
              <a:t>L.r</a:t>
            </a:r>
            <a:r>
              <a:rPr kumimoji="1" lang="en-US" altLang="zh-CN" sz="2400" b="1" dirty="0">
                <a:solidFill>
                  <a:srgbClr val="FF3300"/>
                </a:solidFill>
                <a:latin typeface="Times New Roman" pitchFamily="18" charset="0"/>
              </a:rPr>
              <a:t>[j]; </a:t>
            </a:r>
            <a:r>
              <a:rPr kumimoji="1" lang="en-US" altLang="zh-CN" sz="2400" b="1" dirty="0">
                <a:solidFill>
                  <a:srgbClr val="000000"/>
                </a:solidFill>
                <a:latin typeface="Times New Roman" pitchFamily="18" charset="0"/>
              </a:rPr>
              <a:t>// </a:t>
            </a:r>
            <a:r>
              <a:rPr kumimoji="1" lang="zh-CN" altLang="en-US" sz="2400" b="1" dirty="0">
                <a:solidFill>
                  <a:srgbClr val="000000"/>
                </a:solidFill>
                <a:latin typeface="Times New Roman" pitchFamily="18" charset="0"/>
              </a:rPr>
              <a:t>记录后移，查找插入位置</a:t>
            </a:r>
          </a:p>
          <a:p>
            <a:pPr fontAlgn="base">
              <a:lnSpc>
                <a:spcPct val="120000"/>
              </a:lnSpc>
              <a:spcBef>
                <a:spcPct val="0"/>
              </a:spcBef>
              <a:spcAft>
                <a:spcPct val="0"/>
              </a:spcAft>
            </a:pPr>
            <a:r>
              <a:rPr kumimoji="1" lang="zh-CN" altLang="en-US" sz="2400" b="1" dirty="0">
                <a:solidFill>
                  <a:srgbClr val="0000FF"/>
                </a:solidFill>
                <a:latin typeface="Times New Roman" pitchFamily="18" charset="0"/>
              </a:rPr>
              <a:t>        </a:t>
            </a:r>
            <a:r>
              <a:rPr kumimoji="1" lang="en-US" altLang="zh-CN" sz="2400" b="1" dirty="0" err="1">
                <a:solidFill>
                  <a:srgbClr val="FF3300"/>
                </a:solidFill>
                <a:latin typeface="Times New Roman" pitchFamily="18" charset="0"/>
              </a:rPr>
              <a:t>L.r</a:t>
            </a:r>
            <a:r>
              <a:rPr kumimoji="1" lang="en-US" altLang="zh-CN" sz="2400" b="1" dirty="0">
                <a:solidFill>
                  <a:srgbClr val="FF3300"/>
                </a:solidFill>
                <a:latin typeface="Times New Roman" pitchFamily="18" charset="0"/>
              </a:rPr>
              <a:t>[</a:t>
            </a:r>
            <a:r>
              <a:rPr kumimoji="1" lang="en-US" altLang="zh-CN" sz="2400" b="1" dirty="0" err="1">
                <a:solidFill>
                  <a:srgbClr val="FF3300"/>
                </a:solidFill>
                <a:latin typeface="Times New Roman" pitchFamily="18" charset="0"/>
              </a:rPr>
              <a:t>j+dk</a:t>
            </a:r>
            <a:r>
              <a:rPr kumimoji="1" lang="en-US" altLang="zh-CN" sz="2400" b="1" dirty="0">
                <a:solidFill>
                  <a:srgbClr val="FF3300"/>
                </a:solidFill>
                <a:latin typeface="Times New Roman" pitchFamily="18" charset="0"/>
              </a:rPr>
              <a:t>] = </a:t>
            </a:r>
            <a:r>
              <a:rPr kumimoji="1" lang="en-US" altLang="zh-CN" sz="2400" b="1" dirty="0" err="1">
                <a:solidFill>
                  <a:srgbClr val="FF3300"/>
                </a:solidFill>
                <a:latin typeface="Times New Roman" pitchFamily="18" charset="0"/>
              </a:rPr>
              <a:t>L.r</a:t>
            </a:r>
            <a:r>
              <a:rPr kumimoji="1" lang="en-US" altLang="zh-CN" sz="2400" b="1" dirty="0">
                <a:solidFill>
                  <a:srgbClr val="FF3300"/>
                </a:solidFill>
                <a:latin typeface="Times New Roman" pitchFamily="18" charset="0"/>
              </a:rPr>
              <a:t>[0];</a:t>
            </a:r>
            <a:r>
              <a:rPr kumimoji="1" lang="en-US" altLang="zh-CN" sz="2400" b="1" dirty="0">
                <a:solidFill>
                  <a:srgbClr val="0000FF"/>
                </a:solidFill>
                <a:latin typeface="Times New Roman" pitchFamily="18" charset="0"/>
              </a:rPr>
              <a:t>  </a:t>
            </a:r>
            <a:r>
              <a:rPr kumimoji="1" lang="en-US" altLang="zh-CN" sz="2400" b="1" dirty="0">
                <a:solidFill>
                  <a:srgbClr val="000000"/>
                </a:solidFill>
                <a:latin typeface="Times New Roman" pitchFamily="18" charset="0"/>
              </a:rPr>
              <a:t>// </a:t>
            </a:r>
            <a:r>
              <a:rPr kumimoji="1" lang="zh-CN" altLang="en-US" sz="2400" b="1" dirty="0">
                <a:solidFill>
                  <a:srgbClr val="000000"/>
                </a:solidFill>
                <a:latin typeface="Times New Roman" pitchFamily="18" charset="0"/>
              </a:rPr>
              <a:t>插入</a:t>
            </a:r>
          </a:p>
          <a:p>
            <a:pPr fontAlgn="base">
              <a:lnSpc>
                <a:spcPct val="120000"/>
              </a:lnSpc>
              <a:spcBef>
                <a:spcPct val="0"/>
              </a:spcBef>
              <a:spcAft>
                <a:spcPct val="0"/>
              </a:spcAft>
            </a:pPr>
            <a:r>
              <a:rPr kumimoji="1" lang="zh-CN" altLang="en-US" sz="2400" b="1" dirty="0">
                <a:solidFill>
                  <a:srgbClr val="0000FF"/>
                </a:solidFill>
                <a:latin typeface="Times New Roman" pitchFamily="18" charset="0"/>
              </a:rPr>
              <a:t>      </a:t>
            </a:r>
            <a:r>
              <a:rPr kumimoji="1" lang="en-US" altLang="zh-CN" sz="2400" b="1" dirty="0">
                <a:solidFill>
                  <a:srgbClr val="0000FF"/>
                </a:solidFill>
                <a:latin typeface="Times New Roman" pitchFamily="18" charset="0"/>
              </a:rPr>
              <a:t>}</a:t>
            </a:r>
          </a:p>
          <a:p>
            <a:pPr fontAlgn="base">
              <a:lnSpc>
                <a:spcPct val="120000"/>
              </a:lnSpc>
              <a:spcBef>
                <a:spcPct val="0"/>
              </a:spcBef>
              <a:spcAft>
                <a:spcPct val="0"/>
              </a:spcAft>
            </a:pPr>
            <a:r>
              <a:rPr kumimoji="1" lang="en-US" altLang="zh-CN" sz="2400" b="1" dirty="0">
                <a:solidFill>
                  <a:srgbClr val="0000FF"/>
                </a:solidFill>
                <a:latin typeface="Times New Roman" pitchFamily="18" charset="0"/>
              </a:rPr>
              <a:t>}</a:t>
            </a:r>
          </a:p>
        </p:txBody>
      </p:sp>
      <p:sp>
        <p:nvSpPr>
          <p:cNvPr id="14" name="Text Box 56"/>
          <p:cNvSpPr txBox="1">
            <a:spLocks noChangeArrowheads="1"/>
          </p:cNvSpPr>
          <p:nvPr/>
        </p:nvSpPr>
        <p:spPr bwMode="auto">
          <a:xfrm>
            <a:off x="457200" y="969311"/>
            <a:ext cx="3384550" cy="519112"/>
          </a:xfrm>
          <a:prstGeom prst="rect">
            <a:avLst/>
          </a:prstGeom>
          <a:noFill/>
          <a:ln w="9525" algn="ctr">
            <a:noFill/>
            <a:miter lim="800000"/>
            <a:headEnd/>
            <a:tailEnd/>
          </a:ln>
          <a:effectLst/>
        </p:spPr>
        <p:txBody>
          <a:bodyPr>
            <a:spAutoFit/>
          </a:bodyPr>
          <a:lstStyle/>
          <a:p>
            <a:pPr fontAlgn="base">
              <a:spcBef>
                <a:spcPct val="20000"/>
              </a:spcBef>
              <a:spcAft>
                <a:spcPct val="0"/>
              </a:spcAft>
              <a:buFont typeface="Wingdings" pitchFamily="2" charset="2"/>
              <a:buChar char="p"/>
            </a:pPr>
            <a:r>
              <a:rPr kumimoji="1" lang="en-US" altLang="zh-CN" sz="2800" b="1" dirty="0">
                <a:solidFill>
                  <a:srgbClr val="003300"/>
                </a:solidFill>
                <a:latin typeface="Times New Roman" pitchFamily="18" charset="0"/>
              </a:rPr>
              <a:t> </a:t>
            </a:r>
            <a:r>
              <a:rPr kumimoji="1" lang="zh-CN" altLang="en-US" sz="2800" b="1" dirty="0">
                <a:solidFill>
                  <a:srgbClr val="003300"/>
                </a:solidFill>
                <a:latin typeface="Times New Roman" pitchFamily="18" charset="0"/>
              </a:rPr>
              <a:t>希尔排序算法</a:t>
            </a:r>
          </a:p>
        </p:txBody>
      </p:sp>
    </p:spTree>
    <p:extLst>
      <p:ext uri="{BB962C8B-B14F-4D97-AF65-F5344CB8AC3E}">
        <p14:creationId xmlns:p14="http://schemas.microsoft.com/office/powerpoint/2010/main" val="3693686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3">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0063EC4C-CFD8-4F45-A0A2-30028C1F73DB}" type="slidenum">
              <a:rPr lang="zh-CN" altLang="en-US" b="1">
                <a:solidFill>
                  <a:srgbClr val="F79646">
                    <a:lumMod val="75000"/>
                  </a:srgbClr>
                </a:solidFill>
              </a:rPr>
              <a:pPr/>
              <a:t>55</a:t>
            </a:fld>
            <a:endParaRPr lang="zh-CN" altLang="en-US" b="1" dirty="0">
              <a:solidFill>
                <a:srgbClr val="F79646">
                  <a:lumMod val="75000"/>
                </a:srgbClr>
              </a:solidFill>
            </a:endParaRPr>
          </a:p>
        </p:txBody>
      </p:sp>
      <p:sp>
        <p:nvSpPr>
          <p:cNvPr id="2" name="标题 1"/>
          <p:cNvSpPr>
            <a:spLocks noGrp="1"/>
          </p:cNvSpPr>
          <p:nvPr>
            <p:ph type="title"/>
          </p:nvPr>
        </p:nvSpPr>
        <p:spPr>
          <a:xfrm>
            <a:off x="457200" y="0"/>
            <a:ext cx="8229600" cy="1143000"/>
          </a:xfrm>
        </p:spPr>
        <p:txBody>
          <a:bodyPr>
            <a:normAutofit/>
          </a:bodyPr>
          <a:lstStyle/>
          <a:p>
            <a:pPr lvl="0" fontAlgn="base">
              <a:lnSpc>
                <a:spcPct val="150000"/>
              </a:lnSpc>
              <a:spcBef>
                <a:spcPct val="5000"/>
              </a:spcBef>
              <a:spcAft>
                <a:spcPct val="5000"/>
              </a:spcAft>
            </a:pPr>
            <a:r>
              <a:rPr kumimoji="1" lang="en-US" altLang="zh-CN" sz="3200" b="1" dirty="0">
                <a:latin typeface="Arial" charset="0"/>
                <a:ea typeface="宋体" charset="-122"/>
                <a:cs typeface="+mn-cs"/>
              </a:rPr>
              <a:t>6.2.4 </a:t>
            </a:r>
            <a:r>
              <a:rPr kumimoji="1" lang="zh-CN" altLang="en-US" sz="3200" b="1" dirty="0">
                <a:latin typeface="Arial" charset="0"/>
                <a:ea typeface="宋体" charset="-122"/>
                <a:cs typeface="+mn-cs"/>
              </a:rPr>
              <a:t>希尔排序</a:t>
            </a:r>
          </a:p>
        </p:txBody>
      </p:sp>
      <p:sp>
        <p:nvSpPr>
          <p:cNvPr id="4" name="日期占位符 3"/>
          <p:cNvSpPr>
            <a:spLocks noGrp="1"/>
          </p:cNvSpPr>
          <p:nvPr>
            <p:ph type="dt" sz="half" idx="4294967295"/>
          </p:nvPr>
        </p:nvSpPr>
        <p:spPr>
          <a:xfrm>
            <a:off x="0" y="6356350"/>
            <a:ext cx="2133600" cy="365125"/>
          </a:xfrm>
        </p:spPr>
        <p:txBody>
          <a:bodyPr/>
          <a:lstStyle/>
          <a:p>
            <a:fld id="{ACD56B82-0A4C-497A-BE98-803F25CA09A5}" type="datetime1">
              <a:rPr lang="zh-CN" altLang="en-US" b="1" smtClean="0">
                <a:solidFill>
                  <a:srgbClr val="F79646">
                    <a:lumMod val="75000"/>
                  </a:srgbClr>
                </a:solidFill>
              </a:rPr>
              <a:t>2025/4/9</a:t>
            </a:fld>
            <a:endParaRPr lang="zh-CN" altLang="en-US" b="1" dirty="0">
              <a:solidFill>
                <a:srgbClr val="F79646">
                  <a:lumMod val="75000"/>
                </a:srgbClr>
              </a:solidFill>
            </a:endParaRPr>
          </a:p>
        </p:txBody>
      </p:sp>
      <p:pic>
        <p:nvPicPr>
          <p:cNvPr id="2049" name="Picture 1" descr="C:\Users\Haijun\AppData\Roaming\Tencent\Users\2968516474\QQ\WinTemp\RichOle\O5)[OOM[}$H7(6{A~41GY`Q.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73137" y="1"/>
            <a:ext cx="970863" cy="838199"/>
          </a:xfrm>
          <a:prstGeom prst="rect">
            <a:avLst/>
          </a:prstGeom>
          <a:noFill/>
          <a:extLst>
            <a:ext uri="{909E8E84-426E-40DD-AFC4-6F175D3DCCD1}">
              <a14:hiddenFill xmlns:a14="http://schemas.microsoft.com/office/drawing/2010/main">
                <a:solidFill>
                  <a:srgbClr val="FFFFFF"/>
                </a:solidFill>
              </a14:hiddenFill>
            </a:ext>
          </a:extLst>
        </p:spPr>
      </p:pic>
      <p:cxnSp>
        <p:nvCxnSpPr>
          <p:cNvPr id="12" name="直接连接符 11"/>
          <p:cNvCxnSpPr/>
          <p:nvPr/>
        </p:nvCxnSpPr>
        <p:spPr>
          <a:xfrm>
            <a:off x="457200" y="6324600"/>
            <a:ext cx="822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Text Box 2"/>
          <p:cNvSpPr txBox="1">
            <a:spLocks noChangeArrowheads="1"/>
          </p:cNvSpPr>
          <p:nvPr/>
        </p:nvSpPr>
        <p:spPr bwMode="auto">
          <a:xfrm>
            <a:off x="476376" y="1603338"/>
            <a:ext cx="6408737" cy="3895725"/>
          </a:xfrm>
          <a:prstGeom prst="rect">
            <a:avLst/>
          </a:prstGeom>
          <a:noFill/>
          <a:ln w="9525">
            <a:noFill/>
            <a:miter lim="800000"/>
            <a:headEnd/>
            <a:tailEnd/>
          </a:ln>
          <a:effectLst/>
        </p:spPr>
        <p:txBody>
          <a:bodyPr>
            <a:spAutoFit/>
          </a:bodyPr>
          <a:lstStyle/>
          <a:p>
            <a:pPr algn="just" fontAlgn="base">
              <a:lnSpc>
                <a:spcPct val="120000"/>
              </a:lnSpc>
              <a:spcBef>
                <a:spcPct val="0"/>
              </a:spcBef>
              <a:spcAft>
                <a:spcPct val="0"/>
              </a:spcAft>
            </a:pPr>
            <a:r>
              <a:rPr kumimoji="1" lang="en-US" altLang="zh-CN" sz="2800" dirty="0">
                <a:solidFill>
                  <a:srgbClr val="0000FF"/>
                </a:solidFill>
                <a:latin typeface="Times New Roman" pitchFamily="18" charset="0"/>
              </a:rPr>
              <a:t>    </a:t>
            </a:r>
            <a:r>
              <a:rPr kumimoji="1" lang="en-US" altLang="zh-CN" sz="2800" b="1" dirty="0">
                <a:solidFill>
                  <a:srgbClr val="0000FF"/>
                </a:solidFill>
                <a:latin typeface="Times New Roman" pitchFamily="18" charset="0"/>
              </a:rPr>
              <a:t>(1)</a:t>
            </a:r>
            <a:r>
              <a:rPr kumimoji="1" lang="zh-CN" altLang="en-US" sz="2800" b="1" dirty="0">
                <a:solidFill>
                  <a:srgbClr val="0000FF"/>
                </a:solidFill>
                <a:latin typeface="Times New Roman" pitchFamily="18" charset="0"/>
              </a:rPr>
              <a:t>稳定性</a:t>
            </a:r>
          </a:p>
          <a:p>
            <a:pPr algn="just" fontAlgn="base">
              <a:lnSpc>
                <a:spcPct val="120000"/>
              </a:lnSpc>
              <a:spcBef>
                <a:spcPct val="0"/>
              </a:spcBef>
              <a:spcAft>
                <a:spcPct val="0"/>
              </a:spcAft>
            </a:pPr>
            <a:r>
              <a:rPr kumimoji="1" lang="zh-CN" altLang="en-US" sz="2800" b="1" dirty="0">
                <a:solidFill>
                  <a:srgbClr val="000000"/>
                </a:solidFill>
                <a:latin typeface="Times New Roman" pitchFamily="18" charset="0"/>
              </a:rPr>
              <a:t>        </a:t>
            </a:r>
            <a:r>
              <a:rPr kumimoji="1" lang="zh-CN" altLang="en-US" sz="2800" b="1" dirty="0">
                <a:solidFill>
                  <a:srgbClr val="0000FF"/>
                </a:solidFill>
                <a:latin typeface="Times New Roman" pitchFamily="18" charset="0"/>
              </a:rPr>
              <a:t>希尔排序是</a:t>
            </a:r>
            <a:r>
              <a:rPr kumimoji="1" lang="zh-CN" altLang="en-US" sz="3200" b="1" u="sng" dirty="0">
                <a:solidFill>
                  <a:srgbClr val="FF3300"/>
                </a:solidFill>
                <a:latin typeface="Times New Roman" pitchFamily="18" charset="0"/>
              </a:rPr>
              <a:t>不稳定</a:t>
            </a:r>
            <a:r>
              <a:rPr kumimoji="1" lang="zh-CN" altLang="en-US" sz="2800" b="1" dirty="0">
                <a:solidFill>
                  <a:srgbClr val="0000FF"/>
                </a:solidFill>
                <a:latin typeface="Times New Roman" pitchFamily="18" charset="0"/>
              </a:rPr>
              <a:t>的排序方法。</a:t>
            </a:r>
          </a:p>
          <a:p>
            <a:pPr algn="just" fontAlgn="base">
              <a:lnSpc>
                <a:spcPct val="120000"/>
              </a:lnSpc>
              <a:spcBef>
                <a:spcPct val="0"/>
              </a:spcBef>
              <a:spcAft>
                <a:spcPct val="0"/>
              </a:spcAft>
            </a:pPr>
            <a:r>
              <a:rPr kumimoji="1" lang="zh-CN" altLang="en-US" sz="2800" b="1" dirty="0">
                <a:solidFill>
                  <a:srgbClr val="003366"/>
                </a:solidFill>
                <a:latin typeface="Times New Roman" pitchFamily="18" charset="0"/>
              </a:rPr>
              <a:t>    </a:t>
            </a:r>
            <a:r>
              <a:rPr kumimoji="1" lang="en-US" altLang="zh-CN" sz="2800" b="1" dirty="0">
                <a:solidFill>
                  <a:srgbClr val="0000FF"/>
                </a:solidFill>
                <a:latin typeface="Times New Roman" pitchFamily="18" charset="0"/>
              </a:rPr>
              <a:t>(2)</a:t>
            </a:r>
            <a:r>
              <a:rPr kumimoji="1" lang="zh-CN" altLang="en-US" sz="2800" b="1" dirty="0">
                <a:solidFill>
                  <a:srgbClr val="0000FF"/>
                </a:solidFill>
                <a:latin typeface="Times New Roman" pitchFamily="18" charset="0"/>
              </a:rPr>
              <a:t>算法效率</a:t>
            </a:r>
          </a:p>
          <a:p>
            <a:pPr algn="just" fontAlgn="base">
              <a:lnSpc>
                <a:spcPct val="120000"/>
              </a:lnSpc>
              <a:spcBef>
                <a:spcPct val="0"/>
              </a:spcBef>
              <a:spcAft>
                <a:spcPct val="0"/>
              </a:spcAft>
            </a:pPr>
            <a:r>
              <a:rPr kumimoji="1" lang="zh-CN" altLang="en-US" sz="2800" b="1" dirty="0">
                <a:solidFill>
                  <a:srgbClr val="0000FF"/>
                </a:solidFill>
                <a:latin typeface="Times New Roman" pitchFamily="18" charset="0"/>
              </a:rPr>
              <a:t>         </a:t>
            </a:r>
            <a:r>
              <a:rPr kumimoji="1" lang="en-US" altLang="zh-CN" sz="2800" b="1" dirty="0">
                <a:solidFill>
                  <a:srgbClr val="0000FF"/>
                </a:solidFill>
                <a:latin typeface="Times New Roman" pitchFamily="18" charset="0"/>
              </a:rPr>
              <a:t>(1)</a:t>
            </a:r>
            <a:r>
              <a:rPr kumimoji="1" lang="zh-CN" altLang="en-US" sz="2800" b="1" dirty="0">
                <a:solidFill>
                  <a:srgbClr val="0000FF"/>
                </a:solidFill>
                <a:latin typeface="Times New Roman" pitchFamily="18" charset="0"/>
              </a:rPr>
              <a:t>时间复杂度</a:t>
            </a:r>
          </a:p>
          <a:p>
            <a:pPr algn="just" fontAlgn="base">
              <a:lnSpc>
                <a:spcPct val="120000"/>
              </a:lnSpc>
              <a:spcBef>
                <a:spcPct val="0"/>
              </a:spcBef>
              <a:spcAft>
                <a:spcPct val="0"/>
              </a:spcAft>
            </a:pPr>
            <a:r>
              <a:rPr kumimoji="1" lang="zh-CN" altLang="en-US" sz="2800" b="1" dirty="0">
                <a:solidFill>
                  <a:srgbClr val="0000FF"/>
                </a:solidFill>
                <a:latin typeface="Times New Roman" pitchFamily="18" charset="0"/>
              </a:rPr>
              <a:t>            平均</a:t>
            </a:r>
            <a:r>
              <a:rPr kumimoji="1" lang="en-US" altLang="zh-CN" sz="3200" b="1" u="sng" dirty="0">
                <a:solidFill>
                  <a:srgbClr val="FF3300"/>
                </a:solidFill>
                <a:latin typeface="Times New Roman" pitchFamily="18" charset="0"/>
              </a:rPr>
              <a:t>O(n</a:t>
            </a:r>
            <a:r>
              <a:rPr kumimoji="1" lang="en-US" altLang="zh-CN" sz="3200" b="1" u="sng" baseline="30000" dirty="0">
                <a:solidFill>
                  <a:srgbClr val="FF3300"/>
                </a:solidFill>
                <a:latin typeface="Times New Roman" pitchFamily="18" charset="0"/>
              </a:rPr>
              <a:t>1.3</a:t>
            </a:r>
            <a:r>
              <a:rPr kumimoji="1" lang="en-US" altLang="zh-CN" sz="3200" b="1" u="sng" dirty="0">
                <a:solidFill>
                  <a:srgbClr val="FF3300"/>
                </a:solidFill>
                <a:latin typeface="Times New Roman" pitchFamily="18" charset="0"/>
              </a:rPr>
              <a:t>)</a:t>
            </a:r>
            <a:r>
              <a:rPr kumimoji="1" lang="zh-CN" altLang="en-US" sz="2800" b="1" dirty="0">
                <a:solidFill>
                  <a:srgbClr val="0000FF"/>
                </a:solidFill>
                <a:latin typeface="Times New Roman" pitchFamily="18" charset="0"/>
              </a:rPr>
              <a:t>到平均</a:t>
            </a:r>
            <a:r>
              <a:rPr kumimoji="1" lang="en-US" altLang="zh-CN" sz="3200" b="1" u="sng" dirty="0">
                <a:solidFill>
                  <a:srgbClr val="FF3300"/>
                </a:solidFill>
                <a:latin typeface="Times New Roman" pitchFamily="18" charset="0"/>
              </a:rPr>
              <a:t>O(n</a:t>
            </a:r>
            <a:r>
              <a:rPr kumimoji="1" lang="en-US" altLang="zh-CN" sz="3200" b="1" u="sng" baseline="30000" dirty="0">
                <a:solidFill>
                  <a:srgbClr val="FF3300"/>
                </a:solidFill>
                <a:latin typeface="Times New Roman" pitchFamily="18" charset="0"/>
              </a:rPr>
              <a:t>1.5</a:t>
            </a:r>
            <a:r>
              <a:rPr kumimoji="1" lang="en-US" altLang="zh-CN" sz="3200" b="1" u="sng" dirty="0">
                <a:solidFill>
                  <a:srgbClr val="FF3300"/>
                </a:solidFill>
                <a:latin typeface="Times New Roman" pitchFamily="18" charset="0"/>
              </a:rPr>
              <a:t>)</a:t>
            </a:r>
          </a:p>
          <a:p>
            <a:pPr algn="just" fontAlgn="base">
              <a:lnSpc>
                <a:spcPct val="120000"/>
              </a:lnSpc>
              <a:spcBef>
                <a:spcPct val="0"/>
              </a:spcBef>
              <a:spcAft>
                <a:spcPct val="0"/>
              </a:spcAft>
            </a:pPr>
            <a:r>
              <a:rPr kumimoji="1" lang="en-US" altLang="zh-CN" sz="2800" b="1" dirty="0">
                <a:solidFill>
                  <a:srgbClr val="000000"/>
                </a:solidFill>
                <a:latin typeface="Times New Roman" pitchFamily="18" charset="0"/>
              </a:rPr>
              <a:t>         </a:t>
            </a:r>
            <a:r>
              <a:rPr kumimoji="1" lang="en-US" altLang="zh-CN" sz="2800" b="1" dirty="0">
                <a:solidFill>
                  <a:srgbClr val="0000FF"/>
                </a:solidFill>
                <a:latin typeface="Times New Roman" pitchFamily="18" charset="0"/>
              </a:rPr>
              <a:t>(2)</a:t>
            </a:r>
            <a:r>
              <a:rPr kumimoji="1" lang="zh-CN" altLang="en-US" sz="2800" b="1" dirty="0">
                <a:solidFill>
                  <a:srgbClr val="0000FF"/>
                </a:solidFill>
                <a:latin typeface="Times New Roman" pitchFamily="18" charset="0"/>
              </a:rPr>
              <a:t>空间复杂度</a:t>
            </a:r>
          </a:p>
          <a:p>
            <a:pPr algn="just" fontAlgn="base">
              <a:lnSpc>
                <a:spcPct val="120000"/>
              </a:lnSpc>
              <a:spcBef>
                <a:spcPct val="0"/>
              </a:spcBef>
              <a:spcAft>
                <a:spcPct val="0"/>
              </a:spcAft>
            </a:pPr>
            <a:r>
              <a:rPr kumimoji="1" lang="zh-CN" altLang="en-US" sz="2800" b="1" dirty="0">
                <a:solidFill>
                  <a:srgbClr val="003366"/>
                </a:solidFill>
                <a:latin typeface="Times New Roman" pitchFamily="18" charset="0"/>
              </a:rPr>
              <a:t>            </a:t>
            </a:r>
            <a:r>
              <a:rPr kumimoji="1" lang="en-US" altLang="zh-CN" sz="3200" b="1" u="sng" dirty="0">
                <a:solidFill>
                  <a:srgbClr val="FF3300"/>
                </a:solidFill>
                <a:latin typeface="Times New Roman" pitchFamily="18" charset="0"/>
              </a:rPr>
              <a:t>O(1)</a:t>
            </a:r>
            <a:r>
              <a:rPr kumimoji="1" lang="zh-CN" altLang="en-US" sz="3200" b="1" u="sng" dirty="0">
                <a:solidFill>
                  <a:srgbClr val="FF3300"/>
                </a:solidFill>
                <a:latin typeface="Times New Roman" pitchFamily="18" charset="0"/>
              </a:rPr>
              <a:t>。</a:t>
            </a:r>
          </a:p>
        </p:txBody>
      </p:sp>
      <p:sp>
        <p:nvSpPr>
          <p:cNvPr id="14" name="Text Box 6"/>
          <p:cNvSpPr txBox="1">
            <a:spLocks noChangeArrowheads="1"/>
          </p:cNvSpPr>
          <p:nvPr/>
        </p:nvSpPr>
        <p:spPr bwMode="auto">
          <a:xfrm>
            <a:off x="684213" y="914400"/>
            <a:ext cx="5832475" cy="519113"/>
          </a:xfrm>
          <a:prstGeom prst="rect">
            <a:avLst/>
          </a:prstGeom>
          <a:noFill/>
          <a:ln w="9525" algn="ctr">
            <a:noFill/>
            <a:miter lim="800000"/>
            <a:headEnd/>
            <a:tailEnd/>
          </a:ln>
          <a:effectLst/>
        </p:spPr>
        <p:txBody>
          <a:bodyPr>
            <a:spAutoFit/>
          </a:bodyPr>
          <a:lstStyle/>
          <a:p>
            <a:pPr fontAlgn="base">
              <a:spcBef>
                <a:spcPct val="20000"/>
              </a:spcBef>
              <a:spcAft>
                <a:spcPct val="0"/>
              </a:spcAft>
              <a:buFont typeface="Wingdings" pitchFamily="2" charset="2"/>
              <a:buChar char="p"/>
            </a:pPr>
            <a:r>
              <a:rPr kumimoji="1" lang="en-US" altLang="zh-CN" sz="2800" b="1">
                <a:solidFill>
                  <a:srgbClr val="003300"/>
                </a:solidFill>
                <a:latin typeface="Times New Roman" pitchFamily="18" charset="0"/>
              </a:rPr>
              <a:t> </a:t>
            </a:r>
            <a:r>
              <a:rPr kumimoji="1" lang="zh-CN" altLang="en-US" sz="2800" b="1">
                <a:solidFill>
                  <a:srgbClr val="003300"/>
                </a:solidFill>
                <a:latin typeface="Times New Roman" pitchFamily="18" charset="0"/>
              </a:rPr>
              <a:t>希尔排序算法分析</a:t>
            </a:r>
          </a:p>
        </p:txBody>
      </p:sp>
      <p:sp>
        <p:nvSpPr>
          <p:cNvPr id="15" name="TextBox 14">
            <a:extLst>
              <a:ext uri="{FF2B5EF4-FFF2-40B4-BE49-F238E27FC236}">
                <a16:creationId xmlns:a16="http://schemas.microsoft.com/office/drawing/2014/main" id="{F9BAF0B7-5859-8B48-9CF7-6BCA01943085}"/>
              </a:ext>
            </a:extLst>
          </p:cNvPr>
          <p:cNvSpPr txBox="1"/>
          <p:nvPr/>
        </p:nvSpPr>
        <p:spPr>
          <a:xfrm>
            <a:off x="6134100" y="1008025"/>
            <a:ext cx="2971800" cy="3046988"/>
          </a:xfrm>
          <a:prstGeom prst="rect">
            <a:avLst/>
          </a:prstGeom>
          <a:solidFill>
            <a:schemeClr val="bg1"/>
          </a:solidFill>
          <a:ln w="19050">
            <a:solidFill>
              <a:srgbClr val="00B050"/>
            </a:solidFill>
          </a:ln>
        </p:spPr>
        <p:txBody>
          <a:bodyPr wrap="square" rtlCol="0">
            <a:spAutoFit/>
          </a:bodyPr>
          <a:lstStyle/>
          <a:p>
            <a:pPr algn="just"/>
            <a:r>
              <a:rPr lang="zh-CN" altLang="en-US" sz="1600" b="1" dirty="0">
                <a:solidFill>
                  <a:srgbClr val="FF0000"/>
                </a:solidFill>
              </a:rPr>
              <a:t>希尔排序是按照不同步长对元素进行插入排序：</a:t>
            </a:r>
            <a:endParaRPr lang="en-US" altLang="zh-CN" sz="1600" b="1" dirty="0">
              <a:solidFill>
                <a:srgbClr val="FF0000"/>
              </a:solidFill>
            </a:endParaRPr>
          </a:p>
          <a:p>
            <a:pPr algn="just"/>
            <a:r>
              <a:rPr lang="en-US" altLang="zh-CN" sz="1600" b="1" dirty="0">
                <a:solidFill>
                  <a:srgbClr val="FF0000"/>
                </a:solidFill>
              </a:rPr>
              <a:t>1.</a:t>
            </a:r>
            <a:r>
              <a:rPr lang="zh-CN" altLang="en-US" sz="1600" b="1" dirty="0">
                <a:solidFill>
                  <a:srgbClr val="FF0000"/>
                </a:solidFill>
              </a:rPr>
              <a:t> 当刚开始元素很无序的时候，步长最大，所以每次插入排序的元素个数很少，速度很快；</a:t>
            </a:r>
            <a:endParaRPr lang="en-US" altLang="zh-CN" sz="1600" b="1" dirty="0">
              <a:solidFill>
                <a:srgbClr val="FF0000"/>
              </a:solidFill>
            </a:endParaRPr>
          </a:p>
          <a:p>
            <a:pPr algn="just"/>
            <a:r>
              <a:rPr lang="en-US" altLang="zh-CN" sz="1600" b="1" dirty="0">
                <a:solidFill>
                  <a:srgbClr val="FF0000"/>
                </a:solidFill>
              </a:rPr>
              <a:t>2.</a:t>
            </a:r>
            <a:r>
              <a:rPr lang="zh-CN" altLang="en-US" sz="1600" b="1" dirty="0">
                <a:solidFill>
                  <a:srgbClr val="FF0000"/>
                </a:solidFill>
              </a:rPr>
              <a:t> 当元素基本有序了，步长很小， 插入排序对于有序的序列效率很高。</a:t>
            </a:r>
            <a:endParaRPr lang="en-US" altLang="zh-CN" sz="1600" b="1" dirty="0">
              <a:solidFill>
                <a:srgbClr val="FF0000"/>
              </a:solidFill>
            </a:endParaRPr>
          </a:p>
          <a:p>
            <a:pPr algn="just"/>
            <a:r>
              <a:rPr lang="zh-CN" altLang="en-US" sz="1600" b="1" dirty="0">
                <a:solidFill>
                  <a:srgbClr val="FF0000"/>
                </a:solidFill>
              </a:rPr>
              <a:t>所以，希尔排序的时间复杂度会比</a:t>
            </a:r>
            <a:r>
              <a:rPr lang="en-US" altLang="zh-CN" sz="1600" b="1" dirty="0">
                <a:solidFill>
                  <a:srgbClr val="FF0000"/>
                </a:solidFill>
              </a:rPr>
              <a:t>O(n^2)</a:t>
            </a:r>
            <a:r>
              <a:rPr lang="zh-CN" altLang="en-US" sz="1600" b="1" dirty="0">
                <a:solidFill>
                  <a:srgbClr val="FF0000"/>
                </a:solidFill>
              </a:rPr>
              <a:t>好一些。</a:t>
            </a:r>
            <a:endParaRPr lang="en-US" altLang="zh-CN" sz="1600" b="1" dirty="0">
              <a:solidFill>
                <a:srgbClr val="FF0000"/>
              </a:solidFill>
            </a:endParaRPr>
          </a:p>
          <a:p>
            <a:pPr algn="just"/>
            <a:r>
              <a:rPr lang="zh-CN" altLang="en-US" sz="1600" b="1" dirty="0">
                <a:solidFill>
                  <a:srgbClr val="FF0000"/>
                </a:solidFill>
              </a:rPr>
              <a:t>这两点也是希尔排序的设计动机和思路。</a:t>
            </a:r>
          </a:p>
        </p:txBody>
      </p:sp>
      <p:sp>
        <p:nvSpPr>
          <p:cNvPr id="17" name="TextBox 16">
            <a:extLst>
              <a:ext uri="{FF2B5EF4-FFF2-40B4-BE49-F238E27FC236}">
                <a16:creationId xmlns:a16="http://schemas.microsoft.com/office/drawing/2014/main" id="{9DDE6191-E390-1F46-9E0E-0645617BBD32}"/>
              </a:ext>
            </a:extLst>
          </p:cNvPr>
          <p:cNvSpPr txBox="1"/>
          <p:nvPr/>
        </p:nvSpPr>
        <p:spPr>
          <a:xfrm>
            <a:off x="6134100" y="4190042"/>
            <a:ext cx="2971800" cy="2062103"/>
          </a:xfrm>
          <a:prstGeom prst="rect">
            <a:avLst/>
          </a:prstGeom>
          <a:solidFill>
            <a:schemeClr val="bg1"/>
          </a:solidFill>
          <a:ln w="19050">
            <a:solidFill>
              <a:srgbClr val="00B050"/>
            </a:solidFill>
          </a:ln>
        </p:spPr>
        <p:txBody>
          <a:bodyPr wrap="square" rtlCol="0">
            <a:spAutoFit/>
          </a:bodyPr>
          <a:lstStyle/>
          <a:p>
            <a:pPr algn="just"/>
            <a:r>
              <a:rPr lang="zh-CN" altLang="en-US" sz="1600" b="1" dirty="0">
                <a:solidFill>
                  <a:srgbClr val="FF0000"/>
                </a:solidFill>
              </a:rPr>
              <a:t>由于多次插入排序，我们知道一次插入排序是稳定的，不会改变相同元素的相对顺序，但在不同的插入排序过程中，相同的元素可能在各自的插入排序中移动，最后其稳定性就会被打乱，所以</a:t>
            </a:r>
            <a:r>
              <a:rPr lang="en-US" altLang="zh-CN" sz="1600" b="1" dirty="0">
                <a:solidFill>
                  <a:srgbClr val="FF0000"/>
                </a:solidFill>
              </a:rPr>
              <a:t>shell</a:t>
            </a:r>
            <a:r>
              <a:rPr lang="zh-CN" altLang="en-US" sz="1600" b="1" dirty="0">
                <a:solidFill>
                  <a:srgbClr val="FF0000"/>
                </a:solidFill>
              </a:rPr>
              <a:t>排序是不稳定的；</a:t>
            </a:r>
          </a:p>
        </p:txBody>
      </p:sp>
      <p:sp>
        <p:nvSpPr>
          <p:cNvPr id="19" name="TextBox 18">
            <a:extLst>
              <a:ext uri="{FF2B5EF4-FFF2-40B4-BE49-F238E27FC236}">
                <a16:creationId xmlns:a16="http://schemas.microsoft.com/office/drawing/2014/main" id="{B8142BE8-DF5E-5D47-BC43-542E945E906D}"/>
              </a:ext>
            </a:extLst>
          </p:cNvPr>
          <p:cNvSpPr txBox="1"/>
          <p:nvPr/>
        </p:nvSpPr>
        <p:spPr>
          <a:xfrm>
            <a:off x="990600" y="5660367"/>
            <a:ext cx="5029200" cy="400110"/>
          </a:xfrm>
          <a:prstGeom prst="rect">
            <a:avLst/>
          </a:prstGeom>
          <a:solidFill>
            <a:schemeClr val="bg1"/>
          </a:solidFill>
          <a:ln w="19050">
            <a:solidFill>
              <a:srgbClr val="00B050"/>
            </a:solidFill>
          </a:ln>
        </p:spPr>
        <p:txBody>
          <a:bodyPr wrap="square" rtlCol="0">
            <a:spAutoFit/>
          </a:bodyPr>
          <a:lstStyle/>
          <a:p>
            <a:pPr algn="just"/>
            <a:r>
              <a:rPr lang="zh-CN" altLang="en-CN" sz="2000" b="1" dirty="0">
                <a:solidFill>
                  <a:srgbClr val="FF0000"/>
                </a:solidFill>
              </a:rPr>
              <a:t>至今</a:t>
            </a:r>
            <a:r>
              <a:rPr lang="zh-CN" altLang="en-US" sz="2000" b="1" dirty="0">
                <a:solidFill>
                  <a:srgbClr val="FF0000"/>
                </a:solidFill>
              </a:rPr>
              <a:t>仍未求得一种最好的增量序列</a:t>
            </a:r>
            <a:r>
              <a:rPr lang="en-US" altLang="zh-CN" sz="2000" b="1" dirty="0">
                <a:solidFill>
                  <a:srgbClr val="FF0000"/>
                </a:solidFill>
              </a:rPr>
              <a:t>(</a:t>
            </a:r>
            <a:r>
              <a:rPr lang="en-US" altLang="zh-CN" sz="2000" b="1" dirty="0" err="1">
                <a:solidFill>
                  <a:srgbClr val="FF0000"/>
                </a:solidFill>
              </a:rPr>
              <a:t>dlta</a:t>
            </a:r>
            <a:r>
              <a:rPr lang="en-US" altLang="zh-CN" sz="2000" b="1" dirty="0">
                <a:solidFill>
                  <a:srgbClr val="FF0000"/>
                </a:solidFill>
              </a:rPr>
              <a:t>[])</a:t>
            </a:r>
            <a:r>
              <a:rPr lang="zh-CN" altLang="en-US" sz="2000" b="1" dirty="0">
                <a:solidFill>
                  <a:srgbClr val="FF0000"/>
                </a:solidFill>
              </a:rPr>
              <a:t>！</a:t>
            </a:r>
          </a:p>
        </p:txBody>
      </p:sp>
    </p:spTree>
    <p:extLst>
      <p:ext uri="{BB962C8B-B14F-4D97-AF65-F5344CB8AC3E}">
        <p14:creationId xmlns:p14="http://schemas.microsoft.com/office/powerpoint/2010/main" val="39645752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blinds(horizontal)">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blinds(horizontal)">
                                      <p:cBhvr>
                                        <p:cTn id="32" dur="500"/>
                                        <p:tgtEl>
                                          <p:spTgt spid="17"/>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blinds(horizontal)">
                                      <p:cBhvr>
                                        <p:cTn id="3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7" grpId="0" animBg="1"/>
      <p:bldP spid="19"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295400"/>
            <a:ext cx="8229600" cy="5105400"/>
          </a:xfrm>
        </p:spPr>
        <p:txBody>
          <a:bodyPr>
            <a:normAutofit lnSpcReduction="10000"/>
          </a:bodyPr>
          <a:lstStyle/>
          <a:p>
            <a:pPr marL="0" lvl="0" indent="0" fontAlgn="base">
              <a:lnSpc>
                <a:spcPct val="150000"/>
              </a:lnSpc>
              <a:spcBef>
                <a:spcPct val="5000"/>
              </a:spcBef>
              <a:spcAft>
                <a:spcPct val="5000"/>
              </a:spcAft>
              <a:buNone/>
            </a:pPr>
            <a:r>
              <a:rPr kumimoji="1" lang="en-US" altLang="zh-CN" b="1" dirty="0">
                <a:solidFill>
                  <a:schemeClr val="bg1">
                    <a:lumMod val="65000"/>
                  </a:schemeClr>
                </a:solidFill>
                <a:latin typeface="Arial" charset="0"/>
                <a:ea typeface="宋体" charset="-122"/>
              </a:rPr>
              <a:t>6.1  </a:t>
            </a:r>
            <a:r>
              <a:rPr kumimoji="1" lang="zh-CN" altLang="en-US" b="1" dirty="0">
                <a:solidFill>
                  <a:schemeClr val="bg1">
                    <a:lumMod val="65000"/>
                  </a:schemeClr>
                </a:solidFill>
                <a:latin typeface="Arial" charset="0"/>
                <a:ea typeface="宋体" charset="-122"/>
              </a:rPr>
              <a:t>概述</a:t>
            </a:r>
          </a:p>
          <a:p>
            <a:pPr marL="0" indent="0" fontAlgn="base">
              <a:lnSpc>
                <a:spcPct val="150000"/>
              </a:lnSpc>
              <a:spcBef>
                <a:spcPct val="5000"/>
              </a:spcBef>
              <a:spcAft>
                <a:spcPct val="5000"/>
              </a:spcAft>
              <a:buNone/>
            </a:pPr>
            <a:r>
              <a:rPr kumimoji="1" lang="en-US" altLang="zh-CN" b="1" dirty="0">
                <a:solidFill>
                  <a:schemeClr val="bg1">
                    <a:lumMod val="65000"/>
                  </a:schemeClr>
                </a:solidFill>
                <a:latin typeface="Arial" charset="0"/>
                <a:ea typeface="宋体" charset="-122"/>
              </a:rPr>
              <a:t>6.2  </a:t>
            </a:r>
            <a:r>
              <a:rPr kumimoji="1" lang="zh-CN" altLang="en-US" b="1" dirty="0">
                <a:solidFill>
                  <a:schemeClr val="bg1">
                    <a:lumMod val="65000"/>
                  </a:schemeClr>
                </a:solidFill>
                <a:latin typeface="Arial" charset="0"/>
                <a:ea typeface="宋体" charset="-122"/>
              </a:rPr>
              <a:t>插入排序</a:t>
            </a:r>
          </a:p>
          <a:p>
            <a:pPr marL="0" lvl="0" indent="0" fontAlgn="base">
              <a:lnSpc>
                <a:spcPct val="150000"/>
              </a:lnSpc>
              <a:spcBef>
                <a:spcPct val="5000"/>
              </a:spcBef>
              <a:spcAft>
                <a:spcPct val="5000"/>
              </a:spcAft>
              <a:buNone/>
            </a:pPr>
            <a:r>
              <a:rPr kumimoji="1" lang="en-US" altLang="zh-CN" b="1" dirty="0">
                <a:solidFill>
                  <a:srgbClr val="0000FF"/>
                </a:solidFill>
                <a:latin typeface="Arial" charset="0"/>
                <a:ea typeface="宋体" charset="-122"/>
              </a:rPr>
              <a:t>6.3  </a:t>
            </a:r>
            <a:r>
              <a:rPr kumimoji="1" lang="zh-CN" altLang="en-US" b="1" dirty="0">
                <a:solidFill>
                  <a:srgbClr val="0000FF"/>
                </a:solidFill>
                <a:latin typeface="Arial" charset="0"/>
                <a:ea typeface="宋体" charset="-122"/>
              </a:rPr>
              <a:t>起泡（冒泡）排序</a:t>
            </a:r>
          </a:p>
          <a:p>
            <a:pPr marL="0" lvl="0" indent="0" fontAlgn="base">
              <a:lnSpc>
                <a:spcPct val="150000"/>
              </a:lnSpc>
              <a:spcBef>
                <a:spcPct val="5000"/>
              </a:spcBef>
              <a:spcAft>
                <a:spcPct val="5000"/>
              </a:spcAft>
              <a:buNone/>
            </a:pPr>
            <a:r>
              <a:rPr kumimoji="1" lang="en-US" altLang="zh-CN" b="1" dirty="0">
                <a:solidFill>
                  <a:schemeClr val="bg1">
                    <a:lumMod val="65000"/>
                  </a:schemeClr>
                </a:solidFill>
                <a:latin typeface="Arial" charset="0"/>
                <a:ea typeface="宋体" charset="-122"/>
              </a:rPr>
              <a:t>6.4  </a:t>
            </a:r>
            <a:r>
              <a:rPr kumimoji="1" lang="zh-CN" altLang="en-US" b="1" dirty="0">
                <a:solidFill>
                  <a:schemeClr val="bg1">
                    <a:lumMod val="65000"/>
                  </a:schemeClr>
                </a:solidFill>
                <a:latin typeface="Arial" charset="0"/>
                <a:ea typeface="宋体" charset="-122"/>
              </a:rPr>
              <a:t>选择排序</a:t>
            </a:r>
          </a:p>
          <a:p>
            <a:pPr marL="0" lvl="0" indent="0" fontAlgn="base">
              <a:lnSpc>
                <a:spcPct val="150000"/>
              </a:lnSpc>
              <a:spcBef>
                <a:spcPct val="5000"/>
              </a:spcBef>
              <a:spcAft>
                <a:spcPct val="5000"/>
              </a:spcAft>
              <a:buNone/>
            </a:pPr>
            <a:r>
              <a:rPr kumimoji="1" lang="en-US" altLang="zh-CN" b="1" dirty="0">
                <a:solidFill>
                  <a:schemeClr val="bg1">
                    <a:lumMod val="65000"/>
                  </a:schemeClr>
                </a:solidFill>
                <a:latin typeface="Arial" charset="0"/>
                <a:ea typeface="宋体" charset="-122"/>
              </a:rPr>
              <a:t>6.5  </a:t>
            </a:r>
            <a:r>
              <a:rPr kumimoji="1" lang="zh-CN" altLang="en-US" b="1" dirty="0">
                <a:solidFill>
                  <a:schemeClr val="bg1">
                    <a:lumMod val="65000"/>
                  </a:schemeClr>
                </a:solidFill>
                <a:latin typeface="Arial" charset="0"/>
                <a:ea typeface="宋体" charset="-122"/>
              </a:rPr>
              <a:t>归并排序</a:t>
            </a:r>
          </a:p>
          <a:p>
            <a:pPr marL="0" lvl="0" indent="0" fontAlgn="base">
              <a:lnSpc>
                <a:spcPct val="150000"/>
              </a:lnSpc>
              <a:spcBef>
                <a:spcPct val="5000"/>
              </a:spcBef>
              <a:spcAft>
                <a:spcPct val="5000"/>
              </a:spcAft>
              <a:buNone/>
            </a:pPr>
            <a:r>
              <a:rPr kumimoji="1" lang="en-US" altLang="zh-CN" b="1" dirty="0">
                <a:solidFill>
                  <a:schemeClr val="bg1">
                    <a:lumMod val="65000"/>
                  </a:schemeClr>
                </a:solidFill>
                <a:latin typeface="Arial" charset="0"/>
                <a:ea typeface="宋体" charset="-122"/>
              </a:rPr>
              <a:t>6.6  </a:t>
            </a:r>
            <a:r>
              <a:rPr kumimoji="1" lang="zh-CN" altLang="en-US" b="1" dirty="0">
                <a:solidFill>
                  <a:schemeClr val="bg1">
                    <a:lumMod val="65000"/>
                  </a:schemeClr>
                </a:solidFill>
                <a:latin typeface="Arial" charset="0"/>
                <a:ea typeface="宋体" charset="-122"/>
              </a:rPr>
              <a:t>基数排序</a:t>
            </a:r>
          </a:p>
          <a:p>
            <a:pPr marL="0" lvl="0" indent="0" fontAlgn="base">
              <a:lnSpc>
                <a:spcPct val="150000"/>
              </a:lnSpc>
              <a:spcBef>
                <a:spcPct val="5000"/>
              </a:spcBef>
              <a:spcAft>
                <a:spcPct val="5000"/>
              </a:spcAft>
              <a:buNone/>
            </a:pPr>
            <a:r>
              <a:rPr kumimoji="1" lang="en-US" altLang="zh-CN" b="1" dirty="0">
                <a:solidFill>
                  <a:schemeClr val="bg1">
                    <a:lumMod val="65000"/>
                  </a:schemeClr>
                </a:solidFill>
                <a:latin typeface="Arial" charset="0"/>
                <a:ea typeface="宋体" charset="-122"/>
              </a:rPr>
              <a:t>6.7  </a:t>
            </a:r>
            <a:r>
              <a:rPr kumimoji="1" lang="zh-CN" altLang="en-US" b="1" dirty="0">
                <a:solidFill>
                  <a:schemeClr val="bg1">
                    <a:lumMod val="65000"/>
                  </a:schemeClr>
                </a:solidFill>
                <a:latin typeface="Arial" charset="0"/>
                <a:ea typeface="宋体" charset="-122"/>
              </a:rPr>
              <a:t>内部排序方法的比较</a:t>
            </a:r>
          </a:p>
        </p:txBody>
      </p:sp>
      <p:sp>
        <p:nvSpPr>
          <p:cNvPr id="6" name="灯片编号占位符 5"/>
          <p:cNvSpPr>
            <a:spLocks noGrp="1"/>
          </p:cNvSpPr>
          <p:nvPr>
            <p:ph type="sldNum" sz="quarter" idx="12"/>
          </p:nvPr>
        </p:nvSpPr>
        <p:spPr/>
        <p:txBody>
          <a:bodyPr/>
          <a:lstStyle/>
          <a:p>
            <a:fld id="{0063EC4C-CFD8-4F45-A0A2-30028C1F73DB}" type="slidenum">
              <a:rPr lang="zh-CN" altLang="en-US" b="1">
                <a:solidFill>
                  <a:srgbClr val="F79646">
                    <a:lumMod val="75000"/>
                  </a:srgbClr>
                </a:solidFill>
              </a:rPr>
              <a:pPr/>
              <a:t>56</a:t>
            </a:fld>
            <a:endParaRPr lang="zh-CN" altLang="en-US" b="1" dirty="0">
              <a:solidFill>
                <a:srgbClr val="F79646">
                  <a:lumMod val="75000"/>
                </a:srgbClr>
              </a:solidFill>
            </a:endParaRPr>
          </a:p>
        </p:txBody>
      </p:sp>
      <p:sp>
        <p:nvSpPr>
          <p:cNvPr id="2" name="标题 1"/>
          <p:cNvSpPr>
            <a:spLocks noGrp="1"/>
          </p:cNvSpPr>
          <p:nvPr>
            <p:ph type="title"/>
          </p:nvPr>
        </p:nvSpPr>
        <p:spPr/>
        <p:txBody>
          <a:bodyPr/>
          <a:lstStyle/>
          <a:p>
            <a:r>
              <a:rPr lang="zh-CN" altLang="en-US" b="1" dirty="0">
                <a:solidFill>
                  <a:srgbClr val="FF0000"/>
                </a:solidFill>
              </a:rPr>
              <a:t>第六章 排序</a:t>
            </a:r>
          </a:p>
        </p:txBody>
      </p:sp>
      <p:sp>
        <p:nvSpPr>
          <p:cNvPr id="4" name="日期占位符 3"/>
          <p:cNvSpPr>
            <a:spLocks noGrp="1"/>
          </p:cNvSpPr>
          <p:nvPr>
            <p:ph type="dt" sz="half" idx="4294967295"/>
          </p:nvPr>
        </p:nvSpPr>
        <p:spPr>
          <a:xfrm>
            <a:off x="0" y="6356350"/>
            <a:ext cx="2133600" cy="365125"/>
          </a:xfrm>
        </p:spPr>
        <p:txBody>
          <a:bodyPr/>
          <a:lstStyle/>
          <a:p>
            <a:fld id="{98949B70-04D3-40F7-8D73-618B429E5809}" type="datetime1">
              <a:rPr lang="zh-CN" altLang="en-US" b="1" smtClean="0">
                <a:solidFill>
                  <a:srgbClr val="F79646">
                    <a:lumMod val="75000"/>
                  </a:srgbClr>
                </a:solidFill>
              </a:rPr>
              <a:t>2025/4/9</a:t>
            </a:fld>
            <a:endParaRPr lang="zh-CN" altLang="en-US" b="1" dirty="0">
              <a:solidFill>
                <a:srgbClr val="F79646">
                  <a:lumMod val="75000"/>
                </a:srgbClr>
              </a:solidFill>
            </a:endParaRPr>
          </a:p>
        </p:txBody>
      </p:sp>
      <p:pic>
        <p:nvPicPr>
          <p:cNvPr id="2049" name="Picture 1" descr="C:\Users\Haijun\AppData\Roaming\Tencent\Users\2968516474\QQ\WinTemp\RichOle\O5)[OOM[}$H7(6{A~41GY`Q.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73137" y="1"/>
            <a:ext cx="970863" cy="838199"/>
          </a:xfrm>
          <a:prstGeom prst="rect">
            <a:avLst/>
          </a:prstGeom>
          <a:noFill/>
          <a:extLst>
            <a:ext uri="{909E8E84-426E-40DD-AFC4-6F175D3DCCD1}">
              <a14:hiddenFill xmlns:a14="http://schemas.microsoft.com/office/drawing/2010/main">
                <a:solidFill>
                  <a:srgbClr val="FFFFFF"/>
                </a:solidFill>
              </a14:hiddenFill>
            </a:ext>
          </a:extLst>
        </p:spPr>
      </p:pic>
      <p:cxnSp>
        <p:nvCxnSpPr>
          <p:cNvPr id="12" name="直接连接符 11"/>
          <p:cNvCxnSpPr/>
          <p:nvPr/>
        </p:nvCxnSpPr>
        <p:spPr>
          <a:xfrm>
            <a:off x="457200" y="6324600"/>
            <a:ext cx="822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8641757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0063EC4C-CFD8-4F45-A0A2-30028C1F73DB}" type="slidenum">
              <a:rPr lang="zh-CN" altLang="en-US" b="1">
                <a:solidFill>
                  <a:srgbClr val="F79646">
                    <a:lumMod val="75000"/>
                  </a:srgbClr>
                </a:solidFill>
              </a:rPr>
              <a:pPr/>
              <a:t>57</a:t>
            </a:fld>
            <a:endParaRPr lang="zh-CN" altLang="en-US" b="1" dirty="0">
              <a:solidFill>
                <a:srgbClr val="F79646">
                  <a:lumMod val="75000"/>
                </a:srgbClr>
              </a:solidFill>
            </a:endParaRPr>
          </a:p>
        </p:txBody>
      </p:sp>
      <p:sp>
        <p:nvSpPr>
          <p:cNvPr id="2" name="标题 1"/>
          <p:cNvSpPr>
            <a:spLocks noGrp="1"/>
          </p:cNvSpPr>
          <p:nvPr>
            <p:ph type="title"/>
          </p:nvPr>
        </p:nvSpPr>
        <p:spPr>
          <a:xfrm>
            <a:off x="457200" y="0"/>
            <a:ext cx="8229600" cy="1143000"/>
          </a:xfrm>
        </p:spPr>
        <p:txBody>
          <a:bodyPr>
            <a:normAutofit/>
          </a:bodyPr>
          <a:lstStyle/>
          <a:p>
            <a:pPr lvl="0" fontAlgn="base">
              <a:lnSpc>
                <a:spcPct val="150000"/>
              </a:lnSpc>
              <a:spcBef>
                <a:spcPct val="5000"/>
              </a:spcBef>
              <a:spcAft>
                <a:spcPct val="5000"/>
              </a:spcAft>
            </a:pPr>
            <a:r>
              <a:rPr kumimoji="1" lang="en-US" altLang="zh-CN" sz="3200" b="1" dirty="0">
                <a:latin typeface="Arial" charset="0"/>
                <a:ea typeface="宋体" charset="-122"/>
                <a:cs typeface="+mn-cs"/>
              </a:rPr>
              <a:t>6.3.1   </a:t>
            </a:r>
            <a:r>
              <a:rPr kumimoji="1" lang="zh-CN" altLang="en-US" sz="3200" b="1" dirty="0">
                <a:latin typeface="Arial" charset="0"/>
                <a:ea typeface="宋体" charset="-122"/>
                <a:cs typeface="+mn-cs"/>
              </a:rPr>
              <a:t>起泡排序</a:t>
            </a:r>
          </a:p>
        </p:txBody>
      </p:sp>
      <p:sp>
        <p:nvSpPr>
          <p:cNvPr id="4" name="日期占位符 3"/>
          <p:cNvSpPr>
            <a:spLocks noGrp="1"/>
          </p:cNvSpPr>
          <p:nvPr>
            <p:ph type="dt" sz="half" idx="4294967295"/>
          </p:nvPr>
        </p:nvSpPr>
        <p:spPr>
          <a:xfrm>
            <a:off x="0" y="6356350"/>
            <a:ext cx="2133600" cy="365125"/>
          </a:xfrm>
        </p:spPr>
        <p:txBody>
          <a:bodyPr/>
          <a:lstStyle/>
          <a:p>
            <a:fld id="{0639BF47-CD8F-4262-8F43-1E9ECAED3335}" type="datetime1">
              <a:rPr lang="zh-CN" altLang="en-US" b="1" smtClean="0">
                <a:solidFill>
                  <a:srgbClr val="F79646">
                    <a:lumMod val="75000"/>
                  </a:srgbClr>
                </a:solidFill>
              </a:rPr>
              <a:t>2025/4/9</a:t>
            </a:fld>
            <a:endParaRPr lang="zh-CN" altLang="en-US" b="1" dirty="0">
              <a:solidFill>
                <a:srgbClr val="F79646">
                  <a:lumMod val="75000"/>
                </a:srgbClr>
              </a:solidFill>
            </a:endParaRPr>
          </a:p>
        </p:txBody>
      </p:sp>
      <p:pic>
        <p:nvPicPr>
          <p:cNvPr id="2049" name="Picture 1" descr="C:\Users\Haijun\AppData\Roaming\Tencent\Users\2968516474\QQ\WinTemp\RichOle\O5)[OOM[}$H7(6{A~41GY`Q.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73137" y="1"/>
            <a:ext cx="970863" cy="838199"/>
          </a:xfrm>
          <a:prstGeom prst="rect">
            <a:avLst/>
          </a:prstGeom>
          <a:noFill/>
          <a:extLst>
            <a:ext uri="{909E8E84-426E-40DD-AFC4-6F175D3DCCD1}">
              <a14:hiddenFill xmlns:a14="http://schemas.microsoft.com/office/drawing/2010/main">
                <a:solidFill>
                  <a:srgbClr val="FFFFFF"/>
                </a:solidFill>
              </a14:hiddenFill>
            </a:ext>
          </a:extLst>
        </p:spPr>
      </p:pic>
      <p:cxnSp>
        <p:nvCxnSpPr>
          <p:cNvPr id="12" name="直接连接符 11"/>
          <p:cNvCxnSpPr/>
          <p:nvPr/>
        </p:nvCxnSpPr>
        <p:spPr>
          <a:xfrm>
            <a:off x="457200" y="6324600"/>
            <a:ext cx="822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Text Box 2"/>
          <p:cNvSpPr txBox="1">
            <a:spLocks noChangeArrowheads="1"/>
          </p:cNvSpPr>
          <p:nvPr/>
        </p:nvSpPr>
        <p:spPr bwMode="auto">
          <a:xfrm>
            <a:off x="395288" y="1014412"/>
            <a:ext cx="2449512" cy="519113"/>
          </a:xfrm>
          <a:prstGeom prst="rect">
            <a:avLst/>
          </a:prstGeom>
          <a:noFill/>
          <a:ln w="9525" algn="ctr">
            <a:noFill/>
            <a:miter lim="800000"/>
            <a:headEnd/>
            <a:tailEnd/>
          </a:ln>
          <a:effectLst/>
        </p:spPr>
        <p:txBody>
          <a:bodyPr>
            <a:spAutoFit/>
          </a:bodyPr>
          <a:lstStyle/>
          <a:p>
            <a:pPr fontAlgn="base">
              <a:spcBef>
                <a:spcPct val="20000"/>
              </a:spcBef>
              <a:spcAft>
                <a:spcPct val="0"/>
              </a:spcAft>
              <a:buFont typeface="Wingdings" pitchFamily="2" charset="2"/>
              <a:buChar char="p"/>
            </a:pPr>
            <a:r>
              <a:rPr kumimoji="1" lang="en-US" altLang="zh-CN" sz="2800" b="1" dirty="0">
                <a:solidFill>
                  <a:srgbClr val="003300"/>
                </a:solidFill>
                <a:latin typeface="Times New Roman" pitchFamily="18" charset="0"/>
              </a:rPr>
              <a:t> </a:t>
            </a:r>
            <a:r>
              <a:rPr kumimoji="1" lang="zh-CN" altLang="en-US" sz="2800" b="1" dirty="0">
                <a:solidFill>
                  <a:srgbClr val="003300"/>
                </a:solidFill>
                <a:latin typeface="Times New Roman" pitchFamily="18" charset="0"/>
              </a:rPr>
              <a:t>基本思想      </a:t>
            </a:r>
          </a:p>
        </p:txBody>
      </p:sp>
      <p:sp>
        <p:nvSpPr>
          <p:cNvPr id="14" name="Text Box 4"/>
          <p:cNvSpPr txBox="1">
            <a:spLocks noChangeArrowheads="1"/>
          </p:cNvSpPr>
          <p:nvPr/>
        </p:nvSpPr>
        <p:spPr bwMode="auto">
          <a:xfrm>
            <a:off x="895350" y="1563894"/>
            <a:ext cx="7353300" cy="2096023"/>
          </a:xfrm>
          <a:prstGeom prst="rect">
            <a:avLst/>
          </a:prstGeom>
          <a:noFill/>
          <a:ln w="9525">
            <a:noFill/>
            <a:miter lim="800000"/>
            <a:headEnd/>
            <a:tailEnd/>
          </a:ln>
          <a:effectLst/>
        </p:spPr>
        <p:txBody>
          <a:bodyPr>
            <a:spAutoFit/>
          </a:bodyPr>
          <a:lstStyle/>
          <a:p>
            <a:pPr algn="just" fontAlgn="base">
              <a:lnSpc>
                <a:spcPct val="110000"/>
              </a:lnSpc>
              <a:spcBef>
                <a:spcPct val="0"/>
              </a:spcBef>
              <a:spcAft>
                <a:spcPct val="0"/>
              </a:spcAft>
            </a:pPr>
            <a:r>
              <a:rPr kumimoji="1" lang="en-US" altLang="zh-CN" sz="2000" b="1" dirty="0">
                <a:solidFill>
                  <a:srgbClr val="0000FF"/>
                </a:solidFill>
                <a:latin typeface="Times New Roman" pitchFamily="18" charset="0"/>
              </a:rPr>
              <a:t>        (1)</a:t>
            </a:r>
            <a:r>
              <a:rPr kumimoji="1" lang="zh-CN" altLang="en-US" sz="2000" b="1" dirty="0">
                <a:solidFill>
                  <a:srgbClr val="0000FF"/>
                </a:solidFill>
                <a:latin typeface="Times New Roman" pitchFamily="18" charset="0"/>
              </a:rPr>
              <a:t>从第一个记录开始，两两记录比较，若</a:t>
            </a:r>
            <a:r>
              <a:rPr kumimoji="1" lang="en-US" altLang="zh-CN" sz="2000" b="1" dirty="0">
                <a:solidFill>
                  <a:srgbClr val="0000FF"/>
                </a:solidFill>
                <a:latin typeface="Times New Roman" pitchFamily="18" charset="0"/>
              </a:rPr>
              <a:t>F[1].key&gt;F[2].key</a:t>
            </a:r>
            <a:r>
              <a:rPr kumimoji="1" lang="zh-CN" altLang="en-US" sz="2000" b="1" dirty="0">
                <a:solidFill>
                  <a:srgbClr val="0000FF"/>
                </a:solidFill>
                <a:latin typeface="Times New Roman" pitchFamily="18" charset="0"/>
              </a:rPr>
              <a:t>，则将两个记录交换；</a:t>
            </a:r>
          </a:p>
          <a:p>
            <a:pPr algn="just" fontAlgn="base">
              <a:lnSpc>
                <a:spcPct val="110000"/>
              </a:lnSpc>
              <a:spcBef>
                <a:spcPct val="0"/>
              </a:spcBef>
              <a:spcAft>
                <a:spcPct val="0"/>
              </a:spcAft>
            </a:pPr>
            <a:r>
              <a:rPr kumimoji="1" lang="zh-CN" altLang="en-US" sz="2000" b="1" dirty="0">
                <a:solidFill>
                  <a:srgbClr val="0000FF"/>
                </a:solidFill>
                <a:latin typeface="Times New Roman" pitchFamily="18" charset="0"/>
              </a:rPr>
              <a:t>        </a:t>
            </a:r>
            <a:r>
              <a:rPr kumimoji="1" lang="en-US" altLang="zh-CN" sz="2000" b="1" dirty="0">
                <a:solidFill>
                  <a:srgbClr val="0000FF"/>
                </a:solidFill>
                <a:latin typeface="Times New Roman" pitchFamily="18" charset="0"/>
              </a:rPr>
              <a:t>(2)</a:t>
            </a:r>
            <a:r>
              <a:rPr kumimoji="1" lang="zh-CN" altLang="en-US" sz="2000" b="1" dirty="0">
                <a:solidFill>
                  <a:srgbClr val="0000FF"/>
                </a:solidFill>
                <a:latin typeface="Times New Roman" pitchFamily="18" charset="0"/>
              </a:rPr>
              <a:t>第</a:t>
            </a:r>
            <a:r>
              <a:rPr kumimoji="1" lang="en-US" altLang="zh-CN" sz="2000" b="1" dirty="0">
                <a:solidFill>
                  <a:srgbClr val="0000FF"/>
                </a:solidFill>
                <a:latin typeface="Times New Roman" pitchFamily="18" charset="0"/>
              </a:rPr>
              <a:t>1</a:t>
            </a:r>
            <a:r>
              <a:rPr kumimoji="1" lang="zh-CN" altLang="en-US" sz="2000" b="1" dirty="0">
                <a:solidFill>
                  <a:srgbClr val="0000FF"/>
                </a:solidFill>
                <a:latin typeface="Times New Roman" pitchFamily="18" charset="0"/>
              </a:rPr>
              <a:t>趟比较结果将序列中关键字最大的记录放置到最后一个位置，称为“沉底”，而最小的则上浮一个位置</a:t>
            </a:r>
            <a:r>
              <a:rPr kumimoji="1" lang="en-US" altLang="zh-CN" sz="2000" b="1" dirty="0">
                <a:solidFill>
                  <a:srgbClr val="0000FF"/>
                </a:solidFill>
                <a:latin typeface="Times New Roman" pitchFamily="18" charset="0"/>
              </a:rPr>
              <a:t>;</a:t>
            </a:r>
            <a:r>
              <a:rPr kumimoji="1" lang="zh-CN" altLang="en-US" sz="2000" b="1" dirty="0">
                <a:solidFill>
                  <a:srgbClr val="0000FF"/>
                </a:solidFill>
                <a:latin typeface="Times New Roman" pitchFamily="18" charset="0"/>
              </a:rPr>
              <a:t> 第</a:t>
            </a:r>
            <a:r>
              <a:rPr kumimoji="1" lang="en-US" altLang="zh-CN" sz="2000" b="1" dirty="0">
                <a:solidFill>
                  <a:srgbClr val="0000FF"/>
                </a:solidFill>
                <a:latin typeface="Times New Roman" pitchFamily="18" charset="0"/>
              </a:rPr>
              <a:t>2</a:t>
            </a:r>
            <a:r>
              <a:rPr kumimoji="1" lang="zh-CN" altLang="en-US" sz="2000" b="1" dirty="0">
                <a:solidFill>
                  <a:srgbClr val="0000FF"/>
                </a:solidFill>
                <a:latin typeface="Times New Roman" pitchFamily="18" charset="0"/>
              </a:rPr>
              <a:t>趟比较将第二大的元素放置到倒数第二的位置，以此类推。</a:t>
            </a:r>
            <a:endParaRPr kumimoji="1" lang="en-US" altLang="zh-CN" sz="2000" b="1" dirty="0">
              <a:solidFill>
                <a:srgbClr val="0000FF"/>
              </a:solidFill>
              <a:latin typeface="Times New Roman" pitchFamily="18" charset="0"/>
            </a:endParaRPr>
          </a:p>
          <a:p>
            <a:pPr algn="just" fontAlgn="base">
              <a:lnSpc>
                <a:spcPct val="110000"/>
              </a:lnSpc>
              <a:spcBef>
                <a:spcPct val="0"/>
              </a:spcBef>
              <a:spcAft>
                <a:spcPct val="0"/>
              </a:spcAft>
            </a:pPr>
            <a:r>
              <a:rPr kumimoji="1" lang="en-US" altLang="zh-CN" sz="2000" b="1" dirty="0">
                <a:solidFill>
                  <a:srgbClr val="0000FF"/>
                </a:solidFill>
                <a:latin typeface="Times New Roman" pitchFamily="18" charset="0"/>
              </a:rPr>
              <a:t>       (3)n</a:t>
            </a:r>
            <a:r>
              <a:rPr kumimoji="1" lang="zh-CN" altLang="en-US" sz="2000" b="1" dirty="0">
                <a:solidFill>
                  <a:srgbClr val="0000FF"/>
                </a:solidFill>
                <a:latin typeface="Times New Roman" pitchFamily="18" charset="0"/>
              </a:rPr>
              <a:t>个记录比较</a:t>
            </a:r>
            <a:r>
              <a:rPr kumimoji="1" lang="en-US" altLang="zh-CN" sz="2000" b="1" dirty="0">
                <a:solidFill>
                  <a:srgbClr val="0000FF"/>
                </a:solidFill>
                <a:latin typeface="Times New Roman" pitchFamily="18" charset="0"/>
              </a:rPr>
              <a:t>n-1</a:t>
            </a:r>
            <a:r>
              <a:rPr kumimoji="1" lang="zh-CN" altLang="en-US" sz="2000" b="1" dirty="0">
                <a:solidFill>
                  <a:srgbClr val="0000FF"/>
                </a:solidFill>
                <a:latin typeface="Times New Roman" pitchFamily="18" charset="0"/>
              </a:rPr>
              <a:t>遍</a:t>
            </a:r>
            <a:r>
              <a:rPr kumimoji="1" lang="en-US" altLang="zh-CN" sz="2000" b="1" dirty="0">
                <a:solidFill>
                  <a:srgbClr val="0000FF"/>
                </a:solidFill>
                <a:latin typeface="Times New Roman" pitchFamily="18" charset="0"/>
              </a:rPr>
              <a:t>(</a:t>
            </a:r>
            <a:r>
              <a:rPr kumimoji="1" lang="zh-CN" altLang="en-US" sz="2000" b="1" dirty="0">
                <a:solidFill>
                  <a:srgbClr val="0000FF"/>
                </a:solidFill>
                <a:latin typeface="Times New Roman" pitchFamily="18" charset="0"/>
              </a:rPr>
              <a:t>趟</a:t>
            </a:r>
            <a:r>
              <a:rPr kumimoji="1" lang="en-US" altLang="zh-CN" sz="2000" b="1" dirty="0">
                <a:solidFill>
                  <a:srgbClr val="0000FF"/>
                </a:solidFill>
                <a:latin typeface="Times New Roman" pitchFamily="18" charset="0"/>
              </a:rPr>
              <a:t>)</a:t>
            </a:r>
            <a:r>
              <a:rPr kumimoji="1" lang="zh-CN" altLang="en-US" sz="2000" b="1" dirty="0">
                <a:solidFill>
                  <a:srgbClr val="0000FF"/>
                </a:solidFill>
                <a:latin typeface="Times New Roman" pitchFamily="18" charset="0"/>
              </a:rPr>
              <a:t>。</a:t>
            </a:r>
          </a:p>
        </p:txBody>
      </p:sp>
      <p:pic>
        <p:nvPicPr>
          <p:cNvPr id="15" name="Picture 4" descr="动图">
            <a:extLst>
              <a:ext uri="{FF2B5EF4-FFF2-40B4-BE49-F238E27FC236}">
                <a16:creationId xmlns:a16="http://schemas.microsoft.com/office/drawing/2014/main" id="{CF050265-7AE0-EA4F-BCD5-006E7C1B423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800" y="4080811"/>
            <a:ext cx="6662100" cy="20726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441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0063EC4C-CFD8-4F45-A0A2-30028C1F73DB}" type="slidenum">
              <a:rPr lang="zh-CN" altLang="en-US" b="1">
                <a:solidFill>
                  <a:srgbClr val="F79646">
                    <a:lumMod val="75000"/>
                  </a:srgbClr>
                </a:solidFill>
              </a:rPr>
              <a:pPr/>
              <a:t>58</a:t>
            </a:fld>
            <a:endParaRPr lang="zh-CN" altLang="en-US" b="1" dirty="0">
              <a:solidFill>
                <a:srgbClr val="F79646">
                  <a:lumMod val="75000"/>
                </a:srgbClr>
              </a:solidFill>
            </a:endParaRPr>
          </a:p>
        </p:txBody>
      </p:sp>
      <p:sp>
        <p:nvSpPr>
          <p:cNvPr id="2" name="标题 1"/>
          <p:cNvSpPr>
            <a:spLocks noGrp="1"/>
          </p:cNvSpPr>
          <p:nvPr>
            <p:ph type="title"/>
          </p:nvPr>
        </p:nvSpPr>
        <p:spPr>
          <a:xfrm>
            <a:off x="457200" y="0"/>
            <a:ext cx="8229600" cy="1143000"/>
          </a:xfrm>
        </p:spPr>
        <p:txBody>
          <a:bodyPr>
            <a:normAutofit/>
          </a:bodyPr>
          <a:lstStyle/>
          <a:p>
            <a:pPr lvl="0" fontAlgn="base">
              <a:lnSpc>
                <a:spcPct val="150000"/>
              </a:lnSpc>
              <a:spcBef>
                <a:spcPct val="5000"/>
              </a:spcBef>
              <a:spcAft>
                <a:spcPct val="5000"/>
              </a:spcAft>
            </a:pPr>
            <a:r>
              <a:rPr kumimoji="1" lang="en-US" altLang="zh-CN" sz="3200" b="1" dirty="0">
                <a:latin typeface="Arial" charset="0"/>
                <a:ea typeface="宋体" charset="-122"/>
                <a:cs typeface="+mn-cs"/>
              </a:rPr>
              <a:t>6.3.1   </a:t>
            </a:r>
            <a:r>
              <a:rPr kumimoji="1" lang="zh-CN" altLang="en-US" sz="3200" dirty="0">
                <a:latin typeface="Arial" charset="0"/>
                <a:ea typeface="宋体" charset="-122"/>
                <a:cs typeface="+mn-cs"/>
              </a:rPr>
              <a:t>起</a:t>
            </a:r>
            <a:r>
              <a:rPr kumimoji="1" lang="zh-CN" altLang="en-US" sz="3200" b="1" dirty="0">
                <a:latin typeface="Arial" charset="0"/>
                <a:ea typeface="宋体" charset="-122"/>
                <a:cs typeface="+mn-cs"/>
              </a:rPr>
              <a:t>泡排序</a:t>
            </a:r>
          </a:p>
        </p:txBody>
      </p:sp>
      <p:sp>
        <p:nvSpPr>
          <p:cNvPr id="4" name="日期占位符 3"/>
          <p:cNvSpPr>
            <a:spLocks noGrp="1"/>
          </p:cNvSpPr>
          <p:nvPr>
            <p:ph type="dt" sz="half" idx="4294967295"/>
          </p:nvPr>
        </p:nvSpPr>
        <p:spPr>
          <a:xfrm>
            <a:off x="0" y="6356350"/>
            <a:ext cx="2133600" cy="365125"/>
          </a:xfrm>
        </p:spPr>
        <p:txBody>
          <a:bodyPr/>
          <a:lstStyle/>
          <a:p>
            <a:fld id="{6384C71B-324C-4E76-B804-5CA83F962505}" type="datetime1">
              <a:rPr lang="zh-CN" altLang="en-US" b="1" smtClean="0">
                <a:solidFill>
                  <a:srgbClr val="F79646">
                    <a:lumMod val="75000"/>
                  </a:srgbClr>
                </a:solidFill>
              </a:rPr>
              <a:t>2025/4/9</a:t>
            </a:fld>
            <a:endParaRPr lang="zh-CN" altLang="en-US" b="1" dirty="0">
              <a:solidFill>
                <a:srgbClr val="F79646">
                  <a:lumMod val="75000"/>
                </a:srgbClr>
              </a:solidFill>
            </a:endParaRPr>
          </a:p>
        </p:txBody>
      </p:sp>
      <p:pic>
        <p:nvPicPr>
          <p:cNvPr id="2049" name="Picture 1" descr="C:\Users\Haijun\AppData\Roaming\Tencent\Users\2968516474\QQ\WinTemp\RichOle\O5)[OOM[}$H7(6{A~41GY`Q.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73137" y="1"/>
            <a:ext cx="970863" cy="838199"/>
          </a:xfrm>
          <a:prstGeom prst="rect">
            <a:avLst/>
          </a:prstGeom>
          <a:noFill/>
          <a:extLst>
            <a:ext uri="{909E8E84-426E-40DD-AFC4-6F175D3DCCD1}">
              <a14:hiddenFill xmlns:a14="http://schemas.microsoft.com/office/drawing/2010/main">
                <a:solidFill>
                  <a:srgbClr val="FFFFFF"/>
                </a:solidFill>
              </a14:hiddenFill>
            </a:ext>
          </a:extLst>
        </p:spPr>
      </p:pic>
      <p:cxnSp>
        <p:nvCxnSpPr>
          <p:cNvPr id="12" name="直接连接符 11"/>
          <p:cNvCxnSpPr/>
          <p:nvPr/>
        </p:nvCxnSpPr>
        <p:spPr>
          <a:xfrm>
            <a:off x="457200" y="6324600"/>
            <a:ext cx="822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Text Box 5"/>
          <p:cNvSpPr txBox="1">
            <a:spLocks noChangeArrowheads="1"/>
          </p:cNvSpPr>
          <p:nvPr/>
        </p:nvSpPr>
        <p:spPr bwMode="auto">
          <a:xfrm>
            <a:off x="5791200" y="2781256"/>
            <a:ext cx="3352800" cy="587853"/>
          </a:xfrm>
          <a:prstGeom prst="rect">
            <a:avLst/>
          </a:prstGeom>
          <a:noFill/>
          <a:ln w="9525">
            <a:noFill/>
            <a:miter lim="800000"/>
            <a:headEnd/>
            <a:tailEnd/>
          </a:ln>
          <a:effectLst/>
        </p:spPr>
        <p:txBody>
          <a:bodyPr>
            <a:spAutoFit/>
          </a:bodyPr>
          <a:lstStyle/>
          <a:p>
            <a:pPr fontAlgn="base">
              <a:lnSpc>
                <a:spcPct val="115000"/>
              </a:lnSpc>
              <a:spcBef>
                <a:spcPct val="0"/>
              </a:spcBef>
              <a:spcAft>
                <a:spcPct val="0"/>
              </a:spcAft>
            </a:pPr>
            <a:r>
              <a:rPr kumimoji="1" lang="zh-CN" altLang="en-US" sz="2800" b="1">
                <a:solidFill>
                  <a:srgbClr val="0000FF"/>
                </a:solidFill>
                <a:latin typeface="Times New Roman" pitchFamily="18" charset="0"/>
                <a:ea typeface="楷体_GB2312" pitchFamily="49" charset="-122"/>
              </a:rPr>
              <a:t>第 </a:t>
            </a:r>
            <a:r>
              <a:rPr kumimoji="1" lang="en-US" altLang="zh-CN" sz="2800" b="1">
                <a:solidFill>
                  <a:srgbClr val="0000FF"/>
                </a:solidFill>
                <a:latin typeface="Times New Roman" pitchFamily="18" charset="0"/>
                <a:ea typeface="楷体_GB2312" pitchFamily="49" charset="-122"/>
              </a:rPr>
              <a:t>i </a:t>
            </a:r>
            <a:r>
              <a:rPr kumimoji="1" lang="zh-CN" altLang="en-US" sz="2800" b="1">
                <a:solidFill>
                  <a:srgbClr val="0000FF"/>
                </a:solidFill>
                <a:latin typeface="Times New Roman" pitchFamily="18" charset="0"/>
                <a:ea typeface="楷体_GB2312" pitchFamily="49" charset="-122"/>
              </a:rPr>
              <a:t>趟起泡排序</a:t>
            </a:r>
            <a:endParaRPr kumimoji="1" lang="zh-CN" altLang="en-US" sz="2800" b="1">
              <a:solidFill>
                <a:srgbClr val="000080"/>
              </a:solidFill>
              <a:latin typeface="Times New Roman" pitchFamily="18" charset="0"/>
              <a:ea typeface="楷体_GB2312" pitchFamily="49" charset="-122"/>
            </a:endParaRPr>
          </a:p>
        </p:txBody>
      </p:sp>
      <p:sp>
        <p:nvSpPr>
          <p:cNvPr id="14" name="Rectangle 6"/>
          <p:cNvSpPr>
            <a:spLocks noChangeArrowheads="1"/>
          </p:cNvSpPr>
          <p:nvPr/>
        </p:nvSpPr>
        <p:spPr bwMode="auto">
          <a:xfrm>
            <a:off x="762000" y="1638256"/>
            <a:ext cx="4191000" cy="533400"/>
          </a:xfrm>
          <a:prstGeom prst="rect">
            <a:avLst/>
          </a:prstGeom>
          <a:solidFill>
            <a:srgbClr val="CCFFFF"/>
          </a:solidFill>
          <a:ln w="9525">
            <a:solidFill>
              <a:srgbClr val="04617B"/>
            </a:solidFill>
            <a:miter lim="800000"/>
            <a:headEnd/>
            <a:tailEnd/>
          </a:ln>
          <a:effec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zh-CN" altLang="en-US" sz="2800" b="1" i="0" u="none" strike="noStrike" kern="0" cap="none" spc="0" normalizeH="0" baseline="0" noProof="0" dirty="0">
                <a:ln>
                  <a:noFill/>
                </a:ln>
                <a:solidFill>
                  <a:srgbClr val="000000"/>
                </a:solidFill>
                <a:effectLst/>
                <a:uLnTx/>
                <a:uFillTx/>
                <a:latin typeface="Times New Roman" pitchFamily="18" charset="0"/>
                <a:ea typeface="楷体_GB2312" pitchFamily="49" charset="-122"/>
              </a:rPr>
              <a:t>无序序列</a:t>
            </a:r>
            <a:r>
              <a:rPr kumimoji="1" lang="en-US" altLang="zh-CN" sz="2800" b="1" i="0" u="none" strike="noStrike" kern="0" cap="none" spc="0" normalizeH="0" baseline="0" noProof="0" dirty="0">
                <a:ln>
                  <a:noFill/>
                </a:ln>
                <a:solidFill>
                  <a:srgbClr val="000000"/>
                </a:solidFill>
                <a:effectLst/>
                <a:uLnTx/>
                <a:uFillTx/>
                <a:latin typeface="Times New Roman" pitchFamily="18" charset="0"/>
                <a:ea typeface="楷体_GB2312" pitchFamily="49" charset="-122"/>
              </a:rPr>
              <a:t>R[1..n-i+1]</a:t>
            </a:r>
          </a:p>
        </p:txBody>
      </p:sp>
      <p:sp>
        <p:nvSpPr>
          <p:cNvPr id="15" name="Rectangle 11"/>
          <p:cNvSpPr>
            <a:spLocks noChangeArrowheads="1"/>
          </p:cNvSpPr>
          <p:nvPr/>
        </p:nvSpPr>
        <p:spPr bwMode="auto">
          <a:xfrm>
            <a:off x="4953000" y="1638256"/>
            <a:ext cx="3505200" cy="533400"/>
          </a:xfrm>
          <a:prstGeom prst="rect">
            <a:avLst/>
          </a:prstGeom>
          <a:solidFill>
            <a:srgbClr val="66FFFF"/>
          </a:solidFill>
          <a:ln w="9525">
            <a:solidFill>
              <a:srgbClr val="000000"/>
            </a:solidFill>
            <a:miter lim="800000"/>
            <a:headEnd/>
            <a:tailEnd/>
          </a:ln>
          <a:effec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en-US" altLang="zh-CN" sz="2800" b="1" i="0" u="none" strike="noStrike" kern="0" cap="none" spc="0" normalizeH="0" baseline="0" noProof="0" dirty="0">
              <a:ln>
                <a:noFill/>
              </a:ln>
              <a:solidFill>
                <a:srgbClr val="000000"/>
              </a:solidFill>
              <a:effectLst/>
              <a:uLnTx/>
              <a:uFillTx/>
              <a:latin typeface="Times New Roman" pitchFamily="18" charset="0"/>
              <a:ea typeface="楷体_GB2312" pitchFamily="49" charset="-122"/>
            </a:endParaRPr>
          </a:p>
          <a:p>
            <a:pPr marL="0" marR="0" lvl="0" indent="0" algn="ctr" defTabSz="914400" eaLnBrk="1" fontAlgn="base" latinLnBrk="0" hangingPunct="1">
              <a:lnSpc>
                <a:spcPct val="100000"/>
              </a:lnSpc>
              <a:spcBef>
                <a:spcPct val="0"/>
              </a:spcBef>
              <a:spcAft>
                <a:spcPct val="0"/>
              </a:spcAft>
              <a:buClrTx/>
              <a:buSzTx/>
              <a:buFontTx/>
              <a:buNone/>
              <a:tabLst/>
              <a:defRPr/>
            </a:pPr>
            <a:r>
              <a:rPr kumimoji="1" lang="zh-CN" altLang="en-US" sz="2800" b="1" i="0" u="none" strike="noStrike" kern="0" cap="none" spc="0" normalizeH="0" baseline="0" noProof="0" dirty="0">
                <a:ln>
                  <a:noFill/>
                </a:ln>
                <a:solidFill>
                  <a:srgbClr val="000000"/>
                </a:solidFill>
                <a:effectLst/>
                <a:uLnTx/>
                <a:uFillTx/>
                <a:latin typeface="Times New Roman" pitchFamily="18" charset="0"/>
                <a:ea typeface="楷体_GB2312" pitchFamily="49" charset="-122"/>
              </a:rPr>
              <a:t>有序序列 </a:t>
            </a:r>
            <a:r>
              <a:rPr kumimoji="1" lang="en-US" altLang="zh-CN" sz="2800" b="1" i="0" u="none" strike="noStrike" kern="0" cap="none" spc="0" normalizeH="0" baseline="0" noProof="0" dirty="0">
                <a:ln>
                  <a:noFill/>
                </a:ln>
                <a:solidFill>
                  <a:srgbClr val="000000"/>
                </a:solidFill>
                <a:effectLst/>
                <a:uLnTx/>
                <a:uFillTx/>
                <a:latin typeface="Times New Roman" pitchFamily="18" charset="0"/>
                <a:ea typeface="楷体_GB2312" pitchFamily="49" charset="-122"/>
              </a:rPr>
              <a:t>R[n-i+2..n]</a:t>
            </a:r>
          </a:p>
          <a:p>
            <a:pPr marL="0" marR="0" lvl="0" indent="0" algn="ctr" defTabSz="914400" eaLnBrk="1" fontAlgn="base" latinLnBrk="0" hangingPunct="1">
              <a:lnSpc>
                <a:spcPct val="100000"/>
              </a:lnSpc>
              <a:spcBef>
                <a:spcPct val="0"/>
              </a:spcBef>
              <a:spcAft>
                <a:spcPct val="0"/>
              </a:spcAft>
              <a:buClrTx/>
              <a:buSzTx/>
              <a:buFontTx/>
              <a:buNone/>
              <a:tabLst/>
              <a:defRPr/>
            </a:pPr>
            <a:endParaRPr kumimoji="1" lang="en-US" altLang="zh-CN" sz="2800" b="1" i="0" u="none" strike="noStrike" kern="0" cap="none" spc="0" normalizeH="0" baseline="0" noProof="0" dirty="0">
              <a:ln>
                <a:noFill/>
              </a:ln>
              <a:solidFill>
                <a:srgbClr val="000000"/>
              </a:solidFill>
              <a:effectLst/>
              <a:uLnTx/>
              <a:uFillTx/>
              <a:latin typeface="Times New Roman" pitchFamily="18" charset="0"/>
              <a:ea typeface="楷体_GB2312" pitchFamily="49" charset="-122"/>
            </a:endParaRPr>
          </a:p>
        </p:txBody>
      </p:sp>
      <p:sp>
        <p:nvSpPr>
          <p:cNvPr id="16" name="Line 14"/>
          <p:cNvSpPr>
            <a:spLocks noChangeShapeType="1"/>
          </p:cNvSpPr>
          <p:nvPr/>
        </p:nvSpPr>
        <p:spPr bwMode="auto">
          <a:xfrm>
            <a:off x="4800600" y="1104856"/>
            <a:ext cx="0" cy="533400"/>
          </a:xfrm>
          <a:prstGeom prst="line">
            <a:avLst/>
          </a:prstGeom>
          <a:noFill/>
          <a:ln w="19050">
            <a:solidFill>
              <a:srgbClr val="000000"/>
            </a:solidFill>
            <a:round/>
            <a:headEnd/>
            <a:tailEnd type="stealth" w="lg" len="lg"/>
          </a:ln>
          <a:effec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CN" altLang="en-US" sz="3000" b="1" i="0" u="none" strike="noStrike" kern="0" cap="none" spc="0" normalizeH="0" baseline="0" noProof="0">
              <a:ln>
                <a:noFill/>
              </a:ln>
              <a:solidFill>
                <a:srgbClr val="6600CC"/>
              </a:solidFill>
              <a:effectLst/>
              <a:uLnTx/>
              <a:uFillTx/>
              <a:latin typeface="Times New Roman" pitchFamily="18" charset="0"/>
              <a:ea typeface="楷体_GB2312" pitchFamily="49" charset="-122"/>
            </a:endParaRPr>
          </a:p>
        </p:txBody>
      </p:sp>
      <p:sp>
        <p:nvSpPr>
          <p:cNvPr id="17" name="Text Box 15"/>
          <p:cNvSpPr txBox="1">
            <a:spLocks noChangeArrowheads="1"/>
          </p:cNvSpPr>
          <p:nvPr/>
        </p:nvSpPr>
        <p:spPr bwMode="auto">
          <a:xfrm>
            <a:off x="4876800" y="876256"/>
            <a:ext cx="1101584" cy="584775"/>
          </a:xfrm>
          <a:prstGeom prst="rect">
            <a:avLst/>
          </a:prstGeom>
          <a:noFill/>
          <a:ln w="9525">
            <a:noFill/>
            <a:miter lim="800000"/>
            <a:headEnd/>
            <a:tailEnd/>
          </a:ln>
          <a:effectLst/>
        </p:spPr>
        <p:txBody>
          <a:bodyPr wrap="none">
            <a:spAutoFit/>
          </a:bodyPr>
          <a:lstStyle/>
          <a:p>
            <a:pPr fontAlgn="base">
              <a:spcBef>
                <a:spcPct val="0"/>
              </a:spcBef>
              <a:spcAft>
                <a:spcPct val="0"/>
              </a:spcAft>
            </a:pPr>
            <a:r>
              <a:rPr kumimoji="1" lang="en-US" altLang="zh-CN" sz="3200" b="1" dirty="0">
                <a:solidFill>
                  <a:srgbClr val="0000FF"/>
                </a:solidFill>
                <a:latin typeface="Times New Roman" pitchFamily="18" charset="0"/>
                <a:ea typeface="楷体_GB2312" pitchFamily="49" charset="-122"/>
              </a:rPr>
              <a:t>n-i+1</a:t>
            </a:r>
          </a:p>
        </p:txBody>
      </p:sp>
      <p:sp>
        <p:nvSpPr>
          <p:cNvPr id="18" name="Rectangle 16"/>
          <p:cNvSpPr>
            <a:spLocks noChangeArrowheads="1"/>
          </p:cNvSpPr>
          <p:nvPr/>
        </p:nvSpPr>
        <p:spPr bwMode="auto">
          <a:xfrm>
            <a:off x="762000" y="4610056"/>
            <a:ext cx="3810000" cy="533400"/>
          </a:xfrm>
          <a:prstGeom prst="rect">
            <a:avLst/>
          </a:prstGeom>
          <a:solidFill>
            <a:srgbClr val="CCFFFF"/>
          </a:solidFill>
          <a:ln w="9525">
            <a:solidFill>
              <a:srgbClr val="04617B"/>
            </a:solidFill>
            <a:miter lim="800000"/>
            <a:headEnd/>
            <a:tailEnd/>
          </a:ln>
          <a:effec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zh-CN" altLang="en-US" sz="2800" b="1" i="0" u="none" strike="noStrike" kern="0" cap="none" spc="0" normalizeH="0" baseline="0" noProof="0">
                <a:ln>
                  <a:noFill/>
                </a:ln>
                <a:solidFill>
                  <a:srgbClr val="000000"/>
                </a:solidFill>
                <a:effectLst/>
                <a:uLnTx/>
                <a:uFillTx/>
                <a:latin typeface="Times New Roman" pitchFamily="18" charset="0"/>
                <a:ea typeface="楷体_GB2312" pitchFamily="49" charset="-122"/>
              </a:rPr>
              <a:t>无序序列</a:t>
            </a:r>
            <a:r>
              <a:rPr kumimoji="1" lang="en-US" altLang="zh-CN" sz="2800" b="1" i="0" u="none" strike="noStrike" kern="0" cap="none" spc="0" normalizeH="0" baseline="0" noProof="0">
                <a:ln>
                  <a:noFill/>
                </a:ln>
                <a:solidFill>
                  <a:srgbClr val="000000"/>
                </a:solidFill>
                <a:effectLst/>
                <a:uLnTx/>
                <a:uFillTx/>
                <a:latin typeface="Times New Roman" pitchFamily="18" charset="0"/>
                <a:ea typeface="楷体_GB2312" pitchFamily="49" charset="-122"/>
              </a:rPr>
              <a:t>R[1..n-i]</a:t>
            </a:r>
          </a:p>
        </p:txBody>
      </p:sp>
      <p:sp>
        <p:nvSpPr>
          <p:cNvPr id="19" name="Rectangle 17"/>
          <p:cNvSpPr>
            <a:spLocks noChangeArrowheads="1"/>
          </p:cNvSpPr>
          <p:nvPr/>
        </p:nvSpPr>
        <p:spPr bwMode="auto">
          <a:xfrm>
            <a:off x="4572000" y="4610056"/>
            <a:ext cx="3886200" cy="533400"/>
          </a:xfrm>
          <a:prstGeom prst="rect">
            <a:avLst/>
          </a:prstGeom>
          <a:solidFill>
            <a:srgbClr val="66FFFF"/>
          </a:solidFill>
          <a:ln w="9525">
            <a:solidFill>
              <a:srgbClr val="000000"/>
            </a:solidFill>
            <a:miter lim="800000"/>
            <a:headEnd/>
            <a:tailEnd/>
          </a:ln>
          <a:effec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en-US" altLang="zh-CN" sz="2800" b="1" i="0" u="none" strike="noStrike" kern="0" cap="none" spc="0" normalizeH="0" baseline="0" noProof="0">
              <a:ln>
                <a:noFill/>
              </a:ln>
              <a:solidFill>
                <a:srgbClr val="000000"/>
              </a:solidFill>
              <a:effectLst/>
              <a:uLnTx/>
              <a:uFillTx/>
              <a:latin typeface="Times New Roman" pitchFamily="18" charset="0"/>
              <a:ea typeface="楷体_GB2312" pitchFamily="49" charset="-122"/>
            </a:endParaRPr>
          </a:p>
          <a:p>
            <a:pPr marL="0" marR="0" lvl="0" indent="0" algn="ctr" defTabSz="914400" eaLnBrk="1" fontAlgn="base" latinLnBrk="0" hangingPunct="1">
              <a:lnSpc>
                <a:spcPct val="100000"/>
              </a:lnSpc>
              <a:spcBef>
                <a:spcPct val="0"/>
              </a:spcBef>
              <a:spcAft>
                <a:spcPct val="0"/>
              </a:spcAft>
              <a:buClrTx/>
              <a:buSzTx/>
              <a:buFontTx/>
              <a:buNone/>
              <a:tabLst/>
              <a:defRPr/>
            </a:pPr>
            <a:r>
              <a:rPr kumimoji="1" lang="zh-CN" altLang="en-US" sz="2800" b="1" i="0" u="none" strike="noStrike" kern="0" cap="none" spc="0" normalizeH="0" baseline="0" noProof="0">
                <a:ln>
                  <a:noFill/>
                </a:ln>
                <a:solidFill>
                  <a:srgbClr val="000000"/>
                </a:solidFill>
                <a:effectLst/>
                <a:uLnTx/>
                <a:uFillTx/>
                <a:latin typeface="Times New Roman" pitchFamily="18" charset="0"/>
                <a:ea typeface="楷体_GB2312" pitchFamily="49" charset="-122"/>
              </a:rPr>
              <a:t>有序序列 </a:t>
            </a:r>
            <a:r>
              <a:rPr kumimoji="1" lang="en-US" altLang="zh-CN" sz="2800" b="1" i="0" u="none" strike="noStrike" kern="0" cap="none" spc="0" normalizeH="0" baseline="0" noProof="0">
                <a:ln>
                  <a:noFill/>
                </a:ln>
                <a:solidFill>
                  <a:srgbClr val="000000"/>
                </a:solidFill>
                <a:effectLst/>
                <a:uLnTx/>
                <a:uFillTx/>
                <a:latin typeface="Times New Roman" pitchFamily="18" charset="0"/>
                <a:ea typeface="楷体_GB2312" pitchFamily="49" charset="-122"/>
              </a:rPr>
              <a:t>R[n-i+1..n]</a:t>
            </a:r>
          </a:p>
          <a:p>
            <a:pPr marL="0" marR="0" lvl="0" indent="0" algn="ctr" defTabSz="914400" eaLnBrk="1" fontAlgn="base" latinLnBrk="0" hangingPunct="1">
              <a:lnSpc>
                <a:spcPct val="100000"/>
              </a:lnSpc>
              <a:spcBef>
                <a:spcPct val="0"/>
              </a:spcBef>
              <a:spcAft>
                <a:spcPct val="0"/>
              </a:spcAft>
              <a:buClrTx/>
              <a:buSzTx/>
              <a:buFontTx/>
              <a:buNone/>
              <a:tabLst/>
              <a:defRPr/>
            </a:pPr>
            <a:endParaRPr kumimoji="1" lang="en-US" altLang="zh-CN" sz="2800" b="1" i="0" u="none" strike="noStrike" kern="0" cap="none" spc="0" normalizeH="0" baseline="0" noProof="0">
              <a:ln>
                <a:noFill/>
              </a:ln>
              <a:solidFill>
                <a:srgbClr val="000000"/>
              </a:solidFill>
              <a:effectLst/>
              <a:uLnTx/>
              <a:uFillTx/>
              <a:latin typeface="Times New Roman" pitchFamily="18" charset="0"/>
              <a:ea typeface="楷体_GB2312" pitchFamily="49" charset="-122"/>
            </a:endParaRPr>
          </a:p>
        </p:txBody>
      </p:sp>
      <p:sp>
        <p:nvSpPr>
          <p:cNvPr id="20" name="AutoShape 20"/>
          <p:cNvSpPr>
            <a:spLocks noChangeArrowheads="1"/>
          </p:cNvSpPr>
          <p:nvPr/>
        </p:nvSpPr>
        <p:spPr bwMode="auto">
          <a:xfrm>
            <a:off x="5105400" y="2552656"/>
            <a:ext cx="752484" cy="1828800"/>
          </a:xfrm>
          <a:prstGeom prst="downArrow">
            <a:avLst>
              <a:gd name="adj1" fmla="val 50000"/>
              <a:gd name="adj2" fmla="val 50000"/>
            </a:avLst>
          </a:prstGeom>
          <a:solidFill>
            <a:srgbClr val="DBF5F9"/>
          </a:solidFill>
          <a:ln w="9525">
            <a:solidFill>
              <a:srgbClr val="006666"/>
            </a:solidFill>
            <a:miter lim="800000"/>
            <a:headEnd/>
            <a:tailEnd/>
          </a:ln>
          <a:effectLst/>
        </p:spPr>
        <p:txBody>
          <a:bodyPr vert="eaVert"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CN" altLang="en-US" sz="3000" b="1" i="0" u="none" strike="noStrike" kern="0" cap="none" spc="0" normalizeH="0" baseline="0" noProof="0">
              <a:ln>
                <a:noFill/>
              </a:ln>
              <a:solidFill>
                <a:srgbClr val="6600CC"/>
              </a:solidFill>
              <a:effectLst/>
              <a:uLnTx/>
              <a:uFillTx/>
              <a:latin typeface="Times New Roman" pitchFamily="18" charset="0"/>
              <a:ea typeface="楷体_GB2312" pitchFamily="49" charset="-122"/>
            </a:endParaRPr>
          </a:p>
        </p:txBody>
      </p:sp>
      <p:sp>
        <p:nvSpPr>
          <p:cNvPr id="21" name="Text Box 21"/>
          <p:cNvSpPr txBox="1">
            <a:spLocks noChangeArrowheads="1"/>
          </p:cNvSpPr>
          <p:nvPr/>
        </p:nvSpPr>
        <p:spPr bwMode="auto">
          <a:xfrm>
            <a:off x="212725" y="2705056"/>
            <a:ext cx="4206875" cy="1514261"/>
          </a:xfrm>
          <a:prstGeom prst="rect">
            <a:avLst/>
          </a:prstGeom>
          <a:noFill/>
          <a:ln w="9525">
            <a:noFill/>
            <a:miter lim="800000"/>
            <a:headEnd/>
            <a:tailEnd/>
          </a:ln>
          <a:effectLst/>
        </p:spPr>
        <p:txBody>
          <a:bodyPr>
            <a:spAutoFit/>
          </a:bodyPr>
          <a:lstStyle/>
          <a:p>
            <a:pPr fontAlgn="base">
              <a:lnSpc>
                <a:spcPct val="110000"/>
              </a:lnSpc>
              <a:spcBef>
                <a:spcPct val="0"/>
              </a:spcBef>
              <a:spcAft>
                <a:spcPct val="0"/>
              </a:spcAft>
            </a:pPr>
            <a:r>
              <a:rPr kumimoji="1" lang="zh-CN" altLang="en-US" sz="2800" b="1" dirty="0">
                <a:solidFill>
                  <a:srgbClr val="0000FF"/>
                </a:solidFill>
                <a:latin typeface="Times New Roman" pitchFamily="18" charset="0"/>
                <a:ea typeface="楷体_GB2312" pitchFamily="49" charset="-122"/>
              </a:rPr>
              <a:t>比较相邻记录，将关键字最大的记录</a:t>
            </a:r>
            <a:r>
              <a:rPr kumimoji="1" lang="zh-CN" altLang="zh-CN" sz="2800" b="1" dirty="0">
                <a:solidFill>
                  <a:srgbClr val="0000FF"/>
                </a:solidFill>
                <a:latin typeface="Times New Roman" pitchFamily="18" charset="0"/>
                <a:ea typeface="楷体_GB2312" pitchFamily="49" charset="-122"/>
              </a:rPr>
              <a:t>交换到 </a:t>
            </a:r>
            <a:r>
              <a:rPr kumimoji="1" lang="en-US" altLang="zh-CN" sz="2800" b="1" dirty="0">
                <a:solidFill>
                  <a:srgbClr val="0000FF"/>
                </a:solidFill>
                <a:latin typeface="Times New Roman" pitchFamily="18" charset="0"/>
                <a:ea typeface="楷体_GB2312" pitchFamily="49" charset="-122"/>
              </a:rPr>
              <a:t>n-i+1 </a:t>
            </a:r>
            <a:r>
              <a:rPr kumimoji="1" lang="zh-CN" altLang="zh-CN" sz="2800" b="1" dirty="0">
                <a:solidFill>
                  <a:srgbClr val="0000FF"/>
                </a:solidFill>
                <a:latin typeface="Times New Roman" pitchFamily="18" charset="0"/>
                <a:ea typeface="楷体_GB2312" pitchFamily="49" charset="-122"/>
              </a:rPr>
              <a:t>的位置上</a:t>
            </a:r>
            <a:endParaRPr kumimoji="1" lang="zh-CN" altLang="en-US" sz="2800" b="1" dirty="0">
              <a:solidFill>
                <a:srgbClr val="0000FF"/>
              </a:solidFill>
              <a:latin typeface="Times New Roman" pitchFamily="18" charset="0"/>
              <a:ea typeface="楷体_GB2312" pitchFamily="49" charset="-122"/>
            </a:endParaRPr>
          </a:p>
        </p:txBody>
      </p:sp>
      <p:sp>
        <p:nvSpPr>
          <p:cNvPr id="22" name="AutoShape 22"/>
          <p:cNvSpPr>
            <a:spLocks noChangeArrowheads="1"/>
          </p:cNvSpPr>
          <p:nvPr/>
        </p:nvSpPr>
        <p:spPr bwMode="auto">
          <a:xfrm>
            <a:off x="2743200" y="2171656"/>
            <a:ext cx="533400" cy="304800"/>
          </a:xfrm>
          <a:prstGeom prst="curvedUpArrow">
            <a:avLst>
              <a:gd name="adj1" fmla="val 22288"/>
              <a:gd name="adj2" fmla="val 57288"/>
              <a:gd name="adj3" fmla="val 33333"/>
            </a:avLst>
          </a:prstGeom>
          <a:solidFill>
            <a:srgbClr val="0F6FC6"/>
          </a:solidFill>
          <a:ln w="9525">
            <a:solidFill>
              <a:srgbClr val="00FFFF"/>
            </a:solidFill>
            <a:miter lim="800000"/>
            <a:headEnd/>
            <a:tailEnd/>
          </a:ln>
          <a:effec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CN" altLang="en-US" sz="3000" b="1" i="0" u="none" strike="noStrike" kern="0" cap="none" spc="0" normalizeH="0" baseline="0" noProof="0">
              <a:ln>
                <a:noFill/>
              </a:ln>
              <a:solidFill>
                <a:srgbClr val="6600CC"/>
              </a:solidFill>
              <a:effectLst/>
              <a:uLnTx/>
              <a:uFillTx/>
              <a:latin typeface="Times New Roman" pitchFamily="18" charset="0"/>
              <a:ea typeface="楷体_GB2312" pitchFamily="49" charset="-122"/>
            </a:endParaRPr>
          </a:p>
        </p:txBody>
      </p:sp>
      <p:sp>
        <p:nvSpPr>
          <p:cNvPr id="23" name="AutoShape 23"/>
          <p:cNvSpPr>
            <a:spLocks noChangeArrowheads="1"/>
          </p:cNvSpPr>
          <p:nvPr/>
        </p:nvSpPr>
        <p:spPr bwMode="auto">
          <a:xfrm>
            <a:off x="4343400" y="2171656"/>
            <a:ext cx="533400" cy="304800"/>
          </a:xfrm>
          <a:prstGeom prst="curvedUpArrow">
            <a:avLst>
              <a:gd name="adj1" fmla="val 22288"/>
              <a:gd name="adj2" fmla="val 57288"/>
              <a:gd name="adj3" fmla="val 33333"/>
            </a:avLst>
          </a:prstGeom>
          <a:solidFill>
            <a:srgbClr val="0F6FC6"/>
          </a:solidFill>
          <a:ln w="9525">
            <a:solidFill>
              <a:srgbClr val="00FFFF"/>
            </a:solidFill>
            <a:miter lim="800000"/>
            <a:headEnd/>
            <a:tailEnd/>
          </a:ln>
          <a:effec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CN" altLang="en-US" sz="3000" b="1" i="0" u="none" strike="noStrike" kern="0" cap="none" spc="0" normalizeH="0" baseline="0" noProof="0">
              <a:ln>
                <a:noFill/>
              </a:ln>
              <a:solidFill>
                <a:srgbClr val="6600CC"/>
              </a:solidFill>
              <a:effectLst/>
              <a:uLnTx/>
              <a:uFillTx/>
              <a:latin typeface="Times New Roman" pitchFamily="18" charset="0"/>
              <a:ea typeface="楷体_GB2312" pitchFamily="49" charset="-122"/>
            </a:endParaRPr>
          </a:p>
        </p:txBody>
      </p:sp>
      <p:sp>
        <p:nvSpPr>
          <p:cNvPr id="24" name="AutoShape 24"/>
          <p:cNvSpPr>
            <a:spLocks noChangeArrowheads="1"/>
          </p:cNvSpPr>
          <p:nvPr/>
        </p:nvSpPr>
        <p:spPr bwMode="auto">
          <a:xfrm>
            <a:off x="3810000" y="2171656"/>
            <a:ext cx="533400" cy="304800"/>
          </a:xfrm>
          <a:prstGeom prst="curvedUpArrow">
            <a:avLst>
              <a:gd name="adj1" fmla="val 22288"/>
              <a:gd name="adj2" fmla="val 57288"/>
              <a:gd name="adj3" fmla="val 33333"/>
            </a:avLst>
          </a:prstGeom>
          <a:solidFill>
            <a:srgbClr val="0F6FC6"/>
          </a:solidFill>
          <a:ln w="9525">
            <a:solidFill>
              <a:srgbClr val="00FFFF"/>
            </a:solidFill>
            <a:miter lim="800000"/>
            <a:headEnd/>
            <a:tailEnd/>
          </a:ln>
          <a:effec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CN" altLang="en-US" sz="3000" b="1" i="0" u="none" strike="noStrike" kern="0" cap="none" spc="0" normalizeH="0" baseline="0" noProof="0">
              <a:ln>
                <a:noFill/>
              </a:ln>
              <a:solidFill>
                <a:srgbClr val="6600CC"/>
              </a:solidFill>
              <a:effectLst/>
              <a:uLnTx/>
              <a:uFillTx/>
              <a:latin typeface="Times New Roman" pitchFamily="18" charset="0"/>
              <a:ea typeface="楷体_GB2312" pitchFamily="49" charset="-122"/>
            </a:endParaRPr>
          </a:p>
        </p:txBody>
      </p:sp>
      <p:sp>
        <p:nvSpPr>
          <p:cNvPr id="25" name="AutoShape 25"/>
          <p:cNvSpPr>
            <a:spLocks noChangeArrowheads="1"/>
          </p:cNvSpPr>
          <p:nvPr/>
        </p:nvSpPr>
        <p:spPr bwMode="auto">
          <a:xfrm>
            <a:off x="3276600" y="2171656"/>
            <a:ext cx="533400" cy="304800"/>
          </a:xfrm>
          <a:prstGeom prst="curvedUpArrow">
            <a:avLst>
              <a:gd name="adj1" fmla="val 22288"/>
              <a:gd name="adj2" fmla="val 57288"/>
              <a:gd name="adj3" fmla="val 33333"/>
            </a:avLst>
          </a:prstGeom>
          <a:solidFill>
            <a:srgbClr val="0F6FC6"/>
          </a:solidFill>
          <a:ln w="9525">
            <a:solidFill>
              <a:srgbClr val="00FFFF"/>
            </a:solidFill>
            <a:miter lim="800000"/>
            <a:headEnd/>
            <a:tailEnd/>
          </a:ln>
          <a:effec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CN" altLang="en-US" sz="3000" b="1" i="0" u="none" strike="noStrike" kern="0" cap="none" spc="0" normalizeH="0" baseline="0" noProof="0">
              <a:ln>
                <a:noFill/>
              </a:ln>
              <a:solidFill>
                <a:srgbClr val="6600CC"/>
              </a:solidFill>
              <a:effectLst/>
              <a:uLnTx/>
              <a:uFillTx/>
              <a:latin typeface="Times New Roman" pitchFamily="18" charset="0"/>
              <a:ea typeface="楷体_GB2312" pitchFamily="49" charset="-122"/>
            </a:endParaRPr>
          </a:p>
        </p:txBody>
      </p:sp>
      <p:sp>
        <p:nvSpPr>
          <p:cNvPr id="26" name="AutoShape 26"/>
          <p:cNvSpPr>
            <a:spLocks noChangeArrowheads="1"/>
          </p:cNvSpPr>
          <p:nvPr/>
        </p:nvSpPr>
        <p:spPr bwMode="auto">
          <a:xfrm>
            <a:off x="2286000" y="2171656"/>
            <a:ext cx="533400" cy="304800"/>
          </a:xfrm>
          <a:prstGeom prst="curvedUpArrow">
            <a:avLst>
              <a:gd name="adj1" fmla="val 22288"/>
              <a:gd name="adj2" fmla="val 57288"/>
              <a:gd name="adj3" fmla="val 33333"/>
            </a:avLst>
          </a:prstGeom>
          <a:solidFill>
            <a:srgbClr val="0F6FC6"/>
          </a:solidFill>
          <a:ln w="9525">
            <a:solidFill>
              <a:srgbClr val="00FFFF"/>
            </a:solidFill>
            <a:miter lim="800000"/>
            <a:headEnd/>
            <a:tailEnd/>
          </a:ln>
          <a:effec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CN" altLang="en-US" sz="3000" b="1" i="0" u="none" strike="noStrike" kern="0" cap="none" spc="0" normalizeH="0" baseline="0" noProof="0">
              <a:ln>
                <a:noFill/>
              </a:ln>
              <a:solidFill>
                <a:srgbClr val="6600CC"/>
              </a:solidFill>
              <a:effectLst/>
              <a:uLnTx/>
              <a:uFillTx/>
              <a:latin typeface="Times New Roman" pitchFamily="18" charset="0"/>
              <a:ea typeface="楷体_GB2312" pitchFamily="49" charset="-122"/>
            </a:endParaRPr>
          </a:p>
        </p:txBody>
      </p:sp>
      <p:sp>
        <p:nvSpPr>
          <p:cNvPr id="27" name="AutoShape 27"/>
          <p:cNvSpPr>
            <a:spLocks noChangeArrowheads="1"/>
          </p:cNvSpPr>
          <p:nvPr/>
        </p:nvSpPr>
        <p:spPr bwMode="auto">
          <a:xfrm>
            <a:off x="1828800" y="2171656"/>
            <a:ext cx="533400" cy="304800"/>
          </a:xfrm>
          <a:prstGeom prst="curvedUpArrow">
            <a:avLst>
              <a:gd name="adj1" fmla="val 22288"/>
              <a:gd name="adj2" fmla="val 57288"/>
              <a:gd name="adj3" fmla="val 33333"/>
            </a:avLst>
          </a:prstGeom>
          <a:solidFill>
            <a:srgbClr val="0F6FC6"/>
          </a:solidFill>
          <a:ln w="9525">
            <a:solidFill>
              <a:srgbClr val="00FFFF"/>
            </a:solidFill>
            <a:miter lim="800000"/>
            <a:headEnd/>
            <a:tailEnd/>
          </a:ln>
          <a:effec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CN" altLang="en-US" sz="3000" b="1" i="0" u="none" strike="noStrike" kern="0" cap="none" spc="0" normalizeH="0" baseline="0" noProof="0">
              <a:ln>
                <a:noFill/>
              </a:ln>
              <a:solidFill>
                <a:srgbClr val="6600CC"/>
              </a:solidFill>
              <a:effectLst/>
              <a:uLnTx/>
              <a:uFillTx/>
              <a:latin typeface="Times New Roman" pitchFamily="18" charset="0"/>
              <a:ea typeface="楷体_GB2312" pitchFamily="49" charset="-122"/>
            </a:endParaRPr>
          </a:p>
        </p:txBody>
      </p:sp>
      <p:sp>
        <p:nvSpPr>
          <p:cNvPr id="28" name="AutoShape 28"/>
          <p:cNvSpPr>
            <a:spLocks noChangeArrowheads="1"/>
          </p:cNvSpPr>
          <p:nvPr/>
        </p:nvSpPr>
        <p:spPr bwMode="auto">
          <a:xfrm>
            <a:off x="1371600" y="2171656"/>
            <a:ext cx="533400" cy="304800"/>
          </a:xfrm>
          <a:prstGeom prst="curvedUpArrow">
            <a:avLst>
              <a:gd name="adj1" fmla="val 22288"/>
              <a:gd name="adj2" fmla="val 57288"/>
              <a:gd name="adj3" fmla="val 33333"/>
            </a:avLst>
          </a:prstGeom>
          <a:solidFill>
            <a:srgbClr val="0F6FC6"/>
          </a:solidFill>
          <a:ln w="9525">
            <a:solidFill>
              <a:srgbClr val="00FFFF"/>
            </a:solidFill>
            <a:miter lim="800000"/>
            <a:headEnd/>
            <a:tailEnd/>
          </a:ln>
          <a:effec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CN" altLang="en-US" sz="3000" b="1" i="0" u="none" strike="noStrike" kern="0" cap="none" spc="0" normalizeH="0" baseline="0" noProof="0">
              <a:ln>
                <a:noFill/>
              </a:ln>
              <a:solidFill>
                <a:srgbClr val="6600CC"/>
              </a:solidFill>
              <a:effectLst/>
              <a:uLnTx/>
              <a:uFillTx/>
              <a:latin typeface="Times New Roman" pitchFamily="18" charset="0"/>
              <a:ea typeface="楷体_GB2312" pitchFamily="49" charset="-122"/>
            </a:endParaRPr>
          </a:p>
        </p:txBody>
      </p:sp>
      <p:sp>
        <p:nvSpPr>
          <p:cNvPr id="29" name="AutoShape 29"/>
          <p:cNvSpPr>
            <a:spLocks noChangeArrowheads="1"/>
          </p:cNvSpPr>
          <p:nvPr/>
        </p:nvSpPr>
        <p:spPr bwMode="auto">
          <a:xfrm>
            <a:off x="838200" y="2171656"/>
            <a:ext cx="533400" cy="304800"/>
          </a:xfrm>
          <a:prstGeom prst="curvedUpArrow">
            <a:avLst>
              <a:gd name="adj1" fmla="val 22288"/>
              <a:gd name="adj2" fmla="val 57288"/>
              <a:gd name="adj3" fmla="val 33333"/>
            </a:avLst>
          </a:prstGeom>
          <a:solidFill>
            <a:srgbClr val="0F6FC6"/>
          </a:solidFill>
          <a:ln w="9525">
            <a:solidFill>
              <a:srgbClr val="00FFFF"/>
            </a:solidFill>
            <a:miter lim="800000"/>
            <a:headEnd/>
            <a:tailEnd/>
          </a:ln>
          <a:effec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CN" altLang="en-US" sz="3000" b="1" i="0" u="none" strike="noStrike" kern="0" cap="none" spc="0" normalizeH="0" baseline="0" noProof="0">
              <a:ln>
                <a:noFill/>
              </a:ln>
              <a:solidFill>
                <a:srgbClr val="6600CC"/>
              </a:solidFill>
              <a:effectLst/>
              <a:uLnTx/>
              <a:uFillTx/>
              <a:latin typeface="Times New Roman" pitchFamily="18" charset="0"/>
              <a:ea typeface="楷体_GB2312" pitchFamily="49" charset="-122"/>
            </a:endParaRPr>
          </a:p>
        </p:txBody>
      </p:sp>
      <p:sp>
        <p:nvSpPr>
          <p:cNvPr id="30" name="Line 30"/>
          <p:cNvSpPr>
            <a:spLocks noChangeShapeType="1"/>
          </p:cNvSpPr>
          <p:nvPr/>
        </p:nvSpPr>
        <p:spPr bwMode="auto">
          <a:xfrm>
            <a:off x="4953000" y="2171656"/>
            <a:ext cx="0" cy="2971800"/>
          </a:xfrm>
          <a:prstGeom prst="line">
            <a:avLst/>
          </a:prstGeom>
          <a:noFill/>
          <a:ln w="9525" cap="rnd">
            <a:solidFill>
              <a:srgbClr val="FF6600"/>
            </a:solidFill>
            <a:prstDash val="sysDot"/>
            <a:round/>
            <a:headEnd/>
            <a:tailEnd/>
          </a:ln>
          <a:effectLst/>
        </p:spPr>
        <p:txBody>
          <a:bodyPr wrap="none" anchor="ctr"/>
          <a:lstStyle/>
          <a:p>
            <a:pPr algn="ctr" fontAlgn="base">
              <a:spcBef>
                <a:spcPct val="0"/>
              </a:spcBef>
              <a:spcAft>
                <a:spcPct val="0"/>
              </a:spcAft>
            </a:pPr>
            <a:endParaRPr kumimoji="1" lang="zh-CN" altLang="en-US" sz="3000" b="1">
              <a:solidFill>
                <a:srgbClr val="6600CC"/>
              </a:solidFill>
              <a:latin typeface="Times New Roman" pitchFamily="18" charset="0"/>
              <a:ea typeface="楷体_GB2312" pitchFamily="49" charset="-122"/>
            </a:endParaRPr>
          </a:p>
        </p:txBody>
      </p:sp>
      <p:sp>
        <p:nvSpPr>
          <p:cNvPr id="31" name="Line 31"/>
          <p:cNvSpPr>
            <a:spLocks noChangeShapeType="1"/>
          </p:cNvSpPr>
          <p:nvPr/>
        </p:nvSpPr>
        <p:spPr bwMode="auto">
          <a:xfrm>
            <a:off x="4572000" y="1638256"/>
            <a:ext cx="0" cy="2971800"/>
          </a:xfrm>
          <a:prstGeom prst="line">
            <a:avLst/>
          </a:prstGeom>
          <a:noFill/>
          <a:ln w="9525" cap="rnd">
            <a:solidFill>
              <a:srgbClr val="FF6600"/>
            </a:solidFill>
            <a:prstDash val="sysDot"/>
            <a:round/>
            <a:headEnd/>
            <a:tailEnd/>
          </a:ln>
          <a:effectLst/>
        </p:spPr>
        <p:txBody>
          <a:bodyPr wrap="none" anchor="ctr"/>
          <a:lstStyle/>
          <a:p>
            <a:pPr algn="ctr" fontAlgn="base">
              <a:spcBef>
                <a:spcPct val="0"/>
              </a:spcBef>
              <a:spcAft>
                <a:spcPct val="0"/>
              </a:spcAft>
            </a:pPr>
            <a:endParaRPr kumimoji="1" lang="zh-CN" altLang="en-US" sz="3000" b="1">
              <a:solidFill>
                <a:srgbClr val="6600CC"/>
              </a:solidFill>
              <a:latin typeface="Times New Roman" pitchFamily="18" charset="0"/>
              <a:ea typeface="楷体_GB2312" pitchFamily="49" charset="-122"/>
            </a:endParaRPr>
          </a:p>
        </p:txBody>
      </p:sp>
      <p:sp>
        <p:nvSpPr>
          <p:cNvPr id="33" name="TextBox 32"/>
          <p:cNvSpPr txBox="1"/>
          <p:nvPr/>
        </p:nvSpPr>
        <p:spPr>
          <a:xfrm>
            <a:off x="714348" y="5257800"/>
            <a:ext cx="7524817" cy="1015663"/>
          </a:xfrm>
          <a:prstGeom prst="rect">
            <a:avLst/>
          </a:prstGeom>
          <a:noFill/>
          <a:ln>
            <a:solidFill>
              <a:srgbClr val="003300"/>
            </a:solidFill>
          </a:ln>
        </p:spPr>
        <p:txBody>
          <a:bodyPr wrap="none" rtlCol="0">
            <a:spAutoFit/>
          </a:bodyPr>
          <a:lstStyle/>
          <a:p>
            <a:pPr algn="ctr" fontAlgn="base">
              <a:spcBef>
                <a:spcPct val="0"/>
              </a:spcBef>
              <a:spcAft>
                <a:spcPct val="0"/>
              </a:spcAft>
            </a:pPr>
            <a:r>
              <a:rPr kumimoji="1" lang="zh-CN" altLang="en-US" sz="3000" b="1" dirty="0">
                <a:solidFill>
                  <a:srgbClr val="003300"/>
                </a:solidFill>
                <a:latin typeface="隶书" pitchFamily="49" charset="-122"/>
                <a:ea typeface="隶书" pitchFamily="49" charset="-122"/>
              </a:rPr>
              <a:t>气泡排序的特点：</a:t>
            </a:r>
            <a:endParaRPr kumimoji="1" lang="en-US" altLang="zh-CN" sz="3000" b="1" dirty="0">
              <a:solidFill>
                <a:srgbClr val="003300"/>
              </a:solidFill>
              <a:latin typeface="隶书" pitchFamily="49" charset="-122"/>
              <a:ea typeface="隶书" pitchFamily="49" charset="-122"/>
            </a:endParaRPr>
          </a:p>
          <a:p>
            <a:pPr algn="ctr" fontAlgn="base">
              <a:spcBef>
                <a:spcPct val="0"/>
              </a:spcBef>
              <a:spcAft>
                <a:spcPct val="0"/>
              </a:spcAft>
            </a:pPr>
            <a:r>
              <a:rPr kumimoji="1" lang="zh-CN" altLang="en-US" sz="3000" b="1" dirty="0">
                <a:solidFill>
                  <a:srgbClr val="FF3300"/>
                </a:solidFill>
                <a:latin typeface="隶书" pitchFamily="49" charset="-122"/>
                <a:ea typeface="隶书" pitchFamily="49" charset="-122"/>
              </a:rPr>
              <a:t>有序序列中的关键字值都比无序序列中的大</a:t>
            </a:r>
          </a:p>
        </p:txBody>
      </p:sp>
      <p:sp>
        <p:nvSpPr>
          <p:cNvPr id="34" name="Text Box 2"/>
          <p:cNvSpPr txBox="1">
            <a:spLocks noChangeArrowheads="1"/>
          </p:cNvSpPr>
          <p:nvPr/>
        </p:nvSpPr>
        <p:spPr bwMode="auto">
          <a:xfrm>
            <a:off x="395288" y="1090570"/>
            <a:ext cx="3033704" cy="523220"/>
          </a:xfrm>
          <a:prstGeom prst="rect">
            <a:avLst/>
          </a:prstGeom>
          <a:noFill/>
          <a:ln w="9525" algn="ctr">
            <a:noFill/>
            <a:miter lim="800000"/>
            <a:headEnd/>
            <a:tailEnd/>
          </a:ln>
          <a:effectLst/>
        </p:spPr>
        <p:txBody>
          <a:bodyPr wrap="square">
            <a:spAutoFit/>
          </a:bodyPr>
          <a:lstStyle/>
          <a:p>
            <a:pPr fontAlgn="base">
              <a:spcBef>
                <a:spcPct val="20000"/>
              </a:spcBef>
              <a:spcAft>
                <a:spcPct val="0"/>
              </a:spcAft>
              <a:buFont typeface="Wingdings" pitchFamily="2" charset="2"/>
              <a:buChar char="p"/>
            </a:pPr>
            <a:r>
              <a:rPr kumimoji="1" lang="en-US" altLang="zh-CN" sz="2800" b="1" dirty="0">
                <a:solidFill>
                  <a:srgbClr val="003300"/>
                </a:solidFill>
                <a:latin typeface="Times New Roman" pitchFamily="18" charset="0"/>
              </a:rPr>
              <a:t> </a:t>
            </a:r>
            <a:r>
              <a:rPr kumimoji="1" lang="zh-CN" altLang="en-US" sz="2800" b="1" dirty="0">
                <a:solidFill>
                  <a:srgbClr val="003300"/>
                </a:solidFill>
                <a:latin typeface="Times New Roman" pitchFamily="18" charset="0"/>
              </a:rPr>
              <a:t>起泡排序特点    </a:t>
            </a:r>
          </a:p>
        </p:txBody>
      </p:sp>
    </p:spTree>
    <p:extLst>
      <p:ext uri="{BB962C8B-B14F-4D97-AF65-F5344CB8AC3E}">
        <p14:creationId xmlns:p14="http://schemas.microsoft.com/office/powerpoint/2010/main" val="3942201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
                                        <p:tgtEl>
                                          <p:spTgt spid="14"/>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wipe(left)">
                                      <p:cBhvr>
                                        <p:cTn id="11" dur="500"/>
                                        <p:tgtEl>
                                          <p:spTgt spid="15"/>
                                        </p:tgtEl>
                                      </p:cBhvr>
                                    </p:animEffect>
                                  </p:childTnLst>
                                </p:cTn>
                              </p:par>
                            </p:childTnLst>
                          </p:cTn>
                        </p:par>
                        <p:par>
                          <p:cTn id="12" fill="hold">
                            <p:stCondLst>
                              <p:cond delay="1000"/>
                            </p:stCondLst>
                            <p:childTnLst>
                              <p:par>
                                <p:cTn id="13" presetID="1" presetClass="entr" presetSubtype="0" fill="hold" grpId="0" nodeType="afterEffect">
                                  <p:stCondLst>
                                    <p:cond delay="0"/>
                                  </p:stCondLst>
                                  <p:childTnLst>
                                    <p:set>
                                      <p:cBhvr>
                                        <p:cTn id="14" dur="1" fill="hold">
                                          <p:stCondLst>
                                            <p:cond delay="499"/>
                                          </p:stCondLst>
                                        </p:cTn>
                                        <p:tgtEl>
                                          <p:spTgt spid="16"/>
                                        </p:tgtEl>
                                        <p:attrNameLst>
                                          <p:attrName>style.visibility</p:attrName>
                                        </p:attrNameLst>
                                      </p:cBhvr>
                                      <p:to>
                                        <p:strVal val="visible"/>
                                      </p:to>
                                    </p:set>
                                  </p:childTnLst>
                                </p:cTn>
                              </p:par>
                            </p:childTnLst>
                          </p:cTn>
                        </p:par>
                        <p:par>
                          <p:cTn id="15" fill="hold">
                            <p:stCondLst>
                              <p:cond delay="1500"/>
                            </p:stCondLst>
                            <p:childTnLst>
                              <p:par>
                                <p:cTn id="16" presetID="1" presetClass="entr" presetSubtype="0" fill="hold" grpId="0" nodeType="afterEffect">
                                  <p:stCondLst>
                                    <p:cond delay="0"/>
                                  </p:stCondLst>
                                  <p:childTnLst>
                                    <p:set>
                                      <p:cBhvr>
                                        <p:cTn id="17" dur="1" fill="hold">
                                          <p:stCondLst>
                                            <p:cond delay="499"/>
                                          </p:stCondLst>
                                        </p:cTn>
                                        <p:tgtEl>
                                          <p:spTgt spid="17"/>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2" presetClass="entr" presetSubtype="2"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 calcmode="lin" valueType="num">
                                      <p:cBhvr additive="base">
                                        <p:cTn id="22" dur="500" fill="hold"/>
                                        <p:tgtEl>
                                          <p:spTgt spid="13"/>
                                        </p:tgtEl>
                                        <p:attrNameLst>
                                          <p:attrName>ppt_x</p:attrName>
                                        </p:attrNameLst>
                                      </p:cBhvr>
                                      <p:tavLst>
                                        <p:tav tm="0">
                                          <p:val>
                                            <p:strVal val="1+#ppt_w/2"/>
                                          </p:val>
                                        </p:tav>
                                        <p:tav tm="100000">
                                          <p:val>
                                            <p:strVal val="#ppt_x"/>
                                          </p:val>
                                        </p:tav>
                                      </p:tavLst>
                                    </p:anim>
                                    <p:anim calcmode="lin" valueType="num">
                                      <p:cBhvr additive="base">
                                        <p:cTn id="23" dur="500" fill="hold"/>
                                        <p:tgtEl>
                                          <p:spTgt spid="13"/>
                                        </p:tgtEl>
                                        <p:attrNameLst>
                                          <p:attrName>ppt_y</p:attrName>
                                        </p:attrNameLst>
                                      </p:cBhvr>
                                      <p:tavLst>
                                        <p:tav tm="0">
                                          <p:val>
                                            <p:strVal val="#ppt_y"/>
                                          </p:val>
                                        </p:tav>
                                        <p:tav tm="100000">
                                          <p:val>
                                            <p:strVal val="#ppt_y"/>
                                          </p:val>
                                        </p:tav>
                                      </p:tavLst>
                                    </p:anim>
                                  </p:childTnLst>
                                </p:cTn>
                              </p:par>
                            </p:childTnLst>
                          </p:cTn>
                        </p:par>
                        <p:par>
                          <p:cTn id="24" fill="hold">
                            <p:stCondLst>
                              <p:cond delay="500"/>
                            </p:stCondLst>
                            <p:childTnLst>
                              <p:par>
                                <p:cTn id="25" presetID="17" presetClass="entr" presetSubtype="1" fill="hold" grpId="0" nodeType="afterEffect">
                                  <p:stCondLst>
                                    <p:cond delay="0"/>
                                  </p:stCondLst>
                                  <p:childTnLst>
                                    <p:set>
                                      <p:cBhvr>
                                        <p:cTn id="26" dur="1" fill="hold">
                                          <p:stCondLst>
                                            <p:cond delay="0"/>
                                          </p:stCondLst>
                                        </p:cTn>
                                        <p:tgtEl>
                                          <p:spTgt spid="20"/>
                                        </p:tgtEl>
                                        <p:attrNameLst>
                                          <p:attrName>style.visibility</p:attrName>
                                        </p:attrNameLst>
                                      </p:cBhvr>
                                      <p:to>
                                        <p:strVal val="visible"/>
                                      </p:to>
                                    </p:set>
                                    <p:anim calcmode="lin" valueType="num">
                                      <p:cBhvr>
                                        <p:cTn id="27" dur="500" fill="hold"/>
                                        <p:tgtEl>
                                          <p:spTgt spid="20"/>
                                        </p:tgtEl>
                                        <p:attrNameLst>
                                          <p:attrName>ppt_x</p:attrName>
                                        </p:attrNameLst>
                                      </p:cBhvr>
                                      <p:tavLst>
                                        <p:tav tm="0">
                                          <p:val>
                                            <p:strVal val="#ppt_x"/>
                                          </p:val>
                                        </p:tav>
                                        <p:tav tm="100000">
                                          <p:val>
                                            <p:strVal val="#ppt_x"/>
                                          </p:val>
                                        </p:tav>
                                      </p:tavLst>
                                    </p:anim>
                                    <p:anim calcmode="lin" valueType="num">
                                      <p:cBhvr>
                                        <p:cTn id="28" dur="500" fill="hold"/>
                                        <p:tgtEl>
                                          <p:spTgt spid="20"/>
                                        </p:tgtEl>
                                        <p:attrNameLst>
                                          <p:attrName>ppt_y</p:attrName>
                                        </p:attrNameLst>
                                      </p:cBhvr>
                                      <p:tavLst>
                                        <p:tav tm="0">
                                          <p:val>
                                            <p:strVal val="#ppt_y-#ppt_h/2"/>
                                          </p:val>
                                        </p:tav>
                                        <p:tav tm="100000">
                                          <p:val>
                                            <p:strVal val="#ppt_y"/>
                                          </p:val>
                                        </p:tav>
                                      </p:tavLst>
                                    </p:anim>
                                    <p:anim calcmode="lin" valueType="num">
                                      <p:cBhvr>
                                        <p:cTn id="29" dur="500" fill="hold"/>
                                        <p:tgtEl>
                                          <p:spTgt spid="20"/>
                                        </p:tgtEl>
                                        <p:attrNameLst>
                                          <p:attrName>ppt_w</p:attrName>
                                        </p:attrNameLst>
                                      </p:cBhvr>
                                      <p:tavLst>
                                        <p:tav tm="0">
                                          <p:val>
                                            <p:strVal val="#ppt_w"/>
                                          </p:val>
                                        </p:tav>
                                        <p:tav tm="100000">
                                          <p:val>
                                            <p:strVal val="#ppt_w"/>
                                          </p:val>
                                        </p:tav>
                                      </p:tavLst>
                                    </p:anim>
                                    <p:anim calcmode="lin" valueType="num">
                                      <p:cBhvr>
                                        <p:cTn id="30" dur="500" fill="hold"/>
                                        <p:tgtEl>
                                          <p:spTgt spid="20"/>
                                        </p:tgtEl>
                                        <p:attrNameLst>
                                          <p:attrName>ppt_h</p:attrName>
                                        </p:attrNameLst>
                                      </p:cBhvr>
                                      <p:tavLst>
                                        <p:tav tm="0">
                                          <p:val>
                                            <p:fltVal val="0"/>
                                          </p:val>
                                        </p:tav>
                                        <p:tav tm="100000">
                                          <p:val>
                                            <p:strVal val="#ppt_h"/>
                                          </p:val>
                                        </p:tav>
                                      </p:tavLst>
                                    </p:anim>
                                  </p:childTnLst>
                                </p:cTn>
                              </p:par>
                            </p:childTnLst>
                          </p:cTn>
                        </p:par>
                      </p:childTnLst>
                    </p:cTn>
                  </p:par>
                  <p:par>
                    <p:cTn id="31" fill="hold">
                      <p:stCondLst>
                        <p:cond delay="indefinite"/>
                      </p:stCondLst>
                      <p:childTnLst>
                        <p:par>
                          <p:cTn id="32" fill="hold">
                            <p:stCondLst>
                              <p:cond delay="0"/>
                            </p:stCondLst>
                            <p:childTnLst>
                              <p:par>
                                <p:cTn id="33" presetID="18" presetClass="entr" presetSubtype="6" fill="hold" grpId="0" nodeType="clickEffect">
                                  <p:stCondLst>
                                    <p:cond delay="0"/>
                                  </p:stCondLst>
                                  <p:childTnLst>
                                    <p:set>
                                      <p:cBhvr>
                                        <p:cTn id="34" dur="1" fill="hold">
                                          <p:stCondLst>
                                            <p:cond delay="0"/>
                                          </p:stCondLst>
                                        </p:cTn>
                                        <p:tgtEl>
                                          <p:spTgt spid="21"/>
                                        </p:tgtEl>
                                        <p:attrNameLst>
                                          <p:attrName>style.visibility</p:attrName>
                                        </p:attrNameLst>
                                      </p:cBhvr>
                                      <p:to>
                                        <p:strVal val="visible"/>
                                      </p:to>
                                    </p:set>
                                    <p:animEffect transition="in" filter="strips(downRight)">
                                      <p:cBhvr>
                                        <p:cTn id="35" dur="500"/>
                                        <p:tgtEl>
                                          <p:spTgt spid="21"/>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29"/>
                                        </p:tgtEl>
                                        <p:attrNameLst>
                                          <p:attrName>style.visibility</p:attrName>
                                        </p:attrNameLst>
                                      </p:cBhvr>
                                      <p:to>
                                        <p:strVal val="visible"/>
                                      </p:to>
                                    </p:set>
                                    <p:animEffect transition="in" filter="wipe(left)">
                                      <p:cBhvr>
                                        <p:cTn id="40" dur="500"/>
                                        <p:tgtEl>
                                          <p:spTgt spid="29"/>
                                        </p:tgtEl>
                                      </p:cBhvr>
                                    </p:animEffect>
                                  </p:childTnLst>
                                  <p:subTnLst>
                                    <p:set>
                                      <p:cBhvr override="childStyle">
                                        <p:cTn dur="1" fill="hold" display="0" masterRel="nextClick" afterEffect="1"/>
                                        <p:tgtEl>
                                          <p:spTgt spid="29"/>
                                        </p:tgtEl>
                                        <p:attrNameLst>
                                          <p:attrName>style.visibility</p:attrName>
                                        </p:attrNameLst>
                                      </p:cBhvr>
                                      <p:to>
                                        <p:strVal val="hidden"/>
                                      </p:to>
                                    </p:set>
                                  </p:subTnLst>
                                </p:cTn>
                              </p:par>
                            </p:childTnLst>
                          </p:cTn>
                        </p:par>
                      </p:childTnLst>
                    </p:cTn>
                  </p:par>
                  <p:par>
                    <p:cTn id="41" fill="hold">
                      <p:stCondLst>
                        <p:cond delay="indefinite"/>
                      </p:stCondLst>
                      <p:childTnLst>
                        <p:par>
                          <p:cTn id="42" fill="hold">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28"/>
                                        </p:tgtEl>
                                        <p:attrNameLst>
                                          <p:attrName>style.visibility</p:attrName>
                                        </p:attrNameLst>
                                      </p:cBhvr>
                                      <p:to>
                                        <p:strVal val="visible"/>
                                      </p:to>
                                    </p:set>
                                    <p:animEffect transition="in" filter="wipe(left)">
                                      <p:cBhvr>
                                        <p:cTn id="45" dur="500"/>
                                        <p:tgtEl>
                                          <p:spTgt spid="28"/>
                                        </p:tgtEl>
                                      </p:cBhvr>
                                    </p:animEffect>
                                  </p:childTnLst>
                                  <p:subTnLst>
                                    <p:set>
                                      <p:cBhvr override="childStyle">
                                        <p:cTn dur="1" fill="hold" display="0" masterRel="nextClick" afterEffect="1"/>
                                        <p:tgtEl>
                                          <p:spTgt spid="28"/>
                                        </p:tgtEl>
                                        <p:attrNameLst>
                                          <p:attrName>style.visibility</p:attrName>
                                        </p:attrNameLst>
                                      </p:cBhvr>
                                      <p:to>
                                        <p:strVal val="hidden"/>
                                      </p:to>
                                    </p:set>
                                  </p:subTnLst>
                                </p:cTn>
                              </p:par>
                            </p:childTnLst>
                          </p:cTn>
                        </p:par>
                      </p:childTnLst>
                    </p:cTn>
                  </p:par>
                  <p:par>
                    <p:cTn id="46" fill="hold">
                      <p:stCondLst>
                        <p:cond delay="indefinite"/>
                      </p:stCondLst>
                      <p:childTnLst>
                        <p:par>
                          <p:cTn id="47" fill="hold">
                            <p:stCondLst>
                              <p:cond delay="0"/>
                            </p:stCondLst>
                            <p:childTnLst>
                              <p:par>
                                <p:cTn id="48" presetID="22" presetClass="entr" presetSubtype="8" fill="hold" grpId="0" nodeType="clickEffect">
                                  <p:stCondLst>
                                    <p:cond delay="0"/>
                                  </p:stCondLst>
                                  <p:childTnLst>
                                    <p:set>
                                      <p:cBhvr>
                                        <p:cTn id="49" dur="1" fill="hold">
                                          <p:stCondLst>
                                            <p:cond delay="0"/>
                                          </p:stCondLst>
                                        </p:cTn>
                                        <p:tgtEl>
                                          <p:spTgt spid="27"/>
                                        </p:tgtEl>
                                        <p:attrNameLst>
                                          <p:attrName>style.visibility</p:attrName>
                                        </p:attrNameLst>
                                      </p:cBhvr>
                                      <p:to>
                                        <p:strVal val="visible"/>
                                      </p:to>
                                    </p:set>
                                    <p:animEffect transition="in" filter="wipe(left)">
                                      <p:cBhvr>
                                        <p:cTn id="50" dur="500"/>
                                        <p:tgtEl>
                                          <p:spTgt spid="27"/>
                                        </p:tgtEl>
                                      </p:cBhvr>
                                    </p:animEffect>
                                  </p:childTnLst>
                                  <p:subTnLst>
                                    <p:set>
                                      <p:cBhvr override="childStyle">
                                        <p:cTn dur="1" fill="hold" display="0" masterRel="nextClick" afterEffect="1"/>
                                        <p:tgtEl>
                                          <p:spTgt spid="27"/>
                                        </p:tgtEl>
                                        <p:attrNameLst>
                                          <p:attrName>style.visibility</p:attrName>
                                        </p:attrNameLst>
                                      </p:cBhvr>
                                      <p:to>
                                        <p:strVal val="hidden"/>
                                      </p:to>
                                    </p:set>
                                  </p:subTnLst>
                                </p:cTn>
                              </p:par>
                            </p:childTnLst>
                          </p:cTn>
                        </p:par>
                      </p:childTnLst>
                    </p:cTn>
                  </p:par>
                  <p:par>
                    <p:cTn id="51" fill="hold">
                      <p:stCondLst>
                        <p:cond delay="indefinite"/>
                      </p:stCondLst>
                      <p:childTnLst>
                        <p:par>
                          <p:cTn id="52" fill="hold">
                            <p:stCondLst>
                              <p:cond delay="0"/>
                            </p:stCondLst>
                            <p:childTnLst>
                              <p:par>
                                <p:cTn id="53" presetID="22" presetClass="entr" presetSubtype="8" fill="hold" grpId="0" nodeType="clickEffect">
                                  <p:stCondLst>
                                    <p:cond delay="0"/>
                                  </p:stCondLst>
                                  <p:childTnLst>
                                    <p:set>
                                      <p:cBhvr>
                                        <p:cTn id="54" dur="1" fill="hold">
                                          <p:stCondLst>
                                            <p:cond delay="0"/>
                                          </p:stCondLst>
                                        </p:cTn>
                                        <p:tgtEl>
                                          <p:spTgt spid="26"/>
                                        </p:tgtEl>
                                        <p:attrNameLst>
                                          <p:attrName>style.visibility</p:attrName>
                                        </p:attrNameLst>
                                      </p:cBhvr>
                                      <p:to>
                                        <p:strVal val="visible"/>
                                      </p:to>
                                    </p:set>
                                    <p:animEffect transition="in" filter="wipe(left)">
                                      <p:cBhvr>
                                        <p:cTn id="55" dur="500"/>
                                        <p:tgtEl>
                                          <p:spTgt spid="26"/>
                                        </p:tgtEl>
                                      </p:cBhvr>
                                    </p:animEffect>
                                  </p:childTnLst>
                                  <p:subTnLst>
                                    <p:set>
                                      <p:cBhvr override="childStyle">
                                        <p:cTn dur="1" fill="hold" display="0" masterRel="nextClick" afterEffect="1"/>
                                        <p:tgtEl>
                                          <p:spTgt spid="26"/>
                                        </p:tgtEl>
                                        <p:attrNameLst>
                                          <p:attrName>style.visibility</p:attrName>
                                        </p:attrNameLst>
                                      </p:cBhvr>
                                      <p:to>
                                        <p:strVal val="hidden"/>
                                      </p:to>
                                    </p:set>
                                  </p:subTnLst>
                                </p:cTn>
                              </p:par>
                            </p:childTnLst>
                          </p:cTn>
                        </p:par>
                      </p:childTnLst>
                    </p:cTn>
                  </p:par>
                  <p:par>
                    <p:cTn id="56" fill="hold">
                      <p:stCondLst>
                        <p:cond delay="indefinite"/>
                      </p:stCondLst>
                      <p:childTnLst>
                        <p:par>
                          <p:cTn id="57" fill="hold">
                            <p:stCondLst>
                              <p:cond delay="0"/>
                            </p:stCondLst>
                            <p:childTnLst>
                              <p:par>
                                <p:cTn id="58" presetID="22" presetClass="entr" presetSubtype="8" fill="hold" grpId="0" nodeType="clickEffect">
                                  <p:stCondLst>
                                    <p:cond delay="0"/>
                                  </p:stCondLst>
                                  <p:childTnLst>
                                    <p:set>
                                      <p:cBhvr>
                                        <p:cTn id="59" dur="1" fill="hold">
                                          <p:stCondLst>
                                            <p:cond delay="0"/>
                                          </p:stCondLst>
                                        </p:cTn>
                                        <p:tgtEl>
                                          <p:spTgt spid="22"/>
                                        </p:tgtEl>
                                        <p:attrNameLst>
                                          <p:attrName>style.visibility</p:attrName>
                                        </p:attrNameLst>
                                      </p:cBhvr>
                                      <p:to>
                                        <p:strVal val="visible"/>
                                      </p:to>
                                    </p:set>
                                    <p:animEffect transition="in" filter="wipe(left)">
                                      <p:cBhvr>
                                        <p:cTn id="60" dur="500"/>
                                        <p:tgtEl>
                                          <p:spTgt spid="22"/>
                                        </p:tgtEl>
                                      </p:cBhvr>
                                    </p:animEffect>
                                  </p:childTnLst>
                                  <p:subTnLst>
                                    <p:set>
                                      <p:cBhvr override="childStyle">
                                        <p:cTn dur="1" fill="hold" display="0" masterRel="nextClick" afterEffect="1"/>
                                        <p:tgtEl>
                                          <p:spTgt spid="22"/>
                                        </p:tgtEl>
                                        <p:attrNameLst>
                                          <p:attrName>style.visibility</p:attrName>
                                        </p:attrNameLst>
                                      </p:cBhvr>
                                      <p:to>
                                        <p:strVal val="hidden"/>
                                      </p:to>
                                    </p:set>
                                  </p:subTnLst>
                                </p:cTn>
                              </p:par>
                            </p:childTnLst>
                          </p:cTn>
                        </p:par>
                      </p:childTnLst>
                    </p:cTn>
                  </p:par>
                  <p:par>
                    <p:cTn id="61" fill="hold">
                      <p:stCondLst>
                        <p:cond delay="indefinite"/>
                      </p:stCondLst>
                      <p:childTnLst>
                        <p:par>
                          <p:cTn id="62" fill="hold">
                            <p:stCondLst>
                              <p:cond delay="0"/>
                            </p:stCondLst>
                            <p:childTnLst>
                              <p:par>
                                <p:cTn id="63" presetID="22" presetClass="entr" presetSubtype="8" fill="hold" grpId="0" nodeType="clickEffect">
                                  <p:stCondLst>
                                    <p:cond delay="0"/>
                                  </p:stCondLst>
                                  <p:childTnLst>
                                    <p:set>
                                      <p:cBhvr>
                                        <p:cTn id="64" dur="1" fill="hold">
                                          <p:stCondLst>
                                            <p:cond delay="0"/>
                                          </p:stCondLst>
                                        </p:cTn>
                                        <p:tgtEl>
                                          <p:spTgt spid="25"/>
                                        </p:tgtEl>
                                        <p:attrNameLst>
                                          <p:attrName>style.visibility</p:attrName>
                                        </p:attrNameLst>
                                      </p:cBhvr>
                                      <p:to>
                                        <p:strVal val="visible"/>
                                      </p:to>
                                    </p:set>
                                    <p:animEffect transition="in" filter="wipe(left)">
                                      <p:cBhvr>
                                        <p:cTn id="65" dur="500"/>
                                        <p:tgtEl>
                                          <p:spTgt spid="25"/>
                                        </p:tgtEl>
                                      </p:cBhvr>
                                    </p:animEffect>
                                  </p:childTnLst>
                                  <p:subTnLst>
                                    <p:set>
                                      <p:cBhvr override="childStyle">
                                        <p:cTn dur="1" fill="hold" display="0" masterRel="nextClick" afterEffect="1"/>
                                        <p:tgtEl>
                                          <p:spTgt spid="25"/>
                                        </p:tgtEl>
                                        <p:attrNameLst>
                                          <p:attrName>style.visibility</p:attrName>
                                        </p:attrNameLst>
                                      </p:cBhvr>
                                      <p:to>
                                        <p:strVal val="hidden"/>
                                      </p:to>
                                    </p:set>
                                  </p:subTnLst>
                                </p:cTn>
                              </p:par>
                            </p:childTnLst>
                          </p:cTn>
                        </p:par>
                      </p:childTnLst>
                    </p:cTn>
                  </p:par>
                  <p:par>
                    <p:cTn id="66" fill="hold">
                      <p:stCondLst>
                        <p:cond delay="indefinite"/>
                      </p:stCondLst>
                      <p:childTnLst>
                        <p:par>
                          <p:cTn id="67" fill="hold">
                            <p:stCondLst>
                              <p:cond delay="0"/>
                            </p:stCondLst>
                            <p:childTnLst>
                              <p:par>
                                <p:cTn id="68" presetID="22" presetClass="entr" presetSubtype="8" fill="hold" grpId="0" nodeType="clickEffect">
                                  <p:stCondLst>
                                    <p:cond delay="0"/>
                                  </p:stCondLst>
                                  <p:childTnLst>
                                    <p:set>
                                      <p:cBhvr>
                                        <p:cTn id="69" dur="1" fill="hold">
                                          <p:stCondLst>
                                            <p:cond delay="0"/>
                                          </p:stCondLst>
                                        </p:cTn>
                                        <p:tgtEl>
                                          <p:spTgt spid="24"/>
                                        </p:tgtEl>
                                        <p:attrNameLst>
                                          <p:attrName>style.visibility</p:attrName>
                                        </p:attrNameLst>
                                      </p:cBhvr>
                                      <p:to>
                                        <p:strVal val="visible"/>
                                      </p:to>
                                    </p:set>
                                    <p:animEffect transition="in" filter="wipe(left)">
                                      <p:cBhvr>
                                        <p:cTn id="70" dur="500"/>
                                        <p:tgtEl>
                                          <p:spTgt spid="24"/>
                                        </p:tgtEl>
                                      </p:cBhvr>
                                    </p:animEffect>
                                  </p:childTnLst>
                                  <p:subTnLst>
                                    <p:set>
                                      <p:cBhvr override="childStyle">
                                        <p:cTn dur="1" fill="hold" display="0" masterRel="nextClick" afterEffect="1"/>
                                        <p:tgtEl>
                                          <p:spTgt spid="24"/>
                                        </p:tgtEl>
                                        <p:attrNameLst>
                                          <p:attrName>style.visibility</p:attrName>
                                        </p:attrNameLst>
                                      </p:cBhvr>
                                      <p:to>
                                        <p:strVal val="hidden"/>
                                      </p:to>
                                    </p:set>
                                  </p:subTnLst>
                                </p:cTn>
                              </p:par>
                            </p:childTnLst>
                          </p:cTn>
                        </p:par>
                      </p:childTnLst>
                    </p:cTn>
                  </p:par>
                  <p:par>
                    <p:cTn id="71" fill="hold">
                      <p:stCondLst>
                        <p:cond delay="indefinite"/>
                      </p:stCondLst>
                      <p:childTnLst>
                        <p:par>
                          <p:cTn id="72" fill="hold">
                            <p:stCondLst>
                              <p:cond delay="0"/>
                            </p:stCondLst>
                            <p:childTnLst>
                              <p:par>
                                <p:cTn id="73" presetID="22" presetClass="entr" presetSubtype="8" fill="hold" grpId="0" nodeType="clickEffect">
                                  <p:stCondLst>
                                    <p:cond delay="0"/>
                                  </p:stCondLst>
                                  <p:childTnLst>
                                    <p:set>
                                      <p:cBhvr>
                                        <p:cTn id="74" dur="1" fill="hold">
                                          <p:stCondLst>
                                            <p:cond delay="0"/>
                                          </p:stCondLst>
                                        </p:cTn>
                                        <p:tgtEl>
                                          <p:spTgt spid="23"/>
                                        </p:tgtEl>
                                        <p:attrNameLst>
                                          <p:attrName>style.visibility</p:attrName>
                                        </p:attrNameLst>
                                      </p:cBhvr>
                                      <p:to>
                                        <p:strVal val="visible"/>
                                      </p:to>
                                    </p:set>
                                    <p:animEffect transition="in" filter="wipe(left)">
                                      <p:cBhvr>
                                        <p:cTn id="75" dur="500"/>
                                        <p:tgtEl>
                                          <p:spTgt spid="23"/>
                                        </p:tgtEl>
                                      </p:cBhvr>
                                    </p:animEffect>
                                  </p:childTnLst>
                                </p:cTn>
                              </p:par>
                            </p:childTnLst>
                          </p:cTn>
                        </p:par>
                        <p:par>
                          <p:cTn id="76" fill="hold">
                            <p:stCondLst>
                              <p:cond delay="500"/>
                            </p:stCondLst>
                            <p:childTnLst>
                              <p:par>
                                <p:cTn id="77" presetID="22" presetClass="entr" presetSubtype="8" fill="hold" grpId="0" nodeType="afterEffect">
                                  <p:stCondLst>
                                    <p:cond delay="0"/>
                                  </p:stCondLst>
                                  <p:childTnLst>
                                    <p:set>
                                      <p:cBhvr>
                                        <p:cTn id="78" dur="1" fill="hold">
                                          <p:stCondLst>
                                            <p:cond delay="0"/>
                                          </p:stCondLst>
                                        </p:cTn>
                                        <p:tgtEl>
                                          <p:spTgt spid="18"/>
                                        </p:tgtEl>
                                        <p:attrNameLst>
                                          <p:attrName>style.visibility</p:attrName>
                                        </p:attrNameLst>
                                      </p:cBhvr>
                                      <p:to>
                                        <p:strVal val="visible"/>
                                      </p:to>
                                    </p:set>
                                    <p:animEffect transition="in" filter="wipe(left)">
                                      <p:cBhvr>
                                        <p:cTn id="79" dur="500"/>
                                        <p:tgtEl>
                                          <p:spTgt spid="18"/>
                                        </p:tgtEl>
                                      </p:cBhvr>
                                    </p:animEffect>
                                  </p:childTnLst>
                                </p:cTn>
                              </p:par>
                            </p:childTnLst>
                          </p:cTn>
                        </p:par>
                        <p:par>
                          <p:cTn id="80" fill="hold">
                            <p:stCondLst>
                              <p:cond delay="1000"/>
                            </p:stCondLst>
                            <p:childTnLst>
                              <p:par>
                                <p:cTn id="81" presetID="22" presetClass="entr" presetSubtype="8" fill="hold" grpId="0" nodeType="afterEffect">
                                  <p:stCondLst>
                                    <p:cond delay="0"/>
                                  </p:stCondLst>
                                  <p:childTnLst>
                                    <p:set>
                                      <p:cBhvr>
                                        <p:cTn id="82" dur="1" fill="hold">
                                          <p:stCondLst>
                                            <p:cond delay="0"/>
                                          </p:stCondLst>
                                        </p:cTn>
                                        <p:tgtEl>
                                          <p:spTgt spid="19"/>
                                        </p:tgtEl>
                                        <p:attrNameLst>
                                          <p:attrName>style.visibility</p:attrName>
                                        </p:attrNameLst>
                                      </p:cBhvr>
                                      <p:to>
                                        <p:strVal val="visible"/>
                                      </p:to>
                                    </p:set>
                                    <p:animEffect transition="in" filter="wipe(left)">
                                      <p:cBhvr>
                                        <p:cTn id="83" dur="500"/>
                                        <p:tgtEl>
                                          <p:spTgt spid="19"/>
                                        </p:tgtEl>
                                      </p:cBhvr>
                                    </p:animEffect>
                                  </p:childTnLst>
                                </p:cTn>
                              </p:par>
                            </p:childTnLst>
                          </p:cTn>
                        </p:par>
                        <p:par>
                          <p:cTn id="84" fill="hold">
                            <p:stCondLst>
                              <p:cond delay="1500"/>
                            </p:stCondLst>
                            <p:childTnLst>
                              <p:par>
                                <p:cTn id="85" presetID="17" presetClass="entr" presetSubtype="1" fill="hold" grpId="0" nodeType="afterEffect">
                                  <p:stCondLst>
                                    <p:cond delay="0"/>
                                  </p:stCondLst>
                                  <p:childTnLst>
                                    <p:set>
                                      <p:cBhvr>
                                        <p:cTn id="86" dur="1" fill="hold">
                                          <p:stCondLst>
                                            <p:cond delay="0"/>
                                          </p:stCondLst>
                                        </p:cTn>
                                        <p:tgtEl>
                                          <p:spTgt spid="30"/>
                                        </p:tgtEl>
                                        <p:attrNameLst>
                                          <p:attrName>style.visibility</p:attrName>
                                        </p:attrNameLst>
                                      </p:cBhvr>
                                      <p:to>
                                        <p:strVal val="visible"/>
                                      </p:to>
                                    </p:set>
                                    <p:anim calcmode="lin" valueType="num">
                                      <p:cBhvr>
                                        <p:cTn id="87" dur="500" fill="hold"/>
                                        <p:tgtEl>
                                          <p:spTgt spid="30"/>
                                        </p:tgtEl>
                                        <p:attrNameLst>
                                          <p:attrName>ppt_x</p:attrName>
                                        </p:attrNameLst>
                                      </p:cBhvr>
                                      <p:tavLst>
                                        <p:tav tm="0">
                                          <p:val>
                                            <p:strVal val="#ppt_x"/>
                                          </p:val>
                                        </p:tav>
                                        <p:tav tm="100000">
                                          <p:val>
                                            <p:strVal val="#ppt_x"/>
                                          </p:val>
                                        </p:tav>
                                      </p:tavLst>
                                    </p:anim>
                                    <p:anim calcmode="lin" valueType="num">
                                      <p:cBhvr>
                                        <p:cTn id="88" dur="500" fill="hold"/>
                                        <p:tgtEl>
                                          <p:spTgt spid="30"/>
                                        </p:tgtEl>
                                        <p:attrNameLst>
                                          <p:attrName>ppt_y</p:attrName>
                                        </p:attrNameLst>
                                      </p:cBhvr>
                                      <p:tavLst>
                                        <p:tav tm="0">
                                          <p:val>
                                            <p:strVal val="#ppt_y-#ppt_h/2"/>
                                          </p:val>
                                        </p:tav>
                                        <p:tav tm="100000">
                                          <p:val>
                                            <p:strVal val="#ppt_y"/>
                                          </p:val>
                                        </p:tav>
                                      </p:tavLst>
                                    </p:anim>
                                    <p:anim calcmode="lin" valueType="num">
                                      <p:cBhvr>
                                        <p:cTn id="89" dur="500" fill="hold"/>
                                        <p:tgtEl>
                                          <p:spTgt spid="30"/>
                                        </p:tgtEl>
                                        <p:attrNameLst>
                                          <p:attrName>ppt_w</p:attrName>
                                        </p:attrNameLst>
                                      </p:cBhvr>
                                      <p:tavLst>
                                        <p:tav tm="0">
                                          <p:val>
                                            <p:strVal val="#ppt_w"/>
                                          </p:val>
                                        </p:tav>
                                        <p:tav tm="100000">
                                          <p:val>
                                            <p:strVal val="#ppt_w"/>
                                          </p:val>
                                        </p:tav>
                                      </p:tavLst>
                                    </p:anim>
                                    <p:anim calcmode="lin" valueType="num">
                                      <p:cBhvr>
                                        <p:cTn id="90" dur="500" fill="hold"/>
                                        <p:tgtEl>
                                          <p:spTgt spid="30"/>
                                        </p:tgtEl>
                                        <p:attrNameLst>
                                          <p:attrName>ppt_h</p:attrName>
                                        </p:attrNameLst>
                                      </p:cBhvr>
                                      <p:tavLst>
                                        <p:tav tm="0">
                                          <p:val>
                                            <p:fltVal val="0"/>
                                          </p:val>
                                        </p:tav>
                                        <p:tav tm="100000">
                                          <p:val>
                                            <p:strVal val="#ppt_h"/>
                                          </p:val>
                                        </p:tav>
                                      </p:tavLst>
                                    </p:anim>
                                  </p:childTnLst>
                                </p:cTn>
                              </p:par>
                            </p:childTnLst>
                          </p:cTn>
                        </p:par>
                        <p:par>
                          <p:cTn id="91" fill="hold">
                            <p:stCondLst>
                              <p:cond delay="2000"/>
                            </p:stCondLst>
                            <p:childTnLst>
                              <p:par>
                                <p:cTn id="92" presetID="17" presetClass="entr" presetSubtype="1" fill="hold" grpId="0" nodeType="afterEffect">
                                  <p:stCondLst>
                                    <p:cond delay="0"/>
                                  </p:stCondLst>
                                  <p:childTnLst>
                                    <p:set>
                                      <p:cBhvr>
                                        <p:cTn id="93" dur="1" fill="hold">
                                          <p:stCondLst>
                                            <p:cond delay="0"/>
                                          </p:stCondLst>
                                        </p:cTn>
                                        <p:tgtEl>
                                          <p:spTgt spid="31"/>
                                        </p:tgtEl>
                                        <p:attrNameLst>
                                          <p:attrName>style.visibility</p:attrName>
                                        </p:attrNameLst>
                                      </p:cBhvr>
                                      <p:to>
                                        <p:strVal val="visible"/>
                                      </p:to>
                                    </p:set>
                                    <p:anim calcmode="lin" valueType="num">
                                      <p:cBhvr>
                                        <p:cTn id="94" dur="500" fill="hold"/>
                                        <p:tgtEl>
                                          <p:spTgt spid="31"/>
                                        </p:tgtEl>
                                        <p:attrNameLst>
                                          <p:attrName>ppt_x</p:attrName>
                                        </p:attrNameLst>
                                      </p:cBhvr>
                                      <p:tavLst>
                                        <p:tav tm="0">
                                          <p:val>
                                            <p:strVal val="#ppt_x"/>
                                          </p:val>
                                        </p:tav>
                                        <p:tav tm="100000">
                                          <p:val>
                                            <p:strVal val="#ppt_x"/>
                                          </p:val>
                                        </p:tav>
                                      </p:tavLst>
                                    </p:anim>
                                    <p:anim calcmode="lin" valueType="num">
                                      <p:cBhvr>
                                        <p:cTn id="95" dur="500" fill="hold"/>
                                        <p:tgtEl>
                                          <p:spTgt spid="31"/>
                                        </p:tgtEl>
                                        <p:attrNameLst>
                                          <p:attrName>ppt_y</p:attrName>
                                        </p:attrNameLst>
                                      </p:cBhvr>
                                      <p:tavLst>
                                        <p:tav tm="0">
                                          <p:val>
                                            <p:strVal val="#ppt_y-#ppt_h/2"/>
                                          </p:val>
                                        </p:tav>
                                        <p:tav tm="100000">
                                          <p:val>
                                            <p:strVal val="#ppt_y"/>
                                          </p:val>
                                        </p:tav>
                                      </p:tavLst>
                                    </p:anim>
                                    <p:anim calcmode="lin" valueType="num">
                                      <p:cBhvr>
                                        <p:cTn id="96" dur="500" fill="hold"/>
                                        <p:tgtEl>
                                          <p:spTgt spid="31"/>
                                        </p:tgtEl>
                                        <p:attrNameLst>
                                          <p:attrName>ppt_w</p:attrName>
                                        </p:attrNameLst>
                                      </p:cBhvr>
                                      <p:tavLst>
                                        <p:tav tm="0">
                                          <p:val>
                                            <p:strVal val="#ppt_w"/>
                                          </p:val>
                                        </p:tav>
                                        <p:tav tm="100000">
                                          <p:val>
                                            <p:strVal val="#ppt_w"/>
                                          </p:val>
                                        </p:tav>
                                      </p:tavLst>
                                    </p:anim>
                                    <p:anim calcmode="lin" valueType="num">
                                      <p:cBhvr>
                                        <p:cTn id="97" dur="500" fill="hold"/>
                                        <p:tgtEl>
                                          <p:spTgt spid="31"/>
                                        </p:tgtEl>
                                        <p:attrNameLst>
                                          <p:attrName>ppt_h</p:attrName>
                                        </p:attrNameLst>
                                      </p:cBhvr>
                                      <p:tavLst>
                                        <p:tav tm="0">
                                          <p:val>
                                            <p:fltVal val="0"/>
                                          </p:val>
                                        </p:tav>
                                        <p:tav tm="100000">
                                          <p:val>
                                            <p:strVal val="#ppt_h"/>
                                          </p:val>
                                        </p:tav>
                                      </p:tavLst>
                                    </p:anim>
                                  </p:childTnLst>
                                </p:cTn>
                              </p:par>
                            </p:childTnLst>
                          </p:cTn>
                        </p:par>
                      </p:childTnLst>
                    </p:cTn>
                  </p:par>
                  <p:par>
                    <p:cTn id="98" fill="hold">
                      <p:stCondLst>
                        <p:cond delay="indefinite"/>
                      </p:stCondLst>
                      <p:childTnLst>
                        <p:par>
                          <p:cTn id="99" fill="hold">
                            <p:stCondLst>
                              <p:cond delay="0"/>
                            </p:stCondLst>
                            <p:childTnLst>
                              <p:par>
                                <p:cTn id="100" presetID="1" presetClass="entr" presetSubtype="0" fill="hold" grpId="0" nodeType="clickEffect">
                                  <p:stCondLst>
                                    <p:cond delay="0"/>
                                  </p:stCondLst>
                                  <p:childTnLst>
                                    <p:set>
                                      <p:cBhvr>
                                        <p:cTn id="101"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utoUpdateAnimBg="0"/>
      <p:bldP spid="14" grpId="0" animBg="1" autoUpdateAnimBg="0"/>
      <p:bldP spid="15" grpId="0" animBg="1" autoUpdateAnimBg="0"/>
      <p:bldP spid="16" grpId="0" animBg="1"/>
      <p:bldP spid="17" grpId="0" autoUpdateAnimBg="0"/>
      <p:bldP spid="18" grpId="0" animBg="1" autoUpdateAnimBg="0"/>
      <p:bldP spid="19" grpId="0" animBg="1" autoUpdateAnimBg="0"/>
      <p:bldP spid="20" grpId="0" animBg="1"/>
      <p:bldP spid="21" grpId="0" autoUpdateAnimBg="0"/>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3"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0063EC4C-CFD8-4F45-A0A2-30028C1F73DB}" type="slidenum">
              <a:rPr lang="zh-CN" altLang="en-US" b="1">
                <a:solidFill>
                  <a:srgbClr val="F79646">
                    <a:lumMod val="75000"/>
                  </a:srgbClr>
                </a:solidFill>
              </a:rPr>
              <a:pPr/>
              <a:t>59</a:t>
            </a:fld>
            <a:endParaRPr lang="zh-CN" altLang="en-US" b="1" dirty="0">
              <a:solidFill>
                <a:srgbClr val="F79646">
                  <a:lumMod val="75000"/>
                </a:srgbClr>
              </a:solidFill>
            </a:endParaRPr>
          </a:p>
        </p:txBody>
      </p:sp>
      <p:sp>
        <p:nvSpPr>
          <p:cNvPr id="2" name="标题 1"/>
          <p:cNvSpPr>
            <a:spLocks noGrp="1"/>
          </p:cNvSpPr>
          <p:nvPr>
            <p:ph type="title"/>
          </p:nvPr>
        </p:nvSpPr>
        <p:spPr>
          <a:xfrm>
            <a:off x="457200" y="0"/>
            <a:ext cx="8229600" cy="1143000"/>
          </a:xfrm>
        </p:spPr>
        <p:txBody>
          <a:bodyPr>
            <a:normAutofit/>
          </a:bodyPr>
          <a:lstStyle/>
          <a:p>
            <a:pPr lvl="0" fontAlgn="base">
              <a:lnSpc>
                <a:spcPct val="150000"/>
              </a:lnSpc>
              <a:spcBef>
                <a:spcPct val="5000"/>
              </a:spcBef>
              <a:spcAft>
                <a:spcPct val="5000"/>
              </a:spcAft>
            </a:pPr>
            <a:r>
              <a:rPr kumimoji="1" lang="en-US" altLang="zh-CN" sz="3200" b="1" dirty="0">
                <a:latin typeface="Arial" charset="0"/>
                <a:ea typeface="宋体" charset="-122"/>
                <a:cs typeface="+mn-cs"/>
              </a:rPr>
              <a:t>6.3.1   </a:t>
            </a:r>
            <a:r>
              <a:rPr kumimoji="1" lang="zh-CN" altLang="en-US" sz="3200" dirty="0">
                <a:latin typeface="Arial" charset="0"/>
                <a:ea typeface="宋体" charset="-122"/>
                <a:cs typeface="+mn-cs"/>
              </a:rPr>
              <a:t>起</a:t>
            </a:r>
            <a:r>
              <a:rPr kumimoji="1" lang="zh-CN" altLang="en-US" sz="3200" b="1" dirty="0">
                <a:latin typeface="Arial" charset="0"/>
                <a:ea typeface="宋体" charset="-122"/>
                <a:cs typeface="+mn-cs"/>
              </a:rPr>
              <a:t>泡排序</a:t>
            </a:r>
          </a:p>
        </p:txBody>
      </p:sp>
      <p:sp>
        <p:nvSpPr>
          <p:cNvPr id="4" name="日期占位符 3"/>
          <p:cNvSpPr>
            <a:spLocks noGrp="1"/>
          </p:cNvSpPr>
          <p:nvPr>
            <p:ph type="dt" sz="half" idx="4294967295"/>
          </p:nvPr>
        </p:nvSpPr>
        <p:spPr>
          <a:xfrm>
            <a:off x="0" y="6356350"/>
            <a:ext cx="2133600" cy="365125"/>
          </a:xfrm>
        </p:spPr>
        <p:txBody>
          <a:bodyPr/>
          <a:lstStyle/>
          <a:p>
            <a:fld id="{C3921051-751B-4660-9B2A-FD8FCFD7E07C}" type="datetime1">
              <a:rPr lang="zh-CN" altLang="en-US" b="1" smtClean="0">
                <a:solidFill>
                  <a:srgbClr val="F79646">
                    <a:lumMod val="75000"/>
                  </a:srgbClr>
                </a:solidFill>
              </a:rPr>
              <a:t>2025/4/9</a:t>
            </a:fld>
            <a:endParaRPr lang="zh-CN" altLang="en-US" b="1" dirty="0">
              <a:solidFill>
                <a:srgbClr val="F79646">
                  <a:lumMod val="75000"/>
                </a:srgbClr>
              </a:solidFill>
            </a:endParaRPr>
          </a:p>
        </p:txBody>
      </p:sp>
      <p:pic>
        <p:nvPicPr>
          <p:cNvPr id="2049" name="Picture 1" descr="C:\Users\Haijun\AppData\Roaming\Tencent\Users\2968516474\QQ\WinTemp\RichOle\O5)[OOM[}$H7(6{A~41GY`Q.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73137" y="1"/>
            <a:ext cx="970863" cy="838199"/>
          </a:xfrm>
          <a:prstGeom prst="rect">
            <a:avLst/>
          </a:prstGeom>
          <a:noFill/>
          <a:extLst>
            <a:ext uri="{909E8E84-426E-40DD-AFC4-6F175D3DCCD1}">
              <a14:hiddenFill xmlns:a14="http://schemas.microsoft.com/office/drawing/2010/main">
                <a:solidFill>
                  <a:srgbClr val="FFFFFF"/>
                </a:solidFill>
              </a14:hiddenFill>
            </a:ext>
          </a:extLst>
        </p:spPr>
      </p:pic>
      <p:cxnSp>
        <p:nvCxnSpPr>
          <p:cNvPr id="12" name="直接连接符 11"/>
          <p:cNvCxnSpPr/>
          <p:nvPr/>
        </p:nvCxnSpPr>
        <p:spPr>
          <a:xfrm>
            <a:off x="457200" y="6324600"/>
            <a:ext cx="822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Text Box 2"/>
          <p:cNvSpPr txBox="1">
            <a:spLocks noChangeArrowheads="1"/>
          </p:cNvSpPr>
          <p:nvPr/>
        </p:nvSpPr>
        <p:spPr bwMode="auto">
          <a:xfrm>
            <a:off x="395288" y="950912"/>
            <a:ext cx="1657350" cy="519113"/>
          </a:xfrm>
          <a:prstGeom prst="rect">
            <a:avLst/>
          </a:prstGeom>
          <a:noFill/>
          <a:ln w="9525" algn="ctr">
            <a:noFill/>
            <a:miter lim="800000"/>
            <a:headEnd/>
            <a:tailEnd/>
          </a:ln>
          <a:effectLst/>
        </p:spPr>
        <p:txBody>
          <a:bodyPr>
            <a:spAutoFit/>
          </a:bodyPr>
          <a:lstStyle/>
          <a:p>
            <a:pPr fontAlgn="base">
              <a:spcBef>
                <a:spcPct val="20000"/>
              </a:spcBef>
              <a:spcAft>
                <a:spcPct val="0"/>
              </a:spcAft>
              <a:buFont typeface="Wingdings" pitchFamily="2" charset="2"/>
              <a:buChar char="p"/>
            </a:pPr>
            <a:r>
              <a:rPr kumimoji="1" lang="en-US" altLang="zh-CN" sz="2800" b="1">
                <a:solidFill>
                  <a:srgbClr val="003300"/>
                </a:solidFill>
                <a:latin typeface="Times New Roman" pitchFamily="18" charset="0"/>
              </a:rPr>
              <a:t> </a:t>
            </a:r>
            <a:r>
              <a:rPr kumimoji="1" lang="zh-CN" altLang="en-US" sz="2800" b="1">
                <a:solidFill>
                  <a:srgbClr val="003300"/>
                </a:solidFill>
                <a:latin typeface="Times New Roman" pitchFamily="18" charset="0"/>
              </a:rPr>
              <a:t>算法</a:t>
            </a:r>
          </a:p>
        </p:txBody>
      </p:sp>
      <p:sp>
        <p:nvSpPr>
          <p:cNvPr id="14" name="Text Box 3"/>
          <p:cNvSpPr txBox="1">
            <a:spLocks noChangeArrowheads="1"/>
          </p:cNvSpPr>
          <p:nvPr/>
        </p:nvSpPr>
        <p:spPr bwMode="auto">
          <a:xfrm>
            <a:off x="2381250" y="1049187"/>
            <a:ext cx="6991350" cy="5553893"/>
          </a:xfrm>
          <a:prstGeom prst="rect">
            <a:avLst/>
          </a:prstGeom>
          <a:noFill/>
          <a:ln w="9525">
            <a:noFill/>
            <a:miter lim="800000"/>
            <a:headEnd/>
            <a:tailEnd/>
          </a:ln>
          <a:effectLst/>
        </p:spPr>
        <p:txBody>
          <a:bodyPr wrap="square">
            <a:spAutoFit/>
          </a:bodyPr>
          <a:lstStyle/>
          <a:p>
            <a:pPr fontAlgn="base">
              <a:lnSpc>
                <a:spcPct val="60000"/>
              </a:lnSpc>
              <a:spcBef>
                <a:spcPct val="50000"/>
              </a:spcBef>
              <a:spcAft>
                <a:spcPct val="0"/>
              </a:spcAft>
            </a:pPr>
            <a:r>
              <a:rPr kumimoji="1" lang="en-US" altLang="zh-CN" sz="2000" b="1" dirty="0">
                <a:solidFill>
                  <a:srgbClr val="0000FF"/>
                </a:solidFill>
                <a:latin typeface="Times New Roman" pitchFamily="18" charset="0"/>
              </a:rPr>
              <a:t>void </a:t>
            </a:r>
            <a:r>
              <a:rPr kumimoji="1" lang="en-US" altLang="zh-CN" sz="2000" b="1" dirty="0" err="1">
                <a:solidFill>
                  <a:srgbClr val="0000FF"/>
                </a:solidFill>
                <a:latin typeface="Times New Roman" pitchFamily="18" charset="0"/>
              </a:rPr>
              <a:t>BubbleSort</a:t>
            </a:r>
            <a:r>
              <a:rPr kumimoji="1" lang="en-US" altLang="zh-CN" sz="2000" b="1" dirty="0">
                <a:solidFill>
                  <a:srgbClr val="0000FF"/>
                </a:solidFill>
                <a:latin typeface="Times New Roman" pitchFamily="18" charset="0"/>
              </a:rPr>
              <a:t>(</a:t>
            </a:r>
            <a:r>
              <a:rPr kumimoji="1" lang="en-US" altLang="zh-CN" sz="2000" b="1" dirty="0" err="1">
                <a:solidFill>
                  <a:srgbClr val="0000FF"/>
                </a:solidFill>
                <a:latin typeface="Times New Roman" pitchFamily="18" charset="0"/>
              </a:rPr>
              <a:t>SqList</a:t>
            </a:r>
            <a:r>
              <a:rPr kumimoji="1" lang="en-US" altLang="zh-CN" sz="2000" b="1" dirty="0">
                <a:solidFill>
                  <a:srgbClr val="0000FF"/>
                </a:solidFill>
                <a:latin typeface="Times New Roman" pitchFamily="18" charset="0"/>
              </a:rPr>
              <a:t> &amp;L )</a:t>
            </a:r>
          </a:p>
          <a:p>
            <a:pPr fontAlgn="base">
              <a:lnSpc>
                <a:spcPct val="60000"/>
              </a:lnSpc>
              <a:spcBef>
                <a:spcPct val="50000"/>
              </a:spcBef>
              <a:spcAft>
                <a:spcPct val="0"/>
              </a:spcAft>
            </a:pPr>
            <a:r>
              <a:rPr kumimoji="1" lang="en-US" altLang="zh-CN" sz="2000" b="1" dirty="0">
                <a:solidFill>
                  <a:srgbClr val="0000FF"/>
                </a:solidFill>
                <a:latin typeface="Times New Roman" pitchFamily="18" charset="0"/>
              </a:rPr>
              <a:t>{</a:t>
            </a:r>
          </a:p>
          <a:p>
            <a:pPr fontAlgn="base">
              <a:lnSpc>
                <a:spcPct val="60000"/>
              </a:lnSpc>
              <a:spcBef>
                <a:spcPct val="50000"/>
              </a:spcBef>
              <a:spcAft>
                <a:spcPct val="0"/>
              </a:spcAft>
            </a:pPr>
            <a:r>
              <a:rPr kumimoji="1" lang="zh-CN" altLang="en-US" sz="2000" b="1" dirty="0">
                <a:solidFill>
                  <a:srgbClr val="0000FF"/>
                </a:solidFill>
                <a:latin typeface="Times New Roman" pitchFamily="18" charset="0"/>
              </a:rPr>
              <a:t>    </a:t>
            </a:r>
            <a:r>
              <a:rPr kumimoji="1" lang="en-US" altLang="zh-CN" sz="2000" b="1" dirty="0">
                <a:solidFill>
                  <a:srgbClr val="0000FF"/>
                </a:solidFill>
                <a:latin typeface="Times New Roman" pitchFamily="18" charset="0"/>
              </a:rPr>
              <a:t>int </a:t>
            </a:r>
            <a:r>
              <a:rPr kumimoji="1" lang="en-US" altLang="zh-CN" sz="2000" b="1" dirty="0" err="1">
                <a:solidFill>
                  <a:srgbClr val="0000FF"/>
                </a:solidFill>
                <a:latin typeface="Times New Roman" pitchFamily="18" charset="0"/>
              </a:rPr>
              <a:t>i</a:t>
            </a:r>
            <a:r>
              <a:rPr kumimoji="1" lang="en-US" altLang="zh-CN" sz="2000" b="1" dirty="0">
                <a:solidFill>
                  <a:srgbClr val="0000FF"/>
                </a:solidFill>
                <a:latin typeface="Times New Roman" pitchFamily="18" charset="0"/>
              </a:rPr>
              <a:t>,</a:t>
            </a:r>
            <a:r>
              <a:rPr kumimoji="1" lang="zh-CN" altLang="en-US" sz="2000" b="1" dirty="0">
                <a:solidFill>
                  <a:srgbClr val="0000FF"/>
                </a:solidFill>
                <a:latin typeface="Times New Roman" pitchFamily="18" charset="0"/>
              </a:rPr>
              <a:t> </a:t>
            </a:r>
            <a:r>
              <a:rPr kumimoji="1" lang="en-US" altLang="zh-CN" sz="2000" b="1" dirty="0">
                <a:solidFill>
                  <a:srgbClr val="0000FF"/>
                </a:solidFill>
                <a:latin typeface="Times New Roman" pitchFamily="18" charset="0"/>
              </a:rPr>
              <a:t>j,</a:t>
            </a:r>
            <a:r>
              <a:rPr kumimoji="1" lang="zh-CN" altLang="en-US" sz="2000" b="1" dirty="0">
                <a:solidFill>
                  <a:srgbClr val="0000FF"/>
                </a:solidFill>
                <a:latin typeface="Times New Roman" pitchFamily="18" charset="0"/>
              </a:rPr>
              <a:t> </a:t>
            </a:r>
            <a:r>
              <a:rPr kumimoji="1" lang="en-US" altLang="zh-CN" sz="2000" b="1" dirty="0" err="1">
                <a:solidFill>
                  <a:srgbClr val="0000FF"/>
                </a:solidFill>
                <a:latin typeface="Times New Roman" pitchFamily="18" charset="0"/>
              </a:rPr>
              <a:t>noswap</a:t>
            </a:r>
            <a:r>
              <a:rPr kumimoji="1" lang="en-US" altLang="zh-CN" sz="2000" b="1" dirty="0">
                <a:solidFill>
                  <a:srgbClr val="0000FF"/>
                </a:solidFill>
                <a:latin typeface="Times New Roman" pitchFamily="18" charset="0"/>
              </a:rPr>
              <a:t>; </a:t>
            </a:r>
            <a:r>
              <a:rPr kumimoji="1" lang="en-US" altLang="zh-CN" sz="2000" b="1" dirty="0" err="1">
                <a:solidFill>
                  <a:srgbClr val="0000FF"/>
                </a:solidFill>
                <a:latin typeface="Times New Roman" pitchFamily="18" charset="0"/>
              </a:rPr>
              <a:t>SqList</a:t>
            </a:r>
            <a:r>
              <a:rPr kumimoji="1" lang="en-US" altLang="zh-CN" sz="2000" b="1" dirty="0">
                <a:solidFill>
                  <a:srgbClr val="0000FF"/>
                </a:solidFill>
                <a:latin typeface="Times New Roman" pitchFamily="18" charset="0"/>
              </a:rPr>
              <a:t>  temp;</a:t>
            </a:r>
          </a:p>
          <a:p>
            <a:pPr fontAlgn="base">
              <a:lnSpc>
                <a:spcPct val="60000"/>
              </a:lnSpc>
              <a:spcBef>
                <a:spcPct val="50000"/>
              </a:spcBef>
              <a:spcAft>
                <a:spcPct val="0"/>
              </a:spcAft>
            </a:pPr>
            <a:r>
              <a:rPr kumimoji="1" lang="en-US" altLang="zh-CN" sz="2000" b="1" dirty="0">
                <a:solidFill>
                  <a:srgbClr val="0000FF"/>
                </a:solidFill>
                <a:latin typeface="Times New Roman" pitchFamily="18" charset="0"/>
              </a:rPr>
              <a:t>  </a:t>
            </a:r>
            <a:r>
              <a:rPr kumimoji="1" lang="zh-CN" altLang="en-US" sz="2000" b="1" dirty="0">
                <a:solidFill>
                  <a:srgbClr val="0000FF"/>
                </a:solidFill>
                <a:latin typeface="Times New Roman" pitchFamily="18" charset="0"/>
              </a:rPr>
              <a:t>  </a:t>
            </a:r>
            <a:r>
              <a:rPr kumimoji="1" lang="en-US" altLang="zh-CN" sz="2000" b="1" dirty="0">
                <a:solidFill>
                  <a:srgbClr val="FF3300"/>
                </a:solidFill>
                <a:latin typeface="Times New Roman" pitchFamily="18" charset="0"/>
              </a:rPr>
              <a:t>for(</a:t>
            </a:r>
            <a:r>
              <a:rPr kumimoji="1" lang="en-US" altLang="zh-CN" sz="2000" b="1" dirty="0" err="1">
                <a:solidFill>
                  <a:srgbClr val="FF3300"/>
                </a:solidFill>
                <a:latin typeface="Times New Roman" pitchFamily="18" charset="0"/>
              </a:rPr>
              <a:t>i</a:t>
            </a:r>
            <a:r>
              <a:rPr kumimoji="1" lang="en-US" altLang="zh-CN" sz="2000" b="1" dirty="0">
                <a:solidFill>
                  <a:srgbClr val="FF3300"/>
                </a:solidFill>
                <a:latin typeface="Times New Roman" pitchFamily="18" charset="0"/>
              </a:rPr>
              <a:t>=1;i&lt;=n-1;i++)</a:t>
            </a:r>
          </a:p>
          <a:p>
            <a:pPr fontAlgn="base">
              <a:lnSpc>
                <a:spcPct val="60000"/>
              </a:lnSpc>
              <a:spcBef>
                <a:spcPct val="50000"/>
              </a:spcBef>
              <a:spcAft>
                <a:spcPct val="0"/>
              </a:spcAft>
            </a:pPr>
            <a:r>
              <a:rPr kumimoji="1" lang="en-US" altLang="zh-CN" sz="2000" b="1" dirty="0">
                <a:solidFill>
                  <a:srgbClr val="0000FF"/>
                </a:solidFill>
                <a:latin typeface="Times New Roman" pitchFamily="18" charset="0"/>
              </a:rPr>
              <a:t>  </a:t>
            </a:r>
            <a:r>
              <a:rPr kumimoji="1" lang="zh-CN" altLang="en-US" sz="2000" b="1" dirty="0">
                <a:solidFill>
                  <a:srgbClr val="0000FF"/>
                </a:solidFill>
                <a:latin typeface="Times New Roman" pitchFamily="18" charset="0"/>
              </a:rPr>
              <a:t>  </a:t>
            </a:r>
            <a:r>
              <a:rPr kumimoji="1" lang="en-US" altLang="zh-CN" sz="2000" b="1" dirty="0">
                <a:solidFill>
                  <a:srgbClr val="0000FF"/>
                </a:solidFill>
                <a:latin typeface="Times New Roman" pitchFamily="18" charset="0"/>
              </a:rPr>
              <a:t>{</a:t>
            </a:r>
          </a:p>
          <a:p>
            <a:pPr fontAlgn="base">
              <a:lnSpc>
                <a:spcPct val="60000"/>
              </a:lnSpc>
              <a:spcBef>
                <a:spcPct val="50000"/>
              </a:spcBef>
              <a:spcAft>
                <a:spcPct val="0"/>
              </a:spcAft>
            </a:pPr>
            <a:r>
              <a:rPr kumimoji="1" lang="zh-CN" altLang="en-US" sz="2000" b="1" dirty="0">
                <a:solidFill>
                  <a:srgbClr val="0000FF"/>
                </a:solidFill>
                <a:latin typeface="Times New Roman" pitchFamily="18" charset="0"/>
              </a:rPr>
              <a:t>         </a:t>
            </a:r>
            <a:r>
              <a:rPr kumimoji="1" lang="en-US" altLang="zh-CN" sz="2000" b="1" dirty="0" err="1">
                <a:solidFill>
                  <a:srgbClr val="0000FF"/>
                </a:solidFill>
                <a:latin typeface="Times New Roman" pitchFamily="18" charset="0"/>
              </a:rPr>
              <a:t>noswap</a:t>
            </a:r>
            <a:r>
              <a:rPr kumimoji="1" lang="en-US" altLang="zh-CN" sz="2000" b="1" dirty="0">
                <a:solidFill>
                  <a:srgbClr val="0000FF"/>
                </a:solidFill>
                <a:latin typeface="Times New Roman" pitchFamily="18" charset="0"/>
              </a:rPr>
              <a:t>=TRUE;</a:t>
            </a:r>
          </a:p>
          <a:p>
            <a:pPr fontAlgn="base">
              <a:lnSpc>
                <a:spcPct val="60000"/>
              </a:lnSpc>
              <a:spcBef>
                <a:spcPct val="50000"/>
              </a:spcBef>
              <a:spcAft>
                <a:spcPct val="0"/>
              </a:spcAft>
            </a:pPr>
            <a:r>
              <a:rPr kumimoji="1" lang="en-US" altLang="zh-CN" sz="2000" b="1" dirty="0">
                <a:solidFill>
                  <a:srgbClr val="0000FF"/>
                </a:solidFill>
                <a:latin typeface="Times New Roman" pitchFamily="18" charset="0"/>
              </a:rPr>
              <a:t>   </a:t>
            </a:r>
            <a:r>
              <a:rPr kumimoji="1" lang="zh-CN" altLang="en-US" sz="2000" b="1" dirty="0">
                <a:solidFill>
                  <a:srgbClr val="0000FF"/>
                </a:solidFill>
                <a:latin typeface="Times New Roman" pitchFamily="18" charset="0"/>
              </a:rPr>
              <a:t>      </a:t>
            </a:r>
            <a:r>
              <a:rPr kumimoji="1" lang="en-US" altLang="zh-CN" sz="2000" b="1" dirty="0">
                <a:solidFill>
                  <a:srgbClr val="FF3300"/>
                </a:solidFill>
                <a:latin typeface="Times New Roman" pitchFamily="18" charset="0"/>
              </a:rPr>
              <a:t>for(j=1;j&lt;=</a:t>
            </a:r>
            <a:r>
              <a:rPr kumimoji="1" lang="en-US" altLang="zh-CN" sz="2000" b="1" dirty="0" err="1">
                <a:solidFill>
                  <a:srgbClr val="FF3300"/>
                </a:solidFill>
                <a:latin typeface="Times New Roman" pitchFamily="18" charset="0"/>
              </a:rPr>
              <a:t>n-i;j</a:t>
            </a:r>
            <a:r>
              <a:rPr kumimoji="1" lang="en-US" altLang="zh-CN" sz="2000" b="1" dirty="0">
                <a:solidFill>
                  <a:srgbClr val="FF3300"/>
                </a:solidFill>
                <a:latin typeface="Times New Roman" pitchFamily="18" charset="0"/>
              </a:rPr>
              <a:t>++)</a:t>
            </a:r>
          </a:p>
          <a:p>
            <a:pPr fontAlgn="base">
              <a:lnSpc>
                <a:spcPct val="60000"/>
              </a:lnSpc>
              <a:spcBef>
                <a:spcPct val="50000"/>
              </a:spcBef>
              <a:spcAft>
                <a:spcPct val="0"/>
              </a:spcAft>
            </a:pPr>
            <a:r>
              <a:rPr kumimoji="1" lang="en-US" altLang="zh-CN" sz="2000" b="1" dirty="0">
                <a:solidFill>
                  <a:srgbClr val="0000FF"/>
                </a:solidFill>
                <a:latin typeface="Times New Roman" pitchFamily="18" charset="0"/>
              </a:rPr>
              <a:t>   </a:t>
            </a:r>
            <a:r>
              <a:rPr kumimoji="1" lang="zh-CN" altLang="en-US" sz="2000" b="1" dirty="0">
                <a:solidFill>
                  <a:srgbClr val="0000FF"/>
                </a:solidFill>
                <a:latin typeface="Times New Roman" pitchFamily="18" charset="0"/>
              </a:rPr>
              <a:t>          </a:t>
            </a:r>
            <a:r>
              <a:rPr kumimoji="1" lang="en-US" altLang="zh-CN" sz="2000" b="1" dirty="0">
                <a:solidFill>
                  <a:srgbClr val="0000FF"/>
                </a:solidFill>
                <a:latin typeface="Times New Roman" pitchFamily="18" charset="0"/>
              </a:rPr>
              <a:t>if (</a:t>
            </a:r>
            <a:r>
              <a:rPr kumimoji="1" lang="en-US" altLang="zh-CN" sz="2000" b="1" dirty="0" err="1">
                <a:solidFill>
                  <a:srgbClr val="0000FF"/>
                </a:solidFill>
                <a:latin typeface="Times New Roman" pitchFamily="18" charset="0"/>
              </a:rPr>
              <a:t>L.r</a:t>
            </a:r>
            <a:r>
              <a:rPr kumimoji="1" lang="en-US" altLang="zh-CN" sz="2000" b="1" dirty="0">
                <a:solidFill>
                  <a:srgbClr val="0000FF"/>
                </a:solidFill>
                <a:latin typeface="Times New Roman" pitchFamily="18" charset="0"/>
              </a:rPr>
              <a:t>[j].key&gt;</a:t>
            </a:r>
            <a:r>
              <a:rPr kumimoji="1" lang="en-US" altLang="zh-CN" sz="2000" b="1" dirty="0" err="1">
                <a:solidFill>
                  <a:srgbClr val="0000FF"/>
                </a:solidFill>
                <a:latin typeface="Times New Roman" pitchFamily="18" charset="0"/>
              </a:rPr>
              <a:t>L.r</a:t>
            </a:r>
            <a:r>
              <a:rPr kumimoji="1" lang="en-US" altLang="zh-CN" sz="2000" b="1" dirty="0">
                <a:solidFill>
                  <a:srgbClr val="0000FF"/>
                </a:solidFill>
                <a:latin typeface="Times New Roman" pitchFamily="18" charset="0"/>
              </a:rPr>
              <a:t>[j+1].key)</a:t>
            </a:r>
          </a:p>
          <a:p>
            <a:pPr fontAlgn="base">
              <a:lnSpc>
                <a:spcPct val="60000"/>
              </a:lnSpc>
              <a:spcBef>
                <a:spcPct val="50000"/>
              </a:spcBef>
              <a:spcAft>
                <a:spcPct val="0"/>
              </a:spcAft>
            </a:pPr>
            <a:r>
              <a:rPr kumimoji="1" lang="en-US" altLang="zh-CN" sz="2000" b="1" dirty="0">
                <a:solidFill>
                  <a:srgbClr val="0000FF"/>
                </a:solidFill>
                <a:latin typeface="Times New Roman" pitchFamily="18" charset="0"/>
              </a:rPr>
              <a:t>   </a:t>
            </a:r>
            <a:r>
              <a:rPr kumimoji="1" lang="zh-CN" altLang="en-US" sz="2000" b="1" dirty="0">
                <a:solidFill>
                  <a:srgbClr val="0000FF"/>
                </a:solidFill>
                <a:latin typeface="Times New Roman" pitchFamily="18" charset="0"/>
              </a:rPr>
              <a:t>          </a:t>
            </a:r>
            <a:r>
              <a:rPr kumimoji="1" lang="en-US" altLang="zh-CN" sz="2000" b="1" dirty="0">
                <a:solidFill>
                  <a:srgbClr val="0000FF"/>
                </a:solidFill>
                <a:latin typeface="Times New Roman" pitchFamily="18" charset="0"/>
              </a:rPr>
              <a:t>{</a:t>
            </a:r>
          </a:p>
          <a:p>
            <a:pPr fontAlgn="base">
              <a:lnSpc>
                <a:spcPct val="60000"/>
              </a:lnSpc>
              <a:spcBef>
                <a:spcPct val="50000"/>
              </a:spcBef>
              <a:spcAft>
                <a:spcPct val="0"/>
              </a:spcAft>
            </a:pPr>
            <a:r>
              <a:rPr kumimoji="1" lang="zh-CN" altLang="en-US" sz="2000" b="1" dirty="0">
                <a:solidFill>
                  <a:srgbClr val="0000FF"/>
                </a:solidFill>
                <a:latin typeface="Times New Roman" pitchFamily="18" charset="0"/>
              </a:rPr>
              <a:t>                   </a:t>
            </a:r>
            <a:r>
              <a:rPr kumimoji="1" lang="en-US" altLang="zh-CN" sz="2000" b="1" dirty="0">
                <a:solidFill>
                  <a:srgbClr val="0000FF"/>
                </a:solidFill>
                <a:latin typeface="Times New Roman" pitchFamily="18" charset="0"/>
              </a:rPr>
              <a:t>temp=</a:t>
            </a:r>
            <a:r>
              <a:rPr kumimoji="1" lang="en-US" altLang="zh-CN" sz="2000" b="1" dirty="0" err="1">
                <a:solidFill>
                  <a:srgbClr val="0000FF"/>
                </a:solidFill>
                <a:latin typeface="Times New Roman" pitchFamily="18" charset="0"/>
              </a:rPr>
              <a:t>L.r</a:t>
            </a:r>
            <a:r>
              <a:rPr kumimoji="1" lang="en-US" altLang="zh-CN" sz="2000" b="1" dirty="0">
                <a:solidFill>
                  <a:srgbClr val="0000FF"/>
                </a:solidFill>
                <a:latin typeface="Times New Roman" pitchFamily="18" charset="0"/>
              </a:rPr>
              <a:t>[j]; </a:t>
            </a:r>
            <a:r>
              <a:rPr kumimoji="1" lang="en-US" altLang="zh-CN" sz="2000" b="1" dirty="0" err="1">
                <a:solidFill>
                  <a:srgbClr val="0000FF"/>
                </a:solidFill>
                <a:latin typeface="Times New Roman" pitchFamily="18" charset="0"/>
              </a:rPr>
              <a:t>L.r</a:t>
            </a:r>
            <a:r>
              <a:rPr kumimoji="1" lang="en-US" altLang="zh-CN" sz="2000" b="1" dirty="0">
                <a:solidFill>
                  <a:srgbClr val="0000FF"/>
                </a:solidFill>
                <a:latin typeface="Times New Roman" pitchFamily="18" charset="0"/>
              </a:rPr>
              <a:t>[j]=</a:t>
            </a:r>
            <a:r>
              <a:rPr kumimoji="1" lang="en-US" altLang="zh-CN" sz="2000" b="1" dirty="0" err="1">
                <a:solidFill>
                  <a:srgbClr val="0000FF"/>
                </a:solidFill>
                <a:latin typeface="Times New Roman" pitchFamily="18" charset="0"/>
              </a:rPr>
              <a:t>L.r</a:t>
            </a:r>
            <a:r>
              <a:rPr kumimoji="1" lang="en-US" altLang="zh-CN" sz="2000" b="1" dirty="0">
                <a:solidFill>
                  <a:srgbClr val="0000FF"/>
                </a:solidFill>
                <a:latin typeface="Times New Roman" pitchFamily="18" charset="0"/>
              </a:rPr>
              <a:t>[j+1];</a:t>
            </a:r>
          </a:p>
          <a:p>
            <a:pPr fontAlgn="base">
              <a:lnSpc>
                <a:spcPct val="60000"/>
              </a:lnSpc>
              <a:spcBef>
                <a:spcPct val="50000"/>
              </a:spcBef>
              <a:spcAft>
                <a:spcPct val="0"/>
              </a:spcAft>
            </a:pPr>
            <a:r>
              <a:rPr kumimoji="1" lang="zh-CN" altLang="en-US" sz="2000" b="1" dirty="0">
                <a:solidFill>
                  <a:srgbClr val="0000FF"/>
                </a:solidFill>
                <a:latin typeface="Times New Roman" pitchFamily="18" charset="0"/>
              </a:rPr>
              <a:t>          </a:t>
            </a:r>
            <a:r>
              <a:rPr kumimoji="1" lang="en-US" altLang="zh-CN" sz="2000" b="1" dirty="0">
                <a:solidFill>
                  <a:srgbClr val="0000FF"/>
                </a:solidFill>
                <a:latin typeface="Times New Roman" pitchFamily="18" charset="0"/>
              </a:rPr>
              <a:t>     </a:t>
            </a:r>
            <a:r>
              <a:rPr kumimoji="1" lang="zh-CN" altLang="en-US" sz="2000" b="1" dirty="0">
                <a:solidFill>
                  <a:srgbClr val="0000FF"/>
                </a:solidFill>
                <a:latin typeface="Times New Roman" pitchFamily="18" charset="0"/>
              </a:rPr>
              <a:t>    </a:t>
            </a:r>
            <a:r>
              <a:rPr kumimoji="1" lang="en-US" altLang="zh-CN" sz="2000" b="1" dirty="0" err="1">
                <a:solidFill>
                  <a:srgbClr val="0000FF"/>
                </a:solidFill>
                <a:latin typeface="Times New Roman" pitchFamily="18" charset="0"/>
              </a:rPr>
              <a:t>L.r</a:t>
            </a:r>
            <a:r>
              <a:rPr kumimoji="1" lang="en-US" altLang="zh-CN" sz="2000" b="1" dirty="0">
                <a:solidFill>
                  <a:srgbClr val="0000FF"/>
                </a:solidFill>
                <a:latin typeface="Times New Roman" pitchFamily="18" charset="0"/>
              </a:rPr>
              <a:t>[j+1]=temp;</a:t>
            </a:r>
          </a:p>
          <a:p>
            <a:pPr fontAlgn="base">
              <a:lnSpc>
                <a:spcPct val="60000"/>
              </a:lnSpc>
              <a:spcBef>
                <a:spcPct val="50000"/>
              </a:spcBef>
              <a:spcAft>
                <a:spcPct val="0"/>
              </a:spcAft>
            </a:pPr>
            <a:r>
              <a:rPr kumimoji="1" lang="en-US" altLang="zh-CN" sz="2000" b="1" dirty="0">
                <a:solidFill>
                  <a:srgbClr val="0000FF"/>
                </a:solidFill>
                <a:latin typeface="Times New Roman" pitchFamily="18" charset="0"/>
              </a:rPr>
              <a:t>     </a:t>
            </a:r>
            <a:r>
              <a:rPr kumimoji="1" lang="zh-CN" altLang="en-US" sz="2000" b="1" dirty="0">
                <a:solidFill>
                  <a:srgbClr val="0000FF"/>
                </a:solidFill>
                <a:latin typeface="Times New Roman" pitchFamily="18" charset="0"/>
              </a:rPr>
              <a:t>              </a:t>
            </a:r>
            <a:r>
              <a:rPr kumimoji="1" lang="en-US" altLang="zh-CN" sz="2000" b="1" dirty="0" err="1">
                <a:solidFill>
                  <a:srgbClr val="0000FF"/>
                </a:solidFill>
                <a:latin typeface="Times New Roman" pitchFamily="18" charset="0"/>
              </a:rPr>
              <a:t>noswap</a:t>
            </a:r>
            <a:r>
              <a:rPr kumimoji="1" lang="en-US" altLang="zh-CN" sz="2000" b="1" dirty="0">
                <a:solidFill>
                  <a:srgbClr val="0000FF"/>
                </a:solidFill>
                <a:latin typeface="Times New Roman" pitchFamily="18" charset="0"/>
              </a:rPr>
              <a:t>=FALSE;</a:t>
            </a:r>
          </a:p>
          <a:p>
            <a:pPr fontAlgn="base">
              <a:lnSpc>
                <a:spcPct val="60000"/>
              </a:lnSpc>
              <a:spcBef>
                <a:spcPct val="50000"/>
              </a:spcBef>
              <a:spcAft>
                <a:spcPct val="0"/>
              </a:spcAft>
            </a:pPr>
            <a:r>
              <a:rPr kumimoji="1" lang="en-US" altLang="zh-CN" sz="2000" b="1" dirty="0">
                <a:solidFill>
                  <a:srgbClr val="0000FF"/>
                </a:solidFill>
                <a:latin typeface="Times New Roman" pitchFamily="18" charset="0"/>
              </a:rPr>
              <a:t>   </a:t>
            </a:r>
            <a:r>
              <a:rPr kumimoji="1" lang="zh-CN" altLang="en-US" sz="2000" b="1" dirty="0">
                <a:solidFill>
                  <a:srgbClr val="0000FF"/>
                </a:solidFill>
                <a:latin typeface="Times New Roman" pitchFamily="18" charset="0"/>
              </a:rPr>
              <a:t>           </a:t>
            </a:r>
            <a:r>
              <a:rPr kumimoji="1" lang="en-US" altLang="zh-CN" sz="2000" b="1" dirty="0">
                <a:solidFill>
                  <a:srgbClr val="0000FF"/>
                </a:solidFill>
                <a:latin typeface="Times New Roman" pitchFamily="18" charset="0"/>
              </a:rPr>
              <a:t>}</a:t>
            </a:r>
          </a:p>
          <a:p>
            <a:pPr fontAlgn="base">
              <a:lnSpc>
                <a:spcPct val="60000"/>
              </a:lnSpc>
              <a:spcBef>
                <a:spcPct val="50000"/>
              </a:spcBef>
              <a:spcAft>
                <a:spcPct val="0"/>
              </a:spcAft>
            </a:pPr>
            <a:r>
              <a:rPr kumimoji="1" lang="en-US" altLang="zh-CN" sz="2000" b="1" dirty="0">
                <a:solidFill>
                  <a:srgbClr val="0000FF"/>
                </a:solidFill>
                <a:latin typeface="Times New Roman" pitchFamily="18" charset="0"/>
              </a:rPr>
              <a:t>   </a:t>
            </a:r>
            <a:r>
              <a:rPr kumimoji="1" lang="zh-CN" altLang="en-US" sz="2000" b="1" dirty="0">
                <a:solidFill>
                  <a:srgbClr val="0000FF"/>
                </a:solidFill>
                <a:latin typeface="Times New Roman" pitchFamily="18" charset="0"/>
              </a:rPr>
              <a:t>      </a:t>
            </a:r>
            <a:r>
              <a:rPr kumimoji="1" lang="en-US" altLang="zh-CN" sz="2000" b="1" dirty="0">
                <a:solidFill>
                  <a:srgbClr val="0000FF"/>
                </a:solidFill>
                <a:latin typeface="Times New Roman" pitchFamily="18" charset="0"/>
              </a:rPr>
              <a:t>if (</a:t>
            </a:r>
            <a:r>
              <a:rPr kumimoji="1" lang="en-US" altLang="zh-CN" sz="2000" b="1" dirty="0" err="1">
                <a:solidFill>
                  <a:srgbClr val="0000FF"/>
                </a:solidFill>
                <a:latin typeface="Times New Roman" pitchFamily="18" charset="0"/>
              </a:rPr>
              <a:t>noswap</a:t>
            </a:r>
            <a:r>
              <a:rPr kumimoji="1" lang="en-US" altLang="zh-CN" sz="2000" b="1" dirty="0">
                <a:solidFill>
                  <a:srgbClr val="0000FF"/>
                </a:solidFill>
                <a:latin typeface="Times New Roman" pitchFamily="18" charset="0"/>
              </a:rPr>
              <a:t>)  break;</a:t>
            </a:r>
            <a:r>
              <a:rPr kumimoji="1" lang="zh-CN" altLang="en-US" sz="2000" b="1" dirty="0">
                <a:solidFill>
                  <a:srgbClr val="0000FF"/>
                </a:solidFill>
                <a:latin typeface="Times New Roman" pitchFamily="18" charset="0"/>
              </a:rPr>
              <a:t> </a:t>
            </a:r>
            <a:r>
              <a:rPr kumimoji="1" lang="en-US" altLang="zh-CN" sz="1600" b="1" dirty="0">
                <a:solidFill>
                  <a:srgbClr val="0000FF"/>
                </a:solidFill>
                <a:latin typeface="Times New Roman" pitchFamily="18" charset="0"/>
              </a:rPr>
              <a:t>//</a:t>
            </a:r>
            <a:r>
              <a:rPr kumimoji="1" lang="zh-CN" altLang="en-US" sz="1600" b="1" dirty="0">
                <a:solidFill>
                  <a:srgbClr val="0000FF"/>
                </a:solidFill>
                <a:latin typeface="Times New Roman" pitchFamily="18" charset="0"/>
              </a:rPr>
              <a:t> 两两都不用互换，说明已经排好序了</a:t>
            </a:r>
            <a:endParaRPr kumimoji="1" lang="en-US" altLang="zh-CN" sz="1600" b="1" dirty="0">
              <a:solidFill>
                <a:srgbClr val="0000FF"/>
              </a:solidFill>
              <a:latin typeface="Times New Roman" pitchFamily="18" charset="0"/>
            </a:endParaRPr>
          </a:p>
          <a:p>
            <a:pPr fontAlgn="base">
              <a:lnSpc>
                <a:spcPct val="60000"/>
              </a:lnSpc>
              <a:spcBef>
                <a:spcPct val="50000"/>
              </a:spcBef>
              <a:spcAft>
                <a:spcPct val="0"/>
              </a:spcAft>
            </a:pPr>
            <a:r>
              <a:rPr kumimoji="1" lang="en-US" altLang="zh-CN" sz="2000" b="1" dirty="0">
                <a:solidFill>
                  <a:srgbClr val="0000FF"/>
                </a:solidFill>
                <a:latin typeface="Times New Roman" pitchFamily="18" charset="0"/>
              </a:rPr>
              <a:t>  </a:t>
            </a:r>
            <a:r>
              <a:rPr kumimoji="1" lang="zh-CN" altLang="en-US" sz="2000" b="1" dirty="0">
                <a:solidFill>
                  <a:srgbClr val="0000FF"/>
                </a:solidFill>
                <a:latin typeface="Times New Roman" pitchFamily="18" charset="0"/>
              </a:rPr>
              <a:t>  </a:t>
            </a:r>
            <a:r>
              <a:rPr kumimoji="1" lang="en-US" altLang="zh-CN" sz="2000" b="1" dirty="0">
                <a:solidFill>
                  <a:srgbClr val="0000FF"/>
                </a:solidFill>
                <a:latin typeface="Times New Roman" pitchFamily="18" charset="0"/>
              </a:rPr>
              <a:t>}</a:t>
            </a:r>
          </a:p>
          <a:p>
            <a:pPr fontAlgn="base">
              <a:lnSpc>
                <a:spcPct val="60000"/>
              </a:lnSpc>
              <a:spcBef>
                <a:spcPct val="50000"/>
              </a:spcBef>
              <a:spcAft>
                <a:spcPct val="0"/>
              </a:spcAft>
            </a:pPr>
            <a:r>
              <a:rPr kumimoji="1" lang="en-US" altLang="zh-CN" sz="2000" b="1" dirty="0">
                <a:solidFill>
                  <a:srgbClr val="0000FF"/>
                </a:solidFill>
                <a:latin typeface="Times New Roman" pitchFamily="18" charset="0"/>
              </a:rPr>
              <a:t>}</a:t>
            </a:r>
          </a:p>
        </p:txBody>
      </p:sp>
    </p:spTree>
    <p:extLst>
      <p:ext uri="{BB962C8B-B14F-4D97-AF65-F5344CB8AC3E}">
        <p14:creationId xmlns:p14="http://schemas.microsoft.com/office/powerpoint/2010/main" val="4010184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
                                            <p:txEl>
                                              <p:pRg st="9" end="9"/>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4">
                                            <p:txEl>
                                              <p:pRg st="10" end="1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4">
                                            <p:txEl>
                                              <p:pRg st="11" end="11"/>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4">
                                            <p:txEl>
                                              <p:pRg st="12" end="12"/>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4">
                                            <p:txEl>
                                              <p:pRg st="13" end="13"/>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4">
                                            <p:txEl>
                                              <p:pRg st="14" end="14"/>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4">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0063EC4C-CFD8-4F45-A0A2-30028C1F73DB}" type="slidenum">
              <a:rPr lang="zh-CN" altLang="en-US" b="1">
                <a:solidFill>
                  <a:srgbClr val="F79646">
                    <a:lumMod val="75000"/>
                  </a:srgbClr>
                </a:solidFill>
              </a:rPr>
              <a:pPr/>
              <a:t>6</a:t>
            </a:fld>
            <a:endParaRPr lang="zh-CN" altLang="en-US" b="1" dirty="0">
              <a:solidFill>
                <a:srgbClr val="F79646">
                  <a:lumMod val="75000"/>
                </a:srgbClr>
              </a:solidFill>
            </a:endParaRPr>
          </a:p>
        </p:txBody>
      </p:sp>
      <p:sp>
        <p:nvSpPr>
          <p:cNvPr id="2" name="标题 1"/>
          <p:cNvSpPr>
            <a:spLocks noGrp="1"/>
          </p:cNvSpPr>
          <p:nvPr>
            <p:ph type="title"/>
          </p:nvPr>
        </p:nvSpPr>
        <p:spPr>
          <a:xfrm>
            <a:off x="457200" y="0"/>
            <a:ext cx="8229600" cy="1143000"/>
          </a:xfrm>
        </p:spPr>
        <p:txBody>
          <a:bodyPr>
            <a:normAutofit/>
          </a:bodyPr>
          <a:lstStyle/>
          <a:p>
            <a:pPr lvl="0" fontAlgn="base">
              <a:lnSpc>
                <a:spcPct val="150000"/>
              </a:lnSpc>
              <a:spcBef>
                <a:spcPct val="5000"/>
              </a:spcBef>
              <a:spcAft>
                <a:spcPct val="5000"/>
              </a:spcAft>
            </a:pPr>
            <a:r>
              <a:rPr kumimoji="1" lang="en-US" altLang="zh-CN" sz="3200" b="1" dirty="0">
                <a:latin typeface="Arial" charset="0"/>
                <a:ea typeface="宋体" charset="-122"/>
                <a:cs typeface="+mn-cs"/>
              </a:rPr>
              <a:t>6.1  </a:t>
            </a:r>
            <a:r>
              <a:rPr kumimoji="1" lang="zh-CN" altLang="en-US" sz="3200" b="1" dirty="0">
                <a:latin typeface="Arial" charset="0"/>
                <a:ea typeface="宋体" charset="-122"/>
                <a:cs typeface="+mn-cs"/>
              </a:rPr>
              <a:t>概述</a:t>
            </a:r>
          </a:p>
        </p:txBody>
      </p:sp>
      <p:sp>
        <p:nvSpPr>
          <p:cNvPr id="4" name="日期占位符 3"/>
          <p:cNvSpPr>
            <a:spLocks noGrp="1"/>
          </p:cNvSpPr>
          <p:nvPr>
            <p:ph type="dt" sz="half" idx="4294967295"/>
          </p:nvPr>
        </p:nvSpPr>
        <p:spPr>
          <a:xfrm>
            <a:off x="0" y="6356350"/>
            <a:ext cx="2133600" cy="365125"/>
          </a:xfrm>
        </p:spPr>
        <p:txBody>
          <a:bodyPr/>
          <a:lstStyle/>
          <a:p>
            <a:fld id="{318EC516-E885-4C45-9127-ED99F22198EA}" type="datetime1">
              <a:rPr lang="zh-CN" altLang="en-US" b="1" smtClean="0">
                <a:solidFill>
                  <a:srgbClr val="F79646">
                    <a:lumMod val="75000"/>
                  </a:srgbClr>
                </a:solidFill>
              </a:rPr>
              <a:t>2025/4/9</a:t>
            </a:fld>
            <a:endParaRPr lang="zh-CN" altLang="en-US" b="1" dirty="0">
              <a:solidFill>
                <a:srgbClr val="F79646">
                  <a:lumMod val="75000"/>
                </a:srgbClr>
              </a:solidFill>
            </a:endParaRPr>
          </a:p>
        </p:txBody>
      </p:sp>
      <p:pic>
        <p:nvPicPr>
          <p:cNvPr id="2049" name="Picture 1" descr="C:\Users\Haijun\AppData\Roaming\Tencent\Users\2968516474\QQ\WinTemp\RichOle\O5)[OOM[}$H7(6{A~41GY`Q.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73137" y="1"/>
            <a:ext cx="970863" cy="838199"/>
          </a:xfrm>
          <a:prstGeom prst="rect">
            <a:avLst/>
          </a:prstGeom>
          <a:noFill/>
          <a:extLst>
            <a:ext uri="{909E8E84-426E-40DD-AFC4-6F175D3DCCD1}">
              <a14:hiddenFill xmlns:a14="http://schemas.microsoft.com/office/drawing/2010/main">
                <a:solidFill>
                  <a:srgbClr val="FFFFFF"/>
                </a:solidFill>
              </a14:hiddenFill>
            </a:ext>
          </a:extLst>
        </p:spPr>
      </p:pic>
      <p:cxnSp>
        <p:nvCxnSpPr>
          <p:cNvPr id="12" name="直接连接符 11"/>
          <p:cNvCxnSpPr/>
          <p:nvPr/>
        </p:nvCxnSpPr>
        <p:spPr>
          <a:xfrm>
            <a:off x="457200" y="6324600"/>
            <a:ext cx="822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Text Box 4"/>
          <p:cNvSpPr txBox="1">
            <a:spLocks noChangeArrowheads="1"/>
          </p:cNvSpPr>
          <p:nvPr/>
        </p:nvSpPr>
        <p:spPr bwMode="auto">
          <a:xfrm>
            <a:off x="762000" y="1273175"/>
            <a:ext cx="7848600" cy="1541463"/>
          </a:xfrm>
          <a:prstGeom prst="rect">
            <a:avLst/>
          </a:prstGeom>
          <a:noFill/>
          <a:ln w="9525">
            <a:noFill/>
            <a:miter lim="800000"/>
            <a:headEnd/>
            <a:tailEnd/>
          </a:ln>
          <a:effectLst/>
        </p:spPr>
        <p:txBody>
          <a:bodyPr>
            <a:spAutoFit/>
          </a:bodyPr>
          <a:lstStyle/>
          <a:p>
            <a:pPr fontAlgn="base">
              <a:lnSpc>
                <a:spcPct val="125000"/>
              </a:lnSpc>
              <a:spcBef>
                <a:spcPct val="0"/>
              </a:spcBef>
              <a:spcAft>
                <a:spcPct val="0"/>
              </a:spcAft>
            </a:pPr>
            <a:r>
              <a:rPr kumimoji="1" lang="zh-CN" altLang="en-US" sz="4000" b="1" dirty="0">
                <a:solidFill>
                  <a:srgbClr val="0000FF"/>
                </a:solidFill>
                <a:latin typeface="Times New Roman" pitchFamily="18" charset="0"/>
                <a:ea typeface="楷体_GB2312" pitchFamily="49" charset="-122"/>
              </a:rPr>
              <a:t>　　</a:t>
            </a:r>
            <a:r>
              <a:rPr kumimoji="1" lang="zh-CN" altLang="en-US" sz="3600" b="1" dirty="0">
                <a:solidFill>
                  <a:srgbClr val="0000FF"/>
                </a:solidFill>
                <a:latin typeface="Times New Roman" pitchFamily="18" charset="0"/>
                <a:ea typeface="楷体_GB2312" pitchFamily="49" charset="-122"/>
              </a:rPr>
              <a:t>内部排序的过程是一个逐步扩大</a:t>
            </a:r>
          </a:p>
          <a:p>
            <a:pPr fontAlgn="base">
              <a:lnSpc>
                <a:spcPct val="125000"/>
              </a:lnSpc>
              <a:spcBef>
                <a:spcPct val="0"/>
              </a:spcBef>
              <a:spcAft>
                <a:spcPct val="0"/>
              </a:spcAft>
            </a:pPr>
            <a:r>
              <a:rPr kumimoji="1" lang="zh-CN" altLang="en-US" sz="3600" b="1" dirty="0">
                <a:solidFill>
                  <a:srgbClr val="0000FF"/>
                </a:solidFill>
                <a:latin typeface="Times New Roman" pitchFamily="18" charset="0"/>
                <a:ea typeface="楷体_GB2312" pitchFamily="49" charset="-122"/>
              </a:rPr>
              <a:t>记录的有序序列长度的过程。</a:t>
            </a:r>
            <a:endParaRPr kumimoji="1" lang="zh-CN" altLang="en-US" sz="4000" b="1" dirty="0">
              <a:solidFill>
                <a:srgbClr val="6600CC"/>
              </a:solidFill>
              <a:latin typeface="Times New Roman" pitchFamily="18" charset="0"/>
              <a:ea typeface="楷体_GB2312" pitchFamily="49" charset="-122"/>
            </a:endParaRPr>
          </a:p>
        </p:txBody>
      </p:sp>
      <p:sp>
        <p:nvSpPr>
          <p:cNvPr id="16" name="Text Box 7"/>
          <p:cNvSpPr txBox="1">
            <a:spLocks noChangeArrowheads="1"/>
          </p:cNvSpPr>
          <p:nvPr/>
        </p:nvSpPr>
        <p:spPr bwMode="auto">
          <a:xfrm>
            <a:off x="5638800" y="4413250"/>
            <a:ext cx="3505200" cy="641350"/>
          </a:xfrm>
          <a:prstGeom prst="rect">
            <a:avLst/>
          </a:prstGeom>
          <a:noFill/>
          <a:ln w="9525">
            <a:noFill/>
            <a:miter lim="800000"/>
            <a:headEnd/>
            <a:tailEnd/>
          </a:ln>
          <a:effectLst/>
        </p:spPr>
        <p:txBody>
          <a:bodyPr>
            <a:spAutoFit/>
          </a:bodyPr>
          <a:lstStyle/>
          <a:p>
            <a:pPr fontAlgn="base">
              <a:spcBef>
                <a:spcPct val="0"/>
              </a:spcBef>
              <a:spcAft>
                <a:spcPct val="0"/>
              </a:spcAft>
            </a:pPr>
            <a:r>
              <a:rPr kumimoji="1" lang="zh-CN" altLang="en-US" sz="3600" b="1" dirty="0">
                <a:solidFill>
                  <a:srgbClr val="003300"/>
                </a:solidFill>
                <a:latin typeface="Times New Roman" pitchFamily="18" charset="0"/>
                <a:ea typeface="楷体_GB2312" pitchFamily="49" charset="-122"/>
              </a:rPr>
              <a:t>经过一趟排序</a:t>
            </a:r>
            <a:endParaRPr kumimoji="1" lang="zh-CN" altLang="en-US" sz="4000" b="1" dirty="0">
              <a:solidFill>
                <a:srgbClr val="003300"/>
              </a:solidFill>
              <a:latin typeface="Times New Roman" pitchFamily="18" charset="0"/>
              <a:ea typeface="楷体_GB2312" pitchFamily="49" charset="-122"/>
            </a:endParaRPr>
          </a:p>
        </p:txBody>
      </p:sp>
      <p:sp>
        <p:nvSpPr>
          <p:cNvPr id="19" name="Rectangle 8" descr="60%"/>
          <p:cNvSpPr>
            <a:spLocks noChangeArrowheads="1"/>
          </p:cNvSpPr>
          <p:nvPr/>
        </p:nvSpPr>
        <p:spPr bwMode="auto">
          <a:xfrm>
            <a:off x="1143000" y="3270250"/>
            <a:ext cx="2514600" cy="838200"/>
          </a:xfrm>
          <a:prstGeom prst="rect">
            <a:avLst/>
          </a:prstGeom>
          <a:pattFill prst="pct60">
            <a:fgClr>
              <a:srgbClr val="E2D700"/>
            </a:fgClr>
            <a:bgClr>
              <a:srgbClr val="FFFFFF"/>
            </a:bgClr>
          </a:pattFill>
          <a:ln w="9525">
            <a:solidFill>
              <a:srgbClr val="000000"/>
            </a:solidFill>
            <a:miter lim="800000"/>
            <a:headEnd/>
            <a:tailEnd/>
          </a:ln>
          <a:effec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zh-CN" altLang="en-US" sz="3600" b="1" i="0" u="none" strike="noStrike" kern="0" cap="none" spc="0" normalizeH="0" baseline="0" noProof="0">
                <a:ln>
                  <a:noFill/>
                </a:ln>
                <a:solidFill>
                  <a:srgbClr val="003300"/>
                </a:solidFill>
                <a:effectLst/>
                <a:uLnTx/>
                <a:uFillTx/>
                <a:latin typeface="Times New Roman" pitchFamily="18" charset="0"/>
                <a:ea typeface="隶书" pitchFamily="49" charset="-122"/>
              </a:rPr>
              <a:t>有序序列区</a:t>
            </a:r>
            <a:endParaRPr kumimoji="1" lang="zh-CN" altLang="en-US" sz="3600" b="1" i="0" u="none" strike="noStrike" kern="0" cap="none" spc="0" normalizeH="0" baseline="0" noProof="0">
              <a:ln>
                <a:noFill/>
              </a:ln>
              <a:solidFill>
                <a:srgbClr val="003300"/>
              </a:solidFill>
              <a:effectLst/>
              <a:uLnTx/>
              <a:uFillTx/>
              <a:latin typeface="Times New Roman" pitchFamily="18" charset="0"/>
              <a:ea typeface="楷体_GB2312" pitchFamily="49" charset="-122"/>
            </a:endParaRPr>
          </a:p>
        </p:txBody>
      </p:sp>
      <p:sp>
        <p:nvSpPr>
          <p:cNvPr id="20" name="Rectangle 9" descr="棚架"/>
          <p:cNvSpPr>
            <a:spLocks noChangeArrowheads="1"/>
          </p:cNvSpPr>
          <p:nvPr/>
        </p:nvSpPr>
        <p:spPr bwMode="auto">
          <a:xfrm>
            <a:off x="3657600" y="3270250"/>
            <a:ext cx="4038600" cy="838200"/>
          </a:xfrm>
          <a:prstGeom prst="rect">
            <a:avLst/>
          </a:prstGeom>
          <a:pattFill prst="trellis">
            <a:fgClr>
              <a:srgbClr val="00FFFF"/>
            </a:fgClr>
            <a:bgClr>
              <a:srgbClr val="FFFFFF"/>
            </a:bgClr>
          </a:pattFill>
          <a:ln w="9525">
            <a:solidFill>
              <a:srgbClr val="000000"/>
            </a:solidFill>
            <a:miter lim="800000"/>
            <a:headEnd/>
            <a:tailEnd/>
          </a:ln>
          <a:effec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zh-CN" altLang="en-US" sz="3600" b="1" i="0" u="none" strike="noStrike" kern="0" cap="none" spc="0" normalizeH="0" baseline="0" noProof="0">
                <a:ln>
                  <a:noFill/>
                </a:ln>
                <a:solidFill>
                  <a:srgbClr val="003300"/>
                </a:solidFill>
                <a:effectLst/>
                <a:uLnTx/>
                <a:uFillTx/>
                <a:latin typeface="隶书" pitchFamily="49" charset="-122"/>
                <a:ea typeface="隶书" pitchFamily="49" charset="-122"/>
              </a:rPr>
              <a:t>无 序 序 列 区</a:t>
            </a:r>
            <a:endParaRPr kumimoji="1" lang="zh-CN" altLang="en-US" sz="4400" b="1" i="0" u="none" strike="noStrike" kern="0" cap="none" spc="0" normalizeH="0" baseline="0" noProof="0">
              <a:ln>
                <a:noFill/>
              </a:ln>
              <a:solidFill>
                <a:srgbClr val="003300"/>
              </a:solidFill>
              <a:effectLst/>
              <a:uLnTx/>
              <a:uFillTx/>
              <a:latin typeface="Times New Roman" pitchFamily="18" charset="0"/>
              <a:ea typeface="楷体_GB2312" pitchFamily="49" charset="-122"/>
            </a:endParaRPr>
          </a:p>
        </p:txBody>
      </p:sp>
      <p:sp>
        <p:nvSpPr>
          <p:cNvPr id="21" name="Rectangle 12" descr="60%"/>
          <p:cNvSpPr>
            <a:spLocks noChangeArrowheads="1"/>
          </p:cNvSpPr>
          <p:nvPr/>
        </p:nvSpPr>
        <p:spPr bwMode="auto">
          <a:xfrm>
            <a:off x="1219200" y="5403850"/>
            <a:ext cx="2971800" cy="838200"/>
          </a:xfrm>
          <a:prstGeom prst="rect">
            <a:avLst/>
          </a:prstGeom>
          <a:pattFill prst="pct60">
            <a:fgClr>
              <a:srgbClr val="E2D700"/>
            </a:fgClr>
            <a:bgClr>
              <a:srgbClr val="FFFFFF"/>
            </a:bgClr>
          </a:pattFill>
          <a:ln w="9525">
            <a:solidFill>
              <a:srgbClr val="000000"/>
            </a:solidFill>
            <a:miter lim="800000"/>
            <a:headEnd/>
            <a:tailEnd/>
          </a:ln>
          <a:effec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zh-CN" altLang="en-US" sz="3600" b="1" i="0" u="none" strike="noStrike" kern="0" cap="none" spc="0" normalizeH="0" baseline="0" noProof="0">
                <a:ln>
                  <a:noFill/>
                </a:ln>
                <a:solidFill>
                  <a:srgbClr val="003300"/>
                </a:solidFill>
                <a:effectLst/>
                <a:uLnTx/>
                <a:uFillTx/>
                <a:latin typeface="Times New Roman" pitchFamily="18" charset="0"/>
                <a:ea typeface="隶书" pitchFamily="49" charset="-122"/>
              </a:rPr>
              <a:t>有序序列区</a:t>
            </a:r>
            <a:endParaRPr kumimoji="1" lang="zh-CN" altLang="en-US" sz="3600" b="1" i="0" u="none" strike="noStrike" kern="0" cap="none" spc="0" normalizeH="0" baseline="0" noProof="0">
              <a:ln>
                <a:noFill/>
              </a:ln>
              <a:solidFill>
                <a:srgbClr val="003300"/>
              </a:solidFill>
              <a:effectLst/>
              <a:uLnTx/>
              <a:uFillTx/>
              <a:latin typeface="Times New Roman" pitchFamily="18" charset="0"/>
              <a:ea typeface="楷体_GB2312" pitchFamily="49" charset="-122"/>
            </a:endParaRPr>
          </a:p>
        </p:txBody>
      </p:sp>
      <p:sp>
        <p:nvSpPr>
          <p:cNvPr id="22" name="Rectangle 13" descr="棚架"/>
          <p:cNvSpPr>
            <a:spLocks noChangeArrowheads="1"/>
          </p:cNvSpPr>
          <p:nvPr/>
        </p:nvSpPr>
        <p:spPr bwMode="auto">
          <a:xfrm>
            <a:off x="4191000" y="5403850"/>
            <a:ext cx="3505200" cy="838200"/>
          </a:xfrm>
          <a:prstGeom prst="rect">
            <a:avLst/>
          </a:prstGeom>
          <a:pattFill prst="trellis">
            <a:fgClr>
              <a:srgbClr val="00FFFF"/>
            </a:fgClr>
            <a:bgClr>
              <a:srgbClr val="FFFFFF"/>
            </a:bgClr>
          </a:pattFill>
          <a:ln w="9525">
            <a:solidFill>
              <a:srgbClr val="000000"/>
            </a:solidFill>
            <a:miter lim="800000"/>
            <a:headEnd/>
            <a:tailEnd/>
          </a:ln>
          <a:effec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zh-CN" altLang="en-US" sz="3600" b="1" i="0" u="none" strike="noStrike" kern="0" cap="none" spc="0" normalizeH="0" baseline="0" noProof="0">
                <a:ln>
                  <a:noFill/>
                </a:ln>
                <a:solidFill>
                  <a:srgbClr val="003300"/>
                </a:solidFill>
                <a:effectLst/>
                <a:uLnTx/>
                <a:uFillTx/>
                <a:latin typeface="隶书" pitchFamily="49" charset="-122"/>
                <a:ea typeface="隶书" pitchFamily="49" charset="-122"/>
              </a:rPr>
              <a:t>无 序 序 列 区</a:t>
            </a:r>
            <a:endParaRPr kumimoji="1" lang="zh-CN" altLang="en-US" sz="4400" b="1" i="0" u="none" strike="noStrike" kern="0" cap="none" spc="0" normalizeH="0" baseline="0" noProof="0">
              <a:ln>
                <a:noFill/>
              </a:ln>
              <a:solidFill>
                <a:srgbClr val="003300"/>
              </a:solidFill>
              <a:effectLst/>
              <a:uLnTx/>
              <a:uFillTx/>
              <a:latin typeface="Times New Roman" pitchFamily="18" charset="0"/>
              <a:ea typeface="楷体_GB2312" pitchFamily="49" charset="-122"/>
            </a:endParaRPr>
          </a:p>
        </p:txBody>
      </p:sp>
      <p:sp>
        <p:nvSpPr>
          <p:cNvPr id="23" name="AutoShape 14"/>
          <p:cNvSpPr>
            <a:spLocks noChangeArrowheads="1"/>
          </p:cNvSpPr>
          <p:nvPr/>
        </p:nvSpPr>
        <p:spPr bwMode="auto">
          <a:xfrm>
            <a:off x="4876800" y="4337050"/>
            <a:ext cx="533400" cy="914400"/>
          </a:xfrm>
          <a:prstGeom prst="downArrow">
            <a:avLst>
              <a:gd name="adj1" fmla="val 50000"/>
              <a:gd name="adj2" fmla="val 42857"/>
            </a:avLst>
          </a:prstGeom>
          <a:solidFill>
            <a:srgbClr val="E2D700"/>
          </a:solidFill>
          <a:ln w="9525">
            <a:solidFill>
              <a:srgbClr val="000000"/>
            </a:solidFill>
            <a:miter lim="800000"/>
            <a:headEnd/>
            <a:tailEnd/>
          </a:ln>
          <a:effectLst/>
        </p:spPr>
        <p:txBody>
          <a:bodyPr vert="eaVert"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CN" altLang="en-US" sz="3000" b="1" i="0" u="none" strike="noStrike" kern="0" cap="none" spc="0" normalizeH="0" baseline="0" noProof="0">
              <a:ln>
                <a:noFill/>
              </a:ln>
              <a:solidFill>
                <a:srgbClr val="6600CC"/>
              </a:solidFill>
              <a:effectLst/>
              <a:uLnTx/>
              <a:uFillTx/>
              <a:latin typeface="Times New Roman" pitchFamily="18" charset="0"/>
              <a:ea typeface="楷体_GB2312" pitchFamily="49" charset="-122"/>
            </a:endParaRPr>
          </a:p>
        </p:txBody>
      </p:sp>
      <p:sp>
        <p:nvSpPr>
          <p:cNvPr id="24" name="Line 15"/>
          <p:cNvSpPr>
            <a:spLocks noChangeShapeType="1"/>
          </p:cNvSpPr>
          <p:nvPr/>
        </p:nvSpPr>
        <p:spPr bwMode="auto">
          <a:xfrm>
            <a:off x="3657600" y="4108450"/>
            <a:ext cx="0" cy="1295400"/>
          </a:xfrm>
          <a:prstGeom prst="line">
            <a:avLst/>
          </a:prstGeom>
          <a:noFill/>
          <a:ln w="9525" cap="rnd">
            <a:solidFill>
              <a:srgbClr val="003366"/>
            </a:solidFill>
            <a:prstDash val="sysDot"/>
            <a:round/>
            <a:headEnd/>
            <a:tailEnd/>
          </a:ln>
          <a:effectLst/>
        </p:spPr>
        <p:txBody>
          <a:bodyPr wrap="none" anchor="ctr"/>
          <a:lstStyle/>
          <a:p>
            <a:pPr algn="ctr" fontAlgn="base">
              <a:spcBef>
                <a:spcPct val="0"/>
              </a:spcBef>
              <a:spcAft>
                <a:spcPct val="0"/>
              </a:spcAft>
            </a:pPr>
            <a:endParaRPr kumimoji="1" lang="zh-CN" altLang="en-US" sz="3000" b="1">
              <a:solidFill>
                <a:srgbClr val="6600CC"/>
              </a:solidFill>
              <a:latin typeface="Times New Roman" pitchFamily="18" charset="0"/>
              <a:ea typeface="楷体_GB2312" pitchFamily="49" charset="-122"/>
            </a:endParaRPr>
          </a:p>
        </p:txBody>
      </p:sp>
      <p:sp>
        <p:nvSpPr>
          <p:cNvPr id="25" name="Line 16"/>
          <p:cNvSpPr>
            <a:spLocks noChangeShapeType="1"/>
          </p:cNvSpPr>
          <p:nvPr/>
        </p:nvSpPr>
        <p:spPr bwMode="auto">
          <a:xfrm>
            <a:off x="4191000" y="4108450"/>
            <a:ext cx="0" cy="1295400"/>
          </a:xfrm>
          <a:prstGeom prst="line">
            <a:avLst/>
          </a:prstGeom>
          <a:noFill/>
          <a:ln w="9525" cap="rnd">
            <a:solidFill>
              <a:srgbClr val="003366"/>
            </a:solidFill>
            <a:prstDash val="sysDot"/>
            <a:round/>
            <a:headEnd/>
            <a:tailEnd/>
          </a:ln>
          <a:effectLst/>
        </p:spPr>
        <p:txBody>
          <a:bodyPr wrap="none" anchor="ctr"/>
          <a:lstStyle/>
          <a:p>
            <a:pPr algn="ctr" fontAlgn="base">
              <a:spcBef>
                <a:spcPct val="0"/>
              </a:spcBef>
              <a:spcAft>
                <a:spcPct val="0"/>
              </a:spcAft>
            </a:pPr>
            <a:endParaRPr kumimoji="1" lang="zh-CN" altLang="en-US" sz="3000" b="1">
              <a:solidFill>
                <a:srgbClr val="6600CC"/>
              </a:solidFill>
              <a:latin typeface="Times New Roman" pitchFamily="18" charset="0"/>
              <a:ea typeface="楷体_GB2312" pitchFamily="49" charset="-122"/>
            </a:endParaRPr>
          </a:p>
        </p:txBody>
      </p:sp>
      <p:sp>
        <p:nvSpPr>
          <p:cNvPr id="26" name="Text Box 2"/>
          <p:cNvSpPr txBox="1">
            <a:spLocks noChangeArrowheads="1"/>
          </p:cNvSpPr>
          <p:nvPr/>
        </p:nvSpPr>
        <p:spPr bwMode="auto">
          <a:xfrm>
            <a:off x="152400" y="1076582"/>
            <a:ext cx="6553200" cy="519113"/>
          </a:xfrm>
          <a:prstGeom prst="rect">
            <a:avLst/>
          </a:prstGeom>
          <a:noFill/>
          <a:ln w="9525" algn="ctr">
            <a:noFill/>
            <a:miter lim="800000"/>
            <a:headEnd/>
            <a:tailEnd/>
          </a:ln>
          <a:effectLst/>
        </p:spPr>
        <p:txBody>
          <a:bodyPr>
            <a:spAutoFit/>
          </a:bodyPr>
          <a:lstStyle/>
          <a:p>
            <a:pPr fontAlgn="base">
              <a:spcBef>
                <a:spcPct val="20000"/>
              </a:spcBef>
              <a:spcAft>
                <a:spcPct val="0"/>
              </a:spcAft>
              <a:buFont typeface="Wingdings" pitchFamily="2" charset="2"/>
              <a:buChar char="p"/>
            </a:pPr>
            <a:r>
              <a:rPr kumimoji="1" lang="en-US" altLang="zh-CN" sz="2800" b="1" dirty="0">
                <a:solidFill>
                  <a:srgbClr val="003300"/>
                </a:solidFill>
                <a:latin typeface="Times New Roman" pitchFamily="18" charset="0"/>
              </a:rPr>
              <a:t> </a:t>
            </a:r>
            <a:r>
              <a:rPr kumimoji="1" lang="zh-CN" altLang="en-US" sz="2800" b="1" dirty="0">
                <a:solidFill>
                  <a:srgbClr val="003300"/>
                </a:solidFill>
                <a:latin typeface="Times New Roman" pitchFamily="18" charset="0"/>
              </a:rPr>
              <a:t>内部排序</a:t>
            </a:r>
          </a:p>
        </p:txBody>
      </p:sp>
    </p:spTree>
    <p:extLst>
      <p:ext uri="{BB962C8B-B14F-4D97-AF65-F5344CB8AC3E}">
        <p14:creationId xmlns:p14="http://schemas.microsoft.com/office/powerpoint/2010/main" val="4191843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strips(downRight)">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wipe(left)">
                                      <p:cBhvr>
                                        <p:cTn id="12" dur="500"/>
                                        <p:tgtEl>
                                          <p:spTgt spid="19"/>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20"/>
                                        </p:tgtEl>
                                        <p:attrNameLst>
                                          <p:attrName>style.visibility</p:attrName>
                                        </p:attrNameLst>
                                      </p:cBhvr>
                                      <p:to>
                                        <p:strVal val="visible"/>
                                      </p:to>
                                    </p:set>
                                    <p:animEffect transition="in" filter="wipe(left)">
                                      <p:cBhvr>
                                        <p:cTn id="16" dur="500"/>
                                        <p:tgtEl>
                                          <p:spTgt spid="20"/>
                                        </p:tgtEl>
                                      </p:cBhvr>
                                    </p:animEffect>
                                  </p:childTnLst>
                                </p:cTn>
                              </p:par>
                            </p:childTnLst>
                          </p:cTn>
                        </p:par>
                      </p:childTnLst>
                    </p:cTn>
                  </p:par>
                  <p:par>
                    <p:cTn id="17" fill="hold">
                      <p:stCondLst>
                        <p:cond delay="indefinite"/>
                      </p:stCondLst>
                      <p:childTnLst>
                        <p:par>
                          <p:cTn id="18" fill="hold">
                            <p:stCondLst>
                              <p:cond delay="0"/>
                            </p:stCondLst>
                            <p:childTnLst>
                              <p:par>
                                <p:cTn id="19" presetID="12" presetClass="entr" presetSubtype="2" fill="hold" grpId="0" nodeType="click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slide(fromRight)">
                                      <p:cBhvr>
                                        <p:cTn id="21" dur="500"/>
                                        <p:tgtEl>
                                          <p:spTgt spid="16"/>
                                        </p:tgtEl>
                                      </p:cBhvr>
                                    </p:animEffect>
                                  </p:childTnLst>
                                </p:cTn>
                              </p:par>
                            </p:childTnLst>
                          </p:cTn>
                        </p:par>
                        <p:par>
                          <p:cTn id="22" fill="hold">
                            <p:stCondLst>
                              <p:cond delay="500"/>
                            </p:stCondLst>
                            <p:childTnLst>
                              <p:par>
                                <p:cTn id="23" presetID="17" presetClass="entr" presetSubtype="1" fill="hold" grpId="0" nodeType="afterEffect">
                                  <p:stCondLst>
                                    <p:cond delay="0"/>
                                  </p:stCondLst>
                                  <p:childTnLst>
                                    <p:set>
                                      <p:cBhvr>
                                        <p:cTn id="24" dur="1" fill="hold">
                                          <p:stCondLst>
                                            <p:cond delay="0"/>
                                          </p:stCondLst>
                                        </p:cTn>
                                        <p:tgtEl>
                                          <p:spTgt spid="23"/>
                                        </p:tgtEl>
                                        <p:attrNameLst>
                                          <p:attrName>style.visibility</p:attrName>
                                        </p:attrNameLst>
                                      </p:cBhvr>
                                      <p:to>
                                        <p:strVal val="visible"/>
                                      </p:to>
                                    </p:set>
                                    <p:anim calcmode="lin" valueType="num">
                                      <p:cBhvr>
                                        <p:cTn id="25" dur="500" fill="hold"/>
                                        <p:tgtEl>
                                          <p:spTgt spid="23"/>
                                        </p:tgtEl>
                                        <p:attrNameLst>
                                          <p:attrName>ppt_x</p:attrName>
                                        </p:attrNameLst>
                                      </p:cBhvr>
                                      <p:tavLst>
                                        <p:tav tm="0">
                                          <p:val>
                                            <p:strVal val="#ppt_x"/>
                                          </p:val>
                                        </p:tav>
                                        <p:tav tm="100000">
                                          <p:val>
                                            <p:strVal val="#ppt_x"/>
                                          </p:val>
                                        </p:tav>
                                      </p:tavLst>
                                    </p:anim>
                                    <p:anim calcmode="lin" valueType="num">
                                      <p:cBhvr>
                                        <p:cTn id="26" dur="500" fill="hold"/>
                                        <p:tgtEl>
                                          <p:spTgt spid="23"/>
                                        </p:tgtEl>
                                        <p:attrNameLst>
                                          <p:attrName>ppt_y</p:attrName>
                                        </p:attrNameLst>
                                      </p:cBhvr>
                                      <p:tavLst>
                                        <p:tav tm="0">
                                          <p:val>
                                            <p:strVal val="#ppt_y-#ppt_h/2"/>
                                          </p:val>
                                        </p:tav>
                                        <p:tav tm="100000">
                                          <p:val>
                                            <p:strVal val="#ppt_y"/>
                                          </p:val>
                                        </p:tav>
                                      </p:tavLst>
                                    </p:anim>
                                    <p:anim calcmode="lin" valueType="num">
                                      <p:cBhvr>
                                        <p:cTn id="27" dur="500" fill="hold"/>
                                        <p:tgtEl>
                                          <p:spTgt spid="23"/>
                                        </p:tgtEl>
                                        <p:attrNameLst>
                                          <p:attrName>ppt_w</p:attrName>
                                        </p:attrNameLst>
                                      </p:cBhvr>
                                      <p:tavLst>
                                        <p:tav tm="0">
                                          <p:val>
                                            <p:strVal val="#ppt_w"/>
                                          </p:val>
                                        </p:tav>
                                        <p:tav tm="100000">
                                          <p:val>
                                            <p:strVal val="#ppt_w"/>
                                          </p:val>
                                        </p:tav>
                                      </p:tavLst>
                                    </p:anim>
                                    <p:anim calcmode="lin" valueType="num">
                                      <p:cBhvr>
                                        <p:cTn id="28" dur="500" fill="hold"/>
                                        <p:tgtEl>
                                          <p:spTgt spid="23"/>
                                        </p:tgtEl>
                                        <p:attrNameLst>
                                          <p:attrName>ppt_h</p:attrName>
                                        </p:attrNameLst>
                                      </p:cBhvr>
                                      <p:tavLst>
                                        <p:tav tm="0">
                                          <p:val>
                                            <p:fltVal val="0"/>
                                          </p:val>
                                        </p:tav>
                                        <p:tav tm="100000">
                                          <p:val>
                                            <p:strVal val="#ppt_h"/>
                                          </p:val>
                                        </p:tav>
                                      </p:tavLst>
                                    </p:anim>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21"/>
                                        </p:tgtEl>
                                        <p:attrNameLst>
                                          <p:attrName>style.visibility</p:attrName>
                                        </p:attrNameLst>
                                      </p:cBhvr>
                                      <p:to>
                                        <p:strVal val="visible"/>
                                      </p:to>
                                    </p:set>
                                    <p:animEffect transition="in" filter="wipe(left)">
                                      <p:cBhvr>
                                        <p:cTn id="33" dur="500"/>
                                        <p:tgtEl>
                                          <p:spTgt spid="21"/>
                                        </p:tgtEl>
                                      </p:cBhvr>
                                    </p:animEffect>
                                  </p:childTnLst>
                                </p:cTn>
                              </p:par>
                            </p:childTnLst>
                          </p:cTn>
                        </p:par>
                        <p:par>
                          <p:cTn id="34" fill="hold">
                            <p:stCondLst>
                              <p:cond delay="500"/>
                            </p:stCondLst>
                            <p:childTnLst>
                              <p:par>
                                <p:cTn id="35" presetID="22" presetClass="entr" presetSubtype="8" fill="hold" grpId="0" nodeType="afterEffect">
                                  <p:stCondLst>
                                    <p:cond delay="0"/>
                                  </p:stCondLst>
                                  <p:childTnLst>
                                    <p:set>
                                      <p:cBhvr>
                                        <p:cTn id="36" dur="1" fill="hold">
                                          <p:stCondLst>
                                            <p:cond delay="0"/>
                                          </p:stCondLst>
                                        </p:cTn>
                                        <p:tgtEl>
                                          <p:spTgt spid="22"/>
                                        </p:tgtEl>
                                        <p:attrNameLst>
                                          <p:attrName>style.visibility</p:attrName>
                                        </p:attrNameLst>
                                      </p:cBhvr>
                                      <p:to>
                                        <p:strVal val="visible"/>
                                      </p:to>
                                    </p:set>
                                    <p:animEffect transition="in" filter="wipe(left)">
                                      <p:cBhvr>
                                        <p:cTn id="37" dur="500"/>
                                        <p:tgtEl>
                                          <p:spTgt spid="22"/>
                                        </p:tgtEl>
                                      </p:cBhvr>
                                    </p:animEffect>
                                  </p:childTnLst>
                                </p:cTn>
                              </p:par>
                            </p:childTnLst>
                          </p:cTn>
                        </p:par>
                        <p:par>
                          <p:cTn id="38" fill="hold">
                            <p:stCondLst>
                              <p:cond delay="1000"/>
                            </p:stCondLst>
                            <p:childTnLst>
                              <p:par>
                                <p:cTn id="39" presetID="17" presetClass="entr" presetSubtype="1" fill="hold" grpId="0" nodeType="afterEffect">
                                  <p:stCondLst>
                                    <p:cond delay="0"/>
                                  </p:stCondLst>
                                  <p:childTnLst>
                                    <p:set>
                                      <p:cBhvr>
                                        <p:cTn id="40" dur="1" fill="hold">
                                          <p:stCondLst>
                                            <p:cond delay="0"/>
                                          </p:stCondLst>
                                        </p:cTn>
                                        <p:tgtEl>
                                          <p:spTgt spid="24"/>
                                        </p:tgtEl>
                                        <p:attrNameLst>
                                          <p:attrName>style.visibility</p:attrName>
                                        </p:attrNameLst>
                                      </p:cBhvr>
                                      <p:to>
                                        <p:strVal val="visible"/>
                                      </p:to>
                                    </p:set>
                                    <p:anim calcmode="lin" valueType="num">
                                      <p:cBhvr>
                                        <p:cTn id="41" dur="500" fill="hold"/>
                                        <p:tgtEl>
                                          <p:spTgt spid="24"/>
                                        </p:tgtEl>
                                        <p:attrNameLst>
                                          <p:attrName>ppt_x</p:attrName>
                                        </p:attrNameLst>
                                      </p:cBhvr>
                                      <p:tavLst>
                                        <p:tav tm="0">
                                          <p:val>
                                            <p:strVal val="#ppt_x"/>
                                          </p:val>
                                        </p:tav>
                                        <p:tav tm="100000">
                                          <p:val>
                                            <p:strVal val="#ppt_x"/>
                                          </p:val>
                                        </p:tav>
                                      </p:tavLst>
                                    </p:anim>
                                    <p:anim calcmode="lin" valueType="num">
                                      <p:cBhvr>
                                        <p:cTn id="42" dur="500" fill="hold"/>
                                        <p:tgtEl>
                                          <p:spTgt spid="24"/>
                                        </p:tgtEl>
                                        <p:attrNameLst>
                                          <p:attrName>ppt_y</p:attrName>
                                        </p:attrNameLst>
                                      </p:cBhvr>
                                      <p:tavLst>
                                        <p:tav tm="0">
                                          <p:val>
                                            <p:strVal val="#ppt_y-#ppt_h/2"/>
                                          </p:val>
                                        </p:tav>
                                        <p:tav tm="100000">
                                          <p:val>
                                            <p:strVal val="#ppt_y"/>
                                          </p:val>
                                        </p:tav>
                                      </p:tavLst>
                                    </p:anim>
                                    <p:anim calcmode="lin" valueType="num">
                                      <p:cBhvr>
                                        <p:cTn id="43" dur="500" fill="hold"/>
                                        <p:tgtEl>
                                          <p:spTgt spid="24"/>
                                        </p:tgtEl>
                                        <p:attrNameLst>
                                          <p:attrName>ppt_w</p:attrName>
                                        </p:attrNameLst>
                                      </p:cBhvr>
                                      <p:tavLst>
                                        <p:tav tm="0">
                                          <p:val>
                                            <p:strVal val="#ppt_w"/>
                                          </p:val>
                                        </p:tav>
                                        <p:tav tm="100000">
                                          <p:val>
                                            <p:strVal val="#ppt_w"/>
                                          </p:val>
                                        </p:tav>
                                      </p:tavLst>
                                    </p:anim>
                                    <p:anim calcmode="lin" valueType="num">
                                      <p:cBhvr>
                                        <p:cTn id="44" dur="500" fill="hold"/>
                                        <p:tgtEl>
                                          <p:spTgt spid="24"/>
                                        </p:tgtEl>
                                        <p:attrNameLst>
                                          <p:attrName>ppt_h</p:attrName>
                                        </p:attrNameLst>
                                      </p:cBhvr>
                                      <p:tavLst>
                                        <p:tav tm="0">
                                          <p:val>
                                            <p:fltVal val="0"/>
                                          </p:val>
                                        </p:tav>
                                        <p:tav tm="100000">
                                          <p:val>
                                            <p:strVal val="#ppt_h"/>
                                          </p:val>
                                        </p:tav>
                                      </p:tavLst>
                                    </p:anim>
                                  </p:childTnLst>
                                </p:cTn>
                              </p:par>
                            </p:childTnLst>
                          </p:cTn>
                        </p:par>
                        <p:par>
                          <p:cTn id="45" fill="hold">
                            <p:stCondLst>
                              <p:cond delay="1500"/>
                            </p:stCondLst>
                            <p:childTnLst>
                              <p:par>
                                <p:cTn id="46" presetID="17" presetClass="entr" presetSubtype="1" fill="hold" grpId="0" nodeType="afterEffect">
                                  <p:stCondLst>
                                    <p:cond delay="0"/>
                                  </p:stCondLst>
                                  <p:childTnLst>
                                    <p:set>
                                      <p:cBhvr>
                                        <p:cTn id="47" dur="1" fill="hold">
                                          <p:stCondLst>
                                            <p:cond delay="0"/>
                                          </p:stCondLst>
                                        </p:cTn>
                                        <p:tgtEl>
                                          <p:spTgt spid="25"/>
                                        </p:tgtEl>
                                        <p:attrNameLst>
                                          <p:attrName>style.visibility</p:attrName>
                                        </p:attrNameLst>
                                      </p:cBhvr>
                                      <p:to>
                                        <p:strVal val="visible"/>
                                      </p:to>
                                    </p:set>
                                    <p:anim calcmode="lin" valueType="num">
                                      <p:cBhvr>
                                        <p:cTn id="48" dur="500" fill="hold"/>
                                        <p:tgtEl>
                                          <p:spTgt spid="25"/>
                                        </p:tgtEl>
                                        <p:attrNameLst>
                                          <p:attrName>ppt_x</p:attrName>
                                        </p:attrNameLst>
                                      </p:cBhvr>
                                      <p:tavLst>
                                        <p:tav tm="0">
                                          <p:val>
                                            <p:strVal val="#ppt_x"/>
                                          </p:val>
                                        </p:tav>
                                        <p:tav tm="100000">
                                          <p:val>
                                            <p:strVal val="#ppt_x"/>
                                          </p:val>
                                        </p:tav>
                                      </p:tavLst>
                                    </p:anim>
                                    <p:anim calcmode="lin" valueType="num">
                                      <p:cBhvr>
                                        <p:cTn id="49" dur="500" fill="hold"/>
                                        <p:tgtEl>
                                          <p:spTgt spid="25"/>
                                        </p:tgtEl>
                                        <p:attrNameLst>
                                          <p:attrName>ppt_y</p:attrName>
                                        </p:attrNameLst>
                                      </p:cBhvr>
                                      <p:tavLst>
                                        <p:tav tm="0">
                                          <p:val>
                                            <p:strVal val="#ppt_y-#ppt_h/2"/>
                                          </p:val>
                                        </p:tav>
                                        <p:tav tm="100000">
                                          <p:val>
                                            <p:strVal val="#ppt_y"/>
                                          </p:val>
                                        </p:tav>
                                      </p:tavLst>
                                    </p:anim>
                                    <p:anim calcmode="lin" valueType="num">
                                      <p:cBhvr>
                                        <p:cTn id="50" dur="500" fill="hold"/>
                                        <p:tgtEl>
                                          <p:spTgt spid="25"/>
                                        </p:tgtEl>
                                        <p:attrNameLst>
                                          <p:attrName>ppt_w</p:attrName>
                                        </p:attrNameLst>
                                      </p:cBhvr>
                                      <p:tavLst>
                                        <p:tav tm="0">
                                          <p:val>
                                            <p:strVal val="#ppt_w"/>
                                          </p:val>
                                        </p:tav>
                                        <p:tav tm="100000">
                                          <p:val>
                                            <p:strVal val="#ppt_w"/>
                                          </p:val>
                                        </p:tav>
                                      </p:tavLst>
                                    </p:anim>
                                    <p:anim calcmode="lin" valueType="num">
                                      <p:cBhvr>
                                        <p:cTn id="51" dur="500" fill="hold"/>
                                        <p:tgtEl>
                                          <p:spTgt spid="25"/>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utoUpdateAnimBg="0"/>
      <p:bldP spid="16" grpId="0" autoUpdateAnimBg="0"/>
      <p:bldP spid="19" grpId="0" animBg="1" autoUpdateAnimBg="0"/>
      <p:bldP spid="20" grpId="0" animBg="1" autoUpdateAnimBg="0"/>
      <p:bldP spid="21" grpId="0" animBg="1" autoUpdateAnimBg="0"/>
      <p:bldP spid="22" grpId="0" animBg="1" autoUpdateAnimBg="0"/>
      <p:bldP spid="23" grpId="0" animBg="1"/>
      <p:bldP spid="24" grpId="0" animBg="1"/>
      <p:bldP spid="25"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0063EC4C-CFD8-4F45-A0A2-30028C1F73DB}" type="slidenum">
              <a:rPr lang="zh-CN" altLang="en-US" b="1">
                <a:solidFill>
                  <a:srgbClr val="F79646">
                    <a:lumMod val="75000"/>
                  </a:srgbClr>
                </a:solidFill>
              </a:rPr>
              <a:pPr/>
              <a:t>60</a:t>
            </a:fld>
            <a:endParaRPr lang="zh-CN" altLang="en-US" b="1" dirty="0">
              <a:solidFill>
                <a:srgbClr val="F79646">
                  <a:lumMod val="75000"/>
                </a:srgbClr>
              </a:solidFill>
            </a:endParaRPr>
          </a:p>
        </p:txBody>
      </p:sp>
      <p:sp>
        <p:nvSpPr>
          <p:cNvPr id="2" name="标题 1"/>
          <p:cNvSpPr>
            <a:spLocks noGrp="1"/>
          </p:cNvSpPr>
          <p:nvPr>
            <p:ph type="title"/>
          </p:nvPr>
        </p:nvSpPr>
        <p:spPr>
          <a:xfrm>
            <a:off x="457200" y="0"/>
            <a:ext cx="8229600" cy="1143000"/>
          </a:xfrm>
        </p:spPr>
        <p:txBody>
          <a:bodyPr>
            <a:normAutofit/>
          </a:bodyPr>
          <a:lstStyle/>
          <a:p>
            <a:pPr lvl="0" fontAlgn="base">
              <a:lnSpc>
                <a:spcPct val="150000"/>
              </a:lnSpc>
              <a:spcBef>
                <a:spcPct val="5000"/>
              </a:spcBef>
              <a:spcAft>
                <a:spcPct val="5000"/>
              </a:spcAft>
            </a:pPr>
            <a:r>
              <a:rPr kumimoji="1" lang="en-US" altLang="zh-CN" sz="3200" b="1" dirty="0">
                <a:latin typeface="Arial" charset="0"/>
                <a:ea typeface="宋体" charset="-122"/>
                <a:cs typeface="+mn-cs"/>
              </a:rPr>
              <a:t>6.3.1   </a:t>
            </a:r>
            <a:r>
              <a:rPr kumimoji="1" lang="zh-CN" altLang="en-US" sz="3200" dirty="0">
                <a:latin typeface="Arial" charset="0"/>
                <a:ea typeface="宋体" charset="-122"/>
                <a:cs typeface="+mn-cs"/>
              </a:rPr>
              <a:t>起</a:t>
            </a:r>
            <a:r>
              <a:rPr kumimoji="1" lang="zh-CN" altLang="en-US" sz="3200" b="1" dirty="0">
                <a:latin typeface="Arial" charset="0"/>
                <a:ea typeface="宋体" charset="-122"/>
                <a:cs typeface="+mn-cs"/>
              </a:rPr>
              <a:t>泡排序</a:t>
            </a:r>
          </a:p>
        </p:txBody>
      </p:sp>
      <p:sp>
        <p:nvSpPr>
          <p:cNvPr id="4" name="日期占位符 3"/>
          <p:cNvSpPr>
            <a:spLocks noGrp="1"/>
          </p:cNvSpPr>
          <p:nvPr>
            <p:ph type="dt" sz="half" idx="4294967295"/>
          </p:nvPr>
        </p:nvSpPr>
        <p:spPr>
          <a:xfrm>
            <a:off x="0" y="6356350"/>
            <a:ext cx="2133600" cy="365125"/>
          </a:xfrm>
        </p:spPr>
        <p:txBody>
          <a:bodyPr/>
          <a:lstStyle/>
          <a:p>
            <a:fld id="{71E777C9-6699-4BAE-80DD-EEA7A458C54E}" type="datetime1">
              <a:rPr lang="zh-CN" altLang="en-US" b="1" smtClean="0">
                <a:solidFill>
                  <a:srgbClr val="F79646">
                    <a:lumMod val="75000"/>
                  </a:srgbClr>
                </a:solidFill>
              </a:rPr>
              <a:t>2025/4/9</a:t>
            </a:fld>
            <a:endParaRPr lang="zh-CN" altLang="en-US" b="1" dirty="0">
              <a:solidFill>
                <a:srgbClr val="F79646">
                  <a:lumMod val="75000"/>
                </a:srgbClr>
              </a:solidFill>
            </a:endParaRPr>
          </a:p>
        </p:txBody>
      </p:sp>
      <p:pic>
        <p:nvPicPr>
          <p:cNvPr id="2049" name="Picture 1" descr="C:\Users\Haijun\AppData\Roaming\Tencent\Users\2968516474\QQ\WinTemp\RichOle\O5)[OOM[}$H7(6{A~41GY`Q.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73137" y="1"/>
            <a:ext cx="970863" cy="838199"/>
          </a:xfrm>
          <a:prstGeom prst="rect">
            <a:avLst/>
          </a:prstGeom>
          <a:noFill/>
          <a:extLst>
            <a:ext uri="{909E8E84-426E-40DD-AFC4-6F175D3DCCD1}">
              <a14:hiddenFill xmlns:a14="http://schemas.microsoft.com/office/drawing/2010/main">
                <a:solidFill>
                  <a:srgbClr val="FFFFFF"/>
                </a:solidFill>
              </a14:hiddenFill>
            </a:ext>
          </a:extLst>
        </p:spPr>
      </p:pic>
      <p:cxnSp>
        <p:nvCxnSpPr>
          <p:cNvPr id="12" name="直接连接符 11"/>
          <p:cNvCxnSpPr/>
          <p:nvPr/>
        </p:nvCxnSpPr>
        <p:spPr>
          <a:xfrm>
            <a:off x="457200" y="6324600"/>
            <a:ext cx="822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 Box 1027"/>
          <p:cNvSpPr txBox="1">
            <a:spLocks noChangeArrowheads="1"/>
          </p:cNvSpPr>
          <p:nvPr/>
        </p:nvSpPr>
        <p:spPr bwMode="auto">
          <a:xfrm>
            <a:off x="474875" y="1431418"/>
            <a:ext cx="6647974" cy="940963"/>
          </a:xfrm>
          <a:prstGeom prst="rect">
            <a:avLst/>
          </a:prstGeom>
          <a:noFill/>
          <a:ln w="9525">
            <a:solidFill>
              <a:srgbClr val="0F6FC6"/>
            </a:solidFill>
            <a:miter lim="800000"/>
            <a:headEnd/>
            <a:tailEnd/>
          </a:ln>
          <a:effectLst/>
        </p:spPr>
        <p:txBody>
          <a:bodyPr wrap="none">
            <a:spAutoFit/>
          </a:bodyPr>
          <a:lstStyle/>
          <a:p>
            <a:pPr marL="0" marR="0" lvl="0" indent="0" defTabSz="914400" eaLnBrk="1" fontAlgn="base" latinLnBrk="0" hangingPunct="1">
              <a:lnSpc>
                <a:spcPct val="120000"/>
              </a:lnSpc>
              <a:spcBef>
                <a:spcPct val="0"/>
              </a:spcBef>
              <a:spcAft>
                <a:spcPct val="0"/>
              </a:spcAft>
              <a:buClrTx/>
              <a:buSzTx/>
              <a:buFontTx/>
              <a:buNone/>
              <a:tabLst/>
              <a:defRPr/>
            </a:pPr>
            <a:r>
              <a:rPr kumimoji="1" lang="zh-CN" altLang="en-US" sz="2400" b="1" i="0" u="none" strike="noStrike" kern="0" cap="none" spc="0" normalizeH="0" baseline="0" noProof="0" dirty="0">
                <a:ln>
                  <a:noFill/>
                </a:ln>
                <a:solidFill>
                  <a:srgbClr val="000099"/>
                </a:solidFill>
                <a:effectLst/>
                <a:uLnTx/>
                <a:uFillTx/>
                <a:latin typeface="Times New Roman" pitchFamily="18" charset="0"/>
                <a:ea typeface="楷体_GB2312" pitchFamily="49" charset="-122"/>
              </a:rPr>
              <a:t>最好的情况（关键字在记录序列中顺序有序）：</a:t>
            </a:r>
          </a:p>
          <a:p>
            <a:pPr marL="0" marR="0" lvl="0" indent="0" defTabSz="914400" eaLnBrk="1" fontAlgn="base" latinLnBrk="0" hangingPunct="1">
              <a:lnSpc>
                <a:spcPct val="120000"/>
              </a:lnSpc>
              <a:spcBef>
                <a:spcPct val="0"/>
              </a:spcBef>
              <a:spcAft>
                <a:spcPct val="0"/>
              </a:spcAft>
              <a:buClrTx/>
              <a:buSzTx/>
              <a:buFontTx/>
              <a:buNone/>
              <a:tabLst/>
              <a:defRPr/>
            </a:pPr>
            <a:r>
              <a:rPr kumimoji="1" lang="zh-CN" altLang="en-US" sz="2400" b="1" i="0" u="none" strike="noStrike" kern="0" cap="none" spc="0" normalizeH="0" baseline="0" noProof="0" dirty="0">
                <a:ln>
                  <a:noFill/>
                </a:ln>
                <a:solidFill>
                  <a:srgbClr val="000099"/>
                </a:solidFill>
                <a:effectLst/>
                <a:uLnTx/>
                <a:uFillTx/>
                <a:latin typeface="Times New Roman" pitchFamily="18" charset="0"/>
                <a:ea typeface="楷体_GB2312" pitchFamily="49" charset="-122"/>
              </a:rPr>
              <a:t>    只需进行一趟起泡</a:t>
            </a:r>
            <a:endParaRPr kumimoji="1" lang="zh-CN" altLang="en-US" sz="2400" b="1" i="0" u="none" strike="noStrike" kern="0" cap="none" spc="0" normalizeH="0" baseline="0" noProof="0" dirty="0">
              <a:ln>
                <a:noFill/>
              </a:ln>
              <a:solidFill>
                <a:srgbClr val="000080"/>
              </a:solidFill>
              <a:effectLst/>
              <a:uLnTx/>
              <a:uFillTx/>
              <a:latin typeface="Times New Roman" pitchFamily="18" charset="0"/>
              <a:ea typeface="楷体_GB2312" pitchFamily="49" charset="-122"/>
            </a:endParaRPr>
          </a:p>
        </p:txBody>
      </p:sp>
      <p:sp>
        <p:nvSpPr>
          <p:cNvPr id="17" name="Text Box 1028"/>
          <p:cNvSpPr txBox="1">
            <a:spLocks noChangeArrowheads="1"/>
          </p:cNvSpPr>
          <p:nvPr/>
        </p:nvSpPr>
        <p:spPr bwMode="auto">
          <a:xfrm>
            <a:off x="609600" y="2596863"/>
            <a:ext cx="2888932" cy="523220"/>
          </a:xfrm>
          <a:prstGeom prst="rect">
            <a:avLst/>
          </a:prstGeom>
          <a:noFill/>
          <a:ln w="9525">
            <a:noFill/>
            <a:miter lim="800000"/>
            <a:headEnd/>
            <a:tailEnd/>
          </a:ln>
          <a:effectLst/>
        </p:spPr>
        <p:txBody>
          <a:bodyPr wrap="none">
            <a:spAutoFit/>
          </a:bodyPr>
          <a:lstStyle/>
          <a:p>
            <a:pPr fontAlgn="base">
              <a:spcBef>
                <a:spcPct val="0"/>
              </a:spcBef>
              <a:spcAft>
                <a:spcPct val="0"/>
              </a:spcAft>
            </a:pPr>
            <a:r>
              <a:rPr kumimoji="1" lang="en-US" altLang="zh-CN" sz="2800" b="1" dirty="0">
                <a:solidFill>
                  <a:srgbClr val="005042"/>
                </a:solidFill>
                <a:latin typeface="Times New Roman" pitchFamily="18" charset="0"/>
                <a:ea typeface="隶书" pitchFamily="49" charset="-122"/>
              </a:rPr>
              <a:t>“</a:t>
            </a:r>
            <a:r>
              <a:rPr kumimoji="1" lang="zh-CN" altLang="en-US" sz="2800" b="1" dirty="0">
                <a:solidFill>
                  <a:srgbClr val="005042"/>
                </a:solidFill>
                <a:latin typeface="Times New Roman" pitchFamily="18" charset="0"/>
                <a:ea typeface="隶书" pitchFamily="49" charset="-122"/>
              </a:rPr>
              <a:t>比较”的次数：</a:t>
            </a:r>
            <a:endParaRPr kumimoji="1" lang="zh-CN" altLang="en-US" sz="2800" b="1" dirty="0">
              <a:solidFill>
                <a:srgbClr val="6600CC"/>
              </a:solidFill>
              <a:latin typeface="Times New Roman" pitchFamily="18" charset="0"/>
              <a:ea typeface="楷体_GB2312" pitchFamily="49" charset="-122"/>
            </a:endParaRPr>
          </a:p>
        </p:txBody>
      </p:sp>
      <p:sp>
        <p:nvSpPr>
          <p:cNvPr id="18" name="Text Box 1029"/>
          <p:cNvSpPr txBox="1">
            <a:spLocks noChangeArrowheads="1"/>
          </p:cNvSpPr>
          <p:nvPr/>
        </p:nvSpPr>
        <p:spPr bwMode="auto">
          <a:xfrm>
            <a:off x="496070" y="3699949"/>
            <a:ext cx="6647974" cy="940963"/>
          </a:xfrm>
          <a:prstGeom prst="rect">
            <a:avLst/>
          </a:prstGeom>
          <a:noFill/>
          <a:ln w="9525">
            <a:solidFill>
              <a:srgbClr val="0F6FC6"/>
            </a:solidFill>
            <a:miter lim="800000"/>
            <a:headEnd/>
            <a:tailEnd/>
          </a:ln>
          <a:effectLst/>
        </p:spPr>
        <p:txBody>
          <a:bodyPr wrap="none">
            <a:spAutoFit/>
          </a:bodyPr>
          <a:lstStyle/>
          <a:p>
            <a:pPr marL="0" marR="0" lvl="0" indent="0" defTabSz="914400" eaLnBrk="1" fontAlgn="base" latinLnBrk="0" hangingPunct="1">
              <a:lnSpc>
                <a:spcPct val="120000"/>
              </a:lnSpc>
              <a:spcBef>
                <a:spcPct val="0"/>
              </a:spcBef>
              <a:spcAft>
                <a:spcPct val="0"/>
              </a:spcAft>
              <a:buClrTx/>
              <a:buSzTx/>
              <a:buFontTx/>
              <a:buNone/>
              <a:tabLst/>
              <a:defRPr/>
            </a:pPr>
            <a:r>
              <a:rPr kumimoji="1" lang="zh-CN" altLang="en-US" sz="2400" b="1" i="0" u="none" strike="noStrike" kern="0" cap="none" spc="0" normalizeH="0" baseline="0" noProof="0" dirty="0">
                <a:ln>
                  <a:noFill/>
                </a:ln>
                <a:solidFill>
                  <a:srgbClr val="333399"/>
                </a:solidFill>
                <a:effectLst/>
                <a:uLnTx/>
                <a:uFillTx/>
                <a:latin typeface="Times New Roman" pitchFamily="18" charset="0"/>
                <a:ea typeface="楷体_GB2312" pitchFamily="49" charset="-122"/>
              </a:rPr>
              <a:t>最坏的情况（关键字在记录序列中逆序有序）：</a:t>
            </a:r>
          </a:p>
          <a:p>
            <a:pPr marL="0" marR="0" lvl="0" indent="0" defTabSz="914400" eaLnBrk="1" fontAlgn="base" latinLnBrk="0" hangingPunct="1">
              <a:lnSpc>
                <a:spcPct val="120000"/>
              </a:lnSpc>
              <a:spcBef>
                <a:spcPct val="0"/>
              </a:spcBef>
              <a:spcAft>
                <a:spcPct val="0"/>
              </a:spcAft>
              <a:buClrTx/>
              <a:buSzTx/>
              <a:buFontTx/>
              <a:buNone/>
              <a:tabLst/>
              <a:defRPr/>
            </a:pPr>
            <a:r>
              <a:rPr kumimoji="1" lang="zh-CN" altLang="en-US" sz="2400" b="1" i="0" u="none" strike="noStrike" kern="0" cap="none" spc="0" normalizeH="0" baseline="0" noProof="0" dirty="0">
                <a:ln>
                  <a:noFill/>
                </a:ln>
                <a:solidFill>
                  <a:srgbClr val="333399"/>
                </a:solidFill>
                <a:effectLst/>
                <a:uLnTx/>
                <a:uFillTx/>
                <a:latin typeface="Times New Roman" pitchFamily="18" charset="0"/>
                <a:ea typeface="楷体_GB2312" pitchFamily="49" charset="-122"/>
              </a:rPr>
              <a:t>    需进行</a:t>
            </a:r>
            <a:r>
              <a:rPr kumimoji="1" lang="en-US" altLang="zh-CN" sz="2400" b="1" i="0" u="none" strike="noStrike" kern="0" cap="none" spc="0" normalizeH="0" baseline="0" noProof="0" dirty="0">
                <a:ln>
                  <a:noFill/>
                </a:ln>
                <a:solidFill>
                  <a:srgbClr val="333399"/>
                </a:solidFill>
                <a:effectLst/>
                <a:uLnTx/>
                <a:uFillTx/>
                <a:latin typeface="Times New Roman" pitchFamily="18" charset="0"/>
                <a:ea typeface="楷体_GB2312" pitchFamily="49" charset="-122"/>
              </a:rPr>
              <a:t>n-1</a:t>
            </a:r>
            <a:r>
              <a:rPr kumimoji="1" lang="zh-CN" altLang="en-US" sz="2400" b="1" i="0" u="none" strike="noStrike" kern="0" cap="none" spc="0" normalizeH="0" baseline="0" noProof="0" dirty="0">
                <a:ln>
                  <a:noFill/>
                </a:ln>
                <a:solidFill>
                  <a:srgbClr val="333399"/>
                </a:solidFill>
                <a:effectLst/>
                <a:uLnTx/>
                <a:uFillTx/>
                <a:latin typeface="Times New Roman" pitchFamily="18" charset="0"/>
                <a:ea typeface="楷体_GB2312" pitchFamily="49" charset="-122"/>
              </a:rPr>
              <a:t>趟起泡，</a:t>
            </a:r>
            <a:r>
              <a:rPr kumimoji="1" lang="zh-CN" altLang="en-US" sz="2400" b="1" i="0" u="none" strike="noStrike" kern="0" cap="none" spc="0" normalizeH="0" baseline="0" noProof="0" dirty="0">
                <a:ln>
                  <a:noFill/>
                </a:ln>
                <a:solidFill>
                  <a:srgbClr val="FF3300"/>
                </a:solidFill>
                <a:effectLst/>
                <a:uLnTx/>
                <a:uFillTx/>
                <a:latin typeface="Times New Roman" pitchFamily="18" charset="0"/>
                <a:ea typeface="楷体_GB2312" pitchFamily="49" charset="-122"/>
              </a:rPr>
              <a:t>每一次比较交换都移动</a:t>
            </a:r>
            <a:r>
              <a:rPr kumimoji="1" lang="en-US" altLang="zh-CN" sz="2400" b="1" i="0" u="none" strike="noStrike" kern="0" cap="none" spc="0" normalizeH="0" baseline="0" noProof="0" dirty="0">
                <a:ln>
                  <a:noFill/>
                </a:ln>
                <a:solidFill>
                  <a:srgbClr val="FF3300"/>
                </a:solidFill>
                <a:effectLst/>
                <a:uLnTx/>
                <a:uFillTx/>
                <a:latin typeface="Times New Roman" pitchFamily="18" charset="0"/>
                <a:ea typeface="楷体_GB2312" pitchFamily="49" charset="-122"/>
              </a:rPr>
              <a:t>3</a:t>
            </a:r>
            <a:r>
              <a:rPr kumimoji="1" lang="zh-CN" altLang="en-US" sz="2400" b="1" i="0" u="none" strike="noStrike" kern="0" cap="none" spc="0" normalizeH="0" baseline="0" noProof="0" dirty="0">
                <a:ln>
                  <a:noFill/>
                </a:ln>
                <a:solidFill>
                  <a:srgbClr val="FF3300"/>
                </a:solidFill>
                <a:effectLst/>
                <a:uLnTx/>
                <a:uFillTx/>
                <a:latin typeface="Times New Roman" pitchFamily="18" charset="0"/>
                <a:ea typeface="楷体_GB2312" pitchFamily="49" charset="-122"/>
              </a:rPr>
              <a:t>次</a:t>
            </a:r>
          </a:p>
        </p:txBody>
      </p:sp>
      <p:sp>
        <p:nvSpPr>
          <p:cNvPr id="19" name="Text Box 1030"/>
          <p:cNvSpPr txBox="1">
            <a:spLocks noChangeArrowheads="1"/>
          </p:cNvSpPr>
          <p:nvPr/>
        </p:nvSpPr>
        <p:spPr bwMode="auto">
          <a:xfrm>
            <a:off x="619602" y="4833609"/>
            <a:ext cx="2888932" cy="523220"/>
          </a:xfrm>
          <a:prstGeom prst="rect">
            <a:avLst/>
          </a:prstGeom>
          <a:noFill/>
          <a:ln w="9525">
            <a:noFill/>
            <a:miter lim="800000"/>
            <a:headEnd/>
            <a:tailEnd/>
          </a:ln>
          <a:effectLst/>
        </p:spPr>
        <p:txBody>
          <a:bodyPr wrap="none">
            <a:spAutoFit/>
          </a:bodyPr>
          <a:lstStyle/>
          <a:p>
            <a:pPr fontAlgn="base">
              <a:spcBef>
                <a:spcPct val="0"/>
              </a:spcBef>
              <a:spcAft>
                <a:spcPct val="0"/>
              </a:spcAft>
            </a:pPr>
            <a:r>
              <a:rPr kumimoji="1" lang="en-US" altLang="zh-CN" sz="2800" b="1" dirty="0">
                <a:solidFill>
                  <a:srgbClr val="005042"/>
                </a:solidFill>
                <a:latin typeface="Times New Roman" pitchFamily="18" charset="0"/>
                <a:ea typeface="隶书" pitchFamily="49" charset="-122"/>
              </a:rPr>
              <a:t>“</a:t>
            </a:r>
            <a:r>
              <a:rPr kumimoji="1" lang="zh-CN" altLang="en-US" sz="2800" b="1" dirty="0">
                <a:solidFill>
                  <a:srgbClr val="005042"/>
                </a:solidFill>
                <a:latin typeface="Times New Roman" pitchFamily="18" charset="0"/>
                <a:ea typeface="隶书" pitchFamily="49" charset="-122"/>
              </a:rPr>
              <a:t>比较”的次数：</a:t>
            </a:r>
            <a:endParaRPr kumimoji="1" lang="zh-CN" altLang="en-US" sz="2800" b="1" dirty="0">
              <a:solidFill>
                <a:srgbClr val="6600CC"/>
              </a:solidFill>
              <a:latin typeface="Times New Roman" pitchFamily="18" charset="0"/>
              <a:ea typeface="楷体_GB2312" pitchFamily="49" charset="-122"/>
            </a:endParaRPr>
          </a:p>
        </p:txBody>
      </p:sp>
      <p:sp>
        <p:nvSpPr>
          <p:cNvPr id="20" name="Text Box 1032"/>
          <p:cNvSpPr txBox="1">
            <a:spLocks noChangeArrowheads="1"/>
          </p:cNvSpPr>
          <p:nvPr/>
        </p:nvSpPr>
        <p:spPr bwMode="auto">
          <a:xfrm>
            <a:off x="6019800" y="3096929"/>
            <a:ext cx="364202" cy="523220"/>
          </a:xfrm>
          <a:prstGeom prst="rect">
            <a:avLst/>
          </a:prstGeom>
          <a:noFill/>
          <a:ln w="9525">
            <a:noFill/>
            <a:miter lim="800000"/>
            <a:headEnd/>
            <a:tailEnd/>
          </a:ln>
          <a:effectLst/>
        </p:spPr>
        <p:txBody>
          <a:bodyPr wrap="none">
            <a:spAutoFit/>
          </a:bodyPr>
          <a:lstStyle/>
          <a:p>
            <a:pPr fontAlgn="base">
              <a:spcBef>
                <a:spcPct val="0"/>
              </a:spcBef>
              <a:spcAft>
                <a:spcPct val="0"/>
              </a:spcAft>
            </a:pPr>
            <a:r>
              <a:rPr kumimoji="1" lang="en-US" altLang="zh-CN" sz="2800" b="1" dirty="0">
                <a:solidFill>
                  <a:srgbClr val="FF0000"/>
                </a:solidFill>
                <a:latin typeface="Times New Roman" pitchFamily="18" charset="0"/>
                <a:ea typeface="楷体_GB2312" pitchFamily="49" charset="-122"/>
              </a:rPr>
              <a:t>0</a:t>
            </a:r>
            <a:endParaRPr kumimoji="1" lang="en-US" altLang="zh-CN" sz="2800" b="1" dirty="0">
              <a:solidFill>
                <a:srgbClr val="6600CC"/>
              </a:solidFill>
              <a:latin typeface="Times New Roman" pitchFamily="18" charset="0"/>
              <a:ea typeface="楷体_GB2312" pitchFamily="49" charset="-122"/>
            </a:endParaRPr>
          </a:p>
        </p:txBody>
      </p:sp>
      <p:sp>
        <p:nvSpPr>
          <p:cNvPr id="21" name="Rectangle 1035"/>
          <p:cNvSpPr>
            <a:spLocks noChangeArrowheads="1"/>
          </p:cNvSpPr>
          <p:nvPr/>
        </p:nvSpPr>
        <p:spPr bwMode="auto">
          <a:xfrm>
            <a:off x="4876800" y="2506406"/>
            <a:ext cx="2888932" cy="523220"/>
          </a:xfrm>
          <a:prstGeom prst="rect">
            <a:avLst/>
          </a:prstGeom>
          <a:noFill/>
          <a:ln w="9525">
            <a:noFill/>
            <a:miter lim="800000"/>
            <a:headEnd/>
            <a:tailEnd/>
          </a:ln>
          <a:effectLst/>
        </p:spPr>
        <p:txBody>
          <a:bodyPr wrap="none">
            <a:spAutoFit/>
          </a:bodyPr>
          <a:lstStyle/>
          <a:p>
            <a:pPr fontAlgn="base">
              <a:spcBef>
                <a:spcPct val="0"/>
              </a:spcBef>
              <a:spcAft>
                <a:spcPct val="0"/>
              </a:spcAft>
            </a:pPr>
            <a:r>
              <a:rPr kumimoji="1" lang="en-US" altLang="zh-CN" sz="2800" b="1">
                <a:solidFill>
                  <a:srgbClr val="005042"/>
                </a:solidFill>
                <a:latin typeface="Times New Roman" pitchFamily="18" charset="0"/>
                <a:ea typeface="隶书" pitchFamily="49" charset="-122"/>
              </a:rPr>
              <a:t>“</a:t>
            </a:r>
            <a:r>
              <a:rPr kumimoji="1" lang="zh-CN" altLang="en-US" sz="2800" b="1">
                <a:solidFill>
                  <a:srgbClr val="005042"/>
                </a:solidFill>
                <a:latin typeface="Times New Roman" pitchFamily="18" charset="0"/>
                <a:ea typeface="隶书" pitchFamily="49" charset="-122"/>
              </a:rPr>
              <a:t>移动”的次数：</a:t>
            </a:r>
            <a:endParaRPr kumimoji="1" lang="zh-CN" altLang="en-US" sz="2800" b="1">
              <a:solidFill>
                <a:srgbClr val="6600CC"/>
              </a:solidFill>
              <a:latin typeface="Times New Roman" pitchFamily="18" charset="0"/>
              <a:ea typeface="楷体_GB2312" pitchFamily="49" charset="-122"/>
            </a:endParaRPr>
          </a:p>
        </p:txBody>
      </p:sp>
      <p:sp>
        <p:nvSpPr>
          <p:cNvPr id="22" name="Rectangle 1036"/>
          <p:cNvSpPr>
            <a:spLocks noChangeArrowheads="1"/>
          </p:cNvSpPr>
          <p:nvPr/>
        </p:nvSpPr>
        <p:spPr bwMode="auto">
          <a:xfrm>
            <a:off x="4876800" y="4833609"/>
            <a:ext cx="2888932" cy="523220"/>
          </a:xfrm>
          <a:prstGeom prst="rect">
            <a:avLst/>
          </a:prstGeom>
          <a:noFill/>
          <a:ln w="9525">
            <a:noFill/>
            <a:miter lim="800000"/>
            <a:headEnd/>
            <a:tailEnd/>
          </a:ln>
          <a:effectLst/>
        </p:spPr>
        <p:txBody>
          <a:bodyPr wrap="none">
            <a:spAutoFit/>
          </a:bodyPr>
          <a:lstStyle/>
          <a:p>
            <a:pPr fontAlgn="base">
              <a:spcBef>
                <a:spcPct val="0"/>
              </a:spcBef>
              <a:spcAft>
                <a:spcPct val="0"/>
              </a:spcAft>
            </a:pPr>
            <a:r>
              <a:rPr kumimoji="1" lang="en-US" altLang="zh-CN" sz="2800" b="1">
                <a:solidFill>
                  <a:srgbClr val="005042"/>
                </a:solidFill>
                <a:latin typeface="Times New Roman" pitchFamily="18" charset="0"/>
                <a:ea typeface="隶书" pitchFamily="49" charset="-122"/>
              </a:rPr>
              <a:t>“</a:t>
            </a:r>
            <a:r>
              <a:rPr kumimoji="1" lang="zh-CN" altLang="en-US" sz="2800" b="1">
                <a:solidFill>
                  <a:srgbClr val="005042"/>
                </a:solidFill>
                <a:latin typeface="Times New Roman" pitchFamily="18" charset="0"/>
                <a:ea typeface="隶书" pitchFamily="49" charset="-122"/>
              </a:rPr>
              <a:t>移动”的次数：</a:t>
            </a:r>
            <a:endParaRPr kumimoji="1" lang="zh-CN" altLang="en-US" sz="2800" b="1">
              <a:solidFill>
                <a:srgbClr val="6600CC"/>
              </a:solidFill>
              <a:latin typeface="Times New Roman" pitchFamily="18" charset="0"/>
              <a:ea typeface="楷体_GB2312" pitchFamily="49" charset="-122"/>
            </a:endParaRPr>
          </a:p>
        </p:txBody>
      </p:sp>
      <p:sp>
        <p:nvSpPr>
          <p:cNvPr id="23" name="Text Box 1037"/>
          <p:cNvSpPr txBox="1">
            <a:spLocks noChangeArrowheads="1"/>
          </p:cNvSpPr>
          <p:nvPr/>
        </p:nvSpPr>
        <p:spPr bwMode="auto">
          <a:xfrm>
            <a:off x="1676400" y="3081054"/>
            <a:ext cx="684803" cy="523220"/>
          </a:xfrm>
          <a:prstGeom prst="rect">
            <a:avLst/>
          </a:prstGeom>
          <a:noFill/>
          <a:ln w="9525">
            <a:noFill/>
            <a:miter lim="800000"/>
            <a:headEnd/>
            <a:tailEnd/>
          </a:ln>
          <a:effectLst/>
        </p:spPr>
        <p:txBody>
          <a:bodyPr wrap="none">
            <a:spAutoFit/>
          </a:bodyPr>
          <a:lstStyle/>
          <a:p>
            <a:pPr fontAlgn="base">
              <a:spcBef>
                <a:spcPct val="0"/>
              </a:spcBef>
              <a:spcAft>
                <a:spcPct val="0"/>
              </a:spcAft>
            </a:pPr>
            <a:r>
              <a:rPr kumimoji="1" lang="en-US" altLang="zh-CN" sz="2800" b="1">
                <a:solidFill>
                  <a:srgbClr val="FF0000"/>
                </a:solidFill>
                <a:latin typeface="Times New Roman" pitchFamily="18" charset="0"/>
                <a:ea typeface="楷体_GB2312" pitchFamily="49" charset="-122"/>
              </a:rPr>
              <a:t>n-1</a:t>
            </a:r>
          </a:p>
        </p:txBody>
      </p:sp>
      <p:graphicFrame>
        <p:nvGraphicFramePr>
          <p:cNvPr id="24" name="Object 1024"/>
          <p:cNvGraphicFramePr>
            <a:graphicFrameLocks noChangeAspect="1"/>
          </p:cNvGraphicFramePr>
          <p:nvPr>
            <p:extLst>
              <p:ext uri="{D42A27DB-BD31-4B8C-83A1-F6EECF244321}">
                <p14:modId xmlns:p14="http://schemas.microsoft.com/office/powerpoint/2010/main" val="3369607396"/>
              </p:ext>
            </p:extLst>
          </p:nvPr>
        </p:nvGraphicFramePr>
        <p:xfrm>
          <a:off x="914400" y="5303837"/>
          <a:ext cx="3048000" cy="1087438"/>
        </p:xfrm>
        <a:graphic>
          <a:graphicData uri="http://schemas.openxmlformats.org/presentationml/2006/ole">
            <mc:AlternateContent xmlns:mc="http://schemas.openxmlformats.org/markup-compatibility/2006">
              <mc:Choice xmlns:v="urn:schemas-microsoft-com:vml" Requires="v">
                <p:oleObj spid="_x0000_s9596" name="公式" r:id="rId5" imgW="1206360" imgH="431640" progId="Equation.3">
                  <p:embed/>
                </p:oleObj>
              </mc:Choice>
              <mc:Fallback>
                <p:oleObj name="公式" r:id="rId5" imgW="1206360" imgH="43164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14400" y="5303837"/>
                        <a:ext cx="3048000" cy="1087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5" name="Object 1025"/>
          <p:cNvGraphicFramePr>
            <a:graphicFrameLocks noChangeAspect="1"/>
          </p:cNvGraphicFramePr>
          <p:nvPr>
            <p:extLst>
              <p:ext uri="{D42A27DB-BD31-4B8C-83A1-F6EECF244321}">
                <p14:modId xmlns:p14="http://schemas.microsoft.com/office/powerpoint/2010/main" val="291651414"/>
              </p:ext>
            </p:extLst>
          </p:nvPr>
        </p:nvGraphicFramePr>
        <p:xfrm>
          <a:off x="5029200" y="5303837"/>
          <a:ext cx="3429000" cy="1096963"/>
        </p:xfrm>
        <a:graphic>
          <a:graphicData uri="http://schemas.openxmlformats.org/presentationml/2006/ole">
            <mc:AlternateContent xmlns:mc="http://schemas.openxmlformats.org/markup-compatibility/2006">
              <mc:Choice xmlns:v="urn:schemas-microsoft-com:vml" Requires="v">
                <p:oleObj spid="_x0000_s9597" name="公式" r:id="rId7" imgW="1346040" imgH="431640" progId="Equation.3">
                  <p:embed/>
                </p:oleObj>
              </mc:Choice>
              <mc:Fallback>
                <p:oleObj name="公式" r:id="rId7" imgW="1346040" imgH="43164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029200" y="5303837"/>
                        <a:ext cx="3429000" cy="1096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6" name="Text Box 2"/>
          <p:cNvSpPr txBox="1">
            <a:spLocks noChangeArrowheads="1"/>
          </p:cNvSpPr>
          <p:nvPr/>
        </p:nvSpPr>
        <p:spPr bwMode="auto">
          <a:xfrm>
            <a:off x="388044" y="936255"/>
            <a:ext cx="2462200" cy="523220"/>
          </a:xfrm>
          <a:prstGeom prst="rect">
            <a:avLst/>
          </a:prstGeom>
          <a:noFill/>
          <a:ln w="9525" algn="ctr">
            <a:noFill/>
            <a:miter lim="800000"/>
            <a:headEnd/>
            <a:tailEnd/>
          </a:ln>
          <a:effectLst/>
        </p:spPr>
        <p:txBody>
          <a:bodyPr wrap="square">
            <a:spAutoFit/>
          </a:bodyPr>
          <a:lstStyle/>
          <a:p>
            <a:pPr fontAlgn="base">
              <a:spcBef>
                <a:spcPct val="20000"/>
              </a:spcBef>
              <a:spcAft>
                <a:spcPct val="0"/>
              </a:spcAft>
              <a:buFont typeface="Wingdings" pitchFamily="2" charset="2"/>
              <a:buChar char="p"/>
            </a:pPr>
            <a:r>
              <a:rPr kumimoji="1" lang="en-US" altLang="zh-CN" sz="2800" b="1" dirty="0">
                <a:solidFill>
                  <a:srgbClr val="003300"/>
                </a:solidFill>
                <a:latin typeface="Times New Roman" pitchFamily="18" charset="0"/>
              </a:rPr>
              <a:t> </a:t>
            </a:r>
            <a:r>
              <a:rPr kumimoji="1" lang="zh-CN" altLang="en-US" sz="2800" b="1" dirty="0">
                <a:solidFill>
                  <a:srgbClr val="003300"/>
                </a:solidFill>
                <a:latin typeface="Times New Roman" pitchFamily="18" charset="0"/>
              </a:rPr>
              <a:t>算法分析</a:t>
            </a:r>
          </a:p>
        </p:txBody>
      </p:sp>
    </p:spTree>
    <p:extLst>
      <p:ext uri="{BB962C8B-B14F-4D97-AF65-F5344CB8AC3E}">
        <p14:creationId xmlns:p14="http://schemas.microsoft.com/office/powerpoint/2010/main" val="27688091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strips(downRight)">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wipe(left)">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wipe(left)">
                                      <p:cBhvr>
                                        <p:cTn id="17" dur="500"/>
                                        <p:tgtEl>
                                          <p:spTgt spid="2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wipe(left)">
                                      <p:cBhvr>
                                        <p:cTn id="22" dur="500"/>
                                        <p:tgtEl>
                                          <p:spTgt spid="2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wipe(left)">
                                      <p:cBhvr>
                                        <p:cTn id="27" dur="500"/>
                                        <p:tgtEl>
                                          <p:spTgt spid="2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wipe(left)">
                                      <p:cBhvr>
                                        <p:cTn id="32" dur="500"/>
                                        <p:tgtEl>
                                          <p:spTgt spid="18"/>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wipe(left)">
                                      <p:cBhvr>
                                        <p:cTn id="37" dur="500"/>
                                        <p:tgtEl>
                                          <p:spTgt spid="19"/>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24"/>
                                        </p:tgtEl>
                                        <p:attrNameLst>
                                          <p:attrName>style.visibility</p:attrName>
                                        </p:attrNameLst>
                                      </p:cBhvr>
                                      <p:to>
                                        <p:strVal val="visible"/>
                                      </p:to>
                                    </p:set>
                                    <p:animEffect transition="in" filter="wipe(left)">
                                      <p:cBhvr>
                                        <p:cTn id="42" dur="500"/>
                                        <p:tgtEl>
                                          <p:spTgt spid="24"/>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22"/>
                                        </p:tgtEl>
                                        <p:attrNameLst>
                                          <p:attrName>style.visibility</p:attrName>
                                        </p:attrNameLst>
                                      </p:cBhvr>
                                      <p:to>
                                        <p:strVal val="visible"/>
                                      </p:to>
                                    </p:set>
                                    <p:animEffect transition="in" filter="wipe(left)">
                                      <p:cBhvr>
                                        <p:cTn id="47" dur="500"/>
                                        <p:tgtEl>
                                          <p:spTgt spid="22"/>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25"/>
                                        </p:tgtEl>
                                        <p:attrNameLst>
                                          <p:attrName>style.visibility</p:attrName>
                                        </p:attrNameLst>
                                      </p:cBhvr>
                                      <p:to>
                                        <p:strVal val="visible"/>
                                      </p:to>
                                    </p:set>
                                    <p:animEffect transition="in" filter="wipe(left)">
                                      <p:cBhvr>
                                        <p:cTn id="52"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autoUpdateAnimBg="0"/>
      <p:bldP spid="17" grpId="0" autoUpdateAnimBg="0"/>
      <p:bldP spid="18" grpId="0" animBg="1" autoUpdateAnimBg="0"/>
      <p:bldP spid="19" grpId="0" autoUpdateAnimBg="0"/>
      <p:bldP spid="20" grpId="0" autoUpdateAnimBg="0"/>
      <p:bldP spid="21" grpId="0" autoUpdateAnimBg="0"/>
      <p:bldP spid="22" grpId="0" autoUpdateAnimBg="0"/>
      <p:bldP spid="23" grpId="0" autoUpdateAnimBg="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0063EC4C-CFD8-4F45-A0A2-30028C1F73DB}" type="slidenum">
              <a:rPr lang="zh-CN" altLang="en-US" b="1">
                <a:solidFill>
                  <a:srgbClr val="F79646">
                    <a:lumMod val="75000"/>
                  </a:srgbClr>
                </a:solidFill>
              </a:rPr>
              <a:pPr/>
              <a:t>61</a:t>
            </a:fld>
            <a:endParaRPr lang="zh-CN" altLang="en-US" b="1" dirty="0">
              <a:solidFill>
                <a:srgbClr val="F79646">
                  <a:lumMod val="75000"/>
                </a:srgbClr>
              </a:solidFill>
            </a:endParaRPr>
          </a:p>
        </p:txBody>
      </p:sp>
      <p:sp>
        <p:nvSpPr>
          <p:cNvPr id="2" name="标题 1"/>
          <p:cNvSpPr>
            <a:spLocks noGrp="1"/>
          </p:cNvSpPr>
          <p:nvPr>
            <p:ph type="title"/>
          </p:nvPr>
        </p:nvSpPr>
        <p:spPr>
          <a:xfrm>
            <a:off x="457200" y="0"/>
            <a:ext cx="8229600" cy="1143000"/>
          </a:xfrm>
        </p:spPr>
        <p:txBody>
          <a:bodyPr>
            <a:normAutofit/>
          </a:bodyPr>
          <a:lstStyle/>
          <a:p>
            <a:pPr lvl="0" fontAlgn="base">
              <a:lnSpc>
                <a:spcPct val="150000"/>
              </a:lnSpc>
              <a:spcBef>
                <a:spcPct val="5000"/>
              </a:spcBef>
              <a:spcAft>
                <a:spcPct val="5000"/>
              </a:spcAft>
            </a:pPr>
            <a:r>
              <a:rPr kumimoji="1" lang="en-US" altLang="zh-CN" sz="3200" b="1" dirty="0">
                <a:latin typeface="Arial" charset="0"/>
                <a:ea typeface="宋体" charset="-122"/>
                <a:cs typeface="+mn-cs"/>
              </a:rPr>
              <a:t>6.3.1   </a:t>
            </a:r>
            <a:r>
              <a:rPr kumimoji="1" lang="zh-CN" altLang="en-US" sz="3200" dirty="0">
                <a:latin typeface="Arial" charset="0"/>
                <a:ea typeface="宋体" charset="-122"/>
                <a:cs typeface="+mn-cs"/>
              </a:rPr>
              <a:t>起</a:t>
            </a:r>
            <a:r>
              <a:rPr kumimoji="1" lang="zh-CN" altLang="en-US" sz="3200" b="1" dirty="0">
                <a:latin typeface="Arial" charset="0"/>
                <a:ea typeface="宋体" charset="-122"/>
                <a:cs typeface="+mn-cs"/>
              </a:rPr>
              <a:t>泡排序</a:t>
            </a:r>
          </a:p>
        </p:txBody>
      </p:sp>
      <p:sp>
        <p:nvSpPr>
          <p:cNvPr id="4" name="日期占位符 3"/>
          <p:cNvSpPr>
            <a:spLocks noGrp="1"/>
          </p:cNvSpPr>
          <p:nvPr>
            <p:ph type="dt" sz="half" idx="4294967295"/>
          </p:nvPr>
        </p:nvSpPr>
        <p:spPr>
          <a:xfrm>
            <a:off x="0" y="6356350"/>
            <a:ext cx="2133600" cy="365125"/>
          </a:xfrm>
        </p:spPr>
        <p:txBody>
          <a:bodyPr/>
          <a:lstStyle/>
          <a:p>
            <a:fld id="{891870F2-FC79-4C79-834E-5A255FA7DAB7}" type="datetime1">
              <a:rPr lang="zh-CN" altLang="en-US" b="1" smtClean="0">
                <a:solidFill>
                  <a:srgbClr val="F79646">
                    <a:lumMod val="75000"/>
                  </a:srgbClr>
                </a:solidFill>
              </a:rPr>
              <a:t>2025/4/9</a:t>
            </a:fld>
            <a:endParaRPr lang="zh-CN" altLang="en-US" b="1" dirty="0">
              <a:solidFill>
                <a:srgbClr val="F79646">
                  <a:lumMod val="75000"/>
                </a:srgbClr>
              </a:solidFill>
            </a:endParaRPr>
          </a:p>
        </p:txBody>
      </p:sp>
      <p:pic>
        <p:nvPicPr>
          <p:cNvPr id="2049" name="Picture 1" descr="C:\Users\Haijun\AppData\Roaming\Tencent\Users\2968516474\QQ\WinTemp\RichOle\O5)[OOM[}$H7(6{A~41GY`Q.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73137" y="1"/>
            <a:ext cx="970863" cy="838199"/>
          </a:xfrm>
          <a:prstGeom prst="rect">
            <a:avLst/>
          </a:prstGeom>
          <a:noFill/>
          <a:extLst>
            <a:ext uri="{909E8E84-426E-40DD-AFC4-6F175D3DCCD1}">
              <a14:hiddenFill xmlns:a14="http://schemas.microsoft.com/office/drawing/2010/main">
                <a:solidFill>
                  <a:srgbClr val="FFFFFF"/>
                </a:solidFill>
              </a14:hiddenFill>
            </a:ext>
          </a:extLst>
        </p:spPr>
      </p:pic>
      <p:cxnSp>
        <p:nvCxnSpPr>
          <p:cNvPr id="12" name="直接连接符 11"/>
          <p:cNvCxnSpPr/>
          <p:nvPr/>
        </p:nvCxnSpPr>
        <p:spPr>
          <a:xfrm>
            <a:off x="457200" y="6324600"/>
            <a:ext cx="822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Rectangle 3"/>
          <p:cNvSpPr>
            <a:spLocks noChangeArrowheads="1"/>
          </p:cNvSpPr>
          <p:nvPr/>
        </p:nvSpPr>
        <p:spPr bwMode="auto">
          <a:xfrm>
            <a:off x="928662" y="1219533"/>
            <a:ext cx="7127875" cy="6207340"/>
          </a:xfrm>
          <a:prstGeom prst="rect">
            <a:avLst/>
          </a:prstGeom>
          <a:noFill/>
          <a:ln w="9525" algn="ctr">
            <a:noFill/>
            <a:miter lim="800000"/>
            <a:headEnd/>
            <a:tailEnd/>
          </a:ln>
          <a:effectLst/>
        </p:spPr>
        <p:txBody>
          <a:bodyPr>
            <a:spAutoFit/>
          </a:bodyPr>
          <a:lstStyle/>
          <a:p>
            <a:pPr fontAlgn="base">
              <a:lnSpc>
                <a:spcPct val="150000"/>
              </a:lnSpc>
              <a:spcBef>
                <a:spcPct val="20000"/>
              </a:spcBef>
              <a:spcAft>
                <a:spcPct val="0"/>
              </a:spcAft>
              <a:buClr>
                <a:srgbClr val="0BD0D9"/>
              </a:buClr>
              <a:buSzPct val="95000"/>
              <a:buFont typeface="Wingdings 2" pitchFamily="18" charset="2"/>
              <a:buNone/>
            </a:pPr>
            <a:r>
              <a:rPr lang="en-US" altLang="zh-CN" sz="2800" b="1" dirty="0">
                <a:solidFill>
                  <a:srgbClr val="000000"/>
                </a:solidFill>
                <a:latin typeface="Times New Roman" pitchFamily="18" charset="0"/>
              </a:rPr>
              <a:t>         </a:t>
            </a:r>
            <a:r>
              <a:rPr lang="en-US" altLang="zh-CN" sz="2800" b="1" dirty="0">
                <a:solidFill>
                  <a:srgbClr val="0000FF"/>
                </a:solidFill>
                <a:latin typeface="Times New Roman" pitchFamily="18" charset="0"/>
              </a:rPr>
              <a:t>(1)</a:t>
            </a:r>
            <a:r>
              <a:rPr lang="zh-CN" altLang="en-US" sz="2800" b="1" dirty="0">
                <a:solidFill>
                  <a:srgbClr val="0000FF"/>
                </a:solidFill>
                <a:latin typeface="Times New Roman" pitchFamily="18" charset="0"/>
              </a:rPr>
              <a:t>稳定性</a:t>
            </a:r>
            <a:endParaRPr lang="en-US" altLang="zh-CN" sz="2800" b="1" dirty="0">
              <a:solidFill>
                <a:srgbClr val="0000FF"/>
              </a:solidFill>
              <a:latin typeface="Times New Roman" pitchFamily="18" charset="0"/>
            </a:endParaRPr>
          </a:p>
          <a:p>
            <a:pPr fontAlgn="base">
              <a:lnSpc>
                <a:spcPct val="150000"/>
              </a:lnSpc>
              <a:spcBef>
                <a:spcPct val="20000"/>
              </a:spcBef>
              <a:spcAft>
                <a:spcPct val="0"/>
              </a:spcAft>
              <a:buClr>
                <a:srgbClr val="0BD0D9"/>
              </a:buClr>
              <a:buSzPct val="95000"/>
              <a:buFont typeface="Wingdings 2" pitchFamily="18" charset="2"/>
              <a:buNone/>
            </a:pPr>
            <a:r>
              <a:rPr lang="zh-CN" altLang="en-US" sz="2800" b="1" dirty="0">
                <a:solidFill>
                  <a:srgbClr val="000000"/>
                </a:solidFill>
                <a:latin typeface="Times New Roman" pitchFamily="18" charset="0"/>
              </a:rPr>
              <a:t>              </a:t>
            </a:r>
            <a:r>
              <a:rPr lang="zh-CN" altLang="en-US" sz="2800" b="1" dirty="0">
                <a:solidFill>
                  <a:srgbClr val="0000FF"/>
                </a:solidFill>
                <a:latin typeface="Times New Roman" pitchFamily="18" charset="0"/>
              </a:rPr>
              <a:t>起泡排序是</a:t>
            </a:r>
            <a:r>
              <a:rPr kumimoji="1" lang="zh-CN" altLang="en-US" sz="3200" b="1" u="sng" dirty="0">
                <a:solidFill>
                  <a:srgbClr val="FF3300"/>
                </a:solidFill>
                <a:latin typeface="Times New Roman" pitchFamily="18" charset="0"/>
              </a:rPr>
              <a:t>稳定</a:t>
            </a:r>
            <a:r>
              <a:rPr lang="zh-CN" altLang="en-US" sz="2800" b="1" dirty="0">
                <a:solidFill>
                  <a:srgbClr val="0000FF"/>
                </a:solidFill>
                <a:latin typeface="Times New Roman" pitchFamily="18" charset="0"/>
              </a:rPr>
              <a:t>的排序方法。</a:t>
            </a:r>
          </a:p>
          <a:p>
            <a:pPr fontAlgn="base">
              <a:lnSpc>
                <a:spcPct val="150000"/>
              </a:lnSpc>
              <a:spcBef>
                <a:spcPct val="0"/>
              </a:spcBef>
              <a:spcAft>
                <a:spcPct val="0"/>
              </a:spcAft>
            </a:pPr>
            <a:r>
              <a:rPr lang="zh-CN" altLang="en-US" sz="2800" b="1" dirty="0">
                <a:solidFill>
                  <a:srgbClr val="0000FF"/>
                </a:solidFill>
                <a:latin typeface="Times New Roman" pitchFamily="18" charset="0"/>
              </a:rPr>
              <a:t>          </a:t>
            </a:r>
            <a:r>
              <a:rPr lang="en-US" altLang="zh-CN" sz="2800" b="1" dirty="0">
                <a:solidFill>
                  <a:srgbClr val="0000FF"/>
                </a:solidFill>
                <a:latin typeface="Times New Roman" pitchFamily="18" charset="0"/>
              </a:rPr>
              <a:t>(2)</a:t>
            </a:r>
            <a:r>
              <a:rPr lang="zh-CN" altLang="en-US" sz="2800" b="1" dirty="0">
                <a:solidFill>
                  <a:srgbClr val="0000FF"/>
                </a:solidFill>
                <a:latin typeface="Times New Roman" pitchFamily="18" charset="0"/>
              </a:rPr>
              <a:t>时间复杂性</a:t>
            </a:r>
          </a:p>
          <a:p>
            <a:pPr fontAlgn="base">
              <a:lnSpc>
                <a:spcPct val="150000"/>
              </a:lnSpc>
              <a:spcBef>
                <a:spcPct val="0"/>
              </a:spcBef>
              <a:spcAft>
                <a:spcPct val="0"/>
              </a:spcAft>
            </a:pPr>
            <a:r>
              <a:rPr lang="zh-CN" altLang="en-US" sz="2800" b="1" dirty="0">
                <a:solidFill>
                  <a:srgbClr val="000000"/>
                </a:solidFill>
                <a:latin typeface="Times New Roman" pitchFamily="18" charset="0"/>
              </a:rPr>
              <a:t>              </a:t>
            </a:r>
            <a:r>
              <a:rPr lang="zh-CN" altLang="en-US" sz="2800" b="1" dirty="0">
                <a:solidFill>
                  <a:srgbClr val="0000FF"/>
                </a:solidFill>
                <a:latin typeface="Times New Roman" pitchFamily="18" charset="0"/>
              </a:rPr>
              <a:t>最好情况：比较</a:t>
            </a:r>
            <a:r>
              <a:rPr kumimoji="1" lang="en-US" altLang="zh-CN" sz="3200" b="1" u="sng" dirty="0">
                <a:solidFill>
                  <a:srgbClr val="FF3300"/>
                </a:solidFill>
                <a:latin typeface="Times New Roman" pitchFamily="18" charset="0"/>
              </a:rPr>
              <a:t>O(n),</a:t>
            </a:r>
            <a:r>
              <a:rPr lang="zh-CN" altLang="en-US" sz="2800" b="1" dirty="0">
                <a:solidFill>
                  <a:srgbClr val="0000FF"/>
                </a:solidFill>
                <a:latin typeface="Times New Roman" pitchFamily="18" charset="0"/>
              </a:rPr>
              <a:t>移动</a:t>
            </a:r>
            <a:r>
              <a:rPr kumimoji="1" lang="en-US" altLang="zh-CN" sz="3200" b="1" u="sng" dirty="0">
                <a:solidFill>
                  <a:srgbClr val="FF3300"/>
                </a:solidFill>
                <a:latin typeface="Times New Roman" pitchFamily="18" charset="0"/>
              </a:rPr>
              <a:t>O(1)</a:t>
            </a:r>
          </a:p>
          <a:p>
            <a:pPr fontAlgn="base">
              <a:lnSpc>
                <a:spcPct val="150000"/>
              </a:lnSpc>
              <a:spcBef>
                <a:spcPct val="0"/>
              </a:spcBef>
              <a:spcAft>
                <a:spcPct val="0"/>
              </a:spcAft>
            </a:pPr>
            <a:r>
              <a:rPr lang="en-US" altLang="zh-CN" sz="2800" b="1" dirty="0">
                <a:solidFill>
                  <a:srgbClr val="000000"/>
                </a:solidFill>
                <a:latin typeface="Times New Roman" pitchFamily="18" charset="0"/>
              </a:rPr>
              <a:t>              </a:t>
            </a:r>
            <a:r>
              <a:rPr lang="zh-CN" altLang="en-US" sz="2800" b="1" dirty="0">
                <a:solidFill>
                  <a:srgbClr val="0000FF"/>
                </a:solidFill>
                <a:latin typeface="Times New Roman" pitchFamily="18" charset="0"/>
              </a:rPr>
              <a:t>最坏情况：比较</a:t>
            </a:r>
            <a:r>
              <a:rPr lang="en-US" altLang="zh-CN" sz="2800" b="1" dirty="0">
                <a:solidFill>
                  <a:srgbClr val="FF3300"/>
                </a:solidFill>
                <a:latin typeface="Times New Roman" pitchFamily="18" charset="0"/>
              </a:rPr>
              <a:t>O(n</a:t>
            </a:r>
            <a:r>
              <a:rPr lang="en-US" altLang="zh-CN" sz="2800" b="1" baseline="30000" dirty="0">
                <a:solidFill>
                  <a:srgbClr val="FF3300"/>
                </a:solidFill>
                <a:latin typeface="Times New Roman" pitchFamily="18" charset="0"/>
              </a:rPr>
              <a:t>2</a:t>
            </a:r>
            <a:r>
              <a:rPr lang="en-US" altLang="zh-CN" sz="2800" b="1" dirty="0">
                <a:solidFill>
                  <a:srgbClr val="FF3300"/>
                </a:solidFill>
                <a:latin typeface="Times New Roman" pitchFamily="18" charset="0"/>
              </a:rPr>
              <a:t>),</a:t>
            </a:r>
            <a:r>
              <a:rPr lang="zh-CN" altLang="en-US" sz="2800" b="1" dirty="0">
                <a:solidFill>
                  <a:srgbClr val="0000FF"/>
                </a:solidFill>
                <a:latin typeface="Times New Roman" pitchFamily="18" charset="0"/>
              </a:rPr>
              <a:t>移动</a:t>
            </a:r>
            <a:r>
              <a:rPr lang="en-US" altLang="zh-CN" sz="2800" b="1" dirty="0">
                <a:solidFill>
                  <a:srgbClr val="FF3300"/>
                </a:solidFill>
                <a:latin typeface="Times New Roman" pitchFamily="18" charset="0"/>
              </a:rPr>
              <a:t>O(n</a:t>
            </a:r>
            <a:r>
              <a:rPr lang="en-US" altLang="zh-CN" sz="2800" b="1" baseline="30000" dirty="0">
                <a:solidFill>
                  <a:srgbClr val="FF3300"/>
                </a:solidFill>
                <a:latin typeface="Times New Roman" pitchFamily="18" charset="0"/>
              </a:rPr>
              <a:t>2</a:t>
            </a:r>
            <a:r>
              <a:rPr lang="en-US" altLang="zh-CN" sz="2800" b="1" dirty="0">
                <a:solidFill>
                  <a:srgbClr val="FF3300"/>
                </a:solidFill>
                <a:latin typeface="Times New Roman" pitchFamily="18" charset="0"/>
              </a:rPr>
              <a:t>)</a:t>
            </a:r>
          </a:p>
          <a:p>
            <a:pPr fontAlgn="base">
              <a:lnSpc>
                <a:spcPct val="150000"/>
              </a:lnSpc>
              <a:spcBef>
                <a:spcPct val="0"/>
              </a:spcBef>
              <a:spcAft>
                <a:spcPct val="0"/>
              </a:spcAft>
            </a:pPr>
            <a:r>
              <a:rPr lang="en-US" altLang="zh-CN" sz="2800" b="1" dirty="0">
                <a:solidFill>
                  <a:srgbClr val="0000FF"/>
                </a:solidFill>
                <a:latin typeface="Times New Roman" pitchFamily="18" charset="0"/>
              </a:rPr>
              <a:t>              </a:t>
            </a:r>
            <a:r>
              <a:rPr lang="zh-CN" altLang="en-US" sz="2800" b="1" dirty="0">
                <a:solidFill>
                  <a:srgbClr val="0000FF"/>
                </a:solidFill>
                <a:latin typeface="Times New Roman" pitchFamily="18" charset="0"/>
              </a:rPr>
              <a:t>平均情况：</a:t>
            </a:r>
            <a:r>
              <a:rPr lang="en-US" altLang="zh-CN" sz="2800" b="1" dirty="0">
                <a:solidFill>
                  <a:srgbClr val="FF3300"/>
                </a:solidFill>
                <a:latin typeface="Times New Roman" pitchFamily="18" charset="0"/>
              </a:rPr>
              <a:t>O(n</a:t>
            </a:r>
            <a:r>
              <a:rPr lang="en-US" altLang="zh-CN" sz="2800" b="1" baseline="30000" dirty="0">
                <a:solidFill>
                  <a:srgbClr val="FF3300"/>
                </a:solidFill>
                <a:latin typeface="Times New Roman" pitchFamily="18" charset="0"/>
              </a:rPr>
              <a:t>2</a:t>
            </a:r>
            <a:r>
              <a:rPr lang="en-US" altLang="zh-CN" sz="2800" b="1" dirty="0">
                <a:solidFill>
                  <a:srgbClr val="FF3300"/>
                </a:solidFill>
                <a:latin typeface="Times New Roman" pitchFamily="18" charset="0"/>
              </a:rPr>
              <a:t>)</a:t>
            </a:r>
          </a:p>
          <a:p>
            <a:pPr fontAlgn="base">
              <a:lnSpc>
                <a:spcPct val="150000"/>
              </a:lnSpc>
              <a:spcBef>
                <a:spcPct val="0"/>
              </a:spcBef>
              <a:spcAft>
                <a:spcPct val="0"/>
              </a:spcAft>
            </a:pPr>
            <a:r>
              <a:rPr lang="en-US" altLang="zh-CN" sz="2800" b="1" dirty="0">
                <a:solidFill>
                  <a:srgbClr val="0000FF"/>
                </a:solidFill>
                <a:latin typeface="Times New Roman" pitchFamily="18" charset="0"/>
              </a:rPr>
              <a:t>          (3)</a:t>
            </a:r>
            <a:r>
              <a:rPr lang="zh-CN" altLang="en-US" sz="2800" b="1" dirty="0">
                <a:solidFill>
                  <a:srgbClr val="0000FF"/>
                </a:solidFill>
                <a:latin typeface="Times New Roman" pitchFamily="18" charset="0"/>
              </a:rPr>
              <a:t>空间复杂性 </a:t>
            </a:r>
            <a:r>
              <a:rPr kumimoji="1" lang="en-US" altLang="zh-CN" sz="2800" b="1" u="sng" dirty="0">
                <a:solidFill>
                  <a:srgbClr val="FF3300"/>
                </a:solidFill>
                <a:latin typeface="Times New Roman" pitchFamily="18" charset="0"/>
              </a:rPr>
              <a:t>O(1)</a:t>
            </a:r>
          </a:p>
          <a:p>
            <a:pPr fontAlgn="base">
              <a:lnSpc>
                <a:spcPct val="150000"/>
              </a:lnSpc>
              <a:spcBef>
                <a:spcPct val="0"/>
              </a:spcBef>
              <a:spcAft>
                <a:spcPct val="0"/>
              </a:spcAft>
            </a:pPr>
            <a:endParaRPr lang="zh-CN" altLang="en-US" sz="2800" b="1" dirty="0">
              <a:solidFill>
                <a:srgbClr val="0000FF"/>
              </a:solidFill>
              <a:latin typeface="Times New Roman" pitchFamily="18" charset="0"/>
            </a:endParaRPr>
          </a:p>
          <a:p>
            <a:pPr fontAlgn="base">
              <a:lnSpc>
                <a:spcPct val="150000"/>
              </a:lnSpc>
              <a:spcBef>
                <a:spcPct val="0"/>
              </a:spcBef>
              <a:spcAft>
                <a:spcPct val="0"/>
              </a:spcAft>
            </a:pPr>
            <a:r>
              <a:rPr lang="zh-CN" altLang="en-US" sz="2800" b="1" dirty="0">
                <a:solidFill>
                  <a:srgbClr val="0000FF"/>
                </a:solidFill>
                <a:latin typeface="Times New Roman" pitchFamily="18" charset="0"/>
              </a:rPr>
              <a:t>               </a:t>
            </a:r>
            <a:endParaRPr kumimoji="1" lang="en-US" altLang="zh-CN" sz="3200" b="1" u="sng" dirty="0">
              <a:solidFill>
                <a:srgbClr val="FF3300"/>
              </a:solidFill>
              <a:latin typeface="Times New Roman" pitchFamily="18" charset="0"/>
            </a:endParaRPr>
          </a:p>
        </p:txBody>
      </p:sp>
      <p:sp>
        <p:nvSpPr>
          <p:cNvPr id="28" name="Text Box 2"/>
          <p:cNvSpPr txBox="1">
            <a:spLocks noChangeArrowheads="1"/>
          </p:cNvSpPr>
          <p:nvPr/>
        </p:nvSpPr>
        <p:spPr bwMode="auto">
          <a:xfrm>
            <a:off x="381000" y="972479"/>
            <a:ext cx="2462200" cy="523220"/>
          </a:xfrm>
          <a:prstGeom prst="rect">
            <a:avLst/>
          </a:prstGeom>
          <a:noFill/>
          <a:ln w="9525" algn="ctr">
            <a:noFill/>
            <a:miter lim="800000"/>
            <a:headEnd/>
            <a:tailEnd/>
          </a:ln>
          <a:effectLst/>
        </p:spPr>
        <p:txBody>
          <a:bodyPr wrap="square">
            <a:spAutoFit/>
          </a:bodyPr>
          <a:lstStyle/>
          <a:p>
            <a:pPr fontAlgn="base">
              <a:spcBef>
                <a:spcPct val="20000"/>
              </a:spcBef>
              <a:spcAft>
                <a:spcPct val="0"/>
              </a:spcAft>
              <a:buFont typeface="Wingdings" pitchFamily="2" charset="2"/>
              <a:buChar char="p"/>
            </a:pPr>
            <a:r>
              <a:rPr kumimoji="1" lang="en-US" altLang="zh-CN" sz="2800" b="1" dirty="0">
                <a:solidFill>
                  <a:srgbClr val="003300"/>
                </a:solidFill>
                <a:latin typeface="Times New Roman" pitchFamily="18" charset="0"/>
              </a:rPr>
              <a:t> </a:t>
            </a:r>
            <a:r>
              <a:rPr kumimoji="1" lang="zh-CN" altLang="en-US" sz="2800" b="1" dirty="0">
                <a:solidFill>
                  <a:srgbClr val="003300"/>
                </a:solidFill>
                <a:latin typeface="Times New Roman" pitchFamily="18" charset="0"/>
              </a:rPr>
              <a:t>算法分析</a:t>
            </a:r>
          </a:p>
        </p:txBody>
      </p:sp>
    </p:spTree>
    <p:extLst>
      <p:ext uri="{BB962C8B-B14F-4D97-AF65-F5344CB8AC3E}">
        <p14:creationId xmlns:p14="http://schemas.microsoft.com/office/powerpoint/2010/main" val="1512773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7">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7">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7">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0063EC4C-CFD8-4F45-A0A2-30028C1F73DB}" type="slidenum">
              <a:rPr lang="zh-CN" altLang="en-US" b="1">
                <a:solidFill>
                  <a:srgbClr val="F79646">
                    <a:lumMod val="75000"/>
                  </a:srgbClr>
                </a:solidFill>
              </a:rPr>
              <a:pPr/>
              <a:t>62</a:t>
            </a:fld>
            <a:endParaRPr lang="zh-CN" altLang="en-US" b="1" dirty="0">
              <a:solidFill>
                <a:srgbClr val="F79646">
                  <a:lumMod val="75000"/>
                </a:srgbClr>
              </a:solidFill>
            </a:endParaRPr>
          </a:p>
        </p:txBody>
      </p:sp>
      <p:sp>
        <p:nvSpPr>
          <p:cNvPr id="4" name="日期占位符 3"/>
          <p:cNvSpPr>
            <a:spLocks noGrp="1"/>
          </p:cNvSpPr>
          <p:nvPr>
            <p:ph type="dt" sz="half" idx="4294967295"/>
          </p:nvPr>
        </p:nvSpPr>
        <p:spPr>
          <a:xfrm>
            <a:off x="0" y="6356350"/>
            <a:ext cx="2133600" cy="365125"/>
          </a:xfrm>
        </p:spPr>
        <p:txBody>
          <a:bodyPr/>
          <a:lstStyle/>
          <a:p>
            <a:fld id="{1417C417-4E7F-4DAC-89DB-7DF2CE528D73}" type="datetime1">
              <a:rPr lang="zh-CN" altLang="en-US" b="1" smtClean="0">
                <a:solidFill>
                  <a:srgbClr val="F79646">
                    <a:lumMod val="75000"/>
                  </a:srgbClr>
                </a:solidFill>
              </a:rPr>
              <a:t>2025/4/9</a:t>
            </a:fld>
            <a:endParaRPr lang="zh-CN" altLang="en-US" b="1" dirty="0">
              <a:solidFill>
                <a:srgbClr val="F79646">
                  <a:lumMod val="75000"/>
                </a:srgbClr>
              </a:solidFill>
            </a:endParaRPr>
          </a:p>
        </p:txBody>
      </p:sp>
      <p:pic>
        <p:nvPicPr>
          <p:cNvPr id="2049" name="Picture 1" descr="C:\Users\Haijun\AppData\Roaming\Tencent\Users\2968516474\QQ\WinTemp\RichOle\O5)[OOM[}$H7(6{A~41GY`Q.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73137" y="1"/>
            <a:ext cx="970863" cy="838199"/>
          </a:xfrm>
          <a:prstGeom prst="rect">
            <a:avLst/>
          </a:prstGeom>
          <a:noFill/>
          <a:extLst>
            <a:ext uri="{909E8E84-426E-40DD-AFC4-6F175D3DCCD1}">
              <a14:hiddenFill xmlns:a14="http://schemas.microsoft.com/office/drawing/2010/main">
                <a:solidFill>
                  <a:srgbClr val="FFFFFF"/>
                </a:solidFill>
              </a14:hiddenFill>
            </a:ext>
          </a:extLst>
        </p:spPr>
      </p:pic>
      <p:cxnSp>
        <p:nvCxnSpPr>
          <p:cNvPr id="12" name="直接连接符 11"/>
          <p:cNvCxnSpPr/>
          <p:nvPr/>
        </p:nvCxnSpPr>
        <p:spPr>
          <a:xfrm>
            <a:off x="457200" y="6324600"/>
            <a:ext cx="822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71472" y="1428736"/>
            <a:ext cx="8244565" cy="3828933"/>
          </a:xfrm>
          <a:prstGeom prst="rect">
            <a:avLst/>
          </a:prstGeom>
          <a:noFill/>
        </p:spPr>
        <p:txBody>
          <a:bodyPr wrap="none" rtlCol="0">
            <a:spAutoFit/>
          </a:bodyPr>
          <a:lstStyle/>
          <a:p>
            <a:pPr fontAlgn="base">
              <a:lnSpc>
                <a:spcPct val="150000"/>
              </a:lnSpc>
              <a:spcBef>
                <a:spcPct val="0"/>
              </a:spcBef>
              <a:spcAft>
                <a:spcPct val="0"/>
              </a:spcAft>
              <a:buFont typeface="Arial" pitchFamily="34" charset="0"/>
              <a:buChar char="•"/>
            </a:pPr>
            <a:r>
              <a:rPr kumimoji="1" lang="zh-CN" altLang="en-US" sz="4000" b="1" dirty="0">
                <a:solidFill>
                  <a:srgbClr val="0000FF"/>
                </a:solidFill>
                <a:latin typeface="Times New Roman" pitchFamily="18" charset="0"/>
                <a:ea typeface="楷体_GB2312" pitchFamily="49" charset="-122"/>
              </a:rPr>
              <a:t>（希尔）</a:t>
            </a:r>
            <a:r>
              <a:rPr kumimoji="1" lang="en-US" altLang="zh-CN" sz="4000" b="1" dirty="0">
                <a:solidFill>
                  <a:srgbClr val="0000FF"/>
                </a:solidFill>
                <a:latin typeface="Times New Roman" pitchFamily="18" charset="0"/>
                <a:ea typeface="楷体_GB2312" pitchFamily="49" charset="-122"/>
              </a:rPr>
              <a:t>Shell </a:t>
            </a:r>
            <a:r>
              <a:rPr kumimoji="1" lang="zh-CN" altLang="en-US" sz="4000" b="1" dirty="0">
                <a:solidFill>
                  <a:srgbClr val="0000FF"/>
                </a:solidFill>
                <a:latin typeface="Times New Roman" pitchFamily="18" charset="0"/>
                <a:ea typeface="楷体_GB2312" pitchFamily="49" charset="-122"/>
              </a:rPr>
              <a:t>排序改进了插入排序</a:t>
            </a:r>
            <a:endParaRPr kumimoji="1" lang="en-US" altLang="zh-CN" sz="4000" b="1" dirty="0">
              <a:solidFill>
                <a:srgbClr val="0000FF"/>
              </a:solidFill>
              <a:latin typeface="Times New Roman" pitchFamily="18" charset="0"/>
              <a:ea typeface="楷体_GB2312" pitchFamily="49" charset="-122"/>
            </a:endParaRPr>
          </a:p>
          <a:p>
            <a:pPr fontAlgn="base">
              <a:lnSpc>
                <a:spcPct val="250000"/>
              </a:lnSpc>
              <a:spcBef>
                <a:spcPct val="0"/>
              </a:spcBef>
              <a:spcAft>
                <a:spcPct val="0"/>
              </a:spcAft>
              <a:buFont typeface="Arial" pitchFamily="34" charset="0"/>
              <a:buChar char="•"/>
            </a:pPr>
            <a:r>
              <a:rPr kumimoji="1" lang="zh-CN" altLang="en-US" sz="4000" b="1" dirty="0">
                <a:solidFill>
                  <a:srgbClr val="0000FF"/>
                </a:solidFill>
                <a:latin typeface="Times New Roman" pitchFamily="18" charset="0"/>
                <a:ea typeface="楷体_GB2312" pitchFamily="49" charset="-122"/>
              </a:rPr>
              <a:t> 快速排序可以改进起泡排序</a:t>
            </a:r>
            <a:endParaRPr kumimoji="1" lang="en-US" altLang="zh-CN" sz="4000" b="1" dirty="0">
              <a:solidFill>
                <a:srgbClr val="0000FF"/>
              </a:solidFill>
              <a:latin typeface="Times New Roman" pitchFamily="18" charset="0"/>
              <a:ea typeface="楷体_GB2312" pitchFamily="49" charset="-122"/>
            </a:endParaRPr>
          </a:p>
          <a:p>
            <a:pPr fontAlgn="base">
              <a:lnSpc>
                <a:spcPct val="250000"/>
              </a:lnSpc>
              <a:spcBef>
                <a:spcPct val="0"/>
              </a:spcBef>
              <a:spcAft>
                <a:spcPct val="0"/>
              </a:spcAft>
              <a:buFont typeface="Arial" pitchFamily="34" charset="0"/>
              <a:buChar char="•"/>
            </a:pPr>
            <a:endParaRPr kumimoji="1" lang="zh-CN" altLang="en-US" sz="4000" b="1" dirty="0">
              <a:solidFill>
                <a:srgbClr val="0000FF"/>
              </a:solidFill>
              <a:latin typeface="Times New Roman" pitchFamily="18" charset="0"/>
              <a:ea typeface="楷体_GB2312" pitchFamily="49" charset="-122"/>
            </a:endParaRPr>
          </a:p>
        </p:txBody>
      </p:sp>
      <p:sp>
        <p:nvSpPr>
          <p:cNvPr id="14" name="TextBox 13">
            <a:extLst>
              <a:ext uri="{FF2B5EF4-FFF2-40B4-BE49-F238E27FC236}">
                <a16:creationId xmlns:a16="http://schemas.microsoft.com/office/drawing/2014/main" id="{3A2E9404-4815-9342-AE48-E41A4247A1F1}"/>
              </a:ext>
            </a:extLst>
          </p:cNvPr>
          <p:cNvSpPr txBox="1"/>
          <p:nvPr/>
        </p:nvSpPr>
        <p:spPr>
          <a:xfrm>
            <a:off x="1831432" y="4114800"/>
            <a:ext cx="5724645" cy="1656094"/>
          </a:xfrm>
          <a:prstGeom prst="rect">
            <a:avLst/>
          </a:prstGeom>
          <a:noFill/>
          <a:ln>
            <a:solidFill>
              <a:srgbClr val="003300"/>
            </a:solidFill>
          </a:ln>
        </p:spPr>
        <p:txBody>
          <a:bodyPr wrap="none" rtlCol="0">
            <a:spAutoFit/>
          </a:bodyPr>
          <a:lstStyle/>
          <a:p>
            <a:pPr algn="ctr" fontAlgn="base">
              <a:lnSpc>
                <a:spcPct val="150000"/>
              </a:lnSpc>
              <a:spcBef>
                <a:spcPct val="0"/>
              </a:spcBef>
              <a:spcAft>
                <a:spcPct val="0"/>
              </a:spcAft>
            </a:pPr>
            <a:r>
              <a:rPr kumimoji="1" lang="zh-CN" altLang="en-US" sz="3600" b="1" dirty="0">
                <a:solidFill>
                  <a:srgbClr val="FF0000"/>
                </a:solidFill>
                <a:latin typeface="Times New Roman" pitchFamily="18" charset="0"/>
                <a:ea typeface="楷体_GB2312" pitchFamily="49" charset="-122"/>
              </a:rPr>
              <a:t>欲知详情，请看后续分解：</a:t>
            </a:r>
            <a:endParaRPr kumimoji="1" lang="en-US" altLang="zh-CN" sz="3600" b="1" dirty="0">
              <a:solidFill>
                <a:srgbClr val="FF0000"/>
              </a:solidFill>
              <a:latin typeface="Times New Roman" pitchFamily="18" charset="0"/>
              <a:ea typeface="楷体_GB2312" pitchFamily="49" charset="-122"/>
            </a:endParaRPr>
          </a:p>
          <a:p>
            <a:pPr algn="ctr" fontAlgn="base">
              <a:lnSpc>
                <a:spcPct val="150000"/>
              </a:lnSpc>
              <a:spcBef>
                <a:spcPct val="0"/>
              </a:spcBef>
              <a:spcAft>
                <a:spcPct val="0"/>
              </a:spcAft>
            </a:pPr>
            <a:r>
              <a:rPr kumimoji="1" lang="zh-CN" altLang="en-US" sz="3600" b="1" dirty="0">
                <a:solidFill>
                  <a:srgbClr val="FF0000"/>
                </a:solidFill>
                <a:latin typeface="Times New Roman" pitchFamily="18" charset="0"/>
                <a:ea typeface="楷体_GB2312" pitchFamily="49" charset="-122"/>
              </a:rPr>
              <a:t>分治思想视角下的排序</a:t>
            </a:r>
          </a:p>
        </p:txBody>
      </p:sp>
    </p:spTree>
    <p:extLst>
      <p:ext uri="{BB962C8B-B14F-4D97-AF65-F5344CB8AC3E}">
        <p14:creationId xmlns:p14="http://schemas.microsoft.com/office/powerpoint/2010/main" val="17463485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295400"/>
            <a:ext cx="8229600" cy="5105400"/>
          </a:xfrm>
        </p:spPr>
        <p:txBody>
          <a:bodyPr>
            <a:normAutofit/>
          </a:bodyPr>
          <a:lstStyle/>
          <a:p>
            <a:pPr marL="0" lvl="0" indent="0" fontAlgn="base">
              <a:lnSpc>
                <a:spcPct val="150000"/>
              </a:lnSpc>
              <a:spcBef>
                <a:spcPct val="5000"/>
              </a:spcBef>
              <a:spcAft>
                <a:spcPct val="5000"/>
              </a:spcAft>
              <a:buNone/>
            </a:pPr>
            <a:r>
              <a:rPr kumimoji="1" lang="en-US" altLang="zh-CN" b="1" dirty="0">
                <a:solidFill>
                  <a:schemeClr val="bg1">
                    <a:lumMod val="65000"/>
                  </a:schemeClr>
                </a:solidFill>
                <a:latin typeface="Arial" charset="0"/>
                <a:ea typeface="宋体" charset="-122"/>
              </a:rPr>
              <a:t>6.1  </a:t>
            </a:r>
            <a:r>
              <a:rPr kumimoji="1" lang="zh-CN" altLang="en-US" b="1" dirty="0">
                <a:solidFill>
                  <a:schemeClr val="bg1">
                    <a:lumMod val="65000"/>
                  </a:schemeClr>
                </a:solidFill>
                <a:latin typeface="Arial" charset="0"/>
                <a:ea typeface="宋体" charset="-122"/>
              </a:rPr>
              <a:t>概述</a:t>
            </a:r>
          </a:p>
          <a:p>
            <a:pPr marL="0" indent="0" fontAlgn="base">
              <a:lnSpc>
                <a:spcPct val="150000"/>
              </a:lnSpc>
              <a:spcBef>
                <a:spcPct val="5000"/>
              </a:spcBef>
              <a:spcAft>
                <a:spcPct val="5000"/>
              </a:spcAft>
              <a:buNone/>
            </a:pPr>
            <a:r>
              <a:rPr kumimoji="1" lang="en-US" altLang="zh-CN" b="1" dirty="0">
                <a:solidFill>
                  <a:schemeClr val="bg1">
                    <a:lumMod val="65000"/>
                  </a:schemeClr>
                </a:solidFill>
                <a:latin typeface="Arial" charset="0"/>
                <a:ea typeface="宋体" charset="-122"/>
              </a:rPr>
              <a:t>6.2  </a:t>
            </a:r>
            <a:r>
              <a:rPr kumimoji="1" lang="zh-CN" altLang="en-US" b="1" dirty="0">
                <a:solidFill>
                  <a:schemeClr val="bg1">
                    <a:lumMod val="65000"/>
                  </a:schemeClr>
                </a:solidFill>
                <a:latin typeface="Arial" charset="0"/>
                <a:ea typeface="宋体" charset="-122"/>
              </a:rPr>
              <a:t>插入排序</a:t>
            </a:r>
          </a:p>
          <a:p>
            <a:pPr marL="0" lvl="0" indent="0" fontAlgn="base">
              <a:lnSpc>
                <a:spcPct val="150000"/>
              </a:lnSpc>
              <a:spcBef>
                <a:spcPct val="5000"/>
              </a:spcBef>
              <a:spcAft>
                <a:spcPct val="5000"/>
              </a:spcAft>
              <a:buNone/>
            </a:pPr>
            <a:r>
              <a:rPr kumimoji="1" lang="en-US" altLang="zh-CN" b="1" dirty="0">
                <a:solidFill>
                  <a:schemeClr val="bg1">
                    <a:lumMod val="65000"/>
                  </a:schemeClr>
                </a:solidFill>
                <a:latin typeface="Arial" charset="0"/>
                <a:ea typeface="宋体" charset="-122"/>
              </a:rPr>
              <a:t>6.3  </a:t>
            </a:r>
            <a:r>
              <a:rPr kumimoji="1" lang="zh-CN" altLang="en-US" b="1" dirty="0">
                <a:solidFill>
                  <a:schemeClr val="bg1">
                    <a:lumMod val="65000"/>
                  </a:schemeClr>
                </a:solidFill>
                <a:latin typeface="Arial" charset="0"/>
                <a:ea typeface="宋体" charset="-122"/>
              </a:rPr>
              <a:t>起泡排序</a:t>
            </a:r>
          </a:p>
          <a:p>
            <a:pPr marL="0" lvl="0" indent="0" fontAlgn="base">
              <a:lnSpc>
                <a:spcPct val="150000"/>
              </a:lnSpc>
              <a:spcBef>
                <a:spcPct val="5000"/>
              </a:spcBef>
              <a:spcAft>
                <a:spcPct val="5000"/>
              </a:spcAft>
              <a:buNone/>
            </a:pPr>
            <a:r>
              <a:rPr kumimoji="1" lang="en-US" altLang="zh-CN" b="1" dirty="0">
                <a:solidFill>
                  <a:srgbClr val="0000FF"/>
                </a:solidFill>
                <a:latin typeface="Arial" charset="0"/>
                <a:ea typeface="宋体" charset="-122"/>
              </a:rPr>
              <a:t>6.4  </a:t>
            </a:r>
            <a:r>
              <a:rPr kumimoji="1" lang="zh-CN" altLang="en-US" b="1" dirty="0">
                <a:solidFill>
                  <a:srgbClr val="0000FF"/>
                </a:solidFill>
                <a:latin typeface="Arial" charset="0"/>
                <a:ea typeface="宋体" charset="-122"/>
              </a:rPr>
              <a:t>选择排序</a:t>
            </a:r>
          </a:p>
          <a:p>
            <a:pPr marL="0" lvl="0" indent="0" fontAlgn="base">
              <a:lnSpc>
                <a:spcPct val="150000"/>
              </a:lnSpc>
              <a:spcBef>
                <a:spcPct val="5000"/>
              </a:spcBef>
              <a:spcAft>
                <a:spcPct val="5000"/>
              </a:spcAft>
              <a:buNone/>
            </a:pPr>
            <a:r>
              <a:rPr kumimoji="1" lang="en-US" altLang="zh-CN" b="1" dirty="0">
                <a:solidFill>
                  <a:schemeClr val="bg1">
                    <a:lumMod val="65000"/>
                  </a:schemeClr>
                </a:solidFill>
                <a:latin typeface="Arial" charset="0"/>
                <a:ea typeface="宋体" charset="-122"/>
              </a:rPr>
              <a:t>6.5  </a:t>
            </a:r>
            <a:r>
              <a:rPr kumimoji="1" lang="zh-CN" altLang="en-US" b="1" dirty="0">
                <a:solidFill>
                  <a:schemeClr val="bg1">
                    <a:lumMod val="65000"/>
                  </a:schemeClr>
                </a:solidFill>
                <a:latin typeface="Arial" charset="0"/>
                <a:ea typeface="宋体" charset="-122"/>
              </a:rPr>
              <a:t>基数排序</a:t>
            </a:r>
          </a:p>
          <a:p>
            <a:pPr marL="0" lvl="0" indent="0" fontAlgn="base">
              <a:lnSpc>
                <a:spcPct val="150000"/>
              </a:lnSpc>
              <a:spcBef>
                <a:spcPct val="5000"/>
              </a:spcBef>
              <a:spcAft>
                <a:spcPct val="5000"/>
              </a:spcAft>
              <a:buNone/>
            </a:pPr>
            <a:r>
              <a:rPr kumimoji="1" lang="en-US" altLang="zh-CN" b="1" dirty="0">
                <a:solidFill>
                  <a:schemeClr val="bg1">
                    <a:lumMod val="65000"/>
                  </a:schemeClr>
                </a:solidFill>
                <a:latin typeface="Arial" charset="0"/>
                <a:ea typeface="宋体" charset="-122"/>
              </a:rPr>
              <a:t>6.6  </a:t>
            </a:r>
            <a:r>
              <a:rPr kumimoji="1" lang="zh-CN" altLang="en-US" b="1" dirty="0">
                <a:solidFill>
                  <a:schemeClr val="bg1">
                    <a:lumMod val="65000"/>
                  </a:schemeClr>
                </a:solidFill>
                <a:latin typeface="Arial" charset="0"/>
                <a:ea typeface="宋体" charset="-122"/>
              </a:rPr>
              <a:t>内部排序方法的比较</a:t>
            </a:r>
          </a:p>
        </p:txBody>
      </p:sp>
      <p:sp>
        <p:nvSpPr>
          <p:cNvPr id="6" name="灯片编号占位符 5"/>
          <p:cNvSpPr>
            <a:spLocks noGrp="1"/>
          </p:cNvSpPr>
          <p:nvPr>
            <p:ph type="sldNum" sz="quarter" idx="12"/>
          </p:nvPr>
        </p:nvSpPr>
        <p:spPr/>
        <p:txBody>
          <a:bodyPr/>
          <a:lstStyle/>
          <a:p>
            <a:fld id="{0063EC4C-CFD8-4F45-A0A2-30028C1F73DB}" type="slidenum">
              <a:rPr lang="zh-CN" altLang="en-US" b="1">
                <a:solidFill>
                  <a:srgbClr val="F79646">
                    <a:lumMod val="75000"/>
                  </a:srgbClr>
                </a:solidFill>
              </a:rPr>
              <a:pPr/>
              <a:t>63</a:t>
            </a:fld>
            <a:endParaRPr lang="zh-CN" altLang="en-US" b="1" dirty="0">
              <a:solidFill>
                <a:srgbClr val="F79646">
                  <a:lumMod val="75000"/>
                </a:srgbClr>
              </a:solidFill>
            </a:endParaRPr>
          </a:p>
        </p:txBody>
      </p:sp>
      <p:sp>
        <p:nvSpPr>
          <p:cNvPr id="2" name="标题 1"/>
          <p:cNvSpPr>
            <a:spLocks noGrp="1"/>
          </p:cNvSpPr>
          <p:nvPr>
            <p:ph type="title"/>
          </p:nvPr>
        </p:nvSpPr>
        <p:spPr/>
        <p:txBody>
          <a:bodyPr/>
          <a:lstStyle/>
          <a:p>
            <a:r>
              <a:rPr lang="zh-CN" altLang="en-US" b="1" dirty="0">
                <a:solidFill>
                  <a:srgbClr val="FF0000"/>
                </a:solidFill>
              </a:rPr>
              <a:t>第六章 排序</a:t>
            </a:r>
          </a:p>
        </p:txBody>
      </p:sp>
      <p:sp>
        <p:nvSpPr>
          <p:cNvPr id="4" name="日期占位符 3"/>
          <p:cNvSpPr>
            <a:spLocks noGrp="1"/>
          </p:cNvSpPr>
          <p:nvPr>
            <p:ph type="dt" sz="half" idx="4294967295"/>
          </p:nvPr>
        </p:nvSpPr>
        <p:spPr>
          <a:xfrm>
            <a:off x="0" y="6356350"/>
            <a:ext cx="2133600" cy="365125"/>
          </a:xfrm>
        </p:spPr>
        <p:txBody>
          <a:bodyPr/>
          <a:lstStyle/>
          <a:p>
            <a:fld id="{476E0F93-21A5-4F16-ADBE-268568FC88D5}" type="datetime1">
              <a:rPr lang="zh-CN" altLang="en-US" b="1" smtClean="0">
                <a:solidFill>
                  <a:srgbClr val="F79646">
                    <a:lumMod val="75000"/>
                  </a:srgbClr>
                </a:solidFill>
              </a:rPr>
              <a:t>2025/4/9</a:t>
            </a:fld>
            <a:endParaRPr lang="zh-CN" altLang="en-US" b="1" dirty="0">
              <a:solidFill>
                <a:srgbClr val="F79646">
                  <a:lumMod val="75000"/>
                </a:srgbClr>
              </a:solidFill>
            </a:endParaRPr>
          </a:p>
        </p:txBody>
      </p:sp>
      <p:pic>
        <p:nvPicPr>
          <p:cNvPr id="2049" name="Picture 1" descr="C:\Users\Haijun\AppData\Roaming\Tencent\Users\2968516474\QQ\WinTemp\RichOle\O5)[OOM[}$H7(6{A~41GY`Q.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73137" y="1"/>
            <a:ext cx="970863" cy="838199"/>
          </a:xfrm>
          <a:prstGeom prst="rect">
            <a:avLst/>
          </a:prstGeom>
          <a:noFill/>
          <a:extLst>
            <a:ext uri="{909E8E84-426E-40DD-AFC4-6F175D3DCCD1}">
              <a14:hiddenFill xmlns:a14="http://schemas.microsoft.com/office/drawing/2010/main">
                <a:solidFill>
                  <a:srgbClr val="FFFFFF"/>
                </a:solidFill>
              </a14:hiddenFill>
            </a:ext>
          </a:extLst>
        </p:spPr>
      </p:pic>
      <p:cxnSp>
        <p:nvCxnSpPr>
          <p:cNvPr id="12" name="直接连接符 11"/>
          <p:cNvCxnSpPr/>
          <p:nvPr/>
        </p:nvCxnSpPr>
        <p:spPr>
          <a:xfrm>
            <a:off x="457200" y="6324600"/>
            <a:ext cx="822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665167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295400"/>
            <a:ext cx="8229600" cy="5105400"/>
          </a:xfrm>
        </p:spPr>
        <p:txBody>
          <a:bodyPr>
            <a:normAutofit/>
          </a:bodyPr>
          <a:lstStyle/>
          <a:p>
            <a:pPr marL="0" lvl="0" indent="0" fontAlgn="base">
              <a:lnSpc>
                <a:spcPct val="150000"/>
              </a:lnSpc>
              <a:spcBef>
                <a:spcPct val="5000"/>
              </a:spcBef>
              <a:spcAft>
                <a:spcPct val="5000"/>
              </a:spcAft>
              <a:buNone/>
            </a:pPr>
            <a:r>
              <a:rPr kumimoji="1" lang="en-US" altLang="zh-CN" b="1" dirty="0">
                <a:solidFill>
                  <a:srgbClr val="0000FF"/>
                </a:solidFill>
                <a:latin typeface="Arial" charset="0"/>
                <a:ea typeface="宋体" charset="-122"/>
              </a:rPr>
              <a:t>6.4.1 </a:t>
            </a:r>
            <a:r>
              <a:rPr kumimoji="1" lang="zh-CN" altLang="en-US" b="1" dirty="0">
                <a:solidFill>
                  <a:srgbClr val="0000FF"/>
                </a:solidFill>
                <a:latin typeface="Arial" charset="0"/>
                <a:ea typeface="宋体" charset="-122"/>
              </a:rPr>
              <a:t>简单选择排序</a:t>
            </a:r>
          </a:p>
          <a:p>
            <a:pPr marL="0" lvl="0" indent="0" fontAlgn="base">
              <a:lnSpc>
                <a:spcPct val="150000"/>
              </a:lnSpc>
              <a:spcBef>
                <a:spcPct val="5000"/>
              </a:spcBef>
              <a:spcAft>
                <a:spcPct val="5000"/>
              </a:spcAft>
              <a:buNone/>
            </a:pPr>
            <a:r>
              <a:rPr kumimoji="1" lang="en-US" altLang="zh-CN" b="1" dirty="0">
                <a:solidFill>
                  <a:schemeClr val="bg1">
                    <a:lumMod val="65000"/>
                  </a:schemeClr>
                </a:solidFill>
                <a:latin typeface="Arial" charset="0"/>
                <a:ea typeface="宋体" charset="-122"/>
              </a:rPr>
              <a:t>6.4.2 </a:t>
            </a:r>
            <a:r>
              <a:rPr kumimoji="1" lang="zh-CN" altLang="en-US" b="1" dirty="0">
                <a:solidFill>
                  <a:schemeClr val="bg1">
                    <a:lumMod val="65000"/>
                  </a:schemeClr>
                </a:solidFill>
                <a:latin typeface="Arial" charset="0"/>
                <a:ea typeface="宋体" charset="-122"/>
              </a:rPr>
              <a:t>树形选择排序</a:t>
            </a:r>
          </a:p>
          <a:p>
            <a:pPr marL="0" lvl="0" indent="0" fontAlgn="base">
              <a:lnSpc>
                <a:spcPct val="150000"/>
              </a:lnSpc>
              <a:spcBef>
                <a:spcPct val="5000"/>
              </a:spcBef>
              <a:spcAft>
                <a:spcPct val="5000"/>
              </a:spcAft>
              <a:buNone/>
            </a:pPr>
            <a:r>
              <a:rPr kumimoji="1" lang="en-US" altLang="zh-CN" b="1" dirty="0">
                <a:solidFill>
                  <a:schemeClr val="bg1">
                    <a:lumMod val="65000"/>
                  </a:schemeClr>
                </a:solidFill>
                <a:latin typeface="Arial" charset="0"/>
                <a:ea typeface="宋体" charset="-122"/>
              </a:rPr>
              <a:t>6.4.3 </a:t>
            </a:r>
            <a:r>
              <a:rPr kumimoji="1" lang="zh-CN" altLang="en-US" b="1" dirty="0">
                <a:solidFill>
                  <a:schemeClr val="bg1">
                    <a:lumMod val="65000"/>
                  </a:schemeClr>
                </a:solidFill>
                <a:latin typeface="Arial" charset="0"/>
                <a:ea typeface="宋体" charset="-122"/>
              </a:rPr>
              <a:t>堆排序</a:t>
            </a:r>
          </a:p>
        </p:txBody>
      </p:sp>
      <p:sp>
        <p:nvSpPr>
          <p:cNvPr id="6" name="灯片编号占位符 5"/>
          <p:cNvSpPr>
            <a:spLocks noGrp="1"/>
          </p:cNvSpPr>
          <p:nvPr>
            <p:ph type="sldNum" sz="quarter" idx="12"/>
          </p:nvPr>
        </p:nvSpPr>
        <p:spPr/>
        <p:txBody>
          <a:bodyPr/>
          <a:lstStyle/>
          <a:p>
            <a:fld id="{0063EC4C-CFD8-4F45-A0A2-30028C1F73DB}" type="slidenum">
              <a:rPr lang="zh-CN" altLang="en-US" b="1">
                <a:solidFill>
                  <a:srgbClr val="F79646">
                    <a:lumMod val="75000"/>
                  </a:srgbClr>
                </a:solidFill>
              </a:rPr>
              <a:pPr/>
              <a:t>64</a:t>
            </a:fld>
            <a:endParaRPr lang="zh-CN" altLang="en-US" b="1" dirty="0">
              <a:solidFill>
                <a:srgbClr val="F79646">
                  <a:lumMod val="75000"/>
                </a:srgbClr>
              </a:solidFill>
            </a:endParaRPr>
          </a:p>
        </p:txBody>
      </p:sp>
      <p:sp>
        <p:nvSpPr>
          <p:cNvPr id="2" name="标题 1"/>
          <p:cNvSpPr>
            <a:spLocks noGrp="1"/>
          </p:cNvSpPr>
          <p:nvPr>
            <p:ph type="title"/>
          </p:nvPr>
        </p:nvSpPr>
        <p:spPr/>
        <p:txBody>
          <a:bodyPr>
            <a:normAutofit/>
          </a:bodyPr>
          <a:lstStyle/>
          <a:p>
            <a:r>
              <a:rPr lang="en-US" altLang="zh-CN" b="1" dirty="0"/>
              <a:t>6.4 </a:t>
            </a:r>
            <a:r>
              <a:rPr lang="zh-CN" altLang="en-US" b="1" dirty="0"/>
              <a:t>选择排序</a:t>
            </a:r>
          </a:p>
        </p:txBody>
      </p:sp>
      <p:sp>
        <p:nvSpPr>
          <p:cNvPr id="4" name="日期占位符 3"/>
          <p:cNvSpPr>
            <a:spLocks noGrp="1"/>
          </p:cNvSpPr>
          <p:nvPr>
            <p:ph type="dt" sz="half" idx="4294967295"/>
          </p:nvPr>
        </p:nvSpPr>
        <p:spPr>
          <a:xfrm>
            <a:off x="0" y="6356350"/>
            <a:ext cx="2133600" cy="365125"/>
          </a:xfrm>
        </p:spPr>
        <p:txBody>
          <a:bodyPr/>
          <a:lstStyle/>
          <a:p>
            <a:fld id="{13727AC4-3B80-4FF0-8863-D27535AEB8E7}" type="datetime1">
              <a:rPr lang="zh-CN" altLang="en-US" b="1" smtClean="0">
                <a:solidFill>
                  <a:srgbClr val="F79646">
                    <a:lumMod val="75000"/>
                  </a:srgbClr>
                </a:solidFill>
              </a:rPr>
              <a:t>2025/4/9</a:t>
            </a:fld>
            <a:endParaRPr lang="zh-CN" altLang="en-US" b="1" dirty="0">
              <a:solidFill>
                <a:srgbClr val="F79646">
                  <a:lumMod val="75000"/>
                </a:srgbClr>
              </a:solidFill>
            </a:endParaRPr>
          </a:p>
        </p:txBody>
      </p:sp>
      <p:pic>
        <p:nvPicPr>
          <p:cNvPr id="2049" name="Picture 1" descr="C:\Users\Haijun\AppData\Roaming\Tencent\Users\2968516474\QQ\WinTemp\RichOle\O5)[OOM[}$H7(6{A~41GY`Q.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73137" y="1"/>
            <a:ext cx="970863" cy="838199"/>
          </a:xfrm>
          <a:prstGeom prst="rect">
            <a:avLst/>
          </a:prstGeom>
          <a:noFill/>
          <a:extLst>
            <a:ext uri="{909E8E84-426E-40DD-AFC4-6F175D3DCCD1}">
              <a14:hiddenFill xmlns:a14="http://schemas.microsoft.com/office/drawing/2010/main">
                <a:solidFill>
                  <a:srgbClr val="FFFFFF"/>
                </a:solidFill>
              </a14:hiddenFill>
            </a:ext>
          </a:extLst>
        </p:spPr>
      </p:pic>
      <p:cxnSp>
        <p:nvCxnSpPr>
          <p:cNvPr id="12" name="直接连接符 11"/>
          <p:cNvCxnSpPr/>
          <p:nvPr/>
        </p:nvCxnSpPr>
        <p:spPr>
          <a:xfrm>
            <a:off x="457200" y="6324600"/>
            <a:ext cx="822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6718706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0063EC4C-CFD8-4F45-A0A2-30028C1F73DB}" type="slidenum">
              <a:rPr lang="zh-CN" altLang="en-US" b="1">
                <a:solidFill>
                  <a:srgbClr val="F79646">
                    <a:lumMod val="75000"/>
                  </a:srgbClr>
                </a:solidFill>
              </a:rPr>
              <a:pPr/>
              <a:t>65</a:t>
            </a:fld>
            <a:endParaRPr lang="zh-CN" altLang="en-US" b="1" dirty="0">
              <a:solidFill>
                <a:srgbClr val="F79646">
                  <a:lumMod val="75000"/>
                </a:srgbClr>
              </a:solidFill>
            </a:endParaRPr>
          </a:p>
        </p:txBody>
      </p:sp>
      <p:sp>
        <p:nvSpPr>
          <p:cNvPr id="2" name="标题 1"/>
          <p:cNvSpPr>
            <a:spLocks noGrp="1"/>
          </p:cNvSpPr>
          <p:nvPr>
            <p:ph type="title"/>
          </p:nvPr>
        </p:nvSpPr>
        <p:spPr>
          <a:xfrm>
            <a:off x="457200" y="0"/>
            <a:ext cx="8229600" cy="1143000"/>
          </a:xfrm>
        </p:spPr>
        <p:txBody>
          <a:bodyPr>
            <a:normAutofit/>
          </a:bodyPr>
          <a:lstStyle/>
          <a:p>
            <a:pPr lvl="0" fontAlgn="base">
              <a:lnSpc>
                <a:spcPct val="150000"/>
              </a:lnSpc>
              <a:spcBef>
                <a:spcPct val="5000"/>
              </a:spcBef>
              <a:spcAft>
                <a:spcPct val="5000"/>
              </a:spcAft>
            </a:pPr>
            <a:r>
              <a:rPr kumimoji="1" lang="en-US" altLang="zh-CN" sz="3200" b="1" dirty="0">
                <a:latin typeface="Arial" charset="0"/>
                <a:ea typeface="宋体" charset="-122"/>
                <a:cs typeface="+mn-cs"/>
              </a:rPr>
              <a:t>6.4.1 </a:t>
            </a:r>
            <a:r>
              <a:rPr kumimoji="1" lang="zh-CN" altLang="en-US" sz="3200" b="1" dirty="0">
                <a:latin typeface="Arial" charset="0"/>
                <a:ea typeface="宋体" charset="-122"/>
                <a:cs typeface="+mn-cs"/>
              </a:rPr>
              <a:t>简单选择排序</a:t>
            </a:r>
          </a:p>
        </p:txBody>
      </p:sp>
      <p:sp>
        <p:nvSpPr>
          <p:cNvPr id="4" name="日期占位符 3"/>
          <p:cNvSpPr>
            <a:spLocks noGrp="1"/>
          </p:cNvSpPr>
          <p:nvPr>
            <p:ph type="dt" sz="half" idx="4294967295"/>
          </p:nvPr>
        </p:nvSpPr>
        <p:spPr>
          <a:xfrm>
            <a:off x="0" y="6356350"/>
            <a:ext cx="2133600" cy="365125"/>
          </a:xfrm>
        </p:spPr>
        <p:txBody>
          <a:bodyPr/>
          <a:lstStyle/>
          <a:p>
            <a:fld id="{68BC4955-6BE2-4C07-A4DC-D75F1677C74F}" type="datetime1">
              <a:rPr lang="zh-CN" altLang="en-US" b="1" smtClean="0">
                <a:solidFill>
                  <a:srgbClr val="F79646">
                    <a:lumMod val="75000"/>
                  </a:srgbClr>
                </a:solidFill>
              </a:rPr>
              <a:t>2025/4/9</a:t>
            </a:fld>
            <a:endParaRPr lang="zh-CN" altLang="en-US" b="1" dirty="0">
              <a:solidFill>
                <a:srgbClr val="F79646">
                  <a:lumMod val="75000"/>
                </a:srgbClr>
              </a:solidFill>
            </a:endParaRPr>
          </a:p>
        </p:txBody>
      </p:sp>
      <p:pic>
        <p:nvPicPr>
          <p:cNvPr id="2049" name="Picture 1" descr="C:\Users\Haijun\AppData\Roaming\Tencent\Users\2968516474\QQ\WinTemp\RichOle\O5)[OOM[}$H7(6{A~41GY`Q.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73137" y="1"/>
            <a:ext cx="970863" cy="838199"/>
          </a:xfrm>
          <a:prstGeom prst="rect">
            <a:avLst/>
          </a:prstGeom>
          <a:noFill/>
          <a:extLst>
            <a:ext uri="{909E8E84-426E-40DD-AFC4-6F175D3DCCD1}">
              <a14:hiddenFill xmlns:a14="http://schemas.microsoft.com/office/drawing/2010/main">
                <a:solidFill>
                  <a:srgbClr val="FFFFFF"/>
                </a:solidFill>
              </a14:hiddenFill>
            </a:ext>
          </a:extLst>
        </p:spPr>
      </p:pic>
      <p:cxnSp>
        <p:nvCxnSpPr>
          <p:cNvPr id="12" name="直接连接符 11"/>
          <p:cNvCxnSpPr/>
          <p:nvPr/>
        </p:nvCxnSpPr>
        <p:spPr>
          <a:xfrm>
            <a:off x="457200" y="6324600"/>
            <a:ext cx="822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Text Box 2"/>
          <p:cNvSpPr txBox="1">
            <a:spLocks noChangeArrowheads="1"/>
          </p:cNvSpPr>
          <p:nvPr/>
        </p:nvSpPr>
        <p:spPr bwMode="auto">
          <a:xfrm>
            <a:off x="420414" y="1017587"/>
            <a:ext cx="6537325" cy="519113"/>
          </a:xfrm>
          <a:prstGeom prst="rect">
            <a:avLst/>
          </a:prstGeom>
          <a:noFill/>
          <a:ln w="9525" algn="ctr">
            <a:noFill/>
            <a:miter lim="800000"/>
            <a:headEnd/>
            <a:tailEnd/>
          </a:ln>
          <a:effectLst/>
        </p:spPr>
        <p:txBody>
          <a:bodyPr>
            <a:spAutoFit/>
          </a:bodyPr>
          <a:lstStyle/>
          <a:p>
            <a:pPr fontAlgn="base">
              <a:spcBef>
                <a:spcPct val="20000"/>
              </a:spcBef>
              <a:spcAft>
                <a:spcPct val="0"/>
              </a:spcAft>
              <a:buFont typeface="Wingdings" pitchFamily="2" charset="2"/>
              <a:buChar char="p"/>
            </a:pPr>
            <a:r>
              <a:rPr kumimoji="1" lang="en-US" altLang="zh-CN" sz="2800" b="1" dirty="0">
                <a:solidFill>
                  <a:srgbClr val="003300"/>
                </a:solidFill>
                <a:latin typeface="Times New Roman" pitchFamily="18" charset="0"/>
              </a:rPr>
              <a:t> </a:t>
            </a:r>
            <a:r>
              <a:rPr kumimoji="1" lang="zh-CN" altLang="en-US" sz="2800" b="1" dirty="0">
                <a:solidFill>
                  <a:srgbClr val="003300"/>
                </a:solidFill>
                <a:latin typeface="Times New Roman" pitchFamily="18" charset="0"/>
              </a:rPr>
              <a:t>基本思想</a:t>
            </a:r>
          </a:p>
        </p:txBody>
      </p:sp>
      <p:sp>
        <p:nvSpPr>
          <p:cNvPr id="20" name="Text Box 4"/>
          <p:cNvSpPr txBox="1">
            <a:spLocks noChangeArrowheads="1"/>
          </p:cNvSpPr>
          <p:nvPr/>
        </p:nvSpPr>
        <p:spPr bwMode="auto">
          <a:xfrm>
            <a:off x="914400" y="1676400"/>
            <a:ext cx="6537325" cy="2308324"/>
          </a:xfrm>
          <a:prstGeom prst="rect">
            <a:avLst/>
          </a:prstGeom>
          <a:noFill/>
          <a:ln w="9525" algn="ctr">
            <a:noFill/>
            <a:miter lim="800000"/>
            <a:headEnd/>
            <a:tailEnd/>
          </a:ln>
          <a:effectLst/>
        </p:spPr>
        <p:txBody>
          <a:bodyPr>
            <a:spAutoFit/>
          </a:bodyPr>
          <a:lstStyle/>
          <a:p>
            <a:pPr algn="just" fontAlgn="base">
              <a:spcBef>
                <a:spcPct val="50000"/>
              </a:spcBef>
              <a:spcAft>
                <a:spcPct val="0"/>
              </a:spcAft>
            </a:pPr>
            <a:r>
              <a:rPr kumimoji="1" lang="en-US" altLang="zh-CN" sz="2400" b="1" dirty="0">
                <a:solidFill>
                  <a:srgbClr val="3333FF"/>
                </a:solidFill>
                <a:latin typeface="Times New Roman" pitchFamily="18" charset="0"/>
              </a:rPr>
              <a:t>        (1)</a:t>
            </a:r>
            <a:r>
              <a:rPr kumimoji="1" lang="zh-CN" altLang="en-US" sz="2400" b="1" dirty="0">
                <a:solidFill>
                  <a:srgbClr val="3333FF"/>
                </a:solidFill>
                <a:latin typeface="Times New Roman" pitchFamily="18" charset="0"/>
              </a:rPr>
              <a:t>第一次从</a:t>
            </a:r>
            <a:r>
              <a:rPr kumimoji="1" lang="en-US" altLang="zh-CN" sz="2400" b="1" dirty="0">
                <a:solidFill>
                  <a:srgbClr val="3333FF"/>
                </a:solidFill>
                <a:latin typeface="Times New Roman" pitchFamily="18" charset="0"/>
              </a:rPr>
              <a:t>n</a:t>
            </a:r>
            <a:r>
              <a:rPr kumimoji="1" lang="zh-CN" altLang="en-US" sz="2400" b="1" dirty="0">
                <a:solidFill>
                  <a:srgbClr val="3333FF"/>
                </a:solidFill>
                <a:latin typeface="Times New Roman" pitchFamily="18" charset="0"/>
              </a:rPr>
              <a:t>个关键字中选择一个最小值</a:t>
            </a:r>
            <a:r>
              <a:rPr kumimoji="1" lang="en-US" altLang="zh-CN" sz="2400" b="1" dirty="0">
                <a:solidFill>
                  <a:srgbClr val="3333FF"/>
                </a:solidFill>
                <a:latin typeface="Times New Roman" pitchFamily="18" charset="0"/>
              </a:rPr>
              <a:t>,</a:t>
            </a:r>
            <a:r>
              <a:rPr kumimoji="1" lang="zh-CN" altLang="en-US" sz="2400" b="1" dirty="0">
                <a:solidFill>
                  <a:srgbClr val="3333FF"/>
                </a:solidFill>
                <a:latin typeface="Times New Roman" pitchFamily="18" charset="0"/>
              </a:rPr>
              <a:t>确定第一个</a:t>
            </a:r>
            <a:r>
              <a:rPr kumimoji="1" lang="en-US" altLang="zh-CN" sz="2400" b="1" dirty="0">
                <a:solidFill>
                  <a:srgbClr val="3333FF"/>
                </a:solidFill>
                <a:latin typeface="Times New Roman" pitchFamily="18" charset="0"/>
              </a:rPr>
              <a:t>;</a:t>
            </a:r>
          </a:p>
          <a:p>
            <a:pPr algn="just" fontAlgn="base">
              <a:spcBef>
                <a:spcPct val="50000"/>
              </a:spcBef>
              <a:spcAft>
                <a:spcPct val="0"/>
              </a:spcAft>
            </a:pPr>
            <a:r>
              <a:rPr kumimoji="1" lang="en-US" altLang="zh-CN" sz="2400" b="1" dirty="0">
                <a:solidFill>
                  <a:srgbClr val="3333FF"/>
                </a:solidFill>
                <a:latin typeface="Times New Roman" pitchFamily="18" charset="0"/>
              </a:rPr>
              <a:t>        (2)</a:t>
            </a:r>
            <a:r>
              <a:rPr kumimoji="1" lang="zh-CN" altLang="en-US" sz="2400" b="1" dirty="0">
                <a:solidFill>
                  <a:srgbClr val="3333FF"/>
                </a:solidFill>
                <a:latin typeface="Times New Roman" pitchFamily="18" charset="0"/>
              </a:rPr>
              <a:t>第二次再从剩余元素中选择一个最小值</a:t>
            </a:r>
            <a:r>
              <a:rPr kumimoji="1" lang="en-US" altLang="zh-CN" sz="2400" b="1" dirty="0">
                <a:solidFill>
                  <a:srgbClr val="3333FF"/>
                </a:solidFill>
                <a:latin typeface="Times New Roman" pitchFamily="18" charset="0"/>
              </a:rPr>
              <a:t>,</a:t>
            </a:r>
            <a:r>
              <a:rPr kumimoji="1" lang="zh-CN" altLang="en-US" sz="2400" b="1" dirty="0">
                <a:solidFill>
                  <a:srgbClr val="3333FF"/>
                </a:solidFill>
                <a:latin typeface="Times New Roman" pitchFamily="18" charset="0"/>
              </a:rPr>
              <a:t>确定第二个</a:t>
            </a:r>
            <a:r>
              <a:rPr kumimoji="1" lang="en-US" altLang="zh-CN" sz="2400" b="1" dirty="0">
                <a:solidFill>
                  <a:srgbClr val="3333FF"/>
                </a:solidFill>
                <a:latin typeface="Times New Roman" pitchFamily="18" charset="0"/>
              </a:rPr>
              <a:t>;</a:t>
            </a:r>
          </a:p>
          <a:p>
            <a:pPr algn="just" fontAlgn="base">
              <a:spcBef>
                <a:spcPct val="50000"/>
              </a:spcBef>
              <a:spcAft>
                <a:spcPct val="0"/>
              </a:spcAft>
            </a:pPr>
            <a:r>
              <a:rPr kumimoji="1" lang="en-US" altLang="zh-CN" sz="2400" b="1" dirty="0">
                <a:solidFill>
                  <a:srgbClr val="3333FF"/>
                </a:solidFill>
                <a:latin typeface="Times New Roman" pitchFamily="18" charset="0"/>
              </a:rPr>
              <a:t>        (3)</a:t>
            </a:r>
            <a:r>
              <a:rPr kumimoji="1" lang="zh-CN" altLang="en-US" sz="2400" b="1" dirty="0">
                <a:solidFill>
                  <a:srgbClr val="3333FF"/>
                </a:solidFill>
                <a:latin typeface="Times New Roman" pitchFamily="18" charset="0"/>
              </a:rPr>
              <a:t>共需</a:t>
            </a:r>
            <a:r>
              <a:rPr kumimoji="1" lang="en-US" altLang="zh-CN" sz="2400" b="1" dirty="0">
                <a:solidFill>
                  <a:srgbClr val="3333FF"/>
                </a:solidFill>
                <a:latin typeface="Times New Roman" pitchFamily="18" charset="0"/>
              </a:rPr>
              <a:t>n-1</a:t>
            </a:r>
            <a:r>
              <a:rPr kumimoji="1" lang="zh-CN" altLang="en-US" sz="2400" b="1" dirty="0">
                <a:solidFill>
                  <a:srgbClr val="3333FF"/>
                </a:solidFill>
                <a:latin typeface="Times New Roman" pitchFamily="18" charset="0"/>
              </a:rPr>
              <a:t>次选择。</a:t>
            </a:r>
          </a:p>
        </p:txBody>
      </p:sp>
      <p:pic>
        <p:nvPicPr>
          <p:cNvPr id="13" name="Picture 6" descr="动图">
            <a:extLst>
              <a:ext uri="{FF2B5EF4-FFF2-40B4-BE49-F238E27FC236}">
                <a16:creationId xmlns:a16="http://schemas.microsoft.com/office/drawing/2014/main" id="{02416826-F16D-B34C-AB1C-2AE4AE91FBF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7420" y="4256053"/>
            <a:ext cx="6662100" cy="20367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94316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0063EC4C-CFD8-4F45-A0A2-30028C1F73DB}" type="slidenum">
              <a:rPr lang="zh-CN" altLang="en-US" b="1">
                <a:solidFill>
                  <a:srgbClr val="F79646">
                    <a:lumMod val="75000"/>
                  </a:srgbClr>
                </a:solidFill>
              </a:rPr>
              <a:pPr/>
              <a:t>66</a:t>
            </a:fld>
            <a:endParaRPr lang="zh-CN" altLang="en-US" b="1" dirty="0">
              <a:solidFill>
                <a:srgbClr val="F79646">
                  <a:lumMod val="75000"/>
                </a:srgbClr>
              </a:solidFill>
            </a:endParaRPr>
          </a:p>
        </p:txBody>
      </p:sp>
      <p:sp>
        <p:nvSpPr>
          <p:cNvPr id="2" name="标题 1"/>
          <p:cNvSpPr>
            <a:spLocks noGrp="1"/>
          </p:cNvSpPr>
          <p:nvPr>
            <p:ph type="title"/>
          </p:nvPr>
        </p:nvSpPr>
        <p:spPr>
          <a:xfrm>
            <a:off x="457200" y="0"/>
            <a:ext cx="8229600" cy="1143000"/>
          </a:xfrm>
        </p:spPr>
        <p:txBody>
          <a:bodyPr>
            <a:normAutofit/>
          </a:bodyPr>
          <a:lstStyle/>
          <a:p>
            <a:pPr lvl="0" fontAlgn="base">
              <a:lnSpc>
                <a:spcPct val="150000"/>
              </a:lnSpc>
              <a:spcBef>
                <a:spcPct val="5000"/>
              </a:spcBef>
              <a:spcAft>
                <a:spcPct val="5000"/>
              </a:spcAft>
            </a:pPr>
            <a:r>
              <a:rPr kumimoji="1" lang="en-US" altLang="zh-CN" sz="3200" b="1" dirty="0">
                <a:latin typeface="Arial" charset="0"/>
                <a:ea typeface="宋体" charset="-122"/>
                <a:cs typeface="+mn-cs"/>
              </a:rPr>
              <a:t>6.4.1 </a:t>
            </a:r>
            <a:r>
              <a:rPr kumimoji="1" lang="zh-CN" altLang="en-US" sz="3200" b="1" dirty="0">
                <a:latin typeface="Arial" charset="0"/>
                <a:ea typeface="宋体" charset="-122"/>
                <a:cs typeface="+mn-cs"/>
              </a:rPr>
              <a:t>简单选择排序</a:t>
            </a:r>
          </a:p>
        </p:txBody>
      </p:sp>
      <p:sp>
        <p:nvSpPr>
          <p:cNvPr id="4" name="日期占位符 3"/>
          <p:cNvSpPr>
            <a:spLocks noGrp="1"/>
          </p:cNvSpPr>
          <p:nvPr>
            <p:ph type="dt" sz="half" idx="4294967295"/>
          </p:nvPr>
        </p:nvSpPr>
        <p:spPr>
          <a:xfrm>
            <a:off x="0" y="6356350"/>
            <a:ext cx="2133600" cy="365125"/>
          </a:xfrm>
        </p:spPr>
        <p:txBody>
          <a:bodyPr/>
          <a:lstStyle/>
          <a:p>
            <a:fld id="{6A60AAC2-FE65-4E0A-A825-F7D32AB5736A}" type="datetime1">
              <a:rPr lang="zh-CN" altLang="en-US" b="1" smtClean="0">
                <a:solidFill>
                  <a:srgbClr val="F79646">
                    <a:lumMod val="75000"/>
                  </a:srgbClr>
                </a:solidFill>
              </a:rPr>
              <a:t>2025/4/9</a:t>
            </a:fld>
            <a:endParaRPr lang="zh-CN" altLang="en-US" b="1" dirty="0">
              <a:solidFill>
                <a:srgbClr val="F79646">
                  <a:lumMod val="75000"/>
                </a:srgbClr>
              </a:solidFill>
            </a:endParaRPr>
          </a:p>
        </p:txBody>
      </p:sp>
      <p:pic>
        <p:nvPicPr>
          <p:cNvPr id="2049" name="Picture 1" descr="C:\Users\Haijun\AppData\Roaming\Tencent\Users\2968516474\QQ\WinTemp\RichOle\O5)[OOM[}$H7(6{A~41GY`Q.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73137" y="1"/>
            <a:ext cx="970863" cy="838199"/>
          </a:xfrm>
          <a:prstGeom prst="rect">
            <a:avLst/>
          </a:prstGeom>
          <a:noFill/>
          <a:extLst>
            <a:ext uri="{909E8E84-426E-40DD-AFC4-6F175D3DCCD1}">
              <a14:hiddenFill xmlns:a14="http://schemas.microsoft.com/office/drawing/2010/main">
                <a:solidFill>
                  <a:srgbClr val="FFFFFF"/>
                </a:solidFill>
              </a14:hiddenFill>
            </a:ext>
          </a:extLst>
        </p:spPr>
      </p:pic>
      <p:cxnSp>
        <p:nvCxnSpPr>
          <p:cNvPr id="12" name="直接连接符 11"/>
          <p:cNvCxnSpPr/>
          <p:nvPr/>
        </p:nvCxnSpPr>
        <p:spPr>
          <a:xfrm>
            <a:off x="457200" y="6324600"/>
            <a:ext cx="822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Text Box 2"/>
          <p:cNvSpPr txBox="1">
            <a:spLocks noChangeArrowheads="1"/>
          </p:cNvSpPr>
          <p:nvPr/>
        </p:nvSpPr>
        <p:spPr bwMode="auto">
          <a:xfrm>
            <a:off x="451945" y="1052840"/>
            <a:ext cx="4103687" cy="519113"/>
          </a:xfrm>
          <a:prstGeom prst="rect">
            <a:avLst/>
          </a:prstGeom>
          <a:noFill/>
          <a:ln w="9525" algn="ctr">
            <a:noFill/>
            <a:miter lim="800000"/>
            <a:headEnd/>
            <a:tailEnd/>
          </a:ln>
          <a:effectLst/>
        </p:spPr>
        <p:txBody>
          <a:bodyPr>
            <a:spAutoFit/>
          </a:bodyPr>
          <a:lstStyle/>
          <a:p>
            <a:pPr fontAlgn="base">
              <a:spcBef>
                <a:spcPct val="20000"/>
              </a:spcBef>
              <a:spcAft>
                <a:spcPct val="0"/>
              </a:spcAft>
              <a:buFont typeface="Wingdings" pitchFamily="2" charset="2"/>
              <a:buChar char="p"/>
            </a:pPr>
            <a:r>
              <a:rPr kumimoji="1" lang="en-US" altLang="zh-CN" sz="2800" b="1">
                <a:solidFill>
                  <a:srgbClr val="003300"/>
                </a:solidFill>
                <a:latin typeface="Times New Roman" pitchFamily="18" charset="0"/>
              </a:rPr>
              <a:t> </a:t>
            </a:r>
            <a:r>
              <a:rPr kumimoji="1" lang="zh-CN" altLang="en-US" sz="2800" b="1">
                <a:solidFill>
                  <a:srgbClr val="003300"/>
                </a:solidFill>
                <a:latin typeface="Times New Roman" pitchFamily="18" charset="0"/>
              </a:rPr>
              <a:t>操作过程    </a:t>
            </a:r>
          </a:p>
        </p:txBody>
      </p:sp>
      <p:sp>
        <p:nvSpPr>
          <p:cNvPr id="14" name="Text Box 6"/>
          <p:cNvSpPr txBox="1">
            <a:spLocks noChangeArrowheads="1"/>
          </p:cNvSpPr>
          <p:nvPr/>
        </p:nvSpPr>
        <p:spPr bwMode="auto">
          <a:xfrm>
            <a:off x="550863" y="1558925"/>
            <a:ext cx="8135937" cy="4365625"/>
          </a:xfrm>
          <a:prstGeom prst="rect">
            <a:avLst/>
          </a:prstGeom>
          <a:noFill/>
          <a:ln w="9525" algn="ctr">
            <a:noFill/>
            <a:miter lim="800000"/>
            <a:headEnd/>
            <a:tailEnd/>
          </a:ln>
          <a:effectLst/>
        </p:spPr>
        <p:txBody>
          <a:bodyPr>
            <a:spAutoFit/>
          </a:bodyPr>
          <a:lstStyle/>
          <a:p>
            <a:pPr algn="just" fontAlgn="base">
              <a:spcBef>
                <a:spcPct val="50000"/>
              </a:spcBef>
              <a:spcAft>
                <a:spcPct val="0"/>
              </a:spcAft>
            </a:pPr>
            <a:r>
              <a:rPr kumimoji="1" lang="en-US" altLang="zh-CN" sz="2800" b="1">
                <a:solidFill>
                  <a:srgbClr val="3333FF"/>
                </a:solidFill>
                <a:latin typeface="Times New Roman" pitchFamily="18" charset="0"/>
              </a:rPr>
              <a:t>        </a:t>
            </a:r>
            <a:r>
              <a:rPr kumimoji="1" lang="zh-CN" altLang="en-US" sz="2800" b="1">
                <a:solidFill>
                  <a:srgbClr val="3333FF"/>
                </a:solidFill>
                <a:latin typeface="Times New Roman" pitchFamily="18" charset="0"/>
              </a:rPr>
              <a:t>设需要排序的表是</a:t>
            </a:r>
            <a:r>
              <a:rPr kumimoji="1" lang="en-US" altLang="zh-CN" sz="2800" b="1">
                <a:solidFill>
                  <a:srgbClr val="3333FF"/>
                </a:solidFill>
                <a:latin typeface="Times New Roman" pitchFamily="18" charset="0"/>
              </a:rPr>
              <a:t>A[n+1]:</a:t>
            </a:r>
          </a:p>
          <a:p>
            <a:pPr algn="just" fontAlgn="base">
              <a:spcBef>
                <a:spcPct val="50000"/>
              </a:spcBef>
              <a:spcAft>
                <a:spcPct val="0"/>
              </a:spcAft>
            </a:pPr>
            <a:r>
              <a:rPr kumimoji="1" lang="en-US" altLang="zh-CN" sz="2800" b="1">
                <a:solidFill>
                  <a:srgbClr val="3333FF"/>
                </a:solidFill>
                <a:latin typeface="Times New Roman" pitchFamily="18" charset="0"/>
              </a:rPr>
              <a:t>        (1)</a:t>
            </a:r>
            <a:r>
              <a:rPr kumimoji="1" lang="zh-CN" altLang="en-US" sz="2800" b="1">
                <a:solidFill>
                  <a:srgbClr val="3333FF"/>
                </a:solidFill>
                <a:latin typeface="Times New Roman" pitchFamily="18" charset="0"/>
              </a:rPr>
              <a:t>第一趟排序是在无序区</a:t>
            </a:r>
            <a:r>
              <a:rPr kumimoji="1" lang="en-US" altLang="zh-CN" sz="2800" b="1">
                <a:solidFill>
                  <a:srgbClr val="3333FF"/>
                </a:solidFill>
                <a:latin typeface="Times New Roman" pitchFamily="18" charset="0"/>
              </a:rPr>
              <a:t>A[1]</a:t>
            </a:r>
            <a:r>
              <a:rPr kumimoji="1" lang="zh-CN" altLang="en-US" sz="2800" b="1">
                <a:solidFill>
                  <a:srgbClr val="3333FF"/>
                </a:solidFill>
                <a:latin typeface="Times New Roman" pitchFamily="18" charset="0"/>
              </a:rPr>
              <a:t>到</a:t>
            </a:r>
            <a:r>
              <a:rPr kumimoji="1" lang="en-US" altLang="zh-CN" sz="2800" b="1">
                <a:solidFill>
                  <a:srgbClr val="3333FF"/>
                </a:solidFill>
                <a:latin typeface="Times New Roman" pitchFamily="18" charset="0"/>
              </a:rPr>
              <a:t>A[n]</a:t>
            </a:r>
            <a:r>
              <a:rPr kumimoji="1" lang="zh-CN" altLang="en-US" sz="2800" b="1">
                <a:solidFill>
                  <a:srgbClr val="3333FF"/>
                </a:solidFill>
                <a:latin typeface="Times New Roman" pitchFamily="18" charset="0"/>
              </a:rPr>
              <a:t>中选出最小的记录，将它与</a:t>
            </a:r>
            <a:r>
              <a:rPr kumimoji="1" lang="en-US" altLang="zh-CN" sz="2800" b="1">
                <a:solidFill>
                  <a:srgbClr val="3333FF"/>
                </a:solidFill>
                <a:latin typeface="Times New Roman" pitchFamily="18" charset="0"/>
              </a:rPr>
              <a:t>A[1]</a:t>
            </a:r>
            <a:r>
              <a:rPr kumimoji="1" lang="zh-CN" altLang="en-US" sz="2800" b="1">
                <a:solidFill>
                  <a:srgbClr val="3333FF"/>
                </a:solidFill>
                <a:latin typeface="Times New Roman" pitchFamily="18" charset="0"/>
              </a:rPr>
              <a:t>交换，确定最小值</a:t>
            </a:r>
            <a:r>
              <a:rPr kumimoji="1" lang="en-US" altLang="zh-CN" sz="2800" b="1">
                <a:solidFill>
                  <a:srgbClr val="3333FF"/>
                </a:solidFill>
                <a:latin typeface="Times New Roman" pitchFamily="18" charset="0"/>
              </a:rPr>
              <a:t>;</a:t>
            </a:r>
          </a:p>
          <a:p>
            <a:pPr algn="just" fontAlgn="base">
              <a:spcBef>
                <a:spcPct val="50000"/>
              </a:spcBef>
              <a:spcAft>
                <a:spcPct val="0"/>
              </a:spcAft>
            </a:pPr>
            <a:r>
              <a:rPr kumimoji="1" lang="en-US" altLang="zh-CN" sz="2800" b="1">
                <a:solidFill>
                  <a:srgbClr val="3333FF"/>
                </a:solidFill>
                <a:latin typeface="Times New Roman" pitchFamily="18" charset="0"/>
              </a:rPr>
              <a:t>        (2)</a:t>
            </a:r>
            <a:r>
              <a:rPr kumimoji="1" lang="zh-CN" altLang="en-US" sz="2800" b="1">
                <a:solidFill>
                  <a:srgbClr val="3333FF"/>
                </a:solidFill>
                <a:latin typeface="Times New Roman" pitchFamily="18" charset="0"/>
              </a:rPr>
              <a:t>第二趟排序是在</a:t>
            </a:r>
            <a:r>
              <a:rPr kumimoji="1" lang="en-US" altLang="zh-CN" sz="2800" b="1">
                <a:solidFill>
                  <a:srgbClr val="3333FF"/>
                </a:solidFill>
                <a:latin typeface="Times New Roman" pitchFamily="18" charset="0"/>
              </a:rPr>
              <a:t>A[2]</a:t>
            </a:r>
            <a:r>
              <a:rPr kumimoji="1" lang="zh-CN" altLang="en-US" sz="2800" b="1">
                <a:solidFill>
                  <a:srgbClr val="3333FF"/>
                </a:solidFill>
                <a:latin typeface="Times New Roman" pitchFamily="18" charset="0"/>
              </a:rPr>
              <a:t>到</a:t>
            </a:r>
            <a:r>
              <a:rPr kumimoji="1" lang="en-US" altLang="zh-CN" sz="2800" b="1">
                <a:solidFill>
                  <a:srgbClr val="3333FF"/>
                </a:solidFill>
                <a:latin typeface="Times New Roman" pitchFamily="18" charset="0"/>
              </a:rPr>
              <a:t>A[n]</a:t>
            </a:r>
            <a:r>
              <a:rPr kumimoji="1" lang="zh-CN" altLang="en-US" sz="2800" b="1">
                <a:solidFill>
                  <a:srgbClr val="3333FF"/>
                </a:solidFill>
                <a:latin typeface="Times New Roman" pitchFamily="18" charset="0"/>
              </a:rPr>
              <a:t>中选关键字最小的记录，将它与</a:t>
            </a:r>
            <a:r>
              <a:rPr kumimoji="1" lang="en-US" altLang="zh-CN" sz="2800" b="1">
                <a:solidFill>
                  <a:srgbClr val="3333FF"/>
                </a:solidFill>
                <a:latin typeface="Times New Roman" pitchFamily="18" charset="0"/>
              </a:rPr>
              <a:t>A[2]</a:t>
            </a:r>
            <a:r>
              <a:rPr kumimoji="1" lang="zh-CN" altLang="en-US" sz="2800" b="1">
                <a:solidFill>
                  <a:srgbClr val="3333FF"/>
                </a:solidFill>
                <a:latin typeface="Times New Roman" pitchFamily="18" charset="0"/>
              </a:rPr>
              <a:t>交换，确定次小值；</a:t>
            </a:r>
          </a:p>
          <a:p>
            <a:pPr algn="just" fontAlgn="base">
              <a:spcBef>
                <a:spcPct val="50000"/>
              </a:spcBef>
              <a:spcAft>
                <a:spcPct val="0"/>
              </a:spcAft>
            </a:pPr>
            <a:r>
              <a:rPr kumimoji="1" lang="zh-CN" altLang="en-US" sz="2800" b="1">
                <a:solidFill>
                  <a:srgbClr val="3333FF"/>
                </a:solidFill>
                <a:latin typeface="Times New Roman" pitchFamily="18" charset="0"/>
              </a:rPr>
              <a:t>        </a:t>
            </a:r>
            <a:r>
              <a:rPr kumimoji="1" lang="en-US" altLang="zh-CN" sz="2800" b="1">
                <a:solidFill>
                  <a:srgbClr val="3333FF"/>
                </a:solidFill>
                <a:latin typeface="Times New Roman" pitchFamily="18" charset="0"/>
              </a:rPr>
              <a:t>(3)</a:t>
            </a:r>
            <a:r>
              <a:rPr kumimoji="1" lang="zh-CN" altLang="en-US" sz="2800" b="1">
                <a:solidFill>
                  <a:srgbClr val="3333FF"/>
                </a:solidFill>
                <a:latin typeface="Times New Roman" pitchFamily="18" charset="0"/>
              </a:rPr>
              <a:t>第</a:t>
            </a:r>
            <a:r>
              <a:rPr kumimoji="1" lang="en-US" altLang="zh-CN" sz="2800" b="1">
                <a:solidFill>
                  <a:srgbClr val="3333FF"/>
                </a:solidFill>
                <a:latin typeface="Times New Roman" pitchFamily="18" charset="0"/>
              </a:rPr>
              <a:t>i</a:t>
            </a:r>
            <a:r>
              <a:rPr kumimoji="1" lang="zh-CN" altLang="en-US" sz="2800" b="1">
                <a:solidFill>
                  <a:srgbClr val="3333FF"/>
                </a:solidFill>
                <a:latin typeface="Times New Roman" pitchFamily="18" charset="0"/>
              </a:rPr>
              <a:t>趟排序是在</a:t>
            </a:r>
            <a:r>
              <a:rPr kumimoji="1" lang="en-US" altLang="zh-CN" sz="2800" b="1">
                <a:solidFill>
                  <a:srgbClr val="3333FF"/>
                </a:solidFill>
                <a:latin typeface="Times New Roman" pitchFamily="18" charset="0"/>
              </a:rPr>
              <a:t>A[i]</a:t>
            </a:r>
            <a:r>
              <a:rPr kumimoji="1" lang="zh-CN" altLang="en-US" sz="2800" b="1">
                <a:solidFill>
                  <a:srgbClr val="3333FF"/>
                </a:solidFill>
                <a:latin typeface="Times New Roman" pitchFamily="18" charset="0"/>
              </a:rPr>
              <a:t>到</a:t>
            </a:r>
            <a:r>
              <a:rPr kumimoji="1" lang="en-US" altLang="zh-CN" sz="2800" b="1">
                <a:solidFill>
                  <a:srgbClr val="3333FF"/>
                </a:solidFill>
                <a:latin typeface="Times New Roman" pitchFamily="18" charset="0"/>
              </a:rPr>
              <a:t>A[n]</a:t>
            </a:r>
            <a:r>
              <a:rPr kumimoji="1" lang="zh-CN" altLang="en-US" sz="2800" b="1">
                <a:solidFill>
                  <a:srgbClr val="3333FF"/>
                </a:solidFill>
                <a:latin typeface="Times New Roman" pitchFamily="18" charset="0"/>
              </a:rPr>
              <a:t>中选关键字最小的记录，将它与</a:t>
            </a:r>
            <a:r>
              <a:rPr kumimoji="1" lang="en-US" altLang="zh-CN" sz="2800" b="1">
                <a:solidFill>
                  <a:srgbClr val="3333FF"/>
                </a:solidFill>
                <a:latin typeface="Times New Roman" pitchFamily="18" charset="0"/>
              </a:rPr>
              <a:t>A[i]</a:t>
            </a:r>
            <a:r>
              <a:rPr kumimoji="1" lang="zh-CN" altLang="en-US" sz="2800" b="1">
                <a:solidFill>
                  <a:srgbClr val="3333FF"/>
                </a:solidFill>
                <a:latin typeface="Times New Roman" pitchFamily="18" charset="0"/>
              </a:rPr>
              <a:t>交换；</a:t>
            </a:r>
          </a:p>
          <a:p>
            <a:pPr algn="just" fontAlgn="base">
              <a:spcBef>
                <a:spcPct val="50000"/>
              </a:spcBef>
              <a:spcAft>
                <a:spcPct val="0"/>
              </a:spcAft>
            </a:pPr>
            <a:r>
              <a:rPr kumimoji="1" lang="zh-CN" altLang="en-US" sz="2800" b="1">
                <a:solidFill>
                  <a:srgbClr val="3333FF"/>
                </a:solidFill>
                <a:latin typeface="Times New Roman" pitchFamily="18" charset="0"/>
              </a:rPr>
              <a:t>        </a:t>
            </a:r>
            <a:r>
              <a:rPr kumimoji="1" lang="en-US" altLang="zh-CN" sz="2800" b="1">
                <a:solidFill>
                  <a:srgbClr val="3333FF"/>
                </a:solidFill>
                <a:latin typeface="Times New Roman" pitchFamily="18" charset="0"/>
              </a:rPr>
              <a:t>(4)</a:t>
            </a:r>
            <a:r>
              <a:rPr kumimoji="1" lang="zh-CN" altLang="en-US" sz="2800" b="1">
                <a:solidFill>
                  <a:srgbClr val="3333FF"/>
                </a:solidFill>
                <a:latin typeface="Times New Roman" pitchFamily="18" charset="0"/>
              </a:rPr>
              <a:t>共</a:t>
            </a:r>
            <a:r>
              <a:rPr kumimoji="1" lang="en-US" altLang="zh-CN" sz="2800" b="1">
                <a:solidFill>
                  <a:srgbClr val="3333FF"/>
                </a:solidFill>
                <a:latin typeface="Times New Roman" pitchFamily="18" charset="0"/>
              </a:rPr>
              <a:t>n-1</a:t>
            </a:r>
            <a:r>
              <a:rPr kumimoji="1" lang="zh-CN" altLang="en-US" sz="2800" b="1">
                <a:solidFill>
                  <a:srgbClr val="3333FF"/>
                </a:solidFill>
                <a:latin typeface="Times New Roman" pitchFamily="18" charset="0"/>
              </a:rPr>
              <a:t>趟排序。</a:t>
            </a:r>
          </a:p>
        </p:txBody>
      </p:sp>
    </p:spTree>
    <p:extLst>
      <p:ext uri="{BB962C8B-B14F-4D97-AF65-F5344CB8AC3E}">
        <p14:creationId xmlns:p14="http://schemas.microsoft.com/office/powerpoint/2010/main" val="22283397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0063EC4C-CFD8-4F45-A0A2-30028C1F73DB}" type="slidenum">
              <a:rPr lang="zh-CN" altLang="en-US" b="1">
                <a:solidFill>
                  <a:srgbClr val="F79646">
                    <a:lumMod val="75000"/>
                  </a:srgbClr>
                </a:solidFill>
              </a:rPr>
              <a:pPr/>
              <a:t>67</a:t>
            </a:fld>
            <a:endParaRPr lang="zh-CN" altLang="en-US" b="1" dirty="0">
              <a:solidFill>
                <a:srgbClr val="F79646">
                  <a:lumMod val="75000"/>
                </a:srgbClr>
              </a:solidFill>
            </a:endParaRPr>
          </a:p>
        </p:txBody>
      </p:sp>
      <p:sp>
        <p:nvSpPr>
          <p:cNvPr id="2" name="标题 1"/>
          <p:cNvSpPr>
            <a:spLocks noGrp="1"/>
          </p:cNvSpPr>
          <p:nvPr>
            <p:ph type="title"/>
          </p:nvPr>
        </p:nvSpPr>
        <p:spPr>
          <a:xfrm>
            <a:off x="457200" y="0"/>
            <a:ext cx="8229600" cy="1143000"/>
          </a:xfrm>
        </p:spPr>
        <p:txBody>
          <a:bodyPr>
            <a:normAutofit/>
          </a:bodyPr>
          <a:lstStyle/>
          <a:p>
            <a:pPr lvl="0" fontAlgn="base">
              <a:lnSpc>
                <a:spcPct val="150000"/>
              </a:lnSpc>
              <a:spcBef>
                <a:spcPct val="5000"/>
              </a:spcBef>
              <a:spcAft>
                <a:spcPct val="5000"/>
              </a:spcAft>
            </a:pPr>
            <a:r>
              <a:rPr kumimoji="1" lang="en-US" altLang="zh-CN" sz="3200" b="1" dirty="0">
                <a:latin typeface="Arial" charset="0"/>
                <a:ea typeface="宋体" charset="-122"/>
                <a:cs typeface="+mn-cs"/>
              </a:rPr>
              <a:t>6.4.1 </a:t>
            </a:r>
            <a:r>
              <a:rPr kumimoji="1" lang="zh-CN" altLang="en-US" sz="3200" b="1" dirty="0">
                <a:latin typeface="Arial" charset="0"/>
                <a:ea typeface="宋体" charset="-122"/>
                <a:cs typeface="+mn-cs"/>
              </a:rPr>
              <a:t>简单选择排序</a:t>
            </a:r>
          </a:p>
        </p:txBody>
      </p:sp>
      <p:sp>
        <p:nvSpPr>
          <p:cNvPr id="4" name="日期占位符 3"/>
          <p:cNvSpPr>
            <a:spLocks noGrp="1"/>
          </p:cNvSpPr>
          <p:nvPr>
            <p:ph type="dt" sz="half" idx="4294967295"/>
          </p:nvPr>
        </p:nvSpPr>
        <p:spPr>
          <a:xfrm>
            <a:off x="0" y="6356350"/>
            <a:ext cx="2133600" cy="365125"/>
          </a:xfrm>
        </p:spPr>
        <p:txBody>
          <a:bodyPr/>
          <a:lstStyle/>
          <a:p>
            <a:fld id="{5FB7F696-4E69-4D94-9298-56294CEED845}" type="datetime1">
              <a:rPr lang="zh-CN" altLang="en-US" b="1" smtClean="0">
                <a:solidFill>
                  <a:srgbClr val="F79646">
                    <a:lumMod val="75000"/>
                  </a:srgbClr>
                </a:solidFill>
              </a:rPr>
              <a:t>2025/4/9</a:t>
            </a:fld>
            <a:endParaRPr lang="zh-CN" altLang="en-US" b="1" dirty="0">
              <a:solidFill>
                <a:srgbClr val="F79646">
                  <a:lumMod val="75000"/>
                </a:srgbClr>
              </a:solidFill>
            </a:endParaRPr>
          </a:p>
        </p:txBody>
      </p:sp>
      <p:pic>
        <p:nvPicPr>
          <p:cNvPr id="2049" name="Picture 1" descr="C:\Users\Haijun\AppData\Roaming\Tencent\Users\2968516474\QQ\WinTemp\RichOle\O5)[OOM[}$H7(6{A~41GY`Q.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73137" y="1"/>
            <a:ext cx="970863" cy="838199"/>
          </a:xfrm>
          <a:prstGeom prst="rect">
            <a:avLst/>
          </a:prstGeom>
          <a:noFill/>
          <a:extLst>
            <a:ext uri="{909E8E84-426E-40DD-AFC4-6F175D3DCCD1}">
              <a14:hiddenFill xmlns:a14="http://schemas.microsoft.com/office/drawing/2010/main">
                <a:solidFill>
                  <a:srgbClr val="FFFFFF"/>
                </a:solidFill>
              </a14:hiddenFill>
            </a:ext>
          </a:extLst>
        </p:spPr>
      </p:pic>
      <p:cxnSp>
        <p:nvCxnSpPr>
          <p:cNvPr id="12" name="直接连接符 11"/>
          <p:cNvCxnSpPr/>
          <p:nvPr/>
        </p:nvCxnSpPr>
        <p:spPr>
          <a:xfrm>
            <a:off x="457200" y="6324600"/>
            <a:ext cx="822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Text Box 2"/>
          <p:cNvSpPr txBox="1">
            <a:spLocks noChangeArrowheads="1"/>
          </p:cNvSpPr>
          <p:nvPr/>
        </p:nvSpPr>
        <p:spPr bwMode="auto">
          <a:xfrm>
            <a:off x="439410" y="1023937"/>
            <a:ext cx="4103687" cy="519113"/>
          </a:xfrm>
          <a:prstGeom prst="rect">
            <a:avLst/>
          </a:prstGeom>
          <a:noFill/>
          <a:ln w="9525" algn="ctr">
            <a:noFill/>
            <a:miter lim="800000"/>
            <a:headEnd/>
            <a:tailEnd/>
          </a:ln>
          <a:effectLst/>
        </p:spPr>
        <p:txBody>
          <a:bodyPr>
            <a:spAutoFit/>
          </a:bodyPr>
          <a:lstStyle/>
          <a:p>
            <a:pPr fontAlgn="base">
              <a:spcBef>
                <a:spcPct val="20000"/>
              </a:spcBef>
              <a:spcAft>
                <a:spcPct val="0"/>
              </a:spcAft>
              <a:buFont typeface="Wingdings" pitchFamily="2" charset="2"/>
              <a:buChar char="p"/>
            </a:pPr>
            <a:r>
              <a:rPr kumimoji="1" lang="en-US" altLang="zh-CN" sz="2800" b="1">
                <a:solidFill>
                  <a:srgbClr val="003300"/>
                </a:solidFill>
                <a:latin typeface="Times New Roman" pitchFamily="18" charset="0"/>
              </a:rPr>
              <a:t> </a:t>
            </a:r>
            <a:r>
              <a:rPr kumimoji="1" lang="zh-CN" altLang="en-US" sz="2800" b="1">
                <a:solidFill>
                  <a:srgbClr val="003300"/>
                </a:solidFill>
                <a:latin typeface="Times New Roman" pitchFamily="18" charset="0"/>
              </a:rPr>
              <a:t>操作过程    </a:t>
            </a:r>
          </a:p>
        </p:txBody>
      </p:sp>
      <p:sp>
        <p:nvSpPr>
          <p:cNvPr id="14" name="Text Box 6"/>
          <p:cNvSpPr txBox="1">
            <a:spLocks noChangeArrowheads="1"/>
          </p:cNvSpPr>
          <p:nvPr/>
        </p:nvSpPr>
        <p:spPr bwMode="auto">
          <a:xfrm>
            <a:off x="550863" y="1558925"/>
            <a:ext cx="8135937" cy="2031325"/>
          </a:xfrm>
          <a:prstGeom prst="rect">
            <a:avLst/>
          </a:prstGeom>
          <a:noFill/>
          <a:ln w="9525" algn="ctr">
            <a:noFill/>
            <a:miter lim="800000"/>
            <a:headEnd/>
            <a:tailEnd/>
          </a:ln>
          <a:effectLst/>
        </p:spPr>
        <p:txBody>
          <a:bodyPr>
            <a:spAutoFit/>
          </a:bodyPr>
          <a:lstStyle/>
          <a:p>
            <a:pPr algn="just" fontAlgn="base">
              <a:spcBef>
                <a:spcPct val="50000"/>
              </a:spcBef>
              <a:spcAft>
                <a:spcPct val="0"/>
              </a:spcAft>
            </a:pPr>
            <a:r>
              <a:rPr kumimoji="1" lang="zh-CN" altLang="en-US" sz="2800" b="1" dirty="0">
                <a:solidFill>
                  <a:srgbClr val="FF0000"/>
                </a:solidFill>
                <a:latin typeface="Times New Roman" pitchFamily="18" charset="0"/>
              </a:rPr>
              <a:t>简单选择排序</a:t>
            </a:r>
            <a:r>
              <a:rPr kumimoji="1" lang="zh-CN" altLang="en-US" sz="2800" b="1" dirty="0">
                <a:solidFill>
                  <a:srgbClr val="3333FF"/>
                </a:solidFill>
                <a:latin typeface="Times New Roman" pitchFamily="18" charset="0"/>
              </a:rPr>
              <a:t>与</a:t>
            </a:r>
            <a:r>
              <a:rPr kumimoji="1" lang="zh-CN" altLang="en-US" sz="2800" b="1" dirty="0">
                <a:solidFill>
                  <a:srgbClr val="FF0000"/>
                </a:solidFill>
                <a:latin typeface="Times New Roman" pitchFamily="18" charset="0"/>
              </a:rPr>
              <a:t>气泡排序</a:t>
            </a:r>
            <a:r>
              <a:rPr kumimoji="1" lang="zh-CN" altLang="en-US" sz="2800" b="1" dirty="0">
                <a:solidFill>
                  <a:srgbClr val="3333FF"/>
                </a:solidFill>
                <a:latin typeface="Times New Roman" pitchFamily="18" charset="0"/>
              </a:rPr>
              <a:t>的区别在：</a:t>
            </a:r>
            <a:endParaRPr kumimoji="1" lang="en-US" altLang="zh-CN" sz="2800" b="1" dirty="0">
              <a:solidFill>
                <a:srgbClr val="3333FF"/>
              </a:solidFill>
              <a:latin typeface="Times New Roman" pitchFamily="18" charset="0"/>
            </a:endParaRPr>
          </a:p>
          <a:p>
            <a:pPr algn="just" fontAlgn="base">
              <a:spcBef>
                <a:spcPct val="50000"/>
              </a:spcBef>
              <a:spcAft>
                <a:spcPct val="0"/>
              </a:spcAft>
            </a:pPr>
            <a:r>
              <a:rPr kumimoji="1" lang="zh-CN" altLang="en-US" sz="2800" b="1" dirty="0">
                <a:solidFill>
                  <a:srgbClr val="3333FF"/>
                </a:solidFill>
                <a:latin typeface="Times New Roman" pitchFamily="18" charset="0"/>
              </a:rPr>
              <a:t>气泡排序每次比较后 ，如果发现顺序不对立即进行交换，而选择排序不立即进行交换而是找出最小关键字记录后再进行交换。</a:t>
            </a:r>
          </a:p>
        </p:txBody>
      </p:sp>
    </p:spTree>
    <p:extLst>
      <p:ext uri="{BB962C8B-B14F-4D97-AF65-F5344CB8AC3E}">
        <p14:creationId xmlns:p14="http://schemas.microsoft.com/office/powerpoint/2010/main" val="89805897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0063EC4C-CFD8-4F45-A0A2-30028C1F73DB}" type="slidenum">
              <a:rPr lang="zh-CN" altLang="en-US" b="1">
                <a:solidFill>
                  <a:srgbClr val="F79646">
                    <a:lumMod val="75000"/>
                  </a:srgbClr>
                </a:solidFill>
              </a:rPr>
              <a:pPr/>
              <a:t>68</a:t>
            </a:fld>
            <a:endParaRPr lang="zh-CN" altLang="en-US" b="1" dirty="0">
              <a:solidFill>
                <a:srgbClr val="F79646">
                  <a:lumMod val="75000"/>
                </a:srgbClr>
              </a:solidFill>
            </a:endParaRPr>
          </a:p>
        </p:txBody>
      </p:sp>
      <p:sp>
        <p:nvSpPr>
          <p:cNvPr id="2" name="标题 1"/>
          <p:cNvSpPr>
            <a:spLocks noGrp="1"/>
          </p:cNvSpPr>
          <p:nvPr>
            <p:ph type="title"/>
          </p:nvPr>
        </p:nvSpPr>
        <p:spPr>
          <a:xfrm>
            <a:off x="457200" y="0"/>
            <a:ext cx="8229600" cy="1143000"/>
          </a:xfrm>
        </p:spPr>
        <p:txBody>
          <a:bodyPr>
            <a:normAutofit/>
          </a:bodyPr>
          <a:lstStyle/>
          <a:p>
            <a:pPr lvl="0" fontAlgn="base">
              <a:lnSpc>
                <a:spcPct val="150000"/>
              </a:lnSpc>
              <a:spcBef>
                <a:spcPct val="5000"/>
              </a:spcBef>
              <a:spcAft>
                <a:spcPct val="5000"/>
              </a:spcAft>
            </a:pPr>
            <a:r>
              <a:rPr kumimoji="1" lang="en-US" altLang="zh-CN" sz="3200" b="1" dirty="0">
                <a:latin typeface="Arial" charset="0"/>
                <a:ea typeface="宋体" charset="-122"/>
                <a:cs typeface="+mn-cs"/>
              </a:rPr>
              <a:t>6.4.1 </a:t>
            </a:r>
            <a:r>
              <a:rPr kumimoji="1" lang="zh-CN" altLang="en-US" sz="3200" b="1" dirty="0">
                <a:latin typeface="Arial" charset="0"/>
                <a:ea typeface="宋体" charset="-122"/>
                <a:cs typeface="+mn-cs"/>
              </a:rPr>
              <a:t>简单选择排序</a:t>
            </a:r>
          </a:p>
        </p:txBody>
      </p:sp>
      <p:sp>
        <p:nvSpPr>
          <p:cNvPr id="4" name="日期占位符 3"/>
          <p:cNvSpPr>
            <a:spLocks noGrp="1"/>
          </p:cNvSpPr>
          <p:nvPr>
            <p:ph type="dt" sz="half" idx="4294967295"/>
          </p:nvPr>
        </p:nvSpPr>
        <p:spPr>
          <a:xfrm>
            <a:off x="0" y="6356350"/>
            <a:ext cx="2133600" cy="365125"/>
          </a:xfrm>
        </p:spPr>
        <p:txBody>
          <a:bodyPr/>
          <a:lstStyle/>
          <a:p>
            <a:fld id="{DC91A626-77F5-46E7-B551-B95B9AA9CB0B}" type="datetime1">
              <a:rPr lang="zh-CN" altLang="en-US" b="1" smtClean="0">
                <a:solidFill>
                  <a:srgbClr val="F79646">
                    <a:lumMod val="75000"/>
                  </a:srgbClr>
                </a:solidFill>
              </a:rPr>
              <a:t>2025/4/9</a:t>
            </a:fld>
            <a:endParaRPr lang="zh-CN" altLang="en-US" b="1" dirty="0">
              <a:solidFill>
                <a:srgbClr val="F79646">
                  <a:lumMod val="75000"/>
                </a:srgbClr>
              </a:solidFill>
            </a:endParaRPr>
          </a:p>
        </p:txBody>
      </p:sp>
      <p:pic>
        <p:nvPicPr>
          <p:cNvPr id="2049" name="Picture 1" descr="C:\Users\Haijun\AppData\Roaming\Tencent\Users\2968516474\QQ\WinTemp\RichOle\O5)[OOM[}$H7(6{A~41GY`Q.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73137" y="1"/>
            <a:ext cx="970863" cy="838199"/>
          </a:xfrm>
          <a:prstGeom prst="rect">
            <a:avLst/>
          </a:prstGeom>
          <a:noFill/>
          <a:extLst>
            <a:ext uri="{909E8E84-426E-40DD-AFC4-6F175D3DCCD1}">
              <a14:hiddenFill xmlns:a14="http://schemas.microsoft.com/office/drawing/2010/main">
                <a:solidFill>
                  <a:srgbClr val="FFFFFF"/>
                </a:solidFill>
              </a14:hiddenFill>
            </a:ext>
          </a:extLst>
        </p:spPr>
      </p:pic>
      <p:cxnSp>
        <p:nvCxnSpPr>
          <p:cNvPr id="12" name="直接连接符 11"/>
          <p:cNvCxnSpPr/>
          <p:nvPr/>
        </p:nvCxnSpPr>
        <p:spPr>
          <a:xfrm>
            <a:off x="457200" y="6324600"/>
            <a:ext cx="822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Text Box 2"/>
          <p:cNvSpPr txBox="1">
            <a:spLocks noChangeArrowheads="1"/>
          </p:cNvSpPr>
          <p:nvPr/>
        </p:nvSpPr>
        <p:spPr bwMode="auto">
          <a:xfrm>
            <a:off x="611188" y="1565275"/>
            <a:ext cx="7993062" cy="4154984"/>
          </a:xfrm>
          <a:prstGeom prst="rect">
            <a:avLst/>
          </a:prstGeom>
          <a:noFill/>
          <a:ln w="9525" algn="ctr">
            <a:noFill/>
            <a:miter lim="800000"/>
            <a:headEnd/>
            <a:tailEnd/>
          </a:ln>
          <a:effectLst/>
        </p:spPr>
        <p:txBody>
          <a:bodyPr>
            <a:spAutoFit/>
          </a:bodyPr>
          <a:lstStyle/>
          <a:p>
            <a:pPr fontAlgn="base">
              <a:spcBef>
                <a:spcPct val="0"/>
              </a:spcBef>
              <a:spcAft>
                <a:spcPct val="0"/>
              </a:spcAft>
            </a:pPr>
            <a:r>
              <a:rPr kumimoji="1" lang="en-US" altLang="zh-CN" sz="2400" b="1" dirty="0">
                <a:solidFill>
                  <a:srgbClr val="0000FF"/>
                </a:solidFill>
                <a:latin typeface="Times New Roman" pitchFamily="18" charset="0"/>
              </a:rPr>
              <a:t>void  </a:t>
            </a:r>
            <a:r>
              <a:rPr kumimoji="1" lang="en-US" altLang="zh-CN" sz="2400" b="1" dirty="0" err="1">
                <a:solidFill>
                  <a:srgbClr val="0000FF"/>
                </a:solidFill>
                <a:latin typeface="Times New Roman" pitchFamily="18" charset="0"/>
              </a:rPr>
              <a:t>SelectSort</a:t>
            </a:r>
            <a:r>
              <a:rPr kumimoji="1" lang="en-US" altLang="zh-CN" sz="2400" b="1" dirty="0">
                <a:solidFill>
                  <a:srgbClr val="0000FF"/>
                </a:solidFill>
                <a:latin typeface="Times New Roman" pitchFamily="18" charset="0"/>
              </a:rPr>
              <a:t>(</a:t>
            </a:r>
            <a:r>
              <a:rPr kumimoji="1" lang="en-US" altLang="zh-CN" sz="2400" b="1" dirty="0" err="1">
                <a:solidFill>
                  <a:srgbClr val="0000FF"/>
                </a:solidFill>
                <a:latin typeface="Times New Roman" pitchFamily="18" charset="0"/>
              </a:rPr>
              <a:t>SqList</a:t>
            </a:r>
            <a:r>
              <a:rPr kumimoji="1" lang="en-US" altLang="zh-CN" sz="2400" b="1" dirty="0">
                <a:solidFill>
                  <a:srgbClr val="0000FF"/>
                </a:solidFill>
                <a:latin typeface="Times New Roman" pitchFamily="18" charset="0"/>
              </a:rPr>
              <a:t> &amp;L){</a:t>
            </a:r>
          </a:p>
          <a:p>
            <a:pPr fontAlgn="base">
              <a:spcBef>
                <a:spcPct val="0"/>
              </a:spcBef>
              <a:spcAft>
                <a:spcPct val="0"/>
              </a:spcAft>
            </a:pPr>
            <a:r>
              <a:rPr kumimoji="1" lang="zh-CN" altLang="en-US" sz="2400" b="1" dirty="0">
                <a:solidFill>
                  <a:srgbClr val="0000FF"/>
                </a:solidFill>
                <a:latin typeface="Times New Roman" pitchFamily="18" charset="0"/>
              </a:rPr>
              <a:t>     </a:t>
            </a:r>
            <a:r>
              <a:rPr kumimoji="1" lang="en-US" altLang="zh-CN" sz="2400" b="1" dirty="0">
                <a:solidFill>
                  <a:srgbClr val="0000FF"/>
                </a:solidFill>
                <a:latin typeface="Times New Roman" pitchFamily="18" charset="0"/>
              </a:rPr>
              <a:t>int </a:t>
            </a:r>
            <a:r>
              <a:rPr kumimoji="1" lang="en-US" altLang="zh-CN" sz="2400" b="1" dirty="0" err="1">
                <a:solidFill>
                  <a:srgbClr val="0000FF"/>
                </a:solidFill>
                <a:latin typeface="Times New Roman" pitchFamily="18" charset="0"/>
              </a:rPr>
              <a:t>i</a:t>
            </a:r>
            <a:r>
              <a:rPr kumimoji="1" lang="en-US" altLang="zh-CN" sz="2400" b="1" dirty="0">
                <a:solidFill>
                  <a:srgbClr val="0000FF"/>
                </a:solidFill>
                <a:latin typeface="Times New Roman" pitchFamily="18" charset="0"/>
              </a:rPr>
              <a:t>,</a:t>
            </a:r>
            <a:r>
              <a:rPr kumimoji="1" lang="zh-CN" altLang="en-US" sz="2400" b="1" dirty="0">
                <a:solidFill>
                  <a:srgbClr val="0000FF"/>
                </a:solidFill>
                <a:latin typeface="Times New Roman" pitchFamily="18" charset="0"/>
              </a:rPr>
              <a:t> </a:t>
            </a:r>
            <a:r>
              <a:rPr kumimoji="1" lang="en-US" altLang="zh-CN" sz="2400" b="1" dirty="0">
                <a:solidFill>
                  <a:srgbClr val="0000FF"/>
                </a:solidFill>
                <a:latin typeface="Times New Roman" pitchFamily="18" charset="0"/>
              </a:rPr>
              <a:t>j,</a:t>
            </a:r>
            <a:r>
              <a:rPr kumimoji="1" lang="zh-CN" altLang="en-US" sz="2400" b="1" dirty="0">
                <a:solidFill>
                  <a:srgbClr val="0000FF"/>
                </a:solidFill>
                <a:latin typeface="Times New Roman" pitchFamily="18" charset="0"/>
              </a:rPr>
              <a:t> </a:t>
            </a:r>
            <a:r>
              <a:rPr kumimoji="1" lang="en-US" altLang="zh-CN" sz="2400" b="1" dirty="0">
                <a:solidFill>
                  <a:srgbClr val="0000FF"/>
                </a:solidFill>
                <a:latin typeface="Times New Roman" pitchFamily="18" charset="0"/>
              </a:rPr>
              <a:t>low;</a:t>
            </a:r>
          </a:p>
          <a:p>
            <a:pPr fontAlgn="base">
              <a:spcBef>
                <a:spcPct val="0"/>
              </a:spcBef>
              <a:spcAft>
                <a:spcPct val="0"/>
              </a:spcAft>
            </a:pPr>
            <a:r>
              <a:rPr kumimoji="1" lang="en-US" altLang="zh-CN" sz="2400" b="1" dirty="0">
                <a:solidFill>
                  <a:srgbClr val="0000FF"/>
                </a:solidFill>
                <a:latin typeface="Times New Roman" pitchFamily="18" charset="0"/>
              </a:rPr>
              <a:t>  </a:t>
            </a:r>
            <a:r>
              <a:rPr kumimoji="1" lang="zh-CN" altLang="en-US" sz="2400" b="1" dirty="0">
                <a:solidFill>
                  <a:srgbClr val="0000FF"/>
                </a:solidFill>
                <a:latin typeface="Times New Roman" pitchFamily="18" charset="0"/>
              </a:rPr>
              <a:t>   </a:t>
            </a:r>
            <a:r>
              <a:rPr kumimoji="1" lang="en-US" altLang="zh-CN" sz="2400" b="1" dirty="0">
                <a:solidFill>
                  <a:srgbClr val="FF3300"/>
                </a:solidFill>
                <a:latin typeface="Times New Roman" pitchFamily="18" charset="0"/>
              </a:rPr>
              <a:t>for(</a:t>
            </a:r>
            <a:r>
              <a:rPr kumimoji="1" lang="en-US" altLang="zh-CN" sz="2400" b="1" dirty="0" err="1">
                <a:solidFill>
                  <a:srgbClr val="FF3300"/>
                </a:solidFill>
                <a:latin typeface="Times New Roman" pitchFamily="18" charset="0"/>
              </a:rPr>
              <a:t>i</a:t>
            </a:r>
            <a:r>
              <a:rPr kumimoji="1" lang="en-US" altLang="zh-CN" sz="2400" b="1" dirty="0">
                <a:solidFill>
                  <a:srgbClr val="FF3300"/>
                </a:solidFill>
                <a:latin typeface="Times New Roman" pitchFamily="18" charset="0"/>
              </a:rPr>
              <a:t>=1;i&lt;</a:t>
            </a:r>
            <a:r>
              <a:rPr kumimoji="1" lang="en-US" altLang="zh-CN" sz="2400" b="1" dirty="0" err="1">
                <a:solidFill>
                  <a:srgbClr val="FF3300"/>
                </a:solidFill>
                <a:latin typeface="Times New Roman" pitchFamily="18" charset="0"/>
              </a:rPr>
              <a:t>L.length;i</a:t>
            </a:r>
            <a:r>
              <a:rPr kumimoji="1" lang="en-US" altLang="zh-CN" sz="2400" b="1" dirty="0">
                <a:solidFill>
                  <a:srgbClr val="FF3300"/>
                </a:solidFill>
                <a:latin typeface="Times New Roman" pitchFamily="18" charset="0"/>
              </a:rPr>
              <a:t>++)</a:t>
            </a:r>
            <a:r>
              <a:rPr kumimoji="1" lang="en-US" altLang="zh-CN" sz="2400" b="1" dirty="0">
                <a:solidFill>
                  <a:srgbClr val="0000FF"/>
                </a:solidFill>
                <a:latin typeface="Times New Roman" pitchFamily="18" charset="0"/>
              </a:rPr>
              <a:t>{</a:t>
            </a:r>
          </a:p>
          <a:p>
            <a:pPr fontAlgn="base">
              <a:spcBef>
                <a:spcPct val="0"/>
              </a:spcBef>
              <a:spcAft>
                <a:spcPct val="0"/>
              </a:spcAft>
            </a:pPr>
            <a:r>
              <a:rPr kumimoji="1" lang="zh-CN" altLang="en-US" sz="2400" b="1" dirty="0">
                <a:solidFill>
                  <a:srgbClr val="0000FF"/>
                </a:solidFill>
                <a:latin typeface="Times New Roman" pitchFamily="18" charset="0"/>
              </a:rPr>
              <a:t>         </a:t>
            </a:r>
            <a:r>
              <a:rPr kumimoji="1" lang="en-US" altLang="zh-CN" sz="2400" b="1" dirty="0">
                <a:solidFill>
                  <a:srgbClr val="0000FF"/>
                </a:solidFill>
                <a:latin typeface="Times New Roman" pitchFamily="18" charset="0"/>
              </a:rPr>
              <a:t>low=</a:t>
            </a:r>
            <a:r>
              <a:rPr kumimoji="1" lang="en-US" altLang="zh-CN" sz="2400" b="1" dirty="0" err="1">
                <a:solidFill>
                  <a:srgbClr val="0000FF"/>
                </a:solidFill>
                <a:latin typeface="Times New Roman" pitchFamily="18" charset="0"/>
              </a:rPr>
              <a:t>i</a:t>
            </a:r>
            <a:r>
              <a:rPr kumimoji="1" lang="en-US" altLang="zh-CN" sz="2400" b="1" dirty="0">
                <a:solidFill>
                  <a:srgbClr val="0000FF"/>
                </a:solidFill>
                <a:latin typeface="Times New Roman" pitchFamily="18" charset="0"/>
              </a:rPr>
              <a:t>;</a:t>
            </a:r>
          </a:p>
          <a:p>
            <a:pPr fontAlgn="base">
              <a:spcBef>
                <a:spcPct val="0"/>
              </a:spcBef>
              <a:spcAft>
                <a:spcPct val="0"/>
              </a:spcAft>
            </a:pPr>
            <a:r>
              <a:rPr kumimoji="1" lang="zh-CN" altLang="en-US" sz="2400" b="1" dirty="0">
                <a:solidFill>
                  <a:srgbClr val="0000FF"/>
                </a:solidFill>
                <a:latin typeface="Times New Roman" pitchFamily="18" charset="0"/>
              </a:rPr>
              <a:t>     </a:t>
            </a:r>
            <a:r>
              <a:rPr kumimoji="1" lang="en-US" altLang="zh-CN" sz="2400" b="1" dirty="0">
                <a:solidFill>
                  <a:srgbClr val="0000FF"/>
                </a:solidFill>
                <a:latin typeface="Times New Roman" pitchFamily="18" charset="0"/>
              </a:rPr>
              <a:t>    </a:t>
            </a:r>
            <a:r>
              <a:rPr kumimoji="1" lang="en-US" altLang="zh-CN" sz="2400" b="1" dirty="0">
                <a:solidFill>
                  <a:srgbClr val="FF3300"/>
                </a:solidFill>
                <a:latin typeface="Times New Roman" pitchFamily="18" charset="0"/>
              </a:rPr>
              <a:t>for(j=i+1;j&lt;=</a:t>
            </a:r>
            <a:r>
              <a:rPr kumimoji="1" lang="en-US" altLang="zh-CN" sz="2400" b="1" dirty="0" err="1">
                <a:solidFill>
                  <a:srgbClr val="FF3300"/>
                </a:solidFill>
                <a:latin typeface="Times New Roman" pitchFamily="18" charset="0"/>
              </a:rPr>
              <a:t>L.length;j</a:t>
            </a:r>
            <a:r>
              <a:rPr kumimoji="1" lang="en-US" altLang="zh-CN" sz="2400" b="1" dirty="0">
                <a:solidFill>
                  <a:srgbClr val="FF3300"/>
                </a:solidFill>
                <a:latin typeface="Times New Roman" pitchFamily="18" charset="0"/>
              </a:rPr>
              <a:t>++)</a:t>
            </a:r>
          </a:p>
          <a:p>
            <a:pPr fontAlgn="base">
              <a:spcBef>
                <a:spcPct val="0"/>
              </a:spcBef>
              <a:spcAft>
                <a:spcPct val="0"/>
              </a:spcAft>
            </a:pPr>
            <a:r>
              <a:rPr kumimoji="1" lang="en-US" altLang="zh-CN" sz="2400" b="1" dirty="0">
                <a:solidFill>
                  <a:srgbClr val="0000FF"/>
                </a:solidFill>
                <a:latin typeface="Times New Roman" pitchFamily="18" charset="0"/>
              </a:rPr>
              <a:t>     </a:t>
            </a:r>
            <a:r>
              <a:rPr kumimoji="1" lang="zh-CN" altLang="en-US" sz="2400" b="1" dirty="0">
                <a:solidFill>
                  <a:srgbClr val="0000FF"/>
                </a:solidFill>
                <a:latin typeface="Times New Roman" pitchFamily="18" charset="0"/>
              </a:rPr>
              <a:t>         </a:t>
            </a:r>
            <a:r>
              <a:rPr kumimoji="1" lang="en-US" altLang="zh-CN" sz="2400" b="1" dirty="0">
                <a:solidFill>
                  <a:srgbClr val="0000FF"/>
                </a:solidFill>
                <a:latin typeface="Times New Roman" pitchFamily="18" charset="0"/>
              </a:rPr>
              <a:t>if(</a:t>
            </a:r>
            <a:r>
              <a:rPr kumimoji="1" lang="en-US" altLang="zh-CN" sz="2400" b="1" dirty="0" err="1">
                <a:solidFill>
                  <a:srgbClr val="0000FF"/>
                </a:solidFill>
                <a:latin typeface="Times New Roman" pitchFamily="18" charset="0"/>
              </a:rPr>
              <a:t>L.r</a:t>
            </a:r>
            <a:r>
              <a:rPr kumimoji="1" lang="en-US" altLang="zh-CN" sz="2400" b="1" dirty="0">
                <a:solidFill>
                  <a:srgbClr val="0000FF"/>
                </a:solidFill>
                <a:latin typeface="Times New Roman" pitchFamily="18" charset="0"/>
              </a:rPr>
              <a:t>[j].key&lt;</a:t>
            </a:r>
            <a:r>
              <a:rPr kumimoji="1" lang="en-US" altLang="zh-CN" sz="2400" b="1" dirty="0" err="1">
                <a:solidFill>
                  <a:srgbClr val="0000FF"/>
                </a:solidFill>
                <a:latin typeface="Times New Roman" pitchFamily="18" charset="0"/>
              </a:rPr>
              <a:t>L.r</a:t>
            </a:r>
            <a:r>
              <a:rPr kumimoji="1" lang="en-US" altLang="zh-CN" sz="2400" b="1" dirty="0">
                <a:solidFill>
                  <a:srgbClr val="0000FF"/>
                </a:solidFill>
                <a:latin typeface="Times New Roman" pitchFamily="18" charset="0"/>
              </a:rPr>
              <a:t>[low].key)</a:t>
            </a:r>
          </a:p>
          <a:p>
            <a:pPr fontAlgn="base">
              <a:spcBef>
                <a:spcPct val="0"/>
              </a:spcBef>
              <a:spcAft>
                <a:spcPct val="0"/>
              </a:spcAft>
            </a:pPr>
            <a:r>
              <a:rPr kumimoji="1" lang="en-US" altLang="zh-CN" sz="2400" b="1" dirty="0">
                <a:solidFill>
                  <a:srgbClr val="0000FF"/>
                </a:solidFill>
                <a:latin typeface="Times New Roman" pitchFamily="18" charset="0"/>
              </a:rPr>
              <a:t>       </a:t>
            </a:r>
            <a:r>
              <a:rPr kumimoji="1" lang="zh-CN" altLang="en-US" sz="2400" b="1" dirty="0">
                <a:solidFill>
                  <a:srgbClr val="0000FF"/>
                </a:solidFill>
                <a:latin typeface="Times New Roman" pitchFamily="18" charset="0"/>
              </a:rPr>
              <a:t>             </a:t>
            </a:r>
            <a:r>
              <a:rPr kumimoji="1" lang="en-US" altLang="zh-CN" sz="2400" b="1" dirty="0">
                <a:solidFill>
                  <a:srgbClr val="0000FF"/>
                </a:solidFill>
                <a:latin typeface="Times New Roman" pitchFamily="18" charset="0"/>
              </a:rPr>
              <a:t>low=j;</a:t>
            </a:r>
          </a:p>
          <a:p>
            <a:pPr fontAlgn="base">
              <a:spcBef>
                <a:spcPct val="0"/>
              </a:spcBef>
              <a:spcAft>
                <a:spcPct val="0"/>
              </a:spcAft>
            </a:pPr>
            <a:r>
              <a:rPr kumimoji="1" lang="en-US" altLang="zh-CN" sz="2400" b="1" dirty="0">
                <a:solidFill>
                  <a:srgbClr val="0000FF"/>
                </a:solidFill>
                <a:latin typeface="Times New Roman" pitchFamily="18" charset="0"/>
              </a:rPr>
              <a:t>       </a:t>
            </a:r>
            <a:r>
              <a:rPr kumimoji="1" lang="zh-CN" altLang="en-US" sz="2400" b="1" dirty="0">
                <a:solidFill>
                  <a:srgbClr val="0000FF"/>
                </a:solidFill>
                <a:latin typeface="Times New Roman" pitchFamily="18" charset="0"/>
              </a:rPr>
              <a:t>  </a:t>
            </a:r>
            <a:r>
              <a:rPr kumimoji="1" lang="en-US" altLang="zh-CN" sz="2400" b="1" dirty="0">
                <a:solidFill>
                  <a:srgbClr val="0000FF"/>
                </a:solidFill>
                <a:latin typeface="Times New Roman" pitchFamily="18" charset="0"/>
              </a:rPr>
              <a:t>if(</a:t>
            </a:r>
            <a:r>
              <a:rPr kumimoji="1" lang="en-US" altLang="zh-CN" sz="2400" b="1" dirty="0" err="1">
                <a:solidFill>
                  <a:srgbClr val="0000FF"/>
                </a:solidFill>
                <a:latin typeface="Times New Roman" pitchFamily="18" charset="0"/>
              </a:rPr>
              <a:t>i</a:t>
            </a:r>
            <a:r>
              <a:rPr kumimoji="1" lang="en-US" altLang="zh-CN" sz="2400" b="1" dirty="0">
                <a:solidFill>
                  <a:srgbClr val="0000FF"/>
                </a:solidFill>
                <a:latin typeface="Times New Roman" pitchFamily="18" charset="0"/>
              </a:rPr>
              <a:t>!=low) </a:t>
            </a:r>
          </a:p>
          <a:p>
            <a:pPr fontAlgn="base">
              <a:spcBef>
                <a:spcPct val="0"/>
              </a:spcBef>
              <a:spcAft>
                <a:spcPct val="0"/>
              </a:spcAft>
            </a:pPr>
            <a:r>
              <a:rPr kumimoji="1" lang="en-US" altLang="zh-CN" sz="2400" b="1" dirty="0">
                <a:solidFill>
                  <a:srgbClr val="0000FF"/>
                </a:solidFill>
                <a:latin typeface="Times New Roman" pitchFamily="18" charset="0"/>
              </a:rPr>
              <a:t>       </a:t>
            </a:r>
            <a:r>
              <a:rPr kumimoji="1" lang="zh-CN" altLang="en-US" sz="2400" b="1" dirty="0">
                <a:solidFill>
                  <a:srgbClr val="0000FF"/>
                </a:solidFill>
                <a:latin typeface="Times New Roman" pitchFamily="18" charset="0"/>
              </a:rPr>
              <a:t>  </a:t>
            </a:r>
            <a:r>
              <a:rPr kumimoji="1" lang="en-US" altLang="zh-CN" sz="2400" b="1" dirty="0">
                <a:solidFill>
                  <a:srgbClr val="0000FF"/>
                </a:solidFill>
                <a:latin typeface="Times New Roman" pitchFamily="18" charset="0"/>
              </a:rPr>
              <a:t>{</a:t>
            </a:r>
            <a:r>
              <a:rPr kumimoji="1" lang="en-US" altLang="zh-CN" sz="2400" b="1" dirty="0" err="1">
                <a:solidFill>
                  <a:srgbClr val="0000FF"/>
                </a:solidFill>
                <a:latin typeface="Times New Roman" pitchFamily="18" charset="0"/>
              </a:rPr>
              <a:t>L.r</a:t>
            </a:r>
            <a:r>
              <a:rPr kumimoji="1" lang="en-US" altLang="zh-CN" sz="2400" b="1" dirty="0">
                <a:solidFill>
                  <a:srgbClr val="0000FF"/>
                </a:solidFill>
                <a:latin typeface="Times New Roman" pitchFamily="18" charset="0"/>
              </a:rPr>
              <a:t>[0]=</a:t>
            </a:r>
            <a:r>
              <a:rPr kumimoji="1" lang="en-US" altLang="zh-CN" sz="2400" b="1" dirty="0" err="1">
                <a:solidFill>
                  <a:srgbClr val="0000FF"/>
                </a:solidFill>
                <a:latin typeface="Times New Roman" pitchFamily="18" charset="0"/>
              </a:rPr>
              <a:t>L.r</a:t>
            </a:r>
            <a:r>
              <a:rPr kumimoji="1" lang="en-US" altLang="zh-CN" sz="2400" b="1" dirty="0">
                <a:solidFill>
                  <a:srgbClr val="0000FF"/>
                </a:solidFill>
                <a:latin typeface="Times New Roman" pitchFamily="18" charset="0"/>
              </a:rPr>
              <a:t>[</a:t>
            </a:r>
            <a:r>
              <a:rPr kumimoji="1" lang="en-US" altLang="zh-CN" sz="2400" b="1" dirty="0" err="1">
                <a:solidFill>
                  <a:srgbClr val="0000FF"/>
                </a:solidFill>
                <a:latin typeface="Times New Roman" pitchFamily="18" charset="0"/>
              </a:rPr>
              <a:t>i</a:t>
            </a:r>
            <a:r>
              <a:rPr kumimoji="1" lang="en-US" altLang="zh-CN" sz="2400" b="1" dirty="0">
                <a:solidFill>
                  <a:srgbClr val="0000FF"/>
                </a:solidFill>
                <a:latin typeface="Times New Roman" pitchFamily="18" charset="0"/>
              </a:rPr>
              <a:t>];</a:t>
            </a:r>
            <a:r>
              <a:rPr kumimoji="1" lang="en-US" altLang="zh-CN" sz="2400" b="1" dirty="0" err="1">
                <a:solidFill>
                  <a:srgbClr val="0000FF"/>
                </a:solidFill>
                <a:latin typeface="Times New Roman" pitchFamily="18" charset="0"/>
              </a:rPr>
              <a:t>L.r</a:t>
            </a:r>
            <a:r>
              <a:rPr kumimoji="1" lang="en-US" altLang="zh-CN" sz="2400" b="1" dirty="0">
                <a:solidFill>
                  <a:srgbClr val="0000FF"/>
                </a:solidFill>
                <a:latin typeface="Times New Roman" pitchFamily="18" charset="0"/>
              </a:rPr>
              <a:t>[</a:t>
            </a:r>
            <a:r>
              <a:rPr kumimoji="1" lang="en-US" altLang="zh-CN" sz="2400" b="1" dirty="0" err="1">
                <a:solidFill>
                  <a:srgbClr val="0000FF"/>
                </a:solidFill>
                <a:latin typeface="Times New Roman" pitchFamily="18" charset="0"/>
              </a:rPr>
              <a:t>i</a:t>
            </a:r>
            <a:r>
              <a:rPr kumimoji="1" lang="en-US" altLang="zh-CN" sz="2400" b="1" dirty="0">
                <a:solidFill>
                  <a:srgbClr val="0000FF"/>
                </a:solidFill>
                <a:latin typeface="Times New Roman" pitchFamily="18" charset="0"/>
              </a:rPr>
              <a:t>]=</a:t>
            </a:r>
            <a:r>
              <a:rPr kumimoji="1" lang="en-US" altLang="zh-CN" sz="2400" b="1" dirty="0" err="1">
                <a:solidFill>
                  <a:srgbClr val="0000FF"/>
                </a:solidFill>
                <a:latin typeface="Times New Roman" pitchFamily="18" charset="0"/>
              </a:rPr>
              <a:t>L.r</a:t>
            </a:r>
            <a:r>
              <a:rPr kumimoji="1" lang="en-US" altLang="zh-CN" sz="2400" b="1" dirty="0">
                <a:solidFill>
                  <a:srgbClr val="0000FF"/>
                </a:solidFill>
                <a:latin typeface="Times New Roman" pitchFamily="18" charset="0"/>
              </a:rPr>
              <a:t>[low];</a:t>
            </a:r>
            <a:r>
              <a:rPr kumimoji="1" lang="en-US" altLang="zh-CN" sz="2400" b="1" dirty="0" err="1">
                <a:solidFill>
                  <a:srgbClr val="0000FF"/>
                </a:solidFill>
                <a:latin typeface="Times New Roman" pitchFamily="18" charset="0"/>
              </a:rPr>
              <a:t>L.r</a:t>
            </a:r>
            <a:r>
              <a:rPr kumimoji="1" lang="en-US" altLang="zh-CN" sz="2400" b="1" dirty="0">
                <a:solidFill>
                  <a:srgbClr val="0000FF"/>
                </a:solidFill>
                <a:latin typeface="Times New Roman" pitchFamily="18" charset="0"/>
              </a:rPr>
              <a:t>[low]=</a:t>
            </a:r>
            <a:r>
              <a:rPr kumimoji="1" lang="en-US" altLang="zh-CN" sz="2400" b="1" dirty="0" err="1">
                <a:solidFill>
                  <a:srgbClr val="0000FF"/>
                </a:solidFill>
                <a:latin typeface="Times New Roman" pitchFamily="18" charset="0"/>
              </a:rPr>
              <a:t>L.r</a:t>
            </a:r>
            <a:r>
              <a:rPr kumimoji="1" lang="en-US" altLang="zh-CN" sz="2400" b="1" dirty="0">
                <a:solidFill>
                  <a:srgbClr val="0000FF"/>
                </a:solidFill>
                <a:latin typeface="Times New Roman" pitchFamily="18" charset="0"/>
              </a:rPr>
              <a:t>[0];}</a:t>
            </a:r>
          </a:p>
          <a:p>
            <a:pPr fontAlgn="base">
              <a:spcBef>
                <a:spcPct val="0"/>
              </a:spcBef>
              <a:spcAft>
                <a:spcPct val="0"/>
              </a:spcAft>
            </a:pPr>
            <a:r>
              <a:rPr kumimoji="1" lang="en-US" altLang="zh-CN" sz="2400" b="1" dirty="0">
                <a:solidFill>
                  <a:srgbClr val="0000FF"/>
                </a:solidFill>
                <a:latin typeface="Times New Roman" pitchFamily="18" charset="0"/>
              </a:rPr>
              <a:t>     }</a:t>
            </a:r>
          </a:p>
          <a:p>
            <a:pPr fontAlgn="base">
              <a:spcBef>
                <a:spcPct val="0"/>
              </a:spcBef>
              <a:spcAft>
                <a:spcPct val="0"/>
              </a:spcAft>
            </a:pPr>
            <a:r>
              <a:rPr kumimoji="1" lang="en-US" altLang="zh-CN" sz="2400" b="1" dirty="0">
                <a:solidFill>
                  <a:srgbClr val="0000FF"/>
                </a:solidFill>
                <a:latin typeface="Times New Roman" pitchFamily="18" charset="0"/>
              </a:rPr>
              <a:t>} </a:t>
            </a:r>
          </a:p>
        </p:txBody>
      </p:sp>
      <p:sp>
        <p:nvSpPr>
          <p:cNvPr id="16" name="Text Box 6"/>
          <p:cNvSpPr txBox="1">
            <a:spLocks noChangeArrowheads="1"/>
          </p:cNvSpPr>
          <p:nvPr/>
        </p:nvSpPr>
        <p:spPr bwMode="auto">
          <a:xfrm>
            <a:off x="449317" y="1030287"/>
            <a:ext cx="2449512" cy="519113"/>
          </a:xfrm>
          <a:prstGeom prst="rect">
            <a:avLst/>
          </a:prstGeom>
          <a:noFill/>
          <a:ln w="9525" algn="ctr">
            <a:noFill/>
            <a:miter lim="800000"/>
            <a:headEnd/>
            <a:tailEnd/>
          </a:ln>
          <a:effectLst/>
        </p:spPr>
        <p:txBody>
          <a:bodyPr>
            <a:spAutoFit/>
          </a:bodyPr>
          <a:lstStyle/>
          <a:p>
            <a:pPr fontAlgn="base">
              <a:spcBef>
                <a:spcPct val="20000"/>
              </a:spcBef>
              <a:spcAft>
                <a:spcPct val="0"/>
              </a:spcAft>
              <a:buFont typeface="Wingdings" pitchFamily="2" charset="2"/>
              <a:buChar char="p"/>
            </a:pPr>
            <a:r>
              <a:rPr kumimoji="1" lang="en-US" altLang="zh-CN" sz="2800" b="1" dirty="0">
                <a:solidFill>
                  <a:srgbClr val="003300"/>
                </a:solidFill>
                <a:latin typeface="Times New Roman" pitchFamily="18" charset="0"/>
              </a:rPr>
              <a:t> </a:t>
            </a:r>
            <a:r>
              <a:rPr kumimoji="1" lang="zh-CN" altLang="en-US" sz="2800" b="1" dirty="0">
                <a:solidFill>
                  <a:srgbClr val="003300"/>
                </a:solidFill>
                <a:latin typeface="Times New Roman" pitchFamily="18" charset="0"/>
              </a:rPr>
              <a:t>算  法    </a:t>
            </a:r>
          </a:p>
        </p:txBody>
      </p:sp>
    </p:spTree>
    <p:extLst>
      <p:ext uri="{BB962C8B-B14F-4D97-AF65-F5344CB8AC3E}">
        <p14:creationId xmlns:p14="http://schemas.microsoft.com/office/powerpoint/2010/main" val="22167862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5">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5">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5">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5">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5">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0063EC4C-CFD8-4F45-A0A2-30028C1F73DB}" type="slidenum">
              <a:rPr lang="zh-CN" altLang="en-US" b="1">
                <a:solidFill>
                  <a:srgbClr val="F79646">
                    <a:lumMod val="75000"/>
                  </a:srgbClr>
                </a:solidFill>
              </a:rPr>
              <a:pPr/>
              <a:t>69</a:t>
            </a:fld>
            <a:endParaRPr lang="zh-CN" altLang="en-US" b="1" dirty="0">
              <a:solidFill>
                <a:srgbClr val="F79646">
                  <a:lumMod val="75000"/>
                </a:srgbClr>
              </a:solidFill>
            </a:endParaRPr>
          </a:p>
        </p:txBody>
      </p:sp>
      <p:sp>
        <p:nvSpPr>
          <p:cNvPr id="2" name="标题 1"/>
          <p:cNvSpPr>
            <a:spLocks noGrp="1"/>
          </p:cNvSpPr>
          <p:nvPr>
            <p:ph type="title"/>
          </p:nvPr>
        </p:nvSpPr>
        <p:spPr>
          <a:xfrm>
            <a:off x="457200" y="0"/>
            <a:ext cx="8229600" cy="1143000"/>
          </a:xfrm>
        </p:spPr>
        <p:txBody>
          <a:bodyPr>
            <a:normAutofit/>
          </a:bodyPr>
          <a:lstStyle/>
          <a:p>
            <a:pPr lvl="0" fontAlgn="base">
              <a:lnSpc>
                <a:spcPct val="150000"/>
              </a:lnSpc>
              <a:spcBef>
                <a:spcPct val="5000"/>
              </a:spcBef>
              <a:spcAft>
                <a:spcPct val="5000"/>
              </a:spcAft>
            </a:pPr>
            <a:r>
              <a:rPr kumimoji="1" lang="en-US" altLang="zh-CN" sz="3200" b="1" dirty="0">
                <a:latin typeface="Arial" charset="0"/>
                <a:ea typeface="宋体" charset="-122"/>
                <a:cs typeface="+mn-cs"/>
              </a:rPr>
              <a:t>6.4.1 </a:t>
            </a:r>
            <a:r>
              <a:rPr kumimoji="1" lang="zh-CN" altLang="en-US" sz="3200" b="1" dirty="0">
                <a:latin typeface="Arial" charset="0"/>
                <a:ea typeface="宋体" charset="-122"/>
                <a:cs typeface="+mn-cs"/>
              </a:rPr>
              <a:t>简单选择排序</a:t>
            </a:r>
          </a:p>
        </p:txBody>
      </p:sp>
      <p:sp>
        <p:nvSpPr>
          <p:cNvPr id="4" name="日期占位符 3"/>
          <p:cNvSpPr>
            <a:spLocks noGrp="1"/>
          </p:cNvSpPr>
          <p:nvPr>
            <p:ph type="dt" sz="half" idx="4294967295"/>
          </p:nvPr>
        </p:nvSpPr>
        <p:spPr>
          <a:xfrm>
            <a:off x="0" y="6356350"/>
            <a:ext cx="2133600" cy="365125"/>
          </a:xfrm>
        </p:spPr>
        <p:txBody>
          <a:bodyPr/>
          <a:lstStyle/>
          <a:p>
            <a:fld id="{5C2638AC-2CBF-4D99-90C8-6CE7966366F9}" type="datetime1">
              <a:rPr lang="zh-CN" altLang="en-US" b="1" smtClean="0">
                <a:solidFill>
                  <a:srgbClr val="F79646">
                    <a:lumMod val="75000"/>
                  </a:srgbClr>
                </a:solidFill>
              </a:rPr>
              <a:t>2025/4/9</a:t>
            </a:fld>
            <a:endParaRPr lang="zh-CN" altLang="en-US" b="1" dirty="0">
              <a:solidFill>
                <a:srgbClr val="F79646">
                  <a:lumMod val="75000"/>
                </a:srgbClr>
              </a:solidFill>
            </a:endParaRPr>
          </a:p>
        </p:txBody>
      </p:sp>
      <p:pic>
        <p:nvPicPr>
          <p:cNvPr id="2049" name="Picture 1" descr="C:\Users\Haijun\AppData\Roaming\Tencent\Users\2968516474\QQ\WinTemp\RichOle\O5)[OOM[}$H7(6{A~41GY`Q.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73137" y="1"/>
            <a:ext cx="970863" cy="838199"/>
          </a:xfrm>
          <a:prstGeom prst="rect">
            <a:avLst/>
          </a:prstGeom>
          <a:noFill/>
          <a:extLst>
            <a:ext uri="{909E8E84-426E-40DD-AFC4-6F175D3DCCD1}">
              <a14:hiddenFill xmlns:a14="http://schemas.microsoft.com/office/drawing/2010/main">
                <a:solidFill>
                  <a:srgbClr val="FFFFFF"/>
                </a:solidFill>
              </a14:hiddenFill>
            </a:ext>
          </a:extLst>
        </p:spPr>
      </p:pic>
      <p:cxnSp>
        <p:nvCxnSpPr>
          <p:cNvPr id="12" name="直接连接符 11"/>
          <p:cNvCxnSpPr/>
          <p:nvPr/>
        </p:nvCxnSpPr>
        <p:spPr>
          <a:xfrm>
            <a:off x="457200" y="6324600"/>
            <a:ext cx="822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Text Box 2"/>
          <p:cNvSpPr txBox="1">
            <a:spLocks noChangeArrowheads="1"/>
          </p:cNvSpPr>
          <p:nvPr/>
        </p:nvSpPr>
        <p:spPr bwMode="auto">
          <a:xfrm>
            <a:off x="395288" y="954087"/>
            <a:ext cx="6408737" cy="519113"/>
          </a:xfrm>
          <a:prstGeom prst="rect">
            <a:avLst/>
          </a:prstGeom>
          <a:noFill/>
          <a:ln w="9525" algn="ctr">
            <a:noFill/>
            <a:miter lim="800000"/>
            <a:headEnd/>
            <a:tailEnd/>
          </a:ln>
          <a:effectLst/>
        </p:spPr>
        <p:txBody>
          <a:bodyPr>
            <a:spAutoFit/>
          </a:bodyPr>
          <a:lstStyle/>
          <a:p>
            <a:pPr fontAlgn="base">
              <a:spcBef>
                <a:spcPct val="20000"/>
              </a:spcBef>
              <a:spcAft>
                <a:spcPct val="0"/>
              </a:spcAft>
              <a:buFont typeface="Wingdings" pitchFamily="2" charset="2"/>
              <a:buChar char="p"/>
            </a:pPr>
            <a:r>
              <a:rPr kumimoji="1" lang="en-US" altLang="zh-CN" sz="2800" b="1">
                <a:solidFill>
                  <a:srgbClr val="003300"/>
                </a:solidFill>
                <a:latin typeface="Times New Roman" pitchFamily="18" charset="0"/>
              </a:rPr>
              <a:t> </a:t>
            </a:r>
            <a:r>
              <a:rPr kumimoji="1" lang="zh-CN" altLang="en-US" sz="2800" b="1">
                <a:solidFill>
                  <a:srgbClr val="003300"/>
                </a:solidFill>
                <a:latin typeface="Times New Roman" pitchFamily="18" charset="0"/>
              </a:rPr>
              <a:t>算法分析</a:t>
            </a:r>
          </a:p>
        </p:txBody>
      </p:sp>
      <p:sp>
        <p:nvSpPr>
          <p:cNvPr id="14" name="Text Box 7"/>
          <p:cNvSpPr txBox="1">
            <a:spLocks noChangeArrowheads="1"/>
          </p:cNvSpPr>
          <p:nvPr/>
        </p:nvSpPr>
        <p:spPr bwMode="auto">
          <a:xfrm>
            <a:off x="1600200" y="1498600"/>
            <a:ext cx="6408738" cy="4171950"/>
          </a:xfrm>
          <a:prstGeom prst="rect">
            <a:avLst/>
          </a:prstGeom>
          <a:noFill/>
          <a:ln w="9525" algn="ctr">
            <a:noFill/>
            <a:miter lim="800000"/>
            <a:headEnd/>
            <a:tailEnd/>
          </a:ln>
          <a:effectLst/>
        </p:spPr>
        <p:txBody>
          <a:bodyPr>
            <a:spAutoFit/>
          </a:bodyPr>
          <a:lstStyle/>
          <a:p>
            <a:pPr fontAlgn="base">
              <a:lnSpc>
                <a:spcPct val="120000"/>
              </a:lnSpc>
              <a:spcBef>
                <a:spcPct val="10000"/>
              </a:spcBef>
              <a:spcAft>
                <a:spcPct val="0"/>
              </a:spcAft>
            </a:pPr>
            <a:r>
              <a:rPr kumimoji="1" lang="en-US" altLang="zh-CN" sz="2800" b="1" dirty="0">
                <a:solidFill>
                  <a:srgbClr val="0000FF"/>
                </a:solidFill>
                <a:latin typeface="Times New Roman" pitchFamily="18" charset="0"/>
              </a:rPr>
              <a:t>4. </a:t>
            </a:r>
            <a:r>
              <a:rPr kumimoji="1" lang="zh-CN" altLang="en-US" sz="2800" b="1" dirty="0">
                <a:solidFill>
                  <a:srgbClr val="0000FF"/>
                </a:solidFill>
                <a:latin typeface="Times New Roman" pitchFamily="18" charset="0"/>
              </a:rPr>
              <a:t>算法分析</a:t>
            </a:r>
          </a:p>
          <a:p>
            <a:pPr fontAlgn="base">
              <a:lnSpc>
                <a:spcPct val="120000"/>
              </a:lnSpc>
              <a:spcBef>
                <a:spcPct val="10000"/>
              </a:spcBef>
              <a:spcAft>
                <a:spcPct val="0"/>
              </a:spcAft>
            </a:pPr>
            <a:r>
              <a:rPr kumimoji="1" lang="en-US" altLang="zh-CN" sz="2800" b="1" dirty="0">
                <a:solidFill>
                  <a:srgbClr val="0000FF"/>
                </a:solidFill>
                <a:latin typeface="Times New Roman" pitchFamily="18" charset="0"/>
              </a:rPr>
              <a:t>(1)</a:t>
            </a:r>
            <a:r>
              <a:rPr kumimoji="1" lang="zh-CN" altLang="en-US" sz="2800" b="1" dirty="0">
                <a:solidFill>
                  <a:srgbClr val="0000FF"/>
                </a:solidFill>
                <a:latin typeface="Times New Roman" pitchFamily="18" charset="0"/>
              </a:rPr>
              <a:t>稳定性</a:t>
            </a:r>
          </a:p>
          <a:p>
            <a:pPr fontAlgn="base">
              <a:lnSpc>
                <a:spcPct val="120000"/>
              </a:lnSpc>
              <a:spcBef>
                <a:spcPct val="10000"/>
              </a:spcBef>
              <a:spcAft>
                <a:spcPct val="0"/>
              </a:spcAft>
            </a:pPr>
            <a:r>
              <a:rPr kumimoji="1" lang="zh-CN" altLang="en-US" sz="2800" b="1" dirty="0">
                <a:solidFill>
                  <a:srgbClr val="0000FF"/>
                </a:solidFill>
                <a:latin typeface="Times New Roman" pitchFamily="18" charset="0"/>
              </a:rPr>
              <a:t>简单选择排序方法是</a:t>
            </a:r>
            <a:r>
              <a:rPr kumimoji="1" lang="zh-CN" altLang="en-US" sz="3200" b="1" u="sng" dirty="0">
                <a:solidFill>
                  <a:srgbClr val="FF3300"/>
                </a:solidFill>
                <a:latin typeface="Times New Roman" pitchFamily="18" charset="0"/>
              </a:rPr>
              <a:t>不稳定</a:t>
            </a:r>
            <a:r>
              <a:rPr kumimoji="1" lang="zh-CN" altLang="en-US" sz="2800" b="1" dirty="0">
                <a:solidFill>
                  <a:srgbClr val="0000FF"/>
                </a:solidFill>
                <a:latin typeface="Times New Roman" pitchFamily="18" charset="0"/>
              </a:rPr>
              <a:t>的。</a:t>
            </a:r>
          </a:p>
          <a:p>
            <a:pPr fontAlgn="base">
              <a:lnSpc>
                <a:spcPct val="120000"/>
              </a:lnSpc>
              <a:spcBef>
                <a:spcPct val="10000"/>
              </a:spcBef>
              <a:spcAft>
                <a:spcPct val="0"/>
              </a:spcAft>
            </a:pPr>
            <a:r>
              <a:rPr kumimoji="1" lang="en-US" altLang="zh-CN" sz="2800" b="1" dirty="0">
                <a:solidFill>
                  <a:srgbClr val="0000FF"/>
                </a:solidFill>
                <a:latin typeface="Times New Roman" pitchFamily="18" charset="0"/>
              </a:rPr>
              <a:t>(2)</a:t>
            </a:r>
            <a:r>
              <a:rPr kumimoji="1" lang="zh-CN" altLang="en-US" sz="2800" b="1" dirty="0">
                <a:solidFill>
                  <a:srgbClr val="0000FF"/>
                </a:solidFill>
                <a:latin typeface="Times New Roman" pitchFamily="18" charset="0"/>
              </a:rPr>
              <a:t>时间复杂度</a:t>
            </a:r>
          </a:p>
          <a:p>
            <a:pPr fontAlgn="base">
              <a:lnSpc>
                <a:spcPct val="120000"/>
              </a:lnSpc>
              <a:spcBef>
                <a:spcPct val="10000"/>
              </a:spcBef>
              <a:spcAft>
                <a:spcPct val="0"/>
              </a:spcAft>
            </a:pPr>
            <a:r>
              <a:rPr kumimoji="1" lang="zh-CN" altLang="en-US" sz="2800" b="1" dirty="0">
                <a:solidFill>
                  <a:srgbClr val="0000FF"/>
                </a:solidFill>
                <a:latin typeface="Times New Roman" pitchFamily="18" charset="0"/>
              </a:rPr>
              <a:t>比较</a:t>
            </a:r>
            <a:r>
              <a:rPr kumimoji="1" lang="en-US" altLang="zh-CN" sz="3200" b="1" u="sng" dirty="0">
                <a:solidFill>
                  <a:srgbClr val="FF3300"/>
                </a:solidFill>
                <a:latin typeface="Times New Roman" pitchFamily="18" charset="0"/>
              </a:rPr>
              <a:t>O(n</a:t>
            </a:r>
            <a:r>
              <a:rPr kumimoji="1" lang="en-US" altLang="zh-CN" sz="3200" b="1" u="sng" baseline="30000" dirty="0">
                <a:solidFill>
                  <a:srgbClr val="FF3300"/>
                </a:solidFill>
                <a:latin typeface="Times New Roman" pitchFamily="18" charset="0"/>
              </a:rPr>
              <a:t>2</a:t>
            </a:r>
            <a:r>
              <a:rPr kumimoji="1" lang="en-US" altLang="zh-CN" sz="3200" b="1" u="sng" dirty="0">
                <a:solidFill>
                  <a:srgbClr val="FF3300"/>
                </a:solidFill>
                <a:latin typeface="Times New Roman" pitchFamily="18" charset="0"/>
              </a:rPr>
              <a:t>),</a:t>
            </a:r>
            <a:r>
              <a:rPr kumimoji="1" lang="zh-CN" altLang="en-US" sz="2800" b="1" dirty="0">
                <a:solidFill>
                  <a:srgbClr val="0000FF"/>
                </a:solidFill>
                <a:latin typeface="Times New Roman" pitchFamily="18" charset="0"/>
              </a:rPr>
              <a:t>移动最好</a:t>
            </a:r>
            <a:r>
              <a:rPr kumimoji="1" lang="en-US" altLang="zh-CN" sz="3200" b="1" u="sng" dirty="0">
                <a:solidFill>
                  <a:srgbClr val="FF3300"/>
                </a:solidFill>
                <a:latin typeface="Times New Roman" pitchFamily="18" charset="0"/>
              </a:rPr>
              <a:t>O(1),</a:t>
            </a:r>
            <a:r>
              <a:rPr kumimoji="1" lang="zh-CN" altLang="en-US" sz="2800" b="1" dirty="0">
                <a:solidFill>
                  <a:srgbClr val="0000FF"/>
                </a:solidFill>
                <a:latin typeface="Times New Roman" pitchFamily="18" charset="0"/>
              </a:rPr>
              <a:t>最差</a:t>
            </a:r>
            <a:r>
              <a:rPr kumimoji="1" lang="en-US" altLang="zh-CN" sz="3200" b="1" u="sng" dirty="0">
                <a:solidFill>
                  <a:srgbClr val="FF3300"/>
                </a:solidFill>
                <a:latin typeface="Times New Roman" pitchFamily="18" charset="0"/>
              </a:rPr>
              <a:t>O(n)</a:t>
            </a:r>
          </a:p>
          <a:p>
            <a:pPr fontAlgn="base">
              <a:lnSpc>
                <a:spcPct val="120000"/>
              </a:lnSpc>
              <a:spcBef>
                <a:spcPct val="10000"/>
              </a:spcBef>
              <a:spcAft>
                <a:spcPct val="0"/>
              </a:spcAft>
            </a:pPr>
            <a:r>
              <a:rPr kumimoji="1" lang="en-US" altLang="zh-CN" sz="2800" b="1" dirty="0">
                <a:solidFill>
                  <a:srgbClr val="0000FF"/>
                </a:solidFill>
                <a:latin typeface="Times New Roman" pitchFamily="18" charset="0"/>
              </a:rPr>
              <a:t>(3)</a:t>
            </a:r>
            <a:r>
              <a:rPr kumimoji="1" lang="zh-CN" altLang="en-US" sz="2800" b="1" dirty="0">
                <a:solidFill>
                  <a:srgbClr val="0000FF"/>
                </a:solidFill>
                <a:latin typeface="Times New Roman" pitchFamily="18" charset="0"/>
              </a:rPr>
              <a:t>空间复杂度</a:t>
            </a:r>
          </a:p>
          <a:p>
            <a:pPr fontAlgn="base">
              <a:lnSpc>
                <a:spcPct val="120000"/>
              </a:lnSpc>
              <a:spcBef>
                <a:spcPct val="10000"/>
              </a:spcBef>
              <a:spcAft>
                <a:spcPct val="0"/>
              </a:spcAft>
            </a:pPr>
            <a:r>
              <a:rPr kumimoji="1" lang="zh-CN" altLang="en-US" sz="2800" b="1" dirty="0">
                <a:solidFill>
                  <a:srgbClr val="0000FF"/>
                </a:solidFill>
                <a:latin typeface="Times New Roman" pitchFamily="18" charset="0"/>
              </a:rPr>
              <a:t>为</a:t>
            </a:r>
            <a:r>
              <a:rPr kumimoji="1" lang="en-US" altLang="zh-CN" sz="3200" b="1" u="sng" dirty="0">
                <a:solidFill>
                  <a:srgbClr val="FF3300"/>
                </a:solidFill>
                <a:latin typeface="Times New Roman" pitchFamily="18" charset="0"/>
              </a:rPr>
              <a:t>O(1)</a:t>
            </a:r>
            <a:r>
              <a:rPr kumimoji="1" lang="zh-CN" altLang="en-US" sz="3200" b="1" u="sng" dirty="0">
                <a:solidFill>
                  <a:srgbClr val="FF3300"/>
                </a:solidFill>
                <a:latin typeface="Times New Roman" pitchFamily="18" charset="0"/>
              </a:rPr>
              <a:t>。</a:t>
            </a:r>
            <a:r>
              <a:rPr kumimoji="1" lang="zh-CN" altLang="en-US" sz="2800" b="1" dirty="0">
                <a:solidFill>
                  <a:srgbClr val="0000FF"/>
                </a:solidFill>
                <a:latin typeface="Times New Roman" pitchFamily="18" charset="0"/>
              </a:rPr>
              <a:t> </a:t>
            </a:r>
          </a:p>
        </p:txBody>
      </p:sp>
    </p:spTree>
    <p:extLst>
      <p:ext uri="{BB962C8B-B14F-4D97-AF65-F5344CB8AC3E}">
        <p14:creationId xmlns:p14="http://schemas.microsoft.com/office/powerpoint/2010/main" val="3422055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0063EC4C-CFD8-4F45-A0A2-30028C1F73DB}" type="slidenum">
              <a:rPr lang="zh-CN" altLang="en-US" b="1">
                <a:solidFill>
                  <a:srgbClr val="F79646">
                    <a:lumMod val="75000"/>
                  </a:srgbClr>
                </a:solidFill>
              </a:rPr>
              <a:pPr/>
              <a:t>7</a:t>
            </a:fld>
            <a:endParaRPr lang="zh-CN" altLang="en-US" b="1" dirty="0">
              <a:solidFill>
                <a:srgbClr val="F79646">
                  <a:lumMod val="75000"/>
                </a:srgbClr>
              </a:solidFill>
            </a:endParaRPr>
          </a:p>
        </p:txBody>
      </p:sp>
      <p:sp>
        <p:nvSpPr>
          <p:cNvPr id="2" name="标题 1"/>
          <p:cNvSpPr>
            <a:spLocks noGrp="1"/>
          </p:cNvSpPr>
          <p:nvPr>
            <p:ph type="title"/>
          </p:nvPr>
        </p:nvSpPr>
        <p:spPr>
          <a:xfrm>
            <a:off x="457200" y="0"/>
            <a:ext cx="8229600" cy="1143000"/>
          </a:xfrm>
        </p:spPr>
        <p:txBody>
          <a:bodyPr>
            <a:normAutofit/>
          </a:bodyPr>
          <a:lstStyle/>
          <a:p>
            <a:pPr lvl="0" fontAlgn="base">
              <a:lnSpc>
                <a:spcPct val="150000"/>
              </a:lnSpc>
              <a:spcBef>
                <a:spcPct val="5000"/>
              </a:spcBef>
              <a:spcAft>
                <a:spcPct val="5000"/>
              </a:spcAft>
            </a:pPr>
            <a:r>
              <a:rPr kumimoji="1" lang="en-US" altLang="zh-CN" sz="3200" b="1" dirty="0">
                <a:latin typeface="Arial" charset="0"/>
                <a:ea typeface="宋体" charset="-122"/>
                <a:cs typeface="+mn-cs"/>
              </a:rPr>
              <a:t>6.1  </a:t>
            </a:r>
            <a:r>
              <a:rPr kumimoji="1" lang="zh-CN" altLang="en-US" sz="3200" b="1" dirty="0">
                <a:latin typeface="Arial" charset="0"/>
                <a:ea typeface="宋体" charset="-122"/>
                <a:cs typeface="+mn-cs"/>
              </a:rPr>
              <a:t>概述</a:t>
            </a:r>
          </a:p>
        </p:txBody>
      </p:sp>
      <p:sp>
        <p:nvSpPr>
          <p:cNvPr id="4" name="日期占位符 3"/>
          <p:cNvSpPr>
            <a:spLocks noGrp="1"/>
          </p:cNvSpPr>
          <p:nvPr>
            <p:ph type="dt" sz="half" idx="4294967295"/>
          </p:nvPr>
        </p:nvSpPr>
        <p:spPr>
          <a:xfrm>
            <a:off x="0" y="6356350"/>
            <a:ext cx="2133600" cy="365125"/>
          </a:xfrm>
        </p:spPr>
        <p:txBody>
          <a:bodyPr/>
          <a:lstStyle/>
          <a:p>
            <a:fld id="{0288C83A-E4BD-475E-9A75-559CFBBD340B}" type="datetime1">
              <a:rPr lang="zh-CN" altLang="en-US" b="1" smtClean="0">
                <a:solidFill>
                  <a:srgbClr val="F79646">
                    <a:lumMod val="75000"/>
                  </a:srgbClr>
                </a:solidFill>
              </a:rPr>
              <a:t>2025/4/9</a:t>
            </a:fld>
            <a:endParaRPr lang="zh-CN" altLang="en-US" b="1" dirty="0">
              <a:solidFill>
                <a:srgbClr val="F79646">
                  <a:lumMod val="75000"/>
                </a:srgbClr>
              </a:solidFill>
            </a:endParaRPr>
          </a:p>
        </p:txBody>
      </p:sp>
      <p:pic>
        <p:nvPicPr>
          <p:cNvPr id="2049" name="Picture 1" descr="C:\Users\Haijun\AppData\Roaming\Tencent\Users\2968516474\QQ\WinTemp\RichOle\O5)[OOM[}$H7(6{A~41GY`Q.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73137" y="1"/>
            <a:ext cx="970863" cy="838199"/>
          </a:xfrm>
          <a:prstGeom prst="rect">
            <a:avLst/>
          </a:prstGeom>
          <a:noFill/>
          <a:extLst>
            <a:ext uri="{909E8E84-426E-40DD-AFC4-6F175D3DCCD1}">
              <a14:hiddenFill xmlns:a14="http://schemas.microsoft.com/office/drawing/2010/main">
                <a:solidFill>
                  <a:srgbClr val="FFFFFF"/>
                </a:solidFill>
              </a14:hiddenFill>
            </a:ext>
          </a:extLst>
        </p:spPr>
      </p:pic>
      <p:cxnSp>
        <p:nvCxnSpPr>
          <p:cNvPr id="12" name="直接连接符 11"/>
          <p:cNvCxnSpPr/>
          <p:nvPr/>
        </p:nvCxnSpPr>
        <p:spPr>
          <a:xfrm>
            <a:off x="457200" y="6324600"/>
            <a:ext cx="822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Text Box 2"/>
          <p:cNvSpPr txBox="1">
            <a:spLocks noChangeArrowheads="1"/>
          </p:cNvSpPr>
          <p:nvPr/>
        </p:nvSpPr>
        <p:spPr bwMode="auto">
          <a:xfrm>
            <a:off x="457200" y="1537231"/>
            <a:ext cx="8093075" cy="1323439"/>
          </a:xfrm>
          <a:prstGeom prst="rect">
            <a:avLst/>
          </a:prstGeom>
          <a:noFill/>
          <a:ln w="9525">
            <a:solidFill>
              <a:srgbClr val="003300"/>
            </a:solidFill>
            <a:miter lim="800000"/>
            <a:headEnd/>
            <a:tailEnd/>
          </a:ln>
          <a:effectLst/>
        </p:spPr>
        <p:txBody>
          <a:bodyPr>
            <a:spAutoFit/>
          </a:bodyPr>
          <a:lstStyle/>
          <a:p>
            <a:pPr fontAlgn="base">
              <a:lnSpc>
                <a:spcPct val="125000"/>
              </a:lnSpc>
              <a:spcBef>
                <a:spcPct val="0"/>
              </a:spcBef>
              <a:spcAft>
                <a:spcPct val="0"/>
              </a:spcAft>
            </a:pPr>
            <a:r>
              <a:rPr kumimoji="1" lang="zh-CN" altLang="en-US" sz="3200" b="1" dirty="0">
                <a:solidFill>
                  <a:srgbClr val="0000FF"/>
                </a:solidFill>
                <a:latin typeface="Times New Roman" pitchFamily="18" charset="0"/>
                <a:ea typeface="楷体_GB2312" pitchFamily="49" charset="-122"/>
              </a:rPr>
              <a:t>　基于不同的“扩大” 有序序列长度的方法，内部排序方法大致可分下列几种类型：</a:t>
            </a:r>
          </a:p>
        </p:txBody>
      </p:sp>
      <p:sp>
        <p:nvSpPr>
          <p:cNvPr id="28" name="Text Box 6">
            <a:hlinkClick r:id="rId4" action="ppaction://hlinksldjump" highlightClick="1"/>
          </p:cNvPr>
          <p:cNvSpPr txBox="1">
            <a:spLocks noChangeArrowheads="1"/>
          </p:cNvSpPr>
          <p:nvPr/>
        </p:nvSpPr>
        <p:spPr bwMode="auto">
          <a:xfrm>
            <a:off x="838200" y="3719513"/>
            <a:ext cx="1874838" cy="762000"/>
          </a:xfrm>
          <a:prstGeom prst="rect">
            <a:avLst/>
          </a:prstGeom>
          <a:noFill/>
          <a:ln w="9525">
            <a:noFill/>
            <a:miter lim="800000"/>
            <a:headEnd/>
            <a:tailEnd/>
          </a:ln>
          <a:effectLst/>
        </p:spPr>
        <p:txBody>
          <a:bodyPr wrap="none">
            <a:spAutoFit/>
          </a:bodyPr>
          <a:lstStyle/>
          <a:p>
            <a:pPr fontAlgn="base">
              <a:spcBef>
                <a:spcPct val="0"/>
              </a:spcBef>
              <a:spcAft>
                <a:spcPct val="0"/>
              </a:spcAft>
            </a:pPr>
            <a:r>
              <a:rPr kumimoji="1" lang="zh-CN" altLang="en-US" sz="4400" b="1" dirty="0">
                <a:solidFill>
                  <a:srgbClr val="003300"/>
                </a:solidFill>
                <a:latin typeface="Times New Roman" pitchFamily="18" charset="0"/>
                <a:ea typeface="楷体_GB2312" pitchFamily="49" charset="-122"/>
              </a:rPr>
              <a:t>插入类</a:t>
            </a:r>
            <a:endParaRPr kumimoji="1" lang="zh-CN" altLang="en-US" sz="4800" b="1" dirty="0">
              <a:solidFill>
                <a:srgbClr val="003300"/>
              </a:solidFill>
              <a:latin typeface="Times New Roman" pitchFamily="18" charset="0"/>
              <a:ea typeface="楷体_GB2312" pitchFamily="49" charset="-122"/>
            </a:endParaRPr>
          </a:p>
        </p:txBody>
      </p:sp>
      <p:sp>
        <p:nvSpPr>
          <p:cNvPr id="29" name="Text Box 7">
            <a:hlinkClick r:id="rId5" action="ppaction://hlinksldjump" highlightClick="1"/>
          </p:cNvPr>
          <p:cNvSpPr txBox="1">
            <a:spLocks noChangeArrowheads="1"/>
          </p:cNvSpPr>
          <p:nvPr/>
        </p:nvSpPr>
        <p:spPr bwMode="auto">
          <a:xfrm>
            <a:off x="3657600" y="3719513"/>
            <a:ext cx="1874838" cy="762000"/>
          </a:xfrm>
          <a:prstGeom prst="rect">
            <a:avLst/>
          </a:prstGeom>
          <a:noFill/>
          <a:ln w="9525">
            <a:noFill/>
            <a:miter lim="800000"/>
            <a:headEnd/>
            <a:tailEnd/>
          </a:ln>
          <a:effectLst/>
        </p:spPr>
        <p:txBody>
          <a:bodyPr wrap="none">
            <a:spAutoFit/>
          </a:bodyPr>
          <a:lstStyle/>
          <a:p>
            <a:pPr fontAlgn="base">
              <a:spcBef>
                <a:spcPct val="0"/>
              </a:spcBef>
              <a:spcAft>
                <a:spcPct val="0"/>
              </a:spcAft>
            </a:pPr>
            <a:r>
              <a:rPr kumimoji="1" lang="zh-CN" altLang="en-US" sz="4400" b="1">
                <a:solidFill>
                  <a:srgbClr val="003300"/>
                </a:solidFill>
                <a:latin typeface="Times New Roman" pitchFamily="18" charset="0"/>
                <a:ea typeface="楷体_GB2312" pitchFamily="49" charset="-122"/>
              </a:rPr>
              <a:t>交换类</a:t>
            </a:r>
            <a:endParaRPr kumimoji="1" lang="zh-CN" altLang="en-US" sz="4800" b="1">
              <a:solidFill>
                <a:srgbClr val="003300"/>
              </a:solidFill>
              <a:latin typeface="Times New Roman" pitchFamily="18" charset="0"/>
              <a:ea typeface="楷体_GB2312" pitchFamily="49" charset="-122"/>
            </a:endParaRPr>
          </a:p>
        </p:txBody>
      </p:sp>
      <p:sp>
        <p:nvSpPr>
          <p:cNvPr id="30" name="Text Box 8">
            <a:hlinkClick r:id="rId6" action="ppaction://hlinksldjump" highlightClick="1"/>
          </p:cNvPr>
          <p:cNvSpPr txBox="1">
            <a:spLocks noChangeArrowheads="1"/>
          </p:cNvSpPr>
          <p:nvPr/>
        </p:nvSpPr>
        <p:spPr bwMode="auto">
          <a:xfrm>
            <a:off x="6477000" y="3719513"/>
            <a:ext cx="1874838" cy="762000"/>
          </a:xfrm>
          <a:prstGeom prst="rect">
            <a:avLst/>
          </a:prstGeom>
          <a:noFill/>
          <a:ln w="9525">
            <a:noFill/>
            <a:miter lim="800000"/>
            <a:headEnd/>
            <a:tailEnd/>
          </a:ln>
          <a:effectLst/>
        </p:spPr>
        <p:txBody>
          <a:bodyPr wrap="none">
            <a:spAutoFit/>
          </a:bodyPr>
          <a:lstStyle/>
          <a:p>
            <a:pPr fontAlgn="base">
              <a:spcBef>
                <a:spcPct val="0"/>
              </a:spcBef>
              <a:spcAft>
                <a:spcPct val="0"/>
              </a:spcAft>
            </a:pPr>
            <a:r>
              <a:rPr kumimoji="1" lang="zh-CN" altLang="en-US" sz="4400" b="1">
                <a:solidFill>
                  <a:srgbClr val="003300"/>
                </a:solidFill>
                <a:latin typeface="Times New Roman" pitchFamily="18" charset="0"/>
                <a:ea typeface="楷体_GB2312" pitchFamily="49" charset="-122"/>
              </a:rPr>
              <a:t>选择类</a:t>
            </a:r>
            <a:endParaRPr kumimoji="1" lang="zh-CN" altLang="en-US" sz="4800" b="1">
              <a:solidFill>
                <a:srgbClr val="003300"/>
              </a:solidFill>
              <a:latin typeface="Times New Roman" pitchFamily="18" charset="0"/>
              <a:ea typeface="楷体_GB2312" pitchFamily="49" charset="-122"/>
            </a:endParaRPr>
          </a:p>
        </p:txBody>
      </p:sp>
      <p:sp>
        <p:nvSpPr>
          <p:cNvPr id="31" name="Text Box 9">
            <a:hlinkClick r:id="rId7" action="ppaction://hlinksldjump"/>
          </p:cNvPr>
          <p:cNvSpPr txBox="1">
            <a:spLocks noChangeArrowheads="1"/>
          </p:cNvSpPr>
          <p:nvPr/>
        </p:nvSpPr>
        <p:spPr bwMode="auto">
          <a:xfrm>
            <a:off x="1782763" y="5022850"/>
            <a:ext cx="2014537" cy="762000"/>
          </a:xfrm>
          <a:prstGeom prst="rect">
            <a:avLst/>
          </a:prstGeom>
          <a:noFill/>
          <a:ln w="9525">
            <a:noFill/>
            <a:miter lim="800000"/>
            <a:headEnd/>
            <a:tailEnd/>
          </a:ln>
          <a:effectLst/>
        </p:spPr>
        <p:txBody>
          <a:bodyPr wrap="none">
            <a:spAutoFit/>
          </a:bodyPr>
          <a:lstStyle/>
          <a:p>
            <a:pPr fontAlgn="base">
              <a:spcBef>
                <a:spcPct val="0"/>
              </a:spcBef>
              <a:spcAft>
                <a:spcPct val="0"/>
              </a:spcAft>
            </a:pPr>
            <a:r>
              <a:rPr kumimoji="1" lang="en-US" altLang="zh-CN" sz="4400" b="1">
                <a:solidFill>
                  <a:srgbClr val="003300"/>
                </a:solidFill>
                <a:latin typeface="Times New Roman" pitchFamily="18" charset="0"/>
                <a:ea typeface="楷体_GB2312" pitchFamily="49" charset="-122"/>
              </a:rPr>
              <a:t> </a:t>
            </a:r>
            <a:r>
              <a:rPr kumimoji="1" lang="zh-CN" altLang="en-US" sz="4400" b="1">
                <a:solidFill>
                  <a:srgbClr val="003300"/>
                </a:solidFill>
                <a:latin typeface="Times New Roman" pitchFamily="18" charset="0"/>
                <a:ea typeface="楷体_GB2312" pitchFamily="49" charset="-122"/>
              </a:rPr>
              <a:t>归并类</a:t>
            </a:r>
            <a:endParaRPr kumimoji="1" lang="zh-CN" altLang="en-US" sz="4800" b="1">
              <a:solidFill>
                <a:srgbClr val="003300"/>
              </a:solidFill>
              <a:latin typeface="Times New Roman" pitchFamily="18" charset="0"/>
              <a:ea typeface="楷体_GB2312" pitchFamily="49" charset="-122"/>
            </a:endParaRPr>
          </a:p>
        </p:txBody>
      </p:sp>
      <p:sp>
        <p:nvSpPr>
          <p:cNvPr id="32" name="Text Box 10">
            <a:hlinkClick r:id="rId7" action="ppaction://hlinksldjump" highlightClick="1"/>
          </p:cNvPr>
          <p:cNvSpPr txBox="1">
            <a:spLocks noChangeArrowheads="1"/>
          </p:cNvSpPr>
          <p:nvPr/>
        </p:nvSpPr>
        <p:spPr bwMode="auto">
          <a:xfrm>
            <a:off x="4953000" y="5022850"/>
            <a:ext cx="2438400" cy="762000"/>
          </a:xfrm>
          <a:prstGeom prst="rect">
            <a:avLst/>
          </a:prstGeom>
          <a:noFill/>
          <a:ln w="9525">
            <a:noFill/>
            <a:miter lim="800000"/>
            <a:headEnd/>
            <a:tailEnd/>
          </a:ln>
          <a:effectLst/>
        </p:spPr>
        <p:txBody>
          <a:bodyPr wrap="none">
            <a:spAutoFit/>
          </a:bodyPr>
          <a:lstStyle/>
          <a:p>
            <a:pPr fontAlgn="base">
              <a:spcBef>
                <a:spcPct val="0"/>
              </a:spcBef>
              <a:spcAft>
                <a:spcPct val="0"/>
              </a:spcAft>
            </a:pPr>
            <a:r>
              <a:rPr kumimoji="1" lang="zh-CN" altLang="en-US" sz="4400" b="1">
                <a:solidFill>
                  <a:srgbClr val="003300"/>
                </a:solidFill>
                <a:latin typeface="Times New Roman" pitchFamily="18" charset="0"/>
                <a:ea typeface="楷体_GB2312" pitchFamily="49" charset="-122"/>
              </a:rPr>
              <a:t>其它方法</a:t>
            </a:r>
          </a:p>
        </p:txBody>
      </p:sp>
      <p:sp>
        <p:nvSpPr>
          <p:cNvPr id="33" name="Text Box 2"/>
          <p:cNvSpPr txBox="1">
            <a:spLocks noChangeArrowheads="1"/>
          </p:cNvSpPr>
          <p:nvPr/>
        </p:nvSpPr>
        <p:spPr bwMode="auto">
          <a:xfrm>
            <a:off x="152400" y="995894"/>
            <a:ext cx="6553200" cy="519113"/>
          </a:xfrm>
          <a:prstGeom prst="rect">
            <a:avLst/>
          </a:prstGeom>
          <a:noFill/>
          <a:ln w="9525" algn="ctr">
            <a:noFill/>
            <a:miter lim="800000"/>
            <a:headEnd/>
            <a:tailEnd/>
          </a:ln>
          <a:effectLst/>
        </p:spPr>
        <p:txBody>
          <a:bodyPr>
            <a:spAutoFit/>
          </a:bodyPr>
          <a:lstStyle/>
          <a:p>
            <a:pPr fontAlgn="base">
              <a:spcBef>
                <a:spcPct val="20000"/>
              </a:spcBef>
              <a:spcAft>
                <a:spcPct val="0"/>
              </a:spcAft>
              <a:buFont typeface="Wingdings" pitchFamily="2" charset="2"/>
              <a:buChar char="p"/>
            </a:pPr>
            <a:r>
              <a:rPr kumimoji="1" lang="en-US" altLang="zh-CN" sz="2800" b="1" dirty="0">
                <a:solidFill>
                  <a:srgbClr val="003300"/>
                </a:solidFill>
                <a:latin typeface="Times New Roman" pitchFamily="18" charset="0"/>
              </a:rPr>
              <a:t> </a:t>
            </a:r>
            <a:r>
              <a:rPr kumimoji="1" lang="zh-CN" altLang="en-US" sz="2800" b="1" dirty="0">
                <a:solidFill>
                  <a:srgbClr val="003300"/>
                </a:solidFill>
                <a:latin typeface="Times New Roman" pitchFamily="18" charset="0"/>
              </a:rPr>
              <a:t>内部排序</a:t>
            </a:r>
          </a:p>
        </p:txBody>
      </p:sp>
    </p:spTree>
    <p:extLst>
      <p:ext uri="{BB962C8B-B14F-4D97-AF65-F5344CB8AC3E}">
        <p14:creationId xmlns:p14="http://schemas.microsoft.com/office/powerpoint/2010/main" val="29751673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iterate type="wd">
                                    <p:tmPct val="100000"/>
                                  </p:iterate>
                                  <p:childTnLst>
                                    <p:set>
                                      <p:cBhvr>
                                        <p:cTn id="6" dur="1" fill="hold">
                                          <p:stCondLst>
                                            <p:cond delay="0"/>
                                          </p:stCondLst>
                                        </p:cTn>
                                        <p:tgtEl>
                                          <p:spTgt spid="27"/>
                                        </p:tgtEl>
                                        <p:attrNameLst>
                                          <p:attrName>style.visibility</p:attrName>
                                        </p:attrNameLst>
                                      </p:cBhvr>
                                      <p:to>
                                        <p:strVal val="visible"/>
                                      </p:to>
                                    </p:set>
                                    <p:animEffect transition="in" filter="wipe(left)">
                                      <p:cBhvr>
                                        <p:cTn id="7" dur="300"/>
                                        <p:tgtEl>
                                          <p:spTgt spid="27"/>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8" fill="hold" grpId="0" nodeType="clickEffect">
                                  <p:stCondLst>
                                    <p:cond delay="0"/>
                                  </p:stCondLst>
                                  <p:childTnLst>
                                    <p:set>
                                      <p:cBhvr>
                                        <p:cTn id="11" dur="1" fill="hold">
                                          <p:stCondLst>
                                            <p:cond delay="0"/>
                                          </p:stCondLst>
                                        </p:cTn>
                                        <p:tgtEl>
                                          <p:spTgt spid="28"/>
                                        </p:tgtEl>
                                        <p:attrNameLst>
                                          <p:attrName>style.visibility</p:attrName>
                                        </p:attrNameLst>
                                      </p:cBhvr>
                                      <p:to>
                                        <p:strVal val="visible"/>
                                      </p:to>
                                    </p:set>
                                    <p:animEffect transition="in" filter="slide(fromLeft)">
                                      <p:cBhvr>
                                        <p:cTn id="12" dur="500"/>
                                        <p:tgtEl>
                                          <p:spTgt spid="28"/>
                                        </p:tgtEl>
                                      </p:cBhvr>
                                    </p:animEffect>
                                  </p:childTnLst>
                                </p:cTn>
                              </p:par>
                            </p:childTnLst>
                          </p:cTn>
                        </p:par>
                        <p:par>
                          <p:cTn id="13" fill="hold">
                            <p:stCondLst>
                              <p:cond delay="500"/>
                            </p:stCondLst>
                            <p:childTnLst>
                              <p:par>
                                <p:cTn id="14" presetID="12" presetClass="entr" presetSubtype="8" fill="hold" grpId="0" nodeType="afterEffect">
                                  <p:stCondLst>
                                    <p:cond delay="0"/>
                                  </p:stCondLst>
                                  <p:childTnLst>
                                    <p:set>
                                      <p:cBhvr>
                                        <p:cTn id="15" dur="1" fill="hold">
                                          <p:stCondLst>
                                            <p:cond delay="0"/>
                                          </p:stCondLst>
                                        </p:cTn>
                                        <p:tgtEl>
                                          <p:spTgt spid="29"/>
                                        </p:tgtEl>
                                        <p:attrNameLst>
                                          <p:attrName>style.visibility</p:attrName>
                                        </p:attrNameLst>
                                      </p:cBhvr>
                                      <p:to>
                                        <p:strVal val="visible"/>
                                      </p:to>
                                    </p:set>
                                    <p:animEffect transition="in" filter="slide(fromLeft)">
                                      <p:cBhvr>
                                        <p:cTn id="16" dur="500"/>
                                        <p:tgtEl>
                                          <p:spTgt spid="29"/>
                                        </p:tgtEl>
                                      </p:cBhvr>
                                    </p:animEffect>
                                  </p:childTnLst>
                                </p:cTn>
                              </p:par>
                            </p:childTnLst>
                          </p:cTn>
                        </p:par>
                        <p:par>
                          <p:cTn id="17" fill="hold">
                            <p:stCondLst>
                              <p:cond delay="1000"/>
                            </p:stCondLst>
                            <p:childTnLst>
                              <p:par>
                                <p:cTn id="18" presetID="12" presetClass="entr" presetSubtype="8" fill="hold" grpId="0" nodeType="afterEffect">
                                  <p:stCondLst>
                                    <p:cond delay="0"/>
                                  </p:stCondLst>
                                  <p:childTnLst>
                                    <p:set>
                                      <p:cBhvr>
                                        <p:cTn id="19" dur="1" fill="hold">
                                          <p:stCondLst>
                                            <p:cond delay="0"/>
                                          </p:stCondLst>
                                        </p:cTn>
                                        <p:tgtEl>
                                          <p:spTgt spid="30"/>
                                        </p:tgtEl>
                                        <p:attrNameLst>
                                          <p:attrName>style.visibility</p:attrName>
                                        </p:attrNameLst>
                                      </p:cBhvr>
                                      <p:to>
                                        <p:strVal val="visible"/>
                                      </p:to>
                                    </p:set>
                                    <p:animEffect transition="in" filter="slide(fromLeft)">
                                      <p:cBhvr>
                                        <p:cTn id="20" dur="500"/>
                                        <p:tgtEl>
                                          <p:spTgt spid="30"/>
                                        </p:tgtEl>
                                      </p:cBhvr>
                                    </p:animEffect>
                                  </p:childTnLst>
                                </p:cTn>
                              </p:par>
                            </p:childTnLst>
                          </p:cTn>
                        </p:par>
                        <p:par>
                          <p:cTn id="21" fill="hold">
                            <p:stCondLst>
                              <p:cond delay="1500"/>
                            </p:stCondLst>
                            <p:childTnLst>
                              <p:par>
                                <p:cTn id="22" presetID="12" presetClass="entr" presetSubtype="8" fill="hold" grpId="0" nodeType="afterEffect">
                                  <p:stCondLst>
                                    <p:cond delay="0"/>
                                  </p:stCondLst>
                                  <p:childTnLst>
                                    <p:set>
                                      <p:cBhvr>
                                        <p:cTn id="23" dur="1" fill="hold">
                                          <p:stCondLst>
                                            <p:cond delay="0"/>
                                          </p:stCondLst>
                                        </p:cTn>
                                        <p:tgtEl>
                                          <p:spTgt spid="31"/>
                                        </p:tgtEl>
                                        <p:attrNameLst>
                                          <p:attrName>style.visibility</p:attrName>
                                        </p:attrNameLst>
                                      </p:cBhvr>
                                      <p:to>
                                        <p:strVal val="visible"/>
                                      </p:to>
                                    </p:set>
                                    <p:animEffect transition="in" filter="slide(fromLeft)">
                                      <p:cBhvr>
                                        <p:cTn id="24" dur="500"/>
                                        <p:tgtEl>
                                          <p:spTgt spid="31"/>
                                        </p:tgtEl>
                                      </p:cBhvr>
                                    </p:animEffect>
                                  </p:childTnLst>
                                </p:cTn>
                              </p:par>
                            </p:childTnLst>
                          </p:cTn>
                        </p:par>
                        <p:par>
                          <p:cTn id="25" fill="hold">
                            <p:stCondLst>
                              <p:cond delay="2000"/>
                            </p:stCondLst>
                            <p:childTnLst>
                              <p:par>
                                <p:cTn id="26" presetID="12" presetClass="entr" presetSubtype="8" fill="hold" grpId="0" nodeType="afterEffect">
                                  <p:stCondLst>
                                    <p:cond delay="0"/>
                                  </p:stCondLst>
                                  <p:childTnLst>
                                    <p:set>
                                      <p:cBhvr>
                                        <p:cTn id="27" dur="1" fill="hold">
                                          <p:stCondLst>
                                            <p:cond delay="0"/>
                                          </p:stCondLst>
                                        </p:cTn>
                                        <p:tgtEl>
                                          <p:spTgt spid="32"/>
                                        </p:tgtEl>
                                        <p:attrNameLst>
                                          <p:attrName>style.visibility</p:attrName>
                                        </p:attrNameLst>
                                      </p:cBhvr>
                                      <p:to>
                                        <p:strVal val="visible"/>
                                      </p:to>
                                    </p:set>
                                    <p:animEffect transition="in" filter="slide(fromLeft)">
                                      <p:cBhvr>
                                        <p:cTn id="28"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autoUpdateAnimBg="0"/>
      <p:bldP spid="28" grpId="0" autoUpdateAnimBg="0"/>
      <p:bldP spid="29" grpId="0" autoUpdateAnimBg="0"/>
      <p:bldP spid="30" grpId="0" autoUpdateAnimBg="0"/>
      <p:bldP spid="31" grpId="0" autoUpdateAnimBg="0"/>
      <p:bldP spid="32" grpId="0" autoUpdateAnimBg="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0063EC4C-CFD8-4F45-A0A2-30028C1F73DB}" type="slidenum">
              <a:rPr lang="zh-CN" altLang="en-US" b="1">
                <a:solidFill>
                  <a:srgbClr val="F79646">
                    <a:lumMod val="75000"/>
                  </a:srgbClr>
                </a:solidFill>
              </a:rPr>
              <a:pPr/>
              <a:t>70</a:t>
            </a:fld>
            <a:endParaRPr lang="zh-CN" altLang="en-US" b="1" dirty="0">
              <a:solidFill>
                <a:srgbClr val="F79646">
                  <a:lumMod val="75000"/>
                </a:srgbClr>
              </a:solidFill>
            </a:endParaRPr>
          </a:p>
        </p:txBody>
      </p:sp>
      <p:sp>
        <p:nvSpPr>
          <p:cNvPr id="2" name="标题 1"/>
          <p:cNvSpPr>
            <a:spLocks noGrp="1"/>
          </p:cNvSpPr>
          <p:nvPr>
            <p:ph type="title"/>
          </p:nvPr>
        </p:nvSpPr>
        <p:spPr>
          <a:xfrm>
            <a:off x="457200" y="0"/>
            <a:ext cx="8229600" cy="1143000"/>
          </a:xfrm>
        </p:spPr>
        <p:txBody>
          <a:bodyPr>
            <a:normAutofit/>
          </a:bodyPr>
          <a:lstStyle/>
          <a:p>
            <a:pPr lvl="0" fontAlgn="base">
              <a:lnSpc>
                <a:spcPct val="150000"/>
              </a:lnSpc>
              <a:spcBef>
                <a:spcPct val="5000"/>
              </a:spcBef>
              <a:spcAft>
                <a:spcPct val="5000"/>
              </a:spcAft>
            </a:pPr>
            <a:r>
              <a:rPr kumimoji="1" lang="en-US" altLang="zh-CN" sz="3200" b="1" dirty="0">
                <a:latin typeface="Arial" charset="0"/>
                <a:ea typeface="宋体" charset="-122"/>
                <a:cs typeface="+mn-cs"/>
              </a:rPr>
              <a:t>6.4.2 </a:t>
            </a:r>
            <a:r>
              <a:rPr kumimoji="1" lang="zh-CN" altLang="en-US" sz="3200" b="1" dirty="0">
                <a:latin typeface="Arial" charset="0"/>
                <a:ea typeface="宋体" charset="-122"/>
                <a:cs typeface="+mn-cs"/>
              </a:rPr>
              <a:t>树形选择排序</a:t>
            </a:r>
          </a:p>
        </p:txBody>
      </p:sp>
      <p:sp>
        <p:nvSpPr>
          <p:cNvPr id="4" name="日期占位符 3"/>
          <p:cNvSpPr>
            <a:spLocks noGrp="1"/>
          </p:cNvSpPr>
          <p:nvPr>
            <p:ph type="dt" sz="half" idx="4294967295"/>
          </p:nvPr>
        </p:nvSpPr>
        <p:spPr>
          <a:xfrm>
            <a:off x="0" y="6356350"/>
            <a:ext cx="2133600" cy="365125"/>
          </a:xfrm>
        </p:spPr>
        <p:txBody>
          <a:bodyPr/>
          <a:lstStyle/>
          <a:p>
            <a:fld id="{17FE853C-8D0D-4D98-834C-E48880DC4A5E}" type="datetime1">
              <a:rPr lang="zh-CN" altLang="en-US" b="1" smtClean="0">
                <a:solidFill>
                  <a:srgbClr val="F79646">
                    <a:lumMod val="75000"/>
                  </a:srgbClr>
                </a:solidFill>
              </a:rPr>
              <a:t>2025/4/9</a:t>
            </a:fld>
            <a:endParaRPr lang="zh-CN" altLang="en-US" b="1" dirty="0">
              <a:solidFill>
                <a:srgbClr val="F79646">
                  <a:lumMod val="75000"/>
                </a:srgbClr>
              </a:solidFill>
            </a:endParaRPr>
          </a:p>
        </p:txBody>
      </p:sp>
      <p:pic>
        <p:nvPicPr>
          <p:cNvPr id="2049" name="Picture 1" descr="C:\Users\Haijun\AppData\Roaming\Tencent\Users\2968516474\QQ\WinTemp\RichOle\O5)[OOM[}$H7(6{A~41GY`Q.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73137" y="1"/>
            <a:ext cx="970863" cy="838199"/>
          </a:xfrm>
          <a:prstGeom prst="rect">
            <a:avLst/>
          </a:prstGeom>
          <a:noFill/>
          <a:extLst>
            <a:ext uri="{909E8E84-426E-40DD-AFC4-6F175D3DCCD1}">
              <a14:hiddenFill xmlns:a14="http://schemas.microsoft.com/office/drawing/2010/main">
                <a:solidFill>
                  <a:srgbClr val="FFFFFF"/>
                </a:solidFill>
              </a14:hiddenFill>
            </a:ext>
          </a:extLst>
        </p:spPr>
      </p:pic>
      <p:cxnSp>
        <p:nvCxnSpPr>
          <p:cNvPr id="12" name="直接连接符 11"/>
          <p:cNvCxnSpPr/>
          <p:nvPr/>
        </p:nvCxnSpPr>
        <p:spPr>
          <a:xfrm>
            <a:off x="457200" y="6324600"/>
            <a:ext cx="822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Text Box 3"/>
          <p:cNvSpPr txBox="1">
            <a:spLocks noChangeArrowheads="1"/>
          </p:cNvSpPr>
          <p:nvPr/>
        </p:nvSpPr>
        <p:spPr bwMode="auto">
          <a:xfrm>
            <a:off x="611188" y="2138363"/>
            <a:ext cx="7772400" cy="1630362"/>
          </a:xfrm>
          <a:prstGeom prst="rect">
            <a:avLst/>
          </a:prstGeom>
          <a:noFill/>
          <a:ln w="9525" algn="ctr">
            <a:noFill/>
            <a:miter lim="800000"/>
            <a:headEnd/>
            <a:tailEnd/>
          </a:ln>
          <a:effectLst/>
        </p:spPr>
        <p:txBody>
          <a:bodyPr wrap="square">
            <a:spAutoFit/>
          </a:bodyPr>
          <a:lstStyle/>
          <a:p>
            <a:pPr algn="just" fontAlgn="base">
              <a:lnSpc>
                <a:spcPct val="120000"/>
              </a:lnSpc>
              <a:spcBef>
                <a:spcPct val="50000"/>
              </a:spcBef>
              <a:spcAft>
                <a:spcPct val="0"/>
              </a:spcAft>
            </a:pPr>
            <a:r>
              <a:rPr kumimoji="1" lang="en-US" altLang="zh-CN" sz="2800" b="1" dirty="0">
                <a:solidFill>
                  <a:srgbClr val="0000FF"/>
                </a:solidFill>
                <a:latin typeface="Times New Roman" pitchFamily="18" charset="0"/>
              </a:rPr>
              <a:t>        </a:t>
            </a:r>
            <a:r>
              <a:rPr kumimoji="1" lang="zh-CN" altLang="en-US" sz="2800" b="1" dirty="0">
                <a:solidFill>
                  <a:srgbClr val="0000FF"/>
                </a:solidFill>
                <a:latin typeface="Times New Roman" pitchFamily="18" charset="0"/>
              </a:rPr>
              <a:t>树形选择排序，又称锦标赛排序</a:t>
            </a:r>
            <a:r>
              <a:rPr kumimoji="1" lang="en-US" altLang="zh-CN" sz="2800" b="1" dirty="0">
                <a:solidFill>
                  <a:srgbClr val="0000FF"/>
                </a:solidFill>
                <a:latin typeface="Times New Roman" pitchFamily="18" charset="0"/>
              </a:rPr>
              <a:t>:</a:t>
            </a:r>
            <a:r>
              <a:rPr kumimoji="1" lang="zh-CN" altLang="en-US" sz="2800" b="1" dirty="0">
                <a:solidFill>
                  <a:srgbClr val="0000FF"/>
                </a:solidFill>
                <a:latin typeface="Times New Roman" pitchFamily="18" charset="0"/>
              </a:rPr>
              <a:t>按锦标赛的思想进行排序，目的是减少选择排序中的重复比较次数。</a:t>
            </a:r>
          </a:p>
        </p:txBody>
      </p:sp>
      <p:sp>
        <p:nvSpPr>
          <p:cNvPr id="14" name="Text Box 4"/>
          <p:cNvSpPr txBox="1">
            <a:spLocks noChangeArrowheads="1"/>
          </p:cNvSpPr>
          <p:nvPr/>
        </p:nvSpPr>
        <p:spPr bwMode="auto">
          <a:xfrm>
            <a:off x="684212" y="4156075"/>
            <a:ext cx="7699375" cy="1117600"/>
          </a:xfrm>
          <a:prstGeom prst="rect">
            <a:avLst/>
          </a:prstGeom>
          <a:noFill/>
          <a:ln w="9525" algn="ctr">
            <a:noFill/>
            <a:miter lim="800000"/>
            <a:headEnd/>
            <a:tailEnd/>
          </a:ln>
          <a:effectLst/>
        </p:spPr>
        <p:txBody>
          <a:bodyPr wrap="square">
            <a:spAutoFit/>
          </a:bodyPr>
          <a:lstStyle/>
          <a:p>
            <a:pPr algn="just" fontAlgn="base">
              <a:lnSpc>
                <a:spcPct val="120000"/>
              </a:lnSpc>
              <a:spcBef>
                <a:spcPct val="50000"/>
              </a:spcBef>
              <a:spcAft>
                <a:spcPct val="0"/>
              </a:spcAft>
            </a:pPr>
            <a:r>
              <a:rPr kumimoji="1" lang="en-US" altLang="zh-CN" sz="2800" b="1" dirty="0">
                <a:solidFill>
                  <a:srgbClr val="0000FF"/>
                </a:solidFill>
                <a:latin typeface="Times New Roman" pitchFamily="18" charset="0"/>
              </a:rPr>
              <a:t>       </a:t>
            </a:r>
            <a:r>
              <a:rPr kumimoji="1" lang="zh-CN" altLang="en-US" sz="2800" b="1" dirty="0">
                <a:solidFill>
                  <a:srgbClr val="0000FF"/>
                </a:solidFill>
                <a:latin typeface="Times New Roman" pitchFamily="18" charset="0"/>
              </a:rPr>
              <a:t>例如： </a:t>
            </a:r>
            <a:r>
              <a:rPr kumimoji="1" lang="en-US" altLang="zh-CN" sz="2800" b="1" dirty="0">
                <a:solidFill>
                  <a:srgbClr val="0000FF"/>
                </a:solidFill>
                <a:latin typeface="Times New Roman" pitchFamily="18" charset="0"/>
              </a:rPr>
              <a:t>4,3,1,2 </a:t>
            </a:r>
            <a:r>
              <a:rPr kumimoji="1" lang="zh-CN" altLang="en-US" sz="2800" b="1" dirty="0">
                <a:solidFill>
                  <a:srgbClr val="0000FF"/>
                </a:solidFill>
                <a:latin typeface="Times New Roman" pitchFamily="18" charset="0"/>
              </a:rPr>
              <a:t>在选择排序中</a:t>
            </a:r>
            <a:r>
              <a:rPr kumimoji="1" lang="en-US" altLang="zh-CN" sz="2800" b="1" dirty="0">
                <a:solidFill>
                  <a:srgbClr val="0000FF"/>
                </a:solidFill>
                <a:latin typeface="Times New Roman" pitchFamily="18" charset="0"/>
              </a:rPr>
              <a:t>3</a:t>
            </a:r>
            <a:r>
              <a:rPr kumimoji="1" lang="zh-CN" altLang="en-US" sz="2800" b="1" dirty="0">
                <a:solidFill>
                  <a:srgbClr val="0000FF"/>
                </a:solidFill>
                <a:latin typeface="Times New Roman" pitchFamily="18" charset="0"/>
              </a:rPr>
              <a:t>和</a:t>
            </a:r>
            <a:r>
              <a:rPr kumimoji="1" lang="en-US" altLang="zh-CN" sz="2800" b="1" dirty="0">
                <a:solidFill>
                  <a:srgbClr val="0000FF"/>
                </a:solidFill>
                <a:latin typeface="Times New Roman" pitchFamily="18" charset="0"/>
              </a:rPr>
              <a:t>4</a:t>
            </a:r>
            <a:r>
              <a:rPr kumimoji="1" lang="zh-CN" altLang="en-US" sz="2800" b="1" dirty="0">
                <a:solidFill>
                  <a:srgbClr val="0000FF"/>
                </a:solidFill>
                <a:latin typeface="Times New Roman" pitchFamily="18" charset="0"/>
              </a:rPr>
              <a:t>的比较次数共发生了三次。</a:t>
            </a:r>
          </a:p>
        </p:txBody>
      </p:sp>
      <p:sp>
        <p:nvSpPr>
          <p:cNvPr id="15" name="Text Box 9"/>
          <p:cNvSpPr txBox="1">
            <a:spLocks noChangeArrowheads="1"/>
          </p:cNvSpPr>
          <p:nvPr/>
        </p:nvSpPr>
        <p:spPr bwMode="auto">
          <a:xfrm>
            <a:off x="457200" y="1030287"/>
            <a:ext cx="3600450" cy="519113"/>
          </a:xfrm>
          <a:prstGeom prst="rect">
            <a:avLst/>
          </a:prstGeom>
          <a:noFill/>
          <a:ln w="9525" algn="ctr">
            <a:noFill/>
            <a:miter lim="800000"/>
            <a:headEnd/>
            <a:tailEnd/>
          </a:ln>
          <a:effectLst/>
        </p:spPr>
        <p:txBody>
          <a:bodyPr>
            <a:spAutoFit/>
          </a:bodyPr>
          <a:lstStyle/>
          <a:p>
            <a:pPr fontAlgn="base">
              <a:spcBef>
                <a:spcPct val="20000"/>
              </a:spcBef>
              <a:spcAft>
                <a:spcPct val="0"/>
              </a:spcAft>
              <a:buFont typeface="Wingdings" pitchFamily="2" charset="2"/>
              <a:buChar char="p"/>
            </a:pPr>
            <a:r>
              <a:rPr kumimoji="1" lang="en-US" altLang="zh-CN" sz="2800" b="1" dirty="0">
                <a:solidFill>
                  <a:srgbClr val="003300"/>
                </a:solidFill>
                <a:latin typeface="Times New Roman" pitchFamily="18" charset="0"/>
              </a:rPr>
              <a:t> </a:t>
            </a:r>
            <a:r>
              <a:rPr kumimoji="1" lang="zh-CN" altLang="en-US" sz="2800" b="1" dirty="0">
                <a:solidFill>
                  <a:srgbClr val="003300"/>
                </a:solidFill>
                <a:latin typeface="Times New Roman" pitchFamily="18" charset="0"/>
              </a:rPr>
              <a:t>引入</a:t>
            </a:r>
          </a:p>
        </p:txBody>
      </p:sp>
    </p:spTree>
    <p:extLst>
      <p:ext uri="{BB962C8B-B14F-4D97-AF65-F5344CB8AC3E}">
        <p14:creationId xmlns:p14="http://schemas.microsoft.com/office/powerpoint/2010/main" val="41985032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pPr algn="just"/>
            <a:fld id="{0063EC4C-CFD8-4F45-A0A2-30028C1F73DB}" type="slidenum">
              <a:rPr lang="zh-CN" altLang="en-US" b="1">
                <a:solidFill>
                  <a:srgbClr val="F79646">
                    <a:lumMod val="75000"/>
                  </a:srgbClr>
                </a:solidFill>
              </a:rPr>
              <a:pPr algn="just"/>
              <a:t>71</a:t>
            </a:fld>
            <a:endParaRPr lang="zh-CN" altLang="en-US" b="1" dirty="0">
              <a:solidFill>
                <a:srgbClr val="F79646">
                  <a:lumMod val="75000"/>
                </a:srgbClr>
              </a:solidFill>
            </a:endParaRPr>
          </a:p>
        </p:txBody>
      </p:sp>
      <p:sp>
        <p:nvSpPr>
          <p:cNvPr id="2" name="标题 1"/>
          <p:cNvSpPr>
            <a:spLocks noGrp="1"/>
          </p:cNvSpPr>
          <p:nvPr>
            <p:ph type="title"/>
          </p:nvPr>
        </p:nvSpPr>
        <p:spPr>
          <a:xfrm>
            <a:off x="457200" y="0"/>
            <a:ext cx="8229600" cy="1143000"/>
          </a:xfrm>
        </p:spPr>
        <p:txBody>
          <a:bodyPr>
            <a:normAutofit/>
          </a:bodyPr>
          <a:lstStyle/>
          <a:p>
            <a:pPr lvl="0" fontAlgn="base">
              <a:lnSpc>
                <a:spcPct val="150000"/>
              </a:lnSpc>
              <a:spcBef>
                <a:spcPct val="5000"/>
              </a:spcBef>
              <a:spcAft>
                <a:spcPct val="5000"/>
              </a:spcAft>
            </a:pPr>
            <a:r>
              <a:rPr kumimoji="1" lang="en-US" altLang="zh-CN" sz="3200" b="1" dirty="0">
                <a:latin typeface="Arial" charset="0"/>
                <a:ea typeface="宋体" charset="-122"/>
                <a:cs typeface="+mn-cs"/>
              </a:rPr>
              <a:t>6.4.2 </a:t>
            </a:r>
            <a:r>
              <a:rPr kumimoji="1" lang="zh-CN" altLang="en-US" sz="3200" b="1" dirty="0">
                <a:latin typeface="Arial" charset="0"/>
                <a:ea typeface="宋体" charset="-122"/>
                <a:cs typeface="+mn-cs"/>
              </a:rPr>
              <a:t>树形选择排序</a:t>
            </a:r>
          </a:p>
        </p:txBody>
      </p:sp>
      <p:sp>
        <p:nvSpPr>
          <p:cNvPr id="4" name="日期占位符 3"/>
          <p:cNvSpPr>
            <a:spLocks noGrp="1"/>
          </p:cNvSpPr>
          <p:nvPr>
            <p:ph type="dt" sz="half" idx="4294967295"/>
          </p:nvPr>
        </p:nvSpPr>
        <p:spPr>
          <a:xfrm>
            <a:off x="0" y="6356350"/>
            <a:ext cx="2133600" cy="365125"/>
          </a:xfrm>
        </p:spPr>
        <p:txBody>
          <a:bodyPr/>
          <a:lstStyle/>
          <a:p>
            <a:pPr algn="just"/>
            <a:fld id="{4B5E4EA1-9D8F-4283-AF8F-3A75B58F65F8}" type="datetime1">
              <a:rPr lang="zh-CN" altLang="en-US" b="1" smtClean="0">
                <a:solidFill>
                  <a:srgbClr val="F79646">
                    <a:lumMod val="75000"/>
                  </a:srgbClr>
                </a:solidFill>
              </a:rPr>
              <a:pPr algn="just"/>
              <a:t>2025/4/9</a:t>
            </a:fld>
            <a:endParaRPr lang="zh-CN" altLang="en-US" b="1" dirty="0">
              <a:solidFill>
                <a:srgbClr val="F79646">
                  <a:lumMod val="75000"/>
                </a:srgbClr>
              </a:solidFill>
            </a:endParaRPr>
          </a:p>
        </p:txBody>
      </p:sp>
      <p:pic>
        <p:nvPicPr>
          <p:cNvPr id="2049" name="Picture 1" descr="C:\Users\Haijun\AppData\Roaming\Tencent\Users\2968516474\QQ\WinTemp\RichOle\O5)[OOM[}$H7(6{A~41GY`Q.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73137" y="1"/>
            <a:ext cx="970863" cy="838199"/>
          </a:xfrm>
          <a:prstGeom prst="rect">
            <a:avLst/>
          </a:prstGeom>
          <a:noFill/>
          <a:extLst>
            <a:ext uri="{909E8E84-426E-40DD-AFC4-6F175D3DCCD1}">
              <a14:hiddenFill xmlns:a14="http://schemas.microsoft.com/office/drawing/2010/main">
                <a:solidFill>
                  <a:srgbClr val="FFFFFF"/>
                </a:solidFill>
              </a14:hiddenFill>
            </a:ext>
          </a:extLst>
        </p:spPr>
      </p:pic>
      <p:cxnSp>
        <p:nvCxnSpPr>
          <p:cNvPr id="12" name="直接连接符 11"/>
          <p:cNvCxnSpPr/>
          <p:nvPr/>
        </p:nvCxnSpPr>
        <p:spPr>
          <a:xfrm>
            <a:off x="457200" y="6324600"/>
            <a:ext cx="822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Text Box 3"/>
          <p:cNvSpPr txBox="1">
            <a:spLocks noChangeArrowheads="1"/>
          </p:cNvSpPr>
          <p:nvPr/>
        </p:nvSpPr>
        <p:spPr bwMode="auto">
          <a:xfrm>
            <a:off x="611188" y="1600200"/>
            <a:ext cx="7772400" cy="4408066"/>
          </a:xfrm>
          <a:prstGeom prst="rect">
            <a:avLst/>
          </a:prstGeom>
          <a:noFill/>
          <a:ln w="9525" algn="ctr">
            <a:noFill/>
            <a:miter lim="800000"/>
            <a:headEnd/>
            <a:tailEnd/>
          </a:ln>
          <a:effectLst/>
        </p:spPr>
        <p:txBody>
          <a:bodyPr>
            <a:spAutoFit/>
          </a:bodyPr>
          <a:lstStyle/>
          <a:p>
            <a:pPr marL="342900" indent="-342900" algn="just" fontAlgn="base">
              <a:lnSpc>
                <a:spcPct val="120000"/>
              </a:lnSpc>
              <a:spcBef>
                <a:spcPct val="50000"/>
              </a:spcBef>
              <a:spcAft>
                <a:spcPct val="0"/>
              </a:spcAft>
              <a:buFont typeface="Wingdings" pitchFamily="2" charset="2"/>
              <a:buChar char="ü"/>
            </a:pPr>
            <a:r>
              <a:rPr kumimoji="1" lang="zh-CN" altLang="en-US" sz="2400" b="1" dirty="0">
                <a:solidFill>
                  <a:srgbClr val="0000FF"/>
                </a:solidFill>
                <a:latin typeface="Times New Roman" pitchFamily="18" charset="0"/>
              </a:rPr>
              <a:t>显然，在</a:t>
            </a:r>
            <a:r>
              <a:rPr kumimoji="1" lang="en-US" altLang="zh-CN" sz="2400" b="1" dirty="0">
                <a:solidFill>
                  <a:srgbClr val="0000FF"/>
                </a:solidFill>
                <a:latin typeface="Times New Roman" pitchFamily="18" charset="0"/>
              </a:rPr>
              <a:t>n</a:t>
            </a:r>
            <a:r>
              <a:rPr kumimoji="1" lang="zh-CN" altLang="en-US" sz="2400" b="1" dirty="0">
                <a:solidFill>
                  <a:srgbClr val="0000FF"/>
                </a:solidFill>
                <a:latin typeface="Times New Roman" pitchFamily="18" charset="0"/>
              </a:rPr>
              <a:t>个关键字中选出最小值，至少进行</a:t>
            </a:r>
            <a:r>
              <a:rPr kumimoji="1" lang="en-US" altLang="zh-CN" sz="2400" b="1" dirty="0">
                <a:solidFill>
                  <a:srgbClr val="0000FF"/>
                </a:solidFill>
                <a:latin typeface="Times New Roman" pitchFamily="18" charset="0"/>
              </a:rPr>
              <a:t>n-1</a:t>
            </a:r>
            <a:r>
              <a:rPr kumimoji="1" lang="zh-CN" altLang="en-US" sz="2400" b="1" dirty="0">
                <a:solidFill>
                  <a:srgbClr val="0000FF"/>
                </a:solidFill>
                <a:latin typeface="Times New Roman" pitchFamily="18" charset="0"/>
              </a:rPr>
              <a:t>次比较，然而，继续在剩余</a:t>
            </a:r>
            <a:r>
              <a:rPr kumimoji="1" lang="en-US" altLang="zh-CN" sz="2400" b="1" dirty="0">
                <a:solidFill>
                  <a:srgbClr val="0000FF"/>
                </a:solidFill>
                <a:latin typeface="Times New Roman" pitchFamily="18" charset="0"/>
              </a:rPr>
              <a:t>n-1</a:t>
            </a:r>
            <a:r>
              <a:rPr kumimoji="1" lang="zh-CN" altLang="en-US" sz="2400" b="1" dirty="0">
                <a:solidFill>
                  <a:srgbClr val="0000FF"/>
                </a:solidFill>
                <a:latin typeface="Times New Roman" pitchFamily="18" charset="0"/>
              </a:rPr>
              <a:t>个关键字中选择次小值就并非一定要进行</a:t>
            </a:r>
            <a:r>
              <a:rPr kumimoji="1" lang="en-US" altLang="zh-CN" sz="2400" b="1" dirty="0">
                <a:solidFill>
                  <a:srgbClr val="0000FF"/>
                </a:solidFill>
                <a:latin typeface="Times New Roman" pitchFamily="18" charset="0"/>
              </a:rPr>
              <a:t>n-2</a:t>
            </a:r>
            <a:r>
              <a:rPr kumimoji="1" lang="zh-CN" altLang="en-US" sz="2400" b="1" dirty="0">
                <a:solidFill>
                  <a:srgbClr val="0000FF"/>
                </a:solidFill>
                <a:latin typeface="Times New Roman" pitchFamily="18" charset="0"/>
              </a:rPr>
              <a:t>次比较，</a:t>
            </a:r>
            <a:r>
              <a:rPr kumimoji="1" lang="zh-CN" altLang="en-US" sz="2400" b="1" dirty="0">
                <a:solidFill>
                  <a:srgbClr val="FF0000"/>
                </a:solidFill>
                <a:latin typeface="Times New Roman" pitchFamily="18" charset="0"/>
              </a:rPr>
              <a:t>若能利用前</a:t>
            </a:r>
            <a:r>
              <a:rPr kumimoji="1" lang="en-US" altLang="zh-CN" sz="2400" b="1" dirty="0">
                <a:solidFill>
                  <a:srgbClr val="FF0000"/>
                </a:solidFill>
                <a:latin typeface="Times New Roman" pitchFamily="18" charset="0"/>
              </a:rPr>
              <a:t>n-1</a:t>
            </a:r>
            <a:r>
              <a:rPr kumimoji="1" lang="zh-CN" altLang="en-US" sz="2400" b="1" dirty="0">
                <a:solidFill>
                  <a:srgbClr val="FF0000"/>
                </a:solidFill>
                <a:latin typeface="Times New Roman" pitchFamily="18" charset="0"/>
              </a:rPr>
              <a:t>次比较所得信息</a:t>
            </a:r>
            <a:r>
              <a:rPr kumimoji="1" lang="zh-CN" altLang="en-US" sz="2400" b="1" dirty="0">
                <a:solidFill>
                  <a:srgbClr val="0000FF"/>
                </a:solidFill>
                <a:latin typeface="Times New Roman" pitchFamily="18" charset="0"/>
              </a:rPr>
              <a:t>，则可减少以后各趟选择排序中所用的比较次数。</a:t>
            </a:r>
            <a:endParaRPr kumimoji="1" lang="en-US" altLang="zh-CN" sz="2400" b="1" dirty="0">
              <a:solidFill>
                <a:srgbClr val="0000FF"/>
              </a:solidFill>
              <a:latin typeface="Times New Roman" pitchFamily="18" charset="0"/>
            </a:endParaRPr>
          </a:p>
          <a:p>
            <a:pPr marL="342900" indent="-342900" algn="just" fontAlgn="base">
              <a:lnSpc>
                <a:spcPct val="120000"/>
              </a:lnSpc>
              <a:spcBef>
                <a:spcPct val="50000"/>
              </a:spcBef>
              <a:spcAft>
                <a:spcPct val="0"/>
              </a:spcAft>
              <a:buFont typeface="Wingdings" pitchFamily="2" charset="2"/>
              <a:buChar char="ü"/>
            </a:pPr>
            <a:r>
              <a:rPr kumimoji="1" lang="zh-CN" altLang="en-US" sz="2400" b="1" dirty="0">
                <a:solidFill>
                  <a:srgbClr val="0000FF"/>
                </a:solidFill>
                <a:latin typeface="Times New Roman" pitchFamily="18" charset="0"/>
              </a:rPr>
              <a:t>实际上，体育比赛中的</a:t>
            </a:r>
            <a:r>
              <a:rPr kumimoji="1" lang="zh-CN" altLang="en-US" sz="2400" b="1" dirty="0">
                <a:solidFill>
                  <a:srgbClr val="FF0000"/>
                </a:solidFill>
                <a:latin typeface="Times New Roman" pitchFamily="18" charset="0"/>
              </a:rPr>
              <a:t>锦标赛便是一种选择排序</a:t>
            </a:r>
            <a:r>
              <a:rPr kumimoji="1" lang="zh-CN" altLang="en-US" sz="2400" b="1" dirty="0">
                <a:solidFill>
                  <a:srgbClr val="0000FF"/>
                </a:solidFill>
                <a:latin typeface="Times New Roman" pitchFamily="18" charset="0"/>
              </a:rPr>
              <a:t>。</a:t>
            </a:r>
          </a:p>
          <a:p>
            <a:pPr algn="just" fontAlgn="base">
              <a:lnSpc>
                <a:spcPct val="120000"/>
              </a:lnSpc>
              <a:spcBef>
                <a:spcPct val="50000"/>
              </a:spcBef>
              <a:spcAft>
                <a:spcPct val="0"/>
              </a:spcAft>
            </a:pPr>
            <a:r>
              <a:rPr kumimoji="1" lang="zh-CN" altLang="en-US" sz="2400" b="1" dirty="0">
                <a:solidFill>
                  <a:srgbClr val="0000FF"/>
                </a:solidFill>
                <a:latin typeface="Times New Roman" pitchFamily="18" charset="0"/>
              </a:rPr>
              <a:t>例如，在</a:t>
            </a:r>
            <a:r>
              <a:rPr kumimoji="1" lang="en-US" altLang="zh-CN" sz="2400" b="1" dirty="0">
                <a:solidFill>
                  <a:srgbClr val="0000FF"/>
                </a:solidFill>
                <a:latin typeface="Times New Roman" pitchFamily="18" charset="0"/>
              </a:rPr>
              <a:t>8</a:t>
            </a:r>
            <a:r>
              <a:rPr kumimoji="1" lang="zh-CN" altLang="en-US" sz="2400" b="1" dirty="0">
                <a:solidFill>
                  <a:srgbClr val="0000FF"/>
                </a:solidFill>
                <a:latin typeface="Times New Roman" pitchFamily="18" charset="0"/>
              </a:rPr>
              <a:t>个运动员决出前</a:t>
            </a:r>
            <a:r>
              <a:rPr kumimoji="1" lang="en-US" altLang="zh-CN" sz="2400" b="1" dirty="0">
                <a:solidFill>
                  <a:srgbClr val="0000FF"/>
                </a:solidFill>
                <a:latin typeface="Times New Roman" pitchFamily="18" charset="0"/>
              </a:rPr>
              <a:t>3</a:t>
            </a:r>
            <a:r>
              <a:rPr kumimoji="1" lang="zh-CN" altLang="en-US" sz="2400" b="1" dirty="0">
                <a:solidFill>
                  <a:srgbClr val="0000FF"/>
                </a:solidFill>
                <a:latin typeface="Times New Roman" pitchFamily="18" charset="0"/>
              </a:rPr>
              <a:t>名至多需要</a:t>
            </a:r>
            <a:r>
              <a:rPr kumimoji="1" lang="en-US" altLang="zh-CN" sz="2400" b="1" dirty="0">
                <a:solidFill>
                  <a:srgbClr val="0000FF"/>
                </a:solidFill>
                <a:latin typeface="Times New Roman" pitchFamily="18" charset="0"/>
              </a:rPr>
              <a:t>11</a:t>
            </a:r>
            <a:r>
              <a:rPr kumimoji="1" lang="zh-CN" altLang="en-US" sz="2400" b="1" dirty="0">
                <a:solidFill>
                  <a:srgbClr val="0000FF"/>
                </a:solidFill>
                <a:latin typeface="Times New Roman" pitchFamily="18" charset="0"/>
              </a:rPr>
              <a:t>场比赛，而不是</a:t>
            </a:r>
            <a:r>
              <a:rPr kumimoji="1" lang="en-US" altLang="zh-CN" sz="2400" b="1" dirty="0">
                <a:solidFill>
                  <a:srgbClr val="0000FF"/>
                </a:solidFill>
                <a:latin typeface="Times New Roman" pitchFamily="18" charset="0"/>
              </a:rPr>
              <a:t>7</a:t>
            </a:r>
            <a:r>
              <a:rPr kumimoji="1" lang="zh-CN" altLang="en-US" sz="2400" b="1" dirty="0">
                <a:solidFill>
                  <a:srgbClr val="0000FF"/>
                </a:solidFill>
                <a:latin typeface="Times New Roman" pitchFamily="18" charset="0"/>
              </a:rPr>
              <a:t>（全比一次）</a:t>
            </a:r>
            <a:r>
              <a:rPr kumimoji="1" lang="en-US" altLang="zh-CN" sz="2400" b="1" dirty="0">
                <a:solidFill>
                  <a:srgbClr val="0000FF"/>
                </a:solidFill>
                <a:latin typeface="Times New Roman" pitchFamily="18" charset="0"/>
              </a:rPr>
              <a:t>+6</a:t>
            </a:r>
            <a:r>
              <a:rPr kumimoji="1" lang="zh-CN" altLang="en-US" sz="2400" b="1" dirty="0">
                <a:solidFill>
                  <a:srgbClr val="0000FF"/>
                </a:solidFill>
                <a:latin typeface="Times New Roman" pitchFamily="18" charset="0"/>
              </a:rPr>
              <a:t>（去掉第一之后再全比一次）</a:t>
            </a:r>
            <a:r>
              <a:rPr kumimoji="1" lang="en-US" altLang="zh-CN" sz="2400" b="1" dirty="0">
                <a:solidFill>
                  <a:srgbClr val="0000FF"/>
                </a:solidFill>
                <a:latin typeface="Times New Roman" pitchFamily="18" charset="0"/>
              </a:rPr>
              <a:t>+5</a:t>
            </a:r>
            <a:r>
              <a:rPr kumimoji="1" lang="zh-CN" altLang="en-US" sz="2400" b="1" dirty="0">
                <a:solidFill>
                  <a:srgbClr val="0000FF"/>
                </a:solidFill>
                <a:latin typeface="Times New Roman" pitchFamily="18" charset="0"/>
              </a:rPr>
              <a:t>（去掉两个后再比一次）</a:t>
            </a:r>
            <a:r>
              <a:rPr kumimoji="1" lang="en-US" altLang="zh-CN" sz="2400" b="1" dirty="0">
                <a:solidFill>
                  <a:srgbClr val="0000FF"/>
                </a:solidFill>
                <a:latin typeface="Times New Roman" pitchFamily="18" charset="0"/>
              </a:rPr>
              <a:t>=18</a:t>
            </a:r>
            <a:r>
              <a:rPr kumimoji="1" lang="zh-CN" altLang="en-US" sz="2400" b="1" dirty="0">
                <a:solidFill>
                  <a:srgbClr val="0000FF"/>
                </a:solidFill>
                <a:latin typeface="Times New Roman" pitchFamily="18" charset="0"/>
              </a:rPr>
              <a:t>场比赛（</a:t>
            </a:r>
            <a:r>
              <a:rPr kumimoji="1" lang="zh-CN" altLang="en-US" sz="2400" b="1" dirty="0">
                <a:solidFill>
                  <a:srgbClr val="FF0000"/>
                </a:solidFill>
                <a:latin typeface="Times New Roman" pitchFamily="18" charset="0"/>
              </a:rPr>
              <a:t>它的前提是若乙胜丙，甲胜乙，则认为甲必能胜丙</a:t>
            </a:r>
            <a:r>
              <a:rPr kumimoji="1" lang="zh-CN" altLang="en-US" sz="2400" b="1" dirty="0">
                <a:solidFill>
                  <a:srgbClr val="0000FF"/>
                </a:solidFill>
                <a:latin typeface="Times New Roman" pitchFamily="18" charset="0"/>
              </a:rPr>
              <a:t>）</a:t>
            </a:r>
          </a:p>
        </p:txBody>
      </p:sp>
      <p:sp>
        <p:nvSpPr>
          <p:cNvPr id="15" name="Text Box 9"/>
          <p:cNvSpPr txBox="1">
            <a:spLocks noChangeArrowheads="1"/>
          </p:cNvSpPr>
          <p:nvPr/>
        </p:nvSpPr>
        <p:spPr bwMode="auto">
          <a:xfrm>
            <a:off x="457200" y="1020590"/>
            <a:ext cx="3600450" cy="519113"/>
          </a:xfrm>
          <a:prstGeom prst="rect">
            <a:avLst/>
          </a:prstGeom>
          <a:noFill/>
          <a:ln w="9525" algn="ctr">
            <a:noFill/>
            <a:miter lim="800000"/>
            <a:headEnd/>
            <a:tailEnd/>
          </a:ln>
          <a:effectLst/>
        </p:spPr>
        <p:txBody>
          <a:bodyPr>
            <a:spAutoFit/>
          </a:bodyPr>
          <a:lstStyle/>
          <a:p>
            <a:pPr algn="just" fontAlgn="base">
              <a:spcBef>
                <a:spcPct val="20000"/>
              </a:spcBef>
              <a:spcAft>
                <a:spcPct val="0"/>
              </a:spcAft>
              <a:buFont typeface="Wingdings" pitchFamily="2" charset="2"/>
              <a:buChar char="p"/>
            </a:pPr>
            <a:r>
              <a:rPr kumimoji="1" lang="en-US" altLang="zh-CN" sz="2800" b="1" dirty="0">
                <a:solidFill>
                  <a:srgbClr val="003300"/>
                </a:solidFill>
                <a:latin typeface="Times New Roman" pitchFamily="18" charset="0"/>
              </a:rPr>
              <a:t> </a:t>
            </a:r>
            <a:r>
              <a:rPr kumimoji="1" lang="zh-CN" altLang="en-US" sz="2800" b="1" dirty="0">
                <a:solidFill>
                  <a:srgbClr val="003300"/>
                </a:solidFill>
                <a:latin typeface="Times New Roman" pitchFamily="18" charset="0"/>
              </a:rPr>
              <a:t>引入</a:t>
            </a:r>
          </a:p>
        </p:txBody>
      </p:sp>
    </p:spTree>
    <p:extLst>
      <p:ext uri="{BB962C8B-B14F-4D97-AF65-F5344CB8AC3E}">
        <p14:creationId xmlns:p14="http://schemas.microsoft.com/office/powerpoint/2010/main" val="42319768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0063EC4C-CFD8-4F45-A0A2-30028C1F73DB}" type="slidenum">
              <a:rPr lang="zh-CN" altLang="en-US" b="1">
                <a:solidFill>
                  <a:srgbClr val="F79646">
                    <a:lumMod val="75000"/>
                  </a:srgbClr>
                </a:solidFill>
              </a:rPr>
              <a:pPr/>
              <a:t>72</a:t>
            </a:fld>
            <a:endParaRPr lang="zh-CN" altLang="en-US" b="1" dirty="0">
              <a:solidFill>
                <a:srgbClr val="F79646">
                  <a:lumMod val="75000"/>
                </a:srgbClr>
              </a:solidFill>
            </a:endParaRPr>
          </a:p>
        </p:txBody>
      </p:sp>
      <p:sp>
        <p:nvSpPr>
          <p:cNvPr id="2" name="标题 1"/>
          <p:cNvSpPr>
            <a:spLocks noGrp="1"/>
          </p:cNvSpPr>
          <p:nvPr>
            <p:ph type="title"/>
          </p:nvPr>
        </p:nvSpPr>
        <p:spPr>
          <a:xfrm>
            <a:off x="457200" y="0"/>
            <a:ext cx="8229600" cy="1143000"/>
          </a:xfrm>
        </p:spPr>
        <p:txBody>
          <a:bodyPr>
            <a:normAutofit/>
          </a:bodyPr>
          <a:lstStyle/>
          <a:p>
            <a:pPr lvl="0" fontAlgn="base">
              <a:lnSpc>
                <a:spcPct val="150000"/>
              </a:lnSpc>
              <a:spcBef>
                <a:spcPct val="5000"/>
              </a:spcBef>
              <a:spcAft>
                <a:spcPct val="5000"/>
              </a:spcAft>
            </a:pPr>
            <a:r>
              <a:rPr kumimoji="1" lang="en-US" altLang="zh-CN" sz="3200" b="1" dirty="0">
                <a:latin typeface="Arial" charset="0"/>
                <a:ea typeface="宋体" charset="-122"/>
                <a:cs typeface="+mn-cs"/>
              </a:rPr>
              <a:t>6.4.2 </a:t>
            </a:r>
            <a:r>
              <a:rPr kumimoji="1" lang="zh-CN" altLang="en-US" sz="3200" b="1" dirty="0">
                <a:latin typeface="Arial" charset="0"/>
                <a:ea typeface="宋体" charset="-122"/>
                <a:cs typeface="+mn-cs"/>
              </a:rPr>
              <a:t>树形选择排序</a:t>
            </a:r>
          </a:p>
        </p:txBody>
      </p:sp>
      <p:sp>
        <p:nvSpPr>
          <p:cNvPr id="4" name="日期占位符 3"/>
          <p:cNvSpPr>
            <a:spLocks noGrp="1"/>
          </p:cNvSpPr>
          <p:nvPr>
            <p:ph type="dt" sz="half" idx="4294967295"/>
          </p:nvPr>
        </p:nvSpPr>
        <p:spPr>
          <a:xfrm>
            <a:off x="0" y="6356350"/>
            <a:ext cx="2133600" cy="365125"/>
          </a:xfrm>
        </p:spPr>
        <p:txBody>
          <a:bodyPr/>
          <a:lstStyle/>
          <a:p>
            <a:fld id="{E52EB104-C49D-450D-ADBB-1C2BFBF3B1C0}" type="datetime1">
              <a:rPr lang="zh-CN" altLang="en-US" b="1" smtClean="0">
                <a:solidFill>
                  <a:srgbClr val="F79646">
                    <a:lumMod val="75000"/>
                  </a:srgbClr>
                </a:solidFill>
              </a:rPr>
              <a:t>2025/4/9</a:t>
            </a:fld>
            <a:endParaRPr lang="zh-CN" altLang="en-US" b="1" dirty="0">
              <a:solidFill>
                <a:srgbClr val="F79646">
                  <a:lumMod val="75000"/>
                </a:srgbClr>
              </a:solidFill>
            </a:endParaRPr>
          </a:p>
        </p:txBody>
      </p:sp>
      <p:pic>
        <p:nvPicPr>
          <p:cNvPr id="2049" name="Picture 1" descr="C:\Users\Haijun\AppData\Roaming\Tencent\Users\2968516474\QQ\WinTemp\RichOle\O5)[OOM[}$H7(6{A~41GY`Q.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73137" y="1"/>
            <a:ext cx="970863" cy="838199"/>
          </a:xfrm>
          <a:prstGeom prst="rect">
            <a:avLst/>
          </a:prstGeom>
          <a:noFill/>
          <a:extLst>
            <a:ext uri="{909E8E84-426E-40DD-AFC4-6F175D3DCCD1}">
              <a14:hiddenFill xmlns:a14="http://schemas.microsoft.com/office/drawing/2010/main">
                <a:solidFill>
                  <a:srgbClr val="FFFFFF"/>
                </a:solidFill>
              </a14:hiddenFill>
            </a:ext>
          </a:extLst>
        </p:spPr>
      </p:pic>
      <p:cxnSp>
        <p:nvCxnSpPr>
          <p:cNvPr id="12" name="直接连接符 11"/>
          <p:cNvCxnSpPr/>
          <p:nvPr/>
        </p:nvCxnSpPr>
        <p:spPr>
          <a:xfrm>
            <a:off x="457200" y="6324600"/>
            <a:ext cx="822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Oval 68"/>
          <p:cNvSpPr>
            <a:spLocks noChangeArrowheads="1"/>
          </p:cNvSpPr>
          <p:nvPr/>
        </p:nvSpPr>
        <p:spPr bwMode="auto">
          <a:xfrm>
            <a:off x="684213" y="5441950"/>
            <a:ext cx="649287" cy="577850"/>
          </a:xfrm>
          <a:prstGeom prst="ellipse">
            <a:avLst/>
          </a:prstGeom>
          <a:noFill/>
          <a:ln w="9525">
            <a:solidFill>
              <a:srgbClr val="000000"/>
            </a:solidFill>
            <a:miter lim="800000"/>
            <a:headEnd/>
            <a:tailEnd/>
          </a:ln>
          <a:effec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800" b="1" i="0" u="none" strike="noStrike" kern="0" cap="none" spc="0" normalizeH="0" baseline="0" noProof="0">
                <a:ln>
                  <a:noFill/>
                </a:ln>
                <a:solidFill>
                  <a:srgbClr val="000000"/>
                </a:solidFill>
                <a:effectLst/>
                <a:uLnTx/>
                <a:uFillTx/>
                <a:latin typeface="Tahoma" pitchFamily="34" charset="0"/>
              </a:rPr>
              <a:t>10</a:t>
            </a:r>
          </a:p>
        </p:txBody>
      </p:sp>
      <p:sp>
        <p:nvSpPr>
          <p:cNvPr id="14" name="Oval 69"/>
          <p:cNvSpPr>
            <a:spLocks noChangeArrowheads="1"/>
          </p:cNvSpPr>
          <p:nvPr/>
        </p:nvSpPr>
        <p:spPr bwMode="auto">
          <a:xfrm>
            <a:off x="1619250" y="5441950"/>
            <a:ext cx="649288" cy="577850"/>
          </a:xfrm>
          <a:prstGeom prst="ellipse">
            <a:avLst/>
          </a:prstGeom>
          <a:noFill/>
          <a:ln w="9525">
            <a:solidFill>
              <a:srgbClr val="000000"/>
            </a:solidFill>
            <a:miter lim="800000"/>
            <a:headEnd/>
            <a:tailEnd/>
          </a:ln>
          <a:effec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800" b="1" i="0" u="none" strike="noStrike" kern="0" cap="none" spc="0" normalizeH="0" baseline="0" noProof="0">
                <a:ln>
                  <a:noFill/>
                </a:ln>
                <a:solidFill>
                  <a:srgbClr val="000000"/>
                </a:solidFill>
                <a:effectLst/>
                <a:uLnTx/>
                <a:uFillTx/>
                <a:latin typeface="Tahoma" pitchFamily="34" charset="0"/>
              </a:rPr>
              <a:t>9</a:t>
            </a:r>
          </a:p>
        </p:txBody>
      </p:sp>
      <p:sp>
        <p:nvSpPr>
          <p:cNvPr id="15" name="Oval 70"/>
          <p:cNvSpPr>
            <a:spLocks noChangeArrowheads="1"/>
          </p:cNvSpPr>
          <p:nvPr/>
        </p:nvSpPr>
        <p:spPr bwMode="auto">
          <a:xfrm>
            <a:off x="2627313" y="5441950"/>
            <a:ext cx="649287" cy="577850"/>
          </a:xfrm>
          <a:prstGeom prst="ellipse">
            <a:avLst/>
          </a:prstGeom>
          <a:noFill/>
          <a:ln w="9525">
            <a:solidFill>
              <a:srgbClr val="000000"/>
            </a:solidFill>
            <a:miter lim="800000"/>
            <a:headEnd/>
            <a:tailEnd/>
          </a:ln>
          <a:effec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800" b="1" i="0" u="none" strike="noStrike" kern="0" cap="none" spc="0" normalizeH="0" baseline="0" noProof="0">
                <a:ln>
                  <a:noFill/>
                </a:ln>
                <a:solidFill>
                  <a:srgbClr val="000000"/>
                </a:solidFill>
                <a:effectLst/>
                <a:uLnTx/>
                <a:uFillTx/>
                <a:latin typeface="Tahoma" pitchFamily="34" charset="0"/>
              </a:rPr>
              <a:t>20</a:t>
            </a:r>
          </a:p>
        </p:txBody>
      </p:sp>
      <p:sp>
        <p:nvSpPr>
          <p:cNvPr id="16" name="Oval 71"/>
          <p:cNvSpPr>
            <a:spLocks noChangeArrowheads="1"/>
          </p:cNvSpPr>
          <p:nvPr/>
        </p:nvSpPr>
        <p:spPr bwMode="auto">
          <a:xfrm>
            <a:off x="3635375" y="5370512"/>
            <a:ext cx="649288" cy="577850"/>
          </a:xfrm>
          <a:prstGeom prst="ellipse">
            <a:avLst/>
          </a:prstGeom>
          <a:noFill/>
          <a:ln w="9525">
            <a:solidFill>
              <a:srgbClr val="000000"/>
            </a:solidFill>
            <a:miter lim="800000"/>
            <a:headEnd/>
            <a:tailEnd/>
          </a:ln>
          <a:effec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800" b="1" i="0" u="none" strike="noStrike" kern="0" cap="none" spc="0" normalizeH="0" baseline="0" noProof="0">
                <a:ln>
                  <a:noFill/>
                </a:ln>
                <a:solidFill>
                  <a:srgbClr val="000000"/>
                </a:solidFill>
                <a:effectLst/>
                <a:uLnTx/>
                <a:uFillTx/>
                <a:latin typeface="Tahoma" pitchFamily="34" charset="0"/>
              </a:rPr>
              <a:t>6</a:t>
            </a:r>
          </a:p>
        </p:txBody>
      </p:sp>
      <p:sp>
        <p:nvSpPr>
          <p:cNvPr id="17" name="Oval 72"/>
          <p:cNvSpPr>
            <a:spLocks noChangeArrowheads="1"/>
          </p:cNvSpPr>
          <p:nvPr/>
        </p:nvSpPr>
        <p:spPr bwMode="auto">
          <a:xfrm>
            <a:off x="4570413" y="5441950"/>
            <a:ext cx="649287" cy="577850"/>
          </a:xfrm>
          <a:prstGeom prst="ellipse">
            <a:avLst/>
          </a:prstGeom>
          <a:noFill/>
          <a:ln w="9525">
            <a:solidFill>
              <a:srgbClr val="000000"/>
            </a:solidFill>
            <a:miter lim="800000"/>
            <a:headEnd/>
            <a:tailEnd/>
          </a:ln>
          <a:effec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800" b="1" i="0" u="none" strike="noStrike" kern="0" cap="none" spc="0" normalizeH="0" baseline="0" noProof="0">
                <a:ln>
                  <a:noFill/>
                </a:ln>
                <a:solidFill>
                  <a:srgbClr val="000000"/>
                </a:solidFill>
                <a:effectLst/>
                <a:uLnTx/>
                <a:uFillTx/>
                <a:latin typeface="Tahoma" pitchFamily="34" charset="0"/>
              </a:rPr>
              <a:t>8</a:t>
            </a:r>
          </a:p>
        </p:txBody>
      </p:sp>
      <p:sp>
        <p:nvSpPr>
          <p:cNvPr id="18" name="Oval 73"/>
          <p:cNvSpPr>
            <a:spLocks noChangeArrowheads="1"/>
          </p:cNvSpPr>
          <p:nvPr/>
        </p:nvSpPr>
        <p:spPr bwMode="auto">
          <a:xfrm>
            <a:off x="5580063" y="5440362"/>
            <a:ext cx="649287" cy="577850"/>
          </a:xfrm>
          <a:prstGeom prst="ellipse">
            <a:avLst/>
          </a:prstGeom>
          <a:noFill/>
          <a:ln w="9525">
            <a:solidFill>
              <a:srgbClr val="000000"/>
            </a:solidFill>
            <a:miter lim="800000"/>
            <a:headEnd/>
            <a:tailEnd/>
          </a:ln>
          <a:effec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800" b="1" i="0" u="none" strike="noStrike" kern="0" cap="none" spc="0" normalizeH="0" baseline="0" noProof="0">
                <a:ln>
                  <a:noFill/>
                </a:ln>
                <a:solidFill>
                  <a:srgbClr val="000000"/>
                </a:solidFill>
                <a:effectLst/>
                <a:uLnTx/>
                <a:uFillTx/>
                <a:latin typeface="Tahoma" pitchFamily="34" charset="0"/>
              </a:rPr>
              <a:t>9</a:t>
            </a:r>
          </a:p>
        </p:txBody>
      </p:sp>
      <p:sp>
        <p:nvSpPr>
          <p:cNvPr id="19" name="Oval 74"/>
          <p:cNvSpPr>
            <a:spLocks noChangeArrowheads="1"/>
          </p:cNvSpPr>
          <p:nvPr/>
        </p:nvSpPr>
        <p:spPr bwMode="auto">
          <a:xfrm>
            <a:off x="6659563" y="5440362"/>
            <a:ext cx="649287" cy="577850"/>
          </a:xfrm>
          <a:prstGeom prst="ellipse">
            <a:avLst/>
          </a:prstGeom>
          <a:noFill/>
          <a:ln w="9525">
            <a:solidFill>
              <a:srgbClr val="000000"/>
            </a:solidFill>
            <a:miter lim="800000"/>
            <a:headEnd/>
            <a:tailEnd/>
          </a:ln>
          <a:effec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800" b="1" i="0" u="none" strike="noStrike" kern="0" cap="none" spc="0" normalizeH="0" baseline="0" noProof="0">
                <a:ln>
                  <a:noFill/>
                </a:ln>
                <a:solidFill>
                  <a:srgbClr val="000000"/>
                </a:solidFill>
                <a:effectLst/>
                <a:uLnTx/>
                <a:uFillTx/>
                <a:latin typeface="Tahoma" pitchFamily="34" charset="0"/>
              </a:rPr>
              <a:t>90</a:t>
            </a:r>
          </a:p>
        </p:txBody>
      </p:sp>
      <p:sp>
        <p:nvSpPr>
          <p:cNvPr id="20" name="Oval 75"/>
          <p:cNvSpPr>
            <a:spLocks noChangeArrowheads="1"/>
          </p:cNvSpPr>
          <p:nvPr/>
        </p:nvSpPr>
        <p:spPr bwMode="auto">
          <a:xfrm>
            <a:off x="7740650" y="5438775"/>
            <a:ext cx="649288" cy="577850"/>
          </a:xfrm>
          <a:prstGeom prst="ellipse">
            <a:avLst/>
          </a:prstGeom>
          <a:noFill/>
          <a:ln w="9525">
            <a:solidFill>
              <a:srgbClr val="000000"/>
            </a:solidFill>
            <a:miter lim="800000"/>
            <a:headEnd/>
            <a:tailEnd/>
          </a:ln>
          <a:effec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800" b="1" i="0" u="none" strike="noStrike" kern="0" cap="none" spc="0" normalizeH="0" baseline="0" noProof="0">
                <a:ln>
                  <a:noFill/>
                </a:ln>
                <a:solidFill>
                  <a:srgbClr val="000000"/>
                </a:solidFill>
                <a:effectLst/>
                <a:uLnTx/>
                <a:uFillTx/>
                <a:latin typeface="Tahoma" pitchFamily="34" charset="0"/>
              </a:rPr>
              <a:t>17</a:t>
            </a:r>
          </a:p>
        </p:txBody>
      </p:sp>
      <p:sp>
        <p:nvSpPr>
          <p:cNvPr id="21" name="Line 76"/>
          <p:cNvSpPr>
            <a:spLocks noChangeShapeType="1"/>
          </p:cNvSpPr>
          <p:nvPr/>
        </p:nvSpPr>
        <p:spPr bwMode="auto">
          <a:xfrm flipV="1">
            <a:off x="971550" y="5081587"/>
            <a:ext cx="287338" cy="360363"/>
          </a:xfrm>
          <a:prstGeom prst="line">
            <a:avLst/>
          </a:prstGeom>
          <a:noFill/>
          <a:ln w="9525">
            <a:solidFill>
              <a:srgbClr val="000000"/>
            </a:solidFill>
            <a:round/>
            <a:headEnd/>
            <a:tailEnd/>
          </a:ln>
          <a:effectLst/>
        </p:spPr>
        <p:txBody>
          <a:bodyPr lIns="90000" tIns="46800" rIns="90000" bIns="46800">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CN" altLang="en-US" sz="3000" b="1" i="0" u="none" strike="noStrike" kern="0" cap="none" spc="0" normalizeH="0" baseline="0" noProof="0">
              <a:ln>
                <a:noFill/>
              </a:ln>
              <a:solidFill>
                <a:srgbClr val="6600CC"/>
              </a:solidFill>
              <a:effectLst/>
              <a:uLnTx/>
              <a:uFillTx/>
              <a:latin typeface="Times New Roman" pitchFamily="18" charset="0"/>
              <a:ea typeface="楷体_GB2312" pitchFamily="49" charset="-122"/>
            </a:endParaRPr>
          </a:p>
        </p:txBody>
      </p:sp>
      <p:sp>
        <p:nvSpPr>
          <p:cNvPr id="22" name="Oval 77"/>
          <p:cNvSpPr>
            <a:spLocks noChangeArrowheads="1"/>
          </p:cNvSpPr>
          <p:nvPr/>
        </p:nvSpPr>
        <p:spPr bwMode="auto">
          <a:xfrm>
            <a:off x="1187450" y="4505325"/>
            <a:ext cx="649288" cy="577850"/>
          </a:xfrm>
          <a:prstGeom prst="ellipse">
            <a:avLst/>
          </a:prstGeom>
          <a:noFill/>
          <a:ln w="9525">
            <a:solidFill>
              <a:srgbClr val="000000"/>
            </a:solidFill>
            <a:miter lim="800000"/>
            <a:headEnd/>
            <a:tailEnd/>
          </a:ln>
          <a:effec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800" b="1" i="0" u="none" strike="noStrike" kern="0" cap="none" spc="0" normalizeH="0" baseline="0" noProof="0">
                <a:ln>
                  <a:noFill/>
                </a:ln>
                <a:solidFill>
                  <a:srgbClr val="000000"/>
                </a:solidFill>
                <a:effectLst/>
                <a:uLnTx/>
                <a:uFillTx/>
                <a:latin typeface="Tahoma" pitchFamily="34" charset="0"/>
              </a:rPr>
              <a:t>9</a:t>
            </a:r>
          </a:p>
        </p:txBody>
      </p:sp>
      <p:sp>
        <p:nvSpPr>
          <p:cNvPr id="23" name="Oval 78"/>
          <p:cNvSpPr>
            <a:spLocks noChangeArrowheads="1"/>
          </p:cNvSpPr>
          <p:nvPr/>
        </p:nvSpPr>
        <p:spPr bwMode="auto">
          <a:xfrm>
            <a:off x="3130550" y="4505325"/>
            <a:ext cx="649288" cy="577850"/>
          </a:xfrm>
          <a:prstGeom prst="ellipse">
            <a:avLst/>
          </a:prstGeom>
          <a:noFill/>
          <a:ln w="9525">
            <a:solidFill>
              <a:srgbClr val="000000"/>
            </a:solidFill>
            <a:miter lim="800000"/>
            <a:headEnd/>
            <a:tailEnd/>
          </a:ln>
          <a:effec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800" b="1" i="0" u="none" strike="noStrike" kern="0" cap="none" spc="0" normalizeH="0" baseline="0" noProof="0">
                <a:ln>
                  <a:noFill/>
                </a:ln>
                <a:solidFill>
                  <a:srgbClr val="000000"/>
                </a:solidFill>
                <a:effectLst/>
                <a:uLnTx/>
                <a:uFillTx/>
                <a:latin typeface="Tahoma" pitchFamily="34" charset="0"/>
              </a:rPr>
              <a:t>6</a:t>
            </a:r>
          </a:p>
        </p:txBody>
      </p:sp>
      <p:sp>
        <p:nvSpPr>
          <p:cNvPr id="24" name="Oval 79"/>
          <p:cNvSpPr>
            <a:spLocks noChangeArrowheads="1"/>
          </p:cNvSpPr>
          <p:nvPr/>
        </p:nvSpPr>
        <p:spPr bwMode="auto">
          <a:xfrm>
            <a:off x="5075238" y="4578350"/>
            <a:ext cx="649287" cy="577850"/>
          </a:xfrm>
          <a:prstGeom prst="ellipse">
            <a:avLst/>
          </a:prstGeom>
          <a:noFill/>
          <a:ln w="9525">
            <a:solidFill>
              <a:srgbClr val="000000"/>
            </a:solidFill>
            <a:miter lim="800000"/>
            <a:headEnd/>
            <a:tailEnd/>
          </a:ln>
          <a:effec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800" b="1" i="0" u="none" strike="noStrike" kern="0" cap="none" spc="0" normalizeH="0" baseline="0" noProof="0">
                <a:ln>
                  <a:noFill/>
                </a:ln>
                <a:solidFill>
                  <a:srgbClr val="000000"/>
                </a:solidFill>
                <a:effectLst/>
                <a:uLnTx/>
                <a:uFillTx/>
                <a:latin typeface="Tahoma" pitchFamily="34" charset="0"/>
              </a:rPr>
              <a:t>8</a:t>
            </a:r>
          </a:p>
        </p:txBody>
      </p:sp>
      <p:sp>
        <p:nvSpPr>
          <p:cNvPr id="25" name="Oval 80"/>
          <p:cNvSpPr>
            <a:spLocks noChangeArrowheads="1"/>
          </p:cNvSpPr>
          <p:nvPr/>
        </p:nvSpPr>
        <p:spPr bwMode="auto">
          <a:xfrm>
            <a:off x="7164388" y="4503737"/>
            <a:ext cx="649287" cy="577850"/>
          </a:xfrm>
          <a:prstGeom prst="ellipse">
            <a:avLst/>
          </a:prstGeom>
          <a:noFill/>
          <a:ln w="9525">
            <a:solidFill>
              <a:srgbClr val="000000"/>
            </a:solidFill>
            <a:miter lim="800000"/>
            <a:headEnd/>
            <a:tailEnd/>
          </a:ln>
          <a:effec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800" b="1" i="0" u="none" strike="noStrike" kern="0" cap="none" spc="0" normalizeH="0" baseline="0" noProof="0">
                <a:ln>
                  <a:noFill/>
                </a:ln>
                <a:solidFill>
                  <a:srgbClr val="000000"/>
                </a:solidFill>
                <a:effectLst/>
                <a:uLnTx/>
                <a:uFillTx/>
                <a:latin typeface="Tahoma" pitchFamily="34" charset="0"/>
              </a:rPr>
              <a:t>17</a:t>
            </a:r>
          </a:p>
        </p:txBody>
      </p:sp>
      <p:sp>
        <p:nvSpPr>
          <p:cNvPr id="26" name="Oval 81"/>
          <p:cNvSpPr>
            <a:spLocks noChangeArrowheads="1"/>
          </p:cNvSpPr>
          <p:nvPr/>
        </p:nvSpPr>
        <p:spPr bwMode="auto">
          <a:xfrm>
            <a:off x="2195513" y="3713162"/>
            <a:ext cx="649287" cy="577850"/>
          </a:xfrm>
          <a:prstGeom prst="ellipse">
            <a:avLst/>
          </a:prstGeom>
          <a:noFill/>
          <a:ln w="9525">
            <a:solidFill>
              <a:srgbClr val="000000"/>
            </a:solidFill>
            <a:miter lim="800000"/>
            <a:headEnd/>
            <a:tailEnd/>
          </a:ln>
          <a:effec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800" b="1" i="0" u="none" strike="noStrike" kern="0" cap="none" spc="0" normalizeH="0" baseline="0" noProof="0">
                <a:ln>
                  <a:noFill/>
                </a:ln>
                <a:solidFill>
                  <a:srgbClr val="000000"/>
                </a:solidFill>
                <a:effectLst/>
                <a:uLnTx/>
                <a:uFillTx/>
                <a:latin typeface="Tahoma" pitchFamily="34" charset="0"/>
              </a:rPr>
              <a:t>6</a:t>
            </a:r>
          </a:p>
        </p:txBody>
      </p:sp>
      <p:sp>
        <p:nvSpPr>
          <p:cNvPr id="27" name="Oval 82"/>
          <p:cNvSpPr>
            <a:spLocks noChangeArrowheads="1"/>
          </p:cNvSpPr>
          <p:nvPr/>
        </p:nvSpPr>
        <p:spPr bwMode="auto">
          <a:xfrm>
            <a:off x="6154738" y="3711575"/>
            <a:ext cx="649287" cy="577850"/>
          </a:xfrm>
          <a:prstGeom prst="ellipse">
            <a:avLst/>
          </a:prstGeom>
          <a:noFill/>
          <a:ln w="9525">
            <a:solidFill>
              <a:srgbClr val="000000"/>
            </a:solidFill>
            <a:miter lim="800000"/>
            <a:headEnd/>
            <a:tailEnd/>
          </a:ln>
          <a:effec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800" b="1" i="0" u="none" strike="noStrike" kern="0" cap="none" spc="0" normalizeH="0" baseline="0" noProof="0">
                <a:ln>
                  <a:noFill/>
                </a:ln>
                <a:solidFill>
                  <a:srgbClr val="000000"/>
                </a:solidFill>
                <a:effectLst/>
                <a:uLnTx/>
                <a:uFillTx/>
                <a:latin typeface="Tahoma" pitchFamily="34" charset="0"/>
              </a:rPr>
              <a:t>8</a:t>
            </a:r>
          </a:p>
        </p:txBody>
      </p:sp>
      <p:sp>
        <p:nvSpPr>
          <p:cNvPr id="28" name="Oval 83"/>
          <p:cNvSpPr>
            <a:spLocks noChangeArrowheads="1"/>
          </p:cNvSpPr>
          <p:nvPr/>
        </p:nvSpPr>
        <p:spPr bwMode="auto">
          <a:xfrm>
            <a:off x="4138613" y="2776537"/>
            <a:ext cx="649287" cy="577850"/>
          </a:xfrm>
          <a:prstGeom prst="ellipse">
            <a:avLst/>
          </a:prstGeom>
          <a:noFill/>
          <a:ln w="9525">
            <a:solidFill>
              <a:srgbClr val="000000"/>
            </a:solidFill>
            <a:miter lim="800000"/>
            <a:headEnd/>
            <a:tailEnd/>
          </a:ln>
          <a:effec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800" b="1" i="0" u="none" strike="noStrike" kern="0" cap="none" spc="0" normalizeH="0" baseline="0" noProof="0">
                <a:ln>
                  <a:noFill/>
                </a:ln>
                <a:solidFill>
                  <a:srgbClr val="000000"/>
                </a:solidFill>
                <a:effectLst/>
                <a:uLnTx/>
                <a:uFillTx/>
                <a:latin typeface="Tahoma" pitchFamily="34" charset="0"/>
              </a:rPr>
              <a:t>6</a:t>
            </a:r>
          </a:p>
        </p:txBody>
      </p:sp>
      <p:sp>
        <p:nvSpPr>
          <p:cNvPr id="29" name="Line 84"/>
          <p:cNvSpPr>
            <a:spLocks noChangeShapeType="1"/>
          </p:cNvSpPr>
          <p:nvPr/>
        </p:nvSpPr>
        <p:spPr bwMode="auto">
          <a:xfrm>
            <a:off x="1692275" y="5081587"/>
            <a:ext cx="215900" cy="360363"/>
          </a:xfrm>
          <a:prstGeom prst="line">
            <a:avLst/>
          </a:prstGeom>
          <a:noFill/>
          <a:ln w="9525">
            <a:solidFill>
              <a:srgbClr val="000000"/>
            </a:solidFill>
            <a:round/>
            <a:headEnd/>
            <a:tailEnd/>
          </a:ln>
          <a:effectLst/>
        </p:spPr>
        <p:txBody>
          <a:bodyPr lIns="90000" tIns="46800" rIns="90000" bIns="46800">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CN" altLang="en-US" sz="3000" b="1" i="0" u="none" strike="noStrike" kern="0" cap="none" spc="0" normalizeH="0" baseline="0" noProof="0">
              <a:ln>
                <a:noFill/>
              </a:ln>
              <a:solidFill>
                <a:srgbClr val="6600CC"/>
              </a:solidFill>
              <a:effectLst/>
              <a:uLnTx/>
              <a:uFillTx/>
              <a:latin typeface="Times New Roman" pitchFamily="18" charset="0"/>
              <a:ea typeface="楷体_GB2312" pitchFamily="49" charset="-122"/>
            </a:endParaRPr>
          </a:p>
        </p:txBody>
      </p:sp>
      <p:sp>
        <p:nvSpPr>
          <p:cNvPr id="30" name="Line 85"/>
          <p:cNvSpPr>
            <a:spLocks noChangeShapeType="1"/>
          </p:cNvSpPr>
          <p:nvPr/>
        </p:nvSpPr>
        <p:spPr bwMode="auto">
          <a:xfrm flipV="1">
            <a:off x="2916238" y="5010150"/>
            <a:ext cx="287337" cy="431800"/>
          </a:xfrm>
          <a:prstGeom prst="line">
            <a:avLst/>
          </a:prstGeom>
          <a:noFill/>
          <a:ln w="9525">
            <a:solidFill>
              <a:srgbClr val="000000"/>
            </a:solidFill>
            <a:round/>
            <a:headEnd/>
            <a:tailEnd/>
          </a:ln>
          <a:effectLst/>
        </p:spPr>
        <p:txBody>
          <a:bodyPr lIns="90000" tIns="46800" rIns="90000" bIns="46800">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CN" altLang="en-US" sz="3000" b="1" i="0" u="none" strike="noStrike" kern="0" cap="none" spc="0" normalizeH="0" baseline="0" noProof="0">
              <a:ln>
                <a:noFill/>
              </a:ln>
              <a:solidFill>
                <a:srgbClr val="6600CC"/>
              </a:solidFill>
              <a:effectLst/>
              <a:uLnTx/>
              <a:uFillTx/>
              <a:latin typeface="Times New Roman" pitchFamily="18" charset="0"/>
              <a:ea typeface="楷体_GB2312" pitchFamily="49" charset="-122"/>
            </a:endParaRPr>
          </a:p>
        </p:txBody>
      </p:sp>
      <p:sp>
        <p:nvSpPr>
          <p:cNvPr id="31" name="Line 86"/>
          <p:cNvSpPr>
            <a:spLocks noChangeShapeType="1"/>
          </p:cNvSpPr>
          <p:nvPr/>
        </p:nvSpPr>
        <p:spPr bwMode="auto">
          <a:xfrm flipH="1" flipV="1">
            <a:off x="3635375" y="5010150"/>
            <a:ext cx="215900" cy="360362"/>
          </a:xfrm>
          <a:prstGeom prst="line">
            <a:avLst/>
          </a:prstGeom>
          <a:noFill/>
          <a:ln w="9525">
            <a:solidFill>
              <a:srgbClr val="000000"/>
            </a:solidFill>
            <a:round/>
            <a:headEnd/>
            <a:tailEnd/>
          </a:ln>
          <a:effectLst/>
        </p:spPr>
        <p:txBody>
          <a:bodyPr lIns="90000" tIns="46800" rIns="90000" bIns="46800">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CN" altLang="en-US" sz="3000" b="1" i="0" u="none" strike="noStrike" kern="0" cap="none" spc="0" normalizeH="0" baseline="0" noProof="0">
              <a:ln>
                <a:noFill/>
              </a:ln>
              <a:solidFill>
                <a:srgbClr val="6600CC"/>
              </a:solidFill>
              <a:effectLst/>
              <a:uLnTx/>
              <a:uFillTx/>
              <a:latin typeface="Times New Roman" pitchFamily="18" charset="0"/>
              <a:ea typeface="楷体_GB2312" pitchFamily="49" charset="-122"/>
            </a:endParaRPr>
          </a:p>
        </p:txBody>
      </p:sp>
      <p:sp>
        <p:nvSpPr>
          <p:cNvPr id="32" name="Line 87"/>
          <p:cNvSpPr>
            <a:spLocks noChangeShapeType="1"/>
          </p:cNvSpPr>
          <p:nvPr/>
        </p:nvSpPr>
        <p:spPr bwMode="auto">
          <a:xfrm flipV="1">
            <a:off x="1692275" y="4217987"/>
            <a:ext cx="503238" cy="360363"/>
          </a:xfrm>
          <a:prstGeom prst="line">
            <a:avLst/>
          </a:prstGeom>
          <a:noFill/>
          <a:ln w="9525">
            <a:solidFill>
              <a:srgbClr val="000000"/>
            </a:solidFill>
            <a:round/>
            <a:headEnd/>
            <a:tailEnd/>
          </a:ln>
          <a:effectLst/>
        </p:spPr>
        <p:txBody>
          <a:bodyPr lIns="90000" tIns="46800" rIns="90000" bIns="46800">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CN" altLang="en-US" sz="3000" b="1" i="0" u="none" strike="noStrike" kern="0" cap="none" spc="0" normalizeH="0" baseline="0" noProof="0">
              <a:ln>
                <a:noFill/>
              </a:ln>
              <a:solidFill>
                <a:srgbClr val="6600CC"/>
              </a:solidFill>
              <a:effectLst/>
              <a:uLnTx/>
              <a:uFillTx/>
              <a:latin typeface="Times New Roman" pitchFamily="18" charset="0"/>
              <a:ea typeface="楷体_GB2312" pitchFamily="49" charset="-122"/>
            </a:endParaRPr>
          </a:p>
        </p:txBody>
      </p:sp>
      <p:sp>
        <p:nvSpPr>
          <p:cNvPr id="33" name="Line 88"/>
          <p:cNvSpPr>
            <a:spLocks noChangeShapeType="1"/>
          </p:cNvSpPr>
          <p:nvPr/>
        </p:nvSpPr>
        <p:spPr bwMode="auto">
          <a:xfrm flipH="1" flipV="1">
            <a:off x="2771775" y="4289425"/>
            <a:ext cx="431800" cy="288925"/>
          </a:xfrm>
          <a:prstGeom prst="line">
            <a:avLst/>
          </a:prstGeom>
          <a:noFill/>
          <a:ln w="9525">
            <a:solidFill>
              <a:srgbClr val="000000"/>
            </a:solidFill>
            <a:round/>
            <a:headEnd/>
            <a:tailEnd/>
          </a:ln>
          <a:effectLst/>
        </p:spPr>
        <p:txBody>
          <a:bodyPr lIns="90000" tIns="46800" rIns="90000" bIns="46800">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CN" altLang="en-US" sz="3000" b="1" i="0" u="none" strike="noStrike" kern="0" cap="none" spc="0" normalizeH="0" baseline="0" noProof="0">
              <a:ln>
                <a:noFill/>
              </a:ln>
              <a:solidFill>
                <a:srgbClr val="6600CC"/>
              </a:solidFill>
              <a:effectLst/>
              <a:uLnTx/>
              <a:uFillTx/>
              <a:latin typeface="Times New Roman" pitchFamily="18" charset="0"/>
              <a:ea typeface="楷体_GB2312" pitchFamily="49" charset="-122"/>
            </a:endParaRPr>
          </a:p>
        </p:txBody>
      </p:sp>
      <p:sp>
        <p:nvSpPr>
          <p:cNvPr id="34" name="Line 89"/>
          <p:cNvSpPr>
            <a:spLocks noChangeShapeType="1"/>
          </p:cNvSpPr>
          <p:nvPr/>
        </p:nvSpPr>
        <p:spPr bwMode="auto">
          <a:xfrm flipV="1">
            <a:off x="2627313" y="3138487"/>
            <a:ext cx="1512887" cy="574675"/>
          </a:xfrm>
          <a:prstGeom prst="line">
            <a:avLst/>
          </a:prstGeom>
          <a:noFill/>
          <a:ln w="9525">
            <a:solidFill>
              <a:srgbClr val="000000"/>
            </a:solidFill>
            <a:round/>
            <a:headEnd/>
            <a:tailEnd/>
          </a:ln>
          <a:effectLst/>
        </p:spPr>
        <p:txBody>
          <a:bodyPr lIns="90000" tIns="46800" rIns="90000" bIns="46800">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CN" altLang="en-US" sz="3000" b="1" i="0" u="none" strike="noStrike" kern="0" cap="none" spc="0" normalizeH="0" baseline="0" noProof="0">
              <a:ln>
                <a:noFill/>
              </a:ln>
              <a:solidFill>
                <a:srgbClr val="6600CC"/>
              </a:solidFill>
              <a:effectLst/>
              <a:uLnTx/>
              <a:uFillTx/>
              <a:latin typeface="Times New Roman" pitchFamily="18" charset="0"/>
              <a:ea typeface="楷体_GB2312" pitchFamily="49" charset="-122"/>
            </a:endParaRPr>
          </a:p>
        </p:txBody>
      </p:sp>
      <p:sp>
        <p:nvSpPr>
          <p:cNvPr id="35" name="Line 90"/>
          <p:cNvSpPr>
            <a:spLocks noChangeShapeType="1"/>
          </p:cNvSpPr>
          <p:nvPr/>
        </p:nvSpPr>
        <p:spPr bwMode="auto">
          <a:xfrm flipV="1">
            <a:off x="4932363" y="5081587"/>
            <a:ext cx="215900" cy="360363"/>
          </a:xfrm>
          <a:prstGeom prst="line">
            <a:avLst/>
          </a:prstGeom>
          <a:noFill/>
          <a:ln w="9525">
            <a:solidFill>
              <a:srgbClr val="000000"/>
            </a:solidFill>
            <a:round/>
            <a:headEnd/>
            <a:tailEnd/>
          </a:ln>
          <a:effectLst/>
        </p:spPr>
        <p:txBody>
          <a:bodyPr lIns="90000" tIns="46800" rIns="90000" bIns="46800">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CN" altLang="en-US" sz="3000" b="1" i="0" u="none" strike="noStrike" kern="0" cap="none" spc="0" normalizeH="0" baseline="0" noProof="0">
              <a:ln>
                <a:noFill/>
              </a:ln>
              <a:solidFill>
                <a:srgbClr val="6600CC"/>
              </a:solidFill>
              <a:effectLst/>
              <a:uLnTx/>
              <a:uFillTx/>
              <a:latin typeface="Times New Roman" pitchFamily="18" charset="0"/>
              <a:ea typeface="楷体_GB2312" pitchFamily="49" charset="-122"/>
            </a:endParaRPr>
          </a:p>
        </p:txBody>
      </p:sp>
      <p:sp>
        <p:nvSpPr>
          <p:cNvPr id="36" name="Line 91"/>
          <p:cNvSpPr>
            <a:spLocks noChangeShapeType="1"/>
          </p:cNvSpPr>
          <p:nvPr/>
        </p:nvSpPr>
        <p:spPr bwMode="auto">
          <a:xfrm flipH="1" flipV="1">
            <a:off x="5651500" y="5081587"/>
            <a:ext cx="215900" cy="360363"/>
          </a:xfrm>
          <a:prstGeom prst="line">
            <a:avLst/>
          </a:prstGeom>
          <a:noFill/>
          <a:ln w="9525">
            <a:solidFill>
              <a:srgbClr val="000000"/>
            </a:solidFill>
            <a:round/>
            <a:headEnd/>
            <a:tailEnd/>
          </a:ln>
          <a:effectLst/>
        </p:spPr>
        <p:txBody>
          <a:bodyPr lIns="90000" tIns="46800" rIns="90000" bIns="46800">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CN" altLang="en-US" sz="3000" b="1" i="0" u="none" strike="noStrike" kern="0" cap="none" spc="0" normalizeH="0" baseline="0" noProof="0">
              <a:ln>
                <a:noFill/>
              </a:ln>
              <a:solidFill>
                <a:srgbClr val="6600CC"/>
              </a:solidFill>
              <a:effectLst/>
              <a:uLnTx/>
              <a:uFillTx/>
              <a:latin typeface="Times New Roman" pitchFamily="18" charset="0"/>
              <a:ea typeface="楷体_GB2312" pitchFamily="49" charset="-122"/>
            </a:endParaRPr>
          </a:p>
        </p:txBody>
      </p:sp>
      <p:sp>
        <p:nvSpPr>
          <p:cNvPr id="37" name="Line 92"/>
          <p:cNvSpPr>
            <a:spLocks noChangeShapeType="1"/>
          </p:cNvSpPr>
          <p:nvPr/>
        </p:nvSpPr>
        <p:spPr bwMode="auto">
          <a:xfrm flipV="1">
            <a:off x="7019925" y="5081587"/>
            <a:ext cx="215900" cy="288925"/>
          </a:xfrm>
          <a:prstGeom prst="line">
            <a:avLst/>
          </a:prstGeom>
          <a:noFill/>
          <a:ln w="9525">
            <a:solidFill>
              <a:srgbClr val="000000"/>
            </a:solidFill>
            <a:round/>
            <a:headEnd/>
            <a:tailEnd/>
          </a:ln>
          <a:effectLst/>
        </p:spPr>
        <p:txBody>
          <a:bodyPr lIns="90000" tIns="46800" rIns="90000" bIns="46800">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CN" altLang="en-US" sz="3000" b="1" i="0" u="none" strike="noStrike" kern="0" cap="none" spc="0" normalizeH="0" baseline="0" noProof="0">
              <a:ln>
                <a:noFill/>
              </a:ln>
              <a:solidFill>
                <a:srgbClr val="6600CC"/>
              </a:solidFill>
              <a:effectLst/>
              <a:uLnTx/>
              <a:uFillTx/>
              <a:latin typeface="Times New Roman" pitchFamily="18" charset="0"/>
              <a:ea typeface="楷体_GB2312" pitchFamily="49" charset="-122"/>
            </a:endParaRPr>
          </a:p>
        </p:txBody>
      </p:sp>
      <p:sp>
        <p:nvSpPr>
          <p:cNvPr id="38" name="Line 93"/>
          <p:cNvSpPr>
            <a:spLocks noChangeShapeType="1"/>
          </p:cNvSpPr>
          <p:nvPr/>
        </p:nvSpPr>
        <p:spPr bwMode="auto">
          <a:xfrm flipH="1" flipV="1">
            <a:off x="7740650" y="5010150"/>
            <a:ext cx="215900" cy="431800"/>
          </a:xfrm>
          <a:prstGeom prst="line">
            <a:avLst/>
          </a:prstGeom>
          <a:noFill/>
          <a:ln w="9525">
            <a:solidFill>
              <a:srgbClr val="000000"/>
            </a:solidFill>
            <a:round/>
            <a:headEnd/>
            <a:tailEnd/>
          </a:ln>
          <a:effectLst/>
        </p:spPr>
        <p:txBody>
          <a:bodyPr lIns="90000" tIns="46800" rIns="90000" bIns="46800">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CN" altLang="en-US" sz="3000" b="1" i="0" u="none" strike="noStrike" kern="0" cap="none" spc="0" normalizeH="0" baseline="0" noProof="0">
              <a:ln>
                <a:noFill/>
              </a:ln>
              <a:solidFill>
                <a:srgbClr val="6600CC"/>
              </a:solidFill>
              <a:effectLst/>
              <a:uLnTx/>
              <a:uFillTx/>
              <a:latin typeface="Times New Roman" pitchFamily="18" charset="0"/>
              <a:ea typeface="楷体_GB2312" pitchFamily="49" charset="-122"/>
            </a:endParaRPr>
          </a:p>
        </p:txBody>
      </p:sp>
      <p:sp>
        <p:nvSpPr>
          <p:cNvPr id="39" name="Line 94"/>
          <p:cNvSpPr>
            <a:spLocks noChangeShapeType="1"/>
          </p:cNvSpPr>
          <p:nvPr/>
        </p:nvSpPr>
        <p:spPr bwMode="auto">
          <a:xfrm flipV="1">
            <a:off x="5508625" y="4217987"/>
            <a:ext cx="647700" cy="360363"/>
          </a:xfrm>
          <a:prstGeom prst="line">
            <a:avLst/>
          </a:prstGeom>
          <a:noFill/>
          <a:ln w="9525">
            <a:solidFill>
              <a:srgbClr val="000000"/>
            </a:solidFill>
            <a:round/>
            <a:headEnd/>
            <a:tailEnd/>
          </a:ln>
          <a:effectLst/>
        </p:spPr>
        <p:txBody>
          <a:bodyPr lIns="90000" tIns="46800" rIns="90000" bIns="46800">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CN" altLang="en-US" sz="3000" b="1" i="0" u="none" strike="noStrike" kern="0" cap="none" spc="0" normalizeH="0" baseline="0" noProof="0">
              <a:ln>
                <a:noFill/>
              </a:ln>
              <a:solidFill>
                <a:srgbClr val="6600CC"/>
              </a:solidFill>
              <a:effectLst/>
              <a:uLnTx/>
              <a:uFillTx/>
              <a:latin typeface="Times New Roman" pitchFamily="18" charset="0"/>
              <a:ea typeface="楷体_GB2312" pitchFamily="49" charset="-122"/>
            </a:endParaRPr>
          </a:p>
        </p:txBody>
      </p:sp>
      <p:sp>
        <p:nvSpPr>
          <p:cNvPr id="40" name="Line 95"/>
          <p:cNvSpPr>
            <a:spLocks noChangeShapeType="1"/>
          </p:cNvSpPr>
          <p:nvPr/>
        </p:nvSpPr>
        <p:spPr bwMode="auto">
          <a:xfrm flipH="1" flipV="1">
            <a:off x="6732588" y="4217987"/>
            <a:ext cx="576262" cy="287338"/>
          </a:xfrm>
          <a:prstGeom prst="line">
            <a:avLst/>
          </a:prstGeom>
          <a:noFill/>
          <a:ln w="9525">
            <a:solidFill>
              <a:srgbClr val="000000"/>
            </a:solidFill>
            <a:round/>
            <a:headEnd/>
            <a:tailEnd/>
          </a:ln>
          <a:effectLst/>
        </p:spPr>
        <p:txBody>
          <a:bodyPr lIns="90000" tIns="46800" rIns="90000" bIns="46800">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CN" altLang="en-US" sz="3000" b="1" i="0" u="none" strike="noStrike" kern="0" cap="none" spc="0" normalizeH="0" baseline="0" noProof="0">
              <a:ln>
                <a:noFill/>
              </a:ln>
              <a:solidFill>
                <a:srgbClr val="6600CC"/>
              </a:solidFill>
              <a:effectLst/>
              <a:uLnTx/>
              <a:uFillTx/>
              <a:latin typeface="Times New Roman" pitchFamily="18" charset="0"/>
              <a:ea typeface="楷体_GB2312" pitchFamily="49" charset="-122"/>
            </a:endParaRPr>
          </a:p>
        </p:txBody>
      </p:sp>
      <p:sp>
        <p:nvSpPr>
          <p:cNvPr id="41" name="Line 96"/>
          <p:cNvSpPr>
            <a:spLocks noChangeShapeType="1"/>
          </p:cNvSpPr>
          <p:nvPr/>
        </p:nvSpPr>
        <p:spPr bwMode="auto">
          <a:xfrm flipH="1" flipV="1">
            <a:off x="4787900" y="3138487"/>
            <a:ext cx="1439863" cy="574675"/>
          </a:xfrm>
          <a:prstGeom prst="line">
            <a:avLst/>
          </a:prstGeom>
          <a:noFill/>
          <a:ln w="9525">
            <a:solidFill>
              <a:srgbClr val="000000"/>
            </a:solidFill>
            <a:round/>
            <a:headEnd/>
            <a:tailEnd/>
          </a:ln>
          <a:effectLst/>
        </p:spPr>
        <p:txBody>
          <a:bodyPr lIns="90000" tIns="46800" rIns="90000" bIns="46800">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CN" altLang="en-US" sz="3000" b="1" i="0" u="none" strike="noStrike" kern="0" cap="none" spc="0" normalizeH="0" baseline="0" noProof="0">
              <a:ln>
                <a:noFill/>
              </a:ln>
              <a:solidFill>
                <a:srgbClr val="6600CC"/>
              </a:solidFill>
              <a:effectLst/>
              <a:uLnTx/>
              <a:uFillTx/>
              <a:latin typeface="Times New Roman" pitchFamily="18" charset="0"/>
              <a:ea typeface="楷体_GB2312" pitchFamily="49" charset="-122"/>
            </a:endParaRPr>
          </a:p>
        </p:txBody>
      </p:sp>
      <p:sp>
        <p:nvSpPr>
          <p:cNvPr id="42" name="Text Box 98"/>
          <p:cNvSpPr txBox="1">
            <a:spLocks noChangeArrowheads="1"/>
          </p:cNvSpPr>
          <p:nvPr/>
        </p:nvSpPr>
        <p:spPr bwMode="auto">
          <a:xfrm>
            <a:off x="3810000" y="5943600"/>
            <a:ext cx="1368425" cy="519112"/>
          </a:xfrm>
          <a:prstGeom prst="rect">
            <a:avLst/>
          </a:prstGeom>
          <a:noFill/>
          <a:ln w="9525" algn="ctr">
            <a:noFill/>
            <a:miter lim="800000"/>
            <a:headEnd/>
            <a:tailEnd/>
          </a:ln>
          <a:effectLst/>
        </p:spPr>
        <p:txBody>
          <a:bodyPr>
            <a:spAutoFit/>
          </a:bodyPr>
          <a:lstStyle/>
          <a:p>
            <a:pPr fontAlgn="base">
              <a:spcBef>
                <a:spcPct val="0"/>
              </a:spcBef>
              <a:spcAft>
                <a:spcPct val="0"/>
              </a:spcAft>
            </a:pPr>
            <a:r>
              <a:rPr kumimoji="1" lang="zh-CN" altLang="en-US" sz="2800" b="1" dirty="0">
                <a:solidFill>
                  <a:srgbClr val="000000"/>
                </a:solidFill>
                <a:latin typeface="楷体_GB2312" pitchFamily="49" charset="-122"/>
                <a:ea typeface="楷体_GB2312" pitchFamily="49" charset="-122"/>
              </a:rPr>
              <a:t>输出</a:t>
            </a:r>
            <a:r>
              <a:rPr kumimoji="1" lang="en-US" altLang="zh-CN" sz="2800" b="1" dirty="0">
                <a:solidFill>
                  <a:srgbClr val="000000"/>
                </a:solidFill>
                <a:latin typeface="楷体_GB2312" pitchFamily="49" charset="-122"/>
                <a:ea typeface="楷体_GB2312" pitchFamily="49" charset="-122"/>
              </a:rPr>
              <a:t>6</a:t>
            </a:r>
          </a:p>
        </p:txBody>
      </p:sp>
      <p:sp>
        <p:nvSpPr>
          <p:cNvPr id="43" name="Text Box 100"/>
          <p:cNvSpPr txBox="1">
            <a:spLocks noChangeArrowheads="1"/>
          </p:cNvSpPr>
          <p:nvPr/>
        </p:nvSpPr>
        <p:spPr bwMode="auto">
          <a:xfrm>
            <a:off x="508356" y="1056168"/>
            <a:ext cx="3600450" cy="519112"/>
          </a:xfrm>
          <a:prstGeom prst="rect">
            <a:avLst/>
          </a:prstGeom>
          <a:noFill/>
          <a:ln w="9525" algn="ctr">
            <a:noFill/>
            <a:miter lim="800000"/>
            <a:headEnd/>
            <a:tailEnd/>
          </a:ln>
          <a:effectLst/>
        </p:spPr>
        <p:txBody>
          <a:bodyPr>
            <a:spAutoFit/>
          </a:bodyPr>
          <a:lstStyle/>
          <a:p>
            <a:pPr fontAlgn="base">
              <a:spcBef>
                <a:spcPct val="20000"/>
              </a:spcBef>
              <a:spcAft>
                <a:spcPct val="0"/>
              </a:spcAft>
              <a:buFont typeface="Wingdings" pitchFamily="2" charset="2"/>
              <a:buChar char="p"/>
            </a:pPr>
            <a:r>
              <a:rPr kumimoji="1" lang="en-US" altLang="zh-CN" sz="2800" b="1" dirty="0">
                <a:solidFill>
                  <a:srgbClr val="003300"/>
                </a:solidFill>
                <a:latin typeface="Times New Roman" pitchFamily="18" charset="0"/>
              </a:rPr>
              <a:t> </a:t>
            </a:r>
            <a:r>
              <a:rPr kumimoji="1" lang="zh-CN" altLang="en-US" sz="2800" b="1" dirty="0">
                <a:solidFill>
                  <a:srgbClr val="003300"/>
                </a:solidFill>
                <a:latin typeface="Times New Roman" pitchFamily="18" charset="0"/>
              </a:rPr>
              <a:t>示例演示</a:t>
            </a:r>
          </a:p>
        </p:txBody>
      </p:sp>
      <p:sp>
        <p:nvSpPr>
          <p:cNvPr id="3" name="矩形 2"/>
          <p:cNvSpPr/>
          <p:nvPr/>
        </p:nvSpPr>
        <p:spPr>
          <a:xfrm>
            <a:off x="428968" y="1695161"/>
            <a:ext cx="8229600" cy="1015663"/>
          </a:xfrm>
          <a:prstGeom prst="rect">
            <a:avLst/>
          </a:prstGeom>
        </p:spPr>
        <p:txBody>
          <a:bodyPr wrap="square">
            <a:spAutoFit/>
          </a:bodyPr>
          <a:lstStyle/>
          <a:p>
            <a:pPr algn="just"/>
            <a:r>
              <a:rPr lang="zh-CN" altLang="en-US" sz="2000" b="1" dirty="0"/>
              <a:t>按照一种</a:t>
            </a:r>
            <a:r>
              <a:rPr lang="zh-CN" altLang="en-US" sz="2000" b="1" dirty="0">
                <a:solidFill>
                  <a:srgbClr val="FF0000"/>
                </a:solidFill>
              </a:rPr>
              <a:t>锦标赛的思想</a:t>
            </a:r>
            <a:r>
              <a:rPr lang="zh-CN" altLang="en-US" sz="2000" b="1" dirty="0"/>
              <a:t>进行选择排序的方法。首先对</a:t>
            </a:r>
            <a:r>
              <a:rPr lang="en-US" altLang="zh-CN" sz="2000" b="1" dirty="0"/>
              <a:t>n</a:t>
            </a:r>
            <a:r>
              <a:rPr lang="zh-CN" altLang="en-US" sz="2000" b="1" dirty="0"/>
              <a:t>个记录的关键字进行两两比较，然后在其中</a:t>
            </a:r>
            <a:r>
              <a:rPr lang="en-US" altLang="zh-CN" sz="2000" b="1" dirty="0"/>
              <a:t>[n/2](</a:t>
            </a:r>
            <a:r>
              <a:rPr lang="zh-CN" altLang="en-US" sz="2000" b="1" dirty="0"/>
              <a:t>向上取整</a:t>
            </a:r>
            <a:r>
              <a:rPr lang="en-US" altLang="zh-CN" sz="2000" b="1" dirty="0"/>
              <a:t>)</a:t>
            </a:r>
            <a:r>
              <a:rPr lang="zh-CN" altLang="en-US" sz="2000" b="1" dirty="0"/>
              <a:t>个较小者之间再进行两两比较，如此重复，直到选出最小关键字的记录为止。选出最小关键字</a:t>
            </a:r>
            <a:r>
              <a:rPr lang="en-US" altLang="zh-CN" sz="2000" b="1" dirty="0"/>
              <a:t>.</a:t>
            </a:r>
            <a:endParaRPr lang="zh-CN" altLang="en-US" sz="2000" b="1" dirty="0"/>
          </a:p>
        </p:txBody>
      </p:sp>
      <p:sp>
        <p:nvSpPr>
          <p:cNvPr id="44" name="TextBox 43">
            <a:extLst>
              <a:ext uri="{FF2B5EF4-FFF2-40B4-BE49-F238E27FC236}">
                <a16:creationId xmlns:a16="http://schemas.microsoft.com/office/drawing/2014/main" id="{D54DBF40-CBAA-0641-B479-5762A70E9B69}"/>
              </a:ext>
            </a:extLst>
          </p:cNvPr>
          <p:cNvSpPr txBox="1"/>
          <p:nvPr/>
        </p:nvSpPr>
        <p:spPr>
          <a:xfrm>
            <a:off x="5929507" y="3015520"/>
            <a:ext cx="2729061" cy="584775"/>
          </a:xfrm>
          <a:prstGeom prst="rect">
            <a:avLst/>
          </a:prstGeom>
          <a:solidFill>
            <a:schemeClr val="bg1"/>
          </a:solidFill>
          <a:ln w="19050">
            <a:solidFill>
              <a:srgbClr val="00B050"/>
            </a:solidFill>
          </a:ln>
        </p:spPr>
        <p:txBody>
          <a:bodyPr wrap="square" rtlCol="0">
            <a:spAutoFit/>
          </a:bodyPr>
          <a:lstStyle/>
          <a:p>
            <a:pPr algn="just"/>
            <a:r>
              <a:rPr lang="zh-CN" altLang="en-US" sz="1600" b="1" dirty="0">
                <a:solidFill>
                  <a:srgbClr val="FF0000"/>
                </a:solidFill>
              </a:rPr>
              <a:t>选择最小值需要</a:t>
            </a:r>
            <a:r>
              <a:rPr lang="en-US" altLang="zh-CN" sz="1600" b="1" dirty="0">
                <a:solidFill>
                  <a:srgbClr val="FF0000"/>
                </a:solidFill>
              </a:rPr>
              <a:t>n-1</a:t>
            </a:r>
            <a:r>
              <a:rPr lang="zh-CN" altLang="en-US" sz="1600" b="1" dirty="0">
                <a:solidFill>
                  <a:srgbClr val="FF0000"/>
                </a:solidFill>
              </a:rPr>
              <a:t>次比较：</a:t>
            </a:r>
            <a:r>
              <a:rPr lang="en-US" altLang="zh-CN" sz="1600" b="1" dirty="0">
                <a:solidFill>
                  <a:srgbClr val="FF0000"/>
                </a:solidFill>
              </a:rPr>
              <a:t>1+2+…+n/2</a:t>
            </a:r>
            <a:endParaRPr lang="zh-CN" altLang="en-US" sz="1600" b="1" dirty="0">
              <a:solidFill>
                <a:srgbClr val="FF0000"/>
              </a:solidFill>
            </a:endParaRPr>
          </a:p>
        </p:txBody>
      </p:sp>
    </p:spTree>
    <p:extLst>
      <p:ext uri="{BB962C8B-B14F-4D97-AF65-F5344CB8AC3E}">
        <p14:creationId xmlns:p14="http://schemas.microsoft.com/office/powerpoint/2010/main" val="1219208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slide(fromBottom)">
                                      <p:cBhvr>
                                        <p:cTn id="7" dur="500"/>
                                        <p:tgtEl>
                                          <p:spTgt spid="21"/>
                                        </p:tgtEl>
                                      </p:cBhvr>
                                    </p:animEffect>
                                  </p:childTnLst>
                                </p:cTn>
                              </p:par>
                              <p:par>
                                <p:cTn id="8" presetID="12" presetClass="entr" presetSubtype="4" fill="hold" grpId="0" nodeType="withEffect">
                                  <p:stCondLst>
                                    <p:cond delay="0"/>
                                  </p:stCondLst>
                                  <p:childTnLst>
                                    <p:set>
                                      <p:cBhvr>
                                        <p:cTn id="9" dur="1" fill="hold">
                                          <p:stCondLst>
                                            <p:cond delay="0"/>
                                          </p:stCondLst>
                                        </p:cTn>
                                        <p:tgtEl>
                                          <p:spTgt spid="29"/>
                                        </p:tgtEl>
                                        <p:attrNameLst>
                                          <p:attrName>style.visibility</p:attrName>
                                        </p:attrNameLst>
                                      </p:cBhvr>
                                      <p:to>
                                        <p:strVal val="visible"/>
                                      </p:to>
                                    </p:set>
                                    <p:animEffect transition="in" filter="slide(fromBottom)">
                                      <p:cBhvr>
                                        <p:cTn id="10" dur="500"/>
                                        <p:tgtEl>
                                          <p:spTgt spid="29"/>
                                        </p:tgtEl>
                                      </p:cBhvr>
                                    </p:animEffect>
                                  </p:childTnLst>
                                </p:cTn>
                              </p:par>
                              <p:par>
                                <p:cTn id="11" presetID="12" presetClass="entr" presetSubtype="4" fill="hold" grpId="0" nodeType="withEffect">
                                  <p:stCondLst>
                                    <p:cond delay="0"/>
                                  </p:stCondLst>
                                  <p:childTnLst>
                                    <p:set>
                                      <p:cBhvr>
                                        <p:cTn id="12" dur="1" fill="hold">
                                          <p:stCondLst>
                                            <p:cond delay="0"/>
                                          </p:stCondLst>
                                        </p:cTn>
                                        <p:tgtEl>
                                          <p:spTgt spid="22"/>
                                        </p:tgtEl>
                                        <p:attrNameLst>
                                          <p:attrName>style.visibility</p:attrName>
                                        </p:attrNameLst>
                                      </p:cBhvr>
                                      <p:to>
                                        <p:strVal val="visible"/>
                                      </p:to>
                                    </p:set>
                                    <p:animEffect transition="in" filter="slide(fromBottom)">
                                      <p:cBhvr>
                                        <p:cTn id="13" dur="500"/>
                                        <p:tgtEl>
                                          <p:spTgt spid="22"/>
                                        </p:tgtEl>
                                      </p:cBhvr>
                                    </p:animEffect>
                                  </p:childTnLst>
                                </p:cTn>
                              </p:par>
                            </p:childTnLst>
                          </p:cTn>
                        </p:par>
                      </p:childTnLst>
                    </p:cTn>
                  </p:par>
                  <p:par>
                    <p:cTn id="14" fill="hold">
                      <p:stCondLst>
                        <p:cond delay="indefinite"/>
                      </p:stCondLst>
                      <p:childTnLst>
                        <p:par>
                          <p:cTn id="15" fill="hold">
                            <p:stCondLst>
                              <p:cond delay="0"/>
                            </p:stCondLst>
                            <p:childTnLst>
                              <p:par>
                                <p:cTn id="16" presetID="12" presetClass="entr" presetSubtype="4" fill="hold" grpId="0" nodeType="clickEffect">
                                  <p:stCondLst>
                                    <p:cond delay="0"/>
                                  </p:stCondLst>
                                  <p:childTnLst>
                                    <p:set>
                                      <p:cBhvr>
                                        <p:cTn id="17" dur="1" fill="hold">
                                          <p:stCondLst>
                                            <p:cond delay="0"/>
                                          </p:stCondLst>
                                        </p:cTn>
                                        <p:tgtEl>
                                          <p:spTgt spid="30"/>
                                        </p:tgtEl>
                                        <p:attrNameLst>
                                          <p:attrName>style.visibility</p:attrName>
                                        </p:attrNameLst>
                                      </p:cBhvr>
                                      <p:to>
                                        <p:strVal val="visible"/>
                                      </p:to>
                                    </p:set>
                                    <p:animEffect transition="in" filter="slide(fromBottom)">
                                      <p:cBhvr>
                                        <p:cTn id="18" dur="500"/>
                                        <p:tgtEl>
                                          <p:spTgt spid="30"/>
                                        </p:tgtEl>
                                      </p:cBhvr>
                                    </p:animEffect>
                                  </p:childTnLst>
                                </p:cTn>
                              </p:par>
                              <p:par>
                                <p:cTn id="19" presetID="12" presetClass="entr" presetSubtype="4" fill="hold" grpId="0" nodeType="withEffect">
                                  <p:stCondLst>
                                    <p:cond delay="0"/>
                                  </p:stCondLst>
                                  <p:childTnLst>
                                    <p:set>
                                      <p:cBhvr>
                                        <p:cTn id="20" dur="1" fill="hold">
                                          <p:stCondLst>
                                            <p:cond delay="0"/>
                                          </p:stCondLst>
                                        </p:cTn>
                                        <p:tgtEl>
                                          <p:spTgt spid="31"/>
                                        </p:tgtEl>
                                        <p:attrNameLst>
                                          <p:attrName>style.visibility</p:attrName>
                                        </p:attrNameLst>
                                      </p:cBhvr>
                                      <p:to>
                                        <p:strVal val="visible"/>
                                      </p:to>
                                    </p:set>
                                    <p:animEffect transition="in" filter="slide(fromBottom)">
                                      <p:cBhvr>
                                        <p:cTn id="21" dur="500"/>
                                        <p:tgtEl>
                                          <p:spTgt spid="31"/>
                                        </p:tgtEl>
                                      </p:cBhvr>
                                    </p:animEffect>
                                  </p:childTnLst>
                                </p:cTn>
                              </p:par>
                              <p:par>
                                <p:cTn id="22" presetID="12" presetClass="entr" presetSubtype="4" fill="hold" grpId="0" nodeType="withEffect">
                                  <p:stCondLst>
                                    <p:cond delay="0"/>
                                  </p:stCondLst>
                                  <p:childTnLst>
                                    <p:set>
                                      <p:cBhvr>
                                        <p:cTn id="23" dur="1" fill="hold">
                                          <p:stCondLst>
                                            <p:cond delay="0"/>
                                          </p:stCondLst>
                                        </p:cTn>
                                        <p:tgtEl>
                                          <p:spTgt spid="23"/>
                                        </p:tgtEl>
                                        <p:attrNameLst>
                                          <p:attrName>style.visibility</p:attrName>
                                        </p:attrNameLst>
                                      </p:cBhvr>
                                      <p:to>
                                        <p:strVal val="visible"/>
                                      </p:to>
                                    </p:set>
                                    <p:animEffect transition="in" filter="slide(fromBottom)">
                                      <p:cBhvr>
                                        <p:cTn id="24" dur="500"/>
                                        <p:tgtEl>
                                          <p:spTgt spid="23"/>
                                        </p:tgtEl>
                                      </p:cBhvr>
                                    </p:animEffect>
                                  </p:childTnLst>
                                </p:cTn>
                              </p:par>
                            </p:childTnLst>
                          </p:cTn>
                        </p:par>
                      </p:childTnLst>
                    </p:cTn>
                  </p:par>
                  <p:par>
                    <p:cTn id="25" fill="hold">
                      <p:stCondLst>
                        <p:cond delay="indefinite"/>
                      </p:stCondLst>
                      <p:childTnLst>
                        <p:par>
                          <p:cTn id="26" fill="hold">
                            <p:stCondLst>
                              <p:cond delay="0"/>
                            </p:stCondLst>
                            <p:childTnLst>
                              <p:par>
                                <p:cTn id="27" presetID="12" presetClass="entr" presetSubtype="4" fill="hold" grpId="0" nodeType="clickEffect">
                                  <p:stCondLst>
                                    <p:cond delay="0"/>
                                  </p:stCondLst>
                                  <p:childTnLst>
                                    <p:set>
                                      <p:cBhvr>
                                        <p:cTn id="28" dur="1" fill="hold">
                                          <p:stCondLst>
                                            <p:cond delay="0"/>
                                          </p:stCondLst>
                                        </p:cTn>
                                        <p:tgtEl>
                                          <p:spTgt spid="36"/>
                                        </p:tgtEl>
                                        <p:attrNameLst>
                                          <p:attrName>style.visibility</p:attrName>
                                        </p:attrNameLst>
                                      </p:cBhvr>
                                      <p:to>
                                        <p:strVal val="visible"/>
                                      </p:to>
                                    </p:set>
                                    <p:animEffect transition="in" filter="slide(fromBottom)">
                                      <p:cBhvr>
                                        <p:cTn id="29" dur="500"/>
                                        <p:tgtEl>
                                          <p:spTgt spid="36"/>
                                        </p:tgtEl>
                                      </p:cBhvr>
                                    </p:animEffect>
                                  </p:childTnLst>
                                </p:cTn>
                              </p:par>
                              <p:par>
                                <p:cTn id="30" presetID="12" presetClass="entr" presetSubtype="4" fill="hold" grpId="0" nodeType="withEffect">
                                  <p:stCondLst>
                                    <p:cond delay="0"/>
                                  </p:stCondLst>
                                  <p:childTnLst>
                                    <p:set>
                                      <p:cBhvr>
                                        <p:cTn id="31" dur="1" fill="hold">
                                          <p:stCondLst>
                                            <p:cond delay="0"/>
                                          </p:stCondLst>
                                        </p:cTn>
                                        <p:tgtEl>
                                          <p:spTgt spid="35"/>
                                        </p:tgtEl>
                                        <p:attrNameLst>
                                          <p:attrName>style.visibility</p:attrName>
                                        </p:attrNameLst>
                                      </p:cBhvr>
                                      <p:to>
                                        <p:strVal val="visible"/>
                                      </p:to>
                                    </p:set>
                                    <p:animEffect transition="in" filter="slide(fromBottom)">
                                      <p:cBhvr>
                                        <p:cTn id="32" dur="500"/>
                                        <p:tgtEl>
                                          <p:spTgt spid="35"/>
                                        </p:tgtEl>
                                      </p:cBhvr>
                                    </p:animEffect>
                                  </p:childTnLst>
                                </p:cTn>
                              </p:par>
                              <p:par>
                                <p:cTn id="33" presetID="12" presetClass="entr" presetSubtype="4" fill="hold" grpId="0" nodeType="withEffect">
                                  <p:stCondLst>
                                    <p:cond delay="0"/>
                                  </p:stCondLst>
                                  <p:childTnLst>
                                    <p:set>
                                      <p:cBhvr>
                                        <p:cTn id="34" dur="1" fill="hold">
                                          <p:stCondLst>
                                            <p:cond delay="0"/>
                                          </p:stCondLst>
                                        </p:cTn>
                                        <p:tgtEl>
                                          <p:spTgt spid="24"/>
                                        </p:tgtEl>
                                        <p:attrNameLst>
                                          <p:attrName>style.visibility</p:attrName>
                                        </p:attrNameLst>
                                      </p:cBhvr>
                                      <p:to>
                                        <p:strVal val="visible"/>
                                      </p:to>
                                    </p:set>
                                    <p:animEffect transition="in" filter="slide(fromBottom)">
                                      <p:cBhvr>
                                        <p:cTn id="35" dur="500"/>
                                        <p:tgtEl>
                                          <p:spTgt spid="24"/>
                                        </p:tgtEl>
                                      </p:cBhvr>
                                    </p:animEffect>
                                  </p:childTnLst>
                                </p:cTn>
                              </p:par>
                            </p:childTnLst>
                          </p:cTn>
                        </p:par>
                      </p:childTnLst>
                    </p:cTn>
                  </p:par>
                  <p:par>
                    <p:cTn id="36" fill="hold">
                      <p:stCondLst>
                        <p:cond delay="indefinite"/>
                      </p:stCondLst>
                      <p:childTnLst>
                        <p:par>
                          <p:cTn id="37" fill="hold">
                            <p:stCondLst>
                              <p:cond delay="0"/>
                            </p:stCondLst>
                            <p:childTnLst>
                              <p:par>
                                <p:cTn id="38" presetID="12" presetClass="entr" presetSubtype="4" fill="hold" grpId="0" nodeType="clickEffect">
                                  <p:stCondLst>
                                    <p:cond delay="0"/>
                                  </p:stCondLst>
                                  <p:childTnLst>
                                    <p:set>
                                      <p:cBhvr>
                                        <p:cTn id="39" dur="1" fill="hold">
                                          <p:stCondLst>
                                            <p:cond delay="0"/>
                                          </p:stCondLst>
                                        </p:cTn>
                                        <p:tgtEl>
                                          <p:spTgt spid="37"/>
                                        </p:tgtEl>
                                        <p:attrNameLst>
                                          <p:attrName>style.visibility</p:attrName>
                                        </p:attrNameLst>
                                      </p:cBhvr>
                                      <p:to>
                                        <p:strVal val="visible"/>
                                      </p:to>
                                    </p:set>
                                    <p:animEffect transition="in" filter="slide(fromBottom)">
                                      <p:cBhvr>
                                        <p:cTn id="40" dur="500"/>
                                        <p:tgtEl>
                                          <p:spTgt spid="37"/>
                                        </p:tgtEl>
                                      </p:cBhvr>
                                    </p:animEffect>
                                  </p:childTnLst>
                                </p:cTn>
                              </p:par>
                              <p:par>
                                <p:cTn id="41" presetID="12" presetClass="entr" presetSubtype="4" fill="hold" grpId="0" nodeType="withEffect">
                                  <p:stCondLst>
                                    <p:cond delay="0"/>
                                  </p:stCondLst>
                                  <p:childTnLst>
                                    <p:set>
                                      <p:cBhvr>
                                        <p:cTn id="42" dur="1" fill="hold">
                                          <p:stCondLst>
                                            <p:cond delay="0"/>
                                          </p:stCondLst>
                                        </p:cTn>
                                        <p:tgtEl>
                                          <p:spTgt spid="38"/>
                                        </p:tgtEl>
                                        <p:attrNameLst>
                                          <p:attrName>style.visibility</p:attrName>
                                        </p:attrNameLst>
                                      </p:cBhvr>
                                      <p:to>
                                        <p:strVal val="visible"/>
                                      </p:to>
                                    </p:set>
                                    <p:animEffect transition="in" filter="slide(fromBottom)">
                                      <p:cBhvr>
                                        <p:cTn id="43" dur="500"/>
                                        <p:tgtEl>
                                          <p:spTgt spid="38"/>
                                        </p:tgtEl>
                                      </p:cBhvr>
                                    </p:animEffect>
                                  </p:childTnLst>
                                </p:cTn>
                              </p:par>
                              <p:par>
                                <p:cTn id="44" presetID="12" presetClass="entr" presetSubtype="4" fill="hold" grpId="0" nodeType="withEffect">
                                  <p:stCondLst>
                                    <p:cond delay="0"/>
                                  </p:stCondLst>
                                  <p:childTnLst>
                                    <p:set>
                                      <p:cBhvr>
                                        <p:cTn id="45" dur="1" fill="hold">
                                          <p:stCondLst>
                                            <p:cond delay="0"/>
                                          </p:stCondLst>
                                        </p:cTn>
                                        <p:tgtEl>
                                          <p:spTgt spid="25"/>
                                        </p:tgtEl>
                                        <p:attrNameLst>
                                          <p:attrName>style.visibility</p:attrName>
                                        </p:attrNameLst>
                                      </p:cBhvr>
                                      <p:to>
                                        <p:strVal val="visible"/>
                                      </p:to>
                                    </p:set>
                                    <p:animEffect transition="in" filter="slide(fromBottom)">
                                      <p:cBhvr>
                                        <p:cTn id="46" dur="500"/>
                                        <p:tgtEl>
                                          <p:spTgt spid="25"/>
                                        </p:tgtEl>
                                      </p:cBhvr>
                                    </p:animEffect>
                                  </p:childTnLst>
                                </p:cTn>
                              </p:par>
                            </p:childTnLst>
                          </p:cTn>
                        </p:par>
                      </p:childTnLst>
                    </p:cTn>
                  </p:par>
                  <p:par>
                    <p:cTn id="47" fill="hold">
                      <p:stCondLst>
                        <p:cond delay="indefinite"/>
                      </p:stCondLst>
                      <p:childTnLst>
                        <p:par>
                          <p:cTn id="48" fill="hold">
                            <p:stCondLst>
                              <p:cond delay="0"/>
                            </p:stCondLst>
                            <p:childTnLst>
                              <p:par>
                                <p:cTn id="49" presetID="12" presetClass="entr" presetSubtype="4" fill="hold" grpId="0" nodeType="clickEffect">
                                  <p:stCondLst>
                                    <p:cond delay="0"/>
                                  </p:stCondLst>
                                  <p:childTnLst>
                                    <p:set>
                                      <p:cBhvr>
                                        <p:cTn id="50" dur="1" fill="hold">
                                          <p:stCondLst>
                                            <p:cond delay="0"/>
                                          </p:stCondLst>
                                        </p:cTn>
                                        <p:tgtEl>
                                          <p:spTgt spid="32"/>
                                        </p:tgtEl>
                                        <p:attrNameLst>
                                          <p:attrName>style.visibility</p:attrName>
                                        </p:attrNameLst>
                                      </p:cBhvr>
                                      <p:to>
                                        <p:strVal val="visible"/>
                                      </p:to>
                                    </p:set>
                                    <p:animEffect transition="in" filter="slide(fromBottom)">
                                      <p:cBhvr>
                                        <p:cTn id="51" dur="500"/>
                                        <p:tgtEl>
                                          <p:spTgt spid="32"/>
                                        </p:tgtEl>
                                      </p:cBhvr>
                                    </p:animEffect>
                                  </p:childTnLst>
                                </p:cTn>
                              </p:par>
                              <p:par>
                                <p:cTn id="52" presetID="12" presetClass="entr" presetSubtype="4" fill="hold" grpId="0" nodeType="withEffect">
                                  <p:stCondLst>
                                    <p:cond delay="0"/>
                                  </p:stCondLst>
                                  <p:childTnLst>
                                    <p:set>
                                      <p:cBhvr>
                                        <p:cTn id="53" dur="1" fill="hold">
                                          <p:stCondLst>
                                            <p:cond delay="0"/>
                                          </p:stCondLst>
                                        </p:cTn>
                                        <p:tgtEl>
                                          <p:spTgt spid="33"/>
                                        </p:tgtEl>
                                        <p:attrNameLst>
                                          <p:attrName>style.visibility</p:attrName>
                                        </p:attrNameLst>
                                      </p:cBhvr>
                                      <p:to>
                                        <p:strVal val="visible"/>
                                      </p:to>
                                    </p:set>
                                    <p:animEffect transition="in" filter="slide(fromBottom)">
                                      <p:cBhvr>
                                        <p:cTn id="54" dur="500"/>
                                        <p:tgtEl>
                                          <p:spTgt spid="33"/>
                                        </p:tgtEl>
                                      </p:cBhvr>
                                    </p:animEffect>
                                  </p:childTnLst>
                                </p:cTn>
                              </p:par>
                              <p:par>
                                <p:cTn id="55" presetID="12" presetClass="entr" presetSubtype="4" fill="hold" grpId="0" nodeType="withEffect">
                                  <p:stCondLst>
                                    <p:cond delay="0"/>
                                  </p:stCondLst>
                                  <p:childTnLst>
                                    <p:set>
                                      <p:cBhvr>
                                        <p:cTn id="56" dur="1" fill="hold">
                                          <p:stCondLst>
                                            <p:cond delay="0"/>
                                          </p:stCondLst>
                                        </p:cTn>
                                        <p:tgtEl>
                                          <p:spTgt spid="26"/>
                                        </p:tgtEl>
                                        <p:attrNameLst>
                                          <p:attrName>style.visibility</p:attrName>
                                        </p:attrNameLst>
                                      </p:cBhvr>
                                      <p:to>
                                        <p:strVal val="visible"/>
                                      </p:to>
                                    </p:set>
                                    <p:animEffect transition="in" filter="slide(fromBottom)">
                                      <p:cBhvr>
                                        <p:cTn id="57" dur="500"/>
                                        <p:tgtEl>
                                          <p:spTgt spid="26"/>
                                        </p:tgtEl>
                                      </p:cBhvr>
                                    </p:animEffect>
                                  </p:childTnLst>
                                </p:cTn>
                              </p:par>
                            </p:childTnLst>
                          </p:cTn>
                        </p:par>
                      </p:childTnLst>
                    </p:cTn>
                  </p:par>
                  <p:par>
                    <p:cTn id="58" fill="hold">
                      <p:stCondLst>
                        <p:cond delay="indefinite"/>
                      </p:stCondLst>
                      <p:childTnLst>
                        <p:par>
                          <p:cTn id="59" fill="hold">
                            <p:stCondLst>
                              <p:cond delay="0"/>
                            </p:stCondLst>
                            <p:childTnLst>
                              <p:par>
                                <p:cTn id="60" presetID="12" presetClass="entr" presetSubtype="4" fill="hold" grpId="0" nodeType="clickEffect">
                                  <p:stCondLst>
                                    <p:cond delay="0"/>
                                  </p:stCondLst>
                                  <p:childTnLst>
                                    <p:set>
                                      <p:cBhvr>
                                        <p:cTn id="61" dur="1" fill="hold">
                                          <p:stCondLst>
                                            <p:cond delay="0"/>
                                          </p:stCondLst>
                                        </p:cTn>
                                        <p:tgtEl>
                                          <p:spTgt spid="39"/>
                                        </p:tgtEl>
                                        <p:attrNameLst>
                                          <p:attrName>style.visibility</p:attrName>
                                        </p:attrNameLst>
                                      </p:cBhvr>
                                      <p:to>
                                        <p:strVal val="visible"/>
                                      </p:to>
                                    </p:set>
                                    <p:animEffect transition="in" filter="slide(fromBottom)">
                                      <p:cBhvr>
                                        <p:cTn id="62" dur="500"/>
                                        <p:tgtEl>
                                          <p:spTgt spid="39"/>
                                        </p:tgtEl>
                                      </p:cBhvr>
                                    </p:animEffect>
                                  </p:childTnLst>
                                </p:cTn>
                              </p:par>
                              <p:par>
                                <p:cTn id="63" presetID="12" presetClass="entr" presetSubtype="4" fill="hold" grpId="0" nodeType="withEffect">
                                  <p:stCondLst>
                                    <p:cond delay="0"/>
                                  </p:stCondLst>
                                  <p:childTnLst>
                                    <p:set>
                                      <p:cBhvr>
                                        <p:cTn id="64" dur="1" fill="hold">
                                          <p:stCondLst>
                                            <p:cond delay="0"/>
                                          </p:stCondLst>
                                        </p:cTn>
                                        <p:tgtEl>
                                          <p:spTgt spid="40"/>
                                        </p:tgtEl>
                                        <p:attrNameLst>
                                          <p:attrName>style.visibility</p:attrName>
                                        </p:attrNameLst>
                                      </p:cBhvr>
                                      <p:to>
                                        <p:strVal val="visible"/>
                                      </p:to>
                                    </p:set>
                                    <p:animEffect transition="in" filter="slide(fromBottom)">
                                      <p:cBhvr>
                                        <p:cTn id="65" dur="500"/>
                                        <p:tgtEl>
                                          <p:spTgt spid="40"/>
                                        </p:tgtEl>
                                      </p:cBhvr>
                                    </p:animEffect>
                                  </p:childTnLst>
                                </p:cTn>
                              </p:par>
                              <p:par>
                                <p:cTn id="66" presetID="12" presetClass="entr" presetSubtype="4" fill="hold" grpId="0" nodeType="withEffect">
                                  <p:stCondLst>
                                    <p:cond delay="0"/>
                                  </p:stCondLst>
                                  <p:childTnLst>
                                    <p:set>
                                      <p:cBhvr>
                                        <p:cTn id="67" dur="1" fill="hold">
                                          <p:stCondLst>
                                            <p:cond delay="0"/>
                                          </p:stCondLst>
                                        </p:cTn>
                                        <p:tgtEl>
                                          <p:spTgt spid="27"/>
                                        </p:tgtEl>
                                        <p:attrNameLst>
                                          <p:attrName>style.visibility</p:attrName>
                                        </p:attrNameLst>
                                      </p:cBhvr>
                                      <p:to>
                                        <p:strVal val="visible"/>
                                      </p:to>
                                    </p:set>
                                    <p:animEffect transition="in" filter="slide(fromBottom)">
                                      <p:cBhvr>
                                        <p:cTn id="68" dur="500"/>
                                        <p:tgtEl>
                                          <p:spTgt spid="27"/>
                                        </p:tgtEl>
                                      </p:cBhvr>
                                    </p:animEffect>
                                  </p:childTnLst>
                                </p:cTn>
                              </p:par>
                            </p:childTnLst>
                          </p:cTn>
                        </p:par>
                      </p:childTnLst>
                    </p:cTn>
                  </p:par>
                  <p:par>
                    <p:cTn id="69" fill="hold">
                      <p:stCondLst>
                        <p:cond delay="indefinite"/>
                      </p:stCondLst>
                      <p:childTnLst>
                        <p:par>
                          <p:cTn id="70" fill="hold">
                            <p:stCondLst>
                              <p:cond delay="0"/>
                            </p:stCondLst>
                            <p:childTnLst>
                              <p:par>
                                <p:cTn id="71" presetID="12" presetClass="entr" presetSubtype="4" fill="hold" grpId="0" nodeType="clickEffect">
                                  <p:stCondLst>
                                    <p:cond delay="0"/>
                                  </p:stCondLst>
                                  <p:childTnLst>
                                    <p:set>
                                      <p:cBhvr>
                                        <p:cTn id="72" dur="1" fill="hold">
                                          <p:stCondLst>
                                            <p:cond delay="0"/>
                                          </p:stCondLst>
                                        </p:cTn>
                                        <p:tgtEl>
                                          <p:spTgt spid="41"/>
                                        </p:tgtEl>
                                        <p:attrNameLst>
                                          <p:attrName>style.visibility</p:attrName>
                                        </p:attrNameLst>
                                      </p:cBhvr>
                                      <p:to>
                                        <p:strVal val="visible"/>
                                      </p:to>
                                    </p:set>
                                    <p:animEffect transition="in" filter="slide(fromBottom)">
                                      <p:cBhvr>
                                        <p:cTn id="73" dur="500"/>
                                        <p:tgtEl>
                                          <p:spTgt spid="41"/>
                                        </p:tgtEl>
                                      </p:cBhvr>
                                    </p:animEffect>
                                  </p:childTnLst>
                                </p:cTn>
                              </p:par>
                              <p:par>
                                <p:cTn id="74" presetID="12" presetClass="entr" presetSubtype="4" fill="hold" grpId="0" nodeType="withEffect">
                                  <p:stCondLst>
                                    <p:cond delay="0"/>
                                  </p:stCondLst>
                                  <p:childTnLst>
                                    <p:set>
                                      <p:cBhvr>
                                        <p:cTn id="75" dur="1" fill="hold">
                                          <p:stCondLst>
                                            <p:cond delay="0"/>
                                          </p:stCondLst>
                                        </p:cTn>
                                        <p:tgtEl>
                                          <p:spTgt spid="34"/>
                                        </p:tgtEl>
                                        <p:attrNameLst>
                                          <p:attrName>style.visibility</p:attrName>
                                        </p:attrNameLst>
                                      </p:cBhvr>
                                      <p:to>
                                        <p:strVal val="visible"/>
                                      </p:to>
                                    </p:set>
                                    <p:animEffect transition="in" filter="slide(fromBottom)">
                                      <p:cBhvr>
                                        <p:cTn id="76" dur="500"/>
                                        <p:tgtEl>
                                          <p:spTgt spid="34"/>
                                        </p:tgtEl>
                                      </p:cBhvr>
                                    </p:animEffect>
                                  </p:childTnLst>
                                </p:cTn>
                              </p:par>
                              <p:par>
                                <p:cTn id="77" presetID="12" presetClass="entr" presetSubtype="4" fill="hold" grpId="0" nodeType="withEffect">
                                  <p:stCondLst>
                                    <p:cond delay="0"/>
                                  </p:stCondLst>
                                  <p:childTnLst>
                                    <p:set>
                                      <p:cBhvr>
                                        <p:cTn id="78" dur="1" fill="hold">
                                          <p:stCondLst>
                                            <p:cond delay="0"/>
                                          </p:stCondLst>
                                        </p:cTn>
                                        <p:tgtEl>
                                          <p:spTgt spid="28"/>
                                        </p:tgtEl>
                                        <p:attrNameLst>
                                          <p:attrName>style.visibility</p:attrName>
                                        </p:attrNameLst>
                                      </p:cBhvr>
                                      <p:to>
                                        <p:strVal val="visible"/>
                                      </p:to>
                                    </p:set>
                                    <p:animEffect transition="in" filter="slide(fromBottom)">
                                      <p:cBhvr>
                                        <p:cTn id="79" dur="500"/>
                                        <p:tgtEl>
                                          <p:spTgt spid="28"/>
                                        </p:tgtEl>
                                      </p:cBhvr>
                                    </p:animEffect>
                                  </p:childTnLst>
                                </p:cTn>
                              </p:par>
                            </p:childTnLst>
                          </p:cTn>
                        </p:par>
                      </p:childTnLst>
                    </p:cTn>
                  </p:par>
                  <p:par>
                    <p:cTn id="80" fill="hold">
                      <p:stCondLst>
                        <p:cond delay="indefinite"/>
                      </p:stCondLst>
                      <p:childTnLst>
                        <p:par>
                          <p:cTn id="81" fill="hold">
                            <p:stCondLst>
                              <p:cond delay="0"/>
                            </p:stCondLst>
                            <p:childTnLst>
                              <p:par>
                                <p:cTn id="82" presetID="12" presetClass="entr" presetSubtype="4" fill="hold" grpId="0" nodeType="clickEffect">
                                  <p:stCondLst>
                                    <p:cond delay="0"/>
                                  </p:stCondLst>
                                  <p:childTnLst>
                                    <p:set>
                                      <p:cBhvr>
                                        <p:cTn id="83" dur="1" fill="hold">
                                          <p:stCondLst>
                                            <p:cond delay="0"/>
                                          </p:stCondLst>
                                        </p:cTn>
                                        <p:tgtEl>
                                          <p:spTgt spid="42"/>
                                        </p:tgtEl>
                                        <p:attrNameLst>
                                          <p:attrName>style.visibility</p:attrName>
                                        </p:attrNameLst>
                                      </p:cBhvr>
                                      <p:to>
                                        <p:strVal val="visible"/>
                                      </p:to>
                                    </p:set>
                                    <p:animEffect transition="in" filter="slide(fromBottom)">
                                      <p:cBhvr>
                                        <p:cTn id="84" dur="500"/>
                                        <p:tgtEl>
                                          <p:spTgt spid="42"/>
                                        </p:tgtEl>
                                      </p:cBhvr>
                                    </p:animEffect>
                                  </p:childTnLst>
                                </p:cTn>
                              </p:par>
                            </p:childTnLst>
                          </p:cTn>
                        </p:par>
                      </p:childTnLst>
                    </p:cTn>
                  </p:par>
                  <p:par>
                    <p:cTn id="85" fill="hold">
                      <p:stCondLst>
                        <p:cond delay="indefinite"/>
                      </p:stCondLst>
                      <p:childTnLst>
                        <p:par>
                          <p:cTn id="86" fill="hold">
                            <p:stCondLst>
                              <p:cond delay="0"/>
                            </p:stCondLst>
                            <p:childTnLst>
                              <p:par>
                                <p:cTn id="87" presetID="3" presetClass="entr" presetSubtype="10" fill="hold" grpId="0" nodeType="clickEffect">
                                  <p:stCondLst>
                                    <p:cond delay="0"/>
                                  </p:stCondLst>
                                  <p:childTnLst>
                                    <p:set>
                                      <p:cBhvr>
                                        <p:cTn id="88" dur="1" fill="hold">
                                          <p:stCondLst>
                                            <p:cond delay="0"/>
                                          </p:stCondLst>
                                        </p:cTn>
                                        <p:tgtEl>
                                          <p:spTgt spid="44"/>
                                        </p:tgtEl>
                                        <p:attrNameLst>
                                          <p:attrName>style.visibility</p:attrName>
                                        </p:attrNameLst>
                                      </p:cBhvr>
                                      <p:to>
                                        <p:strVal val="visible"/>
                                      </p:to>
                                    </p:set>
                                    <p:animEffect transition="in" filter="blinds(horizontal)">
                                      <p:cBhvr>
                                        <p:cTn id="89"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40" grpId="0" animBg="1"/>
      <p:bldP spid="41" grpId="0" animBg="1"/>
      <p:bldP spid="42" grpId="0"/>
      <p:bldP spid="44" grpId="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0063EC4C-CFD8-4F45-A0A2-30028C1F73DB}" type="slidenum">
              <a:rPr lang="zh-CN" altLang="en-US" b="1">
                <a:solidFill>
                  <a:srgbClr val="F79646">
                    <a:lumMod val="75000"/>
                  </a:srgbClr>
                </a:solidFill>
              </a:rPr>
              <a:pPr/>
              <a:t>73</a:t>
            </a:fld>
            <a:endParaRPr lang="zh-CN" altLang="en-US" b="1" dirty="0">
              <a:solidFill>
                <a:srgbClr val="F79646">
                  <a:lumMod val="75000"/>
                </a:srgbClr>
              </a:solidFill>
            </a:endParaRPr>
          </a:p>
        </p:txBody>
      </p:sp>
      <p:sp>
        <p:nvSpPr>
          <p:cNvPr id="2" name="标题 1"/>
          <p:cNvSpPr>
            <a:spLocks noGrp="1"/>
          </p:cNvSpPr>
          <p:nvPr>
            <p:ph type="title"/>
          </p:nvPr>
        </p:nvSpPr>
        <p:spPr>
          <a:xfrm>
            <a:off x="457200" y="0"/>
            <a:ext cx="8229600" cy="1143000"/>
          </a:xfrm>
        </p:spPr>
        <p:txBody>
          <a:bodyPr>
            <a:normAutofit/>
          </a:bodyPr>
          <a:lstStyle/>
          <a:p>
            <a:pPr lvl="0" fontAlgn="base">
              <a:lnSpc>
                <a:spcPct val="150000"/>
              </a:lnSpc>
              <a:spcBef>
                <a:spcPct val="5000"/>
              </a:spcBef>
              <a:spcAft>
                <a:spcPct val="5000"/>
              </a:spcAft>
            </a:pPr>
            <a:r>
              <a:rPr kumimoji="1" lang="en-US" altLang="zh-CN" sz="3200" b="1" dirty="0">
                <a:latin typeface="Arial" charset="0"/>
                <a:ea typeface="宋体" charset="-122"/>
                <a:cs typeface="+mn-cs"/>
              </a:rPr>
              <a:t>6.4.2 </a:t>
            </a:r>
            <a:r>
              <a:rPr kumimoji="1" lang="zh-CN" altLang="en-US" sz="3200" b="1" dirty="0">
                <a:latin typeface="Arial" charset="0"/>
                <a:ea typeface="宋体" charset="-122"/>
                <a:cs typeface="+mn-cs"/>
              </a:rPr>
              <a:t>树形选择排序</a:t>
            </a:r>
          </a:p>
        </p:txBody>
      </p:sp>
      <p:sp>
        <p:nvSpPr>
          <p:cNvPr id="4" name="日期占位符 3"/>
          <p:cNvSpPr>
            <a:spLocks noGrp="1"/>
          </p:cNvSpPr>
          <p:nvPr>
            <p:ph type="dt" sz="half" idx="4294967295"/>
          </p:nvPr>
        </p:nvSpPr>
        <p:spPr>
          <a:xfrm>
            <a:off x="0" y="6356350"/>
            <a:ext cx="2133600" cy="365125"/>
          </a:xfrm>
        </p:spPr>
        <p:txBody>
          <a:bodyPr/>
          <a:lstStyle/>
          <a:p>
            <a:fld id="{85ADE95F-6AD5-4C93-824A-A84192DBDC0A}" type="datetime1">
              <a:rPr lang="zh-CN" altLang="en-US" b="1" smtClean="0">
                <a:solidFill>
                  <a:srgbClr val="F79646">
                    <a:lumMod val="75000"/>
                  </a:srgbClr>
                </a:solidFill>
              </a:rPr>
              <a:t>2025/4/9</a:t>
            </a:fld>
            <a:endParaRPr lang="zh-CN" altLang="en-US" b="1" dirty="0">
              <a:solidFill>
                <a:srgbClr val="F79646">
                  <a:lumMod val="75000"/>
                </a:srgbClr>
              </a:solidFill>
            </a:endParaRPr>
          </a:p>
        </p:txBody>
      </p:sp>
      <p:pic>
        <p:nvPicPr>
          <p:cNvPr id="2049" name="Picture 1" descr="C:\Users\Haijun\AppData\Roaming\Tencent\Users\2968516474\QQ\WinTemp\RichOle\O5)[OOM[}$H7(6{A~41GY`Q.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73137" y="1"/>
            <a:ext cx="970863" cy="838199"/>
          </a:xfrm>
          <a:prstGeom prst="rect">
            <a:avLst/>
          </a:prstGeom>
          <a:noFill/>
          <a:extLst>
            <a:ext uri="{909E8E84-426E-40DD-AFC4-6F175D3DCCD1}">
              <a14:hiddenFill xmlns:a14="http://schemas.microsoft.com/office/drawing/2010/main">
                <a:solidFill>
                  <a:srgbClr val="FFFFFF"/>
                </a:solidFill>
              </a14:hiddenFill>
            </a:ext>
          </a:extLst>
        </p:spPr>
      </p:pic>
      <p:cxnSp>
        <p:nvCxnSpPr>
          <p:cNvPr id="12" name="直接连接符 11"/>
          <p:cNvCxnSpPr/>
          <p:nvPr/>
        </p:nvCxnSpPr>
        <p:spPr>
          <a:xfrm>
            <a:off x="457200" y="6324600"/>
            <a:ext cx="822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4" name="Oval 2"/>
          <p:cNvSpPr>
            <a:spLocks noChangeArrowheads="1"/>
          </p:cNvSpPr>
          <p:nvPr/>
        </p:nvSpPr>
        <p:spPr bwMode="auto">
          <a:xfrm>
            <a:off x="66675" y="5441950"/>
            <a:ext cx="649287" cy="577850"/>
          </a:xfrm>
          <a:prstGeom prst="ellipse">
            <a:avLst/>
          </a:prstGeom>
          <a:noFill/>
          <a:ln w="9525">
            <a:solidFill>
              <a:srgbClr val="000000"/>
            </a:solidFill>
            <a:miter lim="800000"/>
            <a:headEnd/>
            <a:tailEnd/>
          </a:ln>
          <a:effec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800" b="1" i="0" u="none" strike="noStrike" kern="0" cap="none" spc="0" normalizeH="0" baseline="0" noProof="0">
                <a:ln>
                  <a:noFill/>
                </a:ln>
                <a:solidFill>
                  <a:srgbClr val="000000"/>
                </a:solidFill>
                <a:effectLst/>
                <a:uLnTx/>
                <a:uFillTx/>
                <a:latin typeface="Tahoma" pitchFamily="34" charset="0"/>
              </a:rPr>
              <a:t>10</a:t>
            </a:r>
          </a:p>
        </p:txBody>
      </p:sp>
      <p:sp>
        <p:nvSpPr>
          <p:cNvPr id="45" name="Oval 3"/>
          <p:cNvSpPr>
            <a:spLocks noChangeArrowheads="1"/>
          </p:cNvSpPr>
          <p:nvPr/>
        </p:nvSpPr>
        <p:spPr bwMode="auto">
          <a:xfrm>
            <a:off x="1001712" y="5441950"/>
            <a:ext cx="649288" cy="577850"/>
          </a:xfrm>
          <a:prstGeom prst="ellipse">
            <a:avLst/>
          </a:prstGeom>
          <a:noFill/>
          <a:ln w="9525">
            <a:solidFill>
              <a:srgbClr val="000000"/>
            </a:solidFill>
            <a:miter lim="800000"/>
            <a:headEnd/>
            <a:tailEnd/>
          </a:ln>
          <a:effec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800" b="1" i="0" u="none" strike="noStrike" kern="0" cap="none" spc="0" normalizeH="0" baseline="0" noProof="0">
                <a:ln>
                  <a:noFill/>
                </a:ln>
                <a:solidFill>
                  <a:srgbClr val="000000"/>
                </a:solidFill>
                <a:effectLst/>
                <a:uLnTx/>
                <a:uFillTx/>
                <a:latin typeface="Tahoma" pitchFamily="34" charset="0"/>
              </a:rPr>
              <a:t>9</a:t>
            </a:r>
          </a:p>
        </p:txBody>
      </p:sp>
      <p:sp>
        <p:nvSpPr>
          <p:cNvPr id="46" name="Oval 4"/>
          <p:cNvSpPr>
            <a:spLocks noChangeArrowheads="1"/>
          </p:cNvSpPr>
          <p:nvPr/>
        </p:nvSpPr>
        <p:spPr bwMode="auto">
          <a:xfrm>
            <a:off x="2009775" y="5441950"/>
            <a:ext cx="649287" cy="577850"/>
          </a:xfrm>
          <a:prstGeom prst="ellipse">
            <a:avLst/>
          </a:prstGeom>
          <a:noFill/>
          <a:ln w="9525">
            <a:solidFill>
              <a:srgbClr val="000000"/>
            </a:solidFill>
            <a:miter lim="800000"/>
            <a:headEnd/>
            <a:tailEnd/>
          </a:ln>
          <a:effec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800" b="1" i="0" u="none" strike="noStrike" kern="0" cap="none" spc="0" normalizeH="0" baseline="0" noProof="0">
                <a:ln>
                  <a:noFill/>
                </a:ln>
                <a:solidFill>
                  <a:srgbClr val="000000"/>
                </a:solidFill>
                <a:effectLst/>
                <a:uLnTx/>
                <a:uFillTx/>
                <a:latin typeface="Tahoma" pitchFamily="34" charset="0"/>
              </a:rPr>
              <a:t>20</a:t>
            </a:r>
          </a:p>
        </p:txBody>
      </p:sp>
      <p:sp>
        <p:nvSpPr>
          <p:cNvPr id="47" name="Oval 5"/>
          <p:cNvSpPr>
            <a:spLocks noChangeArrowheads="1"/>
          </p:cNvSpPr>
          <p:nvPr/>
        </p:nvSpPr>
        <p:spPr bwMode="auto">
          <a:xfrm>
            <a:off x="3017837" y="5370512"/>
            <a:ext cx="649288" cy="577850"/>
          </a:xfrm>
          <a:prstGeom prst="ellipse">
            <a:avLst/>
          </a:prstGeom>
          <a:noFill/>
          <a:ln w="9525">
            <a:solidFill>
              <a:srgbClr val="000000"/>
            </a:solidFill>
            <a:miter lim="800000"/>
            <a:headEnd/>
            <a:tailEnd/>
          </a:ln>
          <a:effec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800" b="1" i="0" u="none" strike="noStrike" kern="0" cap="none" spc="0" normalizeH="0" baseline="0" noProof="0">
                <a:ln>
                  <a:noFill/>
                </a:ln>
                <a:solidFill>
                  <a:srgbClr val="000000"/>
                </a:solidFill>
                <a:effectLst/>
                <a:uLnTx/>
                <a:uFillTx/>
                <a:latin typeface="Tahoma" pitchFamily="34" charset="0"/>
                <a:sym typeface="Symbol" pitchFamily="18" charset="2"/>
              </a:rPr>
              <a:t></a:t>
            </a:r>
          </a:p>
        </p:txBody>
      </p:sp>
      <p:sp>
        <p:nvSpPr>
          <p:cNvPr id="48" name="Oval 6"/>
          <p:cNvSpPr>
            <a:spLocks noChangeArrowheads="1"/>
          </p:cNvSpPr>
          <p:nvPr/>
        </p:nvSpPr>
        <p:spPr bwMode="auto">
          <a:xfrm>
            <a:off x="3952875" y="5441950"/>
            <a:ext cx="649287" cy="577850"/>
          </a:xfrm>
          <a:prstGeom prst="ellipse">
            <a:avLst/>
          </a:prstGeom>
          <a:noFill/>
          <a:ln w="9525">
            <a:solidFill>
              <a:srgbClr val="000000"/>
            </a:solidFill>
            <a:miter lim="800000"/>
            <a:headEnd/>
            <a:tailEnd/>
          </a:ln>
          <a:effec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800" b="1" i="0" u="none" strike="noStrike" kern="0" cap="none" spc="0" normalizeH="0" baseline="0" noProof="0">
                <a:ln>
                  <a:noFill/>
                </a:ln>
                <a:solidFill>
                  <a:srgbClr val="000000"/>
                </a:solidFill>
                <a:effectLst/>
                <a:uLnTx/>
                <a:uFillTx/>
                <a:latin typeface="Tahoma" pitchFamily="34" charset="0"/>
              </a:rPr>
              <a:t>8</a:t>
            </a:r>
          </a:p>
        </p:txBody>
      </p:sp>
      <p:sp>
        <p:nvSpPr>
          <p:cNvPr id="49" name="Oval 7"/>
          <p:cNvSpPr>
            <a:spLocks noChangeArrowheads="1"/>
          </p:cNvSpPr>
          <p:nvPr/>
        </p:nvSpPr>
        <p:spPr bwMode="auto">
          <a:xfrm>
            <a:off x="4962525" y="5440362"/>
            <a:ext cx="649287" cy="577850"/>
          </a:xfrm>
          <a:prstGeom prst="ellipse">
            <a:avLst/>
          </a:prstGeom>
          <a:noFill/>
          <a:ln w="9525">
            <a:solidFill>
              <a:srgbClr val="000000"/>
            </a:solidFill>
            <a:miter lim="800000"/>
            <a:headEnd/>
            <a:tailEnd/>
          </a:ln>
          <a:effec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800" b="1" i="0" u="none" strike="noStrike" kern="0" cap="none" spc="0" normalizeH="0" baseline="0" noProof="0">
                <a:ln>
                  <a:noFill/>
                </a:ln>
                <a:solidFill>
                  <a:srgbClr val="000000"/>
                </a:solidFill>
                <a:effectLst/>
                <a:uLnTx/>
                <a:uFillTx/>
                <a:latin typeface="Tahoma" pitchFamily="34" charset="0"/>
              </a:rPr>
              <a:t>9</a:t>
            </a:r>
          </a:p>
        </p:txBody>
      </p:sp>
      <p:sp>
        <p:nvSpPr>
          <p:cNvPr id="50" name="Oval 8"/>
          <p:cNvSpPr>
            <a:spLocks noChangeArrowheads="1"/>
          </p:cNvSpPr>
          <p:nvPr/>
        </p:nvSpPr>
        <p:spPr bwMode="auto">
          <a:xfrm>
            <a:off x="6042025" y="5440362"/>
            <a:ext cx="649287" cy="577850"/>
          </a:xfrm>
          <a:prstGeom prst="ellipse">
            <a:avLst/>
          </a:prstGeom>
          <a:noFill/>
          <a:ln w="9525">
            <a:solidFill>
              <a:srgbClr val="000000"/>
            </a:solidFill>
            <a:miter lim="800000"/>
            <a:headEnd/>
            <a:tailEnd/>
          </a:ln>
          <a:effec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800" b="1" i="0" u="none" strike="noStrike" kern="0" cap="none" spc="0" normalizeH="0" baseline="0" noProof="0">
                <a:ln>
                  <a:noFill/>
                </a:ln>
                <a:solidFill>
                  <a:srgbClr val="000000"/>
                </a:solidFill>
                <a:effectLst/>
                <a:uLnTx/>
                <a:uFillTx/>
                <a:latin typeface="Tahoma" pitchFamily="34" charset="0"/>
              </a:rPr>
              <a:t>90</a:t>
            </a:r>
          </a:p>
        </p:txBody>
      </p:sp>
      <p:sp>
        <p:nvSpPr>
          <p:cNvPr id="51" name="Oval 9"/>
          <p:cNvSpPr>
            <a:spLocks noChangeArrowheads="1"/>
          </p:cNvSpPr>
          <p:nvPr/>
        </p:nvSpPr>
        <p:spPr bwMode="auto">
          <a:xfrm>
            <a:off x="7123112" y="5438775"/>
            <a:ext cx="649288" cy="577850"/>
          </a:xfrm>
          <a:prstGeom prst="ellipse">
            <a:avLst/>
          </a:prstGeom>
          <a:noFill/>
          <a:ln w="9525">
            <a:solidFill>
              <a:srgbClr val="000000"/>
            </a:solidFill>
            <a:miter lim="800000"/>
            <a:headEnd/>
            <a:tailEnd/>
          </a:ln>
          <a:effec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800" b="1" i="0" u="none" strike="noStrike" kern="0" cap="none" spc="0" normalizeH="0" baseline="0" noProof="0">
                <a:ln>
                  <a:noFill/>
                </a:ln>
                <a:solidFill>
                  <a:srgbClr val="000000"/>
                </a:solidFill>
                <a:effectLst/>
                <a:uLnTx/>
                <a:uFillTx/>
                <a:latin typeface="Tahoma" pitchFamily="34" charset="0"/>
              </a:rPr>
              <a:t>17</a:t>
            </a:r>
          </a:p>
        </p:txBody>
      </p:sp>
      <p:sp>
        <p:nvSpPr>
          <p:cNvPr id="52" name="Line 10"/>
          <p:cNvSpPr>
            <a:spLocks noChangeShapeType="1"/>
          </p:cNvSpPr>
          <p:nvPr/>
        </p:nvSpPr>
        <p:spPr bwMode="auto">
          <a:xfrm flipV="1">
            <a:off x="354012" y="5081587"/>
            <a:ext cx="287338" cy="360363"/>
          </a:xfrm>
          <a:prstGeom prst="line">
            <a:avLst/>
          </a:prstGeom>
          <a:noFill/>
          <a:ln w="9525">
            <a:solidFill>
              <a:srgbClr val="000000"/>
            </a:solidFill>
            <a:round/>
            <a:headEnd/>
            <a:tailEnd/>
          </a:ln>
          <a:effectLst/>
        </p:spPr>
        <p:txBody>
          <a:bodyPr lIns="90000" tIns="46800" rIns="90000" bIns="46800">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CN" altLang="en-US" sz="3000" b="1" i="0" u="none" strike="noStrike" kern="0" cap="none" spc="0" normalizeH="0" baseline="0" noProof="0">
              <a:ln>
                <a:noFill/>
              </a:ln>
              <a:solidFill>
                <a:srgbClr val="6600CC"/>
              </a:solidFill>
              <a:effectLst/>
              <a:uLnTx/>
              <a:uFillTx/>
              <a:latin typeface="Times New Roman" pitchFamily="18" charset="0"/>
              <a:ea typeface="楷体_GB2312" pitchFamily="49" charset="-122"/>
            </a:endParaRPr>
          </a:p>
        </p:txBody>
      </p:sp>
      <p:sp>
        <p:nvSpPr>
          <p:cNvPr id="53" name="Oval 11"/>
          <p:cNvSpPr>
            <a:spLocks noChangeArrowheads="1"/>
          </p:cNvSpPr>
          <p:nvPr/>
        </p:nvSpPr>
        <p:spPr bwMode="auto">
          <a:xfrm>
            <a:off x="569912" y="4505325"/>
            <a:ext cx="649288" cy="577850"/>
          </a:xfrm>
          <a:prstGeom prst="ellipse">
            <a:avLst/>
          </a:prstGeom>
          <a:noFill/>
          <a:ln w="9525">
            <a:solidFill>
              <a:srgbClr val="000000"/>
            </a:solidFill>
            <a:miter lim="800000"/>
            <a:headEnd/>
            <a:tailEnd/>
          </a:ln>
          <a:effec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800" b="1" i="0" u="none" strike="noStrike" kern="0" cap="none" spc="0" normalizeH="0" baseline="0" noProof="0">
                <a:ln>
                  <a:noFill/>
                </a:ln>
                <a:solidFill>
                  <a:srgbClr val="000000"/>
                </a:solidFill>
                <a:effectLst/>
                <a:uLnTx/>
                <a:uFillTx/>
                <a:latin typeface="Tahoma" pitchFamily="34" charset="0"/>
              </a:rPr>
              <a:t>9</a:t>
            </a:r>
          </a:p>
        </p:txBody>
      </p:sp>
      <p:sp>
        <p:nvSpPr>
          <p:cNvPr id="54" name="Oval 12"/>
          <p:cNvSpPr>
            <a:spLocks noChangeArrowheads="1"/>
          </p:cNvSpPr>
          <p:nvPr/>
        </p:nvSpPr>
        <p:spPr bwMode="auto">
          <a:xfrm>
            <a:off x="2513012" y="4505325"/>
            <a:ext cx="649288" cy="577850"/>
          </a:xfrm>
          <a:prstGeom prst="ellipse">
            <a:avLst/>
          </a:prstGeom>
          <a:noFill/>
          <a:ln w="9525">
            <a:solidFill>
              <a:srgbClr val="000000"/>
            </a:solidFill>
            <a:miter lim="800000"/>
            <a:headEnd/>
            <a:tailEnd/>
          </a:ln>
          <a:effec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800" b="1" i="0" u="none" strike="noStrike" kern="0" cap="none" spc="0" normalizeH="0" baseline="0" noProof="0">
                <a:ln>
                  <a:noFill/>
                </a:ln>
                <a:solidFill>
                  <a:srgbClr val="000000"/>
                </a:solidFill>
                <a:effectLst/>
                <a:uLnTx/>
                <a:uFillTx/>
                <a:latin typeface="Tahoma" pitchFamily="34" charset="0"/>
              </a:rPr>
              <a:t>20</a:t>
            </a:r>
          </a:p>
        </p:txBody>
      </p:sp>
      <p:sp>
        <p:nvSpPr>
          <p:cNvPr id="55" name="Oval 13"/>
          <p:cNvSpPr>
            <a:spLocks noChangeArrowheads="1"/>
          </p:cNvSpPr>
          <p:nvPr/>
        </p:nvSpPr>
        <p:spPr bwMode="auto">
          <a:xfrm>
            <a:off x="4457700" y="4578350"/>
            <a:ext cx="649287" cy="577850"/>
          </a:xfrm>
          <a:prstGeom prst="ellipse">
            <a:avLst/>
          </a:prstGeom>
          <a:noFill/>
          <a:ln w="9525">
            <a:solidFill>
              <a:srgbClr val="000000"/>
            </a:solidFill>
            <a:miter lim="800000"/>
            <a:headEnd/>
            <a:tailEnd/>
          </a:ln>
          <a:effec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800" b="1" i="0" u="none" strike="noStrike" kern="0" cap="none" spc="0" normalizeH="0" baseline="0" noProof="0">
                <a:ln>
                  <a:noFill/>
                </a:ln>
                <a:solidFill>
                  <a:srgbClr val="000000"/>
                </a:solidFill>
                <a:effectLst/>
                <a:uLnTx/>
                <a:uFillTx/>
                <a:latin typeface="Tahoma" pitchFamily="34" charset="0"/>
              </a:rPr>
              <a:t>8</a:t>
            </a:r>
          </a:p>
        </p:txBody>
      </p:sp>
      <p:sp>
        <p:nvSpPr>
          <p:cNvPr id="56" name="Oval 14"/>
          <p:cNvSpPr>
            <a:spLocks noChangeArrowheads="1"/>
          </p:cNvSpPr>
          <p:nvPr/>
        </p:nvSpPr>
        <p:spPr bwMode="auto">
          <a:xfrm>
            <a:off x="6546850" y="4503737"/>
            <a:ext cx="649287" cy="577850"/>
          </a:xfrm>
          <a:prstGeom prst="ellipse">
            <a:avLst/>
          </a:prstGeom>
          <a:noFill/>
          <a:ln w="9525">
            <a:solidFill>
              <a:srgbClr val="000000"/>
            </a:solidFill>
            <a:miter lim="800000"/>
            <a:headEnd/>
            <a:tailEnd/>
          </a:ln>
          <a:effec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800" b="1" i="0" u="none" strike="noStrike" kern="0" cap="none" spc="0" normalizeH="0" baseline="0" noProof="0">
                <a:ln>
                  <a:noFill/>
                </a:ln>
                <a:solidFill>
                  <a:srgbClr val="000000"/>
                </a:solidFill>
                <a:effectLst/>
                <a:uLnTx/>
                <a:uFillTx/>
                <a:latin typeface="Tahoma" pitchFamily="34" charset="0"/>
              </a:rPr>
              <a:t>17</a:t>
            </a:r>
          </a:p>
        </p:txBody>
      </p:sp>
      <p:sp>
        <p:nvSpPr>
          <p:cNvPr id="57" name="Oval 15"/>
          <p:cNvSpPr>
            <a:spLocks noChangeArrowheads="1"/>
          </p:cNvSpPr>
          <p:nvPr/>
        </p:nvSpPr>
        <p:spPr bwMode="auto">
          <a:xfrm>
            <a:off x="1577975" y="3713162"/>
            <a:ext cx="649287" cy="577850"/>
          </a:xfrm>
          <a:prstGeom prst="ellipse">
            <a:avLst/>
          </a:prstGeom>
          <a:noFill/>
          <a:ln w="9525">
            <a:solidFill>
              <a:srgbClr val="000000"/>
            </a:solidFill>
            <a:miter lim="800000"/>
            <a:headEnd/>
            <a:tailEnd/>
          </a:ln>
          <a:effec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800" b="1" i="0" u="none" strike="noStrike" kern="0" cap="none" spc="0" normalizeH="0" baseline="0" noProof="0">
                <a:ln>
                  <a:noFill/>
                </a:ln>
                <a:solidFill>
                  <a:srgbClr val="000000"/>
                </a:solidFill>
                <a:effectLst/>
                <a:uLnTx/>
                <a:uFillTx/>
                <a:latin typeface="Tahoma" pitchFamily="34" charset="0"/>
              </a:rPr>
              <a:t>9</a:t>
            </a:r>
          </a:p>
        </p:txBody>
      </p:sp>
      <p:sp>
        <p:nvSpPr>
          <p:cNvPr id="58" name="Oval 16"/>
          <p:cNvSpPr>
            <a:spLocks noChangeArrowheads="1"/>
          </p:cNvSpPr>
          <p:nvPr/>
        </p:nvSpPr>
        <p:spPr bwMode="auto">
          <a:xfrm>
            <a:off x="5537200" y="3711575"/>
            <a:ext cx="649287" cy="577850"/>
          </a:xfrm>
          <a:prstGeom prst="ellipse">
            <a:avLst/>
          </a:prstGeom>
          <a:noFill/>
          <a:ln w="9525">
            <a:solidFill>
              <a:srgbClr val="000000"/>
            </a:solidFill>
            <a:miter lim="800000"/>
            <a:headEnd/>
            <a:tailEnd/>
          </a:ln>
          <a:effec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800" b="1" i="0" u="none" strike="noStrike" kern="0" cap="none" spc="0" normalizeH="0" baseline="0" noProof="0">
                <a:ln>
                  <a:noFill/>
                </a:ln>
                <a:solidFill>
                  <a:srgbClr val="000000"/>
                </a:solidFill>
                <a:effectLst/>
                <a:uLnTx/>
                <a:uFillTx/>
                <a:latin typeface="Tahoma" pitchFamily="34" charset="0"/>
              </a:rPr>
              <a:t>8</a:t>
            </a:r>
          </a:p>
        </p:txBody>
      </p:sp>
      <p:sp>
        <p:nvSpPr>
          <p:cNvPr id="59" name="Oval 17"/>
          <p:cNvSpPr>
            <a:spLocks noChangeArrowheads="1"/>
          </p:cNvSpPr>
          <p:nvPr/>
        </p:nvSpPr>
        <p:spPr bwMode="auto">
          <a:xfrm>
            <a:off x="3521075" y="2776537"/>
            <a:ext cx="649287" cy="577850"/>
          </a:xfrm>
          <a:prstGeom prst="ellipse">
            <a:avLst/>
          </a:prstGeom>
          <a:noFill/>
          <a:ln w="9525">
            <a:solidFill>
              <a:srgbClr val="000000"/>
            </a:solidFill>
            <a:miter lim="800000"/>
            <a:headEnd/>
            <a:tailEnd/>
          </a:ln>
          <a:effec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800" b="1" i="0" u="none" strike="noStrike" kern="0" cap="none" spc="0" normalizeH="0" baseline="0" noProof="0">
                <a:ln>
                  <a:noFill/>
                </a:ln>
                <a:solidFill>
                  <a:srgbClr val="000000"/>
                </a:solidFill>
                <a:effectLst/>
                <a:uLnTx/>
                <a:uFillTx/>
                <a:latin typeface="Tahoma" pitchFamily="34" charset="0"/>
              </a:rPr>
              <a:t>8</a:t>
            </a:r>
          </a:p>
        </p:txBody>
      </p:sp>
      <p:sp>
        <p:nvSpPr>
          <p:cNvPr id="60" name="Line 18"/>
          <p:cNvSpPr>
            <a:spLocks noChangeShapeType="1"/>
          </p:cNvSpPr>
          <p:nvPr/>
        </p:nvSpPr>
        <p:spPr bwMode="auto">
          <a:xfrm>
            <a:off x="1074737" y="5081587"/>
            <a:ext cx="215900" cy="360363"/>
          </a:xfrm>
          <a:prstGeom prst="line">
            <a:avLst/>
          </a:prstGeom>
          <a:noFill/>
          <a:ln w="9525">
            <a:solidFill>
              <a:srgbClr val="000000"/>
            </a:solidFill>
            <a:round/>
            <a:headEnd/>
            <a:tailEnd/>
          </a:ln>
          <a:effectLst/>
        </p:spPr>
        <p:txBody>
          <a:bodyPr lIns="90000" tIns="46800" rIns="90000" bIns="46800">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CN" altLang="en-US" sz="3000" b="1" i="0" u="none" strike="noStrike" kern="0" cap="none" spc="0" normalizeH="0" baseline="0" noProof="0">
              <a:ln>
                <a:noFill/>
              </a:ln>
              <a:solidFill>
                <a:srgbClr val="6600CC"/>
              </a:solidFill>
              <a:effectLst/>
              <a:uLnTx/>
              <a:uFillTx/>
              <a:latin typeface="Times New Roman" pitchFamily="18" charset="0"/>
              <a:ea typeface="楷体_GB2312" pitchFamily="49" charset="-122"/>
            </a:endParaRPr>
          </a:p>
        </p:txBody>
      </p:sp>
      <p:sp>
        <p:nvSpPr>
          <p:cNvPr id="61" name="Line 19"/>
          <p:cNvSpPr>
            <a:spLocks noChangeShapeType="1"/>
          </p:cNvSpPr>
          <p:nvPr/>
        </p:nvSpPr>
        <p:spPr bwMode="auto">
          <a:xfrm flipV="1">
            <a:off x="2298700" y="5010150"/>
            <a:ext cx="287337" cy="431800"/>
          </a:xfrm>
          <a:prstGeom prst="line">
            <a:avLst/>
          </a:prstGeom>
          <a:noFill/>
          <a:ln w="9525">
            <a:solidFill>
              <a:srgbClr val="000000"/>
            </a:solidFill>
            <a:round/>
            <a:headEnd/>
            <a:tailEnd/>
          </a:ln>
          <a:effectLst/>
        </p:spPr>
        <p:txBody>
          <a:bodyPr lIns="90000" tIns="46800" rIns="90000" bIns="46800">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CN" altLang="en-US" sz="3000" b="1" i="0" u="none" strike="noStrike" kern="0" cap="none" spc="0" normalizeH="0" baseline="0" noProof="0">
              <a:ln>
                <a:noFill/>
              </a:ln>
              <a:solidFill>
                <a:srgbClr val="6600CC"/>
              </a:solidFill>
              <a:effectLst/>
              <a:uLnTx/>
              <a:uFillTx/>
              <a:latin typeface="Times New Roman" pitchFamily="18" charset="0"/>
              <a:ea typeface="楷体_GB2312" pitchFamily="49" charset="-122"/>
            </a:endParaRPr>
          </a:p>
        </p:txBody>
      </p:sp>
      <p:sp>
        <p:nvSpPr>
          <p:cNvPr id="62" name="Line 20"/>
          <p:cNvSpPr>
            <a:spLocks noChangeShapeType="1"/>
          </p:cNvSpPr>
          <p:nvPr/>
        </p:nvSpPr>
        <p:spPr bwMode="auto">
          <a:xfrm flipH="1" flipV="1">
            <a:off x="3017837" y="5010150"/>
            <a:ext cx="215900" cy="360362"/>
          </a:xfrm>
          <a:prstGeom prst="line">
            <a:avLst/>
          </a:prstGeom>
          <a:noFill/>
          <a:ln w="9525">
            <a:solidFill>
              <a:srgbClr val="000000"/>
            </a:solidFill>
            <a:round/>
            <a:headEnd/>
            <a:tailEnd/>
          </a:ln>
          <a:effectLst/>
        </p:spPr>
        <p:txBody>
          <a:bodyPr lIns="90000" tIns="46800" rIns="90000" bIns="46800">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CN" altLang="en-US" sz="3000" b="1" i="0" u="none" strike="noStrike" kern="0" cap="none" spc="0" normalizeH="0" baseline="0" noProof="0">
              <a:ln>
                <a:noFill/>
              </a:ln>
              <a:solidFill>
                <a:srgbClr val="6600CC"/>
              </a:solidFill>
              <a:effectLst/>
              <a:uLnTx/>
              <a:uFillTx/>
              <a:latin typeface="Times New Roman" pitchFamily="18" charset="0"/>
              <a:ea typeface="楷体_GB2312" pitchFamily="49" charset="-122"/>
            </a:endParaRPr>
          </a:p>
        </p:txBody>
      </p:sp>
      <p:sp>
        <p:nvSpPr>
          <p:cNvPr id="63" name="Line 21"/>
          <p:cNvSpPr>
            <a:spLocks noChangeShapeType="1"/>
          </p:cNvSpPr>
          <p:nvPr/>
        </p:nvSpPr>
        <p:spPr bwMode="auto">
          <a:xfrm flipV="1">
            <a:off x="1074737" y="4217987"/>
            <a:ext cx="503238" cy="360363"/>
          </a:xfrm>
          <a:prstGeom prst="line">
            <a:avLst/>
          </a:prstGeom>
          <a:noFill/>
          <a:ln w="9525">
            <a:solidFill>
              <a:srgbClr val="000000"/>
            </a:solidFill>
            <a:round/>
            <a:headEnd/>
            <a:tailEnd/>
          </a:ln>
          <a:effectLst/>
        </p:spPr>
        <p:txBody>
          <a:bodyPr lIns="90000" tIns="46800" rIns="90000" bIns="46800">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CN" altLang="en-US" sz="3000" b="1" i="0" u="none" strike="noStrike" kern="0" cap="none" spc="0" normalizeH="0" baseline="0" noProof="0">
              <a:ln>
                <a:noFill/>
              </a:ln>
              <a:solidFill>
                <a:srgbClr val="6600CC"/>
              </a:solidFill>
              <a:effectLst/>
              <a:uLnTx/>
              <a:uFillTx/>
              <a:latin typeface="Times New Roman" pitchFamily="18" charset="0"/>
              <a:ea typeface="楷体_GB2312" pitchFamily="49" charset="-122"/>
            </a:endParaRPr>
          </a:p>
        </p:txBody>
      </p:sp>
      <p:sp>
        <p:nvSpPr>
          <p:cNvPr id="64" name="Line 22"/>
          <p:cNvSpPr>
            <a:spLocks noChangeShapeType="1"/>
          </p:cNvSpPr>
          <p:nvPr/>
        </p:nvSpPr>
        <p:spPr bwMode="auto">
          <a:xfrm flipH="1" flipV="1">
            <a:off x="2154237" y="4289425"/>
            <a:ext cx="431800" cy="288925"/>
          </a:xfrm>
          <a:prstGeom prst="line">
            <a:avLst/>
          </a:prstGeom>
          <a:noFill/>
          <a:ln w="9525">
            <a:solidFill>
              <a:srgbClr val="000000"/>
            </a:solidFill>
            <a:round/>
            <a:headEnd/>
            <a:tailEnd/>
          </a:ln>
          <a:effectLst/>
        </p:spPr>
        <p:txBody>
          <a:bodyPr lIns="90000" tIns="46800" rIns="90000" bIns="46800">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CN" altLang="en-US" sz="3000" b="1" i="0" u="none" strike="noStrike" kern="0" cap="none" spc="0" normalizeH="0" baseline="0" noProof="0">
              <a:ln>
                <a:noFill/>
              </a:ln>
              <a:solidFill>
                <a:srgbClr val="6600CC"/>
              </a:solidFill>
              <a:effectLst/>
              <a:uLnTx/>
              <a:uFillTx/>
              <a:latin typeface="Times New Roman" pitchFamily="18" charset="0"/>
              <a:ea typeface="楷体_GB2312" pitchFamily="49" charset="-122"/>
            </a:endParaRPr>
          </a:p>
        </p:txBody>
      </p:sp>
      <p:sp>
        <p:nvSpPr>
          <p:cNvPr id="65" name="Line 23"/>
          <p:cNvSpPr>
            <a:spLocks noChangeShapeType="1"/>
          </p:cNvSpPr>
          <p:nvPr/>
        </p:nvSpPr>
        <p:spPr bwMode="auto">
          <a:xfrm flipV="1">
            <a:off x="2009775" y="3138487"/>
            <a:ext cx="1512887" cy="574675"/>
          </a:xfrm>
          <a:prstGeom prst="line">
            <a:avLst/>
          </a:prstGeom>
          <a:noFill/>
          <a:ln w="9525">
            <a:solidFill>
              <a:srgbClr val="000000"/>
            </a:solidFill>
            <a:round/>
            <a:headEnd/>
            <a:tailEnd/>
          </a:ln>
          <a:effectLst/>
        </p:spPr>
        <p:txBody>
          <a:bodyPr lIns="90000" tIns="46800" rIns="90000" bIns="46800">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CN" altLang="en-US" sz="3000" b="1" i="0" u="none" strike="noStrike" kern="0" cap="none" spc="0" normalizeH="0" baseline="0" noProof="0">
              <a:ln>
                <a:noFill/>
              </a:ln>
              <a:solidFill>
                <a:srgbClr val="6600CC"/>
              </a:solidFill>
              <a:effectLst/>
              <a:uLnTx/>
              <a:uFillTx/>
              <a:latin typeface="Times New Roman" pitchFamily="18" charset="0"/>
              <a:ea typeface="楷体_GB2312" pitchFamily="49" charset="-122"/>
            </a:endParaRPr>
          </a:p>
        </p:txBody>
      </p:sp>
      <p:sp>
        <p:nvSpPr>
          <p:cNvPr id="66" name="Line 24"/>
          <p:cNvSpPr>
            <a:spLocks noChangeShapeType="1"/>
          </p:cNvSpPr>
          <p:nvPr/>
        </p:nvSpPr>
        <p:spPr bwMode="auto">
          <a:xfrm flipV="1">
            <a:off x="4314825" y="5081587"/>
            <a:ext cx="215900" cy="360363"/>
          </a:xfrm>
          <a:prstGeom prst="line">
            <a:avLst/>
          </a:prstGeom>
          <a:noFill/>
          <a:ln w="9525">
            <a:solidFill>
              <a:srgbClr val="000000"/>
            </a:solidFill>
            <a:round/>
            <a:headEnd/>
            <a:tailEnd/>
          </a:ln>
          <a:effectLst/>
        </p:spPr>
        <p:txBody>
          <a:bodyPr lIns="90000" tIns="46800" rIns="90000" bIns="46800">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CN" altLang="en-US" sz="3000" b="1" i="0" u="none" strike="noStrike" kern="0" cap="none" spc="0" normalizeH="0" baseline="0" noProof="0">
              <a:ln>
                <a:noFill/>
              </a:ln>
              <a:solidFill>
                <a:srgbClr val="6600CC"/>
              </a:solidFill>
              <a:effectLst/>
              <a:uLnTx/>
              <a:uFillTx/>
              <a:latin typeface="Times New Roman" pitchFamily="18" charset="0"/>
              <a:ea typeface="楷体_GB2312" pitchFamily="49" charset="-122"/>
            </a:endParaRPr>
          </a:p>
        </p:txBody>
      </p:sp>
      <p:sp>
        <p:nvSpPr>
          <p:cNvPr id="67" name="Line 25"/>
          <p:cNvSpPr>
            <a:spLocks noChangeShapeType="1"/>
          </p:cNvSpPr>
          <p:nvPr/>
        </p:nvSpPr>
        <p:spPr bwMode="auto">
          <a:xfrm flipH="1" flipV="1">
            <a:off x="5033962" y="5081587"/>
            <a:ext cx="215900" cy="360363"/>
          </a:xfrm>
          <a:prstGeom prst="line">
            <a:avLst/>
          </a:prstGeom>
          <a:noFill/>
          <a:ln w="9525">
            <a:solidFill>
              <a:srgbClr val="000000"/>
            </a:solidFill>
            <a:round/>
            <a:headEnd/>
            <a:tailEnd/>
          </a:ln>
          <a:effectLst/>
        </p:spPr>
        <p:txBody>
          <a:bodyPr lIns="90000" tIns="46800" rIns="90000" bIns="46800">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CN" altLang="en-US" sz="3000" b="1" i="0" u="none" strike="noStrike" kern="0" cap="none" spc="0" normalizeH="0" baseline="0" noProof="0">
              <a:ln>
                <a:noFill/>
              </a:ln>
              <a:solidFill>
                <a:srgbClr val="6600CC"/>
              </a:solidFill>
              <a:effectLst/>
              <a:uLnTx/>
              <a:uFillTx/>
              <a:latin typeface="Times New Roman" pitchFamily="18" charset="0"/>
              <a:ea typeface="楷体_GB2312" pitchFamily="49" charset="-122"/>
            </a:endParaRPr>
          </a:p>
        </p:txBody>
      </p:sp>
      <p:sp>
        <p:nvSpPr>
          <p:cNvPr id="68" name="Line 26"/>
          <p:cNvSpPr>
            <a:spLocks noChangeShapeType="1"/>
          </p:cNvSpPr>
          <p:nvPr/>
        </p:nvSpPr>
        <p:spPr bwMode="auto">
          <a:xfrm flipV="1">
            <a:off x="6402387" y="5081587"/>
            <a:ext cx="215900" cy="288925"/>
          </a:xfrm>
          <a:prstGeom prst="line">
            <a:avLst/>
          </a:prstGeom>
          <a:noFill/>
          <a:ln w="9525">
            <a:solidFill>
              <a:srgbClr val="000000"/>
            </a:solidFill>
            <a:round/>
            <a:headEnd/>
            <a:tailEnd/>
          </a:ln>
          <a:effectLst/>
        </p:spPr>
        <p:txBody>
          <a:bodyPr lIns="90000" tIns="46800" rIns="90000" bIns="46800">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CN" altLang="en-US" sz="3000" b="1" i="0" u="none" strike="noStrike" kern="0" cap="none" spc="0" normalizeH="0" baseline="0" noProof="0">
              <a:ln>
                <a:noFill/>
              </a:ln>
              <a:solidFill>
                <a:srgbClr val="6600CC"/>
              </a:solidFill>
              <a:effectLst/>
              <a:uLnTx/>
              <a:uFillTx/>
              <a:latin typeface="Times New Roman" pitchFamily="18" charset="0"/>
              <a:ea typeface="楷体_GB2312" pitchFamily="49" charset="-122"/>
            </a:endParaRPr>
          </a:p>
        </p:txBody>
      </p:sp>
      <p:sp>
        <p:nvSpPr>
          <p:cNvPr id="69" name="Line 27"/>
          <p:cNvSpPr>
            <a:spLocks noChangeShapeType="1"/>
          </p:cNvSpPr>
          <p:nvPr/>
        </p:nvSpPr>
        <p:spPr bwMode="auto">
          <a:xfrm flipH="1" flipV="1">
            <a:off x="7123112" y="5010150"/>
            <a:ext cx="215900" cy="431800"/>
          </a:xfrm>
          <a:prstGeom prst="line">
            <a:avLst/>
          </a:prstGeom>
          <a:noFill/>
          <a:ln w="9525">
            <a:solidFill>
              <a:srgbClr val="000000"/>
            </a:solidFill>
            <a:round/>
            <a:headEnd/>
            <a:tailEnd/>
          </a:ln>
          <a:effectLst/>
        </p:spPr>
        <p:txBody>
          <a:bodyPr lIns="90000" tIns="46800" rIns="90000" bIns="46800">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CN" altLang="en-US" sz="3000" b="1" i="0" u="none" strike="noStrike" kern="0" cap="none" spc="0" normalizeH="0" baseline="0" noProof="0">
              <a:ln>
                <a:noFill/>
              </a:ln>
              <a:solidFill>
                <a:srgbClr val="6600CC"/>
              </a:solidFill>
              <a:effectLst/>
              <a:uLnTx/>
              <a:uFillTx/>
              <a:latin typeface="Times New Roman" pitchFamily="18" charset="0"/>
              <a:ea typeface="楷体_GB2312" pitchFamily="49" charset="-122"/>
            </a:endParaRPr>
          </a:p>
        </p:txBody>
      </p:sp>
      <p:sp>
        <p:nvSpPr>
          <p:cNvPr id="70" name="Line 28"/>
          <p:cNvSpPr>
            <a:spLocks noChangeShapeType="1"/>
          </p:cNvSpPr>
          <p:nvPr/>
        </p:nvSpPr>
        <p:spPr bwMode="auto">
          <a:xfrm flipV="1">
            <a:off x="4891087" y="4217987"/>
            <a:ext cx="647700" cy="360363"/>
          </a:xfrm>
          <a:prstGeom prst="line">
            <a:avLst/>
          </a:prstGeom>
          <a:noFill/>
          <a:ln w="9525">
            <a:solidFill>
              <a:srgbClr val="000000"/>
            </a:solidFill>
            <a:round/>
            <a:headEnd/>
            <a:tailEnd/>
          </a:ln>
          <a:effectLst/>
        </p:spPr>
        <p:txBody>
          <a:bodyPr lIns="90000" tIns="46800" rIns="90000" bIns="46800">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CN" altLang="en-US" sz="3000" b="1" i="0" u="none" strike="noStrike" kern="0" cap="none" spc="0" normalizeH="0" baseline="0" noProof="0">
              <a:ln>
                <a:noFill/>
              </a:ln>
              <a:solidFill>
                <a:srgbClr val="6600CC"/>
              </a:solidFill>
              <a:effectLst/>
              <a:uLnTx/>
              <a:uFillTx/>
              <a:latin typeface="Times New Roman" pitchFamily="18" charset="0"/>
              <a:ea typeface="楷体_GB2312" pitchFamily="49" charset="-122"/>
            </a:endParaRPr>
          </a:p>
        </p:txBody>
      </p:sp>
      <p:sp>
        <p:nvSpPr>
          <p:cNvPr id="71" name="Line 29"/>
          <p:cNvSpPr>
            <a:spLocks noChangeShapeType="1"/>
          </p:cNvSpPr>
          <p:nvPr/>
        </p:nvSpPr>
        <p:spPr bwMode="auto">
          <a:xfrm flipH="1" flipV="1">
            <a:off x="6115050" y="4217987"/>
            <a:ext cx="576262" cy="287338"/>
          </a:xfrm>
          <a:prstGeom prst="line">
            <a:avLst/>
          </a:prstGeom>
          <a:noFill/>
          <a:ln w="9525">
            <a:solidFill>
              <a:srgbClr val="000000"/>
            </a:solidFill>
            <a:round/>
            <a:headEnd/>
            <a:tailEnd/>
          </a:ln>
          <a:effectLst/>
        </p:spPr>
        <p:txBody>
          <a:bodyPr lIns="90000" tIns="46800" rIns="90000" bIns="46800">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CN" altLang="en-US" sz="3000" b="1" i="0" u="none" strike="noStrike" kern="0" cap="none" spc="0" normalizeH="0" baseline="0" noProof="0">
              <a:ln>
                <a:noFill/>
              </a:ln>
              <a:solidFill>
                <a:srgbClr val="6600CC"/>
              </a:solidFill>
              <a:effectLst/>
              <a:uLnTx/>
              <a:uFillTx/>
              <a:latin typeface="Times New Roman" pitchFamily="18" charset="0"/>
              <a:ea typeface="楷体_GB2312" pitchFamily="49" charset="-122"/>
            </a:endParaRPr>
          </a:p>
        </p:txBody>
      </p:sp>
      <p:sp>
        <p:nvSpPr>
          <p:cNvPr id="72" name="Line 30"/>
          <p:cNvSpPr>
            <a:spLocks noChangeShapeType="1"/>
          </p:cNvSpPr>
          <p:nvPr/>
        </p:nvSpPr>
        <p:spPr bwMode="auto">
          <a:xfrm flipH="1" flipV="1">
            <a:off x="4170362" y="3138487"/>
            <a:ext cx="1439863" cy="574675"/>
          </a:xfrm>
          <a:prstGeom prst="line">
            <a:avLst/>
          </a:prstGeom>
          <a:noFill/>
          <a:ln w="9525">
            <a:solidFill>
              <a:srgbClr val="000000"/>
            </a:solidFill>
            <a:round/>
            <a:headEnd/>
            <a:tailEnd/>
          </a:ln>
          <a:effectLst/>
        </p:spPr>
        <p:txBody>
          <a:bodyPr lIns="90000" tIns="46800" rIns="90000" bIns="46800">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CN" altLang="en-US" sz="3000" b="1" i="0" u="none" strike="noStrike" kern="0" cap="none" spc="0" normalizeH="0" baseline="0" noProof="0">
              <a:ln>
                <a:noFill/>
              </a:ln>
              <a:solidFill>
                <a:srgbClr val="6600CC"/>
              </a:solidFill>
              <a:effectLst/>
              <a:uLnTx/>
              <a:uFillTx/>
              <a:latin typeface="Times New Roman" pitchFamily="18" charset="0"/>
              <a:ea typeface="楷体_GB2312" pitchFamily="49" charset="-122"/>
            </a:endParaRPr>
          </a:p>
        </p:txBody>
      </p:sp>
      <p:sp>
        <p:nvSpPr>
          <p:cNvPr id="73" name="Text Box 32"/>
          <p:cNvSpPr txBox="1">
            <a:spLocks noChangeArrowheads="1"/>
          </p:cNvSpPr>
          <p:nvPr/>
        </p:nvSpPr>
        <p:spPr bwMode="auto">
          <a:xfrm>
            <a:off x="3144836" y="6096794"/>
            <a:ext cx="1401763" cy="519112"/>
          </a:xfrm>
          <a:prstGeom prst="rect">
            <a:avLst/>
          </a:prstGeom>
          <a:noFill/>
          <a:ln w="9525" algn="ctr">
            <a:noFill/>
            <a:miter lim="800000"/>
            <a:headEnd/>
            <a:tailEnd/>
          </a:ln>
          <a:effectLst/>
        </p:spPr>
        <p:txBody>
          <a:bodyPr>
            <a:spAutoFit/>
          </a:bodyPr>
          <a:lstStyle/>
          <a:p>
            <a:pPr fontAlgn="base">
              <a:spcBef>
                <a:spcPct val="0"/>
              </a:spcBef>
              <a:spcAft>
                <a:spcPct val="0"/>
              </a:spcAft>
            </a:pPr>
            <a:r>
              <a:rPr kumimoji="1" lang="zh-CN" altLang="en-US" sz="2800" b="1" dirty="0">
                <a:solidFill>
                  <a:srgbClr val="000000"/>
                </a:solidFill>
                <a:latin typeface="楷体_GB2312" pitchFamily="49" charset="-122"/>
                <a:ea typeface="楷体_GB2312" pitchFamily="49" charset="-122"/>
              </a:rPr>
              <a:t>输出</a:t>
            </a:r>
            <a:r>
              <a:rPr kumimoji="1" lang="en-US" altLang="zh-CN" sz="2800" b="1" dirty="0">
                <a:solidFill>
                  <a:srgbClr val="000000"/>
                </a:solidFill>
                <a:latin typeface="楷体_GB2312" pitchFamily="49" charset="-122"/>
                <a:ea typeface="楷体_GB2312" pitchFamily="49" charset="-122"/>
              </a:rPr>
              <a:t>8</a:t>
            </a:r>
          </a:p>
        </p:txBody>
      </p:sp>
      <p:sp>
        <p:nvSpPr>
          <p:cNvPr id="74" name="Text Box 34"/>
          <p:cNvSpPr txBox="1">
            <a:spLocks noChangeArrowheads="1"/>
          </p:cNvSpPr>
          <p:nvPr/>
        </p:nvSpPr>
        <p:spPr bwMode="auto">
          <a:xfrm>
            <a:off x="457200" y="1014491"/>
            <a:ext cx="3600450" cy="519112"/>
          </a:xfrm>
          <a:prstGeom prst="rect">
            <a:avLst/>
          </a:prstGeom>
          <a:noFill/>
          <a:ln w="9525" algn="ctr">
            <a:noFill/>
            <a:miter lim="800000"/>
            <a:headEnd/>
            <a:tailEnd/>
          </a:ln>
          <a:effectLst/>
        </p:spPr>
        <p:txBody>
          <a:bodyPr>
            <a:spAutoFit/>
          </a:bodyPr>
          <a:lstStyle/>
          <a:p>
            <a:pPr fontAlgn="base">
              <a:spcBef>
                <a:spcPct val="20000"/>
              </a:spcBef>
              <a:spcAft>
                <a:spcPct val="0"/>
              </a:spcAft>
              <a:buFont typeface="Wingdings" pitchFamily="2" charset="2"/>
              <a:buChar char="p"/>
            </a:pPr>
            <a:r>
              <a:rPr kumimoji="1" lang="en-US" altLang="zh-CN" sz="2800" b="1" dirty="0">
                <a:solidFill>
                  <a:srgbClr val="003300"/>
                </a:solidFill>
                <a:latin typeface="Times New Roman" pitchFamily="18" charset="0"/>
              </a:rPr>
              <a:t> </a:t>
            </a:r>
            <a:r>
              <a:rPr kumimoji="1" lang="zh-CN" altLang="en-US" sz="2800" b="1" dirty="0">
                <a:solidFill>
                  <a:srgbClr val="003300"/>
                </a:solidFill>
                <a:latin typeface="Times New Roman" pitchFamily="18" charset="0"/>
              </a:rPr>
              <a:t>示例演示</a:t>
            </a:r>
          </a:p>
        </p:txBody>
      </p:sp>
      <p:sp>
        <p:nvSpPr>
          <p:cNvPr id="3" name="矩形 2"/>
          <p:cNvSpPr/>
          <p:nvPr/>
        </p:nvSpPr>
        <p:spPr>
          <a:xfrm>
            <a:off x="838200" y="1595735"/>
            <a:ext cx="7074694" cy="461665"/>
          </a:xfrm>
          <a:prstGeom prst="rect">
            <a:avLst/>
          </a:prstGeom>
        </p:spPr>
        <p:txBody>
          <a:bodyPr wrap="square">
            <a:spAutoFit/>
          </a:bodyPr>
          <a:lstStyle/>
          <a:p>
            <a:r>
              <a:rPr lang="zh-CN" altLang="en-US" sz="2400" b="1" dirty="0"/>
              <a:t>然后把最小关键字放最大值，然后选出次小关键字</a:t>
            </a:r>
            <a:r>
              <a:rPr lang="en-US" altLang="zh-CN" sz="2400" b="1" dirty="0"/>
              <a:t>.</a:t>
            </a:r>
            <a:endParaRPr lang="zh-CN" altLang="en-US" sz="2400" b="1" dirty="0"/>
          </a:p>
        </p:txBody>
      </p:sp>
      <mc:AlternateContent xmlns:mc="http://schemas.openxmlformats.org/markup-compatibility/2006" xmlns:a14="http://schemas.microsoft.com/office/drawing/2010/main">
        <mc:Choice Requires="a14">
          <p:sp>
            <p:nvSpPr>
              <p:cNvPr id="43" name="TextBox 42">
                <a:extLst>
                  <a:ext uri="{FF2B5EF4-FFF2-40B4-BE49-F238E27FC236}">
                    <a16:creationId xmlns:a16="http://schemas.microsoft.com/office/drawing/2014/main" id="{5C10478B-7EE1-3D4F-BC17-51B90BAF3559}"/>
                  </a:ext>
                </a:extLst>
              </p:cNvPr>
              <p:cNvSpPr txBox="1"/>
              <p:nvPr/>
            </p:nvSpPr>
            <p:spPr>
              <a:xfrm>
                <a:off x="3740298" y="43105"/>
                <a:ext cx="5324177" cy="1569660"/>
              </a:xfrm>
              <a:prstGeom prst="rect">
                <a:avLst/>
              </a:prstGeom>
              <a:solidFill>
                <a:schemeClr val="bg1"/>
              </a:solidFill>
              <a:ln w="19050">
                <a:solidFill>
                  <a:srgbClr val="00B050"/>
                </a:solidFill>
              </a:ln>
            </p:spPr>
            <p:txBody>
              <a:bodyPr wrap="square" rtlCol="0">
                <a:spAutoFit/>
              </a:bodyPr>
              <a:lstStyle/>
              <a:p>
                <a:pPr algn="just"/>
                <a:r>
                  <a:rPr lang="zh-CN" altLang="en-US" sz="1600" b="1" dirty="0">
                    <a:solidFill>
                      <a:srgbClr val="FF0000"/>
                    </a:solidFill>
                  </a:rPr>
                  <a:t>将最小关键字改为“最大值”后，从第二轮选择开始，每一次选择，只需要从该叶子结点开始，和其左（右）兄弟比较，修改从该叶子结点到根的路径上各结点的关键字即可。（其实和最大值比较也可以省略）</a:t>
                </a:r>
                <a:endParaRPr lang="en-US" altLang="zh-CN" sz="1600" b="1" dirty="0">
                  <a:solidFill>
                    <a:srgbClr val="FF0000"/>
                  </a:solidFill>
                </a:endParaRPr>
              </a:p>
              <a:p>
                <a:pPr algn="just"/>
                <a:r>
                  <a:rPr lang="zh-CN" altLang="en-US" sz="1600" b="1" dirty="0">
                    <a:solidFill>
                      <a:srgbClr val="FF0000"/>
                    </a:solidFill>
                  </a:rPr>
                  <a:t>含有</a:t>
                </a:r>
                <a:r>
                  <a:rPr lang="en-US" altLang="zh-CN" sz="1600" b="1" dirty="0">
                    <a:solidFill>
                      <a:srgbClr val="FF0000"/>
                    </a:solidFill>
                  </a:rPr>
                  <a:t>n</a:t>
                </a:r>
                <a:r>
                  <a:rPr lang="zh-CN" altLang="en-US" sz="1600" b="1" dirty="0">
                    <a:solidFill>
                      <a:srgbClr val="FF0000"/>
                    </a:solidFill>
                  </a:rPr>
                  <a:t>个结点的完全二叉树的深度为：</a:t>
                </a:r>
                <a14:m>
                  <m:oMath xmlns:m="http://schemas.openxmlformats.org/officeDocument/2006/math">
                    <m:d>
                      <m:dPr>
                        <m:begChr m:val="⌈"/>
                        <m:endChr m:val="⌉"/>
                        <m:ctrlPr>
                          <a:rPr lang="zh-CN" altLang="en-US" sz="1600" b="1" i="1" smtClean="0">
                            <a:solidFill>
                              <a:srgbClr val="FF0000"/>
                            </a:solidFill>
                            <a:latin typeface="Cambria Math" panose="02040503050406030204" pitchFamily="18" charset="0"/>
                          </a:rPr>
                        </m:ctrlPr>
                      </m:dPr>
                      <m:e>
                        <m:r>
                          <m:rPr>
                            <m:sty m:val="p"/>
                          </m:rPr>
                          <a:rPr lang="en-US" altLang="zh-CN" sz="1600" b="1" i="1">
                            <a:solidFill>
                              <a:srgbClr val="FF0000"/>
                            </a:solidFill>
                            <a:latin typeface="Cambria Math" panose="02040503050406030204" pitchFamily="18" charset="0"/>
                          </a:rPr>
                          <m:t>log</m:t>
                        </m:r>
                        <m:r>
                          <a:rPr lang="en-US" altLang="zh-CN" sz="1600" b="1" i="1" baseline="-25000" smtClean="0">
                            <a:solidFill>
                              <a:srgbClr val="FF0000"/>
                            </a:solidFill>
                            <a:latin typeface="Cambria Math" panose="02040503050406030204" pitchFamily="18" charset="0"/>
                          </a:rPr>
                          <m:t>𝟐</m:t>
                        </m:r>
                        <m:r>
                          <m:rPr>
                            <m:sty m:val="p"/>
                          </m:rPr>
                          <a:rPr lang="en-US" altLang="zh-CN" sz="1600" b="1" i="1">
                            <a:solidFill>
                              <a:srgbClr val="FF0000"/>
                            </a:solidFill>
                            <a:latin typeface="Cambria Math" panose="02040503050406030204" pitchFamily="18" charset="0"/>
                          </a:rPr>
                          <m:t>n</m:t>
                        </m:r>
                      </m:e>
                    </m:d>
                  </m:oMath>
                </a14:m>
                <a:r>
                  <a:rPr lang="en-US" altLang="zh-CN" sz="1600" b="1" dirty="0">
                    <a:solidFill>
                      <a:srgbClr val="FF0000"/>
                    </a:solidFill>
                  </a:rPr>
                  <a:t>+1,</a:t>
                </a:r>
                <a:r>
                  <a:rPr lang="zh-CN" altLang="en-US" sz="1600" b="1" dirty="0">
                    <a:solidFill>
                      <a:srgbClr val="FF0000"/>
                    </a:solidFill>
                  </a:rPr>
                  <a:t>因此从第二轮选择开始，每一次选择需要进行</a:t>
                </a:r>
                <a14:m>
                  <m:oMath xmlns:m="http://schemas.openxmlformats.org/officeDocument/2006/math">
                    <m:d>
                      <m:dPr>
                        <m:begChr m:val="⌈"/>
                        <m:endChr m:val="⌉"/>
                        <m:ctrlPr>
                          <a:rPr lang="zh-CN" altLang="en-US" sz="1600" b="1" i="1">
                            <a:solidFill>
                              <a:srgbClr val="FF0000"/>
                            </a:solidFill>
                            <a:latin typeface="Cambria Math" panose="02040503050406030204" pitchFamily="18" charset="0"/>
                          </a:rPr>
                        </m:ctrlPr>
                      </m:dPr>
                      <m:e>
                        <m:r>
                          <m:rPr>
                            <m:sty m:val="p"/>
                          </m:rPr>
                          <a:rPr lang="en-US" altLang="zh-CN" sz="1600" b="1" i="1">
                            <a:solidFill>
                              <a:srgbClr val="FF0000"/>
                            </a:solidFill>
                            <a:latin typeface="Cambria Math" panose="02040503050406030204" pitchFamily="18" charset="0"/>
                          </a:rPr>
                          <m:t>log</m:t>
                        </m:r>
                        <m:r>
                          <a:rPr lang="en-US" altLang="zh-CN" sz="1600" b="1" i="1" baseline="-25000">
                            <a:solidFill>
                              <a:srgbClr val="FF0000"/>
                            </a:solidFill>
                            <a:latin typeface="Cambria Math" panose="02040503050406030204" pitchFamily="18" charset="0"/>
                          </a:rPr>
                          <m:t>𝟐</m:t>
                        </m:r>
                        <m:r>
                          <m:rPr>
                            <m:sty m:val="p"/>
                          </m:rPr>
                          <a:rPr lang="en-US" altLang="zh-CN" sz="1600" b="1" i="1">
                            <a:solidFill>
                              <a:srgbClr val="FF0000"/>
                            </a:solidFill>
                            <a:latin typeface="Cambria Math" panose="02040503050406030204" pitchFamily="18" charset="0"/>
                          </a:rPr>
                          <m:t>n</m:t>
                        </m:r>
                      </m:e>
                    </m:d>
                  </m:oMath>
                </a14:m>
                <a:r>
                  <a:rPr lang="zh-CN" altLang="en-US" sz="1600" b="1" dirty="0">
                    <a:solidFill>
                      <a:srgbClr val="FF0000"/>
                    </a:solidFill>
                  </a:rPr>
                  <a:t>次比较。</a:t>
                </a:r>
              </a:p>
            </p:txBody>
          </p:sp>
        </mc:Choice>
        <mc:Fallback xmlns="">
          <p:sp>
            <p:nvSpPr>
              <p:cNvPr id="43" name="TextBox 42">
                <a:extLst>
                  <a:ext uri="{FF2B5EF4-FFF2-40B4-BE49-F238E27FC236}">
                    <a16:creationId xmlns:a16="http://schemas.microsoft.com/office/drawing/2014/main" id="{5C10478B-7EE1-3D4F-BC17-51B90BAF3559}"/>
                  </a:ext>
                </a:extLst>
              </p:cNvPr>
              <p:cNvSpPr txBox="1">
                <a:spLocks noRot="1" noChangeAspect="1" noMove="1" noResize="1" noEditPoints="1" noAdjustHandles="1" noChangeArrowheads="1" noChangeShapeType="1" noTextEdit="1"/>
              </p:cNvSpPr>
              <p:nvPr/>
            </p:nvSpPr>
            <p:spPr>
              <a:xfrm>
                <a:off x="3740298" y="43105"/>
                <a:ext cx="5324177" cy="1569660"/>
              </a:xfrm>
              <a:prstGeom prst="rect">
                <a:avLst/>
              </a:prstGeom>
              <a:blipFill>
                <a:blip r:embed="rId4"/>
                <a:stretch>
                  <a:fillRect l="-713" t="-787" r="-475" b="-1575"/>
                </a:stretch>
              </a:blipFill>
              <a:ln w="19050">
                <a:solidFill>
                  <a:srgbClr val="00B050"/>
                </a:solidFill>
              </a:ln>
            </p:spPr>
            <p:txBody>
              <a:bodyPr/>
              <a:lstStyle/>
              <a:p>
                <a:r>
                  <a:rPr lang="en-CN">
                    <a:noFill/>
                  </a:rPr>
                  <a:t> </a:t>
                </a:r>
              </a:p>
            </p:txBody>
          </p:sp>
        </mc:Fallback>
      </mc:AlternateContent>
    </p:spTree>
    <p:extLst>
      <p:ext uri="{BB962C8B-B14F-4D97-AF65-F5344CB8AC3E}">
        <p14:creationId xmlns:p14="http://schemas.microsoft.com/office/powerpoint/2010/main" val="11277458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61"/>
                                        </p:tgtEl>
                                        <p:attrNameLst>
                                          <p:attrName>style.visibility</p:attrName>
                                        </p:attrNameLst>
                                      </p:cBhvr>
                                      <p:to>
                                        <p:strVal val="visible"/>
                                      </p:to>
                                    </p:set>
                                    <p:animEffect transition="in" filter="slide(fromBottom)">
                                      <p:cBhvr>
                                        <p:cTn id="7" dur="500"/>
                                        <p:tgtEl>
                                          <p:spTgt spid="61"/>
                                        </p:tgtEl>
                                      </p:cBhvr>
                                    </p:animEffect>
                                  </p:childTnLst>
                                </p:cTn>
                              </p:par>
                              <p:par>
                                <p:cTn id="8" presetID="12" presetClass="entr" presetSubtype="4" fill="hold" grpId="0" nodeType="withEffect">
                                  <p:stCondLst>
                                    <p:cond delay="0"/>
                                  </p:stCondLst>
                                  <p:childTnLst>
                                    <p:set>
                                      <p:cBhvr>
                                        <p:cTn id="9" dur="1" fill="hold">
                                          <p:stCondLst>
                                            <p:cond delay="0"/>
                                          </p:stCondLst>
                                        </p:cTn>
                                        <p:tgtEl>
                                          <p:spTgt spid="62"/>
                                        </p:tgtEl>
                                        <p:attrNameLst>
                                          <p:attrName>style.visibility</p:attrName>
                                        </p:attrNameLst>
                                      </p:cBhvr>
                                      <p:to>
                                        <p:strVal val="visible"/>
                                      </p:to>
                                    </p:set>
                                    <p:animEffect transition="in" filter="slide(fromBottom)">
                                      <p:cBhvr>
                                        <p:cTn id="10" dur="500"/>
                                        <p:tgtEl>
                                          <p:spTgt spid="62"/>
                                        </p:tgtEl>
                                      </p:cBhvr>
                                    </p:animEffect>
                                  </p:childTnLst>
                                </p:cTn>
                              </p:par>
                              <p:par>
                                <p:cTn id="11" presetID="12" presetClass="entr" presetSubtype="4" fill="hold" grpId="0" nodeType="withEffect">
                                  <p:stCondLst>
                                    <p:cond delay="0"/>
                                  </p:stCondLst>
                                  <p:childTnLst>
                                    <p:set>
                                      <p:cBhvr>
                                        <p:cTn id="12" dur="1" fill="hold">
                                          <p:stCondLst>
                                            <p:cond delay="0"/>
                                          </p:stCondLst>
                                        </p:cTn>
                                        <p:tgtEl>
                                          <p:spTgt spid="54"/>
                                        </p:tgtEl>
                                        <p:attrNameLst>
                                          <p:attrName>style.visibility</p:attrName>
                                        </p:attrNameLst>
                                      </p:cBhvr>
                                      <p:to>
                                        <p:strVal val="visible"/>
                                      </p:to>
                                    </p:set>
                                    <p:animEffect transition="in" filter="slide(fromBottom)">
                                      <p:cBhvr>
                                        <p:cTn id="13" dur="500"/>
                                        <p:tgtEl>
                                          <p:spTgt spid="54"/>
                                        </p:tgtEl>
                                      </p:cBhvr>
                                    </p:animEffect>
                                  </p:childTnLst>
                                </p:cTn>
                              </p:par>
                            </p:childTnLst>
                          </p:cTn>
                        </p:par>
                      </p:childTnLst>
                    </p:cTn>
                  </p:par>
                  <p:par>
                    <p:cTn id="14" fill="hold">
                      <p:stCondLst>
                        <p:cond delay="indefinite"/>
                      </p:stCondLst>
                      <p:childTnLst>
                        <p:par>
                          <p:cTn id="15" fill="hold">
                            <p:stCondLst>
                              <p:cond delay="0"/>
                            </p:stCondLst>
                            <p:childTnLst>
                              <p:par>
                                <p:cTn id="16" presetID="12" presetClass="entr" presetSubtype="4" fill="hold" grpId="0" nodeType="clickEffect">
                                  <p:stCondLst>
                                    <p:cond delay="0"/>
                                  </p:stCondLst>
                                  <p:childTnLst>
                                    <p:set>
                                      <p:cBhvr>
                                        <p:cTn id="17" dur="1" fill="hold">
                                          <p:stCondLst>
                                            <p:cond delay="0"/>
                                          </p:stCondLst>
                                        </p:cTn>
                                        <p:tgtEl>
                                          <p:spTgt spid="63"/>
                                        </p:tgtEl>
                                        <p:attrNameLst>
                                          <p:attrName>style.visibility</p:attrName>
                                        </p:attrNameLst>
                                      </p:cBhvr>
                                      <p:to>
                                        <p:strVal val="visible"/>
                                      </p:to>
                                    </p:set>
                                    <p:animEffect transition="in" filter="slide(fromBottom)">
                                      <p:cBhvr>
                                        <p:cTn id="18" dur="500"/>
                                        <p:tgtEl>
                                          <p:spTgt spid="63"/>
                                        </p:tgtEl>
                                      </p:cBhvr>
                                    </p:animEffect>
                                  </p:childTnLst>
                                </p:cTn>
                              </p:par>
                              <p:par>
                                <p:cTn id="19" presetID="12" presetClass="entr" presetSubtype="4" fill="hold" grpId="0" nodeType="withEffect">
                                  <p:stCondLst>
                                    <p:cond delay="0"/>
                                  </p:stCondLst>
                                  <p:childTnLst>
                                    <p:set>
                                      <p:cBhvr>
                                        <p:cTn id="20" dur="1" fill="hold">
                                          <p:stCondLst>
                                            <p:cond delay="0"/>
                                          </p:stCondLst>
                                        </p:cTn>
                                        <p:tgtEl>
                                          <p:spTgt spid="64"/>
                                        </p:tgtEl>
                                        <p:attrNameLst>
                                          <p:attrName>style.visibility</p:attrName>
                                        </p:attrNameLst>
                                      </p:cBhvr>
                                      <p:to>
                                        <p:strVal val="visible"/>
                                      </p:to>
                                    </p:set>
                                    <p:animEffect transition="in" filter="slide(fromBottom)">
                                      <p:cBhvr>
                                        <p:cTn id="21" dur="500"/>
                                        <p:tgtEl>
                                          <p:spTgt spid="64"/>
                                        </p:tgtEl>
                                      </p:cBhvr>
                                    </p:animEffect>
                                  </p:childTnLst>
                                </p:cTn>
                              </p:par>
                              <p:par>
                                <p:cTn id="22" presetID="12" presetClass="entr" presetSubtype="4" fill="hold" grpId="0" nodeType="withEffect">
                                  <p:stCondLst>
                                    <p:cond delay="0"/>
                                  </p:stCondLst>
                                  <p:childTnLst>
                                    <p:set>
                                      <p:cBhvr>
                                        <p:cTn id="23" dur="1" fill="hold">
                                          <p:stCondLst>
                                            <p:cond delay="0"/>
                                          </p:stCondLst>
                                        </p:cTn>
                                        <p:tgtEl>
                                          <p:spTgt spid="57"/>
                                        </p:tgtEl>
                                        <p:attrNameLst>
                                          <p:attrName>style.visibility</p:attrName>
                                        </p:attrNameLst>
                                      </p:cBhvr>
                                      <p:to>
                                        <p:strVal val="visible"/>
                                      </p:to>
                                    </p:set>
                                    <p:animEffect transition="in" filter="slide(fromBottom)">
                                      <p:cBhvr>
                                        <p:cTn id="24" dur="500"/>
                                        <p:tgtEl>
                                          <p:spTgt spid="57"/>
                                        </p:tgtEl>
                                      </p:cBhvr>
                                    </p:animEffect>
                                  </p:childTnLst>
                                </p:cTn>
                              </p:par>
                            </p:childTnLst>
                          </p:cTn>
                        </p:par>
                      </p:childTnLst>
                    </p:cTn>
                  </p:par>
                  <p:par>
                    <p:cTn id="25" fill="hold">
                      <p:stCondLst>
                        <p:cond delay="indefinite"/>
                      </p:stCondLst>
                      <p:childTnLst>
                        <p:par>
                          <p:cTn id="26" fill="hold">
                            <p:stCondLst>
                              <p:cond delay="0"/>
                            </p:stCondLst>
                            <p:childTnLst>
                              <p:par>
                                <p:cTn id="27" presetID="12" presetClass="entr" presetSubtype="4" fill="hold" grpId="0" nodeType="clickEffect">
                                  <p:stCondLst>
                                    <p:cond delay="0"/>
                                  </p:stCondLst>
                                  <p:childTnLst>
                                    <p:set>
                                      <p:cBhvr>
                                        <p:cTn id="28" dur="1" fill="hold">
                                          <p:stCondLst>
                                            <p:cond delay="0"/>
                                          </p:stCondLst>
                                        </p:cTn>
                                        <p:tgtEl>
                                          <p:spTgt spid="72"/>
                                        </p:tgtEl>
                                        <p:attrNameLst>
                                          <p:attrName>style.visibility</p:attrName>
                                        </p:attrNameLst>
                                      </p:cBhvr>
                                      <p:to>
                                        <p:strVal val="visible"/>
                                      </p:to>
                                    </p:set>
                                    <p:animEffect transition="in" filter="slide(fromBottom)">
                                      <p:cBhvr>
                                        <p:cTn id="29" dur="500"/>
                                        <p:tgtEl>
                                          <p:spTgt spid="72"/>
                                        </p:tgtEl>
                                      </p:cBhvr>
                                    </p:animEffect>
                                  </p:childTnLst>
                                </p:cTn>
                              </p:par>
                              <p:par>
                                <p:cTn id="30" presetID="12" presetClass="entr" presetSubtype="4" fill="hold" grpId="0" nodeType="withEffect">
                                  <p:stCondLst>
                                    <p:cond delay="0"/>
                                  </p:stCondLst>
                                  <p:childTnLst>
                                    <p:set>
                                      <p:cBhvr>
                                        <p:cTn id="31" dur="1" fill="hold">
                                          <p:stCondLst>
                                            <p:cond delay="0"/>
                                          </p:stCondLst>
                                        </p:cTn>
                                        <p:tgtEl>
                                          <p:spTgt spid="65"/>
                                        </p:tgtEl>
                                        <p:attrNameLst>
                                          <p:attrName>style.visibility</p:attrName>
                                        </p:attrNameLst>
                                      </p:cBhvr>
                                      <p:to>
                                        <p:strVal val="visible"/>
                                      </p:to>
                                    </p:set>
                                    <p:animEffect transition="in" filter="slide(fromBottom)">
                                      <p:cBhvr>
                                        <p:cTn id="32" dur="500"/>
                                        <p:tgtEl>
                                          <p:spTgt spid="65"/>
                                        </p:tgtEl>
                                      </p:cBhvr>
                                    </p:animEffect>
                                  </p:childTnLst>
                                </p:cTn>
                              </p:par>
                              <p:par>
                                <p:cTn id="33" presetID="12" presetClass="entr" presetSubtype="4" fill="hold" grpId="0" nodeType="withEffect">
                                  <p:stCondLst>
                                    <p:cond delay="0"/>
                                  </p:stCondLst>
                                  <p:childTnLst>
                                    <p:set>
                                      <p:cBhvr>
                                        <p:cTn id="34" dur="1" fill="hold">
                                          <p:stCondLst>
                                            <p:cond delay="0"/>
                                          </p:stCondLst>
                                        </p:cTn>
                                        <p:tgtEl>
                                          <p:spTgt spid="59"/>
                                        </p:tgtEl>
                                        <p:attrNameLst>
                                          <p:attrName>style.visibility</p:attrName>
                                        </p:attrNameLst>
                                      </p:cBhvr>
                                      <p:to>
                                        <p:strVal val="visible"/>
                                      </p:to>
                                    </p:set>
                                    <p:animEffect transition="in" filter="slide(fromBottom)">
                                      <p:cBhvr>
                                        <p:cTn id="35" dur="500"/>
                                        <p:tgtEl>
                                          <p:spTgt spid="59"/>
                                        </p:tgtEl>
                                      </p:cBhvr>
                                    </p:animEffect>
                                  </p:childTnLst>
                                </p:cTn>
                              </p:par>
                            </p:childTnLst>
                          </p:cTn>
                        </p:par>
                      </p:childTnLst>
                    </p:cTn>
                  </p:par>
                  <p:par>
                    <p:cTn id="36" fill="hold">
                      <p:stCondLst>
                        <p:cond delay="indefinite"/>
                      </p:stCondLst>
                      <p:childTnLst>
                        <p:par>
                          <p:cTn id="37" fill="hold">
                            <p:stCondLst>
                              <p:cond delay="0"/>
                            </p:stCondLst>
                            <p:childTnLst>
                              <p:par>
                                <p:cTn id="38" presetID="12" presetClass="entr" presetSubtype="4" fill="hold" grpId="0" nodeType="clickEffect">
                                  <p:stCondLst>
                                    <p:cond delay="0"/>
                                  </p:stCondLst>
                                  <p:childTnLst>
                                    <p:set>
                                      <p:cBhvr>
                                        <p:cTn id="39" dur="1" fill="hold">
                                          <p:stCondLst>
                                            <p:cond delay="0"/>
                                          </p:stCondLst>
                                        </p:cTn>
                                        <p:tgtEl>
                                          <p:spTgt spid="73"/>
                                        </p:tgtEl>
                                        <p:attrNameLst>
                                          <p:attrName>style.visibility</p:attrName>
                                        </p:attrNameLst>
                                      </p:cBhvr>
                                      <p:to>
                                        <p:strVal val="visible"/>
                                      </p:to>
                                    </p:set>
                                    <p:animEffect transition="in" filter="slide(fromBottom)">
                                      <p:cBhvr>
                                        <p:cTn id="40" dur="500"/>
                                        <p:tgtEl>
                                          <p:spTgt spid="73"/>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grpId="0" nodeType="clickEffect">
                                  <p:stCondLst>
                                    <p:cond delay="0"/>
                                  </p:stCondLst>
                                  <p:childTnLst>
                                    <p:set>
                                      <p:cBhvr>
                                        <p:cTn id="44" dur="1" fill="hold">
                                          <p:stCondLst>
                                            <p:cond delay="0"/>
                                          </p:stCondLst>
                                        </p:cTn>
                                        <p:tgtEl>
                                          <p:spTgt spid="43"/>
                                        </p:tgtEl>
                                        <p:attrNameLst>
                                          <p:attrName>style.visibility</p:attrName>
                                        </p:attrNameLst>
                                      </p:cBhvr>
                                      <p:to>
                                        <p:strVal val="visible"/>
                                      </p:to>
                                    </p:set>
                                    <p:animEffect transition="in" filter="blinds(horizontal)">
                                      <p:cBhvr>
                                        <p:cTn id="45"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57" grpId="0" animBg="1"/>
      <p:bldP spid="59" grpId="0" animBg="1"/>
      <p:bldP spid="61" grpId="0" animBg="1"/>
      <p:bldP spid="62" grpId="0" animBg="1"/>
      <p:bldP spid="63" grpId="0" animBg="1"/>
      <p:bldP spid="64" grpId="0" animBg="1"/>
      <p:bldP spid="65" grpId="0" animBg="1"/>
      <p:bldP spid="72" grpId="0" animBg="1"/>
      <p:bldP spid="73" grpId="0"/>
      <p:bldP spid="43" grpId="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0063EC4C-CFD8-4F45-A0A2-30028C1F73DB}" type="slidenum">
              <a:rPr lang="zh-CN" altLang="en-US" b="1">
                <a:solidFill>
                  <a:srgbClr val="F79646">
                    <a:lumMod val="75000"/>
                  </a:srgbClr>
                </a:solidFill>
              </a:rPr>
              <a:pPr/>
              <a:t>74</a:t>
            </a:fld>
            <a:endParaRPr lang="zh-CN" altLang="en-US" b="1" dirty="0">
              <a:solidFill>
                <a:srgbClr val="F79646">
                  <a:lumMod val="75000"/>
                </a:srgbClr>
              </a:solidFill>
            </a:endParaRPr>
          </a:p>
        </p:txBody>
      </p:sp>
      <p:sp>
        <p:nvSpPr>
          <p:cNvPr id="2" name="标题 1"/>
          <p:cNvSpPr>
            <a:spLocks noGrp="1"/>
          </p:cNvSpPr>
          <p:nvPr>
            <p:ph type="title"/>
          </p:nvPr>
        </p:nvSpPr>
        <p:spPr>
          <a:xfrm>
            <a:off x="457200" y="0"/>
            <a:ext cx="8229600" cy="1143000"/>
          </a:xfrm>
        </p:spPr>
        <p:txBody>
          <a:bodyPr>
            <a:normAutofit/>
          </a:bodyPr>
          <a:lstStyle/>
          <a:p>
            <a:pPr lvl="0" fontAlgn="base">
              <a:lnSpc>
                <a:spcPct val="150000"/>
              </a:lnSpc>
              <a:spcBef>
                <a:spcPct val="5000"/>
              </a:spcBef>
              <a:spcAft>
                <a:spcPct val="5000"/>
              </a:spcAft>
            </a:pPr>
            <a:r>
              <a:rPr kumimoji="1" lang="en-US" altLang="zh-CN" sz="3200" b="1" dirty="0">
                <a:latin typeface="Arial" charset="0"/>
                <a:ea typeface="宋体" charset="-122"/>
                <a:cs typeface="+mn-cs"/>
              </a:rPr>
              <a:t>6.4.2 </a:t>
            </a:r>
            <a:r>
              <a:rPr kumimoji="1" lang="zh-CN" altLang="en-US" sz="3200" b="1" dirty="0">
                <a:latin typeface="Arial" charset="0"/>
                <a:ea typeface="宋体" charset="-122"/>
                <a:cs typeface="+mn-cs"/>
              </a:rPr>
              <a:t>树形选择排序</a:t>
            </a:r>
          </a:p>
        </p:txBody>
      </p:sp>
      <p:sp>
        <p:nvSpPr>
          <p:cNvPr id="4" name="日期占位符 3"/>
          <p:cNvSpPr>
            <a:spLocks noGrp="1"/>
          </p:cNvSpPr>
          <p:nvPr>
            <p:ph type="dt" sz="half" idx="4294967295"/>
          </p:nvPr>
        </p:nvSpPr>
        <p:spPr>
          <a:xfrm>
            <a:off x="0" y="6356350"/>
            <a:ext cx="2133600" cy="365125"/>
          </a:xfrm>
        </p:spPr>
        <p:txBody>
          <a:bodyPr/>
          <a:lstStyle/>
          <a:p>
            <a:fld id="{78E6EA16-94D8-4057-BA62-FEFACA7E84CE}" type="datetime1">
              <a:rPr lang="zh-CN" altLang="en-US" b="1" smtClean="0">
                <a:solidFill>
                  <a:srgbClr val="F79646">
                    <a:lumMod val="75000"/>
                  </a:srgbClr>
                </a:solidFill>
              </a:rPr>
              <a:t>2025/4/9</a:t>
            </a:fld>
            <a:endParaRPr lang="zh-CN" altLang="en-US" b="1" dirty="0">
              <a:solidFill>
                <a:srgbClr val="F79646">
                  <a:lumMod val="75000"/>
                </a:srgbClr>
              </a:solidFill>
            </a:endParaRPr>
          </a:p>
        </p:txBody>
      </p:sp>
      <p:pic>
        <p:nvPicPr>
          <p:cNvPr id="2049" name="Picture 1" descr="C:\Users\Haijun\AppData\Roaming\Tencent\Users\2968516474\QQ\WinTemp\RichOle\O5)[OOM[}$H7(6{A~41GY`Q.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73137" y="1"/>
            <a:ext cx="970863" cy="838199"/>
          </a:xfrm>
          <a:prstGeom prst="rect">
            <a:avLst/>
          </a:prstGeom>
          <a:noFill/>
          <a:extLst>
            <a:ext uri="{909E8E84-426E-40DD-AFC4-6F175D3DCCD1}">
              <a14:hiddenFill xmlns:a14="http://schemas.microsoft.com/office/drawing/2010/main">
                <a:solidFill>
                  <a:srgbClr val="FFFFFF"/>
                </a:solidFill>
              </a14:hiddenFill>
            </a:ext>
          </a:extLst>
        </p:spPr>
      </p:pic>
      <p:cxnSp>
        <p:nvCxnSpPr>
          <p:cNvPr id="12" name="直接连接符 11"/>
          <p:cNvCxnSpPr/>
          <p:nvPr/>
        </p:nvCxnSpPr>
        <p:spPr>
          <a:xfrm>
            <a:off x="457200" y="6324600"/>
            <a:ext cx="822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2" name="Text Box 2"/>
          <p:cNvSpPr txBox="1">
            <a:spLocks noChangeArrowheads="1"/>
          </p:cNvSpPr>
          <p:nvPr/>
        </p:nvSpPr>
        <p:spPr bwMode="auto">
          <a:xfrm>
            <a:off x="493986" y="1032668"/>
            <a:ext cx="5832475" cy="519113"/>
          </a:xfrm>
          <a:prstGeom prst="rect">
            <a:avLst/>
          </a:prstGeom>
          <a:noFill/>
          <a:ln w="9525" algn="ctr">
            <a:noFill/>
            <a:miter lim="800000"/>
            <a:headEnd/>
            <a:tailEnd/>
          </a:ln>
          <a:effectLst/>
        </p:spPr>
        <p:txBody>
          <a:bodyPr>
            <a:spAutoFit/>
          </a:bodyPr>
          <a:lstStyle/>
          <a:p>
            <a:pPr fontAlgn="base">
              <a:spcBef>
                <a:spcPct val="20000"/>
              </a:spcBef>
              <a:spcAft>
                <a:spcPct val="0"/>
              </a:spcAft>
              <a:buFont typeface="Wingdings" pitchFamily="2" charset="2"/>
              <a:buChar char="p"/>
            </a:pPr>
            <a:r>
              <a:rPr kumimoji="1" lang="en-US" altLang="zh-CN" sz="2800" b="1" dirty="0">
                <a:solidFill>
                  <a:srgbClr val="003300"/>
                </a:solidFill>
                <a:latin typeface="Times New Roman" pitchFamily="18" charset="0"/>
              </a:rPr>
              <a:t> </a:t>
            </a:r>
            <a:r>
              <a:rPr kumimoji="1" lang="zh-CN" altLang="en-US" sz="2800" b="1" dirty="0">
                <a:solidFill>
                  <a:srgbClr val="003300"/>
                </a:solidFill>
                <a:latin typeface="Times New Roman" pitchFamily="18" charset="0"/>
              </a:rPr>
              <a:t>算法分析</a:t>
            </a:r>
          </a:p>
        </p:txBody>
      </p:sp>
      <p:sp>
        <p:nvSpPr>
          <p:cNvPr id="43" name="Text Box 8"/>
          <p:cNvSpPr txBox="1">
            <a:spLocks noChangeArrowheads="1"/>
          </p:cNvSpPr>
          <p:nvPr/>
        </p:nvSpPr>
        <p:spPr bwMode="auto">
          <a:xfrm>
            <a:off x="1547813" y="1630363"/>
            <a:ext cx="5256212" cy="4545012"/>
          </a:xfrm>
          <a:prstGeom prst="rect">
            <a:avLst/>
          </a:prstGeom>
          <a:noFill/>
          <a:ln w="9525" algn="ctr">
            <a:noFill/>
            <a:miter lim="800000"/>
            <a:headEnd/>
            <a:tailEnd/>
          </a:ln>
          <a:effectLst/>
        </p:spPr>
        <p:txBody>
          <a:bodyPr>
            <a:spAutoFit/>
          </a:bodyPr>
          <a:lstStyle/>
          <a:p>
            <a:pPr fontAlgn="base">
              <a:lnSpc>
                <a:spcPct val="120000"/>
              </a:lnSpc>
              <a:spcBef>
                <a:spcPct val="50000"/>
              </a:spcBef>
              <a:spcAft>
                <a:spcPct val="0"/>
              </a:spcAft>
            </a:pPr>
            <a:r>
              <a:rPr kumimoji="1" lang="en-US" altLang="zh-CN" sz="2800" b="1" dirty="0">
                <a:solidFill>
                  <a:srgbClr val="0000FF"/>
                </a:solidFill>
                <a:latin typeface="Times New Roman" pitchFamily="18" charset="0"/>
              </a:rPr>
              <a:t>(1)</a:t>
            </a:r>
            <a:r>
              <a:rPr kumimoji="1" lang="zh-CN" altLang="en-US" sz="2800" b="1" dirty="0">
                <a:solidFill>
                  <a:srgbClr val="0000FF"/>
                </a:solidFill>
                <a:latin typeface="Times New Roman" pitchFamily="18" charset="0"/>
              </a:rPr>
              <a:t>稳定性</a:t>
            </a:r>
          </a:p>
          <a:p>
            <a:pPr fontAlgn="base">
              <a:lnSpc>
                <a:spcPct val="120000"/>
              </a:lnSpc>
              <a:spcBef>
                <a:spcPct val="50000"/>
              </a:spcBef>
              <a:spcAft>
                <a:spcPct val="0"/>
              </a:spcAft>
            </a:pPr>
            <a:r>
              <a:rPr kumimoji="1" lang="zh-CN" altLang="en-US" sz="2800" b="1" dirty="0">
                <a:solidFill>
                  <a:srgbClr val="0000FF"/>
                </a:solidFill>
                <a:latin typeface="Times New Roman" pitchFamily="18" charset="0"/>
              </a:rPr>
              <a:t>树形选择排序方法是</a:t>
            </a:r>
            <a:r>
              <a:rPr kumimoji="1" lang="zh-CN" altLang="en-US" sz="3200" b="1" u="sng" dirty="0">
                <a:solidFill>
                  <a:srgbClr val="FF3300"/>
                </a:solidFill>
                <a:latin typeface="Times New Roman" pitchFamily="18" charset="0"/>
              </a:rPr>
              <a:t>稳定的</a:t>
            </a:r>
            <a:r>
              <a:rPr kumimoji="1" lang="zh-CN" altLang="en-US" sz="2800" b="1" dirty="0">
                <a:solidFill>
                  <a:srgbClr val="0000FF"/>
                </a:solidFill>
                <a:latin typeface="Times New Roman" pitchFamily="18" charset="0"/>
              </a:rPr>
              <a:t>。</a:t>
            </a:r>
          </a:p>
          <a:p>
            <a:pPr fontAlgn="base">
              <a:lnSpc>
                <a:spcPct val="120000"/>
              </a:lnSpc>
              <a:spcBef>
                <a:spcPct val="50000"/>
              </a:spcBef>
              <a:spcAft>
                <a:spcPct val="0"/>
              </a:spcAft>
            </a:pPr>
            <a:r>
              <a:rPr kumimoji="1" lang="en-US" altLang="zh-CN" sz="2800" b="1" dirty="0">
                <a:solidFill>
                  <a:srgbClr val="0000FF"/>
                </a:solidFill>
                <a:latin typeface="Times New Roman" pitchFamily="18" charset="0"/>
              </a:rPr>
              <a:t>(2)</a:t>
            </a:r>
            <a:r>
              <a:rPr kumimoji="1" lang="zh-CN" altLang="en-US" sz="2800" b="1" dirty="0">
                <a:solidFill>
                  <a:srgbClr val="0000FF"/>
                </a:solidFill>
                <a:latin typeface="Times New Roman" pitchFamily="18" charset="0"/>
              </a:rPr>
              <a:t>时间复杂度</a:t>
            </a:r>
          </a:p>
          <a:p>
            <a:pPr fontAlgn="base">
              <a:lnSpc>
                <a:spcPct val="120000"/>
              </a:lnSpc>
              <a:spcBef>
                <a:spcPct val="50000"/>
              </a:spcBef>
              <a:spcAft>
                <a:spcPct val="0"/>
              </a:spcAft>
            </a:pPr>
            <a:r>
              <a:rPr kumimoji="1" lang="zh-CN" altLang="en-US" sz="2800" b="1" dirty="0">
                <a:solidFill>
                  <a:srgbClr val="0000FF"/>
                </a:solidFill>
                <a:latin typeface="Times New Roman" pitchFamily="18" charset="0"/>
              </a:rPr>
              <a:t>比较</a:t>
            </a:r>
            <a:r>
              <a:rPr kumimoji="1" lang="en-US" altLang="zh-CN" sz="3200" b="1" u="sng" dirty="0">
                <a:solidFill>
                  <a:srgbClr val="FF3300"/>
                </a:solidFill>
                <a:latin typeface="Times New Roman" pitchFamily="18" charset="0"/>
              </a:rPr>
              <a:t>O(nlog</a:t>
            </a:r>
            <a:r>
              <a:rPr kumimoji="1" lang="en-US" altLang="zh-CN" sz="3200" b="1" u="sng" baseline="-25000" dirty="0">
                <a:solidFill>
                  <a:srgbClr val="FF3300"/>
                </a:solidFill>
                <a:latin typeface="Times New Roman" pitchFamily="18" charset="0"/>
              </a:rPr>
              <a:t>2</a:t>
            </a:r>
            <a:r>
              <a:rPr kumimoji="1" lang="en-US" altLang="zh-CN" sz="3200" b="1" u="sng" dirty="0">
                <a:solidFill>
                  <a:srgbClr val="FF3300"/>
                </a:solidFill>
                <a:latin typeface="Times New Roman" pitchFamily="18" charset="0"/>
              </a:rPr>
              <a:t>n)</a:t>
            </a:r>
            <a:r>
              <a:rPr kumimoji="1" lang="en-US" altLang="zh-CN" sz="2800" b="1" dirty="0">
                <a:solidFill>
                  <a:srgbClr val="0000FF"/>
                </a:solidFill>
                <a:latin typeface="Times New Roman" pitchFamily="18" charset="0"/>
              </a:rPr>
              <a:t> </a:t>
            </a:r>
          </a:p>
          <a:p>
            <a:pPr fontAlgn="base">
              <a:lnSpc>
                <a:spcPct val="120000"/>
              </a:lnSpc>
              <a:spcBef>
                <a:spcPct val="50000"/>
              </a:spcBef>
              <a:spcAft>
                <a:spcPct val="0"/>
              </a:spcAft>
            </a:pPr>
            <a:r>
              <a:rPr kumimoji="1" lang="en-US" altLang="zh-CN" sz="2800" b="1" dirty="0">
                <a:solidFill>
                  <a:srgbClr val="0000FF"/>
                </a:solidFill>
                <a:latin typeface="Times New Roman" pitchFamily="18" charset="0"/>
              </a:rPr>
              <a:t>(3)</a:t>
            </a:r>
            <a:r>
              <a:rPr kumimoji="1" lang="zh-CN" altLang="en-US" sz="2800" b="1" dirty="0">
                <a:solidFill>
                  <a:srgbClr val="0000FF"/>
                </a:solidFill>
                <a:latin typeface="Times New Roman" pitchFamily="18" charset="0"/>
              </a:rPr>
              <a:t>空间复杂度</a:t>
            </a:r>
          </a:p>
          <a:p>
            <a:pPr fontAlgn="base">
              <a:lnSpc>
                <a:spcPct val="120000"/>
              </a:lnSpc>
              <a:spcBef>
                <a:spcPct val="50000"/>
              </a:spcBef>
              <a:spcAft>
                <a:spcPct val="0"/>
              </a:spcAft>
            </a:pPr>
            <a:r>
              <a:rPr kumimoji="1" lang="zh-CN" altLang="en-US" sz="2800" b="1" dirty="0">
                <a:solidFill>
                  <a:srgbClr val="0000FF"/>
                </a:solidFill>
                <a:latin typeface="Times New Roman" pitchFamily="18" charset="0"/>
              </a:rPr>
              <a:t>为</a:t>
            </a:r>
            <a:r>
              <a:rPr kumimoji="1" lang="en-US" altLang="zh-CN" sz="3200" b="1" u="sng" dirty="0">
                <a:solidFill>
                  <a:srgbClr val="FF3300"/>
                </a:solidFill>
                <a:latin typeface="Times New Roman" pitchFamily="18" charset="0"/>
              </a:rPr>
              <a:t>O(n)</a:t>
            </a:r>
            <a:r>
              <a:rPr kumimoji="1" lang="zh-CN" altLang="en-US" sz="3200" b="1" u="sng" dirty="0">
                <a:solidFill>
                  <a:srgbClr val="FF3300"/>
                </a:solidFill>
                <a:latin typeface="Times New Roman" pitchFamily="18" charset="0"/>
              </a:rPr>
              <a:t>。</a:t>
            </a:r>
            <a:r>
              <a:rPr kumimoji="1" lang="zh-CN" altLang="en-US" sz="2800" b="1" dirty="0">
                <a:solidFill>
                  <a:srgbClr val="0000FF"/>
                </a:solidFill>
                <a:latin typeface="Times New Roman" pitchFamily="18" charset="0"/>
              </a:rPr>
              <a:t> </a:t>
            </a:r>
          </a:p>
        </p:txBody>
      </p:sp>
      <p:sp>
        <p:nvSpPr>
          <p:cNvPr id="13" name="矩形 12"/>
          <p:cNvSpPr/>
          <p:nvPr/>
        </p:nvSpPr>
        <p:spPr>
          <a:xfrm>
            <a:off x="4648200" y="4678740"/>
            <a:ext cx="4463653" cy="1569660"/>
          </a:xfrm>
          <a:prstGeom prst="rect">
            <a:avLst/>
          </a:prstGeom>
        </p:spPr>
        <p:txBody>
          <a:bodyPr wrap="square">
            <a:spAutoFit/>
          </a:bodyPr>
          <a:lstStyle/>
          <a:p>
            <a:r>
              <a:rPr kumimoji="1" lang="zh-CN" altLang="en-US" sz="2400" b="1" u="sng" dirty="0">
                <a:solidFill>
                  <a:srgbClr val="FF3300"/>
                </a:solidFill>
                <a:latin typeface="Times New Roman" pitchFamily="18" charset="0"/>
              </a:rPr>
              <a:t>浪费存储空间比较大，和最大值进行多余的比较等缺点。</a:t>
            </a:r>
            <a:endParaRPr kumimoji="1" lang="en-US" altLang="zh-CN" sz="2400" b="1" u="sng" dirty="0">
              <a:solidFill>
                <a:srgbClr val="FF3300"/>
              </a:solidFill>
              <a:latin typeface="Times New Roman" pitchFamily="18" charset="0"/>
            </a:endParaRPr>
          </a:p>
          <a:p>
            <a:endParaRPr kumimoji="1" lang="en-US" altLang="zh-CN" sz="2400" b="1" u="sng" dirty="0">
              <a:solidFill>
                <a:srgbClr val="FF3300"/>
              </a:solidFill>
              <a:latin typeface="Times New Roman" pitchFamily="18" charset="0"/>
            </a:endParaRPr>
          </a:p>
          <a:p>
            <a:r>
              <a:rPr kumimoji="1" lang="en-US" altLang="zh-CN" sz="2400" b="1" u="sng" dirty="0">
                <a:solidFill>
                  <a:srgbClr val="FF3300"/>
                </a:solidFill>
                <a:latin typeface="Times New Roman" pitchFamily="18" charset="0"/>
              </a:rPr>
              <a:t>1964</a:t>
            </a:r>
            <a:r>
              <a:rPr kumimoji="1" lang="zh-CN" altLang="en-US" sz="2400" b="1" u="sng" dirty="0">
                <a:solidFill>
                  <a:srgbClr val="FF3300"/>
                </a:solidFill>
                <a:latin typeface="Times New Roman" pitchFamily="18" charset="0"/>
              </a:rPr>
              <a:t>年</a:t>
            </a:r>
            <a:r>
              <a:rPr kumimoji="1" lang="en-US" altLang="zh-CN" sz="2400" b="1" u="sng" dirty="0">
                <a:solidFill>
                  <a:srgbClr val="FF3300"/>
                </a:solidFill>
                <a:latin typeface="Times New Roman" pitchFamily="18" charset="0"/>
              </a:rPr>
              <a:t>J. </a:t>
            </a:r>
            <a:r>
              <a:rPr kumimoji="1" lang="en-US" altLang="zh-CN" sz="2400" b="1" u="sng" dirty="0" err="1">
                <a:solidFill>
                  <a:srgbClr val="FF3300"/>
                </a:solidFill>
                <a:latin typeface="Times New Roman" pitchFamily="18" charset="0"/>
              </a:rPr>
              <a:t>Willioms</a:t>
            </a:r>
            <a:r>
              <a:rPr kumimoji="1" lang="zh-CN" altLang="en-US" sz="2400" b="1" u="sng" dirty="0">
                <a:solidFill>
                  <a:srgbClr val="FF3300"/>
                </a:solidFill>
                <a:latin typeface="Times New Roman" pitchFamily="18" charset="0"/>
              </a:rPr>
              <a:t>提出了堆排序。</a:t>
            </a:r>
          </a:p>
        </p:txBody>
      </p:sp>
    </p:spTree>
    <p:extLst>
      <p:ext uri="{BB962C8B-B14F-4D97-AF65-F5344CB8AC3E}">
        <p14:creationId xmlns:p14="http://schemas.microsoft.com/office/powerpoint/2010/main" val="2322157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0063EC4C-CFD8-4F45-A0A2-30028C1F73DB}" type="slidenum">
              <a:rPr lang="zh-CN" altLang="en-US" b="1">
                <a:solidFill>
                  <a:srgbClr val="F79646">
                    <a:lumMod val="75000"/>
                  </a:srgbClr>
                </a:solidFill>
              </a:rPr>
              <a:pPr/>
              <a:t>75</a:t>
            </a:fld>
            <a:endParaRPr lang="zh-CN" altLang="en-US" b="1" dirty="0">
              <a:solidFill>
                <a:srgbClr val="F79646">
                  <a:lumMod val="75000"/>
                </a:srgbClr>
              </a:solidFill>
            </a:endParaRPr>
          </a:p>
        </p:txBody>
      </p:sp>
      <p:sp>
        <p:nvSpPr>
          <p:cNvPr id="2" name="标题 1"/>
          <p:cNvSpPr>
            <a:spLocks noGrp="1"/>
          </p:cNvSpPr>
          <p:nvPr>
            <p:ph type="title"/>
          </p:nvPr>
        </p:nvSpPr>
        <p:spPr>
          <a:xfrm>
            <a:off x="457200" y="0"/>
            <a:ext cx="8229600" cy="1143000"/>
          </a:xfrm>
        </p:spPr>
        <p:txBody>
          <a:bodyPr>
            <a:normAutofit/>
          </a:bodyPr>
          <a:lstStyle/>
          <a:p>
            <a:pPr lvl="0" fontAlgn="base">
              <a:lnSpc>
                <a:spcPct val="150000"/>
              </a:lnSpc>
              <a:spcBef>
                <a:spcPct val="5000"/>
              </a:spcBef>
              <a:spcAft>
                <a:spcPct val="5000"/>
              </a:spcAft>
            </a:pPr>
            <a:r>
              <a:rPr kumimoji="1" lang="en-US" altLang="zh-CN" sz="3200" b="1" dirty="0">
                <a:latin typeface="Arial" charset="0"/>
                <a:ea typeface="宋体" charset="-122"/>
                <a:cs typeface="+mn-cs"/>
              </a:rPr>
              <a:t>6.4.3 </a:t>
            </a:r>
            <a:r>
              <a:rPr kumimoji="1" lang="zh-CN" altLang="en-US" sz="3200" b="1" dirty="0">
                <a:latin typeface="Arial" charset="0"/>
                <a:ea typeface="宋体" charset="-122"/>
                <a:cs typeface="+mn-cs"/>
              </a:rPr>
              <a:t>堆排序</a:t>
            </a:r>
          </a:p>
        </p:txBody>
      </p:sp>
      <p:sp>
        <p:nvSpPr>
          <p:cNvPr id="4" name="日期占位符 3"/>
          <p:cNvSpPr>
            <a:spLocks noGrp="1"/>
          </p:cNvSpPr>
          <p:nvPr>
            <p:ph type="dt" sz="half" idx="4294967295"/>
          </p:nvPr>
        </p:nvSpPr>
        <p:spPr>
          <a:xfrm>
            <a:off x="0" y="6356350"/>
            <a:ext cx="2133600" cy="365125"/>
          </a:xfrm>
        </p:spPr>
        <p:txBody>
          <a:bodyPr/>
          <a:lstStyle/>
          <a:p>
            <a:fld id="{B7CC4410-A889-4467-B869-023ADE820BAF}" type="datetime1">
              <a:rPr lang="zh-CN" altLang="en-US" b="1" smtClean="0">
                <a:solidFill>
                  <a:srgbClr val="F79646">
                    <a:lumMod val="75000"/>
                  </a:srgbClr>
                </a:solidFill>
              </a:rPr>
              <a:t>2025/4/9</a:t>
            </a:fld>
            <a:endParaRPr lang="zh-CN" altLang="en-US" b="1" dirty="0">
              <a:solidFill>
                <a:srgbClr val="F79646">
                  <a:lumMod val="75000"/>
                </a:srgbClr>
              </a:solidFill>
            </a:endParaRPr>
          </a:p>
        </p:txBody>
      </p:sp>
      <p:pic>
        <p:nvPicPr>
          <p:cNvPr id="2049" name="Picture 1" descr="C:\Users\Haijun\AppData\Roaming\Tencent\Users\2968516474\QQ\WinTemp\RichOle\O5)[OOM[}$H7(6{A~41GY`Q.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73137" y="1"/>
            <a:ext cx="970863" cy="838199"/>
          </a:xfrm>
          <a:prstGeom prst="rect">
            <a:avLst/>
          </a:prstGeom>
          <a:noFill/>
          <a:extLst>
            <a:ext uri="{909E8E84-426E-40DD-AFC4-6F175D3DCCD1}">
              <a14:hiddenFill xmlns:a14="http://schemas.microsoft.com/office/drawing/2010/main">
                <a:solidFill>
                  <a:srgbClr val="FFFFFF"/>
                </a:solidFill>
              </a14:hiddenFill>
            </a:ext>
          </a:extLst>
        </p:spPr>
      </p:pic>
      <p:cxnSp>
        <p:nvCxnSpPr>
          <p:cNvPr id="12" name="直接连接符 11"/>
          <p:cNvCxnSpPr/>
          <p:nvPr/>
        </p:nvCxnSpPr>
        <p:spPr>
          <a:xfrm>
            <a:off x="457200" y="6324600"/>
            <a:ext cx="822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Text Box 3"/>
          <p:cNvSpPr txBox="1">
            <a:spLocks noChangeArrowheads="1"/>
          </p:cNvSpPr>
          <p:nvPr/>
        </p:nvSpPr>
        <p:spPr bwMode="auto">
          <a:xfrm>
            <a:off x="609600" y="1676400"/>
            <a:ext cx="8077200" cy="946150"/>
          </a:xfrm>
          <a:prstGeom prst="rect">
            <a:avLst/>
          </a:prstGeom>
          <a:noFill/>
          <a:ln w="9525" algn="ctr">
            <a:noFill/>
            <a:miter lim="800000"/>
            <a:headEnd/>
            <a:tailEnd/>
          </a:ln>
          <a:effectLst/>
        </p:spPr>
        <p:txBody>
          <a:bodyPr wrap="square">
            <a:spAutoFit/>
          </a:bodyPr>
          <a:lstStyle/>
          <a:p>
            <a:pPr algn="just" fontAlgn="base">
              <a:spcBef>
                <a:spcPct val="0"/>
              </a:spcBef>
              <a:spcAft>
                <a:spcPct val="0"/>
              </a:spcAft>
            </a:pPr>
            <a:r>
              <a:rPr kumimoji="1" lang="en-US" altLang="zh-CN" sz="2800" b="1" dirty="0">
                <a:solidFill>
                  <a:srgbClr val="000000"/>
                </a:solidFill>
                <a:latin typeface="Times New Roman" pitchFamily="18" charset="0"/>
              </a:rPr>
              <a:t>        </a:t>
            </a:r>
            <a:r>
              <a:rPr kumimoji="1" lang="zh-CN" altLang="en-US" sz="2800" b="1" dirty="0">
                <a:solidFill>
                  <a:srgbClr val="000000"/>
                </a:solidFill>
                <a:latin typeface="Times New Roman" pitchFamily="18" charset="0"/>
              </a:rPr>
              <a:t>堆排序属于选择排序</a:t>
            </a:r>
            <a:r>
              <a:rPr kumimoji="1" lang="en-US" altLang="zh-CN" sz="2800" b="1" dirty="0">
                <a:solidFill>
                  <a:srgbClr val="000000"/>
                </a:solidFill>
                <a:latin typeface="Times New Roman" pitchFamily="18" charset="0"/>
              </a:rPr>
              <a:t>:</a:t>
            </a:r>
            <a:r>
              <a:rPr kumimoji="1" lang="zh-CN" altLang="en-US" sz="2800" b="1" dirty="0">
                <a:solidFill>
                  <a:srgbClr val="000000"/>
                </a:solidFill>
                <a:latin typeface="Times New Roman" pitchFamily="18" charset="0"/>
              </a:rPr>
              <a:t>出发点是</a:t>
            </a:r>
            <a:r>
              <a:rPr kumimoji="1" lang="zh-CN" altLang="en-US" sz="2800" b="1" dirty="0">
                <a:solidFill>
                  <a:srgbClr val="0000FF"/>
                </a:solidFill>
                <a:latin typeface="Times New Roman" pitchFamily="18" charset="0"/>
              </a:rPr>
              <a:t>利用前一次比较的结果，减少“比较”的次数。</a:t>
            </a:r>
          </a:p>
        </p:txBody>
      </p:sp>
      <p:sp>
        <p:nvSpPr>
          <p:cNvPr id="14" name="Text Box 9"/>
          <p:cNvSpPr txBox="1">
            <a:spLocks noChangeArrowheads="1"/>
          </p:cNvSpPr>
          <p:nvPr/>
        </p:nvSpPr>
        <p:spPr bwMode="auto">
          <a:xfrm>
            <a:off x="466725" y="1008062"/>
            <a:ext cx="2376488" cy="519113"/>
          </a:xfrm>
          <a:prstGeom prst="rect">
            <a:avLst/>
          </a:prstGeom>
          <a:noFill/>
          <a:ln w="9525" algn="ctr">
            <a:noFill/>
            <a:miter lim="800000"/>
            <a:headEnd/>
            <a:tailEnd/>
          </a:ln>
          <a:effectLst/>
        </p:spPr>
        <p:txBody>
          <a:bodyPr>
            <a:spAutoFit/>
          </a:bodyPr>
          <a:lstStyle/>
          <a:p>
            <a:pPr fontAlgn="base">
              <a:spcBef>
                <a:spcPct val="20000"/>
              </a:spcBef>
              <a:spcAft>
                <a:spcPct val="0"/>
              </a:spcAft>
              <a:buFont typeface="Wingdings" pitchFamily="2" charset="2"/>
              <a:buChar char="p"/>
            </a:pPr>
            <a:r>
              <a:rPr kumimoji="1" lang="en-US" altLang="zh-CN" sz="2800" b="1">
                <a:solidFill>
                  <a:srgbClr val="003300"/>
                </a:solidFill>
                <a:latin typeface="Times New Roman" pitchFamily="18" charset="0"/>
              </a:rPr>
              <a:t> </a:t>
            </a:r>
            <a:r>
              <a:rPr kumimoji="1" lang="zh-CN" altLang="en-US" sz="2800" b="1">
                <a:solidFill>
                  <a:srgbClr val="003300"/>
                </a:solidFill>
                <a:latin typeface="Times New Roman" pitchFamily="18" charset="0"/>
              </a:rPr>
              <a:t>引   入</a:t>
            </a:r>
          </a:p>
        </p:txBody>
      </p:sp>
      <p:sp>
        <p:nvSpPr>
          <p:cNvPr id="15" name="Text Box 3"/>
          <p:cNvSpPr txBox="1">
            <a:spLocks noChangeArrowheads="1"/>
          </p:cNvSpPr>
          <p:nvPr/>
        </p:nvSpPr>
        <p:spPr bwMode="auto">
          <a:xfrm>
            <a:off x="609600" y="2590800"/>
            <a:ext cx="8077200" cy="1815882"/>
          </a:xfrm>
          <a:prstGeom prst="rect">
            <a:avLst/>
          </a:prstGeom>
          <a:noFill/>
          <a:ln w="9525" algn="ctr">
            <a:noFill/>
            <a:miter lim="800000"/>
            <a:headEnd/>
            <a:tailEnd/>
          </a:ln>
          <a:effectLst/>
        </p:spPr>
        <p:txBody>
          <a:bodyPr wrap="square">
            <a:spAutoFit/>
          </a:bodyPr>
          <a:lstStyle/>
          <a:p>
            <a:pPr algn="just" fontAlgn="base">
              <a:spcBef>
                <a:spcPct val="0"/>
              </a:spcBef>
              <a:spcAft>
                <a:spcPct val="0"/>
              </a:spcAft>
            </a:pPr>
            <a:r>
              <a:rPr kumimoji="1" lang="zh-CN" altLang="en-US" sz="2800" b="1" dirty="0">
                <a:latin typeface="Times New Roman" pitchFamily="18" charset="0"/>
              </a:rPr>
              <a:t>若能利用每趟比较后的结果，也就是在找出</a:t>
            </a:r>
            <a:r>
              <a:rPr kumimoji="1" lang="zh-CN" altLang="en-US" sz="2800" b="1" dirty="0">
                <a:solidFill>
                  <a:srgbClr val="FF0000"/>
                </a:solidFill>
                <a:latin typeface="Times New Roman" pitchFamily="18" charset="0"/>
              </a:rPr>
              <a:t>关键字值最小</a:t>
            </a:r>
            <a:r>
              <a:rPr kumimoji="1" lang="zh-CN" altLang="en-US" sz="2800" b="1" dirty="0">
                <a:latin typeface="Times New Roman" pitchFamily="18" charset="0"/>
              </a:rPr>
              <a:t>记录的同时，也找出</a:t>
            </a:r>
            <a:r>
              <a:rPr kumimoji="1" lang="zh-CN" altLang="en-US" sz="2800" b="1" dirty="0">
                <a:solidFill>
                  <a:srgbClr val="FF0000"/>
                </a:solidFill>
                <a:latin typeface="Times New Roman" pitchFamily="18" charset="0"/>
              </a:rPr>
              <a:t>关键字值较小</a:t>
            </a:r>
            <a:r>
              <a:rPr kumimoji="1" lang="zh-CN" altLang="en-US" sz="2800" b="1" dirty="0">
                <a:latin typeface="Times New Roman" pitchFamily="18" charset="0"/>
              </a:rPr>
              <a:t>的记录，则可减少后面的</a:t>
            </a:r>
            <a:r>
              <a:rPr kumimoji="1" lang="zh-CN" altLang="en-US" sz="2800" b="1" dirty="0">
                <a:solidFill>
                  <a:srgbClr val="FF0000"/>
                </a:solidFill>
                <a:latin typeface="Times New Roman" pitchFamily="18" charset="0"/>
              </a:rPr>
              <a:t>选择</a:t>
            </a:r>
            <a:r>
              <a:rPr kumimoji="1" lang="zh-CN" altLang="en-US" sz="2800" b="1" dirty="0">
                <a:latin typeface="Times New Roman" pitchFamily="18" charset="0"/>
              </a:rPr>
              <a:t>中所用的比较次数，从而提高整个排序过程的效率。</a:t>
            </a:r>
          </a:p>
        </p:txBody>
      </p:sp>
      <p:pic>
        <p:nvPicPr>
          <p:cNvPr id="409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08021" y="4406682"/>
            <a:ext cx="5509694" cy="19055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2541216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0063EC4C-CFD8-4F45-A0A2-30028C1F73DB}" type="slidenum">
              <a:rPr lang="zh-CN" altLang="en-US" b="1">
                <a:solidFill>
                  <a:srgbClr val="F79646">
                    <a:lumMod val="75000"/>
                  </a:srgbClr>
                </a:solidFill>
              </a:rPr>
              <a:pPr/>
              <a:t>76</a:t>
            </a:fld>
            <a:endParaRPr lang="zh-CN" altLang="en-US" b="1" dirty="0">
              <a:solidFill>
                <a:srgbClr val="F79646">
                  <a:lumMod val="75000"/>
                </a:srgbClr>
              </a:solidFill>
            </a:endParaRPr>
          </a:p>
        </p:txBody>
      </p:sp>
      <p:sp>
        <p:nvSpPr>
          <p:cNvPr id="2" name="标题 1"/>
          <p:cNvSpPr>
            <a:spLocks noGrp="1"/>
          </p:cNvSpPr>
          <p:nvPr>
            <p:ph type="title"/>
          </p:nvPr>
        </p:nvSpPr>
        <p:spPr>
          <a:xfrm>
            <a:off x="457200" y="0"/>
            <a:ext cx="8229600" cy="1143000"/>
          </a:xfrm>
        </p:spPr>
        <p:txBody>
          <a:bodyPr>
            <a:normAutofit/>
          </a:bodyPr>
          <a:lstStyle/>
          <a:p>
            <a:pPr lvl="0" fontAlgn="base">
              <a:lnSpc>
                <a:spcPct val="150000"/>
              </a:lnSpc>
              <a:spcBef>
                <a:spcPct val="5000"/>
              </a:spcBef>
              <a:spcAft>
                <a:spcPct val="5000"/>
              </a:spcAft>
            </a:pPr>
            <a:r>
              <a:rPr kumimoji="1" lang="en-US" altLang="zh-CN" sz="3200" b="1" dirty="0">
                <a:latin typeface="Arial" charset="0"/>
                <a:ea typeface="宋体" charset="-122"/>
                <a:cs typeface="+mn-cs"/>
              </a:rPr>
              <a:t>6.4.3 </a:t>
            </a:r>
            <a:r>
              <a:rPr kumimoji="1" lang="zh-CN" altLang="en-US" sz="3200" b="1" dirty="0">
                <a:latin typeface="Arial" charset="0"/>
                <a:ea typeface="宋体" charset="-122"/>
                <a:cs typeface="+mn-cs"/>
              </a:rPr>
              <a:t>堆排序</a:t>
            </a:r>
          </a:p>
        </p:txBody>
      </p:sp>
      <p:sp>
        <p:nvSpPr>
          <p:cNvPr id="4" name="日期占位符 3"/>
          <p:cNvSpPr>
            <a:spLocks noGrp="1"/>
          </p:cNvSpPr>
          <p:nvPr>
            <p:ph type="dt" sz="half" idx="4294967295"/>
          </p:nvPr>
        </p:nvSpPr>
        <p:spPr>
          <a:xfrm>
            <a:off x="0" y="6356350"/>
            <a:ext cx="2133600" cy="365125"/>
          </a:xfrm>
        </p:spPr>
        <p:txBody>
          <a:bodyPr/>
          <a:lstStyle/>
          <a:p>
            <a:fld id="{6F85634B-44A6-4A26-8D28-69ADCD76DCC7}" type="datetime1">
              <a:rPr lang="zh-CN" altLang="en-US" b="1" smtClean="0">
                <a:solidFill>
                  <a:srgbClr val="F79646">
                    <a:lumMod val="75000"/>
                  </a:srgbClr>
                </a:solidFill>
              </a:rPr>
              <a:t>2025/4/9</a:t>
            </a:fld>
            <a:endParaRPr lang="zh-CN" altLang="en-US" b="1" dirty="0">
              <a:solidFill>
                <a:srgbClr val="F79646">
                  <a:lumMod val="75000"/>
                </a:srgbClr>
              </a:solidFill>
            </a:endParaRPr>
          </a:p>
        </p:txBody>
      </p:sp>
      <p:pic>
        <p:nvPicPr>
          <p:cNvPr id="2049" name="Picture 1" descr="C:\Users\Haijun\AppData\Roaming\Tencent\Users\2968516474\QQ\WinTemp\RichOle\O5)[OOM[}$H7(6{A~41GY`Q.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73137" y="1"/>
            <a:ext cx="970863" cy="838199"/>
          </a:xfrm>
          <a:prstGeom prst="rect">
            <a:avLst/>
          </a:prstGeom>
          <a:noFill/>
          <a:extLst>
            <a:ext uri="{909E8E84-426E-40DD-AFC4-6F175D3DCCD1}">
              <a14:hiddenFill xmlns:a14="http://schemas.microsoft.com/office/drawing/2010/main">
                <a:solidFill>
                  <a:srgbClr val="FFFFFF"/>
                </a:solidFill>
              </a14:hiddenFill>
            </a:ext>
          </a:extLst>
        </p:spPr>
      </p:pic>
      <p:cxnSp>
        <p:nvCxnSpPr>
          <p:cNvPr id="12" name="直接连接符 11"/>
          <p:cNvCxnSpPr/>
          <p:nvPr/>
        </p:nvCxnSpPr>
        <p:spPr>
          <a:xfrm>
            <a:off x="457200" y="6324600"/>
            <a:ext cx="822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Text Box 10"/>
          <p:cNvSpPr txBox="1">
            <a:spLocks noChangeArrowheads="1"/>
          </p:cNvSpPr>
          <p:nvPr/>
        </p:nvSpPr>
        <p:spPr bwMode="auto">
          <a:xfrm>
            <a:off x="468313" y="1734591"/>
            <a:ext cx="8820150" cy="3785652"/>
          </a:xfrm>
          <a:prstGeom prst="rect">
            <a:avLst/>
          </a:prstGeom>
          <a:noFill/>
          <a:ln w="9525">
            <a:noFill/>
            <a:miter lim="800000"/>
            <a:headEnd/>
            <a:tailEnd/>
          </a:ln>
          <a:effectLst/>
        </p:spPr>
        <p:txBody>
          <a:bodyPr>
            <a:spAutoFit/>
          </a:bodyPr>
          <a:lstStyle/>
          <a:p>
            <a:pPr algn="just" fontAlgn="base">
              <a:spcBef>
                <a:spcPct val="50000"/>
              </a:spcBef>
              <a:spcAft>
                <a:spcPct val="0"/>
              </a:spcAft>
            </a:pPr>
            <a:r>
              <a:rPr kumimoji="1" lang="zh-CN" altLang="en-US" sz="2400" b="1" dirty="0">
                <a:solidFill>
                  <a:srgbClr val="0000FF"/>
                </a:solidFill>
                <a:latin typeface="Times New Roman" pitchFamily="18" charset="0"/>
              </a:rPr>
              <a:t>把具有如下性质的数组</a:t>
            </a:r>
            <a:r>
              <a:rPr kumimoji="1" lang="en-US" altLang="zh-CN" sz="2400" b="1" dirty="0">
                <a:solidFill>
                  <a:srgbClr val="0000FF"/>
                </a:solidFill>
                <a:latin typeface="Times New Roman" pitchFamily="18" charset="0"/>
              </a:rPr>
              <a:t>A</a:t>
            </a:r>
            <a:r>
              <a:rPr kumimoji="1" lang="zh-CN" altLang="en-US" sz="2400" b="1" dirty="0">
                <a:solidFill>
                  <a:srgbClr val="0000FF"/>
                </a:solidFill>
                <a:latin typeface="Times New Roman" pitchFamily="18" charset="0"/>
              </a:rPr>
              <a:t>表示的</a:t>
            </a:r>
            <a:r>
              <a:rPr kumimoji="1" lang="zh-CN" altLang="en-US" sz="2400" b="1" dirty="0">
                <a:solidFill>
                  <a:srgbClr val="FF0000"/>
                </a:solidFill>
                <a:latin typeface="Times New Roman" pitchFamily="18" charset="0"/>
              </a:rPr>
              <a:t>完全二叉树</a:t>
            </a:r>
            <a:r>
              <a:rPr kumimoji="1" lang="zh-CN" altLang="en-US" sz="2400" b="1" dirty="0">
                <a:solidFill>
                  <a:srgbClr val="0000FF"/>
                </a:solidFill>
                <a:latin typeface="Times New Roman" pitchFamily="18" charset="0"/>
              </a:rPr>
              <a:t>称为</a:t>
            </a:r>
            <a:r>
              <a:rPr kumimoji="1" lang="zh-CN" altLang="en-US" sz="2400" b="1" u="sng" dirty="0">
                <a:solidFill>
                  <a:srgbClr val="FF3300"/>
                </a:solidFill>
                <a:latin typeface="宋体" pitchFamily="2" charset="-122"/>
              </a:rPr>
              <a:t>小根堆</a:t>
            </a:r>
            <a:r>
              <a:rPr kumimoji="1" lang="zh-CN" altLang="en-US" sz="2400" b="1" dirty="0">
                <a:solidFill>
                  <a:srgbClr val="0000FF"/>
                </a:solidFill>
                <a:latin typeface="Times New Roman" pitchFamily="18" charset="0"/>
              </a:rPr>
              <a:t>：</a:t>
            </a:r>
            <a:endParaRPr kumimoji="1" lang="en-US" altLang="zh-CN" sz="2400" b="1" dirty="0">
              <a:solidFill>
                <a:srgbClr val="0000FF"/>
              </a:solidFill>
              <a:latin typeface="Times New Roman" pitchFamily="18" charset="0"/>
            </a:endParaRPr>
          </a:p>
          <a:p>
            <a:pPr algn="just" fontAlgn="base">
              <a:spcBef>
                <a:spcPct val="50000"/>
              </a:spcBef>
              <a:spcAft>
                <a:spcPct val="0"/>
              </a:spcAft>
            </a:pPr>
            <a:r>
              <a:rPr kumimoji="1" lang="zh-CN" altLang="en-US" sz="2400" b="1" dirty="0">
                <a:solidFill>
                  <a:srgbClr val="0000FF"/>
                </a:solidFill>
                <a:latin typeface="Times New Roman" pitchFamily="18" charset="0"/>
              </a:rPr>
              <a:t> </a:t>
            </a:r>
            <a:r>
              <a:rPr kumimoji="1" lang="en-US" altLang="zh-CN" sz="2400" b="1" dirty="0">
                <a:solidFill>
                  <a:srgbClr val="0000FF"/>
                </a:solidFill>
                <a:latin typeface="Times New Roman" pitchFamily="18" charset="0"/>
              </a:rPr>
              <a:t>(1) </a:t>
            </a:r>
            <a:r>
              <a:rPr kumimoji="1" lang="zh-CN" altLang="en-US" sz="2400" b="1" dirty="0">
                <a:solidFill>
                  <a:srgbClr val="0000FF"/>
                </a:solidFill>
                <a:latin typeface="Times New Roman" pitchFamily="18" charset="0"/>
              </a:rPr>
              <a:t>若</a:t>
            </a:r>
            <a:r>
              <a:rPr kumimoji="1" lang="en-US" altLang="zh-CN" sz="2400" b="1" dirty="0">
                <a:solidFill>
                  <a:srgbClr val="0000FF"/>
                </a:solidFill>
                <a:latin typeface="Times New Roman" pitchFamily="18" charset="0"/>
              </a:rPr>
              <a:t>2*</a:t>
            </a:r>
            <a:r>
              <a:rPr kumimoji="1" lang="en-US" altLang="zh-CN" sz="2400" b="1" dirty="0" err="1">
                <a:solidFill>
                  <a:srgbClr val="0000FF"/>
                </a:solidFill>
                <a:latin typeface="Times New Roman" pitchFamily="18" charset="0"/>
              </a:rPr>
              <a:t>i</a:t>
            </a:r>
            <a:r>
              <a:rPr kumimoji="1" lang="en-US" altLang="zh-CN" sz="2400" b="1" dirty="0">
                <a:solidFill>
                  <a:srgbClr val="0000FF"/>
                </a:solidFill>
                <a:latin typeface="Times New Roman" pitchFamily="18" charset="0"/>
              </a:rPr>
              <a:t>≤ n</a:t>
            </a:r>
            <a:r>
              <a:rPr kumimoji="1" lang="zh-CN" altLang="en-US" sz="2400" b="1" dirty="0">
                <a:solidFill>
                  <a:srgbClr val="0000FF"/>
                </a:solidFill>
                <a:latin typeface="Times New Roman" pitchFamily="18" charset="0"/>
              </a:rPr>
              <a:t>，则</a:t>
            </a:r>
            <a:r>
              <a:rPr kumimoji="1" lang="en-US" altLang="zh-CN" sz="2400" b="1" dirty="0">
                <a:solidFill>
                  <a:srgbClr val="0000FF"/>
                </a:solidFill>
                <a:latin typeface="Times New Roman" pitchFamily="18" charset="0"/>
              </a:rPr>
              <a:t>A[</a:t>
            </a:r>
            <a:r>
              <a:rPr kumimoji="1" lang="en-US" altLang="zh-CN" sz="2400" b="1" dirty="0" err="1">
                <a:solidFill>
                  <a:srgbClr val="0000FF"/>
                </a:solidFill>
                <a:latin typeface="Times New Roman" pitchFamily="18" charset="0"/>
              </a:rPr>
              <a:t>i</a:t>
            </a:r>
            <a:r>
              <a:rPr kumimoji="1" lang="en-US" altLang="zh-CN" sz="2400" b="1" dirty="0">
                <a:solidFill>
                  <a:srgbClr val="0000FF"/>
                </a:solidFill>
                <a:latin typeface="Times New Roman" pitchFamily="18" charset="0"/>
              </a:rPr>
              <a:t>].key ≤ A[2*</a:t>
            </a:r>
            <a:r>
              <a:rPr kumimoji="1" lang="en-US" altLang="zh-CN" sz="2400" b="1" dirty="0" err="1">
                <a:solidFill>
                  <a:srgbClr val="0000FF"/>
                </a:solidFill>
                <a:latin typeface="Times New Roman" pitchFamily="18" charset="0"/>
              </a:rPr>
              <a:t>i</a:t>
            </a:r>
            <a:r>
              <a:rPr kumimoji="1" lang="en-US" altLang="zh-CN" sz="2400" b="1" dirty="0">
                <a:solidFill>
                  <a:srgbClr val="0000FF"/>
                </a:solidFill>
                <a:latin typeface="Times New Roman" pitchFamily="18" charset="0"/>
              </a:rPr>
              <a:t>].key ; </a:t>
            </a:r>
          </a:p>
          <a:p>
            <a:pPr algn="just" fontAlgn="base">
              <a:spcBef>
                <a:spcPct val="50000"/>
              </a:spcBef>
              <a:spcAft>
                <a:spcPct val="0"/>
              </a:spcAft>
            </a:pPr>
            <a:r>
              <a:rPr kumimoji="1" lang="zh-CN" altLang="en-US" sz="2400" b="1" dirty="0">
                <a:solidFill>
                  <a:srgbClr val="0000FF"/>
                </a:solidFill>
                <a:latin typeface="Times New Roman" pitchFamily="18" charset="0"/>
              </a:rPr>
              <a:t> </a:t>
            </a:r>
            <a:r>
              <a:rPr kumimoji="1" lang="en-US" altLang="zh-CN" sz="2400" b="1" dirty="0">
                <a:solidFill>
                  <a:srgbClr val="0000FF"/>
                </a:solidFill>
                <a:latin typeface="Times New Roman" pitchFamily="18" charset="0"/>
              </a:rPr>
              <a:t>(2) </a:t>
            </a:r>
            <a:r>
              <a:rPr kumimoji="1" lang="zh-CN" altLang="en-US" sz="2400" b="1" dirty="0">
                <a:solidFill>
                  <a:srgbClr val="0000FF"/>
                </a:solidFill>
                <a:latin typeface="Times New Roman" pitchFamily="18" charset="0"/>
              </a:rPr>
              <a:t>若</a:t>
            </a:r>
            <a:r>
              <a:rPr kumimoji="1" lang="en-US" altLang="zh-CN" sz="2400" b="1" dirty="0">
                <a:solidFill>
                  <a:srgbClr val="0000FF"/>
                </a:solidFill>
                <a:latin typeface="Times New Roman" pitchFamily="18" charset="0"/>
              </a:rPr>
              <a:t>2*i+1 ≤ n</a:t>
            </a:r>
            <a:r>
              <a:rPr kumimoji="1" lang="zh-CN" altLang="en-US" sz="2400" b="1" dirty="0">
                <a:solidFill>
                  <a:srgbClr val="0000FF"/>
                </a:solidFill>
                <a:latin typeface="Times New Roman" pitchFamily="18" charset="0"/>
              </a:rPr>
              <a:t>，则</a:t>
            </a:r>
            <a:r>
              <a:rPr kumimoji="1" lang="en-US" altLang="zh-CN" sz="2400" b="1" dirty="0">
                <a:solidFill>
                  <a:srgbClr val="0000FF"/>
                </a:solidFill>
                <a:latin typeface="Times New Roman" pitchFamily="18" charset="0"/>
              </a:rPr>
              <a:t>A[</a:t>
            </a:r>
            <a:r>
              <a:rPr kumimoji="1" lang="en-US" altLang="zh-CN" sz="2400" b="1" dirty="0" err="1">
                <a:solidFill>
                  <a:srgbClr val="0000FF"/>
                </a:solidFill>
                <a:latin typeface="Times New Roman" pitchFamily="18" charset="0"/>
              </a:rPr>
              <a:t>i</a:t>
            </a:r>
            <a:r>
              <a:rPr kumimoji="1" lang="en-US" altLang="zh-CN" sz="2400" b="1" dirty="0">
                <a:solidFill>
                  <a:srgbClr val="0000FF"/>
                </a:solidFill>
                <a:latin typeface="Times New Roman" pitchFamily="18" charset="0"/>
              </a:rPr>
              <a:t>].key ≤ A[2*i+1].key</a:t>
            </a:r>
          </a:p>
          <a:p>
            <a:pPr algn="just" fontAlgn="base">
              <a:spcBef>
                <a:spcPct val="50000"/>
              </a:spcBef>
              <a:spcAft>
                <a:spcPct val="0"/>
              </a:spcAft>
            </a:pPr>
            <a:endParaRPr kumimoji="1" lang="en-US" altLang="zh-CN" sz="2400" b="1" dirty="0">
              <a:solidFill>
                <a:srgbClr val="0000FF"/>
              </a:solidFill>
              <a:latin typeface="Times New Roman" pitchFamily="18" charset="0"/>
            </a:endParaRPr>
          </a:p>
          <a:p>
            <a:pPr algn="just" fontAlgn="base">
              <a:spcBef>
                <a:spcPct val="50000"/>
              </a:spcBef>
              <a:spcAft>
                <a:spcPct val="0"/>
              </a:spcAft>
            </a:pPr>
            <a:r>
              <a:rPr kumimoji="1" lang="zh-CN" altLang="en-US" sz="2400" b="1" dirty="0">
                <a:solidFill>
                  <a:srgbClr val="0000FF"/>
                </a:solidFill>
                <a:latin typeface="Times New Roman" pitchFamily="18" charset="0"/>
              </a:rPr>
              <a:t>把具有如下性质的数组</a:t>
            </a:r>
            <a:r>
              <a:rPr kumimoji="1" lang="en-US" altLang="zh-CN" sz="2400" b="1" dirty="0">
                <a:solidFill>
                  <a:srgbClr val="0000FF"/>
                </a:solidFill>
                <a:latin typeface="Times New Roman" pitchFamily="18" charset="0"/>
              </a:rPr>
              <a:t>A</a:t>
            </a:r>
            <a:r>
              <a:rPr kumimoji="1" lang="zh-CN" altLang="en-US" sz="2400" b="1" dirty="0">
                <a:solidFill>
                  <a:srgbClr val="0000FF"/>
                </a:solidFill>
                <a:latin typeface="Times New Roman" pitchFamily="18" charset="0"/>
              </a:rPr>
              <a:t>表示的</a:t>
            </a:r>
            <a:r>
              <a:rPr kumimoji="1" lang="zh-CN" altLang="en-US" sz="2400" b="1" dirty="0">
                <a:solidFill>
                  <a:srgbClr val="FF0000"/>
                </a:solidFill>
                <a:latin typeface="Times New Roman" pitchFamily="18" charset="0"/>
              </a:rPr>
              <a:t>完全二叉树</a:t>
            </a:r>
            <a:r>
              <a:rPr kumimoji="1" lang="zh-CN" altLang="en-US" sz="2400" b="1" dirty="0">
                <a:solidFill>
                  <a:srgbClr val="0000FF"/>
                </a:solidFill>
                <a:latin typeface="Times New Roman" pitchFamily="18" charset="0"/>
              </a:rPr>
              <a:t>称为</a:t>
            </a:r>
            <a:r>
              <a:rPr kumimoji="1" lang="zh-CN" altLang="en-US" sz="2400" b="1" u="sng" dirty="0">
                <a:solidFill>
                  <a:srgbClr val="FF3300"/>
                </a:solidFill>
                <a:latin typeface="Times New Roman" pitchFamily="18" charset="0"/>
              </a:rPr>
              <a:t>大根堆</a:t>
            </a:r>
            <a:r>
              <a:rPr kumimoji="1" lang="en-US" altLang="zh-CN" sz="2400" b="1" dirty="0">
                <a:solidFill>
                  <a:srgbClr val="0000FF"/>
                </a:solidFill>
                <a:latin typeface="Times New Roman" pitchFamily="18" charset="0"/>
              </a:rPr>
              <a:t>: </a:t>
            </a:r>
            <a:endParaRPr kumimoji="1" lang="zh-CN" altLang="en-US" sz="2400" b="1" dirty="0">
              <a:solidFill>
                <a:srgbClr val="0000FF"/>
              </a:solidFill>
              <a:latin typeface="Times New Roman" pitchFamily="18" charset="0"/>
            </a:endParaRPr>
          </a:p>
          <a:p>
            <a:pPr algn="just" fontAlgn="base">
              <a:spcBef>
                <a:spcPct val="50000"/>
              </a:spcBef>
              <a:spcAft>
                <a:spcPct val="0"/>
              </a:spcAft>
            </a:pPr>
            <a:r>
              <a:rPr kumimoji="1" lang="zh-CN" altLang="en-US" sz="2400" b="1" dirty="0">
                <a:solidFill>
                  <a:srgbClr val="0000FF"/>
                </a:solidFill>
                <a:latin typeface="Times New Roman" pitchFamily="18" charset="0"/>
              </a:rPr>
              <a:t> </a:t>
            </a:r>
            <a:r>
              <a:rPr kumimoji="1" lang="en-US" altLang="zh-CN" sz="2400" b="1" dirty="0">
                <a:solidFill>
                  <a:srgbClr val="0000FF"/>
                </a:solidFill>
                <a:latin typeface="Times New Roman" pitchFamily="18" charset="0"/>
              </a:rPr>
              <a:t>(1) </a:t>
            </a:r>
            <a:r>
              <a:rPr kumimoji="1" lang="zh-CN" altLang="en-US" sz="2400" b="1" dirty="0">
                <a:solidFill>
                  <a:srgbClr val="0000FF"/>
                </a:solidFill>
                <a:latin typeface="Times New Roman" pitchFamily="18" charset="0"/>
              </a:rPr>
              <a:t>若</a:t>
            </a:r>
            <a:r>
              <a:rPr kumimoji="1" lang="en-US" altLang="zh-CN" sz="2400" b="1" dirty="0">
                <a:solidFill>
                  <a:srgbClr val="0000FF"/>
                </a:solidFill>
                <a:latin typeface="Times New Roman" pitchFamily="18" charset="0"/>
              </a:rPr>
              <a:t>2*</a:t>
            </a:r>
            <a:r>
              <a:rPr kumimoji="1" lang="en-US" altLang="zh-CN" sz="2400" b="1" dirty="0" err="1">
                <a:solidFill>
                  <a:srgbClr val="0000FF"/>
                </a:solidFill>
                <a:latin typeface="Times New Roman" pitchFamily="18" charset="0"/>
              </a:rPr>
              <a:t>i</a:t>
            </a:r>
            <a:r>
              <a:rPr kumimoji="1" lang="en-US" altLang="zh-CN" sz="2400" b="1" dirty="0">
                <a:solidFill>
                  <a:srgbClr val="0000FF"/>
                </a:solidFill>
                <a:latin typeface="Times New Roman" pitchFamily="18" charset="0"/>
              </a:rPr>
              <a:t>≤ n</a:t>
            </a:r>
            <a:r>
              <a:rPr kumimoji="1" lang="zh-CN" altLang="en-US" sz="2400" b="1" dirty="0">
                <a:solidFill>
                  <a:srgbClr val="0000FF"/>
                </a:solidFill>
                <a:latin typeface="Times New Roman" pitchFamily="18" charset="0"/>
              </a:rPr>
              <a:t>，则</a:t>
            </a:r>
            <a:r>
              <a:rPr kumimoji="1" lang="en-US" altLang="zh-CN" sz="2400" b="1" dirty="0">
                <a:solidFill>
                  <a:srgbClr val="0000FF"/>
                </a:solidFill>
                <a:latin typeface="Times New Roman" pitchFamily="18" charset="0"/>
              </a:rPr>
              <a:t>A[</a:t>
            </a:r>
            <a:r>
              <a:rPr kumimoji="1" lang="en-US" altLang="zh-CN" sz="2400" b="1" dirty="0" err="1">
                <a:solidFill>
                  <a:srgbClr val="0000FF"/>
                </a:solidFill>
                <a:latin typeface="Times New Roman" pitchFamily="18" charset="0"/>
              </a:rPr>
              <a:t>i</a:t>
            </a:r>
            <a:r>
              <a:rPr kumimoji="1" lang="en-US" altLang="zh-CN" sz="2400" b="1" dirty="0">
                <a:solidFill>
                  <a:srgbClr val="0000FF"/>
                </a:solidFill>
                <a:latin typeface="Times New Roman" pitchFamily="18" charset="0"/>
              </a:rPr>
              <a:t>].key ≥ A[2*</a:t>
            </a:r>
            <a:r>
              <a:rPr kumimoji="1" lang="en-US" altLang="zh-CN" sz="2400" b="1" dirty="0" err="1">
                <a:solidFill>
                  <a:srgbClr val="0000FF"/>
                </a:solidFill>
                <a:latin typeface="Times New Roman" pitchFamily="18" charset="0"/>
              </a:rPr>
              <a:t>i</a:t>
            </a:r>
            <a:r>
              <a:rPr kumimoji="1" lang="en-US" altLang="zh-CN" sz="2400" b="1" dirty="0">
                <a:solidFill>
                  <a:srgbClr val="0000FF"/>
                </a:solidFill>
                <a:latin typeface="Times New Roman" pitchFamily="18" charset="0"/>
              </a:rPr>
              <a:t>].key ; </a:t>
            </a:r>
          </a:p>
          <a:p>
            <a:pPr algn="just" fontAlgn="base">
              <a:spcBef>
                <a:spcPct val="50000"/>
              </a:spcBef>
              <a:spcAft>
                <a:spcPct val="0"/>
              </a:spcAft>
            </a:pPr>
            <a:r>
              <a:rPr kumimoji="1" lang="zh-CN" altLang="en-US" sz="2400" b="1" dirty="0">
                <a:solidFill>
                  <a:srgbClr val="0000FF"/>
                </a:solidFill>
                <a:latin typeface="Times New Roman" pitchFamily="18" charset="0"/>
              </a:rPr>
              <a:t> </a:t>
            </a:r>
            <a:r>
              <a:rPr kumimoji="1" lang="en-US" altLang="zh-CN" sz="2400" b="1" dirty="0">
                <a:solidFill>
                  <a:srgbClr val="0000FF"/>
                </a:solidFill>
                <a:latin typeface="Times New Roman" pitchFamily="18" charset="0"/>
              </a:rPr>
              <a:t>(2) </a:t>
            </a:r>
            <a:r>
              <a:rPr kumimoji="1" lang="zh-CN" altLang="en-US" sz="2400" b="1" dirty="0">
                <a:solidFill>
                  <a:srgbClr val="0000FF"/>
                </a:solidFill>
                <a:latin typeface="Times New Roman" pitchFamily="18" charset="0"/>
              </a:rPr>
              <a:t>若</a:t>
            </a:r>
            <a:r>
              <a:rPr kumimoji="1" lang="en-US" altLang="zh-CN" sz="2400" b="1" dirty="0">
                <a:solidFill>
                  <a:srgbClr val="0000FF"/>
                </a:solidFill>
                <a:latin typeface="Times New Roman" pitchFamily="18" charset="0"/>
              </a:rPr>
              <a:t>2*i+1 ≤ n</a:t>
            </a:r>
            <a:r>
              <a:rPr kumimoji="1" lang="zh-CN" altLang="en-US" sz="2400" b="1" dirty="0">
                <a:solidFill>
                  <a:srgbClr val="0000FF"/>
                </a:solidFill>
                <a:latin typeface="Times New Roman" pitchFamily="18" charset="0"/>
              </a:rPr>
              <a:t>，则</a:t>
            </a:r>
            <a:r>
              <a:rPr kumimoji="1" lang="en-US" altLang="zh-CN" sz="2400" b="1" dirty="0">
                <a:solidFill>
                  <a:srgbClr val="0000FF"/>
                </a:solidFill>
                <a:latin typeface="Times New Roman" pitchFamily="18" charset="0"/>
              </a:rPr>
              <a:t>A[</a:t>
            </a:r>
            <a:r>
              <a:rPr kumimoji="1" lang="en-US" altLang="zh-CN" sz="2400" b="1" dirty="0" err="1">
                <a:solidFill>
                  <a:srgbClr val="0000FF"/>
                </a:solidFill>
                <a:latin typeface="Times New Roman" pitchFamily="18" charset="0"/>
              </a:rPr>
              <a:t>i</a:t>
            </a:r>
            <a:r>
              <a:rPr kumimoji="1" lang="en-US" altLang="zh-CN" sz="2400" b="1" dirty="0">
                <a:solidFill>
                  <a:srgbClr val="0000FF"/>
                </a:solidFill>
                <a:latin typeface="Times New Roman" pitchFamily="18" charset="0"/>
              </a:rPr>
              <a:t>].key ≥ A[2*i+1].key </a:t>
            </a:r>
            <a:r>
              <a:rPr kumimoji="1" lang="zh-CN" altLang="en-US" sz="2400" b="1" dirty="0">
                <a:solidFill>
                  <a:srgbClr val="0000FF"/>
                </a:solidFill>
                <a:latin typeface="Times New Roman" pitchFamily="18" charset="0"/>
              </a:rPr>
              <a:t>  </a:t>
            </a:r>
            <a:endParaRPr kumimoji="1" lang="en-US" altLang="zh-CN" sz="2400" b="1" dirty="0">
              <a:solidFill>
                <a:srgbClr val="0000FF"/>
              </a:solidFill>
              <a:latin typeface="Times New Roman" pitchFamily="18" charset="0"/>
            </a:endParaRPr>
          </a:p>
        </p:txBody>
      </p:sp>
      <p:sp>
        <p:nvSpPr>
          <p:cNvPr id="16" name="Text Box 2"/>
          <p:cNvSpPr txBox="1">
            <a:spLocks noChangeArrowheads="1"/>
          </p:cNvSpPr>
          <p:nvPr/>
        </p:nvSpPr>
        <p:spPr bwMode="auto">
          <a:xfrm>
            <a:off x="472350" y="1026066"/>
            <a:ext cx="2376487" cy="519112"/>
          </a:xfrm>
          <a:prstGeom prst="rect">
            <a:avLst/>
          </a:prstGeom>
          <a:noFill/>
          <a:ln w="9525" algn="ctr">
            <a:noFill/>
            <a:miter lim="800000"/>
            <a:headEnd/>
            <a:tailEnd/>
          </a:ln>
          <a:effectLst/>
        </p:spPr>
        <p:txBody>
          <a:bodyPr>
            <a:spAutoFit/>
          </a:bodyPr>
          <a:lstStyle/>
          <a:p>
            <a:pPr fontAlgn="base">
              <a:spcBef>
                <a:spcPct val="20000"/>
              </a:spcBef>
              <a:spcAft>
                <a:spcPct val="0"/>
              </a:spcAft>
              <a:buFont typeface="Wingdings" pitchFamily="2" charset="2"/>
              <a:buChar char="p"/>
            </a:pPr>
            <a:r>
              <a:rPr kumimoji="1" lang="en-US" altLang="zh-CN" sz="2800" b="1" dirty="0">
                <a:solidFill>
                  <a:srgbClr val="003300"/>
                </a:solidFill>
                <a:latin typeface="Times New Roman" pitchFamily="18" charset="0"/>
              </a:rPr>
              <a:t> </a:t>
            </a:r>
            <a:r>
              <a:rPr kumimoji="1" lang="zh-CN" altLang="en-US" sz="2800" b="1" dirty="0">
                <a:solidFill>
                  <a:srgbClr val="003300"/>
                </a:solidFill>
                <a:latin typeface="Times New Roman" pitchFamily="18" charset="0"/>
              </a:rPr>
              <a:t>堆的定义</a:t>
            </a:r>
          </a:p>
        </p:txBody>
      </p:sp>
    </p:spTree>
    <p:extLst>
      <p:ext uri="{BB962C8B-B14F-4D97-AF65-F5344CB8AC3E}">
        <p14:creationId xmlns:p14="http://schemas.microsoft.com/office/powerpoint/2010/main" val="4063798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5">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0063EC4C-CFD8-4F45-A0A2-30028C1F73DB}" type="slidenum">
              <a:rPr lang="zh-CN" altLang="en-US" b="1">
                <a:solidFill>
                  <a:srgbClr val="F79646">
                    <a:lumMod val="75000"/>
                  </a:srgbClr>
                </a:solidFill>
              </a:rPr>
              <a:pPr/>
              <a:t>77</a:t>
            </a:fld>
            <a:endParaRPr lang="zh-CN" altLang="en-US" b="1" dirty="0">
              <a:solidFill>
                <a:srgbClr val="F79646">
                  <a:lumMod val="75000"/>
                </a:srgbClr>
              </a:solidFill>
            </a:endParaRPr>
          </a:p>
        </p:txBody>
      </p:sp>
      <p:sp>
        <p:nvSpPr>
          <p:cNvPr id="2" name="标题 1"/>
          <p:cNvSpPr>
            <a:spLocks noGrp="1"/>
          </p:cNvSpPr>
          <p:nvPr>
            <p:ph type="title"/>
          </p:nvPr>
        </p:nvSpPr>
        <p:spPr>
          <a:xfrm>
            <a:off x="457200" y="0"/>
            <a:ext cx="8229600" cy="1143000"/>
          </a:xfrm>
        </p:spPr>
        <p:txBody>
          <a:bodyPr>
            <a:normAutofit/>
          </a:bodyPr>
          <a:lstStyle/>
          <a:p>
            <a:pPr lvl="0" fontAlgn="base">
              <a:lnSpc>
                <a:spcPct val="150000"/>
              </a:lnSpc>
              <a:spcBef>
                <a:spcPct val="5000"/>
              </a:spcBef>
              <a:spcAft>
                <a:spcPct val="5000"/>
              </a:spcAft>
            </a:pPr>
            <a:r>
              <a:rPr kumimoji="1" lang="en-US" altLang="zh-CN" sz="3200" b="1" dirty="0">
                <a:latin typeface="Arial" charset="0"/>
                <a:ea typeface="宋体" charset="-122"/>
                <a:cs typeface="+mn-cs"/>
              </a:rPr>
              <a:t>6.4.3 </a:t>
            </a:r>
            <a:r>
              <a:rPr kumimoji="1" lang="zh-CN" altLang="en-US" sz="3200" b="1" dirty="0">
                <a:latin typeface="Arial" charset="0"/>
                <a:ea typeface="宋体" charset="-122"/>
                <a:cs typeface="+mn-cs"/>
              </a:rPr>
              <a:t>堆排序</a:t>
            </a:r>
          </a:p>
        </p:txBody>
      </p:sp>
      <p:sp>
        <p:nvSpPr>
          <p:cNvPr id="4" name="日期占位符 3"/>
          <p:cNvSpPr>
            <a:spLocks noGrp="1"/>
          </p:cNvSpPr>
          <p:nvPr>
            <p:ph type="dt" sz="half" idx="4294967295"/>
          </p:nvPr>
        </p:nvSpPr>
        <p:spPr>
          <a:xfrm>
            <a:off x="0" y="6356350"/>
            <a:ext cx="2133600" cy="365125"/>
          </a:xfrm>
        </p:spPr>
        <p:txBody>
          <a:bodyPr/>
          <a:lstStyle/>
          <a:p>
            <a:fld id="{384C81D9-431B-40C5-A92E-E930D16370C4}" type="datetime1">
              <a:rPr lang="zh-CN" altLang="en-US" b="1" smtClean="0">
                <a:solidFill>
                  <a:srgbClr val="F79646">
                    <a:lumMod val="75000"/>
                  </a:srgbClr>
                </a:solidFill>
              </a:rPr>
              <a:t>2025/4/9</a:t>
            </a:fld>
            <a:endParaRPr lang="zh-CN" altLang="en-US" b="1" dirty="0">
              <a:solidFill>
                <a:srgbClr val="F79646">
                  <a:lumMod val="75000"/>
                </a:srgbClr>
              </a:solidFill>
            </a:endParaRPr>
          </a:p>
        </p:txBody>
      </p:sp>
      <p:pic>
        <p:nvPicPr>
          <p:cNvPr id="2049" name="Picture 1" descr="C:\Users\Haijun\AppData\Roaming\Tencent\Users\2968516474\QQ\WinTemp\RichOle\O5)[OOM[}$H7(6{A~41GY`Q.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73137" y="1"/>
            <a:ext cx="970863" cy="838199"/>
          </a:xfrm>
          <a:prstGeom prst="rect">
            <a:avLst/>
          </a:prstGeom>
          <a:noFill/>
          <a:extLst>
            <a:ext uri="{909E8E84-426E-40DD-AFC4-6F175D3DCCD1}">
              <a14:hiddenFill xmlns:a14="http://schemas.microsoft.com/office/drawing/2010/main">
                <a:solidFill>
                  <a:srgbClr val="FFFFFF"/>
                </a:solidFill>
              </a14:hiddenFill>
            </a:ext>
          </a:extLst>
        </p:spPr>
      </p:pic>
      <p:cxnSp>
        <p:nvCxnSpPr>
          <p:cNvPr id="12" name="直接连接符 11"/>
          <p:cNvCxnSpPr/>
          <p:nvPr/>
        </p:nvCxnSpPr>
        <p:spPr>
          <a:xfrm>
            <a:off x="457200" y="6324600"/>
            <a:ext cx="822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Text Box 10"/>
          <p:cNvSpPr txBox="1">
            <a:spLocks noChangeArrowheads="1"/>
          </p:cNvSpPr>
          <p:nvPr/>
        </p:nvSpPr>
        <p:spPr bwMode="auto">
          <a:xfrm>
            <a:off x="476250" y="1563687"/>
            <a:ext cx="8362950" cy="4278544"/>
          </a:xfrm>
          <a:prstGeom prst="rect">
            <a:avLst/>
          </a:prstGeom>
          <a:noFill/>
          <a:ln w="9525">
            <a:noFill/>
            <a:miter lim="800000"/>
            <a:headEnd/>
            <a:tailEnd/>
          </a:ln>
          <a:effectLst/>
        </p:spPr>
        <p:txBody>
          <a:bodyPr wrap="square">
            <a:spAutoFit/>
          </a:bodyPr>
          <a:lstStyle/>
          <a:p>
            <a:pPr marL="457200" indent="-457200" algn="just" fontAlgn="base">
              <a:lnSpc>
                <a:spcPts val="3400"/>
              </a:lnSpc>
              <a:spcBef>
                <a:spcPct val="50000"/>
              </a:spcBef>
              <a:spcAft>
                <a:spcPct val="0"/>
              </a:spcAft>
              <a:buFont typeface="Wingdings" panose="05000000000000000000" pitchFamily="2" charset="2"/>
              <a:buChar char="n"/>
            </a:pPr>
            <a:r>
              <a:rPr kumimoji="1" lang="zh-CN" altLang="en-US" sz="2400" b="1" dirty="0">
                <a:latin typeface="Times New Roman" pitchFamily="18" charset="0"/>
              </a:rPr>
              <a:t>对于任意一个非叶结点的关键字，都不大于其左、右儿子结点的关键字。即</a:t>
            </a:r>
            <a:r>
              <a:rPr kumimoji="1" lang="en-US" altLang="zh-CN" sz="2400" b="1" dirty="0">
                <a:latin typeface="Times New Roman" pitchFamily="18" charset="0"/>
              </a:rPr>
              <a:t>A[</a:t>
            </a:r>
            <a:r>
              <a:rPr kumimoji="1" lang="en-US" altLang="zh-CN" sz="2400" b="1" dirty="0" err="1">
                <a:latin typeface="Times New Roman" pitchFamily="18" charset="0"/>
              </a:rPr>
              <a:t>i</a:t>
            </a:r>
            <a:r>
              <a:rPr kumimoji="1" lang="en-US" altLang="zh-CN" sz="2400" b="1" dirty="0">
                <a:latin typeface="Times New Roman" pitchFamily="18" charset="0"/>
              </a:rPr>
              <a:t>/2].</a:t>
            </a:r>
            <a:r>
              <a:rPr kumimoji="1" lang="en-US" altLang="zh-CN" sz="2400" b="1" dirty="0" err="1">
                <a:latin typeface="Times New Roman" pitchFamily="18" charset="0"/>
              </a:rPr>
              <a:t>key≤A</a:t>
            </a:r>
            <a:r>
              <a:rPr kumimoji="1" lang="en-US" altLang="zh-CN" sz="2400" b="1" dirty="0">
                <a:latin typeface="Times New Roman" pitchFamily="18" charset="0"/>
              </a:rPr>
              <a:t>[</a:t>
            </a:r>
            <a:r>
              <a:rPr kumimoji="1" lang="en-US" altLang="zh-CN" sz="2400" b="1" dirty="0" err="1">
                <a:latin typeface="Times New Roman" pitchFamily="18" charset="0"/>
              </a:rPr>
              <a:t>i</a:t>
            </a:r>
            <a:r>
              <a:rPr kumimoji="1" lang="en-US" altLang="zh-CN" sz="2400" b="1" dirty="0">
                <a:latin typeface="Times New Roman" pitchFamily="18" charset="0"/>
              </a:rPr>
              <a:t>].key   1 ≤ </a:t>
            </a:r>
            <a:r>
              <a:rPr kumimoji="1" lang="en-US" altLang="zh-CN" sz="2400" b="1" dirty="0" err="1">
                <a:latin typeface="Times New Roman" pitchFamily="18" charset="0"/>
              </a:rPr>
              <a:t>i</a:t>
            </a:r>
            <a:r>
              <a:rPr kumimoji="1" lang="en-US" altLang="zh-CN" sz="2400" b="1" dirty="0">
                <a:latin typeface="Times New Roman" pitchFamily="18" charset="0"/>
              </a:rPr>
              <a:t>/2 &lt; </a:t>
            </a:r>
            <a:r>
              <a:rPr kumimoji="1" lang="en-US" altLang="zh-CN" sz="2400" b="1" dirty="0" err="1">
                <a:latin typeface="Times New Roman" pitchFamily="18" charset="0"/>
              </a:rPr>
              <a:t>i</a:t>
            </a:r>
            <a:r>
              <a:rPr kumimoji="1" lang="en-US" altLang="zh-CN" sz="2400" b="1" dirty="0">
                <a:latin typeface="Times New Roman" pitchFamily="18" charset="0"/>
              </a:rPr>
              <a:t> ≤n</a:t>
            </a:r>
          </a:p>
          <a:p>
            <a:pPr marL="457200" indent="-457200" algn="just" fontAlgn="base">
              <a:lnSpc>
                <a:spcPts val="3400"/>
              </a:lnSpc>
              <a:spcBef>
                <a:spcPct val="50000"/>
              </a:spcBef>
              <a:spcAft>
                <a:spcPct val="0"/>
              </a:spcAft>
              <a:buFont typeface="Wingdings" panose="05000000000000000000" pitchFamily="2" charset="2"/>
              <a:buChar char="n"/>
            </a:pPr>
            <a:r>
              <a:rPr kumimoji="1" lang="zh-CN" altLang="en-US" sz="2400" b="1" dirty="0">
                <a:latin typeface="Times New Roman" pitchFamily="18" charset="0"/>
              </a:rPr>
              <a:t>在堆中，以任意结点为根的子树仍然是堆。特别地，每个 叶结点也可视为堆。每个结点都代表</a:t>
            </a:r>
            <a:r>
              <a:rPr kumimoji="1" lang="en-US" altLang="zh-CN" sz="2400" b="1" dirty="0">
                <a:latin typeface="Times New Roman" pitchFamily="18" charset="0"/>
              </a:rPr>
              <a:t>(</a:t>
            </a:r>
            <a:r>
              <a:rPr kumimoji="1" lang="zh-CN" altLang="en-US" sz="2400" b="1" dirty="0">
                <a:latin typeface="Times New Roman" pitchFamily="18" charset="0"/>
              </a:rPr>
              <a:t>是</a:t>
            </a:r>
            <a:r>
              <a:rPr kumimoji="1" lang="en-US" altLang="zh-CN" sz="2400" b="1" dirty="0">
                <a:latin typeface="Times New Roman" pitchFamily="18" charset="0"/>
              </a:rPr>
              <a:t>)</a:t>
            </a:r>
            <a:r>
              <a:rPr kumimoji="1" lang="zh-CN" altLang="en-US" sz="2400" b="1" dirty="0">
                <a:latin typeface="Times New Roman" pitchFamily="18" charset="0"/>
              </a:rPr>
              <a:t>一个堆。</a:t>
            </a:r>
            <a:endParaRPr kumimoji="1" lang="en-US" altLang="zh-CN" sz="2400" b="1" dirty="0">
              <a:latin typeface="Times New Roman" pitchFamily="18" charset="0"/>
            </a:endParaRPr>
          </a:p>
          <a:p>
            <a:pPr marL="914400" lvl="1" indent="-457200" algn="just" fontAlgn="base">
              <a:lnSpc>
                <a:spcPts val="3400"/>
              </a:lnSpc>
              <a:spcBef>
                <a:spcPct val="50000"/>
              </a:spcBef>
              <a:spcAft>
                <a:spcPct val="0"/>
              </a:spcAft>
              <a:buFont typeface="Wingdings" panose="05000000000000000000" pitchFamily="2" charset="2"/>
              <a:buChar char="ü"/>
            </a:pPr>
            <a:r>
              <a:rPr kumimoji="1" lang="zh-CN" altLang="en-US" sz="2400" b="1" dirty="0">
                <a:latin typeface="Times New Roman" pitchFamily="18" charset="0"/>
              </a:rPr>
              <a:t>以堆（的数量）不断扩大的方式进行</a:t>
            </a:r>
            <a:r>
              <a:rPr kumimoji="1" lang="zh-CN" altLang="en-US" sz="2400" b="1" dirty="0">
                <a:solidFill>
                  <a:srgbClr val="FF0000"/>
                </a:solidFill>
                <a:latin typeface="Times New Roman" pitchFamily="18" charset="0"/>
              </a:rPr>
              <a:t>初始建堆</a:t>
            </a:r>
            <a:r>
              <a:rPr kumimoji="1" lang="zh-CN" altLang="en-US" sz="2400" b="1" dirty="0">
                <a:latin typeface="Times New Roman" pitchFamily="18" charset="0"/>
              </a:rPr>
              <a:t>。  </a:t>
            </a:r>
            <a:endParaRPr kumimoji="1" lang="en-US" altLang="zh-CN" sz="2400" b="1" dirty="0">
              <a:latin typeface="Times New Roman" pitchFamily="18" charset="0"/>
            </a:endParaRPr>
          </a:p>
          <a:p>
            <a:pPr marL="457200" indent="-457200" algn="just" fontAlgn="base">
              <a:lnSpc>
                <a:spcPts val="3400"/>
              </a:lnSpc>
              <a:spcBef>
                <a:spcPct val="50000"/>
              </a:spcBef>
              <a:spcAft>
                <a:spcPct val="0"/>
              </a:spcAft>
              <a:buFont typeface="Wingdings" panose="05000000000000000000" pitchFamily="2" charset="2"/>
              <a:buChar char="n"/>
            </a:pPr>
            <a:r>
              <a:rPr kumimoji="1" lang="zh-CN" altLang="en-US" sz="2400" b="1" dirty="0">
                <a:latin typeface="Times New Roman" pitchFamily="18" charset="0"/>
              </a:rPr>
              <a:t>在堆中（包括各子树对应的堆），其根结点的关键字是最 小的。去掉堆中编号最大的叶结点后，仍然是堆。</a:t>
            </a:r>
            <a:endParaRPr kumimoji="1" lang="en-US" altLang="zh-CN" sz="2400" b="1" dirty="0">
              <a:latin typeface="Times New Roman" pitchFamily="18" charset="0"/>
            </a:endParaRPr>
          </a:p>
          <a:p>
            <a:pPr marL="914400" lvl="1" indent="-457200" algn="just" fontAlgn="base">
              <a:lnSpc>
                <a:spcPts val="3400"/>
              </a:lnSpc>
              <a:spcBef>
                <a:spcPct val="50000"/>
              </a:spcBef>
              <a:spcAft>
                <a:spcPct val="0"/>
              </a:spcAft>
              <a:buFont typeface="Wingdings" panose="05000000000000000000" pitchFamily="2" charset="2"/>
              <a:buChar char="ü"/>
            </a:pPr>
            <a:r>
              <a:rPr kumimoji="1" lang="zh-CN" altLang="en-US" sz="2400" b="1" dirty="0">
                <a:latin typeface="Times New Roman" pitchFamily="18" charset="0"/>
              </a:rPr>
              <a:t>以堆的规模逐渐缩小的方式进行</a:t>
            </a:r>
            <a:r>
              <a:rPr kumimoji="1" lang="zh-CN" altLang="en-US" sz="2400" b="1" dirty="0">
                <a:solidFill>
                  <a:srgbClr val="FF0000"/>
                </a:solidFill>
                <a:latin typeface="Times New Roman" pitchFamily="18" charset="0"/>
              </a:rPr>
              <a:t>堆排序</a:t>
            </a:r>
            <a:r>
              <a:rPr kumimoji="1" lang="zh-CN" altLang="en-US" sz="2400" b="1" dirty="0">
                <a:latin typeface="Times New Roman" pitchFamily="18" charset="0"/>
              </a:rPr>
              <a:t>。</a:t>
            </a:r>
            <a:endParaRPr kumimoji="1" lang="en-US" altLang="zh-CN" sz="2400" b="1" dirty="0">
              <a:latin typeface="Times New Roman" pitchFamily="18" charset="0"/>
            </a:endParaRPr>
          </a:p>
        </p:txBody>
      </p:sp>
      <p:sp>
        <p:nvSpPr>
          <p:cNvPr id="16" name="Text Box 2"/>
          <p:cNvSpPr txBox="1">
            <a:spLocks noChangeArrowheads="1"/>
          </p:cNvSpPr>
          <p:nvPr/>
        </p:nvSpPr>
        <p:spPr bwMode="auto">
          <a:xfrm>
            <a:off x="467304" y="1008718"/>
            <a:ext cx="4189412" cy="523220"/>
          </a:xfrm>
          <a:prstGeom prst="rect">
            <a:avLst/>
          </a:prstGeom>
          <a:noFill/>
          <a:ln w="9525" algn="ctr">
            <a:noFill/>
            <a:miter lim="800000"/>
            <a:headEnd/>
            <a:tailEnd/>
          </a:ln>
          <a:effectLst/>
        </p:spPr>
        <p:txBody>
          <a:bodyPr wrap="square">
            <a:spAutoFit/>
          </a:bodyPr>
          <a:lstStyle/>
          <a:p>
            <a:pPr fontAlgn="base">
              <a:spcBef>
                <a:spcPct val="20000"/>
              </a:spcBef>
              <a:spcAft>
                <a:spcPct val="0"/>
              </a:spcAft>
              <a:buFont typeface="Wingdings" pitchFamily="2" charset="2"/>
              <a:buChar char="p"/>
            </a:pPr>
            <a:r>
              <a:rPr kumimoji="1" lang="zh-CN" altLang="en-US" sz="2800" b="1" dirty="0">
                <a:solidFill>
                  <a:srgbClr val="003300"/>
                </a:solidFill>
                <a:latin typeface="Times New Roman" pitchFamily="18" charset="0"/>
              </a:rPr>
              <a:t> 堆的性质</a:t>
            </a:r>
            <a:r>
              <a:rPr kumimoji="1" lang="zh-CN" altLang="en-US" sz="2800" b="1" dirty="0">
                <a:solidFill>
                  <a:srgbClr val="FF0000"/>
                </a:solidFill>
                <a:latin typeface="Times New Roman" pitchFamily="18" charset="0"/>
              </a:rPr>
              <a:t>（小根堆） </a:t>
            </a:r>
          </a:p>
        </p:txBody>
      </p:sp>
    </p:spTree>
    <p:extLst>
      <p:ext uri="{BB962C8B-B14F-4D97-AF65-F5344CB8AC3E}">
        <p14:creationId xmlns:p14="http://schemas.microsoft.com/office/powerpoint/2010/main" val="322507386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0063EC4C-CFD8-4F45-A0A2-30028C1F73DB}" type="slidenum">
              <a:rPr lang="zh-CN" altLang="en-US" b="1">
                <a:solidFill>
                  <a:srgbClr val="F79646">
                    <a:lumMod val="75000"/>
                  </a:srgbClr>
                </a:solidFill>
              </a:rPr>
              <a:pPr/>
              <a:t>78</a:t>
            </a:fld>
            <a:endParaRPr lang="zh-CN" altLang="en-US" b="1" dirty="0">
              <a:solidFill>
                <a:srgbClr val="F79646">
                  <a:lumMod val="75000"/>
                </a:srgbClr>
              </a:solidFill>
            </a:endParaRPr>
          </a:p>
        </p:txBody>
      </p:sp>
      <p:sp>
        <p:nvSpPr>
          <p:cNvPr id="2" name="标题 1"/>
          <p:cNvSpPr>
            <a:spLocks noGrp="1"/>
          </p:cNvSpPr>
          <p:nvPr>
            <p:ph type="title"/>
          </p:nvPr>
        </p:nvSpPr>
        <p:spPr>
          <a:xfrm>
            <a:off x="457200" y="0"/>
            <a:ext cx="8229600" cy="1143000"/>
          </a:xfrm>
        </p:spPr>
        <p:txBody>
          <a:bodyPr>
            <a:normAutofit/>
          </a:bodyPr>
          <a:lstStyle/>
          <a:p>
            <a:pPr lvl="0" fontAlgn="base">
              <a:lnSpc>
                <a:spcPct val="150000"/>
              </a:lnSpc>
              <a:spcBef>
                <a:spcPct val="5000"/>
              </a:spcBef>
              <a:spcAft>
                <a:spcPct val="5000"/>
              </a:spcAft>
            </a:pPr>
            <a:r>
              <a:rPr kumimoji="1" lang="en-US" altLang="zh-CN" sz="3200" b="1" dirty="0">
                <a:latin typeface="Arial" charset="0"/>
                <a:ea typeface="宋体" charset="-122"/>
                <a:cs typeface="+mn-cs"/>
              </a:rPr>
              <a:t>6.4.3 </a:t>
            </a:r>
            <a:r>
              <a:rPr kumimoji="1" lang="zh-CN" altLang="en-US" sz="3200" b="1" dirty="0">
                <a:latin typeface="Arial" charset="0"/>
                <a:ea typeface="宋体" charset="-122"/>
                <a:cs typeface="+mn-cs"/>
              </a:rPr>
              <a:t>堆排序</a:t>
            </a:r>
          </a:p>
        </p:txBody>
      </p:sp>
      <p:sp>
        <p:nvSpPr>
          <p:cNvPr id="4" name="日期占位符 3"/>
          <p:cNvSpPr>
            <a:spLocks noGrp="1"/>
          </p:cNvSpPr>
          <p:nvPr>
            <p:ph type="dt" sz="half" idx="4294967295"/>
          </p:nvPr>
        </p:nvSpPr>
        <p:spPr>
          <a:xfrm>
            <a:off x="0" y="6356350"/>
            <a:ext cx="2133600" cy="365125"/>
          </a:xfrm>
        </p:spPr>
        <p:txBody>
          <a:bodyPr/>
          <a:lstStyle/>
          <a:p>
            <a:fld id="{61337768-3BB5-4474-AC66-90085D7AB3A5}" type="datetime1">
              <a:rPr lang="zh-CN" altLang="en-US" b="1" smtClean="0">
                <a:solidFill>
                  <a:srgbClr val="F79646">
                    <a:lumMod val="75000"/>
                  </a:srgbClr>
                </a:solidFill>
              </a:rPr>
              <a:t>2025/4/9</a:t>
            </a:fld>
            <a:endParaRPr lang="zh-CN" altLang="en-US" b="1" dirty="0">
              <a:solidFill>
                <a:srgbClr val="F79646">
                  <a:lumMod val="75000"/>
                </a:srgbClr>
              </a:solidFill>
            </a:endParaRPr>
          </a:p>
        </p:txBody>
      </p:sp>
      <p:pic>
        <p:nvPicPr>
          <p:cNvPr id="2049" name="Picture 1" descr="C:\Users\Haijun\AppData\Roaming\Tencent\Users\2968516474\QQ\WinTemp\RichOle\O5)[OOM[}$H7(6{A~41GY`Q.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73137" y="1"/>
            <a:ext cx="970863" cy="838199"/>
          </a:xfrm>
          <a:prstGeom prst="rect">
            <a:avLst/>
          </a:prstGeom>
          <a:noFill/>
          <a:extLst>
            <a:ext uri="{909E8E84-426E-40DD-AFC4-6F175D3DCCD1}">
              <a14:hiddenFill xmlns:a14="http://schemas.microsoft.com/office/drawing/2010/main">
                <a:solidFill>
                  <a:srgbClr val="FFFFFF"/>
                </a:solidFill>
              </a14:hiddenFill>
            </a:ext>
          </a:extLst>
        </p:spPr>
      </p:pic>
      <p:cxnSp>
        <p:nvCxnSpPr>
          <p:cNvPr id="12" name="直接连接符 11"/>
          <p:cNvCxnSpPr/>
          <p:nvPr/>
        </p:nvCxnSpPr>
        <p:spPr>
          <a:xfrm>
            <a:off x="457200" y="6324600"/>
            <a:ext cx="822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Oval 17"/>
          <p:cNvSpPr>
            <a:spLocks noChangeArrowheads="1"/>
          </p:cNvSpPr>
          <p:nvPr/>
        </p:nvSpPr>
        <p:spPr bwMode="auto">
          <a:xfrm>
            <a:off x="3249613" y="3949700"/>
            <a:ext cx="457200" cy="381000"/>
          </a:xfrm>
          <a:prstGeom prst="ellipse">
            <a:avLst/>
          </a:prstGeom>
          <a:noFill/>
          <a:ln w="9525">
            <a:solidFill>
              <a:srgbClr val="000000"/>
            </a:solidFill>
            <a:miter lim="800000"/>
            <a:headEnd/>
            <a:tailEnd/>
          </a:ln>
          <a:effec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800" b="0" i="0" u="none" strike="noStrike" kern="0" cap="none" spc="0" normalizeH="0" baseline="0" noProof="0">
                <a:ln>
                  <a:noFill/>
                </a:ln>
                <a:solidFill>
                  <a:srgbClr val="000000"/>
                </a:solidFill>
                <a:effectLst/>
                <a:uLnTx/>
                <a:uFillTx/>
                <a:latin typeface="Tahoma" pitchFamily="34" charset="0"/>
                <a:ea typeface="楷体_GB2312" pitchFamily="49" charset="-122"/>
              </a:rPr>
              <a:t>22</a:t>
            </a:r>
          </a:p>
        </p:txBody>
      </p:sp>
      <p:sp>
        <p:nvSpPr>
          <p:cNvPr id="16" name="Oval 18"/>
          <p:cNvSpPr>
            <a:spLocks noChangeArrowheads="1"/>
          </p:cNvSpPr>
          <p:nvPr/>
        </p:nvSpPr>
        <p:spPr bwMode="auto">
          <a:xfrm>
            <a:off x="3935413" y="3263900"/>
            <a:ext cx="457200" cy="381000"/>
          </a:xfrm>
          <a:prstGeom prst="ellipse">
            <a:avLst/>
          </a:prstGeom>
          <a:noFill/>
          <a:ln w="9525">
            <a:solidFill>
              <a:srgbClr val="000000"/>
            </a:solidFill>
            <a:miter lim="800000"/>
            <a:headEnd/>
            <a:tailEnd/>
          </a:ln>
          <a:effec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800" b="0" i="0" u="none" strike="noStrike" kern="0" cap="none" spc="0" normalizeH="0" baseline="0" noProof="0">
                <a:ln>
                  <a:noFill/>
                </a:ln>
                <a:solidFill>
                  <a:srgbClr val="000000"/>
                </a:solidFill>
                <a:effectLst/>
                <a:uLnTx/>
                <a:uFillTx/>
                <a:latin typeface="Tahoma" pitchFamily="34" charset="0"/>
                <a:ea typeface="楷体_GB2312" pitchFamily="49" charset="-122"/>
              </a:rPr>
              <a:t>12</a:t>
            </a:r>
          </a:p>
        </p:txBody>
      </p:sp>
      <p:sp>
        <p:nvSpPr>
          <p:cNvPr id="17" name="Oval 19"/>
          <p:cNvSpPr>
            <a:spLocks noChangeArrowheads="1"/>
          </p:cNvSpPr>
          <p:nvPr/>
        </p:nvSpPr>
        <p:spPr bwMode="auto">
          <a:xfrm>
            <a:off x="2792413" y="4787900"/>
            <a:ext cx="457200" cy="381000"/>
          </a:xfrm>
          <a:prstGeom prst="ellipse">
            <a:avLst/>
          </a:prstGeom>
          <a:noFill/>
          <a:ln w="9525">
            <a:solidFill>
              <a:srgbClr val="000000"/>
            </a:solidFill>
            <a:miter lim="800000"/>
            <a:headEnd/>
            <a:tailEnd/>
          </a:ln>
          <a:effec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800" b="0" i="0" u="none" strike="noStrike" kern="0" cap="none" spc="0" normalizeH="0" baseline="0" noProof="0">
                <a:ln>
                  <a:noFill/>
                </a:ln>
                <a:solidFill>
                  <a:srgbClr val="000000"/>
                </a:solidFill>
                <a:effectLst/>
                <a:uLnTx/>
                <a:uFillTx/>
                <a:latin typeface="Tahoma" pitchFamily="34" charset="0"/>
                <a:ea typeface="楷体_GB2312" pitchFamily="49" charset="-122"/>
              </a:rPr>
              <a:t>40</a:t>
            </a:r>
          </a:p>
        </p:txBody>
      </p:sp>
      <p:sp>
        <p:nvSpPr>
          <p:cNvPr id="18" name="Oval 20"/>
          <p:cNvSpPr>
            <a:spLocks noChangeArrowheads="1"/>
          </p:cNvSpPr>
          <p:nvPr/>
        </p:nvSpPr>
        <p:spPr bwMode="auto">
          <a:xfrm>
            <a:off x="3554413" y="4787900"/>
            <a:ext cx="457200" cy="381000"/>
          </a:xfrm>
          <a:prstGeom prst="ellipse">
            <a:avLst/>
          </a:prstGeom>
          <a:noFill/>
          <a:ln w="9525">
            <a:solidFill>
              <a:srgbClr val="000000"/>
            </a:solidFill>
            <a:miter lim="800000"/>
            <a:headEnd/>
            <a:tailEnd/>
          </a:ln>
          <a:effec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800" b="0" i="0" u="none" strike="noStrike" kern="0" cap="none" spc="0" normalizeH="0" baseline="0" noProof="0">
                <a:ln>
                  <a:noFill/>
                </a:ln>
                <a:solidFill>
                  <a:srgbClr val="000000"/>
                </a:solidFill>
                <a:effectLst/>
                <a:uLnTx/>
                <a:uFillTx/>
                <a:latin typeface="Tahoma" pitchFamily="34" charset="0"/>
                <a:ea typeface="楷体_GB2312" pitchFamily="49" charset="-122"/>
              </a:rPr>
              <a:t>30</a:t>
            </a:r>
          </a:p>
        </p:txBody>
      </p:sp>
      <p:sp>
        <p:nvSpPr>
          <p:cNvPr id="19" name="Oval 21"/>
          <p:cNvSpPr>
            <a:spLocks noChangeArrowheads="1"/>
          </p:cNvSpPr>
          <p:nvPr/>
        </p:nvSpPr>
        <p:spPr bwMode="auto">
          <a:xfrm>
            <a:off x="4697413" y="3949700"/>
            <a:ext cx="457200" cy="381000"/>
          </a:xfrm>
          <a:prstGeom prst="ellipse">
            <a:avLst/>
          </a:prstGeom>
          <a:noFill/>
          <a:ln w="9525">
            <a:solidFill>
              <a:srgbClr val="000000"/>
            </a:solidFill>
            <a:miter lim="800000"/>
            <a:headEnd/>
            <a:tailEnd/>
          </a:ln>
          <a:effec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800" b="0" i="0" u="none" strike="noStrike" kern="0" cap="none" spc="0" normalizeH="0" baseline="0" noProof="0">
                <a:ln>
                  <a:noFill/>
                </a:ln>
                <a:solidFill>
                  <a:srgbClr val="000000"/>
                </a:solidFill>
                <a:effectLst/>
                <a:uLnTx/>
                <a:uFillTx/>
                <a:latin typeface="Tahoma" pitchFamily="34" charset="0"/>
                <a:ea typeface="楷体_GB2312" pitchFamily="49" charset="-122"/>
              </a:rPr>
              <a:t>34</a:t>
            </a:r>
          </a:p>
        </p:txBody>
      </p:sp>
      <p:sp>
        <p:nvSpPr>
          <p:cNvPr id="20" name="Oval 22"/>
          <p:cNvSpPr>
            <a:spLocks noChangeArrowheads="1"/>
          </p:cNvSpPr>
          <p:nvPr/>
        </p:nvSpPr>
        <p:spPr bwMode="auto">
          <a:xfrm>
            <a:off x="4240213" y="4787900"/>
            <a:ext cx="457200" cy="381000"/>
          </a:xfrm>
          <a:prstGeom prst="ellipse">
            <a:avLst/>
          </a:prstGeom>
          <a:noFill/>
          <a:ln w="9525">
            <a:solidFill>
              <a:srgbClr val="000000"/>
            </a:solidFill>
            <a:miter lim="800000"/>
            <a:headEnd/>
            <a:tailEnd/>
          </a:ln>
          <a:effec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800" b="0" i="0" u="none" strike="noStrike" kern="0" cap="none" spc="0" normalizeH="0" baseline="0" noProof="0">
                <a:ln>
                  <a:noFill/>
                </a:ln>
                <a:solidFill>
                  <a:srgbClr val="000000"/>
                </a:solidFill>
                <a:effectLst/>
                <a:uLnTx/>
                <a:uFillTx/>
                <a:latin typeface="Tahoma" pitchFamily="34" charset="0"/>
                <a:ea typeface="楷体_GB2312" pitchFamily="49" charset="-122"/>
              </a:rPr>
              <a:t>36</a:t>
            </a:r>
          </a:p>
        </p:txBody>
      </p:sp>
      <p:sp>
        <p:nvSpPr>
          <p:cNvPr id="21" name="Oval 23"/>
          <p:cNvSpPr>
            <a:spLocks noChangeArrowheads="1"/>
          </p:cNvSpPr>
          <p:nvPr/>
        </p:nvSpPr>
        <p:spPr bwMode="auto">
          <a:xfrm>
            <a:off x="5307013" y="4787900"/>
            <a:ext cx="457200" cy="381000"/>
          </a:xfrm>
          <a:prstGeom prst="ellipse">
            <a:avLst/>
          </a:prstGeom>
          <a:noFill/>
          <a:ln w="9525">
            <a:solidFill>
              <a:srgbClr val="000000"/>
            </a:solidFill>
            <a:miter lim="800000"/>
            <a:headEnd/>
            <a:tailEnd/>
          </a:ln>
          <a:effec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800" b="0" i="0" u="none" strike="noStrike" kern="0" cap="none" spc="0" normalizeH="0" baseline="0" noProof="0">
                <a:ln>
                  <a:noFill/>
                </a:ln>
                <a:solidFill>
                  <a:srgbClr val="000000"/>
                </a:solidFill>
                <a:effectLst/>
                <a:uLnTx/>
                <a:uFillTx/>
                <a:latin typeface="Tahoma" pitchFamily="34" charset="0"/>
                <a:ea typeface="楷体_GB2312" pitchFamily="49" charset="-122"/>
              </a:rPr>
              <a:t>50</a:t>
            </a:r>
          </a:p>
        </p:txBody>
      </p:sp>
      <p:sp>
        <p:nvSpPr>
          <p:cNvPr id="22" name="Oval 24"/>
          <p:cNvSpPr>
            <a:spLocks noChangeArrowheads="1"/>
          </p:cNvSpPr>
          <p:nvPr/>
        </p:nvSpPr>
        <p:spPr bwMode="auto">
          <a:xfrm>
            <a:off x="2411413" y="5626100"/>
            <a:ext cx="457200" cy="381000"/>
          </a:xfrm>
          <a:prstGeom prst="ellipse">
            <a:avLst/>
          </a:prstGeom>
          <a:noFill/>
          <a:ln w="9525">
            <a:solidFill>
              <a:srgbClr val="000000"/>
            </a:solidFill>
            <a:miter lim="800000"/>
            <a:headEnd/>
            <a:tailEnd/>
          </a:ln>
          <a:effec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800" b="0" i="0" u="none" strike="noStrike" kern="0" cap="none" spc="0" normalizeH="0" baseline="0" noProof="0">
                <a:ln>
                  <a:noFill/>
                </a:ln>
                <a:solidFill>
                  <a:srgbClr val="000000"/>
                </a:solidFill>
                <a:effectLst/>
                <a:uLnTx/>
                <a:uFillTx/>
                <a:latin typeface="Tahoma" pitchFamily="34" charset="0"/>
                <a:ea typeface="楷体_GB2312" pitchFamily="49" charset="-122"/>
              </a:rPr>
              <a:t>41</a:t>
            </a:r>
          </a:p>
        </p:txBody>
      </p:sp>
      <p:sp>
        <p:nvSpPr>
          <p:cNvPr id="23" name="Line 25"/>
          <p:cNvSpPr>
            <a:spLocks noChangeShapeType="1"/>
          </p:cNvSpPr>
          <p:nvPr/>
        </p:nvSpPr>
        <p:spPr bwMode="auto">
          <a:xfrm flipH="1">
            <a:off x="3554413" y="3568700"/>
            <a:ext cx="381000" cy="381000"/>
          </a:xfrm>
          <a:prstGeom prst="line">
            <a:avLst/>
          </a:prstGeom>
          <a:noFill/>
          <a:ln w="9525">
            <a:solidFill>
              <a:srgbClr val="000000"/>
            </a:solidFill>
            <a:miter lim="800000"/>
            <a:headEnd/>
            <a:tailEnd/>
          </a:ln>
          <a:effectLst/>
        </p:spPr>
        <p:txBody>
          <a:bodyPr wrap="none"/>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CN" altLang="en-US" sz="3000" b="1" i="0" u="none" strike="noStrike" kern="0" cap="none" spc="0" normalizeH="0" baseline="0" noProof="0">
              <a:ln>
                <a:noFill/>
              </a:ln>
              <a:solidFill>
                <a:srgbClr val="6600CC"/>
              </a:solidFill>
              <a:effectLst/>
              <a:uLnTx/>
              <a:uFillTx/>
              <a:latin typeface="Times New Roman" pitchFamily="18" charset="0"/>
              <a:ea typeface="楷体_GB2312" pitchFamily="49" charset="-122"/>
            </a:endParaRPr>
          </a:p>
        </p:txBody>
      </p:sp>
      <p:sp>
        <p:nvSpPr>
          <p:cNvPr id="24" name="Line 26"/>
          <p:cNvSpPr>
            <a:spLocks noChangeShapeType="1"/>
          </p:cNvSpPr>
          <p:nvPr/>
        </p:nvSpPr>
        <p:spPr bwMode="auto">
          <a:xfrm>
            <a:off x="4316413" y="3568700"/>
            <a:ext cx="457200" cy="457200"/>
          </a:xfrm>
          <a:prstGeom prst="line">
            <a:avLst/>
          </a:prstGeom>
          <a:noFill/>
          <a:ln w="9525">
            <a:solidFill>
              <a:srgbClr val="000000"/>
            </a:solidFill>
            <a:miter lim="800000"/>
            <a:headEnd/>
            <a:tailEnd/>
          </a:ln>
          <a:effectLst/>
        </p:spPr>
        <p:txBody>
          <a:bodyPr wrap="none"/>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CN" altLang="en-US" sz="3000" b="1" i="0" u="none" strike="noStrike" kern="0" cap="none" spc="0" normalizeH="0" baseline="0" noProof="0">
              <a:ln>
                <a:noFill/>
              </a:ln>
              <a:solidFill>
                <a:srgbClr val="6600CC"/>
              </a:solidFill>
              <a:effectLst/>
              <a:uLnTx/>
              <a:uFillTx/>
              <a:latin typeface="Times New Roman" pitchFamily="18" charset="0"/>
              <a:ea typeface="楷体_GB2312" pitchFamily="49" charset="-122"/>
            </a:endParaRPr>
          </a:p>
        </p:txBody>
      </p:sp>
      <p:sp>
        <p:nvSpPr>
          <p:cNvPr id="25" name="Line 27"/>
          <p:cNvSpPr>
            <a:spLocks noChangeShapeType="1"/>
          </p:cNvSpPr>
          <p:nvPr/>
        </p:nvSpPr>
        <p:spPr bwMode="auto">
          <a:xfrm flipH="1">
            <a:off x="3021013" y="4330700"/>
            <a:ext cx="304800" cy="457200"/>
          </a:xfrm>
          <a:prstGeom prst="line">
            <a:avLst/>
          </a:prstGeom>
          <a:noFill/>
          <a:ln w="9525">
            <a:solidFill>
              <a:srgbClr val="000000"/>
            </a:solidFill>
            <a:miter lim="800000"/>
            <a:headEnd/>
            <a:tailEnd/>
          </a:ln>
          <a:effectLst/>
        </p:spPr>
        <p:txBody>
          <a:bodyPr wrap="none"/>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CN" altLang="en-US" sz="3000" b="1" i="0" u="none" strike="noStrike" kern="0" cap="none" spc="0" normalizeH="0" baseline="0" noProof="0">
              <a:ln>
                <a:noFill/>
              </a:ln>
              <a:solidFill>
                <a:srgbClr val="6600CC"/>
              </a:solidFill>
              <a:effectLst/>
              <a:uLnTx/>
              <a:uFillTx/>
              <a:latin typeface="Times New Roman" pitchFamily="18" charset="0"/>
              <a:ea typeface="楷体_GB2312" pitchFamily="49" charset="-122"/>
            </a:endParaRPr>
          </a:p>
        </p:txBody>
      </p:sp>
      <p:sp>
        <p:nvSpPr>
          <p:cNvPr id="26" name="Line 28"/>
          <p:cNvSpPr>
            <a:spLocks noChangeShapeType="1"/>
          </p:cNvSpPr>
          <p:nvPr/>
        </p:nvSpPr>
        <p:spPr bwMode="auto">
          <a:xfrm flipH="1">
            <a:off x="2640013" y="5168900"/>
            <a:ext cx="228600" cy="457200"/>
          </a:xfrm>
          <a:prstGeom prst="line">
            <a:avLst/>
          </a:prstGeom>
          <a:noFill/>
          <a:ln w="9525">
            <a:solidFill>
              <a:srgbClr val="000000"/>
            </a:solidFill>
            <a:miter lim="800000"/>
            <a:headEnd/>
            <a:tailEnd/>
          </a:ln>
          <a:effectLst/>
        </p:spPr>
        <p:txBody>
          <a:bodyPr wrap="none"/>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CN" altLang="en-US" sz="3000" b="1" i="0" u="none" strike="noStrike" kern="0" cap="none" spc="0" normalizeH="0" baseline="0" noProof="0">
              <a:ln>
                <a:noFill/>
              </a:ln>
              <a:solidFill>
                <a:srgbClr val="6600CC"/>
              </a:solidFill>
              <a:effectLst/>
              <a:uLnTx/>
              <a:uFillTx/>
              <a:latin typeface="Times New Roman" pitchFamily="18" charset="0"/>
              <a:ea typeface="楷体_GB2312" pitchFamily="49" charset="-122"/>
            </a:endParaRPr>
          </a:p>
        </p:txBody>
      </p:sp>
      <p:sp>
        <p:nvSpPr>
          <p:cNvPr id="27" name="Line 29"/>
          <p:cNvSpPr>
            <a:spLocks noChangeShapeType="1"/>
          </p:cNvSpPr>
          <p:nvPr/>
        </p:nvSpPr>
        <p:spPr bwMode="auto">
          <a:xfrm>
            <a:off x="3554413" y="4330700"/>
            <a:ext cx="228600" cy="457200"/>
          </a:xfrm>
          <a:prstGeom prst="line">
            <a:avLst/>
          </a:prstGeom>
          <a:noFill/>
          <a:ln w="9525">
            <a:solidFill>
              <a:srgbClr val="000000"/>
            </a:solidFill>
            <a:miter lim="800000"/>
            <a:headEnd/>
            <a:tailEnd/>
          </a:ln>
          <a:effectLst/>
        </p:spPr>
        <p:txBody>
          <a:bodyPr wrap="none"/>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CN" altLang="en-US" sz="3000" b="1" i="0" u="none" strike="noStrike" kern="0" cap="none" spc="0" normalizeH="0" baseline="0" noProof="0">
              <a:ln>
                <a:noFill/>
              </a:ln>
              <a:solidFill>
                <a:srgbClr val="6600CC"/>
              </a:solidFill>
              <a:effectLst/>
              <a:uLnTx/>
              <a:uFillTx/>
              <a:latin typeface="Times New Roman" pitchFamily="18" charset="0"/>
              <a:ea typeface="楷体_GB2312" pitchFamily="49" charset="-122"/>
            </a:endParaRPr>
          </a:p>
        </p:txBody>
      </p:sp>
      <p:sp>
        <p:nvSpPr>
          <p:cNvPr id="28" name="Line 30"/>
          <p:cNvSpPr>
            <a:spLocks noChangeShapeType="1"/>
          </p:cNvSpPr>
          <p:nvPr/>
        </p:nvSpPr>
        <p:spPr bwMode="auto">
          <a:xfrm flipH="1">
            <a:off x="4468813" y="4254500"/>
            <a:ext cx="304800" cy="533400"/>
          </a:xfrm>
          <a:prstGeom prst="line">
            <a:avLst/>
          </a:prstGeom>
          <a:noFill/>
          <a:ln w="9525">
            <a:solidFill>
              <a:srgbClr val="000000"/>
            </a:solidFill>
            <a:miter lim="800000"/>
            <a:headEnd/>
            <a:tailEnd/>
          </a:ln>
          <a:effectLst/>
        </p:spPr>
        <p:txBody>
          <a:bodyPr wrap="none"/>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CN" altLang="en-US" sz="3000" b="1" i="0" u="none" strike="noStrike" kern="0" cap="none" spc="0" normalizeH="0" baseline="0" noProof="0">
              <a:ln>
                <a:noFill/>
              </a:ln>
              <a:solidFill>
                <a:srgbClr val="6600CC"/>
              </a:solidFill>
              <a:effectLst/>
              <a:uLnTx/>
              <a:uFillTx/>
              <a:latin typeface="Times New Roman" pitchFamily="18" charset="0"/>
              <a:ea typeface="楷体_GB2312" pitchFamily="49" charset="-122"/>
            </a:endParaRPr>
          </a:p>
        </p:txBody>
      </p:sp>
      <p:sp>
        <p:nvSpPr>
          <p:cNvPr id="29" name="Line 31"/>
          <p:cNvSpPr>
            <a:spLocks noChangeShapeType="1"/>
          </p:cNvSpPr>
          <p:nvPr/>
        </p:nvSpPr>
        <p:spPr bwMode="auto">
          <a:xfrm>
            <a:off x="5078413" y="4254500"/>
            <a:ext cx="381000" cy="533400"/>
          </a:xfrm>
          <a:prstGeom prst="line">
            <a:avLst/>
          </a:prstGeom>
          <a:noFill/>
          <a:ln w="9525">
            <a:solidFill>
              <a:srgbClr val="000000"/>
            </a:solidFill>
            <a:miter lim="800000"/>
            <a:headEnd/>
            <a:tailEnd/>
          </a:ln>
          <a:effectLst/>
        </p:spPr>
        <p:txBody>
          <a:bodyPr wrap="none"/>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CN" altLang="en-US" sz="3000" b="1" i="0" u="none" strike="noStrike" kern="0" cap="none" spc="0" normalizeH="0" baseline="0" noProof="0">
              <a:ln>
                <a:noFill/>
              </a:ln>
              <a:solidFill>
                <a:srgbClr val="6600CC"/>
              </a:solidFill>
              <a:effectLst/>
              <a:uLnTx/>
              <a:uFillTx/>
              <a:latin typeface="Times New Roman" pitchFamily="18" charset="0"/>
              <a:ea typeface="楷体_GB2312" pitchFamily="49" charset="-122"/>
            </a:endParaRPr>
          </a:p>
        </p:txBody>
      </p:sp>
      <p:sp>
        <p:nvSpPr>
          <p:cNvPr id="30" name="Text Box 32"/>
          <p:cNvSpPr txBox="1">
            <a:spLocks noChangeArrowheads="1"/>
          </p:cNvSpPr>
          <p:nvPr/>
        </p:nvSpPr>
        <p:spPr bwMode="auto">
          <a:xfrm>
            <a:off x="3316288" y="5805487"/>
            <a:ext cx="2160587" cy="519113"/>
          </a:xfrm>
          <a:prstGeom prst="rect">
            <a:avLst/>
          </a:prstGeom>
          <a:noFill/>
          <a:ln w="9525">
            <a:noFill/>
            <a:miter lim="800000"/>
            <a:headEnd/>
            <a:tailEnd/>
          </a:ln>
          <a:effectLst/>
        </p:spPr>
        <p:txBody>
          <a:bodyPr>
            <a:spAutoFit/>
          </a:bodyPr>
          <a:lstStyle/>
          <a:p>
            <a:pPr fontAlgn="base">
              <a:spcBef>
                <a:spcPct val="50000"/>
              </a:spcBef>
              <a:spcAft>
                <a:spcPct val="0"/>
              </a:spcAft>
            </a:pPr>
            <a:r>
              <a:rPr kumimoji="1" lang="zh-CN" altLang="en-US" sz="2800" b="1">
                <a:solidFill>
                  <a:srgbClr val="0000FF"/>
                </a:solidFill>
                <a:latin typeface="宋体" pitchFamily="2" charset="-122"/>
              </a:rPr>
              <a:t>小根</a:t>
            </a:r>
            <a:r>
              <a:rPr kumimoji="1" lang="en-US" altLang="zh-CN" sz="2800" b="1">
                <a:solidFill>
                  <a:srgbClr val="0000FF"/>
                </a:solidFill>
                <a:latin typeface="宋体" pitchFamily="2" charset="-122"/>
              </a:rPr>
              <a:t>(</a:t>
            </a:r>
            <a:r>
              <a:rPr kumimoji="1" lang="zh-CN" altLang="en-US" sz="2800" b="1">
                <a:solidFill>
                  <a:srgbClr val="0000FF"/>
                </a:solidFill>
                <a:latin typeface="宋体" pitchFamily="2" charset="-122"/>
              </a:rPr>
              <a:t>顶</a:t>
            </a:r>
            <a:r>
              <a:rPr kumimoji="1" lang="en-US" altLang="zh-CN" sz="2800" b="1">
                <a:solidFill>
                  <a:srgbClr val="0000FF"/>
                </a:solidFill>
                <a:latin typeface="宋体" pitchFamily="2" charset="-122"/>
              </a:rPr>
              <a:t>)</a:t>
            </a:r>
            <a:r>
              <a:rPr kumimoji="1" lang="zh-CN" altLang="en-US" sz="2800" b="1">
                <a:solidFill>
                  <a:srgbClr val="0000FF"/>
                </a:solidFill>
                <a:latin typeface="宋体" pitchFamily="2" charset="-122"/>
              </a:rPr>
              <a:t>堆</a:t>
            </a:r>
          </a:p>
        </p:txBody>
      </p:sp>
      <p:graphicFrame>
        <p:nvGraphicFramePr>
          <p:cNvPr id="31" name="Group 84"/>
          <p:cNvGraphicFramePr>
            <a:graphicFrameLocks noGrp="1"/>
          </p:cNvGraphicFramePr>
          <p:nvPr>
            <p:extLst>
              <p:ext uri="{D42A27DB-BD31-4B8C-83A1-F6EECF244321}">
                <p14:modId xmlns:p14="http://schemas.microsoft.com/office/powerpoint/2010/main" val="2397231297"/>
              </p:ext>
            </p:extLst>
          </p:nvPr>
        </p:nvGraphicFramePr>
        <p:xfrm>
          <a:off x="827088" y="2544762"/>
          <a:ext cx="6769100" cy="517525"/>
        </p:xfrm>
        <a:graphic>
          <a:graphicData uri="http://schemas.openxmlformats.org/drawingml/2006/table">
            <a:tbl>
              <a:tblPr/>
              <a:tblGrid>
                <a:gridCol w="750887">
                  <a:extLst>
                    <a:ext uri="{9D8B030D-6E8A-4147-A177-3AD203B41FA5}">
                      <a16:colId xmlns:a16="http://schemas.microsoft.com/office/drawing/2014/main" val="20000"/>
                    </a:ext>
                  </a:extLst>
                </a:gridCol>
                <a:gridCol w="754063">
                  <a:extLst>
                    <a:ext uri="{9D8B030D-6E8A-4147-A177-3AD203B41FA5}">
                      <a16:colId xmlns:a16="http://schemas.microsoft.com/office/drawing/2014/main" val="20001"/>
                    </a:ext>
                  </a:extLst>
                </a:gridCol>
                <a:gridCol w="749300">
                  <a:extLst>
                    <a:ext uri="{9D8B030D-6E8A-4147-A177-3AD203B41FA5}">
                      <a16:colId xmlns:a16="http://schemas.microsoft.com/office/drawing/2014/main" val="20002"/>
                    </a:ext>
                  </a:extLst>
                </a:gridCol>
                <a:gridCol w="755650">
                  <a:extLst>
                    <a:ext uri="{9D8B030D-6E8A-4147-A177-3AD203B41FA5}">
                      <a16:colId xmlns:a16="http://schemas.microsoft.com/office/drawing/2014/main" val="20003"/>
                    </a:ext>
                  </a:extLst>
                </a:gridCol>
                <a:gridCol w="749300">
                  <a:extLst>
                    <a:ext uri="{9D8B030D-6E8A-4147-A177-3AD203B41FA5}">
                      <a16:colId xmlns:a16="http://schemas.microsoft.com/office/drawing/2014/main" val="20004"/>
                    </a:ext>
                  </a:extLst>
                </a:gridCol>
                <a:gridCol w="755650">
                  <a:extLst>
                    <a:ext uri="{9D8B030D-6E8A-4147-A177-3AD203B41FA5}">
                      <a16:colId xmlns:a16="http://schemas.microsoft.com/office/drawing/2014/main" val="20005"/>
                    </a:ext>
                  </a:extLst>
                </a:gridCol>
                <a:gridCol w="749300">
                  <a:extLst>
                    <a:ext uri="{9D8B030D-6E8A-4147-A177-3AD203B41FA5}">
                      <a16:colId xmlns:a16="http://schemas.microsoft.com/office/drawing/2014/main" val="20006"/>
                    </a:ext>
                  </a:extLst>
                </a:gridCol>
                <a:gridCol w="754062">
                  <a:extLst>
                    <a:ext uri="{9D8B030D-6E8A-4147-A177-3AD203B41FA5}">
                      <a16:colId xmlns:a16="http://schemas.microsoft.com/office/drawing/2014/main" val="20007"/>
                    </a:ext>
                  </a:extLst>
                </a:gridCol>
                <a:gridCol w="750888">
                  <a:extLst>
                    <a:ext uri="{9D8B030D-6E8A-4147-A177-3AD203B41FA5}">
                      <a16:colId xmlns:a16="http://schemas.microsoft.com/office/drawing/2014/main" val="20008"/>
                    </a:ext>
                  </a:extLst>
                </a:gridCol>
              </a:tblGrid>
              <a:tr h="517525">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1" i="0" u="none" strike="noStrike" cap="none" normalizeH="0" baseline="0">
                          <a:ln>
                            <a:noFill/>
                          </a:ln>
                          <a:solidFill>
                            <a:schemeClr val="tx1"/>
                          </a:solidFill>
                          <a:effectLst/>
                          <a:latin typeface="Constantia" pitchFamily="18" charset="0"/>
                          <a:ea typeface="宋体" pitchFamily="2" charset="-122"/>
                        </a:rPr>
                        <a:t>  </a:t>
                      </a:r>
                    </a:p>
                  </a:txBody>
                  <a:tcP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0F6FC6"/>
                    </a:solid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1" i="0" u="none" strike="noStrike" cap="none" normalizeH="0" baseline="0">
                          <a:ln>
                            <a:noFill/>
                          </a:ln>
                          <a:solidFill>
                            <a:schemeClr val="tx1"/>
                          </a:solidFill>
                          <a:effectLst/>
                          <a:latin typeface="Constantia" pitchFamily="18" charset="0"/>
                          <a:ea typeface="宋体" pitchFamily="2" charset="-122"/>
                        </a:rPr>
                        <a:t>12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1" i="0" u="none" strike="noStrike" cap="none" normalizeH="0" baseline="0">
                          <a:ln>
                            <a:noFill/>
                          </a:ln>
                          <a:solidFill>
                            <a:schemeClr val="tx1"/>
                          </a:solidFill>
                          <a:effectLst/>
                          <a:latin typeface="Constantia" pitchFamily="18" charset="0"/>
                          <a:ea typeface="宋体" pitchFamily="2" charset="-122"/>
                        </a:rPr>
                        <a:t>22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1" i="0" u="none" strike="noStrike" cap="none" normalizeH="0" baseline="0">
                          <a:ln>
                            <a:noFill/>
                          </a:ln>
                          <a:solidFill>
                            <a:schemeClr val="tx1"/>
                          </a:solidFill>
                          <a:effectLst/>
                          <a:latin typeface="Constantia" pitchFamily="18" charset="0"/>
                          <a:ea typeface="宋体" pitchFamily="2" charset="-122"/>
                        </a:rPr>
                        <a:t>34</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1" i="0" u="none" strike="noStrike" cap="none" normalizeH="0" baseline="0">
                          <a:ln>
                            <a:noFill/>
                          </a:ln>
                          <a:solidFill>
                            <a:schemeClr val="tx1"/>
                          </a:solidFill>
                          <a:effectLst/>
                          <a:latin typeface="Constantia" pitchFamily="18" charset="0"/>
                          <a:ea typeface="宋体" pitchFamily="2" charset="-122"/>
                        </a:rPr>
                        <a:t>40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1" i="0" u="none" strike="noStrike" cap="none" normalizeH="0" baseline="0">
                          <a:ln>
                            <a:noFill/>
                          </a:ln>
                          <a:solidFill>
                            <a:schemeClr val="tx1"/>
                          </a:solidFill>
                          <a:effectLst/>
                          <a:latin typeface="Constantia" pitchFamily="18" charset="0"/>
                          <a:ea typeface="宋体" pitchFamily="2" charset="-122"/>
                        </a:rPr>
                        <a:t>30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1" i="0" u="none" strike="noStrike" cap="none" normalizeH="0" baseline="0">
                          <a:ln>
                            <a:noFill/>
                          </a:ln>
                          <a:solidFill>
                            <a:schemeClr val="tx1"/>
                          </a:solidFill>
                          <a:effectLst/>
                          <a:latin typeface="Constantia" pitchFamily="18" charset="0"/>
                          <a:ea typeface="宋体" pitchFamily="2" charset="-122"/>
                        </a:rPr>
                        <a:t>36</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1" i="0" u="none" strike="noStrike" cap="none" normalizeH="0" baseline="0">
                          <a:ln>
                            <a:noFill/>
                          </a:ln>
                          <a:solidFill>
                            <a:schemeClr val="tx1"/>
                          </a:solidFill>
                          <a:effectLst/>
                          <a:latin typeface="Constantia" pitchFamily="18" charset="0"/>
                          <a:ea typeface="宋体" pitchFamily="2" charset="-122"/>
                        </a:rPr>
                        <a:t>50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1" i="0" u="none" strike="noStrike" cap="none" normalizeH="0" baseline="0">
                          <a:ln>
                            <a:noFill/>
                          </a:ln>
                          <a:solidFill>
                            <a:schemeClr val="tx1"/>
                          </a:solidFill>
                          <a:effectLst/>
                          <a:latin typeface="Constantia" pitchFamily="18" charset="0"/>
                          <a:ea typeface="宋体" pitchFamily="2" charset="-122"/>
                        </a:rPr>
                        <a:t>41</a:t>
                      </a:r>
                    </a:p>
                  </a:txBody>
                  <a:tcP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32" name="Text Box 79"/>
          <p:cNvSpPr txBox="1">
            <a:spLocks noChangeArrowheads="1"/>
          </p:cNvSpPr>
          <p:nvPr/>
        </p:nvSpPr>
        <p:spPr bwMode="auto">
          <a:xfrm>
            <a:off x="971550" y="2039937"/>
            <a:ext cx="6840538" cy="347663"/>
          </a:xfrm>
          <a:prstGeom prst="rect">
            <a:avLst/>
          </a:prstGeom>
          <a:noFill/>
          <a:ln w="9525" algn="ctr">
            <a:noFill/>
            <a:miter lim="800000"/>
            <a:headEnd/>
            <a:tailEnd/>
          </a:ln>
          <a:effectLst/>
        </p:spPr>
        <p:txBody>
          <a:bodyPr>
            <a:spAutoFit/>
          </a:bodyPr>
          <a:lstStyle/>
          <a:p>
            <a:pPr fontAlgn="base">
              <a:lnSpc>
                <a:spcPct val="60000"/>
              </a:lnSpc>
              <a:spcBef>
                <a:spcPct val="50000"/>
              </a:spcBef>
              <a:spcAft>
                <a:spcPct val="0"/>
              </a:spcAft>
            </a:pPr>
            <a:r>
              <a:rPr kumimoji="1" lang="en-US" altLang="zh-CN" sz="2800" b="1">
                <a:solidFill>
                  <a:srgbClr val="000000"/>
                </a:solidFill>
                <a:latin typeface="Times New Roman" pitchFamily="18" charset="0"/>
              </a:rPr>
              <a:t>0      1        2       3     4      5       6      7      8</a:t>
            </a:r>
          </a:p>
        </p:txBody>
      </p:sp>
      <p:sp>
        <p:nvSpPr>
          <p:cNvPr id="33" name="Text Box 87"/>
          <p:cNvSpPr txBox="1">
            <a:spLocks noChangeArrowheads="1"/>
          </p:cNvSpPr>
          <p:nvPr/>
        </p:nvSpPr>
        <p:spPr bwMode="auto">
          <a:xfrm>
            <a:off x="476714" y="1022350"/>
            <a:ext cx="2808287" cy="519113"/>
          </a:xfrm>
          <a:prstGeom prst="rect">
            <a:avLst/>
          </a:prstGeom>
          <a:noFill/>
          <a:ln w="9525" algn="ctr">
            <a:noFill/>
            <a:miter lim="800000"/>
            <a:headEnd/>
            <a:tailEnd/>
          </a:ln>
          <a:effectLst/>
        </p:spPr>
        <p:txBody>
          <a:bodyPr>
            <a:spAutoFit/>
          </a:bodyPr>
          <a:lstStyle/>
          <a:p>
            <a:pPr fontAlgn="base">
              <a:spcBef>
                <a:spcPct val="20000"/>
              </a:spcBef>
              <a:spcAft>
                <a:spcPct val="0"/>
              </a:spcAft>
              <a:buFont typeface="Wingdings" pitchFamily="2" charset="2"/>
              <a:buChar char="p"/>
            </a:pPr>
            <a:r>
              <a:rPr kumimoji="1" lang="en-US" altLang="zh-CN" sz="2800" b="1" dirty="0">
                <a:solidFill>
                  <a:srgbClr val="003300"/>
                </a:solidFill>
                <a:latin typeface="Times New Roman" pitchFamily="18" charset="0"/>
              </a:rPr>
              <a:t> </a:t>
            </a:r>
            <a:r>
              <a:rPr kumimoji="1" lang="zh-CN" altLang="en-US" sz="2800" b="1" dirty="0">
                <a:solidFill>
                  <a:srgbClr val="003300"/>
                </a:solidFill>
                <a:latin typeface="Times New Roman" pitchFamily="18" charset="0"/>
              </a:rPr>
              <a:t>小根堆例子</a:t>
            </a:r>
          </a:p>
        </p:txBody>
      </p:sp>
    </p:spTree>
    <p:extLst>
      <p:ext uri="{BB962C8B-B14F-4D97-AF65-F5344CB8AC3E}">
        <p14:creationId xmlns:p14="http://schemas.microsoft.com/office/powerpoint/2010/main" val="1660645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grpId="0" nodeType="afterEffect">
                                  <p:stCondLst>
                                    <p:cond delay="0"/>
                                  </p:stCondLst>
                                  <p:childTnLst>
                                    <p:set>
                                      <p:cBhvr>
                                        <p:cTn id="13" dur="1" fill="hold">
                                          <p:stCondLst>
                                            <p:cond delay="0"/>
                                          </p:stCondLst>
                                        </p:cTn>
                                        <p:tgtEl>
                                          <p:spTgt spid="24"/>
                                        </p:tgtEl>
                                        <p:attrNameLst>
                                          <p:attrName>style.visibility</p:attrName>
                                        </p:attrNameLst>
                                      </p:cBhvr>
                                      <p:to>
                                        <p:strVal val="visible"/>
                                      </p:to>
                                    </p:set>
                                  </p:childTnLst>
                                </p:cTn>
                              </p:par>
                            </p:childTnLst>
                          </p:cTn>
                        </p:par>
                        <p:par>
                          <p:cTn id="14" fill="hold">
                            <p:stCondLst>
                              <p:cond delay="0"/>
                            </p:stCondLst>
                            <p:childTnLst>
                              <p:par>
                                <p:cTn id="15" presetID="1" presetClass="entr" presetSubtype="0" fill="hold" grpId="0" nodeType="after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childTnLst>
                          </p:cTn>
                        </p:par>
                        <p:par>
                          <p:cTn id="17" fill="hold">
                            <p:stCondLst>
                              <p:cond delay="0"/>
                            </p:stCondLst>
                            <p:childTnLst>
                              <p:par>
                                <p:cTn id="18" presetID="1" presetClass="entr" presetSubtype="0" fill="hold" grpId="0" nodeType="afterEffect">
                                  <p:stCondLst>
                                    <p:cond delay="0"/>
                                  </p:stCondLst>
                                  <p:childTnLst>
                                    <p:set>
                                      <p:cBhvr>
                                        <p:cTn id="19" dur="1" fill="hold">
                                          <p:stCondLst>
                                            <p:cond delay="0"/>
                                          </p:stCondLst>
                                        </p:cTn>
                                        <p:tgtEl>
                                          <p:spTgt spid="19"/>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25"/>
                                        </p:tgtEl>
                                        <p:attrNameLst>
                                          <p:attrName>style.visibility</p:attrName>
                                        </p:attrNameLst>
                                      </p:cBhvr>
                                      <p:to>
                                        <p:strVal val="visible"/>
                                      </p:to>
                                    </p:set>
                                  </p:childTnLst>
                                </p:cTn>
                              </p:par>
                            </p:childTnLst>
                          </p:cTn>
                        </p:par>
                        <p:par>
                          <p:cTn id="24" fill="hold">
                            <p:stCondLst>
                              <p:cond delay="0"/>
                            </p:stCondLst>
                            <p:childTnLst>
                              <p:par>
                                <p:cTn id="25" presetID="1" presetClass="entr" presetSubtype="0" fill="hold" grpId="0" nodeType="afterEffect">
                                  <p:stCondLst>
                                    <p:cond delay="0"/>
                                  </p:stCondLst>
                                  <p:childTnLst>
                                    <p:set>
                                      <p:cBhvr>
                                        <p:cTn id="26" dur="1" fill="hold">
                                          <p:stCondLst>
                                            <p:cond delay="0"/>
                                          </p:stCondLst>
                                        </p:cTn>
                                        <p:tgtEl>
                                          <p:spTgt spid="27"/>
                                        </p:tgtEl>
                                        <p:attrNameLst>
                                          <p:attrName>style.visibility</p:attrName>
                                        </p:attrNameLst>
                                      </p:cBhvr>
                                      <p:to>
                                        <p:strVal val="visible"/>
                                      </p:to>
                                    </p:set>
                                  </p:childTnLst>
                                </p:cTn>
                              </p:par>
                            </p:childTnLst>
                          </p:cTn>
                        </p:par>
                        <p:par>
                          <p:cTn id="27" fill="hold">
                            <p:stCondLst>
                              <p:cond delay="0"/>
                            </p:stCondLst>
                            <p:childTnLst>
                              <p:par>
                                <p:cTn id="28" presetID="1" presetClass="entr" presetSubtype="0" fill="hold" grpId="0" nodeType="afterEffect">
                                  <p:stCondLst>
                                    <p:cond delay="0"/>
                                  </p:stCondLst>
                                  <p:childTnLst>
                                    <p:set>
                                      <p:cBhvr>
                                        <p:cTn id="29" dur="1" fill="hold">
                                          <p:stCondLst>
                                            <p:cond delay="0"/>
                                          </p:stCondLst>
                                        </p:cTn>
                                        <p:tgtEl>
                                          <p:spTgt spid="17"/>
                                        </p:tgtEl>
                                        <p:attrNameLst>
                                          <p:attrName>style.visibility</p:attrName>
                                        </p:attrNameLst>
                                      </p:cBhvr>
                                      <p:to>
                                        <p:strVal val="visible"/>
                                      </p:to>
                                    </p:set>
                                  </p:childTnLst>
                                </p:cTn>
                              </p:par>
                            </p:childTnLst>
                          </p:cTn>
                        </p:par>
                        <p:par>
                          <p:cTn id="30" fill="hold">
                            <p:stCondLst>
                              <p:cond delay="0"/>
                            </p:stCondLst>
                            <p:childTnLst>
                              <p:par>
                                <p:cTn id="31" presetID="1" presetClass="entr" presetSubtype="0" fill="hold" grpId="0" nodeType="after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0"/>
                                        </p:tgtEl>
                                        <p:attrNameLst>
                                          <p:attrName>style.visibility</p:attrName>
                                        </p:attrNameLst>
                                      </p:cBhvr>
                                      <p:to>
                                        <p:strVal val="visible"/>
                                      </p:to>
                                    </p:set>
                                  </p:childTnLst>
                                </p:cTn>
                              </p:par>
                            </p:childTnLst>
                          </p:cTn>
                        </p:par>
                        <p:par>
                          <p:cTn id="37" fill="hold">
                            <p:stCondLst>
                              <p:cond delay="0"/>
                            </p:stCondLst>
                            <p:childTnLst>
                              <p:par>
                                <p:cTn id="38" presetID="1" presetClass="entr" presetSubtype="0" fill="hold" grpId="0" nodeType="afterEffect">
                                  <p:stCondLst>
                                    <p:cond delay="0"/>
                                  </p:stCondLst>
                                  <p:childTnLst>
                                    <p:set>
                                      <p:cBhvr>
                                        <p:cTn id="39" dur="1" fill="hold">
                                          <p:stCondLst>
                                            <p:cond delay="0"/>
                                          </p:stCondLst>
                                        </p:cTn>
                                        <p:tgtEl>
                                          <p:spTgt spid="28"/>
                                        </p:tgtEl>
                                        <p:attrNameLst>
                                          <p:attrName>style.visibility</p:attrName>
                                        </p:attrNameLst>
                                      </p:cBhvr>
                                      <p:to>
                                        <p:strVal val="visible"/>
                                      </p:to>
                                    </p:set>
                                  </p:childTnLst>
                                </p:cTn>
                              </p:par>
                            </p:childTnLst>
                          </p:cTn>
                        </p:par>
                        <p:par>
                          <p:cTn id="40" fill="hold">
                            <p:stCondLst>
                              <p:cond delay="0"/>
                            </p:stCondLst>
                            <p:childTnLst>
                              <p:par>
                                <p:cTn id="41" presetID="1" presetClass="entr" presetSubtype="0" fill="hold" grpId="0" nodeType="afterEffect">
                                  <p:stCondLst>
                                    <p:cond delay="0"/>
                                  </p:stCondLst>
                                  <p:childTnLst>
                                    <p:set>
                                      <p:cBhvr>
                                        <p:cTn id="42" dur="1" fill="hold">
                                          <p:stCondLst>
                                            <p:cond delay="0"/>
                                          </p:stCondLst>
                                        </p:cTn>
                                        <p:tgtEl>
                                          <p:spTgt spid="29"/>
                                        </p:tgtEl>
                                        <p:attrNameLst>
                                          <p:attrName>style.visibility</p:attrName>
                                        </p:attrNameLst>
                                      </p:cBhvr>
                                      <p:to>
                                        <p:strVal val="visible"/>
                                      </p:to>
                                    </p:set>
                                  </p:childTnLst>
                                </p:cTn>
                              </p:par>
                            </p:childTnLst>
                          </p:cTn>
                        </p:par>
                        <p:par>
                          <p:cTn id="43" fill="hold">
                            <p:stCondLst>
                              <p:cond delay="0"/>
                            </p:stCondLst>
                            <p:childTnLst>
                              <p:par>
                                <p:cTn id="44" presetID="1" presetClass="entr" presetSubtype="0" fill="hold" grpId="0" nodeType="afterEffect">
                                  <p:stCondLst>
                                    <p:cond delay="0"/>
                                  </p:stCondLst>
                                  <p:childTnLst>
                                    <p:set>
                                      <p:cBhvr>
                                        <p:cTn id="45" dur="1" fill="hold">
                                          <p:stCondLst>
                                            <p:cond delay="0"/>
                                          </p:stCondLst>
                                        </p:cTn>
                                        <p:tgtEl>
                                          <p:spTgt spid="21"/>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22"/>
                                        </p:tgtEl>
                                        <p:attrNameLst>
                                          <p:attrName>style.visibility</p:attrName>
                                        </p:attrNameLst>
                                      </p:cBhvr>
                                      <p:to>
                                        <p:strVal val="visible"/>
                                      </p:to>
                                    </p:set>
                                  </p:childTnLst>
                                </p:cTn>
                              </p:par>
                            </p:childTnLst>
                          </p:cTn>
                        </p:par>
                        <p:par>
                          <p:cTn id="50" fill="hold">
                            <p:stCondLst>
                              <p:cond delay="0"/>
                            </p:stCondLst>
                            <p:childTnLst>
                              <p:par>
                                <p:cTn id="51" presetID="1" presetClass="entr" presetSubtype="0" fill="hold" grpId="0" nodeType="afterEffect">
                                  <p:stCondLst>
                                    <p:cond delay="0"/>
                                  </p:stCondLst>
                                  <p:childTnLst>
                                    <p:set>
                                      <p:cBhvr>
                                        <p:cTn id="52" dur="1" fill="hold">
                                          <p:stCondLst>
                                            <p:cond delay="0"/>
                                          </p:stCondLst>
                                        </p:cTn>
                                        <p:tgtEl>
                                          <p:spTgt spid="26"/>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autoUpdateAnimBg="0"/>
      <p:bldP spid="16" grpId="0" animBg="1" autoUpdateAnimBg="0"/>
      <p:bldP spid="17" grpId="0" animBg="1" autoUpdateAnimBg="0"/>
      <p:bldP spid="18" grpId="0" animBg="1" autoUpdateAnimBg="0"/>
      <p:bldP spid="19" grpId="0" animBg="1" autoUpdateAnimBg="0"/>
      <p:bldP spid="20" grpId="0" animBg="1" autoUpdateAnimBg="0"/>
      <p:bldP spid="21" grpId="0" animBg="1" autoUpdateAnimBg="0"/>
      <p:bldP spid="22" grpId="0" animBg="1" autoUpdateAnimBg="0"/>
      <p:bldP spid="23" grpId="0" animBg="1"/>
      <p:bldP spid="24" grpId="0" animBg="1"/>
      <p:bldP spid="25" grpId="0" animBg="1"/>
      <p:bldP spid="26" grpId="0" animBg="1"/>
      <p:bldP spid="27" grpId="0" animBg="1"/>
      <p:bldP spid="28" grpId="0" animBg="1"/>
      <p:bldP spid="29" grpId="0" animBg="1"/>
      <p:bldP spid="30" grpId="0" autoUpdateAnimBg="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0063EC4C-CFD8-4F45-A0A2-30028C1F73DB}" type="slidenum">
              <a:rPr lang="zh-CN" altLang="en-US" b="1">
                <a:solidFill>
                  <a:srgbClr val="F79646">
                    <a:lumMod val="75000"/>
                  </a:srgbClr>
                </a:solidFill>
              </a:rPr>
              <a:pPr/>
              <a:t>79</a:t>
            </a:fld>
            <a:endParaRPr lang="zh-CN" altLang="en-US" b="1" dirty="0">
              <a:solidFill>
                <a:srgbClr val="F79646">
                  <a:lumMod val="75000"/>
                </a:srgbClr>
              </a:solidFill>
            </a:endParaRPr>
          </a:p>
        </p:txBody>
      </p:sp>
      <p:sp>
        <p:nvSpPr>
          <p:cNvPr id="2" name="标题 1"/>
          <p:cNvSpPr>
            <a:spLocks noGrp="1"/>
          </p:cNvSpPr>
          <p:nvPr>
            <p:ph type="title"/>
          </p:nvPr>
        </p:nvSpPr>
        <p:spPr>
          <a:xfrm>
            <a:off x="457200" y="0"/>
            <a:ext cx="8229600" cy="1143000"/>
          </a:xfrm>
        </p:spPr>
        <p:txBody>
          <a:bodyPr>
            <a:normAutofit/>
          </a:bodyPr>
          <a:lstStyle/>
          <a:p>
            <a:pPr lvl="0" fontAlgn="base">
              <a:lnSpc>
                <a:spcPct val="150000"/>
              </a:lnSpc>
              <a:spcBef>
                <a:spcPct val="5000"/>
              </a:spcBef>
              <a:spcAft>
                <a:spcPct val="5000"/>
              </a:spcAft>
            </a:pPr>
            <a:r>
              <a:rPr kumimoji="1" lang="en-US" altLang="zh-CN" sz="3200" b="1" dirty="0">
                <a:latin typeface="Arial" charset="0"/>
                <a:ea typeface="宋体" charset="-122"/>
                <a:cs typeface="+mn-cs"/>
              </a:rPr>
              <a:t>6.4.3 </a:t>
            </a:r>
            <a:r>
              <a:rPr kumimoji="1" lang="zh-CN" altLang="en-US" sz="3200" b="1" dirty="0">
                <a:latin typeface="Arial" charset="0"/>
                <a:ea typeface="宋体" charset="-122"/>
                <a:cs typeface="+mn-cs"/>
              </a:rPr>
              <a:t>堆排序</a:t>
            </a:r>
          </a:p>
        </p:txBody>
      </p:sp>
      <p:sp>
        <p:nvSpPr>
          <p:cNvPr id="4" name="日期占位符 3"/>
          <p:cNvSpPr>
            <a:spLocks noGrp="1"/>
          </p:cNvSpPr>
          <p:nvPr>
            <p:ph type="dt" sz="half" idx="4294967295"/>
          </p:nvPr>
        </p:nvSpPr>
        <p:spPr>
          <a:xfrm>
            <a:off x="0" y="6356350"/>
            <a:ext cx="2133600" cy="365125"/>
          </a:xfrm>
        </p:spPr>
        <p:txBody>
          <a:bodyPr/>
          <a:lstStyle/>
          <a:p>
            <a:fld id="{2B861216-CCFF-45FE-8DA2-1D756EBC22DE}" type="datetime1">
              <a:rPr lang="zh-CN" altLang="en-US" b="1" smtClean="0">
                <a:solidFill>
                  <a:srgbClr val="F79646">
                    <a:lumMod val="75000"/>
                  </a:srgbClr>
                </a:solidFill>
              </a:rPr>
              <a:t>2025/4/9</a:t>
            </a:fld>
            <a:endParaRPr lang="zh-CN" altLang="en-US" b="1" dirty="0">
              <a:solidFill>
                <a:srgbClr val="F79646">
                  <a:lumMod val="75000"/>
                </a:srgbClr>
              </a:solidFill>
            </a:endParaRPr>
          </a:p>
        </p:txBody>
      </p:sp>
      <p:pic>
        <p:nvPicPr>
          <p:cNvPr id="2049" name="Picture 1" descr="C:\Users\Haijun\AppData\Roaming\Tencent\Users\2968516474\QQ\WinTemp\RichOle\O5)[OOM[}$H7(6{A~41GY`Q.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73137" y="1"/>
            <a:ext cx="970863" cy="838199"/>
          </a:xfrm>
          <a:prstGeom prst="rect">
            <a:avLst/>
          </a:prstGeom>
          <a:noFill/>
          <a:extLst>
            <a:ext uri="{909E8E84-426E-40DD-AFC4-6F175D3DCCD1}">
              <a14:hiddenFill xmlns:a14="http://schemas.microsoft.com/office/drawing/2010/main">
                <a:solidFill>
                  <a:srgbClr val="FFFFFF"/>
                </a:solidFill>
              </a14:hiddenFill>
            </a:ext>
          </a:extLst>
        </p:spPr>
      </p:pic>
      <p:cxnSp>
        <p:nvCxnSpPr>
          <p:cNvPr id="12" name="直接连接符 11"/>
          <p:cNvCxnSpPr/>
          <p:nvPr/>
        </p:nvCxnSpPr>
        <p:spPr>
          <a:xfrm>
            <a:off x="457200" y="6324600"/>
            <a:ext cx="822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Oval 2"/>
          <p:cNvSpPr>
            <a:spLocks noChangeArrowheads="1"/>
          </p:cNvSpPr>
          <p:nvPr/>
        </p:nvSpPr>
        <p:spPr bwMode="auto">
          <a:xfrm>
            <a:off x="2962275" y="3821112"/>
            <a:ext cx="457200" cy="381000"/>
          </a:xfrm>
          <a:prstGeom prst="ellipse">
            <a:avLst/>
          </a:prstGeom>
          <a:noFill/>
          <a:ln w="9525">
            <a:solidFill>
              <a:srgbClr val="000000"/>
            </a:solidFill>
            <a:miter lim="800000"/>
            <a:headEnd/>
            <a:tailEnd/>
          </a:ln>
          <a:effec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800" b="0" i="0" u="none" strike="noStrike" kern="0" cap="none" spc="0" normalizeH="0" baseline="0" noProof="0">
                <a:ln>
                  <a:noFill/>
                </a:ln>
                <a:solidFill>
                  <a:srgbClr val="000000"/>
                </a:solidFill>
                <a:effectLst/>
                <a:uLnTx/>
                <a:uFillTx/>
                <a:latin typeface="Tahoma" pitchFamily="34" charset="0"/>
                <a:ea typeface="楷体_GB2312" pitchFamily="49" charset="-122"/>
              </a:rPr>
              <a:t>50</a:t>
            </a:r>
          </a:p>
        </p:txBody>
      </p:sp>
      <p:sp>
        <p:nvSpPr>
          <p:cNvPr id="14" name="Oval 3"/>
          <p:cNvSpPr>
            <a:spLocks noChangeArrowheads="1"/>
          </p:cNvSpPr>
          <p:nvPr/>
        </p:nvSpPr>
        <p:spPr bwMode="auto">
          <a:xfrm>
            <a:off x="3648075" y="3135312"/>
            <a:ext cx="457200" cy="381000"/>
          </a:xfrm>
          <a:prstGeom prst="ellipse">
            <a:avLst/>
          </a:prstGeom>
          <a:noFill/>
          <a:ln w="9525">
            <a:solidFill>
              <a:srgbClr val="000000"/>
            </a:solidFill>
            <a:miter lim="800000"/>
            <a:headEnd/>
            <a:tailEnd/>
          </a:ln>
          <a:effec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800" b="0" i="0" u="none" strike="noStrike" kern="0" cap="none" spc="0" normalizeH="0" baseline="0" noProof="0">
                <a:ln>
                  <a:noFill/>
                </a:ln>
                <a:solidFill>
                  <a:srgbClr val="000000"/>
                </a:solidFill>
                <a:effectLst/>
                <a:uLnTx/>
                <a:uFillTx/>
                <a:latin typeface="Tahoma" pitchFamily="34" charset="0"/>
                <a:ea typeface="楷体_GB2312" pitchFamily="49" charset="-122"/>
              </a:rPr>
              <a:t>87</a:t>
            </a:r>
          </a:p>
        </p:txBody>
      </p:sp>
      <p:sp>
        <p:nvSpPr>
          <p:cNvPr id="15" name="Oval 4"/>
          <p:cNvSpPr>
            <a:spLocks noChangeArrowheads="1"/>
          </p:cNvSpPr>
          <p:nvPr/>
        </p:nvSpPr>
        <p:spPr bwMode="auto">
          <a:xfrm>
            <a:off x="2505075" y="4659312"/>
            <a:ext cx="457200" cy="381000"/>
          </a:xfrm>
          <a:prstGeom prst="ellipse">
            <a:avLst/>
          </a:prstGeom>
          <a:noFill/>
          <a:ln w="9525">
            <a:solidFill>
              <a:srgbClr val="000000"/>
            </a:solidFill>
            <a:miter lim="800000"/>
            <a:headEnd/>
            <a:tailEnd/>
          </a:ln>
          <a:effec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800" b="0" i="0" u="none" strike="noStrike" kern="0" cap="none" spc="0" normalizeH="0" baseline="0" noProof="0">
                <a:ln>
                  <a:noFill/>
                </a:ln>
                <a:solidFill>
                  <a:srgbClr val="000000"/>
                </a:solidFill>
                <a:effectLst/>
                <a:uLnTx/>
                <a:uFillTx/>
                <a:latin typeface="Tahoma" pitchFamily="34" charset="0"/>
                <a:ea typeface="楷体_GB2312" pitchFamily="49" charset="-122"/>
              </a:rPr>
              <a:t>40</a:t>
            </a:r>
          </a:p>
        </p:txBody>
      </p:sp>
      <p:sp>
        <p:nvSpPr>
          <p:cNvPr id="16" name="Oval 5"/>
          <p:cNvSpPr>
            <a:spLocks noChangeArrowheads="1"/>
          </p:cNvSpPr>
          <p:nvPr/>
        </p:nvSpPr>
        <p:spPr bwMode="auto">
          <a:xfrm>
            <a:off x="3267075" y="4659312"/>
            <a:ext cx="457200" cy="381000"/>
          </a:xfrm>
          <a:prstGeom prst="ellipse">
            <a:avLst/>
          </a:prstGeom>
          <a:noFill/>
          <a:ln w="9525">
            <a:solidFill>
              <a:srgbClr val="000000"/>
            </a:solidFill>
            <a:miter lim="800000"/>
            <a:headEnd/>
            <a:tailEnd/>
          </a:ln>
          <a:effec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800" b="0" i="0" u="none" strike="noStrike" kern="0" cap="none" spc="0" normalizeH="0" baseline="0" noProof="0">
                <a:ln>
                  <a:noFill/>
                </a:ln>
                <a:solidFill>
                  <a:srgbClr val="000000"/>
                </a:solidFill>
                <a:effectLst/>
                <a:uLnTx/>
                <a:uFillTx/>
                <a:latin typeface="Tahoma" pitchFamily="34" charset="0"/>
                <a:ea typeface="楷体_GB2312" pitchFamily="49" charset="-122"/>
              </a:rPr>
              <a:t>30</a:t>
            </a:r>
          </a:p>
        </p:txBody>
      </p:sp>
      <p:sp>
        <p:nvSpPr>
          <p:cNvPr id="17" name="Oval 6"/>
          <p:cNvSpPr>
            <a:spLocks noChangeArrowheads="1"/>
          </p:cNvSpPr>
          <p:nvPr/>
        </p:nvSpPr>
        <p:spPr bwMode="auto">
          <a:xfrm>
            <a:off x="4410075" y="3821112"/>
            <a:ext cx="457200" cy="381000"/>
          </a:xfrm>
          <a:prstGeom prst="ellipse">
            <a:avLst/>
          </a:prstGeom>
          <a:noFill/>
          <a:ln w="9525">
            <a:solidFill>
              <a:srgbClr val="000000"/>
            </a:solidFill>
            <a:miter lim="800000"/>
            <a:headEnd/>
            <a:tailEnd/>
          </a:ln>
          <a:effec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800" b="0" i="0" u="none" strike="noStrike" kern="0" cap="none" spc="0" normalizeH="0" baseline="0" noProof="0">
                <a:ln>
                  <a:noFill/>
                </a:ln>
                <a:solidFill>
                  <a:srgbClr val="000000"/>
                </a:solidFill>
                <a:effectLst/>
                <a:uLnTx/>
                <a:uFillTx/>
                <a:latin typeface="Tahoma" pitchFamily="34" charset="0"/>
                <a:ea typeface="楷体_GB2312" pitchFamily="49" charset="-122"/>
              </a:rPr>
              <a:t>36</a:t>
            </a:r>
          </a:p>
        </p:txBody>
      </p:sp>
      <p:sp>
        <p:nvSpPr>
          <p:cNvPr id="18" name="Oval 7"/>
          <p:cNvSpPr>
            <a:spLocks noChangeArrowheads="1"/>
          </p:cNvSpPr>
          <p:nvPr/>
        </p:nvSpPr>
        <p:spPr bwMode="auto">
          <a:xfrm>
            <a:off x="3952875" y="4659312"/>
            <a:ext cx="457200" cy="381000"/>
          </a:xfrm>
          <a:prstGeom prst="ellipse">
            <a:avLst/>
          </a:prstGeom>
          <a:noFill/>
          <a:ln w="9525">
            <a:solidFill>
              <a:srgbClr val="000000"/>
            </a:solidFill>
            <a:miter lim="800000"/>
            <a:headEnd/>
            <a:tailEnd/>
          </a:ln>
          <a:effec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800" b="0" i="0" u="none" strike="noStrike" kern="0" cap="none" spc="0" normalizeH="0" baseline="0" noProof="0">
                <a:ln>
                  <a:noFill/>
                </a:ln>
                <a:solidFill>
                  <a:srgbClr val="000000"/>
                </a:solidFill>
                <a:effectLst/>
                <a:uLnTx/>
                <a:uFillTx/>
                <a:latin typeface="Tahoma" pitchFamily="34" charset="0"/>
                <a:ea typeface="楷体_GB2312" pitchFamily="49" charset="-122"/>
              </a:rPr>
              <a:t>34</a:t>
            </a:r>
          </a:p>
        </p:txBody>
      </p:sp>
      <p:sp>
        <p:nvSpPr>
          <p:cNvPr id="19" name="Oval 8"/>
          <p:cNvSpPr>
            <a:spLocks noChangeArrowheads="1"/>
          </p:cNvSpPr>
          <p:nvPr/>
        </p:nvSpPr>
        <p:spPr bwMode="auto">
          <a:xfrm>
            <a:off x="5019675" y="4659312"/>
            <a:ext cx="457200" cy="381000"/>
          </a:xfrm>
          <a:prstGeom prst="ellipse">
            <a:avLst/>
          </a:prstGeom>
          <a:noFill/>
          <a:ln w="9525">
            <a:solidFill>
              <a:srgbClr val="000000"/>
            </a:solidFill>
            <a:miter lim="800000"/>
            <a:headEnd/>
            <a:tailEnd/>
          </a:ln>
          <a:effec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800" b="0" i="0" u="none" strike="noStrike" kern="0" cap="none" spc="0" normalizeH="0" baseline="0" noProof="0">
                <a:ln>
                  <a:noFill/>
                </a:ln>
                <a:solidFill>
                  <a:srgbClr val="000000"/>
                </a:solidFill>
                <a:effectLst/>
                <a:uLnTx/>
                <a:uFillTx/>
                <a:latin typeface="Tahoma" pitchFamily="34" charset="0"/>
                <a:ea typeface="楷体_GB2312" pitchFamily="49" charset="-122"/>
              </a:rPr>
              <a:t>12</a:t>
            </a:r>
          </a:p>
        </p:txBody>
      </p:sp>
      <p:sp>
        <p:nvSpPr>
          <p:cNvPr id="20" name="Oval 9"/>
          <p:cNvSpPr>
            <a:spLocks noChangeArrowheads="1"/>
          </p:cNvSpPr>
          <p:nvPr/>
        </p:nvSpPr>
        <p:spPr bwMode="auto">
          <a:xfrm>
            <a:off x="2124075" y="5497512"/>
            <a:ext cx="457200" cy="381000"/>
          </a:xfrm>
          <a:prstGeom prst="ellipse">
            <a:avLst/>
          </a:prstGeom>
          <a:noFill/>
          <a:ln w="9525">
            <a:solidFill>
              <a:srgbClr val="000000"/>
            </a:solidFill>
            <a:miter lim="800000"/>
            <a:headEnd/>
            <a:tailEnd/>
          </a:ln>
          <a:effec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800" b="0" i="0" u="none" strike="noStrike" kern="0" cap="none" spc="0" normalizeH="0" baseline="0" noProof="0">
                <a:ln>
                  <a:noFill/>
                </a:ln>
                <a:solidFill>
                  <a:srgbClr val="000000"/>
                </a:solidFill>
                <a:effectLst/>
                <a:uLnTx/>
                <a:uFillTx/>
                <a:latin typeface="Tahoma" pitchFamily="34" charset="0"/>
                <a:ea typeface="楷体_GB2312" pitchFamily="49" charset="-122"/>
              </a:rPr>
              <a:t>22</a:t>
            </a:r>
          </a:p>
        </p:txBody>
      </p:sp>
      <p:sp>
        <p:nvSpPr>
          <p:cNvPr id="21" name="Line 10"/>
          <p:cNvSpPr>
            <a:spLocks noChangeShapeType="1"/>
          </p:cNvSpPr>
          <p:nvPr/>
        </p:nvSpPr>
        <p:spPr bwMode="auto">
          <a:xfrm flipH="1">
            <a:off x="3267075" y="3440112"/>
            <a:ext cx="381000" cy="381000"/>
          </a:xfrm>
          <a:prstGeom prst="line">
            <a:avLst/>
          </a:prstGeom>
          <a:noFill/>
          <a:ln w="9525">
            <a:solidFill>
              <a:srgbClr val="000000"/>
            </a:solidFill>
            <a:miter lim="800000"/>
            <a:headEnd/>
            <a:tailEnd/>
          </a:ln>
          <a:effectLst/>
        </p:spPr>
        <p:txBody>
          <a:bodyPr wrap="none"/>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CN" altLang="en-US" sz="3000" b="1" i="0" u="none" strike="noStrike" kern="0" cap="none" spc="0" normalizeH="0" baseline="0" noProof="0">
              <a:ln>
                <a:noFill/>
              </a:ln>
              <a:solidFill>
                <a:srgbClr val="6600CC"/>
              </a:solidFill>
              <a:effectLst/>
              <a:uLnTx/>
              <a:uFillTx/>
              <a:latin typeface="Times New Roman" pitchFamily="18" charset="0"/>
              <a:ea typeface="楷体_GB2312" pitchFamily="49" charset="-122"/>
            </a:endParaRPr>
          </a:p>
        </p:txBody>
      </p:sp>
      <p:sp>
        <p:nvSpPr>
          <p:cNvPr id="22" name="Line 11"/>
          <p:cNvSpPr>
            <a:spLocks noChangeShapeType="1"/>
          </p:cNvSpPr>
          <p:nvPr/>
        </p:nvSpPr>
        <p:spPr bwMode="auto">
          <a:xfrm>
            <a:off x="4029075" y="3440112"/>
            <a:ext cx="457200" cy="457200"/>
          </a:xfrm>
          <a:prstGeom prst="line">
            <a:avLst/>
          </a:prstGeom>
          <a:noFill/>
          <a:ln w="9525">
            <a:solidFill>
              <a:srgbClr val="000000"/>
            </a:solidFill>
            <a:miter lim="800000"/>
            <a:headEnd/>
            <a:tailEnd/>
          </a:ln>
          <a:effectLst/>
        </p:spPr>
        <p:txBody>
          <a:bodyPr wrap="none"/>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CN" altLang="en-US" sz="3000" b="1" i="0" u="none" strike="noStrike" kern="0" cap="none" spc="0" normalizeH="0" baseline="0" noProof="0">
              <a:ln>
                <a:noFill/>
              </a:ln>
              <a:solidFill>
                <a:srgbClr val="6600CC"/>
              </a:solidFill>
              <a:effectLst/>
              <a:uLnTx/>
              <a:uFillTx/>
              <a:latin typeface="Times New Roman" pitchFamily="18" charset="0"/>
              <a:ea typeface="楷体_GB2312" pitchFamily="49" charset="-122"/>
            </a:endParaRPr>
          </a:p>
        </p:txBody>
      </p:sp>
      <p:sp>
        <p:nvSpPr>
          <p:cNvPr id="23" name="Line 12"/>
          <p:cNvSpPr>
            <a:spLocks noChangeShapeType="1"/>
          </p:cNvSpPr>
          <p:nvPr/>
        </p:nvSpPr>
        <p:spPr bwMode="auto">
          <a:xfrm flipH="1">
            <a:off x="2733675" y="4202112"/>
            <a:ext cx="304800" cy="457200"/>
          </a:xfrm>
          <a:prstGeom prst="line">
            <a:avLst/>
          </a:prstGeom>
          <a:noFill/>
          <a:ln w="9525">
            <a:solidFill>
              <a:srgbClr val="000000"/>
            </a:solidFill>
            <a:miter lim="800000"/>
            <a:headEnd/>
            <a:tailEnd/>
          </a:ln>
          <a:effectLst/>
        </p:spPr>
        <p:txBody>
          <a:bodyPr wrap="none"/>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CN" altLang="en-US" sz="3000" b="1" i="0" u="none" strike="noStrike" kern="0" cap="none" spc="0" normalizeH="0" baseline="0" noProof="0">
              <a:ln>
                <a:noFill/>
              </a:ln>
              <a:solidFill>
                <a:srgbClr val="6600CC"/>
              </a:solidFill>
              <a:effectLst/>
              <a:uLnTx/>
              <a:uFillTx/>
              <a:latin typeface="Times New Roman" pitchFamily="18" charset="0"/>
              <a:ea typeface="楷体_GB2312" pitchFamily="49" charset="-122"/>
            </a:endParaRPr>
          </a:p>
        </p:txBody>
      </p:sp>
      <p:sp>
        <p:nvSpPr>
          <p:cNvPr id="24" name="Line 13"/>
          <p:cNvSpPr>
            <a:spLocks noChangeShapeType="1"/>
          </p:cNvSpPr>
          <p:nvPr/>
        </p:nvSpPr>
        <p:spPr bwMode="auto">
          <a:xfrm flipH="1">
            <a:off x="2352675" y="5040312"/>
            <a:ext cx="228600" cy="457200"/>
          </a:xfrm>
          <a:prstGeom prst="line">
            <a:avLst/>
          </a:prstGeom>
          <a:noFill/>
          <a:ln w="9525">
            <a:solidFill>
              <a:srgbClr val="000000"/>
            </a:solidFill>
            <a:miter lim="800000"/>
            <a:headEnd/>
            <a:tailEnd/>
          </a:ln>
          <a:effectLst/>
        </p:spPr>
        <p:txBody>
          <a:bodyPr wrap="none"/>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CN" altLang="en-US" sz="3000" b="1" i="0" u="none" strike="noStrike" kern="0" cap="none" spc="0" normalizeH="0" baseline="0" noProof="0">
              <a:ln>
                <a:noFill/>
              </a:ln>
              <a:solidFill>
                <a:srgbClr val="6600CC"/>
              </a:solidFill>
              <a:effectLst/>
              <a:uLnTx/>
              <a:uFillTx/>
              <a:latin typeface="Times New Roman" pitchFamily="18" charset="0"/>
              <a:ea typeface="楷体_GB2312" pitchFamily="49" charset="-122"/>
            </a:endParaRPr>
          </a:p>
        </p:txBody>
      </p:sp>
      <p:sp>
        <p:nvSpPr>
          <p:cNvPr id="25" name="Line 14"/>
          <p:cNvSpPr>
            <a:spLocks noChangeShapeType="1"/>
          </p:cNvSpPr>
          <p:nvPr/>
        </p:nvSpPr>
        <p:spPr bwMode="auto">
          <a:xfrm>
            <a:off x="3267075" y="4202112"/>
            <a:ext cx="228600" cy="457200"/>
          </a:xfrm>
          <a:prstGeom prst="line">
            <a:avLst/>
          </a:prstGeom>
          <a:noFill/>
          <a:ln w="9525">
            <a:solidFill>
              <a:srgbClr val="000000"/>
            </a:solidFill>
            <a:miter lim="800000"/>
            <a:headEnd/>
            <a:tailEnd/>
          </a:ln>
          <a:effectLst/>
        </p:spPr>
        <p:txBody>
          <a:bodyPr wrap="none"/>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CN" altLang="en-US" sz="3000" b="1" i="0" u="none" strike="noStrike" kern="0" cap="none" spc="0" normalizeH="0" baseline="0" noProof="0">
              <a:ln>
                <a:noFill/>
              </a:ln>
              <a:solidFill>
                <a:srgbClr val="6600CC"/>
              </a:solidFill>
              <a:effectLst/>
              <a:uLnTx/>
              <a:uFillTx/>
              <a:latin typeface="Times New Roman" pitchFamily="18" charset="0"/>
              <a:ea typeface="楷体_GB2312" pitchFamily="49" charset="-122"/>
            </a:endParaRPr>
          </a:p>
        </p:txBody>
      </p:sp>
      <p:sp>
        <p:nvSpPr>
          <p:cNvPr id="26" name="Line 15"/>
          <p:cNvSpPr>
            <a:spLocks noChangeShapeType="1"/>
          </p:cNvSpPr>
          <p:nvPr/>
        </p:nvSpPr>
        <p:spPr bwMode="auto">
          <a:xfrm flipH="1">
            <a:off x="4181475" y="4125912"/>
            <a:ext cx="304800" cy="533400"/>
          </a:xfrm>
          <a:prstGeom prst="line">
            <a:avLst/>
          </a:prstGeom>
          <a:noFill/>
          <a:ln w="9525">
            <a:solidFill>
              <a:srgbClr val="000000"/>
            </a:solidFill>
            <a:miter lim="800000"/>
            <a:headEnd/>
            <a:tailEnd/>
          </a:ln>
          <a:effectLst/>
        </p:spPr>
        <p:txBody>
          <a:bodyPr wrap="none"/>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CN" altLang="en-US" sz="3000" b="1" i="0" u="none" strike="noStrike" kern="0" cap="none" spc="0" normalizeH="0" baseline="0" noProof="0">
              <a:ln>
                <a:noFill/>
              </a:ln>
              <a:solidFill>
                <a:srgbClr val="6600CC"/>
              </a:solidFill>
              <a:effectLst/>
              <a:uLnTx/>
              <a:uFillTx/>
              <a:latin typeface="Times New Roman" pitchFamily="18" charset="0"/>
              <a:ea typeface="楷体_GB2312" pitchFamily="49" charset="-122"/>
            </a:endParaRPr>
          </a:p>
        </p:txBody>
      </p:sp>
      <p:sp>
        <p:nvSpPr>
          <p:cNvPr id="27" name="Line 16"/>
          <p:cNvSpPr>
            <a:spLocks noChangeShapeType="1"/>
          </p:cNvSpPr>
          <p:nvPr/>
        </p:nvSpPr>
        <p:spPr bwMode="auto">
          <a:xfrm>
            <a:off x="4791075" y="4125912"/>
            <a:ext cx="381000" cy="533400"/>
          </a:xfrm>
          <a:prstGeom prst="line">
            <a:avLst/>
          </a:prstGeom>
          <a:noFill/>
          <a:ln w="9525">
            <a:solidFill>
              <a:srgbClr val="000000"/>
            </a:solidFill>
            <a:miter lim="800000"/>
            <a:headEnd/>
            <a:tailEnd/>
          </a:ln>
          <a:effectLst/>
        </p:spPr>
        <p:txBody>
          <a:bodyPr wrap="none"/>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CN" altLang="en-US" sz="3000" b="1" i="0" u="none" strike="noStrike" kern="0" cap="none" spc="0" normalizeH="0" baseline="0" noProof="0">
              <a:ln>
                <a:noFill/>
              </a:ln>
              <a:solidFill>
                <a:srgbClr val="6600CC"/>
              </a:solidFill>
              <a:effectLst/>
              <a:uLnTx/>
              <a:uFillTx/>
              <a:latin typeface="Times New Roman" pitchFamily="18" charset="0"/>
              <a:ea typeface="楷体_GB2312" pitchFamily="49" charset="-122"/>
            </a:endParaRPr>
          </a:p>
        </p:txBody>
      </p:sp>
      <p:sp>
        <p:nvSpPr>
          <p:cNvPr id="28" name="Text Box 33"/>
          <p:cNvSpPr txBox="1">
            <a:spLocks noChangeArrowheads="1"/>
          </p:cNvSpPr>
          <p:nvPr/>
        </p:nvSpPr>
        <p:spPr bwMode="auto">
          <a:xfrm>
            <a:off x="3038475" y="5791200"/>
            <a:ext cx="2209800" cy="519113"/>
          </a:xfrm>
          <a:prstGeom prst="rect">
            <a:avLst/>
          </a:prstGeom>
          <a:noFill/>
          <a:ln w="9525" algn="ctr">
            <a:noFill/>
            <a:miter lim="800000"/>
            <a:headEnd/>
            <a:tailEnd/>
          </a:ln>
          <a:effectLst/>
        </p:spPr>
        <p:txBody>
          <a:bodyPr>
            <a:spAutoFit/>
          </a:bodyPr>
          <a:lstStyle/>
          <a:p>
            <a:pPr fontAlgn="base">
              <a:spcBef>
                <a:spcPct val="50000"/>
              </a:spcBef>
              <a:spcAft>
                <a:spcPct val="0"/>
              </a:spcAft>
            </a:pPr>
            <a:r>
              <a:rPr kumimoji="1" lang="zh-CN" altLang="en-US" sz="2800" b="1" dirty="0">
                <a:solidFill>
                  <a:srgbClr val="0000FF"/>
                </a:solidFill>
                <a:latin typeface="宋体" pitchFamily="2" charset="-122"/>
              </a:rPr>
              <a:t>大根</a:t>
            </a:r>
            <a:r>
              <a:rPr kumimoji="1" lang="en-US" altLang="zh-CN" sz="2800" b="1" dirty="0">
                <a:solidFill>
                  <a:srgbClr val="0000FF"/>
                </a:solidFill>
                <a:latin typeface="宋体" pitchFamily="2" charset="-122"/>
              </a:rPr>
              <a:t>(</a:t>
            </a:r>
            <a:r>
              <a:rPr kumimoji="1" lang="zh-CN" altLang="en-US" sz="2800" b="1" dirty="0">
                <a:solidFill>
                  <a:srgbClr val="0000FF"/>
                </a:solidFill>
                <a:latin typeface="宋体" pitchFamily="2" charset="-122"/>
              </a:rPr>
              <a:t>顶</a:t>
            </a:r>
            <a:r>
              <a:rPr kumimoji="1" lang="en-US" altLang="zh-CN" sz="2800" b="1" dirty="0">
                <a:solidFill>
                  <a:srgbClr val="0000FF"/>
                </a:solidFill>
                <a:latin typeface="宋体" pitchFamily="2" charset="-122"/>
              </a:rPr>
              <a:t>)</a:t>
            </a:r>
            <a:r>
              <a:rPr kumimoji="1" lang="zh-CN" altLang="en-US" sz="2800" b="1" dirty="0">
                <a:solidFill>
                  <a:srgbClr val="0000FF"/>
                </a:solidFill>
                <a:latin typeface="宋体" pitchFamily="2" charset="-122"/>
              </a:rPr>
              <a:t>堆</a:t>
            </a:r>
          </a:p>
        </p:txBody>
      </p:sp>
      <p:graphicFrame>
        <p:nvGraphicFramePr>
          <p:cNvPr id="29" name="Group 56"/>
          <p:cNvGraphicFramePr>
            <a:graphicFrameLocks noGrp="1"/>
          </p:cNvGraphicFramePr>
          <p:nvPr>
            <p:extLst>
              <p:ext uri="{D42A27DB-BD31-4B8C-83A1-F6EECF244321}">
                <p14:modId xmlns:p14="http://schemas.microsoft.com/office/powerpoint/2010/main" val="1226071025"/>
              </p:ext>
            </p:extLst>
          </p:nvPr>
        </p:nvGraphicFramePr>
        <p:xfrm>
          <a:off x="827088" y="2401887"/>
          <a:ext cx="6697662" cy="517525"/>
        </p:xfrm>
        <a:graphic>
          <a:graphicData uri="http://schemas.openxmlformats.org/drawingml/2006/table">
            <a:tbl>
              <a:tblPr/>
              <a:tblGrid>
                <a:gridCol w="742950">
                  <a:extLst>
                    <a:ext uri="{9D8B030D-6E8A-4147-A177-3AD203B41FA5}">
                      <a16:colId xmlns:a16="http://schemas.microsoft.com/office/drawing/2014/main" val="20000"/>
                    </a:ext>
                  </a:extLst>
                </a:gridCol>
                <a:gridCol w="746125">
                  <a:extLst>
                    <a:ext uri="{9D8B030D-6E8A-4147-A177-3AD203B41FA5}">
                      <a16:colId xmlns:a16="http://schemas.microsoft.com/office/drawing/2014/main" val="20001"/>
                    </a:ext>
                  </a:extLst>
                </a:gridCol>
                <a:gridCol w="741362">
                  <a:extLst>
                    <a:ext uri="{9D8B030D-6E8A-4147-A177-3AD203B41FA5}">
                      <a16:colId xmlns:a16="http://schemas.microsoft.com/office/drawing/2014/main" val="20002"/>
                    </a:ext>
                  </a:extLst>
                </a:gridCol>
                <a:gridCol w="747713">
                  <a:extLst>
                    <a:ext uri="{9D8B030D-6E8A-4147-A177-3AD203B41FA5}">
                      <a16:colId xmlns:a16="http://schemas.microsoft.com/office/drawing/2014/main" val="20003"/>
                    </a:ext>
                  </a:extLst>
                </a:gridCol>
                <a:gridCol w="741362">
                  <a:extLst>
                    <a:ext uri="{9D8B030D-6E8A-4147-A177-3AD203B41FA5}">
                      <a16:colId xmlns:a16="http://schemas.microsoft.com/office/drawing/2014/main" val="20004"/>
                    </a:ext>
                  </a:extLst>
                </a:gridCol>
                <a:gridCol w="747713">
                  <a:extLst>
                    <a:ext uri="{9D8B030D-6E8A-4147-A177-3AD203B41FA5}">
                      <a16:colId xmlns:a16="http://schemas.microsoft.com/office/drawing/2014/main" val="20005"/>
                    </a:ext>
                  </a:extLst>
                </a:gridCol>
                <a:gridCol w="741362">
                  <a:extLst>
                    <a:ext uri="{9D8B030D-6E8A-4147-A177-3AD203B41FA5}">
                      <a16:colId xmlns:a16="http://schemas.microsoft.com/office/drawing/2014/main" val="20006"/>
                    </a:ext>
                  </a:extLst>
                </a:gridCol>
                <a:gridCol w="746125">
                  <a:extLst>
                    <a:ext uri="{9D8B030D-6E8A-4147-A177-3AD203B41FA5}">
                      <a16:colId xmlns:a16="http://schemas.microsoft.com/office/drawing/2014/main" val="20007"/>
                    </a:ext>
                  </a:extLst>
                </a:gridCol>
                <a:gridCol w="742950">
                  <a:extLst>
                    <a:ext uri="{9D8B030D-6E8A-4147-A177-3AD203B41FA5}">
                      <a16:colId xmlns:a16="http://schemas.microsoft.com/office/drawing/2014/main" val="20008"/>
                    </a:ext>
                  </a:extLst>
                </a:gridCol>
              </a:tblGrid>
              <a:tr h="517525">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1" i="0" u="none" strike="noStrike" cap="none" normalizeH="0" baseline="0">
                          <a:ln>
                            <a:noFill/>
                          </a:ln>
                          <a:solidFill>
                            <a:schemeClr val="tx1"/>
                          </a:solidFill>
                          <a:effectLst/>
                          <a:latin typeface="Constantia" pitchFamily="18" charset="0"/>
                          <a:ea typeface="宋体" pitchFamily="2" charset="-122"/>
                        </a:rPr>
                        <a:t>  </a:t>
                      </a:r>
                    </a:p>
                  </a:txBody>
                  <a:tcP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0F6FC6"/>
                    </a:solid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1" i="0" u="none" strike="noStrike" cap="none" normalizeH="0" baseline="0">
                          <a:ln>
                            <a:noFill/>
                          </a:ln>
                          <a:solidFill>
                            <a:schemeClr val="tx1"/>
                          </a:solidFill>
                          <a:effectLst/>
                          <a:latin typeface="Constantia" pitchFamily="18" charset="0"/>
                          <a:ea typeface="宋体" pitchFamily="2" charset="-122"/>
                        </a:rPr>
                        <a:t>87</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1" i="0" u="none" strike="noStrike" cap="none" normalizeH="0" baseline="0">
                          <a:ln>
                            <a:noFill/>
                          </a:ln>
                          <a:solidFill>
                            <a:schemeClr val="tx1"/>
                          </a:solidFill>
                          <a:effectLst/>
                          <a:latin typeface="Constantia" pitchFamily="18" charset="0"/>
                          <a:ea typeface="宋体" pitchFamily="2" charset="-122"/>
                        </a:rPr>
                        <a:t>50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1" i="0" u="none" strike="noStrike" cap="none" normalizeH="0" baseline="0">
                          <a:ln>
                            <a:noFill/>
                          </a:ln>
                          <a:solidFill>
                            <a:schemeClr val="tx1"/>
                          </a:solidFill>
                          <a:effectLst/>
                          <a:latin typeface="Constantia" pitchFamily="18" charset="0"/>
                          <a:ea typeface="宋体" pitchFamily="2" charset="-122"/>
                        </a:rPr>
                        <a:t>36</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1" i="0" u="none" strike="noStrike" cap="none" normalizeH="0" baseline="0">
                          <a:ln>
                            <a:noFill/>
                          </a:ln>
                          <a:solidFill>
                            <a:schemeClr val="tx1"/>
                          </a:solidFill>
                          <a:effectLst/>
                          <a:latin typeface="Constantia" pitchFamily="18" charset="0"/>
                          <a:ea typeface="宋体" pitchFamily="2" charset="-122"/>
                        </a:rPr>
                        <a:t>40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1" i="0" u="none" strike="noStrike" cap="none" normalizeH="0" baseline="0">
                          <a:ln>
                            <a:noFill/>
                          </a:ln>
                          <a:solidFill>
                            <a:schemeClr val="tx1"/>
                          </a:solidFill>
                          <a:effectLst/>
                          <a:latin typeface="Constantia" pitchFamily="18" charset="0"/>
                          <a:ea typeface="宋体" pitchFamily="2" charset="-122"/>
                        </a:rPr>
                        <a:t>30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1" i="0" u="none" strike="noStrike" cap="none" normalizeH="0" baseline="0">
                          <a:ln>
                            <a:noFill/>
                          </a:ln>
                          <a:solidFill>
                            <a:schemeClr val="tx1"/>
                          </a:solidFill>
                          <a:effectLst/>
                          <a:latin typeface="Constantia" pitchFamily="18" charset="0"/>
                          <a:ea typeface="宋体" pitchFamily="2" charset="-122"/>
                        </a:rPr>
                        <a:t>34</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1" i="0" u="none" strike="noStrike" cap="none" normalizeH="0" baseline="0">
                          <a:ln>
                            <a:noFill/>
                          </a:ln>
                          <a:solidFill>
                            <a:schemeClr val="tx1"/>
                          </a:solidFill>
                          <a:effectLst/>
                          <a:latin typeface="Constantia" pitchFamily="18" charset="0"/>
                          <a:ea typeface="宋体" pitchFamily="2" charset="-122"/>
                        </a:rPr>
                        <a:t>12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1" i="0" u="none" strike="noStrike" cap="none" normalizeH="0" baseline="0">
                          <a:ln>
                            <a:noFill/>
                          </a:ln>
                          <a:solidFill>
                            <a:schemeClr val="tx1"/>
                          </a:solidFill>
                          <a:effectLst/>
                          <a:latin typeface="Constantia" pitchFamily="18" charset="0"/>
                          <a:ea typeface="宋体" pitchFamily="2" charset="-122"/>
                        </a:rPr>
                        <a:t>22</a:t>
                      </a:r>
                    </a:p>
                  </a:txBody>
                  <a:tcP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30" name="Text Box 78"/>
          <p:cNvSpPr txBox="1">
            <a:spLocks noChangeArrowheads="1"/>
          </p:cNvSpPr>
          <p:nvPr/>
        </p:nvSpPr>
        <p:spPr bwMode="auto">
          <a:xfrm>
            <a:off x="900113" y="1911350"/>
            <a:ext cx="6840537" cy="347662"/>
          </a:xfrm>
          <a:prstGeom prst="rect">
            <a:avLst/>
          </a:prstGeom>
          <a:noFill/>
          <a:ln w="9525" algn="ctr">
            <a:noFill/>
            <a:miter lim="800000"/>
            <a:headEnd/>
            <a:tailEnd/>
          </a:ln>
          <a:effectLst/>
        </p:spPr>
        <p:txBody>
          <a:bodyPr>
            <a:spAutoFit/>
          </a:bodyPr>
          <a:lstStyle/>
          <a:p>
            <a:pPr fontAlgn="base">
              <a:lnSpc>
                <a:spcPct val="60000"/>
              </a:lnSpc>
              <a:spcBef>
                <a:spcPct val="50000"/>
              </a:spcBef>
              <a:spcAft>
                <a:spcPct val="0"/>
              </a:spcAft>
            </a:pPr>
            <a:r>
              <a:rPr kumimoji="1" lang="en-US" altLang="zh-CN" sz="2800" b="1">
                <a:solidFill>
                  <a:srgbClr val="000000"/>
                </a:solidFill>
                <a:latin typeface="Times New Roman" pitchFamily="18" charset="0"/>
              </a:rPr>
              <a:t>0      1        2       3     4      5       6      7      8</a:t>
            </a:r>
          </a:p>
        </p:txBody>
      </p:sp>
      <p:sp>
        <p:nvSpPr>
          <p:cNvPr id="31" name="Text Box 81"/>
          <p:cNvSpPr txBox="1">
            <a:spLocks noChangeArrowheads="1"/>
          </p:cNvSpPr>
          <p:nvPr/>
        </p:nvSpPr>
        <p:spPr bwMode="auto">
          <a:xfrm>
            <a:off x="382588" y="993774"/>
            <a:ext cx="2808287" cy="519113"/>
          </a:xfrm>
          <a:prstGeom prst="rect">
            <a:avLst/>
          </a:prstGeom>
          <a:noFill/>
          <a:ln w="9525" algn="ctr">
            <a:noFill/>
            <a:miter lim="800000"/>
            <a:headEnd/>
            <a:tailEnd/>
          </a:ln>
          <a:effectLst/>
        </p:spPr>
        <p:txBody>
          <a:bodyPr>
            <a:spAutoFit/>
          </a:bodyPr>
          <a:lstStyle/>
          <a:p>
            <a:pPr fontAlgn="base">
              <a:spcBef>
                <a:spcPct val="20000"/>
              </a:spcBef>
              <a:spcAft>
                <a:spcPct val="0"/>
              </a:spcAft>
              <a:buFont typeface="Wingdings" pitchFamily="2" charset="2"/>
              <a:buChar char="p"/>
            </a:pPr>
            <a:r>
              <a:rPr kumimoji="1" lang="en-US" altLang="zh-CN" sz="2800" b="1" dirty="0">
                <a:solidFill>
                  <a:srgbClr val="003300"/>
                </a:solidFill>
                <a:latin typeface="Times New Roman" pitchFamily="18" charset="0"/>
              </a:rPr>
              <a:t> </a:t>
            </a:r>
            <a:r>
              <a:rPr kumimoji="1" lang="zh-CN" altLang="en-US" sz="2800" b="1" dirty="0">
                <a:solidFill>
                  <a:srgbClr val="003300"/>
                </a:solidFill>
                <a:latin typeface="Times New Roman" pitchFamily="18" charset="0"/>
              </a:rPr>
              <a:t>大根堆例子</a:t>
            </a:r>
          </a:p>
        </p:txBody>
      </p:sp>
    </p:spTree>
    <p:extLst>
      <p:ext uri="{BB962C8B-B14F-4D97-AF65-F5344CB8AC3E}">
        <p14:creationId xmlns:p14="http://schemas.microsoft.com/office/powerpoint/2010/main" val="9032785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grpId="0" nodeType="afterEffect">
                                  <p:stCondLst>
                                    <p:cond delay="0"/>
                                  </p:stCondLst>
                                  <p:childTnLst>
                                    <p:set>
                                      <p:cBhvr>
                                        <p:cTn id="13" dur="1" fill="hold">
                                          <p:stCondLst>
                                            <p:cond delay="0"/>
                                          </p:stCondLst>
                                        </p:cTn>
                                        <p:tgtEl>
                                          <p:spTgt spid="14"/>
                                        </p:tgtEl>
                                        <p:attrNameLst>
                                          <p:attrName>style.visibility</p:attrName>
                                        </p:attrNameLst>
                                      </p:cBhvr>
                                      <p:to>
                                        <p:strVal val="visible"/>
                                      </p:to>
                                    </p:set>
                                  </p:childTnLst>
                                </p:cTn>
                              </p:par>
                            </p:childTnLst>
                          </p:cTn>
                        </p:par>
                        <p:par>
                          <p:cTn id="14" fill="hold">
                            <p:stCondLst>
                              <p:cond delay="0"/>
                            </p:stCondLst>
                            <p:childTnLst>
                              <p:par>
                                <p:cTn id="15" presetID="1" presetClass="entr" presetSubtype="0" fill="hold" grpId="0" nodeType="after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childTnLst>
                          </p:cTn>
                        </p:par>
                        <p:par>
                          <p:cTn id="17" fill="hold">
                            <p:stCondLst>
                              <p:cond delay="0"/>
                            </p:stCondLst>
                            <p:childTnLst>
                              <p:par>
                                <p:cTn id="18" presetID="1" presetClass="entr" presetSubtype="0" fill="hold" grpId="0" nodeType="afterEffect">
                                  <p:stCondLst>
                                    <p:cond delay="0"/>
                                  </p:stCondLst>
                                  <p:childTnLst>
                                    <p:set>
                                      <p:cBhvr>
                                        <p:cTn id="19" dur="1" fill="hold">
                                          <p:stCondLst>
                                            <p:cond delay="0"/>
                                          </p:stCondLst>
                                        </p:cTn>
                                        <p:tgtEl>
                                          <p:spTgt spid="16"/>
                                        </p:tgtEl>
                                        <p:attrNameLst>
                                          <p:attrName>style.visibility</p:attrName>
                                        </p:attrNameLst>
                                      </p:cBhvr>
                                      <p:to>
                                        <p:strVal val="visible"/>
                                      </p:to>
                                    </p:set>
                                  </p:childTnLst>
                                </p:cTn>
                              </p:par>
                            </p:childTnLst>
                          </p:cTn>
                        </p:par>
                        <p:par>
                          <p:cTn id="20" fill="hold">
                            <p:stCondLst>
                              <p:cond delay="0"/>
                            </p:stCondLst>
                            <p:childTnLst>
                              <p:par>
                                <p:cTn id="21" presetID="1" presetClass="entr" presetSubtype="0" fill="hold" grpId="0" nodeType="after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par>
                          <p:cTn id="23" fill="hold">
                            <p:stCondLst>
                              <p:cond delay="0"/>
                            </p:stCondLst>
                            <p:childTnLst>
                              <p:par>
                                <p:cTn id="24" presetID="1" presetClass="entr" presetSubtype="0" fill="hold" grpId="0" nodeType="afterEffect">
                                  <p:stCondLst>
                                    <p:cond delay="0"/>
                                  </p:stCondLst>
                                  <p:childTnLst>
                                    <p:set>
                                      <p:cBhvr>
                                        <p:cTn id="25" dur="1" fill="hold">
                                          <p:stCondLst>
                                            <p:cond delay="0"/>
                                          </p:stCondLst>
                                        </p:cTn>
                                        <p:tgtEl>
                                          <p:spTgt spid="18"/>
                                        </p:tgtEl>
                                        <p:attrNameLst>
                                          <p:attrName>style.visibility</p:attrName>
                                        </p:attrNameLst>
                                      </p:cBhvr>
                                      <p:to>
                                        <p:strVal val="visible"/>
                                      </p:to>
                                    </p:set>
                                  </p:childTnLst>
                                </p:cTn>
                              </p:par>
                            </p:childTnLst>
                          </p:cTn>
                        </p:par>
                        <p:par>
                          <p:cTn id="26" fill="hold">
                            <p:stCondLst>
                              <p:cond delay="0"/>
                            </p:stCondLst>
                            <p:childTnLst>
                              <p:par>
                                <p:cTn id="27" presetID="1" presetClass="entr" presetSubtype="0" fill="hold" grpId="0" nodeType="after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childTnLst>
                          </p:cTn>
                        </p:par>
                        <p:par>
                          <p:cTn id="29" fill="hold">
                            <p:stCondLst>
                              <p:cond delay="0"/>
                            </p:stCondLst>
                            <p:childTnLst>
                              <p:par>
                                <p:cTn id="30" presetID="1" presetClass="entr" presetSubtype="0" fill="hold" grpId="0" nodeType="afterEffect">
                                  <p:stCondLst>
                                    <p:cond delay="0"/>
                                  </p:stCondLst>
                                  <p:childTnLst>
                                    <p:set>
                                      <p:cBhvr>
                                        <p:cTn id="31" dur="1" fill="hold">
                                          <p:stCondLst>
                                            <p:cond delay="0"/>
                                          </p:stCondLst>
                                        </p:cTn>
                                        <p:tgtEl>
                                          <p:spTgt spid="20"/>
                                        </p:tgtEl>
                                        <p:attrNameLst>
                                          <p:attrName>style.visibility</p:attrName>
                                        </p:attrNameLst>
                                      </p:cBhvr>
                                      <p:to>
                                        <p:strVal val="visible"/>
                                      </p:to>
                                    </p:set>
                                  </p:childTnLst>
                                </p:cTn>
                              </p:par>
                            </p:childTnLst>
                          </p:cTn>
                        </p:par>
                        <p:par>
                          <p:cTn id="32" fill="hold">
                            <p:stCondLst>
                              <p:cond delay="0"/>
                            </p:stCondLst>
                            <p:childTnLst>
                              <p:par>
                                <p:cTn id="33" presetID="1" presetClass="entr" presetSubtype="0" fill="hold" grpId="0" nodeType="afterEffect">
                                  <p:stCondLst>
                                    <p:cond delay="0"/>
                                  </p:stCondLst>
                                  <p:childTnLst>
                                    <p:set>
                                      <p:cBhvr>
                                        <p:cTn id="34" dur="1" fill="hold">
                                          <p:stCondLst>
                                            <p:cond delay="0"/>
                                          </p:stCondLst>
                                        </p:cTn>
                                        <p:tgtEl>
                                          <p:spTgt spid="21"/>
                                        </p:tgtEl>
                                        <p:attrNameLst>
                                          <p:attrName>style.visibility</p:attrName>
                                        </p:attrNameLst>
                                      </p:cBhvr>
                                      <p:to>
                                        <p:strVal val="visible"/>
                                      </p:to>
                                    </p:set>
                                  </p:childTnLst>
                                </p:cTn>
                              </p:par>
                            </p:childTnLst>
                          </p:cTn>
                        </p:par>
                        <p:par>
                          <p:cTn id="35" fill="hold">
                            <p:stCondLst>
                              <p:cond delay="0"/>
                            </p:stCondLst>
                            <p:childTnLst>
                              <p:par>
                                <p:cTn id="36" presetID="1" presetClass="entr" presetSubtype="0" fill="hold" grpId="0" nodeType="afterEffect">
                                  <p:stCondLst>
                                    <p:cond delay="0"/>
                                  </p:stCondLst>
                                  <p:childTnLst>
                                    <p:set>
                                      <p:cBhvr>
                                        <p:cTn id="37" dur="1" fill="hold">
                                          <p:stCondLst>
                                            <p:cond delay="0"/>
                                          </p:stCondLst>
                                        </p:cTn>
                                        <p:tgtEl>
                                          <p:spTgt spid="22"/>
                                        </p:tgtEl>
                                        <p:attrNameLst>
                                          <p:attrName>style.visibility</p:attrName>
                                        </p:attrNameLst>
                                      </p:cBhvr>
                                      <p:to>
                                        <p:strVal val="visible"/>
                                      </p:to>
                                    </p:set>
                                  </p:childTnLst>
                                </p:cTn>
                              </p:par>
                            </p:childTnLst>
                          </p:cTn>
                        </p:par>
                        <p:par>
                          <p:cTn id="38" fill="hold">
                            <p:stCondLst>
                              <p:cond delay="0"/>
                            </p:stCondLst>
                            <p:childTnLst>
                              <p:par>
                                <p:cTn id="39" presetID="1" presetClass="entr" presetSubtype="0" fill="hold" grpId="0" nodeType="afterEffect">
                                  <p:stCondLst>
                                    <p:cond delay="0"/>
                                  </p:stCondLst>
                                  <p:childTnLst>
                                    <p:set>
                                      <p:cBhvr>
                                        <p:cTn id="40" dur="1" fill="hold">
                                          <p:stCondLst>
                                            <p:cond delay="0"/>
                                          </p:stCondLst>
                                        </p:cTn>
                                        <p:tgtEl>
                                          <p:spTgt spid="23"/>
                                        </p:tgtEl>
                                        <p:attrNameLst>
                                          <p:attrName>style.visibility</p:attrName>
                                        </p:attrNameLst>
                                      </p:cBhvr>
                                      <p:to>
                                        <p:strVal val="visible"/>
                                      </p:to>
                                    </p:set>
                                  </p:childTnLst>
                                </p:cTn>
                              </p:par>
                            </p:childTnLst>
                          </p:cTn>
                        </p:par>
                        <p:par>
                          <p:cTn id="41" fill="hold">
                            <p:stCondLst>
                              <p:cond delay="0"/>
                            </p:stCondLst>
                            <p:childTnLst>
                              <p:par>
                                <p:cTn id="42" presetID="1" presetClass="entr" presetSubtype="0" fill="hold" grpId="0" nodeType="afterEffect">
                                  <p:stCondLst>
                                    <p:cond delay="0"/>
                                  </p:stCondLst>
                                  <p:childTnLst>
                                    <p:set>
                                      <p:cBhvr>
                                        <p:cTn id="43" dur="1" fill="hold">
                                          <p:stCondLst>
                                            <p:cond delay="0"/>
                                          </p:stCondLst>
                                        </p:cTn>
                                        <p:tgtEl>
                                          <p:spTgt spid="24"/>
                                        </p:tgtEl>
                                        <p:attrNameLst>
                                          <p:attrName>style.visibility</p:attrName>
                                        </p:attrNameLst>
                                      </p:cBhvr>
                                      <p:to>
                                        <p:strVal val="visible"/>
                                      </p:to>
                                    </p:set>
                                  </p:childTnLst>
                                </p:cTn>
                              </p:par>
                            </p:childTnLst>
                          </p:cTn>
                        </p:par>
                        <p:par>
                          <p:cTn id="44" fill="hold">
                            <p:stCondLst>
                              <p:cond delay="0"/>
                            </p:stCondLst>
                            <p:childTnLst>
                              <p:par>
                                <p:cTn id="45" presetID="1" presetClass="entr" presetSubtype="0" fill="hold" grpId="0" nodeType="afterEffect">
                                  <p:stCondLst>
                                    <p:cond delay="0"/>
                                  </p:stCondLst>
                                  <p:childTnLst>
                                    <p:set>
                                      <p:cBhvr>
                                        <p:cTn id="46" dur="1" fill="hold">
                                          <p:stCondLst>
                                            <p:cond delay="0"/>
                                          </p:stCondLst>
                                        </p:cTn>
                                        <p:tgtEl>
                                          <p:spTgt spid="25"/>
                                        </p:tgtEl>
                                        <p:attrNameLst>
                                          <p:attrName>style.visibility</p:attrName>
                                        </p:attrNameLst>
                                      </p:cBhvr>
                                      <p:to>
                                        <p:strVal val="visible"/>
                                      </p:to>
                                    </p:set>
                                  </p:childTnLst>
                                </p:cTn>
                              </p:par>
                            </p:childTnLst>
                          </p:cTn>
                        </p:par>
                        <p:par>
                          <p:cTn id="47" fill="hold">
                            <p:stCondLst>
                              <p:cond delay="0"/>
                            </p:stCondLst>
                            <p:childTnLst>
                              <p:par>
                                <p:cTn id="48" presetID="1" presetClass="entr" presetSubtype="0" fill="hold" grpId="0" nodeType="afterEffect">
                                  <p:stCondLst>
                                    <p:cond delay="0"/>
                                  </p:stCondLst>
                                  <p:childTnLst>
                                    <p:set>
                                      <p:cBhvr>
                                        <p:cTn id="49" dur="1" fill="hold">
                                          <p:stCondLst>
                                            <p:cond delay="0"/>
                                          </p:stCondLst>
                                        </p:cTn>
                                        <p:tgtEl>
                                          <p:spTgt spid="26"/>
                                        </p:tgtEl>
                                        <p:attrNameLst>
                                          <p:attrName>style.visibility</p:attrName>
                                        </p:attrNameLst>
                                      </p:cBhvr>
                                      <p:to>
                                        <p:strVal val="visible"/>
                                      </p:to>
                                    </p:set>
                                  </p:childTnLst>
                                </p:cTn>
                              </p:par>
                            </p:childTnLst>
                          </p:cTn>
                        </p:par>
                        <p:par>
                          <p:cTn id="50" fill="hold">
                            <p:stCondLst>
                              <p:cond delay="0"/>
                            </p:stCondLst>
                            <p:childTnLst>
                              <p:par>
                                <p:cTn id="51" presetID="1" presetClass="entr" presetSubtype="0" fill="hold" grpId="0" nodeType="afterEffect">
                                  <p:stCondLst>
                                    <p:cond delay="0"/>
                                  </p:stCondLst>
                                  <p:childTnLst>
                                    <p:set>
                                      <p:cBhvr>
                                        <p:cTn id="52" dur="1" fill="hold">
                                          <p:stCondLst>
                                            <p:cond delay="0"/>
                                          </p:stCondLst>
                                        </p:cTn>
                                        <p:tgtEl>
                                          <p:spTgt spid="27"/>
                                        </p:tgtEl>
                                        <p:attrNameLst>
                                          <p:attrName>style.visibility</p:attrName>
                                        </p:attrNameLst>
                                      </p:cBhvr>
                                      <p:to>
                                        <p:strVal val="visible"/>
                                      </p:to>
                                    </p:set>
                                  </p:childTnLst>
                                </p:cTn>
                              </p:par>
                            </p:childTnLst>
                          </p:cTn>
                        </p:par>
                        <p:par>
                          <p:cTn id="53" fill="hold">
                            <p:stCondLst>
                              <p:cond delay="0"/>
                            </p:stCondLst>
                            <p:childTnLst>
                              <p:par>
                                <p:cTn id="54" presetID="1" presetClass="entr" presetSubtype="0" fill="hold" grpId="0" nodeType="afterEffect">
                                  <p:stCondLst>
                                    <p:cond delay="0"/>
                                  </p:stCondLst>
                                  <p:childTnLst>
                                    <p:set>
                                      <p:cBhvr>
                                        <p:cTn id="55"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autoUpdateAnimBg="0"/>
      <p:bldP spid="14" grpId="0" animBg="1" autoUpdateAnimBg="0"/>
      <p:bldP spid="15" grpId="0" animBg="1" autoUpdateAnimBg="0"/>
      <p:bldP spid="16" grpId="0" animBg="1" autoUpdateAnimBg="0"/>
      <p:bldP spid="17" grpId="0" animBg="1" autoUpdateAnimBg="0"/>
      <p:bldP spid="18" grpId="0" animBg="1" autoUpdateAnimBg="0"/>
      <p:bldP spid="19" grpId="0" animBg="1" autoUpdateAnimBg="0"/>
      <p:bldP spid="20" grpId="0" animBg="1" autoUpdateAnimBg="0"/>
      <p:bldP spid="21" grpId="0" animBg="1"/>
      <p:bldP spid="22" grpId="0" animBg="1"/>
      <p:bldP spid="23" grpId="0" animBg="1"/>
      <p:bldP spid="24" grpId="0" animBg="1"/>
      <p:bldP spid="25" grpId="0" animBg="1"/>
      <p:bldP spid="26" grpId="0" animBg="1"/>
      <p:bldP spid="27" grpId="0" animBg="1"/>
      <p:bldP spid="28"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0063EC4C-CFD8-4F45-A0A2-30028C1F73DB}" type="slidenum">
              <a:rPr lang="zh-CN" altLang="en-US" b="1">
                <a:solidFill>
                  <a:srgbClr val="F79646">
                    <a:lumMod val="75000"/>
                  </a:srgbClr>
                </a:solidFill>
              </a:rPr>
              <a:pPr/>
              <a:t>8</a:t>
            </a:fld>
            <a:endParaRPr lang="zh-CN" altLang="en-US" b="1" dirty="0">
              <a:solidFill>
                <a:srgbClr val="F79646">
                  <a:lumMod val="75000"/>
                </a:srgbClr>
              </a:solidFill>
            </a:endParaRPr>
          </a:p>
        </p:txBody>
      </p:sp>
      <p:sp>
        <p:nvSpPr>
          <p:cNvPr id="2" name="标题 1"/>
          <p:cNvSpPr>
            <a:spLocks noGrp="1"/>
          </p:cNvSpPr>
          <p:nvPr>
            <p:ph type="title"/>
          </p:nvPr>
        </p:nvSpPr>
        <p:spPr>
          <a:xfrm>
            <a:off x="457200" y="0"/>
            <a:ext cx="8229600" cy="1143000"/>
          </a:xfrm>
        </p:spPr>
        <p:txBody>
          <a:bodyPr>
            <a:normAutofit/>
          </a:bodyPr>
          <a:lstStyle/>
          <a:p>
            <a:pPr lvl="0" fontAlgn="base">
              <a:lnSpc>
                <a:spcPct val="150000"/>
              </a:lnSpc>
              <a:spcBef>
                <a:spcPct val="5000"/>
              </a:spcBef>
              <a:spcAft>
                <a:spcPct val="5000"/>
              </a:spcAft>
            </a:pPr>
            <a:r>
              <a:rPr kumimoji="1" lang="en-US" altLang="zh-CN" sz="3200" b="1" dirty="0">
                <a:latin typeface="Arial" charset="0"/>
                <a:ea typeface="宋体" charset="-122"/>
                <a:cs typeface="+mn-cs"/>
              </a:rPr>
              <a:t>6.1  </a:t>
            </a:r>
            <a:r>
              <a:rPr kumimoji="1" lang="zh-CN" altLang="en-US" sz="3200" b="1" dirty="0">
                <a:latin typeface="Arial" charset="0"/>
                <a:ea typeface="宋体" charset="-122"/>
                <a:cs typeface="+mn-cs"/>
              </a:rPr>
              <a:t>概述</a:t>
            </a:r>
          </a:p>
        </p:txBody>
      </p:sp>
      <p:sp>
        <p:nvSpPr>
          <p:cNvPr id="4" name="日期占位符 3"/>
          <p:cNvSpPr>
            <a:spLocks noGrp="1"/>
          </p:cNvSpPr>
          <p:nvPr>
            <p:ph type="dt" sz="half" idx="4294967295"/>
          </p:nvPr>
        </p:nvSpPr>
        <p:spPr>
          <a:xfrm>
            <a:off x="0" y="6356350"/>
            <a:ext cx="2133600" cy="365125"/>
          </a:xfrm>
        </p:spPr>
        <p:txBody>
          <a:bodyPr/>
          <a:lstStyle/>
          <a:p>
            <a:fld id="{3E0232C5-74F6-4B5A-8F7F-DEA35A0552F4}" type="datetime1">
              <a:rPr lang="zh-CN" altLang="en-US" b="1" smtClean="0">
                <a:solidFill>
                  <a:srgbClr val="F79646">
                    <a:lumMod val="75000"/>
                  </a:srgbClr>
                </a:solidFill>
              </a:rPr>
              <a:t>2025/4/9</a:t>
            </a:fld>
            <a:endParaRPr lang="zh-CN" altLang="en-US" b="1" dirty="0">
              <a:solidFill>
                <a:srgbClr val="F79646">
                  <a:lumMod val="75000"/>
                </a:srgbClr>
              </a:solidFill>
            </a:endParaRPr>
          </a:p>
        </p:txBody>
      </p:sp>
      <p:pic>
        <p:nvPicPr>
          <p:cNvPr id="2049" name="Picture 1" descr="C:\Users\Haijun\AppData\Roaming\Tencent\Users\2968516474\QQ\WinTemp\RichOle\O5)[OOM[}$H7(6{A~41GY`Q.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73137" y="1"/>
            <a:ext cx="970863" cy="838199"/>
          </a:xfrm>
          <a:prstGeom prst="rect">
            <a:avLst/>
          </a:prstGeom>
          <a:noFill/>
          <a:extLst>
            <a:ext uri="{909E8E84-426E-40DD-AFC4-6F175D3DCCD1}">
              <a14:hiddenFill xmlns:a14="http://schemas.microsoft.com/office/drawing/2010/main">
                <a:solidFill>
                  <a:srgbClr val="FFFFFF"/>
                </a:solidFill>
              </a14:hiddenFill>
            </a:ext>
          </a:extLst>
        </p:spPr>
      </p:pic>
      <p:cxnSp>
        <p:nvCxnSpPr>
          <p:cNvPr id="12" name="直接连接符 11"/>
          <p:cNvCxnSpPr/>
          <p:nvPr/>
        </p:nvCxnSpPr>
        <p:spPr>
          <a:xfrm>
            <a:off x="457200" y="6324600"/>
            <a:ext cx="822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Text Box 1026"/>
          <p:cNvSpPr txBox="1">
            <a:spLocks noChangeArrowheads="1"/>
          </p:cNvSpPr>
          <p:nvPr/>
        </p:nvSpPr>
        <p:spPr bwMode="auto">
          <a:xfrm>
            <a:off x="792163" y="1522404"/>
            <a:ext cx="2241319" cy="707886"/>
          </a:xfrm>
          <a:prstGeom prst="rect">
            <a:avLst/>
          </a:prstGeom>
          <a:noFill/>
          <a:ln w="9525">
            <a:noFill/>
            <a:miter lim="800000"/>
            <a:headEnd/>
            <a:tailEnd/>
          </a:ln>
          <a:effectLst/>
        </p:spPr>
        <p:txBody>
          <a:bodyPr wrap="none">
            <a:spAutoFit/>
          </a:bodyPr>
          <a:lstStyle/>
          <a:p>
            <a:pPr fontAlgn="base">
              <a:spcBef>
                <a:spcPct val="0"/>
              </a:spcBef>
              <a:spcAft>
                <a:spcPct val="0"/>
              </a:spcAft>
            </a:pPr>
            <a:r>
              <a:rPr kumimoji="1" lang="en-US" altLang="zh-CN" sz="4000" b="1" dirty="0">
                <a:solidFill>
                  <a:srgbClr val="003300"/>
                </a:solidFill>
                <a:latin typeface="Times New Roman" pitchFamily="18" charset="0"/>
                <a:ea typeface="楷体_GB2312" pitchFamily="49" charset="-122"/>
              </a:rPr>
              <a:t>1. </a:t>
            </a:r>
            <a:r>
              <a:rPr kumimoji="1" lang="zh-CN" altLang="en-US" sz="4000" b="1" dirty="0">
                <a:solidFill>
                  <a:srgbClr val="003300"/>
                </a:solidFill>
                <a:latin typeface="Times New Roman" pitchFamily="18" charset="0"/>
                <a:ea typeface="楷体_GB2312" pitchFamily="49" charset="-122"/>
              </a:rPr>
              <a:t>插入类</a:t>
            </a:r>
          </a:p>
        </p:txBody>
      </p:sp>
      <p:sp>
        <p:nvSpPr>
          <p:cNvPr id="14" name="Text Box 1027"/>
          <p:cNvSpPr txBox="1">
            <a:spLocks noChangeArrowheads="1"/>
          </p:cNvSpPr>
          <p:nvPr/>
        </p:nvSpPr>
        <p:spPr bwMode="auto">
          <a:xfrm>
            <a:off x="762000" y="2355850"/>
            <a:ext cx="7881966" cy="2837828"/>
          </a:xfrm>
          <a:prstGeom prst="rect">
            <a:avLst/>
          </a:prstGeom>
          <a:noFill/>
          <a:ln w="9525">
            <a:solidFill>
              <a:srgbClr val="003300"/>
            </a:solidFill>
            <a:miter lim="800000"/>
            <a:headEnd/>
            <a:tailEnd/>
          </a:ln>
          <a:effectLst/>
        </p:spPr>
        <p:txBody>
          <a:bodyPr wrap="square">
            <a:spAutoFit/>
          </a:bodyPr>
          <a:lstStyle/>
          <a:p>
            <a:pPr algn="just" fontAlgn="base">
              <a:lnSpc>
                <a:spcPct val="150000"/>
              </a:lnSpc>
              <a:spcBef>
                <a:spcPct val="0"/>
              </a:spcBef>
              <a:spcAft>
                <a:spcPct val="0"/>
              </a:spcAft>
            </a:pPr>
            <a:r>
              <a:rPr kumimoji="1" lang="zh-CN" altLang="en-US" sz="4400" b="1" dirty="0">
                <a:solidFill>
                  <a:srgbClr val="0000FF"/>
                </a:solidFill>
                <a:latin typeface="Times New Roman" pitchFamily="18" charset="0"/>
                <a:ea typeface="楷体_GB2312" pitchFamily="49" charset="-122"/>
              </a:rPr>
              <a:t>　　</a:t>
            </a:r>
            <a:r>
              <a:rPr kumimoji="1" lang="zh-CN" altLang="en-US" sz="4000" b="1" dirty="0">
                <a:solidFill>
                  <a:srgbClr val="0000FF"/>
                </a:solidFill>
                <a:latin typeface="Times New Roman" pitchFamily="18" charset="0"/>
                <a:ea typeface="楷体_GB2312" pitchFamily="49" charset="-122"/>
              </a:rPr>
              <a:t>将无序子序列中的一个或几个记录“插入”到有序序列中，从而增加记录的有序子序列的长度。</a:t>
            </a:r>
          </a:p>
        </p:txBody>
      </p:sp>
      <p:sp>
        <p:nvSpPr>
          <p:cNvPr id="15" name="Text Box 2"/>
          <p:cNvSpPr txBox="1">
            <a:spLocks noChangeArrowheads="1"/>
          </p:cNvSpPr>
          <p:nvPr/>
        </p:nvSpPr>
        <p:spPr bwMode="auto">
          <a:xfrm>
            <a:off x="179388" y="914400"/>
            <a:ext cx="6553200" cy="519113"/>
          </a:xfrm>
          <a:prstGeom prst="rect">
            <a:avLst/>
          </a:prstGeom>
          <a:noFill/>
          <a:ln w="9525" algn="ctr">
            <a:noFill/>
            <a:miter lim="800000"/>
            <a:headEnd/>
            <a:tailEnd/>
          </a:ln>
          <a:effectLst/>
        </p:spPr>
        <p:txBody>
          <a:bodyPr>
            <a:spAutoFit/>
          </a:bodyPr>
          <a:lstStyle/>
          <a:p>
            <a:pPr fontAlgn="base">
              <a:spcBef>
                <a:spcPct val="20000"/>
              </a:spcBef>
              <a:spcAft>
                <a:spcPct val="0"/>
              </a:spcAft>
              <a:buFont typeface="Wingdings" pitchFamily="2" charset="2"/>
              <a:buChar char="p"/>
            </a:pPr>
            <a:r>
              <a:rPr kumimoji="1" lang="en-US" altLang="zh-CN" sz="2800" b="1" dirty="0">
                <a:solidFill>
                  <a:srgbClr val="003300"/>
                </a:solidFill>
                <a:latin typeface="Times New Roman" pitchFamily="18" charset="0"/>
              </a:rPr>
              <a:t> </a:t>
            </a:r>
            <a:r>
              <a:rPr kumimoji="1" lang="zh-CN" altLang="en-US" sz="2800" b="1" dirty="0">
                <a:solidFill>
                  <a:srgbClr val="003300"/>
                </a:solidFill>
                <a:latin typeface="Times New Roman" pitchFamily="18" charset="0"/>
              </a:rPr>
              <a:t>内部排序</a:t>
            </a:r>
          </a:p>
        </p:txBody>
      </p:sp>
    </p:spTree>
    <p:extLst>
      <p:ext uri="{BB962C8B-B14F-4D97-AF65-F5344CB8AC3E}">
        <p14:creationId xmlns:p14="http://schemas.microsoft.com/office/powerpoint/2010/main" val="21416877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8" presetClass="entr" presetSubtype="6"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strips(downRight)">
                                      <p:cBhvr>
                                        <p:cTn id="13"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utoUpdateAnimBg="0"/>
      <p:bldP spid="14" grpId="0" animBg="1" autoUpdateAnimBg="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0063EC4C-CFD8-4F45-A0A2-30028C1F73DB}" type="slidenum">
              <a:rPr lang="zh-CN" altLang="en-US" b="1">
                <a:solidFill>
                  <a:srgbClr val="F79646">
                    <a:lumMod val="75000"/>
                  </a:srgbClr>
                </a:solidFill>
              </a:rPr>
              <a:pPr/>
              <a:t>80</a:t>
            </a:fld>
            <a:endParaRPr lang="zh-CN" altLang="en-US" b="1" dirty="0">
              <a:solidFill>
                <a:srgbClr val="F79646">
                  <a:lumMod val="75000"/>
                </a:srgbClr>
              </a:solidFill>
            </a:endParaRPr>
          </a:p>
        </p:txBody>
      </p:sp>
      <p:sp>
        <p:nvSpPr>
          <p:cNvPr id="2" name="标题 1"/>
          <p:cNvSpPr>
            <a:spLocks noGrp="1"/>
          </p:cNvSpPr>
          <p:nvPr>
            <p:ph type="title"/>
          </p:nvPr>
        </p:nvSpPr>
        <p:spPr>
          <a:xfrm>
            <a:off x="457200" y="0"/>
            <a:ext cx="8229600" cy="1143000"/>
          </a:xfrm>
        </p:spPr>
        <p:txBody>
          <a:bodyPr>
            <a:normAutofit/>
          </a:bodyPr>
          <a:lstStyle/>
          <a:p>
            <a:pPr lvl="0" fontAlgn="base">
              <a:lnSpc>
                <a:spcPct val="150000"/>
              </a:lnSpc>
              <a:spcBef>
                <a:spcPct val="5000"/>
              </a:spcBef>
              <a:spcAft>
                <a:spcPct val="5000"/>
              </a:spcAft>
            </a:pPr>
            <a:r>
              <a:rPr kumimoji="1" lang="en-US" altLang="zh-CN" sz="3200" b="1" dirty="0">
                <a:latin typeface="Arial" charset="0"/>
                <a:ea typeface="宋体" charset="-122"/>
                <a:cs typeface="+mn-cs"/>
              </a:rPr>
              <a:t>6.4.3 </a:t>
            </a:r>
            <a:r>
              <a:rPr kumimoji="1" lang="zh-CN" altLang="en-US" sz="3200" b="1" dirty="0">
                <a:latin typeface="Arial" charset="0"/>
                <a:ea typeface="宋体" charset="-122"/>
                <a:cs typeface="+mn-cs"/>
              </a:rPr>
              <a:t>堆排序</a:t>
            </a:r>
          </a:p>
        </p:txBody>
      </p:sp>
      <p:sp>
        <p:nvSpPr>
          <p:cNvPr id="4" name="日期占位符 3"/>
          <p:cNvSpPr>
            <a:spLocks noGrp="1"/>
          </p:cNvSpPr>
          <p:nvPr>
            <p:ph type="dt" sz="half" idx="4294967295"/>
          </p:nvPr>
        </p:nvSpPr>
        <p:spPr>
          <a:xfrm>
            <a:off x="0" y="6356350"/>
            <a:ext cx="2133600" cy="365125"/>
          </a:xfrm>
        </p:spPr>
        <p:txBody>
          <a:bodyPr/>
          <a:lstStyle/>
          <a:p>
            <a:fld id="{B60057B9-A92B-4D16-BA8C-9CDC49A1E7D2}" type="datetime1">
              <a:rPr lang="zh-CN" altLang="en-US" b="1" smtClean="0">
                <a:solidFill>
                  <a:srgbClr val="F79646">
                    <a:lumMod val="75000"/>
                  </a:srgbClr>
                </a:solidFill>
              </a:rPr>
              <a:t>2025/4/9</a:t>
            </a:fld>
            <a:endParaRPr lang="zh-CN" altLang="en-US" b="1" dirty="0">
              <a:solidFill>
                <a:srgbClr val="F79646">
                  <a:lumMod val="75000"/>
                </a:srgbClr>
              </a:solidFill>
            </a:endParaRPr>
          </a:p>
        </p:txBody>
      </p:sp>
      <p:pic>
        <p:nvPicPr>
          <p:cNvPr id="2049" name="Picture 1" descr="C:\Users\Haijun\AppData\Roaming\Tencent\Users\2968516474\QQ\WinTemp\RichOle\O5)[OOM[}$H7(6{A~41GY`Q.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73137" y="1"/>
            <a:ext cx="970863" cy="838199"/>
          </a:xfrm>
          <a:prstGeom prst="rect">
            <a:avLst/>
          </a:prstGeom>
          <a:noFill/>
          <a:extLst>
            <a:ext uri="{909E8E84-426E-40DD-AFC4-6F175D3DCCD1}">
              <a14:hiddenFill xmlns:a14="http://schemas.microsoft.com/office/drawing/2010/main">
                <a:solidFill>
                  <a:srgbClr val="FFFFFF"/>
                </a:solidFill>
              </a14:hiddenFill>
            </a:ext>
          </a:extLst>
        </p:spPr>
      </p:pic>
      <p:cxnSp>
        <p:nvCxnSpPr>
          <p:cNvPr id="12" name="直接连接符 11"/>
          <p:cNvCxnSpPr/>
          <p:nvPr/>
        </p:nvCxnSpPr>
        <p:spPr>
          <a:xfrm>
            <a:off x="457200" y="6324600"/>
            <a:ext cx="822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6" name="Text Box 77"/>
          <p:cNvSpPr txBox="1">
            <a:spLocks noChangeArrowheads="1"/>
          </p:cNvSpPr>
          <p:nvPr/>
        </p:nvSpPr>
        <p:spPr bwMode="auto">
          <a:xfrm>
            <a:off x="444500" y="1004887"/>
            <a:ext cx="5927725" cy="519113"/>
          </a:xfrm>
          <a:prstGeom prst="rect">
            <a:avLst/>
          </a:prstGeom>
          <a:noFill/>
          <a:ln w="9525" algn="ctr">
            <a:noFill/>
            <a:miter lim="800000"/>
            <a:headEnd/>
            <a:tailEnd/>
          </a:ln>
          <a:effectLst/>
        </p:spPr>
        <p:txBody>
          <a:bodyPr>
            <a:spAutoFit/>
          </a:bodyPr>
          <a:lstStyle/>
          <a:p>
            <a:pPr fontAlgn="base">
              <a:spcBef>
                <a:spcPct val="20000"/>
              </a:spcBef>
              <a:spcAft>
                <a:spcPct val="0"/>
              </a:spcAft>
              <a:buFont typeface="Wingdings" pitchFamily="2" charset="2"/>
              <a:buChar char="p"/>
            </a:pPr>
            <a:r>
              <a:rPr kumimoji="1" lang="en-US" altLang="zh-CN" sz="2800" b="1" dirty="0">
                <a:solidFill>
                  <a:srgbClr val="003300"/>
                </a:solidFill>
                <a:latin typeface="Times New Roman" pitchFamily="18" charset="0"/>
              </a:rPr>
              <a:t> </a:t>
            </a:r>
            <a:r>
              <a:rPr kumimoji="1" lang="zh-CN" altLang="en-US" sz="2800" b="1" dirty="0">
                <a:solidFill>
                  <a:srgbClr val="003300"/>
                </a:solidFill>
                <a:latin typeface="Times New Roman" pitchFamily="18" charset="0"/>
              </a:rPr>
              <a:t>利用大根堆进行排序的示例演示</a:t>
            </a:r>
          </a:p>
        </p:txBody>
      </p:sp>
      <p:sp>
        <p:nvSpPr>
          <p:cNvPr id="3" name="矩形 2"/>
          <p:cNvSpPr/>
          <p:nvPr/>
        </p:nvSpPr>
        <p:spPr>
          <a:xfrm>
            <a:off x="538352" y="1752600"/>
            <a:ext cx="8148447" cy="4401205"/>
          </a:xfrm>
          <a:prstGeom prst="rect">
            <a:avLst/>
          </a:prstGeom>
        </p:spPr>
        <p:txBody>
          <a:bodyPr wrap="square">
            <a:spAutoFit/>
          </a:bodyPr>
          <a:lstStyle/>
          <a:p>
            <a:pPr algn="just"/>
            <a:r>
              <a:rPr kumimoji="1" lang="zh-CN" altLang="en-US" sz="2800" b="1" dirty="0">
                <a:solidFill>
                  <a:srgbClr val="0000FF"/>
                </a:solidFill>
                <a:latin typeface="Times New Roman" pitchFamily="18" charset="0"/>
              </a:rPr>
              <a:t>思路：</a:t>
            </a:r>
            <a:endParaRPr kumimoji="1" lang="en-US" altLang="zh-CN" sz="2800" b="1" dirty="0">
              <a:solidFill>
                <a:srgbClr val="0000FF"/>
              </a:solidFill>
              <a:latin typeface="Times New Roman" pitchFamily="18" charset="0"/>
            </a:endParaRPr>
          </a:p>
          <a:p>
            <a:pPr algn="just"/>
            <a:endParaRPr kumimoji="1" lang="en-US" altLang="zh-CN" sz="2800" b="1" dirty="0">
              <a:solidFill>
                <a:srgbClr val="0000FF"/>
              </a:solidFill>
              <a:latin typeface="Times New Roman" pitchFamily="18" charset="0"/>
            </a:endParaRPr>
          </a:p>
          <a:p>
            <a:pPr algn="just"/>
            <a:r>
              <a:rPr kumimoji="1" lang="zh-CN" altLang="en-US" sz="2800" b="1" dirty="0">
                <a:solidFill>
                  <a:srgbClr val="0000FF"/>
                </a:solidFill>
                <a:latin typeface="Times New Roman" pitchFamily="18" charset="0"/>
              </a:rPr>
              <a:t>若将此序列对应的一维数组看成一个完全的二叉树，则堆的含义表明，完全二叉树中所有非终端节点的值均不大于（或不小于）其左右孩子节点的值。</a:t>
            </a:r>
            <a:endParaRPr kumimoji="1" lang="en-US" altLang="zh-CN" sz="2800" b="1" dirty="0">
              <a:solidFill>
                <a:srgbClr val="0000FF"/>
              </a:solidFill>
              <a:latin typeface="Times New Roman" pitchFamily="18" charset="0"/>
            </a:endParaRPr>
          </a:p>
          <a:p>
            <a:pPr algn="just"/>
            <a:endParaRPr kumimoji="1" lang="zh-CN" altLang="en-US" sz="2800" b="1" dirty="0">
              <a:solidFill>
                <a:srgbClr val="0000FF"/>
              </a:solidFill>
              <a:latin typeface="Times New Roman" pitchFamily="18" charset="0"/>
            </a:endParaRPr>
          </a:p>
          <a:p>
            <a:pPr algn="just"/>
            <a:r>
              <a:rPr kumimoji="1" lang="zh-CN" altLang="en-US" sz="2800" b="1" dirty="0">
                <a:solidFill>
                  <a:srgbClr val="0000FF"/>
                </a:solidFill>
                <a:latin typeface="Times New Roman" pitchFamily="18" charset="0"/>
              </a:rPr>
              <a:t>若</a:t>
            </a:r>
            <a:r>
              <a:rPr kumimoji="1" lang="zh-CN" altLang="en-US" sz="2800" b="1" dirty="0">
                <a:solidFill>
                  <a:srgbClr val="FF0000"/>
                </a:solidFill>
                <a:latin typeface="Times New Roman" pitchFamily="18" charset="0"/>
              </a:rPr>
              <a:t>输出堆顶</a:t>
            </a:r>
            <a:r>
              <a:rPr kumimoji="1" lang="zh-CN" altLang="en-US" sz="2800" b="1" dirty="0">
                <a:solidFill>
                  <a:srgbClr val="0000FF"/>
                </a:solidFill>
                <a:latin typeface="Times New Roman" pitchFamily="18" charset="0"/>
              </a:rPr>
              <a:t>的最小值后，使得剩余</a:t>
            </a:r>
            <a:r>
              <a:rPr kumimoji="1" lang="en-US" altLang="zh-CN" sz="2800" b="1" dirty="0">
                <a:solidFill>
                  <a:srgbClr val="0000FF"/>
                </a:solidFill>
                <a:latin typeface="Times New Roman" pitchFamily="18" charset="0"/>
              </a:rPr>
              <a:t>n-1</a:t>
            </a:r>
            <a:r>
              <a:rPr kumimoji="1" lang="zh-CN" altLang="en-US" sz="2800" b="1" dirty="0">
                <a:solidFill>
                  <a:srgbClr val="0000FF"/>
                </a:solidFill>
                <a:latin typeface="Times New Roman" pitchFamily="18" charset="0"/>
              </a:rPr>
              <a:t>个元素的序列重又建成一个堆，则得到</a:t>
            </a:r>
            <a:r>
              <a:rPr kumimoji="1" lang="en-US" altLang="zh-CN" sz="2800" b="1" dirty="0">
                <a:solidFill>
                  <a:srgbClr val="0000FF"/>
                </a:solidFill>
                <a:latin typeface="Times New Roman" pitchFamily="18" charset="0"/>
              </a:rPr>
              <a:t>n</a:t>
            </a:r>
            <a:r>
              <a:rPr kumimoji="1" lang="zh-CN" altLang="en-US" sz="2800" b="1" dirty="0">
                <a:solidFill>
                  <a:srgbClr val="0000FF"/>
                </a:solidFill>
                <a:latin typeface="Times New Roman" pitchFamily="18" charset="0"/>
              </a:rPr>
              <a:t>个元素的次小值。如此反复执行，便得到一个有序序列，这个过程称为</a:t>
            </a:r>
            <a:r>
              <a:rPr kumimoji="1" lang="zh-CN" altLang="en-US" sz="2800" b="1" dirty="0">
                <a:solidFill>
                  <a:srgbClr val="FF0000"/>
                </a:solidFill>
                <a:latin typeface="Times New Roman" pitchFamily="18" charset="0"/>
              </a:rPr>
              <a:t>堆排序</a:t>
            </a:r>
            <a:r>
              <a:rPr kumimoji="1" lang="zh-CN" altLang="en-US" sz="2800" b="1" dirty="0">
                <a:solidFill>
                  <a:srgbClr val="0000FF"/>
                </a:solidFill>
                <a:latin typeface="Times New Roman" pitchFamily="18" charset="0"/>
              </a:rPr>
              <a:t>。</a:t>
            </a:r>
          </a:p>
        </p:txBody>
      </p:sp>
    </p:spTree>
    <p:extLst>
      <p:ext uri="{BB962C8B-B14F-4D97-AF65-F5344CB8AC3E}">
        <p14:creationId xmlns:p14="http://schemas.microsoft.com/office/powerpoint/2010/main" val="382469580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0063EC4C-CFD8-4F45-A0A2-30028C1F73DB}" type="slidenum">
              <a:rPr lang="zh-CN" altLang="en-US" b="1">
                <a:solidFill>
                  <a:srgbClr val="F79646">
                    <a:lumMod val="75000"/>
                  </a:srgbClr>
                </a:solidFill>
              </a:rPr>
              <a:pPr/>
              <a:t>81</a:t>
            </a:fld>
            <a:endParaRPr lang="zh-CN" altLang="en-US" b="1" dirty="0">
              <a:solidFill>
                <a:srgbClr val="F79646">
                  <a:lumMod val="75000"/>
                </a:srgbClr>
              </a:solidFill>
            </a:endParaRPr>
          </a:p>
        </p:txBody>
      </p:sp>
      <p:sp>
        <p:nvSpPr>
          <p:cNvPr id="2" name="标题 1"/>
          <p:cNvSpPr>
            <a:spLocks noGrp="1"/>
          </p:cNvSpPr>
          <p:nvPr>
            <p:ph type="title"/>
          </p:nvPr>
        </p:nvSpPr>
        <p:spPr>
          <a:xfrm>
            <a:off x="457200" y="0"/>
            <a:ext cx="8229600" cy="1143000"/>
          </a:xfrm>
        </p:spPr>
        <p:txBody>
          <a:bodyPr>
            <a:normAutofit/>
          </a:bodyPr>
          <a:lstStyle/>
          <a:p>
            <a:pPr lvl="0" fontAlgn="base">
              <a:lnSpc>
                <a:spcPct val="150000"/>
              </a:lnSpc>
              <a:spcBef>
                <a:spcPct val="5000"/>
              </a:spcBef>
              <a:spcAft>
                <a:spcPct val="5000"/>
              </a:spcAft>
            </a:pPr>
            <a:r>
              <a:rPr kumimoji="1" lang="en-US" altLang="zh-CN" sz="3200" b="1" dirty="0">
                <a:latin typeface="Arial" charset="0"/>
                <a:ea typeface="宋体" charset="-122"/>
                <a:cs typeface="+mn-cs"/>
              </a:rPr>
              <a:t>6.4.3 </a:t>
            </a:r>
            <a:r>
              <a:rPr kumimoji="1" lang="zh-CN" altLang="en-US" sz="3200" b="1" dirty="0">
                <a:latin typeface="Arial" charset="0"/>
                <a:ea typeface="宋体" charset="-122"/>
                <a:cs typeface="+mn-cs"/>
              </a:rPr>
              <a:t>堆排序</a:t>
            </a:r>
          </a:p>
        </p:txBody>
      </p:sp>
      <p:sp>
        <p:nvSpPr>
          <p:cNvPr id="4" name="日期占位符 3"/>
          <p:cNvSpPr>
            <a:spLocks noGrp="1"/>
          </p:cNvSpPr>
          <p:nvPr>
            <p:ph type="dt" sz="half" idx="4294967295"/>
          </p:nvPr>
        </p:nvSpPr>
        <p:spPr>
          <a:xfrm>
            <a:off x="0" y="6356350"/>
            <a:ext cx="2133600" cy="365125"/>
          </a:xfrm>
        </p:spPr>
        <p:txBody>
          <a:bodyPr/>
          <a:lstStyle/>
          <a:p>
            <a:fld id="{C4C7D85E-539D-4401-8A88-1D48A0892D33}" type="datetime1">
              <a:rPr lang="zh-CN" altLang="en-US" b="1" smtClean="0">
                <a:solidFill>
                  <a:srgbClr val="F79646">
                    <a:lumMod val="75000"/>
                  </a:srgbClr>
                </a:solidFill>
              </a:rPr>
              <a:t>2025/4/9</a:t>
            </a:fld>
            <a:endParaRPr lang="zh-CN" altLang="en-US" b="1" dirty="0">
              <a:solidFill>
                <a:srgbClr val="F79646">
                  <a:lumMod val="75000"/>
                </a:srgbClr>
              </a:solidFill>
            </a:endParaRPr>
          </a:p>
        </p:txBody>
      </p:sp>
      <p:pic>
        <p:nvPicPr>
          <p:cNvPr id="2049" name="Picture 1" descr="C:\Users\Haijun\AppData\Roaming\Tencent\Users\2968516474\QQ\WinTemp\RichOle\O5)[OOM[}$H7(6{A~41GY`Q.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73137" y="1"/>
            <a:ext cx="970863" cy="838199"/>
          </a:xfrm>
          <a:prstGeom prst="rect">
            <a:avLst/>
          </a:prstGeom>
          <a:noFill/>
          <a:extLst>
            <a:ext uri="{909E8E84-426E-40DD-AFC4-6F175D3DCCD1}">
              <a14:hiddenFill xmlns:a14="http://schemas.microsoft.com/office/drawing/2010/main">
                <a:solidFill>
                  <a:srgbClr val="FFFFFF"/>
                </a:solidFill>
              </a14:hiddenFill>
            </a:ext>
          </a:extLst>
        </p:spPr>
      </p:pic>
      <p:cxnSp>
        <p:nvCxnSpPr>
          <p:cNvPr id="12" name="直接连接符 11"/>
          <p:cNvCxnSpPr/>
          <p:nvPr/>
        </p:nvCxnSpPr>
        <p:spPr>
          <a:xfrm>
            <a:off x="457200" y="6324600"/>
            <a:ext cx="822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Oval 2"/>
          <p:cNvSpPr>
            <a:spLocks noChangeArrowheads="1"/>
          </p:cNvSpPr>
          <p:nvPr/>
        </p:nvSpPr>
        <p:spPr bwMode="auto">
          <a:xfrm>
            <a:off x="1017588" y="2514600"/>
            <a:ext cx="457200" cy="381000"/>
          </a:xfrm>
          <a:prstGeom prst="ellipse">
            <a:avLst/>
          </a:prstGeom>
          <a:noFill/>
          <a:ln w="9525">
            <a:solidFill>
              <a:srgbClr val="000000"/>
            </a:solidFill>
            <a:miter lim="800000"/>
            <a:headEnd/>
            <a:tailEnd/>
          </a:ln>
          <a:effectLst/>
        </p:spPr>
        <p:txBody>
          <a:bodyPr wrap="none" anchor="ctr"/>
          <a:lstStyle/>
          <a:p>
            <a:pPr algn="ctr" fontAlgn="base">
              <a:spcBef>
                <a:spcPct val="0"/>
              </a:spcBef>
              <a:spcAft>
                <a:spcPct val="0"/>
              </a:spcAft>
              <a:defRPr/>
            </a:pPr>
            <a:r>
              <a:rPr kumimoji="1" lang="en-US" altLang="zh-CN" sz="2800" kern="0">
                <a:solidFill>
                  <a:srgbClr val="000000"/>
                </a:solidFill>
                <a:latin typeface="Tahoma" pitchFamily="34" charset="0"/>
                <a:ea typeface="楷体_GB2312" pitchFamily="49" charset="-122"/>
              </a:rPr>
              <a:t>50</a:t>
            </a:r>
          </a:p>
        </p:txBody>
      </p:sp>
      <p:sp>
        <p:nvSpPr>
          <p:cNvPr id="14" name="Oval 3"/>
          <p:cNvSpPr>
            <a:spLocks noChangeArrowheads="1"/>
          </p:cNvSpPr>
          <p:nvPr/>
        </p:nvSpPr>
        <p:spPr bwMode="auto">
          <a:xfrm>
            <a:off x="1703388" y="1828800"/>
            <a:ext cx="457200" cy="381000"/>
          </a:xfrm>
          <a:prstGeom prst="ellipse">
            <a:avLst/>
          </a:prstGeom>
          <a:noFill/>
          <a:ln w="9525">
            <a:solidFill>
              <a:srgbClr val="000000"/>
            </a:solidFill>
            <a:miter lim="800000"/>
            <a:headEnd/>
            <a:tailEnd/>
          </a:ln>
          <a:effectLst/>
        </p:spPr>
        <p:txBody>
          <a:bodyPr wrap="none" anchor="ctr"/>
          <a:lstStyle/>
          <a:p>
            <a:pPr algn="ctr" fontAlgn="base">
              <a:spcBef>
                <a:spcPct val="0"/>
              </a:spcBef>
              <a:spcAft>
                <a:spcPct val="0"/>
              </a:spcAft>
              <a:defRPr/>
            </a:pPr>
            <a:r>
              <a:rPr kumimoji="1" lang="en-US" altLang="zh-CN" sz="2800" kern="0">
                <a:solidFill>
                  <a:srgbClr val="000000"/>
                </a:solidFill>
                <a:latin typeface="Tahoma" pitchFamily="34" charset="0"/>
                <a:ea typeface="楷体_GB2312" pitchFamily="49" charset="-122"/>
              </a:rPr>
              <a:t>87</a:t>
            </a:r>
          </a:p>
        </p:txBody>
      </p:sp>
      <p:sp>
        <p:nvSpPr>
          <p:cNvPr id="15" name="Oval 4"/>
          <p:cNvSpPr>
            <a:spLocks noChangeArrowheads="1"/>
          </p:cNvSpPr>
          <p:nvPr/>
        </p:nvSpPr>
        <p:spPr bwMode="auto">
          <a:xfrm>
            <a:off x="560388" y="3352800"/>
            <a:ext cx="457200" cy="381000"/>
          </a:xfrm>
          <a:prstGeom prst="ellipse">
            <a:avLst/>
          </a:prstGeom>
          <a:noFill/>
          <a:ln w="9525">
            <a:solidFill>
              <a:srgbClr val="000000"/>
            </a:solidFill>
            <a:miter lim="800000"/>
            <a:headEnd/>
            <a:tailEnd/>
          </a:ln>
          <a:effectLst/>
        </p:spPr>
        <p:txBody>
          <a:bodyPr wrap="none" anchor="ctr"/>
          <a:lstStyle/>
          <a:p>
            <a:pPr algn="ctr" fontAlgn="base">
              <a:spcBef>
                <a:spcPct val="0"/>
              </a:spcBef>
              <a:spcAft>
                <a:spcPct val="0"/>
              </a:spcAft>
              <a:defRPr/>
            </a:pPr>
            <a:r>
              <a:rPr kumimoji="1" lang="en-US" altLang="zh-CN" sz="2800" kern="0">
                <a:solidFill>
                  <a:srgbClr val="000000"/>
                </a:solidFill>
                <a:latin typeface="Tahoma" pitchFamily="34" charset="0"/>
                <a:ea typeface="楷体_GB2312" pitchFamily="49" charset="-122"/>
              </a:rPr>
              <a:t>40</a:t>
            </a:r>
          </a:p>
        </p:txBody>
      </p:sp>
      <p:sp>
        <p:nvSpPr>
          <p:cNvPr id="16" name="Oval 5"/>
          <p:cNvSpPr>
            <a:spLocks noChangeArrowheads="1"/>
          </p:cNvSpPr>
          <p:nvPr/>
        </p:nvSpPr>
        <p:spPr bwMode="auto">
          <a:xfrm>
            <a:off x="1322388" y="3352800"/>
            <a:ext cx="457200" cy="381000"/>
          </a:xfrm>
          <a:prstGeom prst="ellipse">
            <a:avLst/>
          </a:prstGeom>
          <a:noFill/>
          <a:ln w="9525">
            <a:solidFill>
              <a:srgbClr val="000000"/>
            </a:solidFill>
            <a:miter lim="800000"/>
            <a:headEnd/>
            <a:tailEnd/>
          </a:ln>
          <a:effectLst/>
        </p:spPr>
        <p:txBody>
          <a:bodyPr wrap="none" anchor="ctr"/>
          <a:lstStyle/>
          <a:p>
            <a:pPr algn="ctr" fontAlgn="base">
              <a:spcBef>
                <a:spcPct val="0"/>
              </a:spcBef>
              <a:spcAft>
                <a:spcPct val="0"/>
              </a:spcAft>
              <a:defRPr/>
            </a:pPr>
            <a:r>
              <a:rPr kumimoji="1" lang="en-US" altLang="zh-CN" sz="2800" kern="0">
                <a:solidFill>
                  <a:srgbClr val="000000"/>
                </a:solidFill>
                <a:latin typeface="Tahoma" pitchFamily="34" charset="0"/>
                <a:ea typeface="楷体_GB2312" pitchFamily="49" charset="-122"/>
              </a:rPr>
              <a:t>30</a:t>
            </a:r>
          </a:p>
        </p:txBody>
      </p:sp>
      <p:sp>
        <p:nvSpPr>
          <p:cNvPr id="17" name="Oval 6"/>
          <p:cNvSpPr>
            <a:spLocks noChangeArrowheads="1"/>
          </p:cNvSpPr>
          <p:nvPr/>
        </p:nvSpPr>
        <p:spPr bwMode="auto">
          <a:xfrm>
            <a:off x="2465388" y="2514600"/>
            <a:ext cx="457200" cy="381000"/>
          </a:xfrm>
          <a:prstGeom prst="ellipse">
            <a:avLst/>
          </a:prstGeom>
          <a:noFill/>
          <a:ln w="9525">
            <a:solidFill>
              <a:srgbClr val="000000"/>
            </a:solidFill>
            <a:miter lim="800000"/>
            <a:headEnd/>
            <a:tailEnd/>
          </a:ln>
          <a:effectLst/>
        </p:spPr>
        <p:txBody>
          <a:bodyPr wrap="none" anchor="ctr"/>
          <a:lstStyle/>
          <a:p>
            <a:pPr algn="ctr" fontAlgn="base">
              <a:spcBef>
                <a:spcPct val="0"/>
              </a:spcBef>
              <a:spcAft>
                <a:spcPct val="0"/>
              </a:spcAft>
              <a:defRPr/>
            </a:pPr>
            <a:r>
              <a:rPr kumimoji="1" lang="en-US" altLang="zh-CN" sz="2800" kern="0">
                <a:solidFill>
                  <a:srgbClr val="000000"/>
                </a:solidFill>
                <a:latin typeface="Tahoma" pitchFamily="34" charset="0"/>
                <a:ea typeface="楷体_GB2312" pitchFamily="49" charset="-122"/>
              </a:rPr>
              <a:t>36</a:t>
            </a:r>
          </a:p>
        </p:txBody>
      </p:sp>
      <p:sp>
        <p:nvSpPr>
          <p:cNvPr id="18" name="Oval 7"/>
          <p:cNvSpPr>
            <a:spLocks noChangeArrowheads="1"/>
          </p:cNvSpPr>
          <p:nvPr/>
        </p:nvSpPr>
        <p:spPr bwMode="auto">
          <a:xfrm>
            <a:off x="2008188" y="3352800"/>
            <a:ext cx="457200" cy="381000"/>
          </a:xfrm>
          <a:prstGeom prst="ellipse">
            <a:avLst/>
          </a:prstGeom>
          <a:noFill/>
          <a:ln w="9525">
            <a:solidFill>
              <a:srgbClr val="000000"/>
            </a:solidFill>
            <a:miter lim="800000"/>
            <a:headEnd/>
            <a:tailEnd/>
          </a:ln>
          <a:effectLst/>
        </p:spPr>
        <p:txBody>
          <a:bodyPr wrap="none" anchor="ctr"/>
          <a:lstStyle/>
          <a:p>
            <a:pPr algn="ctr" fontAlgn="base">
              <a:spcBef>
                <a:spcPct val="0"/>
              </a:spcBef>
              <a:spcAft>
                <a:spcPct val="0"/>
              </a:spcAft>
              <a:defRPr/>
            </a:pPr>
            <a:r>
              <a:rPr kumimoji="1" lang="en-US" altLang="zh-CN" sz="2800" kern="0">
                <a:solidFill>
                  <a:srgbClr val="000000"/>
                </a:solidFill>
                <a:latin typeface="Tahoma" pitchFamily="34" charset="0"/>
                <a:ea typeface="楷体_GB2312" pitchFamily="49" charset="-122"/>
              </a:rPr>
              <a:t>34</a:t>
            </a:r>
          </a:p>
        </p:txBody>
      </p:sp>
      <p:sp>
        <p:nvSpPr>
          <p:cNvPr id="19" name="Oval 8"/>
          <p:cNvSpPr>
            <a:spLocks noChangeArrowheads="1"/>
          </p:cNvSpPr>
          <p:nvPr/>
        </p:nvSpPr>
        <p:spPr bwMode="auto">
          <a:xfrm>
            <a:off x="3074988" y="3352800"/>
            <a:ext cx="457200" cy="381000"/>
          </a:xfrm>
          <a:prstGeom prst="ellipse">
            <a:avLst/>
          </a:prstGeom>
          <a:noFill/>
          <a:ln w="9525">
            <a:solidFill>
              <a:srgbClr val="000000"/>
            </a:solidFill>
            <a:miter lim="800000"/>
            <a:headEnd/>
            <a:tailEnd/>
          </a:ln>
          <a:effectLst/>
        </p:spPr>
        <p:txBody>
          <a:bodyPr wrap="none" anchor="ctr"/>
          <a:lstStyle/>
          <a:p>
            <a:pPr algn="ctr" fontAlgn="base">
              <a:spcBef>
                <a:spcPct val="0"/>
              </a:spcBef>
              <a:spcAft>
                <a:spcPct val="0"/>
              </a:spcAft>
              <a:defRPr/>
            </a:pPr>
            <a:r>
              <a:rPr kumimoji="1" lang="en-US" altLang="zh-CN" sz="2800" kern="0">
                <a:solidFill>
                  <a:srgbClr val="000000"/>
                </a:solidFill>
                <a:latin typeface="Tahoma" pitchFamily="34" charset="0"/>
                <a:ea typeface="楷体_GB2312" pitchFamily="49" charset="-122"/>
              </a:rPr>
              <a:t>12</a:t>
            </a:r>
          </a:p>
        </p:txBody>
      </p:sp>
      <p:sp>
        <p:nvSpPr>
          <p:cNvPr id="20" name="Oval 9"/>
          <p:cNvSpPr>
            <a:spLocks noChangeArrowheads="1"/>
          </p:cNvSpPr>
          <p:nvPr/>
        </p:nvSpPr>
        <p:spPr bwMode="auto">
          <a:xfrm>
            <a:off x="179388" y="4191000"/>
            <a:ext cx="457200" cy="381000"/>
          </a:xfrm>
          <a:prstGeom prst="ellipse">
            <a:avLst/>
          </a:prstGeom>
          <a:noFill/>
          <a:ln w="9525">
            <a:solidFill>
              <a:srgbClr val="000000"/>
            </a:solidFill>
            <a:miter lim="800000"/>
            <a:headEnd/>
            <a:tailEnd/>
          </a:ln>
          <a:effectLst/>
        </p:spPr>
        <p:txBody>
          <a:bodyPr wrap="none" anchor="ctr"/>
          <a:lstStyle/>
          <a:p>
            <a:pPr algn="ctr" fontAlgn="base">
              <a:spcBef>
                <a:spcPct val="0"/>
              </a:spcBef>
              <a:spcAft>
                <a:spcPct val="0"/>
              </a:spcAft>
              <a:defRPr/>
            </a:pPr>
            <a:r>
              <a:rPr kumimoji="1" lang="en-US" altLang="zh-CN" sz="2800" kern="0">
                <a:solidFill>
                  <a:srgbClr val="000000"/>
                </a:solidFill>
                <a:latin typeface="Tahoma" pitchFamily="34" charset="0"/>
                <a:ea typeface="楷体_GB2312" pitchFamily="49" charset="-122"/>
              </a:rPr>
              <a:t>22</a:t>
            </a:r>
          </a:p>
        </p:txBody>
      </p:sp>
      <p:sp>
        <p:nvSpPr>
          <p:cNvPr id="21" name="Line 10"/>
          <p:cNvSpPr>
            <a:spLocks noChangeShapeType="1"/>
          </p:cNvSpPr>
          <p:nvPr/>
        </p:nvSpPr>
        <p:spPr bwMode="auto">
          <a:xfrm flipH="1">
            <a:off x="1322388" y="2133600"/>
            <a:ext cx="381000" cy="381000"/>
          </a:xfrm>
          <a:prstGeom prst="line">
            <a:avLst/>
          </a:prstGeom>
          <a:noFill/>
          <a:ln w="9525">
            <a:solidFill>
              <a:srgbClr val="000000"/>
            </a:solidFill>
            <a:miter lim="800000"/>
            <a:headEnd/>
            <a:tailEnd/>
          </a:ln>
          <a:effectLst/>
        </p:spPr>
        <p:txBody>
          <a:bodyPr wrap="none"/>
          <a:lstStyle/>
          <a:p>
            <a:pPr algn="ctr" fontAlgn="base">
              <a:spcBef>
                <a:spcPct val="0"/>
              </a:spcBef>
              <a:spcAft>
                <a:spcPct val="0"/>
              </a:spcAft>
              <a:defRPr/>
            </a:pPr>
            <a:endParaRPr kumimoji="1" lang="zh-CN" altLang="en-US" sz="3000" b="1" kern="0">
              <a:solidFill>
                <a:srgbClr val="6600CC"/>
              </a:solidFill>
              <a:latin typeface="Times New Roman" pitchFamily="18" charset="0"/>
              <a:ea typeface="楷体_GB2312" pitchFamily="49" charset="-122"/>
            </a:endParaRPr>
          </a:p>
        </p:txBody>
      </p:sp>
      <p:sp>
        <p:nvSpPr>
          <p:cNvPr id="22" name="Line 11"/>
          <p:cNvSpPr>
            <a:spLocks noChangeShapeType="1"/>
          </p:cNvSpPr>
          <p:nvPr/>
        </p:nvSpPr>
        <p:spPr bwMode="auto">
          <a:xfrm>
            <a:off x="2084388" y="2133600"/>
            <a:ext cx="457200" cy="457200"/>
          </a:xfrm>
          <a:prstGeom prst="line">
            <a:avLst/>
          </a:prstGeom>
          <a:noFill/>
          <a:ln w="9525">
            <a:solidFill>
              <a:srgbClr val="000000"/>
            </a:solidFill>
            <a:miter lim="800000"/>
            <a:headEnd/>
            <a:tailEnd/>
          </a:ln>
          <a:effectLst/>
        </p:spPr>
        <p:txBody>
          <a:bodyPr wrap="none"/>
          <a:lstStyle/>
          <a:p>
            <a:pPr algn="ctr" fontAlgn="base">
              <a:spcBef>
                <a:spcPct val="0"/>
              </a:spcBef>
              <a:spcAft>
                <a:spcPct val="0"/>
              </a:spcAft>
              <a:defRPr/>
            </a:pPr>
            <a:endParaRPr kumimoji="1" lang="zh-CN" altLang="en-US" sz="3000" b="1" kern="0">
              <a:solidFill>
                <a:srgbClr val="6600CC"/>
              </a:solidFill>
              <a:latin typeface="Times New Roman" pitchFamily="18" charset="0"/>
              <a:ea typeface="楷体_GB2312" pitchFamily="49" charset="-122"/>
            </a:endParaRPr>
          </a:p>
        </p:txBody>
      </p:sp>
      <p:sp>
        <p:nvSpPr>
          <p:cNvPr id="23" name="Line 12"/>
          <p:cNvSpPr>
            <a:spLocks noChangeShapeType="1"/>
          </p:cNvSpPr>
          <p:nvPr/>
        </p:nvSpPr>
        <p:spPr bwMode="auto">
          <a:xfrm flipH="1">
            <a:off x="788988" y="2895600"/>
            <a:ext cx="304800" cy="457200"/>
          </a:xfrm>
          <a:prstGeom prst="line">
            <a:avLst/>
          </a:prstGeom>
          <a:noFill/>
          <a:ln w="9525">
            <a:solidFill>
              <a:srgbClr val="000000"/>
            </a:solidFill>
            <a:miter lim="800000"/>
            <a:headEnd/>
            <a:tailEnd/>
          </a:ln>
          <a:effectLst/>
        </p:spPr>
        <p:txBody>
          <a:bodyPr wrap="none"/>
          <a:lstStyle/>
          <a:p>
            <a:pPr algn="ctr" fontAlgn="base">
              <a:spcBef>
                <a:spcPct val="0"/>
              </a:spcBef>
              <a:spcAft>
                <a:spcPct val="0"/>
              </a:spcAft>
              <a:defRPr/>
            </a:pPr>
            <a:endParaRPr kumimoji="1" lang="zh-CN" altLang="en-US" sz="3000" b="1" kern="0">
              <a:solidFill>
                <a:srgbClr val="6600CC"/>
              </a:solidFill>
              <a:latin typeface="Times New Roman" pitchFamily="18" charset="0"/>
              <a:ea typeface="楷体_GB2312" pitchFamily="49" charset="-122"/>
            </a:endParaRPr>
          </a:p>
        </p:txBody>
      </p:sp>
      <p:sp>
        <p:nvSpPr>
          <p:cNvPr id="24" name="Line 13"/>
          <p:cNvSpPr>
            <a:spLocks noChangeShapeType="1"/>
          </p:cNvSpPr>
          <p:nvPr/>
        </p:nvSpPr>
        <p:spPr bwMode="auto">
          <a:xfrm flipH="1">
            <a:off x="407988" y="3733800"/>
            <a:ext cx="228600" cy="457200"/>
          </a:xfrm>
          <a:prstGeom prst="line">
            <a:avLst/>
          </a:prstGeom>
          <a:noFill/>
          <a:ln w="9525">
            <a:solidFill>
              <a:srgbClr val="000000"/>
            </a:solidFill>
            <a:miter lim="800000"/>
            <a:headEnd/>
            <a:tailEnd/>
          </a:ln>
          <a:effectLst/>
        </p:spPr>
        <p:txBody>
          <a:bodyPr wrap="none"/>
          <a:lstStyle/>
          <a:p>
            <a:pPr algn="ctr" fontAlgn="base">
              <a:spcBef>
                <a:spcPct val="0"/>
              </a:spcBef>
              <a:spcAft>
                <a:spcPct val="0"/>
              </a:spcAft>
              <a:defRPr/>
            </a:pPr>
            <a:endParaRPr kumimoji="1" lang="zh-CN" altLang="en-US" sz="3000" b="1" kern="0">
              <a:solidFill>
                <a:srgbClr val="6600CC"/>
              </a:solidFill>
              <a:latin typeface="Times New Roman" pitchFamily="18" charset="0"/>
              <a:ea typeface="楷体_GB2312" pitchFamily="49" charset="-122"/>
            </a:endParaRPr>
          </a:p>
        </p:txBody>
      </p:sp>
      <p:sp>
        <p:nvSpPr>
          <p:cNvPr id="25" name="Line 14"/>
          <p:cNvSpPr>
            <a:spLocks noChangeShapeType="1"/>
          </p:cNvSpPr>
          <p:nvPr/>
        </p:nvSpPr>
        <p:spPr bwMode="auto">
          <a:xfrm>
            <a:off x="1322388" y="2895600"/>
            <a:ext cx="228600" cy="457200"/>
          </a:xfrm>
          <a:prstGeom prst="line">
            <a:avLst/>
          </a:prstGeom>
          <a:noFill/>
          <a:ln w="9525">
            <a:solidFill>
              <a:srgbClr val="000000"/>
            </a:solidFill>
            <a:miter lim="800000"/>
            <a:headEnd/>
            <a:tailEnd/>
          </a:ln>
          <a:effectLst/>
        </p:spPr>
        <p:txBody>
          <a:bodyPr wrap="none"/>
          <a:lstStyle/>
          <a:p>
            <a:pPr algn="ctr" fontAlgn="base">
              <a:spcBef>
                <a:spcPct val="0"/>
              </a:spcBef>
              <a:spcAft>
                <a:spcPct val="0"/>
              </a:spcAft>
              <a:defRPr/>
            </a:pPr>
            <a:endParaRPr kumimoji="1" lang="zh-CN" altLang="en-US" sz="3000" b="1" kern="0">
              <a:solidFill>
                <a:srgbClr val="6600CC"/>
              </a:solidFill>
              <a:latin typeface="Times New Roman" pitchFamily="18" charset="0"/>
              <a:ea typeface="楷体_GB2312" pitchFamily="49" charset="-122"/>
            </a:endParaRPr>
          </a:p>
        </p:txBody>
      </p:sp>
      <p:sp>
        <p:nvSpPr>
          <p:cNvPr id="26" name="Line 15"/>
          <p:cNvSpPr>
            <a:spLocks noChangeShapeType="1"/>
          </p:cNvSpPr>
          <p:nvPr/>
        </p:nvSpPr>
        <p:spPr bwMode="auto">
          <a:xfrm flipH="1">
            <a:off x="2236788" y="2819400"/>
            <a:ext cx="304800" cy="533400"/>
          </a:xfrm>
          <a:prstGeom prst="line">
            <a:avLst/>
          </a:prstGeom>
          <a:noFill/>
          <a:ln w="9525">
            <a:solidFill>
              <a:srgbClr val="000000"/>
            </a:solidFill>
            <a:miter lim="800000"/>
            <a:headEnd/>
            <a:tailEnd/>
          </a:ln>
          <a:effectLst/>
        </p:spPr>
        <p:txBody>
          <a:bodyPr wrap="none"/>
          <a:lstStyle/>
          <a:p>
            <a:pPr algn="ctr" fontAlgn="base">
              <a:spcBef>
                <a:spcPct val="0"/>
              </a:spcBef>
              <a:spcAft>
                <a:spcPct val="0"/>
              </a:spcAft>
              <a:defRPr/>
            </a:pPr>
            <a:endParaRPr kumimoji="1" lang="zh-CN" altLang="en-US" sz="3000" b="1" kern="0">
              <a:solidFill>
                <a:srgbClr val="6600CC"/>
              </a:solidFill>
              <a:latin typeface="Times New Roman" pitchFamily="18" charset="0"/>
              <a:ea typeface="楷体_GB2312" pitchFamily="49" charset="-122"/>
            </a:endParaRPr>
          </a:p>
        </p:txBody>
      </p:sp>
      <p:sp>
        <p:nvSpPr>
          <p:cNvPr id="27" name="Line 16"/>
          <p:cNvSpPr>
            <a:spLocks noChangeShapeType="1"/>
          </p:cNvSpPr>
          <p:nvPr/>
        </p:nvSpPr>
        <p:spPr bwMode="auto">
          <a:xfrm>
            <a:off x="2846388" y="2819400"/>
            <a:ext cx="381000" cy="533400"/>
          </a:xfrm>
          <a:prstGeom prst="line">
            <a:avLst/>
          </a:prstGeom>
          <a:noFill/>
          <a:ln w="9525">
            <a:solidFill>
              <a:srgbClr val="000000"/>
            </a:solidFill>
            <a:miter lim="800000"/>
            <a:headEnd/>
            <a:tailEnd/>
          </a:ln>
          <a:effectLst/>
        </p:spPr>
        <p:txBody>
          <a:bodyPr wrap="none"/>
          <a:lstStyle/>
          <a:p>
            <a:pPr algn="ctr" fontAlgn="base">
              <a:spcBef>
                <a:spcPct val="0"/>
              </a:spcBef>
              <a:spcAft>
                <a:spcPct val="0"/>
              </a:spcAft>
              <a:defRPr/>
            </a:pPr>
            <a:endParaRPr kumimoji="1" lang="zh-CN" altLang="en-US" sz="3000" b="1" kern="0">
              <a:solidFill>
                <a:srgbClr val="6600CC"/>
              </a:solidFill>
              <a:latin typeface="Times New Roman" pitchFamily="18" charset="0"/>
              <a:ea typeface="楷体_GB2312" pitchFamily="49" charset="-122"/>
            </a:endParaRPr>
          </a:p>
        </p:txBody>
      </p:sp>
      <p:sp>
        <p:nvSpPr>
          <p:cNvPr id="28" name="Oval 17"/>
          <p:cNvSpPr>
            <a:spLocks noChangeArrowheads="1"/>
          </p:cNvSpPr>
          <p:nvPr/>
        </p:nvSpPr>
        <p:spPr bwMode="auto">
          <a:xfrm>
            <a:off x="6197600" y="3802063"/>
            <a:ext cx="457200" cy="381000"/>
          </a:xfrm>
          <a:prstGeom prst="ellipse">
            <a:avLst/>
          </a:prstGeom>
          <a:noFill/>
          <a:ln w="9525">
            <a:solidFill>
              <a:srgbClr val="000000"/>
            </a:solidFill>
            <a:miter lim="800000"/>
            <a:headEnd/>
            <a:tailEnd/>
          </a:ln>
          <a:effectLst/>
        </p:spPr>
        <p:txBody>
          <a:bodyPr wrap="none" anchor="ctr"/>
          <a:lstStyle/>
          <a:p>
            <a:pPr algn="ctr" fontAlgn="base">
              <a:spcBef>
                <a:spcPct val="0"/>
              </a:spcBef>
              <a:spcAft>
                <a:spcPct val="0"/>
              </a:spcAft>
              <a:defRPr/>
            </a:pPr>
            <a:r>
              <a:rPr kumimoji="1" lang="en-US" altLang="zh-CN" sz="2800" kern="0">
                <a:solidFill>
                  <a:srgbClr val="000000"/>
                </a:solidFill>
                <a:latin typeface="Tahoma" pitchFamily="34" charset="0"/>
                <a:ea typeface="楷体_GB2312" pitchFamily="49" charset="-122"/>
              </a:rPr>
              <a:t>50</a:t>
            </a:r>
          </a:p>
        </p:txBody>
      </p:sp>
      <p:sp>
        <p:nvSpPr>
          <p:cNvPr id="29" name="Oval 18"/>
          <p:cNvSpPr>
            <a:spLocks noChangeArrowheads="1"/>
          </p:cNvSpPr>
          <p:nvPr/>
        </p:nvSpPr>
        <p:spPr bwMode="auto">
          <a:xfrm>
            <a:off x="6883400" y="3116263"/>
            <a:ext cx="457200" cy="381000"/>
          </a:xfrm>
          <a:prstGeom prst="ellipse">
            <a:avLst/>
          </a:prstGeom>
          <a:noFill/>
          <a:ln w="9525">
            <a:solidFill>
              <a:srgbClr val="000000"/>
            </a:solidFill>
            <a:miter lim="800000"/>
            <a:headEnd/>
            <a:tailEnd/>
          </a:ln>
          <a:effectLst/>
        </p:spPr>
        <p:txBody>
          <a:bodyPr wrap="none" anchor="ctr"/>
          <a:lstStyle/>
          <a:p>
            <a:pPr algn="ctr" fontAlgn="base">
              <a:spcBef>
                <a:spcPct val="0"/>
              </a:spcBef>
              <a:spcAft>
                <a:spcPct val="0"/>
              </a:spcAft>
              <a:defRPr/>
            </a:pPr>
            <a:r>
              <a:rPr kumimoji="1" lang="en-US" altLang="zh-CN" sz="2800" kern="0">
                <a:solidFill>
                  <a:srgbClr val="000000"/>
                </a:solidFill>
                <a:latin typeface="Tahoma" pitchFamily="34" charset="0"/>
                <a:ea typeface="楷体_GB2312" pitchFamily="49" charset="-122"/>
              </a:rPr>
              <a:t>22</a:t>
            </a:r>
          </a:p>
        </p:txBody>
      </p:sp>
      <p:sp>
        <p:nvSpPr>
          <p:cNvPr id="30" name="Oval 19"/>
          <p:cNvSpPr>
            <a:spLocks noChangeArrowheads="1"/>
          </p:cNvSpPr>
          <p:nvPr/>
        </p:nvSpPr>
        <p:spPr bwMode="auto">
          <a:xfrm>
            <a:off x="5740400" y="4640263"/>
            <a:ext cx="457200" cy="381000"/>
          </a:xfrm>
          <a:prstGeom prst="ellipse">
            <a:avLst/>
          </a:prstGeom>
          <a:noFill/>
          <a:ln w="9525">
            <a:solidFill>
              <a:srgbClr val="000000"/>
            </a:solidFill>
            <a:miter lim="800000"/>
            <a:headEnd/>
            <a:tailEnd/>
          </a:ln>
          <a:effectLst/>
        </p:spPr>
        <p:txBody>
          <a:bodyPr wrap="none" anchor="ctr"/>
          <a:lstStyle/>
          <a:p>
            <a:pPr algn="ctr" fontAlgn="base">
              <a:spcBef>
                <a:spcPct val="0"/>
              </a:spcBef>
              <a:spcAft>
                <a:spcPct val="0"/>
              </a:spcAft>
              <a:defRPr/>
            </a:pPr>
            <a:r>
              <a:rPr kumimoji="1" lang="en-US" altLang="zh-CN" sz="2800" kern="0">
                <a:solidFill>
                  <a:srgbClr val="000000"/>
                </a:solidFill>
                <a:latin typeface="Tahoma" pitchFamily="34" charset="0"/>
                <a:ea typeface="楷体_GB2312" pitchFamily="49" charset="-122"/>
              </a:rPr>
              <a:t>40</a:t>
            </a:r>
          </a:p>
        </p:txBody>
      </p:sp>
      <p:sp>
        <p:nvSpPr>
          <p:cNvPr id="31" name="Oval 20"/>
          <p:cNvSpPr>
            <a:spLocks noChangeArrowheads="1"/>
          </p:cNvSpPr>
          <p:nvPr/>
        </p:nvSpPr>
        <p:spPr bwMode="auto">
          <a:xfrm>
            <a:off x="6502400" y="4640263"/>
            <a:ext cx="457200" cy="381000"/>
          </a:xfrm>
          <a:prstGeom prst="ellipse">
            <a:avLst/>
          </a:prstGeom>
          <a:noFill/>
          <a:ln w="9525">
            <a:solidFill>
              <a:srgbClr val="000000"/>
            </a:solidFill>
            <a:miter lim="800000"/>
            <a:headEnd/>
            <a:tailEnd/>
          </a:ln>
          <a:effectLst/>
        </p:spPr>
        <p:txBody>
          <a:bodyPr wrap="none" anchor="ctr"/>
          <a:lstStyle/>
          <a:p>
            <a:pPr algn="ctr" fontAlgn="base">
              <a:spcBef>
                <a:spcPct val="0"/>
              </a:spcBef>
              <a:spcAft>
                <a:spcPct val="0"/>
              </a:spcAft>
              <a:defRPr/>
            </a:pPr>
            <a:r>
              <a:rPr kumimoji="1" lang="en-US" altLang="zh-CN" sz="2800" kern="0">
                <a:solidFill>
                  <a:srgbClr val="000000"/>
                </a:solidFill>
                <a:latin typeface="Tahoma" pitchFamily="34" charset="0"/>
                <a:ea typeface="楷体_GB2312" pitchFamily="49" charset="-122"/>
              </a:rPr>
              <a:t>30</a:t>
            </a:r>
          </a:p>
        </p:txBody>
      </p:sp>
      <p:sp>
        <p:nvSpPr>
          <p:cNvPr id="32" name="Oval 21"/>
          <p:cNvSpPr>
            <a:spLocks noChangeArrowheads="1"/>
          </p:cNvSpPr>
          <p:nvPr/>
        </p:nvSpPr>
        <p:spPr bwMode="auto">
          <a:xfrm>
            <a:off x="7645400" y="3802063"/>
            <a:ext cx="457200" cy="381000"/>
          </a:xfrm>
          <a:prstGeom prst="ellipse">
            <a:avLst/>
          </a:prstGeom>
          <a:noFill/>
          <a:ln w="9525">
            <a:solidFill>
              <a:srgbClr val="000000"/>
            </a:solidFill>
            <a:miter lim="800000"/>
            <a:headEnd/>
            <a:tailEnd/>
          </a:ln>
          <a:effectLst/>
        </p:spPr>
        <p:txBody>
          <a:bodyPr wrap="none" anchor="ctr"/>
          <a:lstStyle/>
          <a:p>
            <a:pPr algn="ctr" fontAlgn="base">
              <a:spcBef>
                <a:spcPct val="0"/>
              </a:spcBef>
              <a:spcAft>
                <a:spcPct val="0"/>
              </a:spcAft>
              <a:defRPr/>
            </a:pPr>
            <a:r>
              <a:rPr kumimoji="1" lang="en-US" altLang="zh-CN" sz="2800" kern="0">
                <a:solidFill>
                  <a:srgbClr val="000000"/>
                </a:solidFill>
                <a:latin typeface="Tahoma" pitchFamily="34" charset="0"/>
                <a:ea typeface="楷体_GB2312" pitchFamily="49" charset="-122"/>
              </a:rPr>
              <a:t>36</a:t>
            </a:r>
          </a:p>
        </p:txBody>
      </p:sp>
      <p:sp>
        <p:nvSpPr>
          <p:cNvPr id="33" name="Oval 22"/>
          <p:cNvSpPr>
            <a:spLocks noChangeArrowheads="1"/>
          </p:cNvSpPr>
          <p:nvPr/>
        </p:nvSpPr>
        <p:spPr bwMode="auto">
          <a:xfrm>
            <a:off x="7188200" y="4640263"/>
            <a:ext cx="457200" cy="381000"/>
          </a:xfrm>
          <a:prstGeom prst="ellipse">
            <a:avLst/>
          </a:prstGeom>
          <a:noFill/>
          <a:ln w="9525">
            <a:solidFill>
              <a:srgbClr val="000000"/>
            </a:solidFill>
            <a:miter lim="800000"/>
            <a:headEnd/>
            <a:tailEnd/>
          </a:ln>
          <a:effectLst/>
        </p:spPr>
        <p:txBody>
          <a:bodyPr wrap="none" anchor="ctr"/>
          <a:lstStyle/>
          <a:p>
            <a:pPr algn="ctr" fontAlgn="base">
              <a:spcBef>
                <a:spcPct val="0"/>
              </a:spcBef>
              <a:spcAft>
                <a:spcPct val="0"/>
              </a:spcAft>
              <a:defRPr/>
            </a:pPr>
            <a:r>
              <a:rPr kumimoji="1" lang="en-US" altLang="zh-CN" sz="2800" kern="0">
                <a:solidFill>
                  <a:srgbClr val="000000"/>
                </a:solidFill>
                <a:latin typeface="Tahoma" pitchFamily="34" charset="0"/>
                <a:ea typeface="楷体_GB2312" pitchFamily="49" charset="-122"/>
              </a:rPr>
              <a:t>34</a:t>
            </a:r>
          </a:p>
        </p:txBody>
      </p:sp>
      <p:sp>
        <p:nvSpPr>
          <p:cNvPr id="34" name="Oval 23"/>
          <p:cNvSpPr>
            <a:spLocks noChangeArrowheads="1"/>
          </p:cNvSpPr>
          <p:nvPr/>
        </p:nvSpPr>
        <p:spPr bwMode="auto">
          <a:xfrm>
            <a:off x="8255000" y="4640263"/>
            <a:ext cx="457200" cy="381000"/>
          </a:xfrm>
          <a:prstGeom prst="ellipse">
            <a:avLst/>
          </a:prstGeom>
          <a:noFill/>
          <a:ln w="9525">
            <a:solidFill>
              <a:srgbClr val="000000"/>
            </a:solidFill>
            <a:miter lim="800000"/>
            <a:headEnd/>
            <a:tailEnd/>
          </a:ln>
          <a:effectLst/>
        </p:spPr>
        <p:txBody>
          <a:bodyPr wrap="none" anchor="ctr"/>
          <a:lstStyle/>
          <a:p>
            <a:pPr algn="ctr" fontAlgn="base">
              <a:spcBef>
                <a:spcPct val="0"/>
              </a:spcBef>
              <a:spcAft>
                <a:spcPct val="0"/>
              </a:spcAft>
              <a:defRPr/>
            </a:pPr>
            <a:r>
              <a:rPr kumimoji="1" lang="en-US" altLang="zh-CN" sz="2800" kern="0">
                <a:solidFill>
                  <a:srgbClr val="000000"/>
                </a:solidFill>
                <a:latin typeface="Tahoma" pitchFamily="34" charset="0"/>
                <a:ea typeface="楷体_GB2312" pitchFamily="49" charset="-122"/>
              </a:rPr>
              <a:t>12</a:t>
            </a:r>
          </a:p>
        </p:txBody>
      </p:sp>
      <p:sp>
        <p:nvSpPr>
          <p:cNvPr id="35" name="Oval 24"/>
          <p:cNvSpPr>
            <a:spLocks noChangeArrowheads="1"/>
          </p:cNvSpPr>
          <p:nvPr/>
        </p:nvSpPr>
        <p:spPr bwMode="auto">
          <a:xfrm>
            <a:off x="5359400" y="5478463"/>
            <a:ext cx="457200" cy="381000"/>
          </a:xfrm>
          <a:prstGeom prst="ellipse">
            <a:avLst/>
          </a:prstGeom>
          <a:noFill/>
          <a:ln w="9525">
            <a:solidFill>
              <a:srgbClr val="000000"/>
            </a:solidFill>
            <a:miter lim="800000"/>
            <a:headEnd/>
            <a:tailEnd/>
          </a:ln>
          <a:effectLst/>
        </p:spPr>
        <p:txBody>
          <a:bodyPr wrap="none" anchor="ctr"/>
          <a:lstStyle/>
          <a:p>
            <a:pPr algn="ctr" fontAlgn="base">
              <a:spcBef>
                <a:spcPct val="0"/>
              </a:spcBef>
              <a:spcAft>
                <a:spcPct val="0"/>
              </a:spcAft>
              <a:defRPr/>
            </a:pPr>
            <a:r>
              <a:rPr kumimoji="1" lang="en-US" altLang="zh-CN" sz="2800" kern="0">
                <a:solidFill>
                  <a:srgbClr val="000000"/>
                </a:solidFill>
                <a:latin typeface="Tahoma" pitchFamily="34" charset="0"/>
                <a:ea typeface="楷体_GB2312" pitchFamily="49" charset="-122"/>
              </a:rPr>
              <a:t>87</a:t>
            </a:r>
          </a:p>
        </p:txBody>
      </p:sp>
      <p:sp>
        <p:nvSpPr>
          <p:cNvPr id="36" name="Line 25"/>
          <p:cNvSpPr>
            <a:spLocks noChangeShapeType="1"/>
          </p:cNvSpPr>
          <p:nvPr/>
        </p:nvSpPr>
        <p:spPr bwMode="auto">
          <a:xfrm flipH="1">
            <a:off x="6502400" y="3421063"/>
            <a:ext cx="381000" cy="381000"/>
          </a:xfrm>
          <a:prstGeom prst="line">
            <a:avLst/>
          </a:prstGeom>
          <a:noFill/>
          <a:ln w="9525">
            <a:solidFill>
              <a:srgbClr val="000000"/>
            </a:solidFill>
            <a:miter lim="800000"/>
            <a:headEnd/>
            <a:tailEnd/>
          </a:ln>
          <a:effectLst/>
        </p:spPr>
        <p:txBody>
          <a:bodyPr wrap="none"/>
          <a:lstStyle/>
          <a:p>
            <a:pPr algn="ctr" fontAlgn="base">
              <a:spcBef>
                <a:spcPct val="0"/>
              </a:spcBef>
              <a:spcAft>
                <a:spcPct val="0"/>
              </a:spcAft>
              <a:defRPr/>
            </a:pPr>
            <a:endParaRPr kumimoji="1" lang="zh-CN" altLang="en-US" sz="3000" b="1" kern="0">
              <a:solidFill>
                <a:srgbClr val="6600CC"/>
              </a:solidFill>
              <a:latin typeface="Times New Roman" pitchFamily="18" charset="0"/>
              <a:ea typeface="楷体_GB2312" pitchFamily="49" charset="-122"/>
            </a:endParaRPr>
          </a:p>
        </p:txBody>
      </p:sp>
      <p:sp>
        <p:nvSpPr>
          <p:cNvPr id="37" name="Line 26"/>
          <p:cNvSpPr>
            <a:spLocks noChangeShapeType="1"/>
          </p:cNvSpPr>
          <p:nvPr/>
        </p:nvSpPr>
        <p:spPr bwMode="auto">
          <a:xfrm>
            <a:off x="7264400" y="3421063"/>
            <a:ext cx="457200" cy="457200"/>
          </a:xfrm>
          <a:prstGeom prst="line">
            <a:avLst/>
          </a:prstGeom>
          <a:noFill/>
          <a:ln w="9525">
            <a:solidFill>
              <a:srgbClr val="000000"/>
            </a:solidFill>
            <a:miter lim="800000"/>
            <a:headEnd/>
            <a:tailEnd/>
          </a:ln>
          <a:effectLst/>
        </p:spPr>
        <p:txBody>
          <a:bodyPr wrap="none"/>
          <a:lstStyle/>
          <a:p>
            <a:pPr algn="ctr" fontAlgn="base">
              <a:spcBef>
                <a:spcPct val="0"/>
              </a:spcBef>
              <a:spcAft>
                <a:spcPct val="0"/>
              </a:spcAft>
              <a:defRPr/>
            </a:pPr>
            <a:endParaRPr kumimoji="1" lang="zh-CN" altLang="en-US" sz="3000" b="1" kern="0">
              <a:solidFill>
                <a:srgbClr val="6600CC"/>
              </a:solidFill>
              <a:latin typeface="Times New Roman" pitchFamily="18" charset="0"/>
              <a:ea typeface="楷体_GB2312" pitchFamily="49" charset="-122"/>
            </a:endParaRPr>
          </a:p>
        </p:txBody>
      </p:sp>
      <p:sp>
        <p:nvSpPr>
          <p:cNvPr id="38" name="Line 27"/>
          <p:cNvSpPr>
            <a:spLocks noChangeShapeType="1"/>
          </p:cNvSpPr>
          <p:nvPr/>
        </p:nvSpPr>
        <p:spPr bwMode="auto">
          <a:xfrm flipH="1">
            <a:off x="5969000" y="4183063"/>
            <a:ext cx="304800" cy="457200"/>
          </a:xfrm>
          <a:prstGeom prst="line">
            <a:avLst/>
          </a:prstGeom>
          <a:noFill/>
          <a:ln w="9525">
            <a:solidFill>
              <a:srgbClr val="000000"/>
            </a:solidFill>
            <a:miter lim="800000"/>
            <a:headEnd/>
            <a:tailEnd/>
          </a:ln>
          <a:effectLst/>
        </p:spPr>
        <p:txBody>
          <a:bodyPr wrap="none"/>
          <a:lstStyle/>
          <a:p>
            <a:pPr algn="ctr" fontAlgn="base">
              <a:spcBef>
                <a:spcPct val="0"/>
              </a:spcBef>
              <a:spcAft>
                <a:spcPct val="0"/>
              </a:spcAft>
              <a:defRPr/>
            </a:pPr>
            <a:endParaRPr kumimoji="1" lang="zh-CN" altLang="en-US" sz="3000" b="1" kern="0">
              <a:solidFill>
                <a:srgbClr val="6600CC"/>
              </a:solidFill>
              <a:latin typeface="Times New Roman" pitchFamily="18" charset="0"/>
              <a:ea typeface="楷体_GB2312" pitchFamily="49" charset="-122"/>
            </a:endParaRPr>
          </a:p>
        </p:txBody>
      </p:sp>
      <p:sp>
        <p:nvSpPr>
          <p:cNvPr id="39" name="Line 28"/>
          <p:cNvSpPr>
            <a:spLocks noChangeShapeType="1"/>
          </p:cNvSpPr>
          <p:nvPr/>
        </p:nvSpPr>
        <p:spPr bwMode="auto">
          <a:xfrm flipH="1">
            <a:off x="5588000" y="5021263"/>
            <a:ext cx="228600" cy="457200"/>
          </a:xfrm>
          <a:prstGeom prst="line">
            <a:avLst/>
          </a:prstGeom>
          <a:noFill/>
          <a:ln w="9525">
            <a:solidFill>
              <a:srgbClr val="000000"/>
            </a:solidFill>
            <a:miter lim="800000"/>
            <a:headEnd/>
            <a:tailEnd/>
          </a:ln>
          <a:effectLst/>
        </p:spPr>
        <p:txBody>
          <a:bodyPr wrap="none"/>
          <a:lstStyle/>
          <a:p>
            <a:pPr algn="ctr" fontAlgn="base">
              <a:spcBef>
                <a:spcPct val="0"/>
              </a:spcBef>
              <a:spcAft>
                <a:spcPct val="0"/>
              </a:spcAft>
              <a:defRPr/>
            </a:pPr>
            <a:endParaRPr kumimoji="1" lang="zh-CN" altLang="en-US" sz="3000" b="1" kern="0">
              <a:solidFill>
                <a:srgbClr val="6600CC"/>
              </a:solidFill>
              <a:latin typeface="Times New Roman" pitchFamily="18" charset="0"/>
              <a:ea typeface="楷体_GB2312" pitchFamily="49" charset="-122"/>
            </a:endParaRPr>
          </a:p>
        </p:txBody>
      </p:sp>
      <p:sp>
        <p:nvSpPr>
          <p:cNvPr id="40" name="Line 29"/>
          <p:cNvSpPr>
            <a:spLocks noChangeShapeType="1"/>
          </p:cNvSpPr>
          <p:nvPr/>
        </p:nvSpPr>
        <p:spPr bwMode="auto">
          <a:xfrm>
            <a:off x="6502400" y="4183063"/>
            <a:ext cx="228600" cy="457200"/>
          </a:xfrm>
          <a:prstGeom prst="line">
            <a:avLst/>
          </a:prstGeom>
          <a:noFill/>
          <a:ln w="9525">
            <a:solidFill>
              <a:srgbClr val="000000"/>
            </a:solidFill>
            <a:miter lim="800000"/>
            <a:headEnd/>
            <a:tailEnd/>
          </a:ln>
          <a:effectLst/>
        </p:spPr>
        <p:txBody>
          <a:bodyPr wrap="none"/>
          <a:lstStyle/>
          <a:p>
            <a:pPr algn="ctr" fontAlgn="base">
              <a:spcBef>
                <a:spcPct val="0"/>
              </a:spcBef>
              <a:spcAft>
                <a:spcPct val="0"/>
              </a:spcAft>
              <a:defRPr/>
            </a:pPr>
            <a:endParaRPr kumimoji="1" lang="zh-CN" altLang="en-US" sz="3000" b="1" kern="0">
              <a:solidFill>
                <a:srgbClr val="6600CC"/>
              </a:solidFill>
              <a:latin typeface="Times New Roman" pitchFamily="18" charset="0"/>
              <a:ea typeface="楷体_GB2312" pitchFamily="49" charset="-122"/>
            </a:endParaRPr>
          </a:p>
        </p:txBody>
      </p:sp>
      <p:sp>
        <p:nvSpPr>
          <p:cNvPr id="41" name="Line 30"/>
          <p:cNvSpPr>
            <a:spLocks noChangeShapeType="1"/>
          </p:cNvSpPr>
          <p:nvPr/>
        </p:nvSpPr>
        <p:spPr bwMode="auto">
          <a:xfrm flipH="1">
            <a:off x="7416800" y="4106863"/>
            <a:ext cx="304800" cy="533400"/>
          </a:xfrm>
          <a:prstGeom prst="line">
            <a:avLst/>
          </a:prstGeom>
          <a:noFill/>
          <a:ln w="9525">
            <a:solidFill>
              <a:srgbClr val="000000"/>
            </a:solidFill>
            <a:miter lim="800000"/>
            <a:headEnd/>
            <a:tailEnd/>
          </a:ln>
          <a:effectLst/>
        </p:spPr>
        <p:txBody>
          <a:bodyPr wrap="none"/>
          <a:lstStyle/>
          <a:p>
            <a:pPr algn="ctr" fontAlgn="base">
              <a:spcBef>
                <a:spcPct val="0"/>
              </a:spcBef>
              <a:spcAft>
                <a:spcPct val="0"/>
              </a:spcAft>
              <a:defRPr/>
            </a:pPr>
            <a:endParaRPr kumimoji="1" lang="zh-CN" altLang="en-US" sz="3000" b="1" kern="0">
              <a:solidFill>
                <a:srgbClr val="6600CC"/>
              </a:solidFill>
              <a:latin typeface="Times New Roman" pitchFamily="18" charset="0"/>
              <a:ea typeface="楷体_GB2312" pitchFamily="49" charset="-122"/>
            </a:endParaRPr>
          </a:p>
        </p:txBody>
      </p:sp>
      <p:sp>
        <p:nvSpPr>
          <p:cNvPr id="42" name="Line 31"/>
          <p:cNvSpPr>
            <a:spLocks noChangeShapeType="1"/>
          </p:cNvSpPr>
          <p:nvPr/>
        </p:nvSpPr>
        <p:spPr bwMode="auto">
          <a:xfrm>
            <a:off x="8026400" y="4106863"/>
            <a:ext cx="381000" cy="533400"/>
          </a:xfrm>
          <a:prstGeom prst="line">
            <a:avLst/>
          </a:prstGeom>
          <a:noFill/>
          <a:ln w="9525">
            <a:solidFill>
              <a:srgbClr val="000000"/>
            </a:solidFill>
            <a:miter lim="800000"/>
            <a:headEnd/>
            <a:tailEnd/>
          </a:ln>
          <a:effectLst/>
        </p:spPr>
        <p:txBody>
          <a:bodyPr wrap="none"/>
          <a:lstStyle/>
          <a:p>
            <a:pPr algn="ctr" fontAlgn="base">
              <a:spcBef>
                <a:spcPct val="0"/>
              </a:spcBef>
              <a:spcAft>
                <a:spcPct val="0"/>
              </a:spcAft>
              <a:defRPr/>
            </a:pPr>
            <a:endParaRPr kumimoji="1" lang="zh-CN" altLang="en-US" sz="3000" b="1" kern="0">
              <a:solidFill>
                <a:srgbClr val="6600CC"/>
              </a:solidFill>
              <a:latin typeface="Times New Roman" pitchFamily="18" charset="0"/>
              <a:ea typeface="楷体_GB2312" pitchFamily="49" charset="-122"/>
            </a:endParaRPr>
          </a:p>
        </p:txBody>
      </p:sp>
      <p:sp>
        <p:nvSpPr>
          <p:cNvPr id="43" name="Oval 32"/>
          <p:cNvSpPr>
            <a:spLocks noChangeArrowheads="1"/>
          </p:cNvSpPr>
          <p:nvPr/>
        </p:nvSpPr>
        <p:spPr bwMode="auto">
          <a:xfrm>
            <a:off x="5327650" y="2971800"/>
            <a:ext cx="3816350" cy="2520950"/>
          </a:xfrm>
          <a:prstGeom prst="ellipse">
            <a:avLst/>
          </a:prstGeom>
          <a:noFill/>
          <a:ln w="9525">
            <a:solidFill>
              <a:srgbClr val="000000"/>
            </a:solidFill>
            <a:miter lim="800000"/>
            <a:headEnd/>
            <a:tailEnd/>
          </a:ln>
          <a:effectLst/>
        </p:spPr>
        <p:txBody>
          <a:bodyPr wrap="none" anchor="ctr"/>
          <a:lstStyle/>
          <a:p>
            <a:pPr algn="ctr" fontAlgn="base">
              <a:spcBef>
                <a:spcPct val="0"/>
              </a:spcBef>
              <a:spcAft>
                <a:spcPct val="0"/>
              </a:spcAft>
              <a:defRPr/>
            </a:pPr>
            <a:endParaRPr kumimoji="1" lang="zh-CN" altLang="zh-CN" sz="2800" b="1" kern="0">
              <a:solidFill>
                <a:srgbClr val="CCECFF"/>
              </a:solidFill>
              <a:effectDag name="">
                <a:cont type="tree" name="">
                  <a:effect ref="fillLine"/>
                  <a:outerShdw dist="38100" dir="13500000" algn="br">
                    <a:srgbClr val="DDF3FF"/>
                  </a:outerShdw>
                </a:cont>
                <a:cont type="tree" name="">
                  <a:effect ref="fillLine"/>
                  <a:outerShdw dist="38100" dir="2700000" algn="tl">
                    <a:srgbClr val="7A8D99"/>
                  </a:outerShdw>
                </a:cont>
                <a:effect ref="fillLine"/>
              </a:effectDag>
              <a:latin typeface="华文楷体" pitchFamily="2" charset="-122"/>
            </a:endParaRPr>
          </a:p>
        </p:txBody>
      </p:sp>
      <p:graphicFrame>
        <p:nvGraphicFramePr>
          <p:cNvPr id="44" name="Group 83"/>
          <p:cNvGraphicFramePr>
            <a:graphicFrameLocks noGrp="1"/>
          </p:cNvGraphicFramePr>
          <p:nvPr>
            <p:extLst>
              <p:ext uri="{D42A27DB-BD31-4B8C-83A1-F6EECF244321}">
                <p14:modId xmlns:p14="http://schemas.microsoft.com/office/powerpoint/2010/main" val="4009538244"/>
              </p:ext>
            </p:extLst>
          </p:nvPr>
        </p:nvGraphicFramePr>
        <p:xfrm>
          <a:off x="3132138" y="1676400"/>
          <a:ext cx="5832475" cy="457200"/>
        </p:xfrm>
        <a:graphic>
          <a:graphicData uri="http://schemas.openxmlformats.org/drawingml/2006/table">
            <a:tbl>
              <a:tblPr/>
              <a:tblGrid>
                <a:gridCol w="646112">
                  <a:extLst>
                    <a:ext uri="{9D8B030D-6E8A-4147-A177-3AD203B41FA5}">
                      <a16:colId xmlns:a16="http://schemas.microsoft.com/office/drawing/2014/main" val="20000"/>
                    </a:ext>
                  </a:extLst>
                </a:gridCol>
                <a:gridCol w="650875">
                  <a:extLst>
                    <a:ext uri="{9D8B030D-6E8A-4147-A177-3AD203B41FA5}">
                      <a16:colId xmlns:a16="http://schemas.microsoft.com/office/drawing/2014/main" val="20001"/>
                    </a:ext>
                  </a:extLst>
                </a:gridCol>
                <a:gridCol w="646113">
                  <a:extLst>
                    <a:ext uri="{9D8B030D-6E8A-4147-A177-3AD203B41FA5}">
                      <a16:colId xmlns:a16="http://schemas.microsoft.com/office/drawing/2014/main" val="20002"/>
                    </a:ext>
                  </a:extLst>
                </a:gridCol>
                <a:gridCol w="649287">
                  <a:extLst>
                    <a:ext uri="{9D8B030D-6E8A-4147-A177-3AD203B41FA5}">
                      <a16:colId xmlns:a16="http://schemas.microsoft.com/office/drawing/2014/main" val="20003"/>
                    </a:ext>
                  </a:extLst>
                </a:gridCol>
                <a:gridCol w="647700">
                  <a:extLst>
                    <a:ext uri="{9D8B030D-6E8A-4147-A177-3AD203B41FA5}">
                      <a16:colId xmlns:a16="http://schemas.microsoft.com/office/drawing/2014/main" val="20004"/>
                    </a:ext>
                  </a:extLst>
                </a:gridCol>
                <a:gridCol w="649288">
                  <a:extLst>
                    <a:ext uri="{9D8B030D-6E8A-4147-A177-3AD203B41FA5}">
                      <a16:colId xmlns:a16="http://schemas.microsoft.com/office/drawing/2014/main" val="20005"/>
                    </a:ext>
                  </a:extLst>
                </a:gridCol>
                <a:gridCol w="646112">
                  <a:extLst>
                    <a:ext uri="{9D8B030D-6E8A-4147-A177-3AD203B41FA5}">
                      <a16:colId xmlns:a16="http://schemas.microsoft.com/office/drawing/2014/main" val="20006"/>
                    </a:ext>
                  </a:extLst>
                </a:gridCol>
                <a:gridCol w="650875">
                  <a:extLst>
                    <a:ext uri="{9D8B030D-6E8A-4147-A177-3AD203B41FA5}">
                      <a16:colId xmlns:a16="http://schemas.microsoft.com/office/drawing/2014/main" val="20007"/>
                    </a:ext>
                  </a:extLst>
                </a:gridCol>
                <a:gridCol w="646113">
                  <a:extLst>
                    <a:ext uri="{9D8B030D-6E8A-4147-A177-3AD203B41FA5}">
                      <a16:colId xmlns:a16="http://schemas.microsoft.com/office/drawing/2014/main" val="20008"/>
                    </a:ext>
                  </a:extLst>
                </a:gridCol>
              </a:tblGrid>
              <a:tr h="431800">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1" i="0" u="none" strike="noStrike" cap="none" normalizeH="0" baseline="0">
                          <a:ln>
                            <a:noFill/>
                          </a:ln>
                          <a:solidFill>
                            <a:schemeClr val="tx1"/>
                          </a:solidFill>
                          <a:effectLst/>
                          <a:latin typeface="Constantia" pitchFamily="18" charset="0"/>
                          <a:ea typeface="宋体" pitchFamily="2" charset="-122"/>
                        </a:rPr>
                        <a:t>  </a:t>
                      </a:r>
                    </a:p>
                  </a:txBody>
                  <a:tcP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0F6FC6"/>
                    </a:solid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1" i="0" u="none" strike="noStrike" cap="none" normalizeH="0" baseline="0">
                          <a:ln>
                            <a:noFill/>
                          </a:ln>
                          <a:solidFill>
                            <a:schemeClr val="tx1"/>
                          </a:solidFill>
                          <a:effectLst/>
                          <a:latin typeface="Constantia" pitchFamily="18" charset="0"/>
                          <a:ea typeface="宋体" pitchFamily="2" charset="-122"/>
                        </a:rPr>
                        <a:t>87</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1" i="0" u="none" strike="noStrike" cap="none" normalizeH="0" baseline="0">
                          <a:ln>
                            <a:noFill/>
                          </a:ln>
                          <a:solidFill>
                            <a:schemeClr val="tx1"/>
                          </a:solidFill>
                          <a:effectLst/>
                          <a:latin typeface="Constantia" pitchFamily="18" charset="0"/>
                          <a:ea typeface="宋体" pitchFamily="2" charset="-122"/>
                        </a:rPr>
                        <a:t>50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1" i="0" u="none" strike="noStrike" cap="none" normalizeH="0" baseline="0">
                          <a:ln>
                            <a:noFill/>
                          </a:ln>
                          <a:solidFill>
                            <a:schemeClr val="tx1"/>
                          </a:solidFill>
                          <a:effectLst/>
                          <a:latin typeface="Constantia" pitchFamily="18" charset="0"/>
                          <a:ea typeface="宋体" pitchFamily="2" charset="-122"/>
                        </a:rPr>
                        <a:t>36</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1" i="0" u="none" strike="noStrike" cap="none" normalizeH="0" baseline="0">
                          <a:ln>
                            <a:noFill/>
                          </a:ln>
                          <a:solidFill>
                            <a:schemeClr val="tx1"/>
                          </a:solidFill>
                          <a:effectLst/>
                          <a:latin typeface="Constantia" pitchFamily="18" charset="0"/>
                          <a:ea typeface="宋体" pitchFamily="2" charset="-122"/>
                        </a:rPr>
                        <a:t>40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1" i="0" u="none" strike="noStrike" cap="none" normalizeH="0" baseline="0">
                          <a:ln>
                            <a:noFill/>
                          </a:ln>
                          <a:solidFill>
                            <a:schemeClr val="tx1"/>
                          </a:solidFill>
                          <a:effectLst/>
                          <a:latin typeface="Constantia" pitchFamily="18" charset="0"/>
                          <a:ea typeface="宋体" pitchFamily="2" charset="-122"/>
                        </a:rPr>
                        <a:t>30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1" i="0" u="none" strike="noStrike" cap="none" normalizeH="0" baseline="0">
                          <a:ln>
                            <a:noFill/>
                          </a:ln>
                          <a:solidFill>
                            <a:schemeClr val="tx1"/>
                          </a:solidFill>
                          <a:effectLst/>
                          <a:latin typeface="Constantia" pitchFamily="18" charset="0"/>
                          <a:ea typeface="宋体" pitchFamily="2" charset="-122"/>
                        </a:rPr>
                        <a:t>34</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1" i="0" u="none" strike="noStrike" cap="none" normalizeH="0" baseline="0">
                          <a:ln>
                            <a:noFill/>
                          </a:ln>
                          <a:solidFill>
                            <a:schemeClr val="tx1"/>
                          </a:solidFill>
                          <a:effectLst/>
                          <a:latin typeface="Constantia" pitchFamily="18" charset="0"/>
                          <a:ea typeface="宋体" pitchFamily="2" charset="-122"/>
                        </a:rPr>
                        <a:t>12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1" i="0" u="none" strike="noStrike" cap="none" normalizeH="0" baseline="0" dirty="0">
                          <a:ln>
                            <a:noFill/>
                          </a:ln>
                          <a:solidFill>
                            <a:schemeClr val="tx1"/>
                          </a:solidFill>
                          <a:effectLst/>
                          <a:latin typeface="Constantia" pitchFamily="18" charset="0"/>
                          <a:ea typeface="宋体" pitchFamily="2" charset="-122"/>
                        </a:rPr>
                        <a:t>22</a:t>
                      </a:r>
                    </a:p>
                  </a:txBody>
                  <a:tcP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45" name="Group 84"/>
          <p:cNvGraphicFramePr>
            <a:graphicFrameLocks noGrp="1"/>
          </p:cNvGraphicFramePr>
          <p:nvPr>
            <p:extLst>
              <p:ext uri="{D42A27DB-BD31-4B8C-83A1-F6EECF244321}">
                <p14:modId xmlns:p14="http://schemas.microsoft.com/office/powerpoint/2010/main" val="2578249523"/>
              </p:ext>
            </p:extLst>
          </p:nvPr>
        </p:nvGraphicFramePr>
        <p:xfrm>
          <a:off x="3203575" y="2395538"/>
          <a:ext cx="5761038" cy="457200"/>
        </p:xfrm>
        <a:graphic>
          <a:graphicData uri="http://schemas.openxmlformats.org/drawingml/2006/table">
            <a:tbl>
              <a:tblPr/>
              <a:tblGrid>
                <a:gridCol w="638175">
                  <a:extLst>
                    <a:ext uri="{9D8B030D-6E8A-4147-A177-3AD203B41FA5}">
                      <a16:colId xmlns:a16="http://schemas.microsoft.com/office/drawing/2014/main" val="20000"/>
                    </a:ext>
                  </a:extLst>
                </a:gridCol>
                <a:gridCol w="642938">
                  <a:extLst>
                    <a:ext uri="{9D8B030D-6E8A-4147-A177-3AD203B41FA5}">
                      <a16:colId xmlns:a16="http://schemas.microsoft.com/office/drawing/2014/main" val="20001"/>
                    </a:ext>
                  </a:extLst>
                </a:gridCol>
                <a:gridCol w="638175">
                  <a:extLst>
                    <a:ext uri="{9D8B030D-6E8A-4147-A177-3AD203B41FA5}">
                      <a16:colId xmlns:a16="http://schemas.microsoft.com/office/drawing/2014/main" val="20002"/>
                    </a:ext>
                  </a:extLst>
                </a:gridCol>
                <a:gridCol w="641350">
                  <a:extLst>
                    <a:ext uri="{9D8B030D-6E8A-4147-A177-3AD203B41FA5}">
                      <a16:colId xmlns:a16="http://schemas.microsoft.com/office/drawing/2014/main" val="20003"/>
                    </a:ext>
                  </a:extLst>
                </a:gridCol>
                <a:gridCol w="639762">
                  <a:extLst>
                    <a:ext uri="{9D8B030D-6E8A-4147-A177-3AD203B41FA5}">
                      <a16:colId xmlns:a16="http://schemas.microsoft.com/office/drawing/2014/main" val="20004"/>
                    </a:ext>
                  </a:extLst>
                </a:gridCol>
                <a:gridCol w="641350">
                  <a:extLst>
                    <a:ext uri="{9D8B030D-6E8A-4147-A177-3AD203B41FA5}">
                      <a16:colId xmlns:a16="http://schemas.microsoft.com/office/drawing/2014/main" val="20005"/>
                    </a:ext>
                  </a:extLst>
                </a:gridCol>
                <a:gridCol w="638175">
                  <a:extLst>
                    <a:ext uri="{9D8B030D-6E8A-4147-A177-3AD203B41FA5}">
                      <a16:colId xmlns:a16="http://schemas.microsoft.com/office/drawing/2014/main" val="20006"/>
                    </a:ext>
                  </a:extLst>
                </a:gridCol>
                <a:gridCol w="642938">
                  <a:extLst>
                    <a:ext uri="{9D8B030D-6E8A-4147-A177-3AD203B41FA5}">
                      <a16:colId xmlns:a16="http://schemas.microsoft.com/office/drawing/2014/main" val="20007"/>
                    </a:ext>
                  </a:extLst>
                </a:gridCol>
                <a:gridCol w="638175">
                  <a:extLst>
                    <a:ext uri="{9D8B030D-6E8A-4147-A177-3AD203B41FA5}">
                      <a16:colId xmlns:a16="http://schemas.microsoft.com/office/drawing/2014/main" val="20008"/>
                    </a:ext>
                  </a:extLst>
                </a:gridCol>
              </a:tblGrid>
              <a:tr h="447675">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1" i="0" u="none" strike="noStrike" cap="none" normalizeH="0" baseline="0" dirty="0">
                          <a:ln>
                            <a:noFill/>
                          </a:ln>
                          <a:solidFill>
                            <a:schemeClr val="tx1"/>
                          </a:solidFill>
                          <a:effectLst/>
                          <a:latin typeface="Constantia" pitchFamily="18" charset="0"/>
                          <a:ea typeface="宋体" pitchFamily="2" charset="-122"/>
                        </a:rPr>
                        <a:t>  </a:t>
                      </a:r>
                    </a:p>
                  </a:txBody>
                  <a:tcP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0F6FC6"/>
                    </a:solid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1" i="0" u="none" strike="noStrike" cap="none" normalizeH="0" baseline="0">
                          <a:ln>
                            <a:noFill/>
                          </a:ln>
                          <a:solidFill>
                            <a:schemeClr val="tx1"/>
                          </a:solidFill>
                          <a:effectLst/>
                          <a:latin typeface="Constantia" pitchFamily="18" charset="0"/>
                          <a:ea typeface="宋体" pitchFamily="2" charset="-122"/>
                        </a:rPr>
                        <a:t>22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1" i="0" u="none" strike="noStrike" cap="none" normalizeH="0" baseline="0" dirty="0">
                          <a:ln>
                            <a:noFill/>
                          </a:ln>
                          <a:solidFill>
                            <a:schemeClr val="tx1"/>
                          </a:solidFill>
                          <a:effectLst/>
                          <a:latin typeface="Constantia" pitchFamily="18" charset="0"/>
                          <a:ea typeface="宋体" pitchFamily="2" charset="-122"/>
                        </a:rPr>
                        <a:t>50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1" i="0" u="none" strike="noStrike" cap="none" normalizeH="0" baseline="0">
                          <a:ln>
                            <a:noFill/>
                          </a:ln>
                          <a:solidFill>
                            <a:schemeClr val="tx1"/>
                          </a:solidFill>
                          <a:effectLst/>
                          <a:latin typeface="Constantia" pitchFamily="18" charset="0"/>
                          <a:ea typeface="宋体" pitchFamily="2" charset="-122"/>
                        </a:rPr>
                        <a:t>36</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1" i="0" u="none" strike="noStrike" cap="none" normalizeH="0" baseline="0">
                          <a:ln>
                            <a:noFill/>
                          </a:ln>
                          <a:solidFill>
                            <a:schemeClr val="tx1"/>
                          </a:solidFill>
                          <a:effectLst/>
                          <a:latin typeface="Constantia" pitchFamily="18" charset="0"/>
                          <a:ea typeface="宋体" pitchFamily="2" charset="-122"/>
                        </a:rPr>
                        <a:t>40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1" i="0" u="none" strike="noStrike" cap="none" normalizeH="0" baseline="0">
                          <a:ln>
                            <a:noFill/>
                          </a:ln>
                          <a:solidFill>
                            <a:schemeClr val="tx1"/>
                          </a:solidFill>
                          <a:effectLst/>
                          <a:latin typeface="Constantia" pitchFamily="18" charset="0"/>
                          <a:ea typeface="宋体" pitchFamily="2" charset="-122"/>
                        </a:rPr>
                        <a:t>30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1" i="0" u="none" strike="noStrike" cap="none" normalizeH="0" baseline="0">
                          <a:ln>
                            <a:noFill/>
                          </a:ln>
                          <a:solidFill>
                            <a:schemeClr val="tx1"/>
                          </a:solidFill>
                          <a:effectLst/>
                          <a:latin typeface="Constantia" pitchFamily="18" charset="0"/>
                          <a:ea typeface="宋体" pitchFamily="2" charset="-122"/>
                        </a:rPr>
                        <a:t>34</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1" i="0" u="none" strike="noStrike" cap="none" normalizeH="0" baseline="0">
                          <a:ln>
                            <a:noFill/>
                          </a:ln>
                          <a:solidFill>
                            <a:schemeClr val="tx1"/>
                          </a:solidFill>
                          <a:effectLst/>
                          <a:latin typeface="Constantia" pitchFamily="18" charset="0"/>
                          <a:ea typeface="宋体" pitchFamily="2" charset="-122"/>
                        </a:rPr>
                        <a:t>12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1" i="0" u="none" strike="noStrike" cap="none" normalizeH="0" baseline="0">
                          <a:ln>
                            <a:noFill/>
                          </a:ln>
                          <a:solidFill>
                            <a:schemeClr val="tx1"/>
                          </a:solidFill>
                          <a:effectLst/>
                          <a:latin typeface="Constantia" pitchFamily="18" charset="0"/>
                          <a:ea typeface="宋体" pitchFamily="2" charset="-122"/>
                        </a:rPr>
                        <a:t>87</a:t>
                      </a:r>
                    </a:p>
                  </a:txBody>
                  <a:tcP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46" name="Text Box 77"/>
          <p:cNvSpPr txBox="1">
            <a:spLocks noChangeArrowheads="1"/>
          </p:cNvSpPr>
          <p:nvPr/>
        </p:nvSpPr>
        <p:spPr bwMode="auto">
          <a:xfrm>
            <a:off x="444500" y="1004887"/>
            <a:ext cx="5927725" cy="519113"/>
          </a:xfrm>
          <a:prstGeom prst="rect">
            <a:avLst/>
          </a:prstGeom>
          <a:noFill/>
          <a:ln w="9525" algn="ctr">
            <a:noFill/>
            <a:miter lim="800000"/>
            <a:headEnd/>
            <a:tailEnd/>
          </a:ln>
          <a:effectLst/>
        </p:spPr>
        <p:txBody>
          <a:bodyPr>
            <a:spAutoFit/>
          </a:bodyPr>
          <a:lstStyle/>
          <a:p>
            <a:pPr fontAlgn="base">
              <a:spcBef>
                <a:spcPct val="20000"/>
              </a:spcBef>
              <a:spcAft>
                <a:spcPct val="0"/>
              </a:spcAft>
              <a:buFont typeface="Wingdings" pitchFamily="2" charset="2"/>
              <a:buChar char="p"/>
            </a:pPr>
            <a:r>
              <a:rPr kumimoji="1" lang="en-US" altLang="zh-CN" sz="2800" b="1" dirty="0">
                <a:solidFill>
                  <a:srgbClr val="003300"/>
                </a:solidFill>
                <a:latin typeface="Times New Roman" pitchFamily="18" charset="0"/>
              </a:rPr>
              <a:t> </a:t>
            </a:r>
            <a:r>
              <a:rPr kumimoji="1" lang="zh-CN" altLang="en-US" sz="2800" b="1" dirty="0">
                <a:solidFill>
                  <a:srgbClr val="003300"/>
                </a:solidFill>
                <a:latin typeface="Times New Roman" pitchFamily="18" charset="0"/>
              </a:rPr>
              <a:t>利用大根堆进行排序的示例演示</a:t>
            </a:r>
          </a:p>
        </p:txBody>
      </p:sp>
    </p:spTree>
    <p:extLst>
      <p:ext uri="{BB962C8B-B14F-4D97-AF65-F5344CB8AC3E}">
        <p14:creationId xmlns:p14="http://schemas.microsoft.com/office/powerpoint/2010/main" val="465439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40" grpId="0" animBg="1"/>
      <p:bldP spid="41" grpId="0" animBg="1"/>
      <p:bldP spid="42" grpId="0" animBg="1"/>
      <p:bldP spid="43" grpId="0" animBg="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0063EC4C-CFD8-4F45-A0A2-30028C1F73DB}" type="slidenum">
              <a:rPr lang="zh-CN" altLang="en-US" b="1">
                <a:solidFill>
                  <a:srgbClr val="F79646">
                    <a:lumMod val="75000"/>
                  </a:srgbClr>
                </a:solidFill>
              </a:rPr>
              <a:pPr/>
              <a:t>82</a:t>
            </a:fld>
            <a:endParaRPr lang="zh-CN" altLang="en-US" b="1" dirty="0">
              <a:solidFill>
                <a:srgbClr val="F79646">
                  <a:lumMod val="75000"/>
                </a:srgbClr>
              </a:solidFill>
            </a:endParaRPr>
          </a:p>
        </p:txBody>
      </p:sp>
      <p:sp>
        <p:nvSpPr>
          <p:cNvPr id="2" name="标题 1"/>
          <p:cNvSpPr>
            <a:spLocks noGrp="1"/>
          </p:cNvSpPr>
          <p:nvPr>
            <p:ph type="title"/>
          </p:nvPr>
        </p:nvSpPr>
        <p:spPr>
          <a:xfrm>
            <a:off x="457200" y="0"/>
            <a:ext cx="8229600" cy="1143000"/>
          </a:xfrm>
        </p:spPr>
        <p:txBody>
          <a:bodyPr>
            <a:normAutofit/>
          </a:bodyPr>
          <a:lstStyle/>
          <a:p>
            <a:pPr lvl="0" fontAlgn="base">
              <a:lnSpc>
                <a:spcPct val="150000"/>
              </a:lnSpc>
              <a:spcBef>
                <a:spcPct val="5000"/>
              </a:spcBef>
              <a:spcAft>
                <a:spcPct val="5000"/>
              </a:spcAft>
            </a:pPr>
            <a:r>
              <a:rPr kumimoji="1" lang="en-US" altLang="zh-CN" sz="3200" b="1" dirty="0">
                <a:latin typeface="Arial" charset="0"/>
                <a:ea typeface="宋体" charset="-122"/>
                <a:cs typeface="+mn-cs"/>
              </a:rPr>
              <a:t>6.4.3 </a:t>
            </a:r>
            <a:r>
              <a:rPr kumimoji="1" lang="zh-CN" altLang="en-US" sz="3200" b="1" dirty="0">
                <a:latin typeface="Arial" charset="0"/>
                <a:ea typeface="宋体" charset="-122"/>
                <a:cs typeface="+mn-cs"/>
              </a:rPr>
              <a:t>堆排序</a:t>
            </a:r>
          </a:p>
        </p:txBody>
      </p:sp>
      <p:sp>
        <p:nvSpPr>
          <p:cNvPr id="4" name="日期占位符 3"/>
          <p:cNvSpPr>
            <a:spLocks noGrp="1"/>
          </p:cNvSpPr>
          <p:nvPr>
            <p:ph type="dt" sz="half" idx="4294967295"/>
          </p:nvPr>
        </p:nvSpPr>
        <p:spPr>
          <a:xfrm>
            <a:off x="0" y="6356350"/>
            <a:ext cx="2133600" cy="365125"/>
          </a:xfrm>
        </p:spPr>
        <p:txBody>
          <a:bodyPr/>
          <a:lstStyle/>
          <a:p>
            <a:fld id="{0BD9EA32-4E11-49F6-AA48-235BE0496080}" type="datetime1">
              <a:rPr lang="zh-CN" altLang="en-US" b="1" smtClean="0">
                <a:solidFill>
                  <a:srgbClr val="F79646">
                    <a:lumMod val="75000"/>
                  </a:srgbClr>
                </a:solidFill>
              </a:rPr>
              <a:t>2025/4/9</a:t>
            </a:fld>
            <a:endParaRPr lang="zh-CN" altLang="en-US" b="1" dirty="0">
              <a:solidFill>
                <a:srgbClr val="F79646">
                  <a:lumMod val="75000"/>
                </a:srgbClr>
              </a:solidFill>
            </a:endParaRPr>
          </a:p>
        </p:txBody>
      </p:sp>
      <p:pic>
        <p:nvPicPr>
          <p:cNvPr id="2049" name="Picture 1" descr="C:\Users\Haijun\AppData\Roaming\Tencent\Users\2968516474\QQ\WinTemp\RichOle\O5)[OOM[}$H7(6{A~41GY`Q.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73137" y="1"/>
            <a:ext cx="970863" cy="838199"/>
          </a:xfrm>
          <a:prstGeom prst="rect">
            <a:avLst/>
          </a:prstGeom>
          <a:noFill/>
          <a:extLst>
            <a:ext uri="{909E8E84-426E-40DD-AFC4-6F175D3DCCD1}">
              <a14:hiddenFill xmlns:a14="http://schemas.microsoft.com/office/drawing/2010/main">
                <a:solidFill>
                  <a:srgbClr val="FFFFFF"/>
                </a:solidFill>
              </a14:hiddenFill>
            </a:ext>
          </a:extLst>
        </p:spPr>
      </p:pic>
      <p:cxnSp>
        <p:nvCxnSpPr>
          <p:cNvPr id="12" name="直接连接符 11"/>
          <p:cNvCxnSpPr/>
          <p:nvPr/>
        </p:nvCxnSpPr>
        <p:spPr>
          <a:xfrm>
            <a:off x="457200" y="6324600"/>
            <a:ext cx="822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Oval 17"/>
          <p:cNvSpPr>
            <a:spLocks noChangeArrowheads="1"/>
          </p:cNvSpPr>
          <p:nvPr/>
        </p:nvSpPr>
        <p:spPr bwMode="auto">
          <a:xfrm>
            <a:off x="6197600" y="3802063"/>
            <a:ext cx="457200" cy="381000"/>
          </a:xfrm>
          <a:prstGeom prst="ellipse">
            <a:avLst/>
          </a:prstGeom>
          <a:noFill/>
          <a:ln w="9525">
            <a:solidFill>
              <a:srgbClr val="000000"/>
            </a:solidFill>
            <a:miter lim="800000"/>
            <a:headEnd/>
            <a:tailEnd/>
          </a:ln>
          <a:effectLst/>
        </p:spPr>
        <p:txBody>
          <a:bodyPr wrap="none" anchor="ctr"/>
          <a:lstStyle/>
          <a:p>
            <a:pPr algn="ctr" fontAlgn="base">
              <a:spcBef>
                <a:spcPct val="0"/>
              </a:spcBef>
              <a:spcAft>
                <a:spcPct val="0"/>
              </a:spcAft>
              <a:defRPr/>
            </a:pPr>
            <a:r>
              <a:rPr kumimoji="1" lang="en-US" altLang="zh-CN" sz="2800" kern="0">
                <a:solidFill>
                  <a:srgbClr val="000000"/>
                </a:solidFill>
                <a:latin typeface="Tahoma" pitchFamily="34" charset="0"/>
                <a:ea typeface="楷体_GB2312" pitchFamily="49" charset="-122"/>
              </a:rPr>
              <a:t>50</a:t>
            </a:r>
          </a:p>
        </p:txBody>
      </p:sp>
      <p:sp>
        <p:nvSpPr>
          <p:cNvPr id="29" name="Oval 18"/>
          <p:cNvSpPr>
            <a:spLocks noChangeArrowheads="1"/>
          </p:cNvSpPr>
          <p:nvPr/>
        </p:nvSpPr>
        <p:spPr bwMode="auto">
          <a:xfrm>
            <a:off x="6883400" y="3116263"/>
            <a:ext cx="457200" cy="381000"/>
          </a:xfrm>
          <a:prstGeom prst="ellipse">
            <a:avLst/>
          </a:prstGeom>
          <a:noFill/>
          <a:ln w="9525">
            <a:solidFill>
              <a:srgbClr val="000000"/>
            </a:solidFill>
            <a:miter lim="800000"/>
            <a:headEnd/>
            <a:tailEnd/>
          </a:ln>
          <a:effectLst/>
        </p:spPr>
        <p:txBody>
          <a:bodyPr wrap="none" anchor="ctr"/>
          <a:lstStyle/>
          <a:p>
            <a:pPr algn="ctr" fontAlgn="base">
              <a:spcBef>
                <a:spcPct val="0"/>
              </a:spcBef>
              <a:spcAft>
                <a:spcPct val="0"/>
              </a:spcAft>
              <a:defRPr/>
            </a:pPr>
            <a:r>
              <a:rPr kumimoji="1" lang="en-US" altLang="zh-CN" sz="2800" kern="0">
                <a:solidFill>
                  <a:srgbClr val="000000"/>
                </a:solidFill>
                <a:latin typeface="Tahoma" pitchFamily="34" charset="0"/>
                <a:ea typeface="楷体_GB2312" pitchFamily="49" charset="-122"/>
              </a:rPr>
              <a:t>22</a:t>
            </a:r>
          </a:p>
        </p:txBody>
      </p:sp>
      <p:sp>
        <p:nvSpPr>
          <p:cNvPr id="30" name="Oval 19"/>
          <p:cNvSpPr>
            <a:spLocks noChangeArrowheads="1"/>
          </p:cNvSpPr>
          <p:nvPr/>
        </p:nvSpPr>
        <p:spPr bwMode="auto">
          <a:xfrm>
            <a:off x="5740400" y="4640263"/>
            <a:ext cx="457200" cy="381000"/>
          </a:xfrm>
          <a:prstGeom prst="ellipse">
            <a:avLst/>
          </a:prstGeom>
          <a:noFill/>
          <a:ln w="9525">
            <a:solidFill>
              <a:srgbClr val="000000"/>
            </a:solidFill>
            <a:miter lim="800000"/>
            <a:headEnd/>
            <a:tailEnd/>
          </a:ln>
          <a:effectLst/>
        </p:spPr>
        <p:txBody>
          <a:bodyPr wrap="none" anchor="ctr"/>
          <a:lstStyle/>
          <a:p>
            <a:pPr algn="ctr" fontAlgn="base">
              <a:spcBef>
                <a:spcPct val="0"/>
              </a:spcBef>
              <a:spcAft>
                <a:spcPct val="0"/>
              </a:spcAft>
              <a:defRPr/>
            </a:pPr>
            <a:r>
              <a:rPr kumimoji="1" lang="en-US" altLang="zh-CN" sz="2800" kern="0">
                <a:solidFill>
                  <a:srgbClr val="000000"/>
                </a:solidFill>
                <a:latin typeface="Tahoma" pitchFamily="34" charset="0"/>
                <a:ea typeface="楷体_GB2312" pitchFamily="49" charset="-122"/>
              </a:rPr>
              <a:t>40</a:t>
            </a:r>
          </a:p>
        </p:txBody>
      </p:sp>
      <p:sp>
        <p:nvSpPr>
          <p:cNvPr id="31" name="Oval 20"/>
          <p:cNvSpPr>
            <a:spLocks noChangeArrowheads="1"/>
          </p:cNvSpPr>
          <p:nvPr/>
        </p:nvSpPr>
        <p:spPr bwMode="auto">
          <a:xfrm>
            <a:off x="6502400" y="4640263"/>
            <a:ext cx="457200" cy="381000"/>
          </a:xfrm>
          <a:prstGeom prst="ellipse">
            <a:avLst/>
          </a:prstGeom>
          <a:noFill/>
          <a:ln w="9525">
            <a:solidFill>
              <a:srgbClr val="000000"/>
            </a:solidFill>
            <a:miter lim="800000"/>
            <a:headEnd/>
            <a:tailEnd/>
          </a:ln>
          <a:effectLst/>
        </p:spPr>
        <p:txBody>
          <a:bodyPr wrap="none" anchor="ctr"/>
          <a:lstStyle/>
          <a:p>
            <a:pPr algn="ctr" fontAlgn="base">
              <a:spcBef>
                <a:spcPct val="0"/>
              </a:spcBef>
              <a:spcAft>
                <a:spcPct val="0"/>
              </a:spcAft>
              <a:defRPr/>
            </a:pPr>
            <a:r>
              <a:rPr kumimoji="1" lang="en-US" altLang="zh-CN" sz="2800" kern="0">
                <a:solidFill>
                  <a:srgbClr val="000000"/>
                </a:solidFill>
                <a:latin typeface="Tahoma" pitchFamily="34" charset="0"/>
                <a:ea typeface="楷体_GB2312" pitchFamily="49" charset="-122"/>
              </a:rPr>
              <a:t>30</a:t>
            </a:r>
          </a:p>
        </p:txBody>
      </p:sp>
      <p:sp>
        <p:nvSpPr>
          <p:cNvPr id="32" name="Oval 21"/>
          <p:cNvSpPr>
            <a:spLocks noChangeArrowheads="1"/>
          </p:cNvSpPr>
          <p:nvPr/>
        </p:nvSpPr>
        <p:spPr bwMode="auto">
          <a:xfrm>
            <a:off x="7645400" y="3802063"/>
            <a:ext cx="457200" cy="381000"/>
          </a:xfrm>
          <a:prstGeom prst="ellipse">
            <a:avLst/>
          </a:prstGeom>
          <a:noFill/>
          <a:ln w="9525">
            <a:solidFill>
              <a:srgbClr val="000000"/>
            </a:solidFill>
            <a:miter lim="800000"/>
            <a:headEnd/>
            <a:tailEnd/>
          </a:ln>
          <a:effectLst/>
        </p:spPr>
        <p:txBody>
          <a:bodyPr wrap="none" anchor="ctr"/>
          <a:lstStyle/>
          <a:p>
            <a:pPr algn="ctr" fontAlgn="base">
              <a:spcBef>
                <a:spcPct val="0"/>
              </a:spcBef>
              <a:spcAft>
                <a:spcPct val="0"/>
              </a:spcAft>
              <a:defRPr/>
            </a:pPr>
            <a:r>
              <a:rPr kumimoji="1" lang="en-US" altLang="zh-CN" sz="2800" kern="0">
                <a:solidFill>
                  <a:srgbClr val="000000"/>
                </a:solidFill>
                <a:latin typeface="Tahoma" pitchFamily="34" charset="0"/>
                <a:ea typeface="楷体_GB2312" pitchFamily="49" charset="-122"/>
              </a:rPr>
              <a:t>36</a:t>
            </a:r>
          </a:p>
        </p:txBody>
      </p:sp>
      <p:sp>
        <p:nvSpPr>
          <p:cNvPr id="33" name="Oval 22"/>
          <p:cNvSpPr>
            <a:spLocks noChangeArrowheads="1"/>
          </p:cNvSpPr>
          <p:nvPr/>
        </p:nvSpPr>
        <p:spPr bwMode="auto">
          <a:xfrm>
            <a:off x="7188200" y="4640263"/>
            <a:ext cx="457200" cy="381000"/>
          </a:xfrm>
          <a:prstGeom prst="ellipse">
            <a:avLst/>
          </a:prstGeom>
          <a:noFill/>
          <a:ln w="9525">
            <a:solidFill>
              <a:srgbClr val="000000"/>
            </a:solidFill>
            <a:miter lim="800000"/>
            <a:headEnd/>
            <a:tailEnd/>
          </a:ln>
          <a:effectLst/>
        </p:spPr>
        <p:txBody>
          <a:bodyPr wrap="none" anchor="ctr"/>
          <a:lstStyle/>
          <a:p>
            <a:pPr algn="ctr" fontAlgn="base">
              <a:spcBef>
                <a:spcPct val="0"/>
              </a:spcBef>
              <a:spcAft>
                <a:spcPct val="0"/>
              </a:spcAft>
              <a:defRPr/>
            </a:pPr>
            <a:r>
              <a:rPr kumimoji="1" lang="en-US" altLang="zh-CN" sz="2800" kern="0">
                <a:solidFill>
                  <a:srgbClr val="000000"/>
                </a:solidFill>
                <a:latin typeface="Tahoma" pitchFamily="34" charset="0"/>
                <a:ea typeface="楷体_GB2312" pitchFamily="49" charset="-122"/>
              </a:rPr>
              <a:t>34</a:t>
            </a:r>
          </a:p>
        </p:txBody>
      </p:sp>
      <p:sp>
        <p:nvSpPr>
          <p:cNvPr id="34" name="Oval 23"/>
          <p:cNvSpPr>
            <a:spLocks noChangeArrowheads="1"/>
          </p:cNvSpPr>
          <p:nvPr/>
        </p:nvSpPr>
        <p:spPr bwMode="auto">
          <a:xfrm>
            <a:off x="8255000" y="4640263"/>
            <a:ext cx="457200" cy="381000"/>
          </a:xfrm>
          <a:prstGeom prst="ellipse">
            <a:avLst/>
          </a:prstGeom>
          <a:noFill/>
          <a:ln w="9525">
            <a:solidFill>
              <a:srgbClr val="000000"/>
            </a:solidFill>
            <a:miter lim="800000"/>
            <a:headEnd/>
            <a:tailEnd/>
          </a:ln>
          <a:effectLst/>
        </p:spPr>
        <p:txBody>
          <a:bodyPr wrap="none" anchor="ctr"/>
          <a:lstStyle/>
          <a:p>
            <a:pPr algn="ctr" fontAlgn="base">
              <a:spcBef>
                <a:spcPct val="0"/>
              </a:spcBef>
              <a:spcAft>
                <a:spcPct val="0"/>
              </a:spcAft>
              <a:defRPr/>
            </a:pPr>
            <a:r>
              <a:rPr kumimoji="1" lang="en-US" altLang="zh-CN" sz="2800" kern="0">
                <a:solidFill>
                  <a:srgbClr val="000000"/>
                </a:solidFill>
                <a:latin typeface="Tahoma" pitchFamily="34" charset="0"/>
                <a:ea typeface="楷体_GB2312" pitchFamily="49" charset="-122"/>
              </a:rPr>
              <a:t>12</a:t>
            </a:r>
          </a:p>
        </p:txBody>
      </p:sp>
      <p:sp>
        <p:nvSpPr>
          <p:cNvPr id="35" name="Oval 24"/>
          <p:cNvSpPr>
            <a:spLocks noChangeArrowheads="1"/>
          </p:cNvSpPr>
          <p:nvPr/>
        </p:nvSpPr>
        <p:spPr bwMode="auto">
          <a:xfrm>
            <a:off x="5359400" y="5478463"/>
            <a:ext cx="457200" cy="381000"/>
          </a:xfrm>
          <a:prstGeom prst="ellipse">
            <a:avLst/>
          </a:prstGeom>
          <a:noFill/>
          <a:ln w="9525">
            <a:solidFill>
              <a:srgbClr val="000000"/>
            </a:solidFill>
            <a:miter lim="800000"/>
            <a:headEnd/>
            <a:tailEnd/>
          </a:ln>
          <a:effectLst/>
        </p:spPr>
        <p:txBody>
          <a:bodyPr wrap="none" anchor="ctr"/>
          <a:lstStyle/>
          <a:p>
            <a:pPr algn="ctr" fontAlgn="base">
              <a:spcBef>
                <a:spcPct val="0"/>
              </a:spcBef>
              <a:spcAft>
                <a:spcPct val="0"/>
              </a:spcAft>
              <a:defRPr/>
            </a:pPr>
            <a:r>
              <a:rPr kumimoji="1" lang="en-US" altLang="zh-CN" sz="2800" kern="0">
                <a:solidFill>
                  <a:srgbClr val="000000"/>
                </a:solidFill>
                <a:latin typeface="Tahoma" pitchFamily="34" charset="0"/>
                <a:ea typeface="楷体_GB2312" pitchFamily="49" charset="-122"/>
              </a:rPr>
              <a:t>87</a:t>
            </a:r>
          </a:p>
        </p:txBody>
      </p:sp>
      <p:sp>
        <p:nvSpPr>
          <p:cNvPr id="36" name="Line 25"/>
          <p:cNvSpPr>
            <a:spLocks noChangeShapeType="1"/>
          </p:cNvSpPr>
          <p:nvPr/>
        </p:nvSpPr>
        <p:spPr bwMode="auto">
          <a:xfrm flipH="1">
            <a:off x="6502400" y="3421063"/>
            <a:ext cx="381000" cy="381000"/>
          </a:xfrm>
          <a:prstGeom prst="line">
            <a:avLst/>
          </a:prstGeom>
          <a:noFill/>
          <a:ln w="9525">
            <a:solidFill>
              <a:srgbClr val="000000"/>
            </a:solidFill>
            <a:miter lim="800000"/>
            <a:headEnd/>
            <a:tailEnd/>
          </a:ln>
          <a:effectLst/>
        </p:spPr>
        <p:txBody>
          <a:bodyPr wrap="none"/>
          <a:lstStyle/>
          <a:p>
            <a:pPr algn="ctr" fontAlgn="base">
              <a:spcBef>
                <a:spcPct val="0"/>
              </a:spcBef>
              <a:spcAft>
                <a:spcPct val="0"/>
              </a:spcAft>
              <a:defRPr/>
            </a:pPr>
            <a:endParaRPr kumimoji="1" lang="zh-CN" altLang="en-US" sz="3000" b="1" kern="0">
              <a:solidFill>
                <a:srgbClr val="6600CC"/>
              </a:solidFill>
              <a:latin typeface="Times New Roman" pitchFamily="18" charset="0"/>
              <a:ea typeface="楷体_GB2312" pitchFamily="49" charset="-122"/>
            </a:endParaRPr>
          </a:p>
        </p:txBody>
      </p:sp>
      <p:sp>
        <p:nvSpPr>
          <p:cNvPr id="37" name="Line 26"/>
          <p:cNvSpPr>
            <a:spLocks noChangeShapeType="1"/>
          </p:cNvSpPr>
          <p:nvPr/>
        </p:nvSpPr>
        <p:spPr bwMode="auto">
          <a:xfrm>
            <a:off x="7264400" y="3421063"/>
            <a:ext cx="457200" cy="457200"/>
          </a:xfrm>
          <a:prstGeom prst="line">
            <a:avLst/>
          </a:prstGeom>
          <a:noFill/>
          <a:ln w="9525">
            <a:solidFill>
              <a:srgbClr val="000000"/>
            </a:solidFill>
            <a:miter lim="800000"/>
            <a:headEnd/>
            <a:tailEnd/>
          </a:ln>
          <a:effectLst/>
        </p:spPr>
        <p:txBody>
          <a:bodyPr wrap="none"/>
          <a:lstStyle/>
          <a:p>
            <a:pPr algn="ctr" fontAlgn="base">
              <a:spcBef>
                <a:spcPct val="0"/>
              </a:spcBef>
              <a:spcAft>
                <a:spcPct val="0"/>
              </a:spcAft>
              <a:defRPr/>
            </a:pPr>
            <a:endParaRPr kumimoji="1" lang="zh-CN" altLang="en-US" sz="3000" b="1" kern="0">
              <a:solidFill>
                <a:srgbClr val="6600CC"/>
              </a:solidFill>
              <a:latin typeface="Times New Roman" pitchFamily="18" charset="0"/>
              <a:ea typeface="楷体_GB2312" pitchFamily="49" charset="-122"/>
            </a:endParaRPr>
          </a:p>
        </p:txBody>
      </p:sp>
      <p:sp>
        <p:nvSpPr>
          <p:cNvPr id="38" name="Line 27"/>
          <p:cNvSpPr>
            <a:spLocks noChangeShapeType="1"/>
          </p:cNvSpPr>
          <p:nvPr/>
        </p:nvSpPr>
        <p:spPr bwMode="auto">
          <a:xfrm flipH="1">
            <a:off x="5969000" y="4183063"/>
            <a:ext cx="304800" cy="457200"/>
          </a:xfrm>
          <a:prstGeom prst="line">
            <a:avLst/>
          </a:prstGeom>
          <a:noFill/>
          <a:ln w="9525">
            <a:solidFill>
              <a:srgbClr val="000000"/>
            </a:solidFill>
            <a:miter lim="800000"/>
            <a:headEnd/>
            <a:tailEnd/>
          </a:ln>
          <a:effectLst/>
        </p:spPr>
        <p:txBody>
          <a:bodyPr wrap="none"/>
          <a:lstStyle/>
          <a:p>
            <a:pPr algn="ctr" fontAlgn="base">
              <a:spcBef>
                <a:spcPct val="0"/>
              </a:spcBef>
              <a:spcAft>
                <a:spcPct val="0"/>
              </a:spcAft>
              <a:defRPr/>
            </a:pPr>
            <a:endParaRPr kumimoji="1" lang="zh-CN" altLang="en-US" sz="3000" b="1" kern="0">
              <a:solidFill>
                <a:srgbClr val="6600CC"/>
              </a:solidFill>
              <a:latin typeface="Times New Roman" pitchFamily="18" charset="0"/>
              <a:ea typeface="楷体_GB2312" pitchFamily="49" charset="-122"/>
            </a:endParaRPr>
          </a:p>
        </p:txBody>
      </p:sp>
      <p:sp>
        <p:nvSpPr>
          <p:cNvPr id="39" name="Line 28"/>
          <p:cNvSpPr>
            <a:spLocks noChangeShapeType="1"/>
          </p:cNvSpPr>
          <p:nvPr/>
        </p:nvSpPr>
        <p:spPr bwMode="auto">
          <a:xfrm flipH="1">
            <a:off x="5588000" y="5021263"/>
            <a:ext cx="228600" cy="457200"/>
          </a:xfrm>
          <a:prstGeom prst="line">
            <a:avLst/>
          </a:prstGeom>
          <a:noFill/>
          <a:ln w="9525">
            <a:solidFill>
              <a:srgbClr val="000000"/>
            </a:solidFill>
            <a:miter lim="800000"/>
            <a:headEnd/>
            <a:tailEnd/>
          </a:ln>
          <a:effectLst/>
        </p:spPr>
        <p:txBody>
          <a:bodyPr wrap="none"/>
          <a:lstStyle/>
          <a:p>
            <a:pPr algn="ctr" fontAlgn="base">
              <a:spcBef>
                <a:spcPct val="0"/>
              </a:spcBef>
              <a:spcAft>
                <a:spcPct val="0"/>
              </a:spcAft>
              <a:defRPr/>
            </a:pPr>
            <a:endParaRPr kumimoji="1" lang="zh-CN" altLang="en-US" sz="3000" b="1" kern="0">
              <a:solidFill>
                <a:srgbClr val="6600CC"/>
              </a:solidFill>
              <a:latin typeface="Times New Roman" pitchFamily="18" charset="0"/>
              <a:ea typeface="楷体_GB2312" pitchFamily="49" charset="-122"/>
            </a:endParaRPr>
          </a:p>
        </p:txBody>
      </p:sp>
      <p:sp>
        <p:nvSpPr>
          <p:cNvPr id="40" name="Line 29"/>
          <p:cNvSpPr>
            <a:spLocks noChangeShapeType="1"/>
          </p:cNvSpPr>
          <p:nvPr/>
        </p:nvSpPr>
        <p:spPr bwMode="auto">
          <a:xfrm>
            <a:off x="6502400" y="4183063"/>
            <a:ext cx="228600" cy="457200"/>
          </a:xfrm>
          <a:prstGeom prst="line">
            <a:avLst/>
          </a:prstGeom>
          <a:noFill/>
          <a:ln w="9525">
            <a:solidFill>
              <a:srgbClr val="000000"/>
            </a:solidFill>
            <a:miter lim="800000"/>
            <a:headEnd/>
            <a:tailEnd/>
          </a:ln>
          <a:effectLst/>
        </p:spPr>
        <p:txBody>
          <a:bodyPr wrap="none"/>
          <a:lstStyle/>
          <a:p>
            <a:pPr algn="ctr" fontAlgn="base">
              <a:spcBef>
                <a:spcPct val="0"/>
              </a:spcBef>
              <a:spcAft>
                <a:spcPct val="0"/>
              </a:spcAft>
              <a:defRPr/>
            </a:pPr>
            <a:endParaRPr kumimoji="1" lang="zh-CN" altLang="en-US" sz="3000" b="1" kern="0">
              <a:solidFill>
                <a:srgbClr val="6600CC"/>
              </a:solidFill>
              <a:latin typeface="Times New Roman" pitchFamily="18" charset="0"/>
              <a:ea typeface="楷体_GB2312" pitchFamily="49" charset="-122"/>
            </a:endParaRPr>
          </a:p>
        </p:txBody>
      </p:sp>
      <p:sp>
        <p:nvSpPr>
          <p:cNvPr id="41" name="Line 30"/>
          <p:cNvSpPr>
            <a:spLocks noChangeShapeType="1"/>
          </p:cNvSpPr>
          <p:nvPr/>
        </p:nvSpPr>
        <p:spPr bwMode="auto">
          <a:xfrm flipH="1">
            <a:off x="7416800" y="4106863"/>
            <a:ext cx="304800" cy="533400"/>
          </a:xfrm>
          <a:prstGeom prst="line">
            <a:avLst/>
          </a:prstGeom>
          <a:noFill/>
          <a:ln w="9525">
            <a:solidFill>
              <a:srgbClr val="000000"/>
            </a:solidFill>
            <a:miter lim="800000"/>
            <a:headEnd/>
            <a:tailEnd/>
          </a:ln>
          <a:effectLst/>
        </p:spPr>
        <p:txBody>
          <a:bodyPr wrap="none"/>
          <a:lstStyle/>
          <a:p>
            <a:pPr algn="ctr" fontAlgn="base">
              <a:spcBef>
                <a:spcPct val="0"/>
              </a:spcBef>
              <a:spcAft>
                <a:spcPct val="0"/>
              </a:spcAft>
              <a:defRPr/>
            </a:pPr>
            <a:endParaRPr kumimoji="1" lang="zh-CN" altLang="en-US" sz="3000" b="1" kern="0">
              <a:solidFill>
                <a:srgbClr val="6600CC"/>
              </a:solidFill>
              <a:latin typeface="Times New Roman" pitchFamily="18" charset="0"/>
              <a:ea typeface="楷体_GB2312" pitchFamily="49" charset="-122"/>
            </a:endParaRPr>
          </a:p>
        </p:txBody>
      </p:sp>
      <p:sp>
        <p:nvSpPr>
          <p:cNvPr id="42" name="Line 31"/>
          <p:cNvSpPr>
            <a:spLocks noChangeShapeType="1"/>
          </p:cNvSpPr>
          <p:nvPr/>
        </p:nvSpPr>
        <p:spPr bwMode="auto">
          <a:xfrm>
            <a:off x="8026400" y="4106863"/>
            <a:ext cx="381000" cy="533400"/>
          </a:xfrm>
          <a:prstGeom prst="line">
            <a:avLst/>
          </a:prstGeom>
          <a:noFill/>
          <a:ln w="9525">
            <a:solidFill>
              <a:srgbClr val="000000"/>
            </a:solidFill>
            <a:miter lim="800000"/>
            <a:headEnd/>
            <a:tailEnd/>
          </a:ln>
          <a:effectLst/>
        </p:spPr>
        <p:txBody>
          <a:bodyPr wrap="none"/>
          <a:lstStyle/>
          <a:p>
            <a:pPr algn="ctr" fontAlgn="base">
              <a:spcBef>
                <a:spcPct val="0"/>
              </a:spcBef>
              <a:spcAft>
                <a:spcPct val="0"/>
              </a:spcAft>
              <a:defRPr/>
            </a:pPr>
            <a:endParaRPr kumimoji="1" lang="zh-CN" altLang="en-US" sz="3000" b="1" kern="0">
              <a:solidFill>
                <a:srgbClr val="6600CC"/>
              </a:solidFill>
              <a:latin typeface="Times New Roman" pitchFamily="18" charset="0"/>
              <a:ea typeface="楷体_GB2312" pitchFamily="49" charset="-122"/>
            </a:endParaRPr>
          </a:p>
        </p:txBody>
      </p:sp>
      <p:sp>
        <p:nvSpPr>
          <p:cNvPr id="43" name="Oval 32"/>
          <p:cNvSpPr>
            <a:spLocks noChangeArrowheads="1"/>
          </p:cNvSpPr>
          <p:nvPr/>
        </p:nvSpPr>
        <p:spPr bwMode="auto">
          <a:xfrm>
            <a:off x="5327650" y="2971800"/>
            <a:ext cx="3816350" cy="2520950"/>
          </a:xfrm>
          <a:prstGeom prst="ellipse">
            <a:avLst/>
          </a:prstGeom>
          <a:noFill/>
          <a:ln w="9525">
            <a:solidFill>
              <a:srgbClr val="000000"/>
            </a:solidFill>
            <a:miter lim="800000"/>
            <a:headEnd/>
            <a:tailEnd/>
          </a:ln>
          <a:effectLst/>
        </p:spPr>
        <p:txBody>
          <a:bodyPr wrap="none" anchor="ctr"/>
          <a:lstStyle/>
          <a:p>
            <a:pPr algn="ctr" fontAlgn="base">
              <a:spcBef>
                <a:spcPct val="0"/>
              </a:spcBef>
              <a:spcAft>
                <a:spcPct val="0"/>
              </a:spcAft>
              <a:defRPr/>
            </a:pPr>
            <a:endParaRPr kumimoji="1" lang="zh-CN" altLang="zh-CN" sz="2800" b="1" kern="0">
              <a:solidFill>
                <a:srgbClr val="CCECFF"/>
              </a:solidFill>
              <a:effectDag name="">
                <a:cont type="tree" name="">
                  <a:effect ref="fillLine"/>
                  <a:outerShdw dist="38100" dir="13500000" algn="br">
                    <a:srgbClr val="DDF3FF"/>
                  </a:outerShdw>
                </a:cont>
                <a:cont type="tree" name="">
                  <a:effect ref="fillLine"/>
                  <a:outerShdw dist="38100" dir="2700000" algn="tl">
                    <a:srgbClr val="7A8D99"/>
                  </a:outerShdw>
                </a:cont>
                <a:effect ref="fillLine"/>
              </a:effectDag>
              <a:latin typeface="华文楷体" pitchFamily="2" charset="-122"/>
            </a:endParaRPr>
          </a:p>
        </p:txBody>
      </p:sp>
      <p:graphicFrame>
        <p:nvGraphicFramePr>
          <p:cNvPr id="45" name="Group 84"/>
          <p:cNvGraphicFramePr>
            <a:graphicFrameLocks noGrp="1"/>
          </p:cNvGraphicFramePr>
          <p:nvPr>
            <p:extLst>
              <p:ext uri="{D42A27DB-BD31-4B8C-83A1-F6EECF244321}">
                <p14:modId xmlns:p14="http://schemas.microsoft.com/office/powerpoint/2010/main" val="2474858194"/>
              </p:ext>
            </p:extLst>
          </p:nvPr>
        </p:nvGraphicFramePr>
        <p:xfrm>
          <a:off x="3240881" y="1569243"/>
          <a:ext cx="5761038" cy="457200"/>
        </p:xfrm>
        <a:graphic>
          <a:graphicData uri="http://schemas.openxmlformats.org/drawingml/2006/table">
            <a:tbl>
              <a:tblPr/>
              <a:tblGrid>
                <a:gridCol w="638175">
                  <a:extLst>
                    <a:ext uri="{9D8B030D-6E8A-4147-A177-3AD203B41FA5}">
                      <a16:colId xmlns:a16="http://schemas.microsoft.com/office/drawing/2014/main" val="20000"/>
                    </a:ext>
                  </a:extLst>
                </a:gridCol>
                <a:gridCol w="642938">
                  <a:extLst>
                    <a:ext uri="{9D8B030D-6E8A-4147-A177-3AD203B41FA5}">
                      <a16:colId xmlns:a16="http://schemas.microsoft.com/office/drawing/2014/main" val="20001"/>
                    </a:ext>
                  </a:extLst>
                </a:gridCol>
                <a:gridCol w="638175">
                  <a:extLst>
                    <a:ext uri="{9D8B030D-6E8A-4147-A177-3AD203B41FA5}">
                      <a16:colId xmlns:a16="http://schemas.microsoft.com/office/drawing/2014/main" val="20002"/>
                    </a:ext>
                  </a:extLst>
                </a:gridCol>
                <a:gridCol w="641350">
                  <a:extLst>
                    <a:ext uri="{9D8B030D-6E8A-4147-A177-3AD203B41FA5}">
                      <a16:colId xmlns:a16="http://schemas.microsoft.com/office/drawing/2014/main" val="20003"/>
                    </a:ext>
                  </a:extLst>
                </a:gridCol>
                <a:gridCol w="639762">
                  <a:extLst>
                    <a:ext uri="{9D8B030D-6E8A-4147-A177-3AD203B41FA5}">
                      <a16:colId xmlns:a16="http://schemas.microsoft.com/office/drawing/2014/main" val="20004"/>
                    </a:ext>
                  </a:extLst>
                </a:gridCol>
                <a:gridCol w="641350">
                  <a:extLst>
                    <a:ext uri="{9D8B030D-6E8A-4147-A177-3AD203B41FA5}">
                      <a16:colId xmlns:a16="http://schemas.microsoft.com/office/drawing/2014/main" val="20005"/>
                    </a:ext>
                  </a:extLst>
                </a:gridCol>
                <a:gridCol w="638175">
                  <a:extLst>
                    <a:ext uri="{9D8B030D-6E8A-4147-A177-3AD203B41FA5}">
                      <a16:colId xmlns:a16="http://schemas.microsoft.com/office/drawing/2014/main" val="20006"/>
                    </a:ext>
                  </a:extLst>
                </a:gridCol>
                <a:gridCol w="642938">
                  <a:extLst>
                    <a:ext uri="{9D8B030D-6E8A-4147-A177-3AD203B41FA5}">
                      <a16:colId xmlns:a16="http://schemas.microsoft.com/office/drawing/2014/main" val="20007"/>
                    </a:ext>
                  </a:extLst>
                </a:gridCol>
                <a:gridCol w="638175">
                  <a:extLst>
                    <a:ext uri="{9D8B030D-6E8A-4147-A177-3AD203B41FA5}">
                      <a16:colId xmlns:a16="http://schemas.microsoft.com/office/drawing/2014/main" val="20008"/>
                    </a:ext>
                  </a:extLst>
                </a:gridCol>
              </a:tblGrid>
              <a:tr h="447675">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1" i="0" u="none" strike="noStrike" cap="none" normalizeH="0" baseline="0" dirty="0">
                          <a:ln>
                            <a:noFill/>
                          </a:ln>
                          <a:solidFill>
                            <a:schemeClr val="tx1"/>
                          </a:solidFill>
                          <a:effectLst/>
                          <a:latin typeface="Constantia" pitchFamily="18" charset="0"/>
                          <a:ea typeface="宋体" pitchFamily="2" charset="-122"/>
                        </a:rPr>
                        <a:t>  </a:t>
                      </a:r>
                    </a:p>
                  </a:txBody>
                  <a:tcP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0F6FC6"/>
                    </a:solid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1" i="0" u="none" strike="noStrike" cap="none" normalizeH="0" baseline="0">
                          <a:ln>
                            <a:noFill/>
                          </a:ln>
                          <a:solidFill>
                            <a:schemeClr val="tx1"/>
                          </a:solidFill>
                          <a:effectLst/>
                          <a:latin typeface="Constantia" pitchFamily="18" charset="0"/>
                          <a:ea typeface="宋体" pitchFamily="2" charset="-122"/>
                        </a:rPr>
                        <a:t>22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1" i="0" u="none" strike="noStrike" cap="none" normalizeH="0" baseline="0" dirty="0">
                          <a:ln>
                            <a:noFill/>
                          </a:ln>
                          <a:solidFill>
                            <a:schemeClr val="tx1"/>
                          </a:solidFill>
                          <a:effectLst/>
                          <a:latin typeface="Constantia" pitchFamily="18" charset="0"/>
                          <a:ea typeface="宋体" pitchFamily="2" charset="-122"/>
                        </a:rPr>
                        <a:t>50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1" i="0" u="none" strike="noStrike" cap="none" normalizeH="0" baseline="0">
                          <a:ln>
                            <a:noFill/>
                          </a:ln>
                          <a:solidFill>
                            <a:schemeClr val="tx1"/>
                          </a:solidFill>
                          <a:effectLst/>
                          <a:latin typeface="Constantia" pitchFamily="18" charset="0"/>
                          <a:ea typeface="宋体" pitchFamily="2" charset="-122"/>
                        </a:rPr>
                        <a:t>36</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1" i="0" u="none" strike="noStrike" cap="none" normalizeH="0" baseline="0">
                          <a:ln>
                            <a:noFill/>
                          </a:ln>
                          <a:solidFill>
                            <a:schemeClr val="tx1"/>
                          </a:solidFill>
                          <a:effectLst/>
                          <a:latin typeface="Constantia" pitchFamily="18" charset="0"/>
                          <a:ea typeface="宋体" pitchFamily="2" charset="-122"/>
                        </a:rPr>
                        <a:t>40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1" i="0" u="none" strike="noStrike" cap="none" normalizeH="0" baseline="0">
                          <a:ln>
                            <a:noFill/>
                          </a:ln>
                          <a:solidFill>
                            <a:schemeClr val="tx1"/>
                          </a:solidFill>
                          <a:effectLst/>
                          <a:latin typeface="Constantia" pitchFamily="18" charset="0"/>
                          <a:ea typeface="宋体" pitchFamily="2" charset="-122"/>
                        </a:rPr>
                        <a:t>30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1" i="0" u="none" strike="noStrike" cap="none" normalizeH="0" baseline="0">
                          <a:ln>
                            <a:noFill/>
                          </a:ln>
                          <a:solidFill>
                            <a:schemeClr val="tx1"/>
                          </a:solidFill>
                          <a:effectLst/>
                          <a:latin typeface="Constantia" pitchFamily="18" charset="0"/>
                          <a:ea typeface="宋体" pitchFamily="2" charset="-122"/>
                        </a:rPr>
                        <a:t>34</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1" i="0" u="none" strike="noStrike" cap="none" normalizeH="0" baseline="0">
                          <a:ln>
                            <a:noFill/>
                          </a:ln>
                          <a:solidFill>
                            <a:schemeClr val="tx1"/>
                          </a:solidFill>
                          <a:effectLst/>
                          <a:latin typeface="Constantia" pitchFamily="18" charset="0"/>
                          <a:ea typeface="宋体" pitchFamily="2" charset="-122"/>
                        </a:rPr>
                        <a:t>12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Constantia"/>
                          <a:ea typeface="宋体"/>
                        </a:defRPr>
                      </a:lvl1pPr>
                      <a:lvl2pPr marL="457200" algn="l" defTabSz="914400" rtl="0" eaLnBrk="1" latinLnBrk="0" hangingPunct="1">
                        <a:defRPr sz="1800" kern="1200">
                          <a:solidFill>
                            <a:schemeClr val="tx1"/>
                          </a:solidFill>
                          <a:latin typeface="Constantia"/>
                          <a:ea typeface="宋体"/>
                        </a:defRPr>
                      </a:lvl2pPr>
                      <a:lvl3pPr marL="914400" algn="l" defTabSz="914400" rtl="0" eaLnBrk="1" latinLnBrk="0" hangingPunct="1">
                        <a:defRPr sz="1800" kern="1200">
                          <a:solidFill>
                            <a:schemeClr val="tx1"/>
                          </a:solidFill>
                          <a:latin typeface="Constantia"/>
                          <a:ea typeface="宋体"/>
                        </a:defRPr>
                      </a:lvl3pPr>
                      <a:lvl4pPr marL="1371600" algn="l" defTabSz="914400" rtl="0" eaLnBrk="1" latinLnBrk="0" hangingPunct="1">
                        <a:defRPr sz="1800" kern="1200">
                          <a:solidFill>
                            <a:schemeClr val="tx1"/>
                          </a:solidFill>
                          <a:latin typeface="Constantia"/>
                          <a:ea typeface="宋体"/>
                        </a:defRPr>
                      </a:lvl4pPr>
                      <a:lvl5pPr marL="1828800" algn="l" defTabSz="914400" rtl="0" eaLnBrk="1" latinLnBrk="0" hangingPunct="1">
                        <a:defRPr sz="1800" kern="1200">
                          <a:solidFill>
                            <a:schemeClr val="tx1"/>
                          </a:solidFill>
                          <a:latin typeface="Constantia"/>
                          <a:ea typeface="宋体"/>
                        </a:defRPr>
                      </a:lvl5pPr>
                      <a:lvl6pPr marL="2286000" algn="l" defTabSz="914400" rtl="0" eaLnBrk="1" latinLnBrk="0" hangingPunct="1">
                        <a:defRPr sz="1800" kern="1200">
                          <a:solidFill>
                            <a:schemeClr val="tx1"/>
                          </a:solidFill>
                          <a:latin typeface="Constantia"/>
                          <a:ea typeface="宋体"/>
                        </a:defRPr>
                      </a:lvl6pPr>
                      <a:lvl7pPr marL="2743200" algn="l" defTabSz="914400" rtl="0" eaLnBrk="1" latinLnBrk="0" hangingPunct="1">
                        <a:defRPr sz="1800" kern="1200">
                          <a:solidFill>
                            <a:schemeClr val="tx1"/>
                          </a:solidFill>
                          <a:latin typeface="Constantia"/>
                          <a:ea typeface="宋体"/>
                        </a:defRPr>
                      </a:lvl7pPr>
                      <a:lvl8pPr marL="3200400" algn="l" defTabSz="914400" rtl="0" eaLnBrk="1" latinLnBrk="0" hangingPunct="1">
                        <a:defRPr sz="1800" kern="1200">
                          <a:solidFill>
                            <a:schemeClr val="tx1"/>
                          </a:solidFill>
                          <a:latin typeface="Constantia"/>
                          <a:ea typeface="宋体"/>
                        </a:defRPr>
                      </a:lvl8pPr>
                      <a:lvl9pPr marL="3657600" algn="l" defTabSz="914400" rtl="0" eaLnBrk="1" latinLnBrk="0" hangingPunct="1">
                        <a:defRPr sz="1800" kern="1200">
                          <a:solidFill>
                            <a:schemeClr val="tx1"/>
                          </a:solidFill>
                          <a:latin typeface="Constantia"/>
                          <a:ea typeface="宋体"/>
                        </a:defRPr>
                      </a:lvl9pPr>
                    </a:lstStyle>
                    <a:p>
                      <a:pPr marL="0" marR="0" lvl="0" indent="0" algn="l" defTabSz="914400" rtl="0" eaLnBrk="1" fontAlgn="base" latinLnBrk="0" hangingPunct="1">
                        <a:lnSpc>
                          <a:spcPct val="100000"/>
                        </a:lnSpc>
                        <a:spcBef>
                          <a:spcPct val="20000"/>
                        </a:spcBef>
                        <a:spcAft>
                          <a:spcPct val="0"/>
                        </a:spcAft>
                        <a:buClr>
                          <a:srgbClr val="0BD0D9"/>
                        </a:buClr>
                        <a:buSzPct val="95000"/>
                        <a:buFont typeface="Wingdings 2" pitchFamily="18" charset="2"/>
                        <a:buNone/>
                        <a:tabLst/>
                      </a:pPr>
                      <a:r>
                        <a:rPr kumimoji="0" lang="en-US" altLang="zh-CN" sz="2400" b="1" i="0" u="none" strike="noStrike" cap="none" normalizeH="0" baseline="0" dirty="0">
                          <a:ln>
                            <a:noFill/>
                          </a:ln>
                          <a:solidFill>
                            <a:schemeClr val="tx1"/>
                          </a:solidFill>
                          <a:effectLst/>
                          <a:latin typeface="Constantia" pitchFamily="18" charset="0"/>
                          <a:ea typeface="宋体" pitchFamily="2" charset="-122"/>
                        </a:rPr>
                        <a:t>87</a:t>
                      </a:r>
                    </a:p>
                  </a:txBody>
                  <a:tcP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46" name="Text Box 77"/>
          <p:cNvSpPr txBox="1">
            <a:spLocks noChangeArrowheads="1"/>
          </p:cNvSpPr>
          <p:nvPr/>
        </p:nvSpPr>
        <p:spPr bwMode="auto">
          <a:xfrm>
            <a:off x="444500" y="1004887"/>
            <a:ext cx="5927725" cy="519113"/>
          </a:xfrm>
          <a:prstGeom prst="rect">
            <a:avLst/>
          </a:prstGeom>
          <a:noFill/>
          <a:ln w="9525" algn="ctr">
            <a:noFill/>
            <a:miter lim="800000"/>
            <a:headEnd/>
            <a:tailEnd/>
          </a:ln>
          <a:effectLst/>
        </p:spPr>
        <p:txBody>
          <a:bodyPr>
            <a:spAutoFit/>
          </a:bodyPr>
          <a:lstStyle/>
          <a:p>
            <a:pPr fontAlgn="base">
              <a:spcBef>
                <a:spcPct val="20000"/>
              </a:spcBef>
              <a:spcAft>
                <a:spcPct val="0"/>
              </a:spcAft>
              <a:buFont typeface="Wingdings" pitchFamily="2" charset="2"/>
              <a:buChar char="p"/>
            </a:pPr>
            <a:r>
              <a:rPr kumimoji="1" lang="en-US" altLang="zh-CN" sz="2800" b="1" dirty="0">
                <a:solidFill>
                  <a:srgbClr val="003300"/>
                </a:solidFill>
                <a:latin typeface="Times New Roman" pitchFamily="18" charset="0"/>
              </a:rPr>
              <a:t> </a:t>
            </a:r>
            <a:r>
              <a:rPr kumimoji="1" lang="zh-CN" altLang="en-US" sz="2800" b="1" dirty="0">
                <a:solidFill>
                  <a:srgbClr val="003300"/>
                </a:solidFill>
                <a:latin typeface="Times New Roman" pitchFamily="18" charset="0"/>
              </a:rPr>
              <a:t>利用大根堆进行排序的示例演示</a:t>
            </a:r>
          </a:p>
        </p:txBody>
      </p:sp>
      <p:sp>
        <p:nvSpPr>
          <p:cNvPr id="3" name="矩形 2"/>
          <p:cNvSpPr/>
          <p:nvPr/>
        </p:nvSpPr>
        <p:spPr>
          <a:xfrm>
            <a:off x="304800" y="2133600"/>
            <a:ext cx="5022850" cy="4401205"/>
          </a:xfrm>
          <a:prstGeom prst="rect">
            <a:avLst/>
          </a:prstGeom>
          <a:solidFill>
            <a:schemeClr val="bg1"/>
          </a:solidFill>
        </p:spPr>
        <p:txBody>
          <a:bodyPr wrap="square">
            <a:spAutoFit/>
          </a:bodyPr>
          <a:lstStyle/>
          <a:p>
            <a:pPr algn="just"/>
            <a:r>
              <a:rPr lang="zh-CN" altLang="en-US" sz="2000" b="1" dirty="0">
                <a:solidFill>
                  <a:prstClr val="black"/>
                </a:solidFill>
              </a:rPr>
              <a:t>思路：</a:t>
            </a:r>
            <a:endParaRPr lang="en-US" altLang="zh-CN" sz="2000" b="1" dirty="0">
              <a:solidFill>
                <a:prstClr val="black"/>
              </a:solidFill>
            </a:endParaRPr>
          </a:p>
          <a:p>
            <a:pPr algn="just"/>
            <a:endParaRPr lang="en-US" altLang="zh-CN" sz="2000" b="1" dirty="0">
              <a:solidFill>
                <a:prstClr val="black"/>
              </a:solidFill>
            </a:endParaRPr>
          </a:p>
          <a:p>
            <a:pPr algn="just"/>
            <a:r>
              <a:rPr lang="en-US" altLang="zh-CN" sz="2000" b="1" dirty="0">
                <a:solidFill>
                  <a:prstClr val="black"/>
                </a:solidFill>
              </a:rPr>
              <a:t>87</a:t>
            </a:r>
            <a:r>
              <a:rPr lang="zh-CN" altLang="en-US" sz="2000" b="1" dirty="0">
                <a:solidFill>
                  <a:prstClr val="black"/>
                </a:solidFill>
              </a:rPr>
              <a:t>是最大值，应该放在数组的尾端，和尾端元素</a:t>
            </a:r>
            <a:r>
              <a:rPr lang="en-US" altLang="zh-CN" sz="2000" b="1" dirty="0">
                <a:solidFill>
                  <a:prstClr val="black"/>
                </a:solidFill>
              </a:rPr>
              <a:t>22</a:t>
            </a:r>
            <a:r>
              <a:rPr lang="zh-CN" altLang="en-US" sz="2000" b="1" dirty="0">
                <a:solidFill>
                  <a:prstClr val="black"/>
                </a:solidFill>
              </a:rPr>
              <a:t>进行交换，形成新的二叉树，如果这时候输出</a:t>
            </a:r>
            <a:r>
              <a:rPr lang="en-US" altLang="zh-CN" sz="2000" b="1" dirty="0">
                <a:solidFill>
                  <a:prstClr val="black"/>
                </a:solidFill>
              </a:rPr>
              <a:t>87</a:t>
            </a:r>
            <a:r>
              <a:rPr lang="zh-CN" altLang="en-US" sz="2000" b="1" dirty="0">
                <a:solidFill>
                  <a:prstClr val="black"/>
                </a:solidFill>
              </a:rPr>
              <a:t>，剩余的序列如何构成一个大根堆呢？</a:t>
            </a:r>
          </a:p>
          <a:p>
            <a:pPr algn="just"/>
            <a:endParaRPr lang="en-US" altLang="zh-CN" sz="2000" b="1" dirty="0">
              <a:solidFill>
                <a:prstClr val="black"/>
              </a:solidFill>
            </a:endParaRPr>
          </a:p>
          <a:p>
            <a:pPr algn="just"/>
            <a:r>
              <a:rPr lang="zh-CN" altLang="en-US" sz="2000" b="1" dirty="0">
                <a:solidFill>
                  <a:prstClr val="black"/>
                </a:solidFill>
              </a:rPr>
              <a:t>此时根节点的左右子树均为堆，则仅需</a:t>
            </a:r>
            <a:r>
              <a:rPr lang="zh-CN" altLang="en-US" sz="2000" b="1" dirty="0">
                <a:solidFill>
                  <a:srgbClr val="FF0000"/>
                </a:solidFill>
              </a:rPr>
              <a:t>自上而下进行调整即可</a:t>
            </a:r>
            <a:r>
              <a:rPr lang="zh-CN" altLang="en-US" sz="2000" b="1" dirty="0">
                <a:solidFill>
                  <a:prstClr val="black"/>
                </a:solidFill>
              </a:rPr>
              <a:t>。首先以堆顶元素和其左右子树根节点的值比较，由于左子树根节点的值大于右子树根节点的值，且大于根节点</a:t>
            </a:r>
            <a:r>
              <a:rPr lang="en-US" altLang="zh-CN" sz="2000" b="1" dirty="0">
                <a:solidFill>
                  <a:prstClr val="black"/>
                </a:solidFill>
              </a:rPr>
              <a:t>22</a:t>
            </a:r>
            <a:r>
              <a:rPr lang="zh-CN" altLang="en-US" sz="2000" b="1" dirty="0">
                <a:solidFill>
                  <a:prstClr val="black"/>
                </a:solidFill>
              </a:rPr>
              <a:t>，所以</a:t>
            </a:r>
            <a:r>
              <a:rPr lang="en-US" altLang="zh-CN" sz="2000" b="1" dirty="0">
                <a:solidFill>
                  <a:prstClr val="black"/>
                </a:solidFill>
              </a:rPr>
              <a:t>50</a:t>
            </a:r>
            <a:r>
              <a:rPr lang="zh-CN" altLang="en-US" sz="2000" b="1" dirty="0">
                <a:solidFill>
                  <a:prstClr val="black"/>
                </a:solidFill>
              </a:rPr>
              <a:t>和</a:t>
            </a:r>
            <a:r>
              <a:rPr lang="en-US" altLang="zh-CN" sz="2000" b="1" dirty="0">
                <a:solidFill>
                  <a:prstClr val="black"/>
                </a:solidFill>
              </a:rPr>
              <a:t>22</a:t>
            </a:r>
            <a:r>
              <a:rPr lang="zh-CN" altLang="en-US" sz="2000" b="1" dirty="0">
                <a:solidFill>
                  <a:prstClr val="black"/>
                </a:solidFill>
              </a:rPr>
              <a:t>交换；然后再交换</a:t>
            </a:r>
            <a:r>
              <a:rPr lang="en-US" altLang="zh-CN" sz="2000" b="1" dirty="0">
                <a:solidFill>
                  <a:prstClr val="black"/>
                </a:solidFill>
              </a:rPr>
              <a:t>40</a:t>
            </a:r>
            <a:r>
              <a:rPr lang="zh-CN" altLang="en-US" sz="2000" b="1" dirty="0">
                <a:solidFill>
                  <a:prstClr val="black"/>
                </a:solidFill>
              </a:rPr>
              <a:t>和</a:t>
            </a:r>
            <a:r>
              <a:rPr lang="en-US" altLang="zh-CN" sz="2000" b="1" dirty="0">
                <a:solidFill>
                  <a:prstClr val="black"/>
                </a:solidFill>
              </a:rPr>
              <a:t>22</a:t>
            </a:r>
            <a:r>
              <a:rPr lang="zh-CN" altLang="en-US" sz="2000" b="1" dirty="0">
                <a:solidFill>
                  <a:prstClr val="black"/>
                </a:solidFill>
              </a:rPr>
              <a:t>，形成新的大根堆。</a:t>
            </a:r>
            <a:endParaRPr lang="en-US" altLang="zh-CN" sz="2000" b="1" dirty="0">
              <a:solidFill>
                <a:prstClr val="black"/>
              </a:solidFill>
            </a:endParaRPr>
          </a:p>
          <a:p>
            <a:pPr algn="just"/>
            <a:r>
              <a:rPr lang="zh-CN" altLang="en-US" sz="2000" b="1" dirty="0">
                <a:solidFill>
                  <a:srgbClr val="FF0000"/>
                </a:solidFill>
              </a:rPr>
              <a:t>从</a:t>
            </a:r>
            <a:r>
              <a:rPr lang="zh-CN" altLang="en-CN" sz="2000" b="1" dirty="0">
                <a:solidFill>
                  <a:srgbClr val="FF0000"/>
                </a:solidFill>
              </a:rPr>
              <a:t>堆顶</a:t>
            </a:r>
            <a:r>
              <a:rPr lang="zh-CN" altLang="en-US" sz="2000" b="1" dirty="0">
                <a:solidFill>
                  <a:srgbClr val="FF0000"/>
                </a:solidFill>
              </a:rPr>
              <a:t>到叶子的调整过程称为“筛选”。</a:t>
            </a:r>
          </a:p>
        </p:txBody>
      </p:sp>
    </p:spTree>
    <p:extLst>
      <p:ext uri="{BB962C8B-B14F-4D97-AF65-F5344CB8AC3E}">
        <p14:creationId xmlns:p14="http://schemas.microsoft.com/office/powerpoint/2010/main" val="1728834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40" grpId="0" animBg="1"/>
      <p:bldP spid="41" grpId="0" animBg="1"/>
      <p:bldP spid="42" grpId="0" animBg="1"/>
      <p:bldP spid="43" grpId="0" animBg="1"/>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0063EC4C-CFD8-4F45-A0A2-30028C1F73DB}" type="slidenum">
              <a:rPr lang="zh-CN" altLang="en-US" b="1">
                <a:solidFill>
                  <a:srgbClr val="F79646">
                    <a:lumMod val="75000"/>
                  </a:srgbClr>
                </a:solidFill>
              </a:rPr>
              <a:pPr/>
              <a:t>83</a:t>
            </a:fld>
            <a:endParaRPr lang="zh-CN" altLang="en-US" b="1" dirty="0">
              <a:solidFill>
                <a:srgbClr val="F79646">
                  <a:lumMod val="75000"/>
                </a:srgbClr>
              </a:solidFill>
            </a:endParaRPr>
          </a:p>
        </p:txBody>
      </p:sp>
      <p:sp>
        <p:nvSpPr>
          <p:cNvPr id="2" name="标题 1"/>
          <p:cNvSpPr>
            <a:spLocks noGrp="1"/>
          </p:cNvSpPr>
          <p:nvPr>
            <p:ph type="title"/>
          </p:nvPr>
        </p:nvSpPr>
        <p:spPr>
          <a:xfrm>
            <a:off x="457200" y="0"/>
            <a:ext cx="8229600" cy="1143000"/>
          </a:xfrm>
        </p:spPr>
        <p:txBody>
          <a:bodyPr>
            <a:normAutofit/>
          </a:bodyPr>
          <a:lstStyle/>
          <a:p>
            <a:pPr lvl="0" fontAlgn="base">
              <a:lnSpc>
                <a:spcPct val="150000"/>
              </a:lnSpc>
              <a:spcBef>
                <a:spcPct val="5000"/>
              </a:spcBef>
              <a:spcAft>
                <a:spcPct val="5000"/>
              </a:spcAft>
            </a:pPr>
            <a:r>
              <a:rPr kumimoji="1" lang="en-US" altLang="zh-CN" sz="3200" b="1" dirty="0">
                <a:latin typeface="Arial" charset="0"/>
                <a:ea typeface="宋体" charset="-122"/>
                <a:cs typeface="+mn-cs"/>
              </a:rPr>
              <a:t>6.4.3 </a:t>
            </a:r>
            <a:r>
              <a:rPr kumimoji="1" lang="zh-CN" altLang="en-US" sz="3200" b="1" dirty="0">
                <a:latin typeface="Arial" charset="0"/>
                <a:ea typeface="宋体" charset="-122"/>
                <a:cs typeface="+mn-cs"/>
              </a:rPr>
              <a:t>堆排序</a:t>
            </a:r>
          </a:p>
        </p:txBody>
      </p:sp>
      <p:sp>
        <p:nvSpPr>
          <p:cNvPr id="4" name="日期占位符 3"/>
          <p:cNvSpPr>
            <a:spLocks noGrp="1"/>
          </p:cNvSpPr>
          <p:nvPr>
            <p:ph type="dt" sz="half" idx="4294967295"/>
          </p:nvPr>
        </p:nvSpPr>
        <p:spPr>
          <a:xfrm>
            <a:off x="0" y="6356350"/>
            <a:ext cx="2133600" cy="365125"/>
          </a:xfrm>
        </p:spPr>
        <p:txBody>
          <a:bodyPr/>
          <a:lstStyle/>
          <a:p>
            <a:fld id="{E6615F31-6EAA-417D-913B-407A11D9F32E}" type="datetime1">
              <a:rPr lang="zh-CN" altLang="en-US" b="1" smtClean="0">
                <a:solidFill>
                  <a:srgbClr val="F79646">
                    <a:lumMod val="75000"/>
                  </a:srgbClr>
                </a:solidFill>
              </a:rPr>
              <a:t>2025/4/9</a:t>
            </a:fld>
            <a:endParaRPr lang="zh-CN" altLang="en-US" b="1" dirty="0">
              <a:solidFill>
                <a:srgbClr val="F79646">
                  <a:lumMod val="75000"/>
                </a:srgbClr>
              </a:solidFill>
            </a:endParaRPr>
          </a:p>
        </p:txBody>
      </p:sp>
      <p:pic>
        <p:nvPicPr>
          <p:cNvPr id="2049" name="Picture 1" descr="C:\Users\Haijun\AppData\Roaming\Tencent\Users\2968516474\QQ\WinTemp\RichOle\O5)[OOM[}$H7(6{A~41GY`Q.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73137" y="1"/>
            <a:ext cx="970863" cy="838199"/>
          </a:xfrm>
          <a:prstGeom prst="rect">
            <a:avLst/>
          </a:prstGeom>
          <a:noFill/>
          <a:extLst>
            <a:ext uri="{909E8E84-426E-40DD-AFC4-6F175D3DCCD1}">
              <a14:hiddenFill xmlns:a14="http://schemas.microsoft.com/office/drawing/2010/main">
                <a:solidFill>
                  <a:srgbClr val="FFFFFF"/>
                </a:solidFill>
              </a14:hiddenFill>
            </a:ext>
          </a:extLst>
        </p:spPr>
      </p:pic>
      <p:cxnSp>
        <p:nvCxnSpPr>
          <p:cNvPr id="12" name="直接连接符 11"/>
          <p:cNvCxnSpPr/>
          <p:nvPr/>
        </p:nvCxnSpPr>
        <p:spPr>
          <a:xfrm>
            <a:off x="457200" y="6324600"/>
            <a:ext cx="822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Text Box 2"/>
          <p:cNvSpPr txBox="1">
            <a:spLocks noChangeArrowheads="1"/>
          </p:cNvSpPr>
          <p:nvPr/>
        </p:nvSpPr>
        <p:spPr bwMode="auto">
          <a:xfrm>
            <a:off x="920750" y="2228850"/>
            <a:ext cx="7467600" cy="2571750"/>
          </a:xfrm>
          <a:prstGeom prst="rect">
            <a:avLst/>
          </a:prstGeom>
          <a:noFill/>
          <a:ln w="9525" algn="ctr">
            <a:noFill/>
            <a:miter lim="800000"/>
            <a:headEnd/>
            <a:tailEnd/>
          </a:ln>
          <a:effectLst/>
        </p:spPr>
        <p:txBody>
          <a:bodyPr>
            <a:spAutoFit/>
          </a:bodyPr>
          <a:lstStyle/>
          <a:p>
            <a:pPr fontAlgn="base">
              <a:lnSpc>
                <a:spcPct val="120000"/>
              </a:lnSpc>
              <a:spcBef>
                <a:spcPct val="50000"/>
              </a:spcBef>
              <a:spcAft>
                <a:spcPct val="0"/>
              </a:spcAft>
            </a:pPr>
            <a:r>
              <a:rPr kumimoji="1" lang="en-US" altLang="zh-CN" sz="2800" b="1" dirty="0">
                <a:solidFill>
                  <a:srgbClr val="0000FF"/>
                </a:solidFill>
                <a:latin typeface="Times New Roman" pitchFamily="18" charset="0"/>
              </a:rPr>
              <a:t> </a:t>
            </a:r>
            <a:r>
              <a:rPr kumimoji="1" lang="zh-CN" altLang="en-US" sz="2800" b="1" dirty="0">
                <a:solidFill>
                  <a:srgbClr val="0000FF"/>
                </a:solidFill>
                <a:latin typeface="Times New Roman" pitchFamily="18" charset="0"/>
              </a:rPr>
              <a:t>堆排序需解决两个问题：</a:t>
            </a:r>
          </a:p>
          <a:p>
            <a:pPr fontAlgn="base">
              <a:lnSpc>
                <a:spcPct val="120000"/>
              </a:lnSpc>
              <a:spcBef>
                <a:spcPct val="50000"/>
              </a:spcBef>
              <a:spcAft>
                <a:spcPct val="0"/>
              </a:spcAft>
            </a:pPr>
            <a:r>
              <a:rPr kumimoji="1" lang="zh-CN" altLang="en-US" sz="2800" b="1" dirty="0">
                <a:solidFill>
                  <a:srgbClr val="0000FF"/>
                </a:solidFill>
                <a:latin typeface="Times New Roman" pitchFamily="18" charset="0"/>
              </a:rPr>
              <a:t>  </a:t>
            </a:r>
            <a:r>
              <a:rPr kumimoji="1" lang="en-US" altLang="zh-CN" sz="2800" b="1" dirty="0">
                <a:solidFill>
                  <a:srgbClr val="0000FF"/>
                </a:solidFill>
                <a:latin typeface="Times New Roman" pitchFamily="18" charset="0"/>
              </a:rPr>
              <a:t>(1) </a:t>
            </a:r>
            <a:r>
              <a:rPr kumimoji="1" lang="zh-CN" altLang="en-US" sz="2800" b="1" dirty="0">
                <a:solidFill>
                  <a:srgbClr val="0000FF"/>
                </a:solidFill>
                <a:latin typeface="Times New Roman" pitchFamily="18" charset="0"/>
              </a:rPr>
              <a:t>由一个无序序列建成一个堆。</a:t>
            </a:r>
          </a:p>
          <a:p>
            <a:pPr algn="just" fontAlgn="base">
              <a:lnSpc>
                <a:spcPct val="120000"/>
              </a:lnSpc>
              <a:spcBef>
                <a:spcPct val="50000"/>
              </a:spcBef>
              <a:spcAft>
                <a:spcPct val="0"/>
              </a:spcAft>
            </a:pPr>
            <a:r>
              <a:rPr kumimoji="1" lang="zh-CN" altLang="en-US" sz="2800" b="1" dirty="0">
                <a:solidFill>
                  <a:srgbClr val="0000FF"/>
                </a:solidFill>
                <a:latin typeface="Times New Roman" pitchFamily="18" charset="0"/>
              </a:rPr>
              <a:t>  </a:t>
            </a:r>
            <a:r>
              <a:rPr kumimoji="1" lang="en-US" altLang="zh-CN" sz="2800" b="1" dirty="0">
                <a:solidFill>
                  <a:srgbClr val="0000FF"/>
                </a:solidFill>
                <a:latin typeface="Times New Roman" pitchFamily="18" charset="0"/>
              </a:rPr>
              <a:t>(2) </a:t>
            </a:r>
            <a:r>
              <a:rPr kumimoji="1" lang="zh-CN" altLang="en-US" sz="2800" b="1" dirty="0">
                <a:solidFill>
                  <a:srgbClr val="0000FF"/>
                </a:solidFill>
                <a:latin typeface="Times New Roman" pitchFamily="18" charset="0"/>
              </a:rPr>
              <a:t>在输出堆顶元素之后，调整剩余元素成为一个新的堆。</a:t>
            </a:r>
          </a:p>
        </p:txBody>
      </p:sp>
      <p:sp>
        <p:nvSpPr>
          <p:cNvPr id="14" name="Text Box 6"/>
          <p:cNvSpPr txBox="1">
            <a:spLocks noChangeArrowheads="1"/>
          </p:cNvSpPr>
          <p:nvPr/>
        </p:nvSpPr>
        <p:spPr bwMode="auto">
          <a:xfrm>
            <a:off x="468313" y="989012"/>
            <a:ext cx="5927725" cy="519113"/>
          </a:xfrm>
          <a:prstGeom prst="rect">
            <a:avLst/>
          </a:prstGeom>
          <a:noFill/>
          <a:ln w="9525" algn="ctr">
            <a:noFill/>
            <a:miter lim="800000"/>
            <a:headEnd/>
            <a:tailEnd/>
          </a:ln>
          <a:effectLst/>
        </p:spPr>
        <p:txBody>
          <a:bodyPr>
            <a:spAutoFit/>
          </a:bodyPr>
          <a:lstStyle/>
          <a:p>
            <a:pPr fontAlgn="base">
              <a:spcBef>
                <a:spcPct val="20000"/>
              </a:spcBef>
              <a:spcAft>
                <a:spcPct val="0"/>
              </a:spcAft>
              <a:buFont typeface="Wingdings" pitchFamily="2" charset="2"/>
              <a:buChar char="p"/>
            </a:pPr>
            <a:r>
              <a:rPr kumimoji="1" lang="en-US" altLang="zh-CN" sz="2800" b="1">
                <a:solidFill>
                  <a:srgbClr val="003300"/>
                </a:solidFill>
                <a:latin typeface="Times New Roman" pitchFamily="18" charset="0"/>
              </a:rPr>
              <a:t> </a:t>
            </a:r>
            <a:r>
              <a:rPr kumimoji="1" lang="zh-CN" altLang="en-US" sz="2800" b="1">
                <a:solidFill>
                  <a:srgbClr val="003300"/>
                </a:solidFill>
                <a:latin typeface="Times New Roman" pitchFamily="18" charset="0"/>
              </a:rPr>
              <a:t>堆排序的思想</a:t>
            </a:r>
          </a:p>
        </p:txBody>
      </p:sp>
    </p:spTree>
    <p:extLst>
      <p:ext uri="{BB962C8B-B14F-4D97-AF65-F5344CB8AC3E}">
        <p14:creationId xmlns:p14="http://schemas.microsoft.com/office/powerpoint/2010/main" val="1891090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0063EC4C-CFD8-4F45-A0A2-30028C1F73DB}" type="slidenum">
              <a:rPr lang="zh-CN" altLang="en-US" b="1">
                <a:solidFill>
                  <a:srgbClr val="F79646">
                    <a:lumMod val="75000"/>
                  </a:srgbClr>
                </a:solidFill>
              </a:rPr>
              <a:pPr/>
              <a:t>84</a:t>
            </a:fld>
            <a:endParaRPr lang="zh-CN" altLang="en-US" b="1" dirty="0">
              <a:solidFill>
                <a:srgbClr val="F79646">
                  <a:lumMod val="75000"/>
                </a:srgbClr>
              </a:solidFill>
            </a:endParaRPr>
          </a:p>
        </p:txBody>
      </p:sp>
      <p:sp>
        <p:nvSpPr>
          <p:cNvPr id="2" name="标题 1"/>
          <p:cNvSpPr>
            <a:spLocks noGrp="1"/>
          </p:cNvSpPr>
          <p:nvPr>
            <p:ph type="title"/>
          </p:nvPr>
        </p:nvSpPr>
        <p:spPr>
          <a:xfrm>
            <a:off x="457200" y="0"/>
            <a:ext cx="8229600" cy="1143000"/>
          </a:xfrm>
        </p:spPr>
        <p:txBody>
          <a:bodyPr>
            <a:normAutofit/>
          </a:bodyPr>
          <a:lstStyle/>
          <a:p>
            <a:pPr lvl="0" fontAlgn="base">
              <a:lnSpc>
                <a:spcPct val="150000"/>
              </a:lnSpc>
              <a:spcBef>
                <a:spcPct val="5000"/>
              </a:spcBef>
              <a:spcAft>
                <a:spcPct val="5000"/>
              </a:spcAft>
            </a:pPr>
            <a:r>
              <a:rPr kumimoji="1" lang="en-US" altLang="zh-CN" sz="3200" b="1" dirty="0">
                <a:latin typeface="Arial" charset="0"/>
                <a:ea typeface="宋体" charset="-122"/>
                <a:cs typeface="+mn-cs"/>
              </a:rPr>
              <a:t>6.4.3 </a:t>
            </a:r>
            <a:r>
              <a:rPr kumimoji="1" lang="zh-CN" altLang="en-US" sz="3200" b="1" dirty="0">
                <a:latin typeface="Arial" charset="0"/>
                <a:ea typeface="宋体" charset="-122"/>
                <a:cs typeface="+mn-cs"/>
              </a:rPr>
              <a:t>堆排序</a:t>
            </a:r>
          </a:p>
        </p:txBody>
      </p:sp>
      <p:sp>
        <p:nvSpPr>
          <p:cNvPr id="4" name="日期占位符 3"/>
          <p:cNvSpPr>
            <a:spLocks noGrp="1"/>
          </p:cNvSpPr>
          <p:nvPr>
            <p:ph type="dt" sz="half" idx="4294967295"/>
          </p:nvPr>
        </p:nvSpPr>
        <p:spPr>
          <a:xfrm>
            <a:off x="0" y="6356350"/>
            <a:ext cx="2133600" cy="365125"/>
          </a:xfrm>
        </p:spPr>
        <p:txBody>
          <a:bodyPr/>
          <a:lstStyle/>
          <a:p>
            <a:fld id="{9B769D0D-DF57-4ECE-9843-404C7C24C7BC}" type="datetime1">
              <a:rPr lang="zh-CN" altLang="en-US" b="1" smtClean="0">
                <a:solidFill>
                  <a:srgbClr val="F79646">
                    <a:lumMod val="75000"/>
                  </a:srgbClr>
                </a:solidFill>
              </a:rPr>
              <a:t>2025/4/9</a:t>
            </a:fld>
            <a:endParaRPr lang="zh-CN" altLang="en-US" b="1" dirty="0">
              <a:solidFill>
                <a:srgbClr val="F79646">
                  <a:lumMod val="75000"/>
                </a:srgbClr>
              </a:solidFill>
            </a:endParaRPr>
          </a:p>
        </p:txBody>
      </p:sp>
      <p:pic>
        <p:nvPicPr>
          <p:cNvPr id="2049" name="Picture 1" descr="C:\Users\Haijun\AppData\Roaming\Tencent\Users\2968516474\QQ\WinTemp\RichOle\O5)[OOM[}$H7(6{A~41GY`Q.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73137" y="1"/>
            <a:ext cx="970863" cy="838199"/>
          </a:xfrm>
          <a:prstGeom prst="rect">
            <a:avLst/>
          </a:prstGeom>
          <a:noFill/>
          <a:extLst>
            <a:ext uri="{909E8E84-426E-40DD-AFC4-6F175D3DCCD1}">
              <a14:hiddenFill xmlns:a14="http://schemas.microsoft.com/office/drawing/2010/main">
                <a:solidFill>
                  <a:srgbClr val="FFFFFF"/>
                </a:solidFill>
              </a14:hiddenFill>
            </a:ext>
          </a:extLst>
        </p:spPr>
      </p:pic>
      <p:cxnSp>
        <p:nvCxnSpPr>
          <p:cNvPr id="12" name="直接连接符 11"/>
          <p:cNvCxnSpPr/>
          <p:nvPr/>
        </p:nvCxnSpPr>
        <p:spPr>
          <a:xfrm>
            <a:off x="457200" y="6324600"/>
            <a:ext cx="822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Text Box 2"/>
          <p:cNvSpPr txBox="1">
            <a:spLocks noChangeArrowheads="1"/>
          </p:cNvSpPr>
          <p:nvPr/>
        </p:nvSpPr>
        <p:spPr bwMode="auto">
          <a:xfrm>
            <a:off x="457200" y="975314"/>
            <a:ext cx="6696075" cy="519113"/>
          </a:xfrm>
          <a:prstGeom prst="rect">
            <a:avLst/>
          </a:prstGeom>
          <a:noFill/>
          <a:ln w="9525" algn="ctr">
            <a:noFill/>
            <a:miter lim="800000"/>
            <a:headEnd/>
            <a:tailEnd/>
          </a:ln>
          <a:effectLst/>
        </p:spPr>
        <p:txBody>
          <a:bodyPr>
            <a:spAutoFit/>
          </a:bodyPr>
          <a:lstStyle/>
          <a:p>
            <a:pPr fontAlgn="base">
              <a:spcBef>
                <a:spcPct val="20000"/>
              </a:spcBef>
              <a:spcAft>
                <a:spcPct val="0"/>
              </a:spcAft>
              <a:buFont typeface="Wingdings" pitchFamily="2" charset="2"/>
              <a:buChar char="p"/>
            </a:pPr>
            <a:r>
              <a:rPr kumimoji="1" lang="en-US" altLang="zh-CN" sz="2800" b="1" dirty="0">
                <a:solidFill>
                  <a:srgbClr val="003300"/>
                </a:solidFill>
                <a:latin typeface="Times New Roman" pitchFamily="18" charset="0"/>
              </a:rPr>
              <a:t> </a:t>
            </a:r>
            <a:r>
              <a:rPr kumimoji="1" lang="zh-CN" altLang="en-US" sz="2800" b="1" dirty="0">
                <a:solidFill>
                  <a:srgbClr val="003300"/>
                </a:solidFill>
                <a:latin typeface="Times New Roman" pitchFamily="18" charset="0"/>
              </a:rPr>
              <a:t>堆排序的算法</a:t>
            </a:r>
            <a:r>
              <a:rPr kumimoji="1" lang="en-US" altLang="zh-CN" sz="2800" b="1" dirty="0">
                <a:solidFill>
                  <a:srgbClr val="003300"/>
                </a:solidFill>
                <a:latin typeface="Times New Roman" pitchFamily="18" charset="0"/>
              </a:rPr>
              <a:t>(</a:t>
            </a:r>
            <a:r>
              <a:rPr kumimoji="1" lang="zh-CN" altLang="en-US" sz="2800" b="1" dirty="0">
                <a:solidFill>
                  <a:srgbClr val="003300"/>
                </a:solidFill>
                <a:latin typeface="Times New Roman" pitchFamily="18" charset="0"/>
              </a:rPr>
              <a:t>采用大根堆</a:t>
            </a:r>
            <a:r>
              <a:rPr kumimoji="1" lang="en-US" altLang="zh-CN" sz="2800" b="1" dirty="0">
                <a:solidFill>
                  <a:srgbClr val="003300"/>
                </a:solidFill>
                <a:latin typeface="Times New Roman" pitchFamily="18" charset="0"/>
              </a:rPr>
              <a:t>)</a:t>
            </a:r>
          </a:p>
        </p:txBody>
      </p:sp>
      <p:sp>
        <p:nvSpPr>
          <p:cNvPr id="14" name="Text Box 6"/>
          <p:cNvSpPr txBox="1">
            <a:spLocks noChangeArrowheads="1"/>
          </p:cNvSpPr>
          <p:nvPr/>
        </p:nvSpPr>
        <p:spPr bwMode="auto">
          <a:xfrm>
            <a:off x="1116013" y="1582738"/>
            <a:ext cx="6961187" cy="4082400"/>
          </a:xfrm>
          <a:prstGeom prst="rect">
            <a:avLst/>
          </a:prstGeom>
          <a:noFill/>
          <a:ln w="9525">
            <a:noFill/>
            <a:miter lim="800000"/>
            <a:headEnd/>
            <a:tailEnd/>
          </a:ln>
          <a:effectLst/>
        </p:spPr>
        <p:txBody>
          <a:bodyPr wrap="square">
            <a:spAutoFit/>
          </a:bodyPr>
          <a:lstStyle/>
          <a:p>
            <a:pPr algn="just" fontAlgn="base">
              <a:lnSpc>
                <a:spcPct val="130000"/>
              </a:lnSpc>
              <a:spcBef>
                <a:spcPct val="10000"/>
              </a:spcBef>
              <a:spcAft>
                <a:spcPct val="0"/>
              </a:spcAft>
            </a:pPr>
            <a:r>
              <a:rPr kumimoji="1" lang="en-US" altLang="zh-CN" sz="2800" b="1" dirty="0">
                <a:solidFill>
                  <a:srgbClr val="0000FF"/>
                </a:solidFill>
                <a:latin typeface="Times New Roman" pitchFamily="18" charset="0"/>
              </a:rPr>
              <a:t>(1)</a:t>
            </a:r>
            <a:r>
              <a:rPr kumimoji="1" lang="en-US" altLang="zh-CN" sz="2800" b="1" dirty="0">
                <a:solidFill>
                  <a:srgbClr val="FF0066"/>
                </a:solidFill>
                <a:latin typeface="Times New Roman" pitchFamily="18" charset="0"/>
              </a:rPr>
              <a:t> </a:t>
            </a:r>
            <a:r>
              <a:rPr kumimoji="1" lang="zh-CN" altLang="en-US" sz="2800" b="1" dirty="0">
                <a:solidFill>
                  <a:srgbClr val="000000"/>
                </a:solidFill>
                <a:latin typeface="Times New Roman" pitchFamily="18" charset="0"/>
              </a:rPr>
              <a:t>按关键字建立</a:t>
            </a:r>
            <a:r>
              <a:rPr kumimoji="1" lang="en-US" altLang="zh-CN" sz="2800" b="1" dirty="0">
                <a:solidFill>
                  <a:srgbClr val="000000"/>
                </a:solidFill>
                <a:latin typeface="Times New Roman" pitchFamily="18" charset="0"/>
              </a:rPr>
              <a:t>A[1],A[2],…A[n]</a:t>
            </a:r>
            <a:r>
              <a:rPr kumimoji="1" lang="zh-CN" altLang="en-US" sz="2800" b="1" dirty="0">
                <a:solidFill>
                  <a:srgbClr val="000000"/>
                </a:solidFill>
                <a:latin typeface="Times New Roman" pitchFamily="18" charset="0"/>
              </a:rPr>
              <a:t>的大根堆</a:t>
            </a:r>
            <a:r>
              <a:rPr kumimoji="1" lang="en-US" altLang="zh-CN" sz="2800" b="1" dirty="0">
                <a:solidFill>
                  <a:srgbClr val="000000"/>
                </a:solidFill>
                <a:latin typeface="Times New Roman" pitchFamily="18" charset="0"/>
              </a:rPr>
              <a:t>;</a:t>
            </a:r>
          </a:p>
          <a:p>
            <a:pPr algn="just" fontAlgn="base">
              <a:lnSpc>
                <a:spcPct val="130000"/>
              </a:lnSpc>
              <a:spcBef>
                <a:spcPct val="10000"/>
              </a:spcBef>
              <a:spcAft>
                <a:spcPct val="0"/>
              </a:spcAft>
            </a:pPr>
            <a:r>
              <a:rPr kumimoji="1" lang="en-US" altLang="zh-CN" sz="2800" b="1" dirty="0">
                <a:solidFill>
                  <a:srgbClr val="0000FF"/>
                </a:solidFill>
                <a:latin typeface="Times New Roman" pitchFamily="18" charset="0"/>
              </a:rPr>
              <a:t>(2)</a:t>
            </a:r>
            <a:r>
              <a:rPr kumimoji="1" lang="en-US" altLang="zh-CN" sz="2800" b="1" dirty="0">
                <a:solidFill>
                  <a:srgbClr val="FF0066"/>
                </a:solidFill>
                <a:latin typeface="Times New Roman" pitchFamily="18" charset="0"/>
              </a:rPr>
              <a:t> </a:t>
            </a:r>
            <a:r>
              <a:rPr kumimoji="1" lang="zh-CN" altLang="en-US" sz="2800" b="1" dirty="0">
                <a:solidFill>
                  <a:srgbClr val="000000"/>
                </a:solidFill>
                <a:latin typeface="Times New Roman" pitchFamily="18" charset="0"/>
              </a:rPr>
              <a:t>输出堆顶元素，采用堆顶元素</a:t>
            </a:r>
            <a:r>
              <a:rPr kumimoji="1" lang="en-US" altLang="zh-CN" sz="2800" b="1" dirty="0">
                <a:solidFill>
                  <a:srgbClr val="3333FF"/>
                </a:solidFill>
                <a:latin typeface="Times New Roman" pitchFamily="18" charset="0"/>
              </a:rPr>
              <a:t>A[1]</a:t>
            </a:r>
            <a:r>
              <a:rPr kumimoji="1" lang="zh-CN" altLang="en-US" sz="2800" b="1" dirty="0">
                <a:solidFill>
                  <a:srgbClr val="000000"/>
                </a:solidFill>
                <a:latin typeface="Times New Roman" pitchFamily="18" charset="0"/>
              </a:rPr>
              <a:t>与最后一个元素</a:t>
            </a:r>
            <a:r>
              <a:rPr kumimoji="1" lang="en-US" altLang="zh-CN" sz="2800" b="1" dirty="0">
                <a:solidFill>
                  <a:srgbClr val="3333FF"/>
                </a:solidFill>
                <a:latin typeface="Times New Roman" pitchFamily="18" charset="0"/>
              </a:rPr>
              <a:t>A[n]</a:t>
            </a:r>
            <a:r>
              <a:rPr kumimoji="1" lang="zh-CN" altLang="en-US" sz="2800" b="1" dirty="0">
                <a:solidFill>
                  <a:srgbClr val="000000"/>
                </a:solidFill>
                <a:latin typeface="Times New Roman" pitchFamily="18" charset="0"/>
              </a:rPr>
              <a:t>交换，最大元素得到正确的排序位置</a:t>
            </a:r>
            <a:r>
              <a:rPr kumimoji="1" lang="en-US" altLang="zh-CN" sz="2800" b="1" dirty="0">
                <a:solidFill>
                  <a:srgbClr val="000000"/>
                </a:solidFill>
                <a:latin typeface="Times New Roman" pitchFamily="18" charset="0"/>
              </a:rPr>
              <a:t>;</a:t>
            </a:r>
          </a:p>
          <a:p>
            <a:pPr algn="just" fontAlgn="base">
              <a:lnSpc>
                <a:spcPct val="130000"/>
              </a:lnSpc>
              <a:spcBef>
                <a:spcPct val="10000"/>
              </a:spcBef>
              <a:spcAft>
                <a:spcPct val="0"/>
              </a:spcAft>
            </a:pPr>
            <a:r>
              <a:rPr kumimoji="1" lang="en-US" altLang="zh-CN" sz="2800" b="1" dirty="0">
                <a:solidFill>
                  <a:srgbClr val="0000FF"/>
                </a:solidFill>
                <a:latin typeface="Times New Roman" pitchFamily="18" charset="0"/>
              </a:rPr>
              <a:t>(3) </a:t>
            </a:r>
            <a:r>
              <a:rPr kumimoji="1" lang="zh-CN" altLang="en-US" sz="2800" b="1" dirty="0">
                <a:solidFill>
                  <a:srgbClr val="000000"/>
                </a:solidFill>
                <a:latin typeface="Times New Roman" pitchFamily="18" charset="0"/>
              </a:rPr>
              <a:t>此时前</a:t>
            </a:r>
            <a:r>
              <a:rPr kumimoji="1" lang="en-US" altLang="zh-CN" sz="2800" b="1" dirty="0">
                <a:solidFill>
                  <a:srgbClr val="3333FF"/>
                </a:solidFill>
                <a:latin typeface="Times New Roman" pitchFamily="18" charset="0"/>
              </a:rPr>
              <a:t>n-1</a:t>
            </a:r>
            <a:r>
              <a:rPr kumimoji="1" lang="zh-CN" altLang="en-US" sz="2800" b="1" dirty="0">
                <a:solidFill>
                  <a:srgbClr val="000000"/>
                </a:solidFill>
                <a:latin typeface="Times New Roman" pitchFamily="18" charset="0"/>
              </a:rPr>
              <a:t>个元素不再满足堆的特性，需重建堆</a:t>
            </a:r>
            <a:r>
              <a:rPr kumimoji="1" lang="en-US" altLang="zh-CN" sz="2800" b="1" dirty="0">
                <a:solidFill>
                  <a:srgbClr val="000000"/>
                </a:solidFill>
                <a:latin typeface="Times New Roman" pitchFamily="18" charset="0"/>
              </a:rPr>
              <a:t>;</a:t>
            </a:r>
          </a:p>
          <a:p>
            <a:pPr algn="just" fontAlgn="base">
              <a:lnSpc>
                <a:spcPct val="130000"/>
              </a:lnSpc>
              <a:spcBef>
                <a:spcPct val="10000"/>
              </a:spcBef>
              <a:spcAft>
                <a:spcPct val="0"/>
              </a:spcAft>
            </a:pPr>
            <a:r>
              <a:rPr kumimoji="1" lang="en-US" altLang="zh-CN" sz="2800" b="1" dirty="0">
                <a:solidFill>
                  <a:srgbClr val="0000FF"/>
                </a:solidFill>
                <a:latin typeface="Times New Roman" pitchFamily="18" charset="0"/>
              </a:rPr>
              <a:t>(4)</a:t>
            </a:r>
            <a:r>
              <a:rPr kumimoji="1" lang="en-US" altLang="zh-CN" sz="2800" b="1" dirty="0">
                <a:solidFill>
                  <a:srgbClr val="FF0066"/>
                </a:solidFill>
                <a:latin typeface="Times New Roman" pitchFamily="18" charset="0"/>
              </a:rPr>
              <a:t> </a:t>
            </a:r>
            <a:r>
              <a:rPr kumimoji="1" lang="zh-CN" altLang="en-US" sz="2800" b="1" dirty="0">
                <a:solidFill>
                  <a:srgbClr val="000000"/>
                </a:solidFill>
                <a:latin typeface="Times New Roman" pitchFamily="18" charset="0"/>
              </a:rPr>
              <a:t>循环执行</a:t>
            </a:r>
            <a:r>
              <a:rPr kumimoji="1" lang="en-US" altLang="zh-CN" sz="2800" b="1" dirty="0">
                <a:solidFill>
                  <a:srgbClr val="0000FF"/>
                </a:solidFill>
                <a:latin typeface="Times New Roman" pitchFamily="18" charset="0"/>
              </a:rPr>
              <a:t>(2)</a:t>
            </a:r>
            <a:r>
              <a:rPr kumimoji="1" lang="zh-CN" altLang="en-US" sz="2800" b="1" dirty="0">
                <a:solidFill>
                  <a:srgbClr val="0000FF"/>
                </a:solidFill>
                <a:latin typeface="Times New Roman" pitchFamily="18" charset="0"/>
              </a:rPr>
              <a:t> </a:t>
            </a:r>
            <a:r>
              <a:rPr kumimoji="1" lang="en-US" altLang="zh-CN" sz="2800" b="1" dirty="0">
                <a:solidFill>
                  <a:srgbClr val="0000FF"/>
                </a:solidFill>
                <a:latin typeface="Times New Roman" pitchFamily="18" charset="0"/>
              </a:rPr>
              <a:t>(3)</a:t>
            </a:r>
            <a:r>
              <a:rPr kumimoji="1" lang="zh-CN" altLang="en-US" sz="2800" b="1" dirty="0">
                <a:solidFill>
                  <a:srgbClr val="000000"/>
                </a:solidFill>
                <a:latin typeface="Times New Roman" pitchFamily="18" charset="0"/>
              </a:rPr>
              <a:t>两步，到排序完成。</a:t>
            </a:r>
            <a:endParaRPr kumimoji="1" lang="zh-CN" altLang="en-US" sz="2800" b="1" dirty="0">
              <a:solidFill>
                <a:srgbClr val="003366"/>
              </a:solidFill>
              <a:latin typeface="Times New Roman" pitchFamily="18" charset="0"/>
            </a:endParaRPr>
          </a:p>
        </p:txBody>
      </p:sp>
    </p:spTree>
    <p:extLst>
      <p:ext uri="{BB962C8B-B14F-4D97-AF65-F5344CB8AC3E}">
        <p14:creationId xmlns:p14="http://schemas.microsoft.com/office/powerpoint/2010/main" val="1833327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0063EC4C-CFD8-4F45-A0A2-30028C1F73DB}" type="slidenum">
              <a:rPr lang="zh-CN" altLang="en-US" b="1">
                <a:solidFill>
                  <a:srgbClr val="F79646">
                    <a:lumMod val="75000"/>
                  </a:srgbClr>
                </a:solidFill>
              </a:rPr>
              <a:pPr/>
              <a:t>85</a:t>
            </a:fld>
            <a:endParaRPr lang="zh-CN" altLang="en-US" b="1" dirty="0">
              <a:solidFill>
                <a:srgbClr val="F79646">
                  <a:lumMod val="75000"/>
                </a:srgbClr>
              </a:solidFill>
            </a:endParaRPr>
          </a:p>
        </p:txBody>
      </p:sp>
      <p:sp>
        <p:nvSpPr>
          <p:cNvPr id="2" name="标题 1"/>
          <p:cNvSpPr>
            <a:spLocks noGrp="1"/>
          </p:cNvSpPr>
          <p:nvPr>
            <p:ph type="title"/>
          </p:nvPr>
        </p:nvSpPr>
        <p:spPr>
          <a:xfrm>
            <a:off x="457200" y="0"/>
            <a:ext cx="8229600" cy="1143000"/>
          </a:xfrm>
        </p:spPr>
        <p:txBody>
          <a:bodyPr>
            <a:normAutofit/>
          </a:bodyPr>
          <a:lstStyle/>
          <a:p>
            <a:pPr lvl="0" fontAlgn="base">
              <a:lnSpc>
                <a:spcPct val="150000"/>
              </a:lnSpc>
              <a:spcBef>
                <a:spcPct val="5000"/>
              </a:spcBef>
              <a:spcAft>
                <a:spcPct val="5000"/>
              </a:spcAft>
            </a:pPr>
            <a:r>
              <a:rPr kumimoji="1" lang="en-US" altLang="zh-CN" sz="3200" b="1" dirty="0">
                <a:latin typeface="Arial" charset="0"/>
                <a:ea typeface="宋体" charset="-122"/>
                <a:cs typeface="+mn-cs"/>
              </a:rPr>
              <a:t>6.4.3 </a:t>
            </a:r>
            <a:r>
              <a:rPr kumimoji="1" lang="zh-CN" altLang="en-US" sz="3200" b="1" dirty="0">
                <a:latin typeface="Arial" charset="0"/>
                <a:ea typeface="宋体" charset="-122"/>
                <a:cs typeface="+mn-cs"/>
              </a:rPr>
              <a:t>堆排序</a:t>
            </a:r>
          </a:p>
        </p:txBody>
      </p:sp>
      <p:sp>
        <p:nvSpPr>
          <p:cNvPr id="4" name="日期占位符 3"/>
          <p:cNvSpPr>
            <a:spLocks noGrp="1"/>
          </p:cNvSpPr>
          <p:nvPr>
            <p:ph type="dt" sz="half" idx="4294967295"/>
          </p:nvPr>
        </p:nvSpPr>
        <p:spPr>
          <a:xfrm>
            <a:off x="0" y="6356350"/>
            <a:ext cx="2133600" cy="365125"/>
          </a:xfrm>
        </p:spPr>
        <p:txBody>
          <a:bodyPr/>
          <a:lstStyle/>
          <a:p>
            <a:fld id="{63F4B37B-CDAB-49C7-AE2C-1E1D1F76BD68}" type="datetime1">
              <a:rPr lang="zh-CN" altLang="en-US" b="1" smtClean="0">
                <a:solidFill>
                  <a:srgbClr val="F79646">
                    <a:lumMod val="75000"/>
                  </a:srgbClr>
                </a:solidFill>
              </a:rPr>
              <a:t>2025/4/9</a:t>
            </a:fld>
            <a:endParaRPr lang="zh-CN" altLang="en-US" b="1" dirty="0">
              <a:solidFill>
                <a:srgbClr val="F79646">
                  <a:lumMod val="75000"/>
                </a:srgbClr>
              </a:solidFill>
            </a:endParaRPr>
          </a:p>
        </p:txBody>
      </p:sp>
      <p:pic>
        <p:nvPicPr>
          <p:cNvPr id="2049" name="Picture 1" descr="C:\Users\Haijun\AppData\Roaming\Tencent\Users\2968516474\QQ\WinTemp\RichOle\O5)[OOM[}$H7(6{A~41GY`Q.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73137" y="1"/>
            <a:ext cx="970863" cy="838199"/>
          </a:xfrm>
          <a:prstGeom prst="rect">
            <a:avLst/>
          </a:prstGeom>
          <a:noFill/>
          <a:extLst>
            <a:ext uri="{909E8E84-426E-40DD-AFC4-6F175D3DCCD1}">
              <a14:hiddenFill xmlns:a14="http://schemas.microsoft.com/office/drawing/2010/main">
                <a:solidFill>
                  <a:srgbClr val="FFFFFF"/>
                </a:solidFill>
              </a14:hiddenFill>
            </a:ext>
          </a:extLst>
        </p:spPr>
      </p:pic>
      <p:cxnSp>
        <p:nvCxnSpPr>
          <p:cNvPr id="12" name="直接连接符 11"/>
          <p:cNvCxnSpPr/>
          <p:nvPr/>
        </p:nvCxnSpPr>
        <p:spPr>
          <a:xfrm>
            <a:off x="457200" y="6324600"/>
            <a:ext cx="822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Text Box 2"/>
          <p:cNvSpPr txBox="1">
            <a:spLocks noChangeArrowheads="1"/>
          </p:cNvSpPr>
          <p:nvPr/>
        </p:nvSpPr>
        <p:spPr bwMode="auto">
          <a:xfrm>
            <a:off x="769938" y="1787525"/>
            <a:ext cx="7978775" cy="1039259"/>
          </a:xfrm>
          <a:prstGeom prst="rect">
            <a:avLst/>
          </a:prstGeom>
          <a:noFill/>
          <a:ln w="9525">
            <a:noFill/>
            <a:miter lim="800000"/>
            <a:headEnd/>
            <a:tailEnd/>
          </a:ln>
          <a:effectLst/>
        </p:spPr>
        <p:txBody>
          <a:bodyPr>
            <a:spAutoFit/>
          </a:bodyPr>
          <a:lstStyle/>
          <a:p>
            <a:pPr algn="just" fontAlgn="base">
              <a:lnSpc>
                <a:spcPct val="115000"/>
              </a:lnSpc>
              <a:spcBef>
                <a:spcPct val="0"/>
              </a:spcBef>
              <a:spcAft>
                <a:spcPct val="0"/>
              </a:spcAft>
            </a:pPr>
            <a:r>
              <a:rPr kumimoji="1" lang="en-US" altLang="zh-CN" sz="2800" b="1" dirty="0">
                <a:solidFill>
                  <a:srgbClr val="000000"/>
                </a:solidFill>
                <a:latin typeface="Times New Roman" pitchFamily="18" charset="0"/>
              </a:rPr>
              <a:t>      </a:t>
            </a:r>
            <a:r>
              <a:rPr kumimoji="1" lang="zh-CN" altLang="en-US" sz="2800" b="1" dirty="0">
                <a:solidFill>
                  <a:srgbClr val="000000"/>
                </a:solidFill>
                <a:latin typeface="Times New Roman" pitchFamily="18" charset="0"/>
              </a:rPr>
              <a:t>对无序序列</a:t>
            </a:r>
            <a:r>
              <a:rPr kumimoji="1" lang="en-US" altLang="zh-CN" sz="2800" b="1" dirty="0">
                <a:solidFill>
                  <a:srgbClr val="000000"/>
                </a:solidFill>
                <a:latin typeface="Times New Roman" pitchFamily="18" charset="0"/>
              </a:rPr>
              <a:t>{50</a:t>
            </a:r>
            <a:r>
              <a:rPr kumimoji="1" lang="zh-CN" altLang="en-US" sz="2800" b="1" dirty="0">
                <a:solidFill>
                  <a:srgbClr val="000000"/>
                </a:solidFill>
                <a:latin typeface="Times New Roman" pitchFamily="18" charset="0"/>
              </a:rPr>
              <a:t>，</a:t>
            </a:r>
            <a:r>
              <a:rPr kumimoji="1" lang="en-US" altLang="zh-CN" sz="2800" b="1" dirty="0">
                <a:solidFill>
                  <a:srgbClr val="000000"/>
                </a:solidFill>
                <a:latin typeface="Times New Roman" pitchFamily="18" charset="0"/>
              </a:rPr>
              <a:t>38</a:t>
            </a:r>
            <a:r>
              <a:rPr kumimoji="1" lang="zh-CN" altLang="en-US" sz="2800" b="1" dirty="0">
                <a:solidFill>
                  <a:srgbClr val="000000"/>
                </a:solidFill>
                <a:latin typeface="Times New Roman" pitchFamily="18" charset="0"/>
              </a:rPr>
              <a:t>，</a:t>
            </a:r>
            <a:r>
              <a:rPr kumimoji="1" lang="en-US" altLang="zh-CN" sz="2800" b="1" dirty="0">
                <a:solidFill>
                  <a:srgbClr val="000000"/>
                </a:solidFill>
                <a:latin typeface="Times New Roman" pitchFamily="18" charset="0"/>
              </a:rPr>
              <a:t>48</a:t>
            </a:r>
            <a:r>
              <a:rPr kumimoji="1" lang="zh-CN" altLang="en-US" sz="2800" b="1" dirty="0">
                <a:solidFill>
                  <a:srgbClr val="000000"/>
                </a:solidFill>
                <a:latin typeface="Times New Roman" pitchFamily="18" charset="0"/>
              </a:rPr>
              <a:t>，</a:t>
            </a:r>
            <a:r>
              <a:rPr kumimoji="1" lang="en-US" altLang="zh-CN" sz="2800" b="1" dirty="0">
                <a:solidFill>
                  <a:srgbClr val="000000"/>
                </a:solidFill>
                <a:latin typeface="Times New Roman" pitchFamily="18" charset="0"/>
              </a:rPr>
              <a:t>97</a:t>
            </a:r>
            <a:r>
              <a:rPr kumimoji="1" lang="zh-CN" altLang="en-US" sz="2800" b="1" dirty="0">
                <a:solidFill>
                  <a:srgbClr val="000000"/>
                </a:solidFill>
                <a:latin typeface="Times New Roman" pitchFamily="18" charset="0"/>
              </a:rPr>
              <a:t>，</a:t>
            </a:r>
            <a:r>
              <a:rPr kumimoji="1" lang="en-US" altLang="zh-CN" sz="2800" b="1" dirty="0">
                <a:solidFill>
                  <a:srgbClr val="000000"/>
                </a:solidFill>
                <a:latin typeface="Times New Roman" pitchFamily="18" charset="0"/>
              </a:rPr>
              <a:t>49</a:t>
            </a:r>
            <a:r>
              <a:rPr kumimoji="1" lang="zh-CN" altLang="en-US" sz="2800" b="1" dirty="0">
                <a:solidFill>
                  <a:srgbClr val="000000"/>
                </a:solidFill>
                <a:latin typeface="Times New Roman" pitchFamily="18" charset="0"/>
              </a:rPr>
              <a:t>，</a:t>
            </a:r>
            <a:r>
              <a:rPr kumimoji="1" lang="en-US" altLang="zh-CN" sz="2800" b="1" dirty="0">
                <a:solidFill>
                  <a:srgbClr val="000000"/>
                </a:solidFill>
                <a:latin typeface="Times New Roman" pitchFamily="18" charset="0"/>
              </a:rPr>
              <a:t>13</a:t>
            </a:r>
            <a:r>
              <a:rPr kumimoji="1" lang="zh-CN" altLang="en-US" sz="2800" b="1" dirty="0">
                <a:solidFill>
                  <a:srgbClr val="000000"/>
                </a:solidFill>
                <a:latin typeface="Times New Roman" pitchFamily="18" charset="0"/>
              </a:rPr>
              <a:t>，</a:t>
            </a:r>
            <a:r>
              <a:rPr kumimoji="1" lang="en-US" altLang="zh-CN" sz="2800" b="1" dirty="0">
                <a:solidFill>
                  <a:srgbClr val="000000"/>
                </a:solidFill>
                <a:latin typeface="Times New Roman" pitchFamily="18" charset="0"/>
              </a:rPr>
              <a:t>27</a:t>
            </a:r>
            <a:r>
              <a:rPr kumimoji="1" lang="zh-CN" altLang="en-US" sz="2800" b="1" dirty="0">
                <a:solidFill>
                  <a:srgbClr val="000000"/>
                </a:solidFill>
                <a:latin typeface="Times New Roman" pitchFamily="18" charset="0"/>
              </a:rPr>
              <a:t>，</a:t>
            </a:r>
            <a:r>
              <a:rPr kumimoji="1" lang="en-US" altLang="zh-CN" sz="2800" b="1" dirty="0">
                <a:solidFill>
                  <a:srgbClr val="000000"/>
                </a:solidFill>
                <a:latin typeface="Times New Roman" pitchFamily="18" charset="0"/>
              </a:rPr>
              <a:t>65}</a:t>
            </a:r>
            <a:r>
              <a:rPr kumimoji="1" lang="zh-CN" altLang="en-US" sz="2800" b="1" dirty="0">
                <a:solidFill>
                  <a:srgbClr val="000000"/>
                </a:solidFill>
                <a:latin typeface="Times New Roman" pitchFamily="18" charset="0"/>
              </a:rPr>
              <a:t>进行堆排序。</a:t>
            </a:r>
          </a:p>
        </p:txBody>
      </p:sp>
      <p:sp>
        <p:nvSpPr>
          <p:cNvPr id="14" name="Oval 3"/>
          <p:cNvSpPr>
            <a:spLocks noChangeArrowheads="1"/>
          </p:cNvSpPr>
          <p:nvPr/>
        </p:nvSpPr>
        <p:spPr bwMode="auto">
          <a:xfrm>
            <a:off x="1466850" y="4267200"/>
            <a:ext cx="457200" cy="381000"/>
          </a:xfrm>
          <a:prstGeom prst="ellipse">
            <a:avLst/>
          </a:prstGeom>
          <a:noFill/>
          <a:ln w="9525">
            <a:solidFill>
              <a:srgbClr val="000000"/>
            </a:solidFill>
            <a:miter lim="800000"/>
            <a:headEnd/>
            <a:tailEnd/>
          </a:ln>
          <a:effec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800" b="0" i="0" u="none" strike="noStrike" kern="0" cap="none" spc="0" normalizeH="0" baseline="0" noProof="0">
                <a:ln>
                  <a:noFill/>
                </a:ln>
                <a:solidFill>
                  <a:srgbClr val="000000"/>
                </a:solidFill>
                <a:effectLst/>
                <a:uLnTx/>
                <a:uFillTx/>
                <a:latin typeface="Tahoma" pitchFamily="34" charset="0"/>
                <a:ea typeface="楷体_GB2312" pitchFamily="49" charset="-122"/>
              </a:rPr>
              <a:t>38</a:t>
            </a:r>
          </a:p>
        </p:txBody>
      </p:sp>
      <p:sp>
        <p:nvSpPr>
          <p:cNvPr id="15" name="Oval 4"/>
          <p:cNvSpPr>
            <a:spLocks noChangeArrowheads="1"/>
          </p:cNvSpPr>
          <p:nvPr/>
        </p:nvSpPr>
        <p:spPr bwMode="auto">
          <a:xfrm>
            <a:off x="2152650" y="3581400"/>
            <a:ext cx="457200" cy="381000"/>
          </a:xfrm>
          <a:prstGeom prst="ellipse">
            <a:avLst/>
          </a:prstGeom>
          <a:noFill/>
          <a:ln w="9525">
            <a:solidFill>
              <a:srgbClr val="000000"/>
            </a:solidFill>
            <a:miter lim="800000"/>
            <a:headEnd/>
            <a:tailEnd/>
          </a:ln>
          <a:effec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800" b="0" i="0" u="none" strike="noStrike" kern="0" cap="none" spc="0" normalizeH="0" baseline="0" noProof="0">
                <a:ln>
                  <a:noFill/>
                </a:ln>
                <a:solidFill>
                  <a:srgbClr val="000000"/>
                </a:solidFill>
                <a:effectLst/>
                <a:uLnTx/>
                <a:uFillTx/>
                <a:latin typeface="Tahoma" pitchFamily="34" charset="0"/>
                <a:ea typeface="楷体_GB2312" pitchFamily="49" charset="-122"/>
              </a:rPr>
              <a:t>50</a:t>
            </a:r>
          </a:p>
        </p:txBody>
      </p:sp>
      <p:sp>
        <p:nvSpPr>
          <p:cNvPr id="16" name="Oval 5"/>
          <p:cNvSpPr>
            <a:spLocks noChangeArrowheads="1"/>
          </p:cNvSpPr>
          <p:nvPr/>
        </p:nvSpPr>
        <p:spPr bwMode="auto">
          <a:xfrm>
            <a:off x="1009650" y="5105400"/>
            <a:ext cx="457200" cy="381000"/>
          </a:xfrm>
          <a:prstGeom prst="ellipse">
            <a:avLst/>
          </a:prstGeom>
          <a:noFill/>
          <a:ln w="9525">
            <a:solidFill>
              <a:srgbClr val="000000"/>
            </a:solidFill>
            <a:miter lim="800000"/>
            <a:headEnd/>
            <a:tailEnd/>
          </a:ln>
          <a:effec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800" b="0" i="0" u="none" strike="noStrike" kern="0" cap="none" spc="0" normalizeH="0" baseline="0" noProof="0">
                <a:ln>
                  <a:noFill/>
                </a:ln>
                <a:solidFill>
                  <a:srgbClr val="000000"/>
                </a:solidFill>
                <a:effectLst/>
                <a:uLnTx/>
                <a:uFillTx/>
                <a:latin typeface="Tahoma" pitchFamily="34" charset="0"/>
                <a:ea typeface="楷体_GB2312" pitchFamily="49" charset="-122"/>
              </a:rPr>
              <a:t>97</a:t>
            </a:r>
          </a:p>
        </p:txBody>
      </p:sp>
      <p:sp>
        <p:nvSpPr>
          <p:cNvPr id="17" name="Oval 6"/>
          <p:cNvSpPr>
            <a:spLocks noChangeArrowheads="1"/>
          </p:cNvSpPr>
          <p:nvPr/>
        </p:nvSpPr>
        <p:spPr bwMode="auto">
          <a:xfrm>
            <a:off x="1771650" y="5105400"/>
            <a:ext cx="457200" cy="381000"/>
          </a:xfrm>
          <a:prstGeom prst="ellipse">
            <a:avLst/>
          </a:prstGeom>
          <a:noFill/>
          <a:ln w="9525">
            <a:solidFill>
              <a:srgbClr val="000000"/>
            </a:solidFill>
            <a:miter lim="800000"/>
            <a:headEnd/>
            <a:tailEnd/>
          </a:ln>
          <a:effec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800" b="0" i="0" u="none" strike="noStrike" kern="0" cap="none" spc="0" normalizeH="0" baseline="0" noProof="0">
                <a:ln>
                  <a:noFill/>
                </a:ln>
                <a:solidFill>
                  <a:srgbClr val="000000"/>
                </a:solidFill>
                <a:effectLst/>
                <a:uLnTx/>
                <a:uFillTx/>
                <a:latin typeface="Tahoma" pitchFamily="34" charset="0"/>
                <a:ea typeface="楷体_GB2312" pitchFamily="49" charset="-122"/>
              </a:rPr>
              <a:t>49</a:t>
            </a:r>
          </a:p>
        </p:txBody>
      </p:sp>
      <p:sp>
        <p:nvSpPr>
          <p:cNvPr id="18" name="Oval 7"/>
          <p:cNvSpPr>
            <a:spLocks noChangeArrowheads="1"/>
          </p:cNvSpPr>
          <p:nvPr/>
        </p:nvSpPr>
        <p:spPr bwMode="auto">
          <a:xfrm>
            <a:off x="2914650" y="4267200"/>
            <a:ext cx="457200" cy="381000"/>
          </a:xfrm>
          <a:prstGeom prst="ellipse">
            <a:avLst/>
          </a:prstGeom>
          <a:noFill/>
          <a:ln w="9525">
            <a:solidFill>
              <a:srgbClr val="000000"/>
            </a:solidFill>
            <a:miter lim="800000"/>
            <a:headEnd/>
            <a:tailEnd/>
          </a:ln>
          <a:effec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800" b="0" i="0" u="none" strike="noStrike" kern="0" cap="none" spc="0" normalizeH="0" baseline="0" noProof="0">
                <a:ln>
                  <a:noFill/>
                </a:ln>
                <a:solidFill>
                  <a:srgbClr val="000000"/>
                </a:solidFill>
                <a:effectLst/>
                <a:uLnTx/>
                <a:uFillTx/>
                <a:latin typeface="Tahoma" pitchFamily="34" charset="0"/>
                <a:ea typeface="楷体_GB2312" pitchFamily="49" charset="-122"/>
              </a:rPr>
              <a:t>48</a:t>
            </a:r>
          </a:p>
        </p:txBody>
      </p:sp>
      <p:sp>
        <p:nvSpPr>
          <p:cNvPr id="19" name="Oval 8"/>
          <p:cNvSpPr>
            <a:spLocks noChangeArrowheads="1"/>
          </p:cNvSpPr>
          <p:nvPr/>
        </p:nvSpPr>
        <p:spPr bwMode="auto">
          <a:xfrm>
            <a:off x="2457450" y="5105400"/>
            <a:ext cx="457200" cy="381000"/>
          </a:xfrm>
          <a:prstGeom prst="ellipse">
            <a:avLst/>
          </a:prstGeom>
          <a:noFill/>
          <a:ln w="9525">
            <a:solidFill>
              <a:srgbClr val="000000"/>
            </a:solidFill>
            <a:miter lim="800000"/>
            <a:headEnd/>
            <a:tailEnd/>
          </a:ln>
          <a:effec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800" b="0" i="0" u="none" strike="noStrike" kern="0" cap="none" spc="0" normalizeH="0" baseline="0" noProof="0">
                <a:ln>
                  <a:noFill/>
                </a:ln>
                <a:solidFill>
                  <a:srgbClr val="000000"/>
                </a:solidFill>
                <a:effectLst/>
                <a:uLnTx/>
                <a:uFillTx/>
                <a:latin typeface="Tahoma" pitchFamily="34" charset="0"/>
                <a:ea typeface="楷体_GB2312" pitchFamily="49" charset="-122"/>
              </a:rPr>
              <a:t>13</a:t>
            </a:r>
          </a:p>
        </p:txBody>
      </p:sp>
      <p:sp>
        <p:nvSpPr>
          <p:cNvPr id="20" name="Oval 9"/>
          <p:cNvSpPr>
            <a:spLocks noChangeArrowheads="1"/>
          </p:cNvSpPr>
          <p:nvPr/>
        </p:nvSpPr>
        <p:spPr bwMode="auto">
          <a:xfrm>
            <a:off x="3524250" y="5105400"/>
            <a:ext cx="457200" cy="381000"/>
          </a:xfrm>
          <a:prstGeom prst="ellipse">
            <a:avLst/>
          </a:prstGeom>
          <a:noFill/>
          <a:ln w="9525">
            <a:solidFill>
              <a:srgbClr val="000000"/>
            </a:solidFill>
            <a:miter lim="800000"/>
            <a:headEnd/>
            <a:tailEnd/>
          </a:ln>
          <a:effec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800" b="0" i="0" u="none" strike="noStrike" kern="0" cap="none" spc="0" normalizeH="0" baseline="0" noProof="0">
                <a:ln>
                  <a:noFill/>
                </a:ln>
                <a:solidFill>
                  <a:srgbClr val="000000"/>
                </a:solidFill>
                <a:effectLst/>
                <a:uLnTx/>
                <a:uFillTx/>
                <a:latin typeface="Tahoma" pitchFamily="34" charset="0"/>
                <a:ea typeface="楷体_GB2312" pitchFamily="49" charset="-122"/>
              </a:rPr>
              <a:t>27</a:t>
            </a:r>
          </a:p>
        </p:txBody>
      </p:sp>
      <p:sp>
        <p:nvSpPr>
          <p:cNvPr id="21" name="Oval 10"/>
          <p:cNvSpPr>
            <a:spLocks noChangeArrowheads="1"/>
          </p:cNvSpPr>
          <p:nvPr/>
        </p:nvSpPr>
        <p:spPr bwMode="auto">
          <a:xfrm>
            <a:off x="628650" y="5943600"/>
            <a:ext cx="457200" cy="381000"/>
          </a:xfrm>
          <a:prstGeom prst="ellipse">
            <a:avLst/>
          </a:prstGeom>
          <a:noFill/>
          <a:ln w="9525">
            <a:solidFill>
              <a:srgbClr val="000000"/>
            </a:solidFill>
            <a:miter lim="800000"/>
            <a:headEnd/>
            <a:tailEnd/>
          </a:ln>
          <a:effec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800" b="0" i="0" u="none" strike="noStrike" kern="0" cap="none" spc="0" normalizeH="0" baseline="0" noProof="0">
                <a:ln>
                  <a:noFill/>
                </a:ln>
                <a:solidFill>
                  <a:srgbClr val="000000"/>
                </a:solidFill>
                <a:effectLst/>
                <a:uLnTx/>
                <a:uFillTx/>
                <a:latin typeface="Tahoma" pitchFamily="34" charset="0"/>
                <a:ea typeface="楷体_GB2312" pitchFamily="49" charset="-122"/>
              </a:rPr>
              <a:t>65</a:t>
            </a:r>
          </a:p>
        </p:txBody>
      </p:sp>
      <p:sp>
        <p:nvSpPr>
          <p:cNvPr id="22" name="Line 11"/>
          <p:cNvSpPr>
            <a:spLocks noChangeShapeType="1"/>
          </p:cNvSpPr>
          <p:nvPr/>
        </p:nvSpPr>
        <p:spPr bwMode="auto">
          <a:xfrm flipH="1">
            <a:off x="1771650" y="3886200"/>
            <a:ext cx="381000" cy="381000"/>
          </a:xfrm>
          <a:prstGeom prst="line">
            <a:avLst/>
          </a:prstGeom>
          <a:noFill/>
          <a:ln w="9525">
            <a:solidFill>
              <a:srgbClr val="000000"/>
            </a:solidFill>
            <a:miter lim="800000"/>
            <a:headEnd/>
            <a:tailEnd/>
          </a:ln>
          <a:effectLst/>
        </p:spPr>
        <p:txBody>
          <a:bodyPr wrap="none"/>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CN" altLang="en-US" sz="3000" b="1" i="0" u="none" strike="noStrike" kern="0" cap="none" spc="0" normalizeH="0" baseline="0" noProof="0">
              <a:ln>
                <a:noFill/>
              </a:ln>
              <a:solidFill>
                <a:srgbClr val="6600CC"/>
              </a:solidFill>
              <a:effectLst/>
              <a:uLnTx/>
              <a:uFillTx/>
              <a:latin typeface="Times New Roman" pitchFamily="18" charset="0"/>
              <a:ea typeface="楷体_GB2312" pitchFamily="49" charset="-122"/>
            </a:endParaRPr>
          </a:p>
        </p:txBody>
      </p:sp>
      <p:sp>
        <p:nvSpPr>
          <p:cNvPr id="23" name="Line 12"/>
          <p:cNvSpPr>
            <a:spLocks noChangeShapeType="1"/>
          </p:cNvSpPr>
          <p:nvPr/>
        </p:nvSpPr>
        <p:spPr bwMode="auto">
          <a:xfrm>
            <a:off x="2533650" y="3886200"/>
            <a:ext cx="457200" cy="457200"/>
          </a:xfrm>
          <a:prstGeom prst="line">
            <a:avLst/>
          </a:prstGeom>
          <a:noFill/>
          <a:ln w="9525">
            <a:solidFill>
              <a:srgbClr val="000000"/>
            </a:solidFill>
            <a:miter lim="800000"/>
            <a:headEnd/>
            <a:tailEnd/>
          </a:ln>
          <a:effectLst/>
        </p:spPr>
        <p:txBody>
          <a:bodyPr wrap="none"/>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CN" altLang="en-US" sz="3000" b="1" i="0" u="none" strike="noStrike" kern="0" cap="none" spc="0" normalizeH="0" baseline="0" noProof="0">
              <a:ln>
                <a:noFill/>
              </a:ln>
              <a:solidFill>
                <a:srgbClr val="6600CC"/>
              </a:solidFill>
              <a:effectLst/>
              <a:uLnTx/>
              <a:uFillTx/>
              <a:latin typeface="Times New Roman" pitchFamily="18" charset="0"/>
              <a:ea typeface="楷体_GB2312" pitchFamily="49" charset="-122"/>
            </a:endParaRPr>
          </a:p>
        </p:txBody>
      </p:sp>
      <p:sp>
        <p:nvSpPr>
          <p:cNvPr id="24" name="Line 13"/>
          <p:cNvSpPr>
            <a:spLocks noChangeShapeType="1"/>
          </p:cNvSpPr>
          <p:nvPr/>
        </p:nvSpPr>
        <p:spPr bwMode="auto">
          <a:xfrm flipH="1">
            <a:off x="1238250" y="4648200"/>
            <a:ext cx="304800" cy="457200"/>
          </a:xfrm>
          <a:prstGeom prst="line">
            <a:avLst/>
          </a:prstGeom>
          <a:noFill/>
          <a:ln w="9525">
            <a:solidFill>
              <a:srgbClr val="000000"/>
            </a:solidFill>
            <a:miter lim="800000"/>
            <a:headEnd/>
            <a:tailEnd/>
          </a:ln>
          <a:effectLst/>
        </p:spPr>
        <p:txBody>
          <a:bodyPr wrap="none"/>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CN" altLang="en-US" sz="3000" b="1" i="0" u="none" strike="noStrike" kern="0" cap="none" spc="0" normalizeH="0" baseline="0" noProof="0">
              <a:ln>
                <a:noFill/>
              </a:ln>
              <a:solidFill>
                <a:srgbClr val="6600CC"/>
              </a:solidFill>
              <a:effectLst/>
              <a:uLnTx/>
              <a:uFillTx/>
              <a:latin typeface="Times New Roman" pitchFamily="18" charset="0"/>
              <a:ea typeface="楷体_GB2312" pitchFamily="49" charset="-122"/>
            </a:endParaRPr>
          </a:p>
        </p:txBody>
      </p:sp>
      <p:sp>
        <p:nvSpPr>
          <p:cNvPr id="25" name="Line 14"/>
          <p:cNvSpPr>
            <a:spLocks noChangeShapeType="1"/>
          </p:cNvSpPr>
          <p:nvPr/>
        </p:nvSpPr>
        <p:spPr bwMode="auto">
          <a:xfrm flipH="1">
            <a:off x="857250" y="5486400"/>
            <a:ext cx="228600" cy="457200"/>
          </a:xfrm>
          <a:prstGeom prst="line">
            <a:avLst/>
          </a:prstGeom>
          <a:noFill/>
          <a:ln w="9525">
            <a:solidFill>
              <a:srgbClr val="000000"/>
            </a:solidFill>
            <a:miter lim="800000"/>
            <a:headEnd/>
            <a:tailEnd/>
          </a:ln>
          <a:effectLst/>
        </p:spPr>
        <p:txBody>
          <a:bodyPr wrap="none"/>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CN" altLang="en-US" sz="3000" b="1" i="0" u="none" strike="noStrike" kern="0" cap="none" spc="0" normalizeH="0" baseline="0" noProof="0">
              <a:ln>
                <a:noFill/>
              </a:ln>
              <a:solidFill>
                <a:srgbClr val="6600CC"/>
              </a:solidFill>
              <a:effectLst/>
              <a:uLnTx/>
              <a:uFillTx/>
              <a:latin typeface="Times New Roman" pitchFamily="18" charset="0"/>
              <a:ea typeface="楷体_GB2312" pitchFamily="49" charset="-122"/>
            </a:endParaRPr>
          </a:p>
        </p:txBody>
      </p:sp>
      <p:sp>
        <p:nvSpPr>
          <p:cNvPr id="26" name="Line 15"/>
          <p:cNvSpPr>
            <a:spLocks noChangeShapeType="1"/>
          </p:cNvSpPr>
          <p:nvPr/>
        </p:nvSpPr>
        <p:spPr bwMode="auto">
          <a:xfrm>
            <a:off x="1771650" y="4648200"/>
            <a:ext cx="228600" cy="457200"/>
          </a:xfrm>
          <a:prstGeom prst="line">
            <a:avLst/>
          </a:prstGeom>
          <a:noFill/>
          <a:ln w="9525">
            <a:solidFill>
              <a:srgbClr val="000000"/>
            </a:solidFill>
            <a:miter lim="800000"/>
            <a:headEnd/>
            <a:tailEnd/>
          </a:ln>
          <a:effectLst/>
        </p:spPr>
        <p:txBody>
          <a:bodyPr wrap="none"/>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CN" altLang="en-US" sz="3000" b="1" i="0" u="none" strike="noStrike" kern="0" cap="none" spc="0" normalizeH="0" baseline="0" noProof="0">
              <a:ln>
                <a:noFill/>
              </a:ln>
              <a:solidFill>
                <a:srgbClr val="6600CC"/>
              </a:solidFill>
              <a:effectLst/>
              <a:uLnTx/>
              <a:uFillTx/>
              <a:latin typeface="Times New Roman" pitchFamily="18" charset="0"/>
              <a:ea typeface="楷体_GB2312" pitchFamily="49" charset="-122"/>
            </a:endParaRPr>
          </a:p>
        </p:txBody>
      </p:sp>
      <p:sp>
        <p:nvSpPr>
          <p:cNvPr id="27" name="Line 16"/>
          <p:cNvSpPr>
            <a:spLocks noChangeShapeType="1"/>
          </p:cNvSpPr>
          <p:nvPr/>
        </p:nvSpPr>
        <p:spPr bwMode="auto">
          <a:xfrm flipH="1">
            <a:off x="2686050" y="4572000"/>
            <a:ext cx="304800" cy="533400"/>
          </a:xfrm>
          <a:prstGeom prst="line">
            <a:avLst/>
          </a:prstGeom>
          <a:noFill/>
          <a:ln w="9525">
            <a:solidFill>
              <a:srgbClr val="000000"/>
            </a:solidFill>
            <a:miter lim="800000"/>
            <a:headEnd/>
            <a:tailEnd/>
          </a:ln>
          <a:effectLst/>
        </p:spPr>
        <p:txBody>
          <a:bodyPr wrap="none"/>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CN" altLang="en-US" sz="3000" b="1" i="0" u="none" strike="noStrike" kern="0" cap="none" spc="0" normalizeH="0" baseline="0" noProof="0">
              <a:ln>
                <a:noFill/>
              </a:ln>
              <a:solidFill>
                <a:srgbClr val="6600CC"/>
              </a:solidFill>
              <a:effectLst/>
              <a:uLnTx/>
              <a:uFillTx/>
              <a:latin typeface="Times New Roman" pitchFamily="18" charset="0"/>
              <a:ea typeface="楷体_GB2312" pitchFamily="49" charset="-122"/>
            </a:endParaRPr>
          </a:p>
        </p:txBody>
      </p:sp>
      <p:sp>
        <p:nvSpPr>
          <p:cNvPr id="28" name="Line 17"/>
          <p:cNvSpPr>
            <a:spLocks noChangeShapeType="1"/>
          </p:cNvSpPr>
          <p:nvPr/>
        </p:nvSpPr>
        <p:spPr bwMode="auto">
          <a:xfrm>
            <a:off x="3295650" y="4572000"/>
            <a:ext cx="381000" cy="533400"/>
          </a:xfrm>
          <a:prstGeom prst="line">
            <a:avLst/>
          </a:prstGeom>
          <a:noFill/>
          <a:ln w="9525">
            <a:solidFill>
              <a:srgbClr val="000000"/>
            </a:solidFill>
            <a:miter lim="800000"/>
            <a:headEnd/>
            <a:tailEnd/>
          </a:ln>
          <a:effectLst/>
        </p:spPr>
        <p:txBody>
          <a:bodyPr wrap="none"/>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CN" altLang="en-US" sz="3000" b="1" i="0" u="none" strike="noStrike" kern="0" cap="none" spc="0" normalizeH="0" baseline="0" noProof="0">
              <a:ln>
                <a:noFill/>
              </a:ln>
              <a:solidFill>
                <a:srgbClr val="6600CC"/>
              </a:solidFill>
              <a:effectLst/>
              <a:uLnTx/>
              <a:uFillTx/>
              <a:latin typeface="Times New Roman" pitchFamily="18" charset="0"/>
              <a:ea typeface="楷体_GB2312" pitchFamily="49" charset="-122"/>
            </a:endParaRPr>
          </a:p>
        </p:txBody>
      </p:sp>
      <p:sp>
        <p:nvSpPr>
          <p:cNvPr id="29" name="Text Box 18"/>
          <p:cNvSpPr txBox="1">
            <a:spLocks noChangeArrowheads="1"/>
          </p:cNvSpPr>
          <p:nvPr/>
        </p:nvSpPr>
        <p:spPr bwMode="auto">
          <a:xfrm>
            <a:off x="4321175" y="2467908"/>
            <a:ext cx="4427538" cy="3539430"/>
          </a:xfrm>
          <a:prstGeom prst="rect">
            <a:avLst/>
          </a:prstGeom>
          <a:noFill/>
          <a:ln w="9525" cap="rnd" algn="ctr">
            <a:noFill/>
            <a:prstDash val="sysDot"/>
            <a:miter lim="800000"/>
            <a:headEnd/>
            <a:tailEnd/>
          </a:ln>
          <a:effectLst/>
        </p:spPr>
        <p:txBody>
          <a:bodyPr>
            <a:spAutoFit/>
          </a:bodyPr>
          <a:lstStyle/>
          <a:p>
            <a:pPr algn="just" fontAlgn="base">
              <a:spcBef>
                <a:spcPct val="0"/>
              </a:spcBef>
              <a:spcAft>
                <a:spcPct val="0"/>
              </a:spcAft>
            </a:pPr>
            <a:r>
              <a:rPr kumimoji="1" lang="zh-CN" altLang="en-US" sz="2800" b="1" dirty="0">
                <a:solidFill>
                  <a:srgbClr val="3333FF"/>
                </a:solidFill>
                <a:latin typeface="SimSun" panose="02010600030101010101" pitchFamily="2" charset="-122"/>
                <a:ea typeface="SimSun" panose="02010600030101010101" pitchFamily="2" charset="-122"/>
              </a:rPr>
              <a:t>（</a:t>
            </a:r>
            <a:r>
              <a:rPr kumimoji="1" lang="en-US" altLang="zh-CN" sz="2800" b="1" dirty="0">
                <a:solidFill>
                  <a:srgbClr val="3333FF"/>
                </a:solidFill>
                <a:latin typeface="SimSun" panose="02010600030101010101" pitchFamily="2" charset="-122"/>
                <a:ea typeface="SimSun" panose="02010600030101010101" pitchFamily="2" charset="-122"/>
              </a:rPr>
              <a:t>1</a:t>
            </a:r>
            <a:r>
              <a:rPr kumimoji="1" lang="zh-CN" altLang="en-US" sz="2800" b="1" dirty="0">
                <a:solidFill>
                  <a:srgbClr val="3333FF"/>
                </a:solidFill>
                <a:latin typeface="SimSun" panose="02010600030101010101" pitchFamily="2" charset="-122"/>
                <a:ea typeface="SimSun" panose="02010600030101010101" pitchFamily="2" charset="-122"/>
              </a:rPr>
              <a:t>）先建一个完全二叉树</a:t>
            </a:r>
            <a:r>
              <a:rPr kumimoji="1" lang="zh-CN" altLang="en-US" sz="2800" b="1" dirty="0">
                <a:solidFill>
                  <a:srgbClr val="003366"/>
                </a:solidFill>
                <a:latin typeface="SimSun" panose="02010600030101010101" pitchFamily="2" charset="-122"/>
                <a:ea typeface="SimSun" panose="02010600030101010101" pitchFamily="2" charset="-122"/>
              </a:rPr>
              <a:t>； </a:t>
            </a:r>
            <a:endParaRPr kumimoji="1" lang="en-US" altLang="zh-CN" sz="2800" b="1" dirty="0">
              <a:solidFill>
                <a:srgbClr val="3333FF"/>
              </a:solidFill>
              <a:latin typeface="SimSun" panose="02010600030101010101" pitchFamily="2" charset="-122"/>
              <a:ea typeface="SimSun" panose="02010600030101010101" pitchFamily="2" charset="-122"/>
            </a:endParaRPr>
          </a:p>
          <a:p>
            <a:pPr algn="just" fontAlgn="base">
              <a:spcBef>
                <a:spcPct val="0"/>
              </a:spcBef>
              <a:spcAft>
                <a:spcPct val="0"/>
              </a:spcAft>
            </a:pPr>
            <a:r>
              <a:rPr kumimoji="1" lang="zh-CN" altLang="en-US" sz="2800" b="1" dirty="0">
                <a:solidFill>
                  <a:srgbClr val="3333FF"/>
                </a:solidFill>
                <a:latin typeface="SimSun" panose="02010600030101010101" pitchFamily="2" charset="-122"/>
                <a:ea typeface="SimSun" panose="02010600030101010101" pitchFamily="2" charset="-122"/>
              </a:rPr>
              <a:t>（</a:t>
            </a:r>
            <a:r>
              <a:rPr kumimoji="1" lang="en-US" altLang="zh-CN" sz="2800" b="1" dirty="0">
                <a:solidFill>
                  <a:srgbClr val="3333FF"/>
                </a:solidFill>
                <a:latin typeface="SimSun" panose="02010600030101010101" pitchFamily="2" charset="-122"/>
                <a:ea typeface="SimSun" panose="02010600030101010101" pitchFamily="2" charset="-122"/>
              </a:rPr>
              <a:t>2</a:t>
            </a:r>
            <a:r>
              <a:rPr kumimoji="1" lang="zh-CN" altLang="en-US" sz="2800" b="1" dirty="0">
                <a:solidFill>
                  <a:srgbClr val="3333FF"/>
                </a:solidFill>
                <a:latin typeface="SimSun" panose="02010600030101010101" pitchFamily="2" charset="-122"/>
                <a:ea typeface="SimSun" panose="02010600030101010101" pitchFamily="2" charset="-122"/>
              </a:rPr>
              <a:t>）从最后一个</a:t>
            </a:r>
            <a:r>
              <a:rPr kumimoji="1" lang="zh-CN" altLang="en-US" sz="2800" b="1" dirty="0">
                <a:solidFill>
                  <a:srgbClr val="FF0000"/>
                </a:solidFill>
                <a:latin typeface="SimSun" panose="02010600030101010101" pitchFamily="2" charset="-122"/>
                <a:ea typeface="SimSun" panose="02010600030101010101" pitchFamily="2" charset="-122"/>
              </a:rPr>
              <a:t>非终端结点（假设</a:t>
            </a:r>
            <a:r>
              <a:rPr kumimoji="1" lang="en-US" altLang="zh-CN" sz="2800" b="1" dirty="0" err="1">
                <a:solidFill>
                  <a:srgbClr val="FF0000"/>
                </a:solidFill>
                <a:latin typeface="SimSun" panose="02010600030101010101" pitchFamily="2" charset="-122"/>
                <a:ea typeface="SimSun" panose="02010600030101010101" pitchFamily="2" charset="-122"/>
              </a:rPr>
              <a:t>i</a:t>
            </a:r>
            <a:r>
              <a:rPr kumimoji="1" lang="zh-CN" altLang="en-US" sz="2800" b="1" dirty="0">
                <a:solidFill>
                  <a:srgbClr val="FF0000"/>
                </a:solidFill>
                <a:latin typeface="SimSun" panose="02010600030101010101" pitchFamily="2" charset="-122"/>
                <a:ea typeface="SimSun" panose="02010600030101010101" pitchFamily="2" charset="-122"/>
              </a:rPr>
              <a:t>）</a:t>
            </a:r>
            <a:r>
              <a:rPr kumimoji="1" lang="zh-CN" altLang="en-US" sz="2800" b="1" dirty="0">
                <a:solidFill>
                  <a:srgbClr val="3333FF"/>
                </a:solidFill>
                <a:latin typeface="SimSun" panose="02010600030101010101" pitchFamily="2" charset="-122"/>
                <a:ea typeface="SimSun" panose="02010600030101010101" pitchFamily="2" charset="-122"/>
              </a:rPr>
              <a:t>开始建堆，不断进行“</a:t>
            </a:r>
            <a:r>
              <a:rPr kumimoji="1" lang="zh-CN" altLang="en-US" sz="2800" b="1" dirty="0">
                <a:solidFill>
                  <a:srgbClr val="FF0000"/>
                </a:solidFill>
                <a:latin typeface="SimSun" panose="02010600030101010101" pitchFamily="2" charset="-122"/>
                <a:ea typeface="SimSun" panose="02010600030101010101" pitchFamily="2" charset="-122"/>
              </a:rPr>
              <a:t>筛选</a:t>
            </a:r>
            <a:r>
              <a:rPr kumimoji="1" lang="zh-CN" altLang="en-US" sz="2800" b="1" dirty="0">
                <a:solidFill>
                  <a:srgbClr val="3333FF"/>
                </a:solidFill>
                <a:latin typeface="SimSun" panose="02010600030101010101" pitchFamily="2" charset="-122"/>
                <a:ea typeface="SimSun" panose="02010600030101010101" pitchFamily="2" charset="-122"/>
              </a:rPr>
              <a:t>”；</a:t>
            </a:r>
          </a:p>
          <a:p>
            <a:pPr algn="just" fontAlgn="base">
              <a:spcBef>
                <a:spcPct val="0"/>
              </a:spcBef>
              <a:spcAft>
                <a:spcPct val="0"/>
              </a:spcAft>
            </a:pPr>
            <a:r>
              <a:rPr kumimoji="1" lang="en-US" altLang="zh-CN" sz="2800" b="1" dirty="0">
                <a:solidFill>
                  <a:srgbClr val="3333FF"/>
                </a:solidFill>
                <a:latin typeface="SimSun" panose="02010600030101010101" pitchFamily="2" charset="-122"/>
                <a:ea typeface="SimSun" panose="02010600030101010101" pitchFamily="2" charset="-122"/>
              </a:rPr>
              <a:t>n</a:t>
            </a:r>
            <a:r>
              <a:rPr kumimoji="1" lang="zh-CN" altLang="en-US" sz="2800" b="1" dirty="0">
                <a:solidFill>
                  <a:srgbClr val="3333FF"/>
                </a:solidFill>
                <a:latin typeface="SimSun" panose="02010600030101010101" pitchFamily="2" charset="-122"/>
                <a:ea typeface="SimSun" panose="02010600030101010101" pitchFamily="2" charset="-122"/>
              </a:rPr>
              <a:t>个结点</a:t>
            </a:r>
            <a:r>
              <a:rPr kumimoji="1" lang="en-US" altLang="zh-CN" sz="2800" b="1" dirty="0">
                <a:solidFill>
                  <a:srgbClr val="3333FF"/>
                </a:solidFill>
                <a:latin typeface="SimSun" panose="02010600030101010101" pitchFamily="2" charset="-122"/>
                <a:ea typeface="SimSun" panose="02010600030101010101" pitchFamily="2" charset="-122"/>
              </a:rPr>
              <a:t>,</a:t>
            </a:r>
            <a:r>
              <a:rPr kumimoji="1" lang="zh-CN" altLang="en-US" sz="2800" b="1" dirty="0">
                <a:solidFill>
                  <a:srgbClr val="3333FF"/>
                </a:solidFill>
                <a:latin typeface="SimSun" panose="02010600030101010101" pitchFamily="2" charset="-122"/>
                <a:ea typeface="SimSun" panose="02010600030101010101" pitchFamily="2" charset="-122"/>
              </a:rPr>
              <a:t>最后一个非终端结点的下标是</a:t>
            </a:r>
            <a:r>
              <a:rPr kumimoji="1" lang="zh-CN" altLang="en-US" sz="2800" b="1" dirty="0">
                <a:solidFill>
                  <a:srgbClr val="FF0000"/>
                </a:solidFill>
                <a:latin typeface="SimSun" panose="02010600030101010101" pitchFamily="2" charset="-122"/>
                <a:ea typeface="SimSun" panose="02010600030101010101" pitchFamily="2" charset="-122"/>
                <a:sym typeface="Symbol" pitchFamily="18" charset="2"/>
              </a:rPr>
              <a:t></a:t>
            </a:r>
            <a:r>
              <a:rPr kumimoji="1" lang="en-US" altLang="zh-CN" sz="2800" b="1" dirty="0">
                <a:solidFill>
                  <a:srgbClr val="FF0000"/>
                </a:solidFill>
                <a:latin typeface="SimSun" panose="02010600030101010101" pitchFamily="2" charset="-122"/>
                <a:ea typeface="SimSun" panose="02010600030101010101" pitchFamily="2" charset="-122"/>
                <a:sym typeface="Symbol" pitchFamily="18" charset="2"/>
              </a:rPr>
              <a:t>n/2</a:t>
            </a:r>
            <a:r>
              <a:rPr kumimoji="1" lang="zh-CN" altLang="en-US" sz="2800" b="1" dirty="0">
                <a:solidFill>
                  <a:srgbClr val="1801BF"/>
                </a:solidFill>
                <a:latin typeface="SimSun" panose="02010600030101010101" pitchFamily="2" charset="-122"/>
                <a:ea typeface="SimSun" panose="02010600030101010101" pitchFamily="2" charset="-122"/>
                <a:sym typeface="Symbol" pitchFamily="18" charset="2"/>
              </a:rPr>
              <a:t>；</a:t>
            </a:r>
            <a:endParaRPr kumimoji="1" lang="en-US" altLang="zh-CN" sz="2800" b="1" dirty="0">
              <a:solidFill>
                <a:srgbClr val="1801BF"/>
              </a:solidFill>
              <a:latin typeface="SimSun" panose="02010600030101010101" pitchFamily="2" charset="-122"/>
              <a:ea typeface="SimSun" panose="02010600030101010101" pitchFamily="2" charset="-122"/>
              <a:sym typeface="Symbol" pitchFamily="18" charset="2"/>
            </a:endParaRPr>
          </a:p>
          <a:p>
            <a:pPr algn="just" fontAlgn="base">
              <a:spcBef>
                <a:spcPct val="0"/>
              </a:spcBef>
              <a:spcAft>
                <a:spcPct val="0"/>
              </a:spcAft>
            </a:pPr>
            <a:r>
              <a:rPr kumimoji="1" lang="zh-CN" altLang="en-US" sz="2800" b="1" dirty="0">
                <a:solidFill>
                  <a:srgbClr val="3333FF"/>
                </a:solidFill>
                <a:latin typeface="SimSun" panose="02010600030101010101" pitchFamily="2" charset="-122"/>
                <a:ea typeface="SimSun" panose="02010600030101010101" pitchFamily="2" charset="-122"/>
                <a:sym typeface="Symbol" pitchFamily="18" charset="2"/>
              </a:rPr>
              <a:t>（</a:t>
            </a:r>
            <a:r>
              <a:rPr kumimoji="1" lang="en-US" altLang="zh-CN" sz="2800" b="1" dirty="0">
                <a:solidFill>
                  <a:srgbClr val="3333FF"/>
                </a:solidFill>
                <a:latin typeface="SimSun" panose="02010600030101010101" pitchFamily="2" charset="-122"/>
                <a:ea typeface="SimSun" panose="02010600030101010101" pitchFamily="2" charset="-122"/>
                <a:sym typeface="Symbol" pitchFamily="18" charset="2"/>
              </a:rPr>
              <a:t>3</a:t>
            </a:r>
            <a:r>
              <a:rPr kumimoji="1" lang="zh-CN" altLang="en-US" sz="2800" b="1" dirty="0">
                <a:solidFill>
                  <a:srgbClr val="3333FF"/>
                </a:solidFill>
                <a:latin typeface="SimSun" panose="02010600030101010101" pitchFamily="2" charset="-122"/>
                <a:ea typeface="SimSun" panose="02010600030101010101" pitchFamily="2" charset="-122"/>
                <a:sym typeface="Symbol" pitchFamily="18" charset="2"/>
              </a:rPr>
              <a:t>）然后从</a:t>
            </a:r>
            <a:r>
              <a:rPr kumimoji="1" lang="en-US" altLang="zh-CN" sz="2800" b="1" dirty="0" err="1">
                <a:solidFill>
                  <a:srgbClr val="3333FF"/>
                </a:solidFill>
                <a:latin typeface="SimSun" panose="02010600030101010101" pitchFamily="2" charset="-122"/>
                <a:ea typeface="SimSun" panose="02010600030101010101" pitchFamily="2" charset="-122"/>
                <a:sym typeface="Symbol" pitchFamily="18" charset="2"/>
              </a:rPr>
              <a:t>i</a:t>
            </a:r>
            <a:r>
              <a:rPr kumimoji="1" lang="zh-CN" altLang="en-US" sz="2800" b="1" dirty="0">
                <a:solidFill>
                  <a:srgbClr val="3333FF"/>
                </a:solidFill>
                <a:latin typeface="SimSun" panose="02010600030101010101" pitchFamily="2" charset="-122"/>
                <a:ea typeface="SimSun" panose="02010600030101010101" pitchFamily="2" charset="-122"/>
                <a:sym typeface="Symbol" pitchFamily="18" charset="2"/>
              </a:rPr>
              <a:t>依次往前重复步骤</a:t>
            </a:r>
            <a:r>
              <a:rPr kumimoji="1" lang="en-US" altLang="zh-CN" sz="2800" b="1" dirty="0">
                <a:solidFill>
                  <a:srgbClr val="3333FF"/>
                </a:solidFill>
                <a:latin typeface="SimSun" panose="02010600030101010101" pitchFamily="2" charset="-122"/>
                <a:ea typeface="SimSun" panose="02010600030101010101" pitchFamily="2" charset="-122"/>
                <a:sym typeface="Symbol" pitchFamily="18" charset="2"/>
              </a:rPr>
              <a:t>2</a:t>
            </a:r>
          </a:p>
        </p:txBody>
      </p:sp>
      <p:sp>
        <p:nvSpPr>
          <p:cNvPr id="30" name="Text Box 20"/>
          <p:cNvSpPr txBox="1">
            <a:spLocks noChangeArrowheads="1"/>
          </p:cNvSpPr>
          <p:nvPr/>
        </p:nvSpPr>
        <p:spPr bwMode="auto">
          <a:xfrm>
            <a:off x="539750" y="995363"/>
            <a:ext cx="6013450" cy="523220"/>
          </a:xfrm>
          <a:prstGeom prst="rect">
            <a:avLst/>
          </a:prstGeom>
          <a:noFill/>
          <a:ln w="9525" algn="ctr">
            <a:noFill/>
            <a:miter lim="800000"/>
            <a:headEnd/>
            <a:tailEnd/>
          </a:ln>
          <a:effectLst/>
        </p:spPr>
        <p:txBody>
          <a:bodyPr wrap="square">
            <a:spAutoFit/>
          </a:bodyPr>
          <a:lstStyle/>
          <a:p>
            <a:pPr fontAlgn="base">
              <a:spcBef>
                <a:spcPct val="20000"/>
              </a:spcBef>
              <a:spcAft>
                <a:spcPct val="0"/>
              </a:spcAft>
              <a:buFont typeface="Wingdings" pitchFamily="2" charset="2"/>
              <a:buChar char="p"/>
            </a:pPr>
            <a:r>
              <a:rPr kumimoji="1" lang="en-US" altLang="zh-CN" sz="2800" b="1" dirty="0">
                <a:solidFill>
                  <a:srgbClr val="003300"/>
                </a:solidFill>
                <a:latin typeface="Times New Roman" pitchFamily="18" charset="0"/>
              </a:rPr>
              <a:t> </a:t>
            </a:r>
            <a:r>
              <a:rPr kumimoji="1" lang="zh-CN" altLang="en-US" sz="2800" b="1" dirty="0">
                <a:solidFill>
                  <a:srgbClr val="003300"/>
                </a:solidFill>
                <a:latin typeface="Times New Roman" pitchFamily="18" charset="0"/>
              </a:rPr>
              <a:t>如何</a:t>
            </a:r>
            <a:r>
              <a:rPr kumimoji="1" lang="zh-CN" altLang="en-US" sz="2800" b="1" dirty="0">
                <a:solidFill>
                  <a:srgbClr val="0000FF"/>
                </a:solidFill>
                <a:latin typeface="Times New Roman" pitchFamily="18" charset="0"/>
              </a:rPr>
              <a:t>由一个无序序列建成一个堆</a:t>
            </a:r>
            <a:endParaRPr kumimoji="1" lang="zh-CN" altLang="en-US" sz="2800" b="1" dirty="0">
              <a:solidFill>
                <a:srgbClr val="003300"/>
              </a:solidFill>
              <a:latin typeface="Times New Roman" pitchFamily="18" charset="0"/>
            </a:endParaRPr>
          </a:p>
        </p:txBody>
      </p:sp>
      <p:sp>
        <p:nvSpPr>
          <p:cNvPr id="31" name="Oval 23"/>
          <p:cNvSpPr>
            <a:spLocks noChangeArrowheads="1"/>
          </p:cNvSpPr>
          <p:nvPr/>
        </p:nvSpPr>
        <p:spPr bwMode="auto">
          <a:xfrm>
            <a:off x="152399" y="1787524"/>
            <a:ext cx="1143001" cy="498475"/>
          </a:xfrm>
          <a:prstGeom prst="ellipse">
            <a:avLst/>
          </a:prstGeom>
          <a:gradFill rotWithShape="0">
            <a:gsLst>
              <a:gs pos="0">
                <a:srgbClr val="99FF99">
                  <a:gamma/>
                  <a:shade val="65882"/>
                  <a:invGamma/>
                </a:srgbClr>
              </a:gs>
              <a:gs pos="50000">
                <a:srgbClr val="99FF99"/>
              </a:gs>
              <a:gs pos="100000">
                <a:srgbClr val="99FF99">
                  <a:gamma/>
                  <a:shade val="65882"/>
                  <a:invGamma/>
                </a:srgbClr>
              </a:gs>
            </a:gsLst>
            <a:lin ang="18900000" scaled="1"/>
          </a:gradFill>
          <a:ln w="9525">
            <a:solidFill>
              <a:srgbClr val="CCFFCC"/>
            </a:solidFill>
            <a:round/>
            <a:headEnd/>
            <a:tailEnd/>
          </a:ln>
          <a:effectLst/>
        </p:spPr>
        <p:txBody>
          <a:bodyPr wrap="none" anchor="ctr"/>
          <a:lstStyle/>
          <a:p>
            <a:pPr algn="ctr" fontAlgn="base">
              <a:spcBef>
                <a:spcPct val="0"/>
              </a:spcBef>
              <a:spcAft>
                <a:spcPct val="0"/>
              </a:spcAft>
            </a:pPr>
            <a:r>
              <a:rPr kumimoji="1" lang="zh-CN" altLang="en-US" sz="2800" b="1">
                <a:solidFill>
                  <a:srgbClr val="000000"/>
                </a:solidFill>
                <a:latin typeface="Times New Roman" pitchFamily="18" charset="0"/>
              </a:rPr>
              <a:t>例</a:t>
            </a:r>
          </a:p>
        </p:txBody>
      </p:sp>
    </p:spTree>
    <p:extLst>
      <p:ext uri="{BB962C8B-B14F-4D97-AF65-F5344CB8AC3E}">
        <p14:creationId xmlns:p14="http://schemas.microsoft.com/office/powerpoint/2010/main" val="3399049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0063EC4C-CFD8-4F45-A0A2-30028C1F73DB}" type="slidenum">
              <a:rPr lang="zh-CN" altLang="en-US" b="1">
                <a:solidFill>
                  <a:srgbClr val="F79646">
                    <a:lumMod val="75000"/>
                  </a:srgbClr>
                </a:solidFill>
              </a:rPr>
              <a:pPr/>
              <a:t>86</a:t>
            </a:fld>
            <a:endParaRPr lang="zh-CN" altLang="en-US" b="1" dirty="0">
              <a:solidFill>
                <a:srgbClr val="F79646">
                  <a:lumMod val="75000"/>
                </a:srgbClr>
              </a:solidFill>
            </a:endParaRPr>
          </a:p>
        </p:txBody>
      </p:sp>
      <p:sp>
        <p:nvSpPr>
          <p:cNvPr id="2" name="标题 1"/>
          <p:cNvSpPr>
            <a:spLocks noGrp="1"/>
          </p:cNvSpPr>
          <p:nvPr>
            <p:ph type="title"/>
          </p:nvPr>
        </p:nvSpPr>
        <p:spPr>
          <a:xfrm>
            <a:off x="457200" y="0"/>
            <a:ext cx="8229600" cy="1143000"/>
          </a:xfrm>
        </p:spPr>
        <p:txBody>
          <a:bodyPr>
            <a:normAutofit/>
          </a:bodyPr>
          <a:lstStyle/>
          <a:p>
            <a:pPr lvl="0" fontAlgn="base">
              <a:lnSpc>
                <a:spcPct val="150000"/>
              </a:lnSpc>
              <a:spcBef>
                <a:spcPct val="5000"/>
              </a:spcBef>
              <a:spcAft>
                <a:spcPct val="5000"/>
              </a:spcAft>
            </a:pPr>
            <a:r>
              <a:rPr kumimoji="1" lang="en-US" altLang="zh-CN" sz="3200" b="1" dirty="0">
                <a:latin typeface="Arial" charset="0"/>
                <a:ea typeface="宋体" charset="-122"/>
                <a:cs typeface="+mn-cs"/>
              </a:rPr>
              <a:t>6.4.3 </a:t>
            </a:r>
            <a:r>
              <a:rPr kumimoji="1" lang="zh-CN" altLang="en-US" sz="3200" b="1" dirty="0">
                <a:latin typeface="Arial" charset="0"/>
                <a:ea typeface="宋体" charset="-122"/>
                <a:cs typeface="+mn-cs"/>
              </a:rPr>
              <a:t>堆排序</a:t>
            </a:r>
          </a:p>
        </p:txBody>
      </p:sp>
      <p:sp>
        <p:nvSpPr>
          <p:cNvPr id="4" name="日期占位符 3"/>
          <p:cNvSpPr>
            <a:spLocks noGrp="1"/>
          </p:cNvSpPr>
          <p:nvPr>
            <p:ph type="dt" sz="half" idx="4294967295"/>
          </p:nvPr>
        </p:nvSpPr>
        <p:spPr>
          <a:xfrm>
            <a:off x="0" y="6356350"/>
            <a:ext cx="2133600" cy="365125"/>
          </a:xfrm>
        </p:spPr>
        <p:txBody>
          <a:bodyPr/>
          <a:lstStyle/>
          <a:p>
            <a:fld id="{A63F3802-72B4-421B-842C-542272A70EDD}" type="datetime1">
              <a:rPr lang="zh-CN" altLang="en-US" b="1" smtClean="0">
                <a:solidFill>
                  <a:srgbClr val="F79646">
                    <a:lumMod val="75000"/>
                  </a:srgbClr>
                </a:solidFill>
              </a:rPr>
              <a:t>2025/4/9</a:t>
            </a:fld>
            <a:endParaRPr lang="zh-CN" altLang="en-US" b="1" dirty="0">
              <a:solidFill>
                <a:srgbClr val="F79646">
                  <a:lumMod val="75000"/>
                </a:srgbClr>
              </a:solidFill>
            </a:endParaRPr>
          </a:p>
        </p:txBody>
      </p:sp>
      <p:pic>
        <p:nvPicPr>
          <p:cNvPr id="2049" name="Picture 1" descr="C:\Users\Haijun\AppData\Roaming\Tencent\Users\2968516474\QQ\WinTemp\RichOle\O5)[OOM[}$H7(6{A~41GY`Q.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73137" y="1"/>
            <a:ext cx="970863" cy="838199"/>
          </a:xfrm>
          <a:prstGeom prst="rect">
            <a:avLst/>
          </a:prstGeom>
          <a:noFill/>
          <a:extLst>
            <a:ext uri="{909E8E84-426E-40DD-AFC4-6F175D3DCCD1}">
              <a14:hiddenFill xmlns:a14="http://schemas.microsoft.com/office/drawing/2010/main">
                <a:solidFill>
                  <a:srgbClr val="FFFFFF"/>
                </a:solidFill>
              </a14:hiddenFill>
            </a:ext>
          </a:extLst>
        </p:spPr>
      </p:pic>
      <p:cxnSp>
        <p:nvCxnSpPr>
          <p:cNvPr id="12" name="直接连接符 11"/>
          <p:cNvCxnSpPr/>
          <p:nvPr/>
        </p:nvCxnSpPr>
        <p:spPr>
          <a:xfrm>
            <a:off x="457200" y="6324600"/>
            <a:ext cx="822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AutoShape 2"/>
          <p:cNvSpPr>
            <a:spLocks noChangeArrowheads="1"/>
          </p:cNvSpPr>
          <p:nvPr/>
        </p:nvSpPr>
        <p:spPr bwMode="auto">
          <a:xfrm>
            <a:off x="4645025" y="2509837"/>
            <a:ext cx="647700" cy="142875"/>
          </a:xfrm>
          <a:prstGeom prst="rightArrow">
            <a:avLst>
              <a:gd name="adj1" fmla="val 50000"/>
              <a:gd name="adj2" fmla="val 113333"/>
            </a:avLst>
          </a:prstGeom>
          <a:solidFill>
            <a:srgbClr val="000000"/>
          </a:solidFill>
          <a:ln w="9525" cap="rnd" algn="ctr">
            <a:solidFill>
              <a:srgbClr val="000000"/>
            </a:solidFill>
            <a:prstDash val="sysDot"/>
            <a:miter lim="800000"/>
            <a:headEnd/>
            <a:tailEnd/>
          </a:ln>
          <a:effec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CN" altLang="zh-CN" sz="2800" b="1" i="0" u="none" strike="noStrike" kern="0" cap="none" spc="0" normalizeH="0" baseline="0" noProof="0">
              <a:ln>
                <a:noFill/>
              </a:ln>
              <a:solidFill>
                <a:srgbClr val="000000"/>
              </a:solidFill>
              <a:effectDag name="">
                <a:cont type="tree" name="">
                  <a:effect ref="fillLine"/>
                  <a:outerShdw dist="38100" dir="13500000" algn="br">
                    <a:srgbClr val="000000"/>
                  </a:outerShdw>
                </a:cont>
                <a:cont type="tree" name="">
                  <a:effect ref="fillLine"/>
                  <a:outerShdw dist="38100" dir="2700000" algn="tl">
                    <a:srgbClr val="000000"/>
                  </a:outerShdw>
                </a:cont>
                <a:effect ref="fillLine"/>
              </a:effectDag>
              <a:uLnTx/>
              <a:uFillTx/>
              <a:latin typeface="华文楷体" pitchFamily="2" charset="-122"/>
            </a:endParaRPr>
          </a:p>
        </p:txBody>
      </p:sp>
      <p:sp>
        <p:nvSpPr>
          <p:cNvPr id="14" name="Oval 3"/>
          <p:cNvSpPr>
            <a:spLocks noChangeArrowheads="1"/>
          </p:cNvSpPr>
          <p:nvPr/>
        </p:nvSpPr>
        <p:spPr bwMode="auto">
          <a:xfrm>
            <a:off x="5795963" y="2990850"/>
            <a:ext cx="457200" cy="433387"/>
          </a:xfrm>
          <a:prstGeom prst="ellipse">
            <a:avLst/>
          </a:prstGeom>
          <a:solidFill>
            <a:srgbClr val="009DD9"/>
          </a:solidFill>
          <a:ln w="9525">
            <a:solidFill>
              <a:srgbClr val="000000"/>
            </a:solidFill>
            <a:miter lim="800000"/>
            <a:headEnd/>
            <a:tailEnd/>
          </a:ln>
          <a:effec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800" b="0" i="0" u="none" strike="noStrike" kern="0" cap="none" spc="0" normalizeH="0" baseline="0" noProof="0">
                <a:ln>
                  <a:noFill/>
                </a:ln>
                <a:solidFill>
                  <a:srgbClr val="000000"/>
                </a:solidFill>
                <a:effectLst/>
                <a:uLnTx/>
                <a:uFillTx/>
                <a:latin typeface="Tahoma" pitchFamily="34" charset="0"/>
                <a:ea typeface="楷体_GB2312" pitchFamily="49" charset="-122"/>
              </a:rPr>
              <a:t>38</a:t>
            </a:r>
          </a:p>
        </p:txBody>
      </p:sp>
      <p:sp>
        <p:nvSpPr>
          <p:cNvPr id="15" name="Oval 4"/>
          <p:cNvSpPr>
            <a:spLocks noChangeArrowheads="1"/>
          </p:cNvSpPr>
          <p:nvPr/>
        </p:nvSpPr>
        <p:spPr bwMode="auto">
          <a:xfrm>
            <a:off x="6991350" y="1479550"/>
            <a:ext cx="457200" cy="381000"/>
          </a:xfrm>
          <a:prstGeom prst="ellipse">
            <a:avLst/>
          </a:prstGeom>
          <a:noFill/>
          <a:ln w="9525">
            <a:solidFill>
              <a:srgbClr val="000000"/>
            </a:solidFill>
            <a:miter lim="800000"/>
            <a:headEnd/>
            <a:tailEnd/>
          </a:ln>
          <a:effec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800" b="0" i="0" u="none" strike="noStrike" kern="0" cap="none" spc="0" normalizeH="0" baseline="0" noProof="0">
                <a:ln>
                  <a:noFill/>
                </a:ln>
                <a:solidFill>
                  <a:srgbClr val="000000"/>
                </a:solidFill>
                <a:effectLst/>
                <a:uLnTx/>
                <a:uFillTx/>
                <a:latin typeface="Tahoma" pitchFamily="34" charset="0"/>
                <a:ea typeface="楷体_GB2312" pitchFamily="49" charset="-122"/>
              </a:rPr>
              <a:t>50</a:t>
            </a:r>
          </a:p>
        </p:txBody>
      </p:sp>
      <p:sp>
        <p:nvSpPr>
          <p:cNvPr id="16" name="Oval 5"/>
          <p:cNvSpPr>
            <a:spLocks noChangeArrowheads="1"/>
          </p:cNvSpPr>
          <p:nvPr/>
        </p:nvSpPr>
        <p:spPr bwMode="auto">
          <a:xfrm>
            <a:off x="6275388" y="2198687"/>
            <a:ext cx="457200" cy="381000"/>
          </a:xfrm>
          <a:prstGeom prst="ellipse">
            <a:avLst/>
          </a:prstGeom>
          <a:noFill/>
          <a:ln w="9525">
            <a:solidFill>
              <a:srgbClr val="000000"/>
            </a:solidFill>
            <a:miter lim="800000"/>
            <a:headEnd/>
            <a:tailEnd/>
          </a:ln>
          <a:effec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800" b="0" i="0" u="none" strike="noStrike" kern="0" cap="none" spc="0" normalizeH="0" baseline="0" noProof="0">
                <a:ln>
                  <a:noFill/>
                </a:ln>
                <a:solidFill>
                  <a:srgbClr val="000000"/>
                </a:solidFill>
                <a:effectLst/>
                <a:uLnTx/>
                <a:uFillTx/>
                <a:latin typeface="Tahoma" pitchFamily="34" charset="0"/>
                <a:ea typeface="楷体_GB2312" pitchFamily="49" charset="-122"/>
              </a:rPr>
              <a:t>97</a:t>
            </a:r>
          </a:p>
        </p:txBody>
      </p:sp>
      <p:sp>
        <p:nvSpPr>
          <p:cNvPr id="17" name="Oval 6"/>
          <p:cNvSpPr>
            <a:spLocks noChangeArrowheads="1"/>
          </p:cNvSpPr>
          <p:nvPr/>
        </p:nvSpPr>
        <p:spPr bwMode="auto">
          <a:xfrm>
            <a:off x="6610350" y="3003550"/>
            <a:ext cx="457200" cy="381000"/>
          </a:xfrm>
          <a:prstGeom prst="ellipse">
            <a:avLst/>
          </a:prstGeom>
          <a:noFill/>
          <a:ln w="9525">
            <a:solidFill>
              <a:srgbClr val="000000"/>
            </a:solidFill>
            <a:miter lim="800000"/>
            <a:headEnd/>
            <a:tailEnd/>
          </a:ln>
          <a:effec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800" b="0" i="0" u="none" strike="noStrike" kern="0" cap="none" spc="0" normalizeH="0" baseline="0" noProof="0">
                <a:ln>
                  <a:noFill/>
                </a:ln>
                <a:solidFill>
                  <a:srgbClr val="000000"/>
                </a:solidFill>
                <a:effectLst/>
                <a:uLnTx/>
                <a:uFillTx/>
                <a:latin typeface="Tahoma" pitchFamily="34" charset="0"/>
                <a:ea typeface="楷体_GB2312" pitchFamily="49" charset="-122"/>
              </a:rPr>
              <a:t>49</a:t>
            </a:r>
          </a:p>
        </p:txBody>
      </p:sp>
      <p:sp>
        <p:nvSpPr>
          <p:cNvPr id="18" name="Oval 7"/>
          <p:cNvSpPr>
            <a:spLocks noChangeArrowheads="1"/>
          </p:cNvSpPr>
          <p:nvPr/>
        </p:nvSpPr>
        <p:spPr bwMode="auto">
          <a:xfrm>
            <a:off x="7753350" y="2165350"/>
            <a:ext cx="457200" cy="381000"/>
          </a:xfrm>
          <a:prstGeom prst="ellipse">
            <a:avLst/>
          </a:prstGeom>
          <a:noFill/>
          <a:ln w="9525">
            <a:solidFill>
              <a:srgbClr val="000000"/>
            </a:solidFill>
            <a:miter lim="800000"/>
            <a:headEnd/>
            <a:tailEnd/>
          </a:ln>
          <a:effec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800" b="0" i="0" u="none" strike="noStrike" kern="0" cap="none" spc="0" normalizeH="0" baseline="0" noProof="0">
                <a:ln>
                  <a:noFill/>
                </a:ln>
                <a:solidFill>
                  <a:srgbClr val="000000"/>
                </a:solidFill>
                <a:effectLst/>
                <a:uLnTx/>
                <a:uFillTx/>
                <a:latin typeface="Tahoma" pitchFamily="34" charset="0"/>
                <a:ea typeface="楷体_GB2312" pitchFamily="49" charset="-122"/>
              </a:rPr>
              <a:t>48</a:t>
            </a:r>
          </a:p>
        </p:txBody>
      </p:sp>
      <p:sp>
        <p:nvSpPr>
          <p:cNvPr id="19" name="Oval 8"/>
          <p:cNvSpPr>
            <a:spLocks noChangeArrowheads="1"/>
          </p:cNvSpPr>
          <p:nvPr/>
        </p:nvSpPr>
        <p:spPr bwMode="auto">
          <a:xfrm>
            <a:off x="7296150" y="3003550"/>
            <a:ext cx="457200" cy="381000"/>
          </a:xfrm>
          <a:prstGeom prst="ellipse">
            <a:avLst/>
          </a:prstGeom>
          <a:noFill/>
          <a:ln w="9525">
            <a:solidFill>
              <a:srgbClr val="000000"/>
            </a:solidFill>
            <a:miter lim="800000"/>
            <a:headEnd/>
            <a:tailEnd/>
          </a:ln>
          <a:effec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800" b="0" i="0" u="none" strike="noStrike" kern="0" cap="none" spc="0" normalizeH="0" baseline="0" noProof="0">
                <a:ln>
                  <a:noFill/>
                </a:ln>
                <a:solidFill>
                  <a:srgbClr val="000000"/>
                </a:solidFill>
                <a:effectLst/>
                <a:uLnTx/>
                <a:uFillTx/>
                <a:latin typeface="Tahoma" pitchFamily="34" charset="0"/>
                <a:ea typeface="楷体_GB2312" pitchFamily="49" charset="-122"/>
              </a:rPr>
              <a:t>13</a:t>
            </a:r>
          </a:p>
        </p:txBody>
      </p:sp>
      <p:sp>
        <p:nvSpPr>
          <p:cNvPr id="20" name="Oval 9"/>
          <p:cNvSpPr>
            <a:spLocks noChangeArrowheads="1"/>
          </p:cNvSpPr>
          <p:nvPr/>
        </p:nvSpPr>
        <p:spPr bwMode="auto">
          <a:xfrm>
            <a:off x="8362950" y="3003550"/>
            <a:ext cx="457200" cy="381000"/>
          </a:xfrm>
          <a:prstGeom prst="ellipse">
            <a:avLst/>
          </a:prstGeom>
          <a:noFill/>
          <a:ln w="9525">
            <a:solidFill>
              <a:srgbClr val="000000"/>
            </a:solidFill>
            <a:miter lim="800000"/>
            <a:headEnd/>
            <a:tailEnd/>
          </a:ln>
          <a:effec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800" b="0" i="0" u="none" strike="noStrike" kern="0" cap="none" spc="0" normalizeH="0" baseline="0" noProof="0">
                <a:ln>
                  <a:noFill/>
                </a:ln>
                <a:solidFill>
                  <a:srgbClr val="000000"/>
                </a:solidFill>
                <a:effectLst/>
                <a:uLnTx/>
                <a:uFillTx/>
                <a:latin typeface="Tahoma" pitchFamily="34" charset="0"/>
                <a:ea typeface="楷体_GB2312" pitchFamily="49" charset="-122"/>
              </a:rPr>
              <a:t>27</a:t>
            </a:r>
          </a:p>
        </p:txBody>
      </p:sp>
      <p:sp>
        <p:nvSpPr>
          <p:cNvPr id="21" name="Oval 10"/>
          <p:cNvSpPr>
            <a:spLocks noChangeArrowheads="1"/>
          </p:cNvSpPr>
          <p:nvPr/>
        </p:nvSpPr>
        <p:spPr bwMode="auto">
          <a:xfrm>
            <a:off x="5364163" y="3856037"/>
            <a:ext cx="457200" cy="381000"/>
          </a:xfrm>
          <a:prstGeom prst="ellipse">
            <a:avLst/>
          </a:prstGeom>
          <a:noFill/>
          <a:ln w="9525">
            <a:solidFill>
              <a:srgbClr val="000000"/>
            </a:solidFill>
            <a:miter lim="800000"/>
            <a:headEnd/>
            <a:tailEnd/>
          </a:ln>
          <a:effec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800" b="0" i="0" u="none" strike="noStrike" kern="0" cap="none" spc="0" normalizeH="0" baseline="0" noProof="0">
                <a:ln>
                  <a:noFill/>
                </a:ln>
                <a:solidFill>
                  <a:srgbClr val="000000"/>
                </a:solidFill>
                <a:effectLst/>
                <a:uLnTx/>
                <a:uFillTx/>
                <a:latin typeface="Tahoma" pitchFamily="34" charset="0"/>
                <a:ea typeface="楷体_GB2312" pitchFamily="49" charset="-122"/>
              </a:rPr>
              <a:t>65</a:t>
            </a:r>
          </a:p>
        </p:txBody>
      </p:sp>
      <p:sp>
        <p:nvSpPr>
          <p:cNvPr id="22" name="Line 11"/>
          <p:cNvSpPr>
            <a:spLocks noChangeShapeType="1"/>
          </p:cNvSpPr>
          <p:nvPr/>
        </p:nvSpPr>
        <p:spPr bwMode="auto">
          <a:xfrm flipH="1">
            <a:off x="6610350" y="1784350"/>
            <a:ext cx="381000" cy="381000"/>
          </a:xfrm>
          <a:prstGeom prst="line">
            <a:avLst/>
          </a:prstGeom>
          <a:noFill/>
          <a:ln w="9525">
            <a:solidFill>
              <a:srgbClr val="000000"/>
            </a:solidFill>
            <a:miter lim="800000"/>
            <a:headEnd/>
            <a:tailEnd/>
          </a:ln>
          <a:effectLst/>
        </p:spPr>
        <p:txBody>
          <a:bodyPr wrap="none"/>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CN" altLang="en-US" sz="3000" b="1" i="0" u="none" strike="noStrike" kern="0" cap="none" spc="0" normalizeH="0" baseline="0" noProof="0">
              <a:ln>
                <a:noFill/>
              </a:ln>
              <a:solidFill>
                <a:srgbClr val="6600CC"/>
              </a:solidFill>
              <a:effectLst/>
              <a:uLnTx/>
              <a:uFillTx/>
              <a:latin typeface="Times New Roman" pitchFamily="18" charset="0"/>
              <a:ea typeface="楷体_GB2312" pitchFamily="49" charset="-122"/>
            </a:endParaRPr>
          </a:p>
        </p:txBody>
      </p:sp>
      <p:sp>
        <p:nvSpPr>
          <p:cNvPr id="23" name="Line 12"/>
          <p:cNvSpPr>
            <a:spLocks noChangeShapeType="1"/>
          </p:cNvSpPr>
          <p:nvPr/>
        </p:nvSpPr>
        <p:spPr bwMode="auto">
          <a:xfrm>
            <a:off x="7372350" y="1784350"/>
            <a:ext cx="457200" cy="457200"/>
          </a:xfrm>
          <a:prstGeom prst="line">
            <a:avLst/>
          </a:prstGeom>
          <a:noFill/>
          <a:ln w="9525">
            <a:solidFill>
              <a:srgbClr val="000000"/>
            </a:solidFill>
            <a:miter lim="800000"/>
            <a:headEnd/>
            <a:tailEnd/>
          </a:ln>
          <a:effectLst/>
        </p:spPr>
        <p:txBody>
          <a:bodyPr wrap="none"/>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CN" altLang="en-US" sz="3000" b="1" i="0" u="none" strike="noStrike" kern="0" cap="none" spc="0" normalizeH="0" baseline="0" noProof="0">
              <a:ln>
                <a:noFill/>
              </a:ln>
              <a:solidFill>
                <a:srgbClr val="6600CC"/>
              </a:solidFill>
              <a:effectLst/>
              <a:uLnTx/>
              <a:uFillTx/>
              <a:latin typeface="Times New Roman" pitchFamily="18" charset="0"/>
              <a:ea typeface="楷体_GB2312" pitchFamily="49" charset="-122"/>
            </a:endParaRPr>
          </a:p>
        </p:txBody>
      </p:sp>
      <p:sp>
        <p:nvSpPr>
          <p:cNvPr id="24" name="Line 13"/>
          <p:cNvSpPr>
            <a:spLocks noChangeShapeType="1"/>
          </p:cNvSpPr>
          <p:nvPr/>
        </p:nvSpPr>
        <p:spPr bwMode="auto">
          <a:xfrm flipH="1">
            <a:off x="6076950" y="2546350"/>
            <a:ext cx="304800" cy="457200"/>
          </a:xfrm>
          <a:prstGeom prst="line">
            <a:avLst/>
          </a:prstGeom>
          <a:noFill/>
          <a:ln w="9525">
            <a:solidFill>
              <a:srgbClr val="000000"/>
            </a:solidFill>
            <a:miter lim="800000"/>
            <a:headEnd/>
            <a:tailEnd/>
          </a:ln>
          <a:effectLst/>
        </p:spPr>
        <p:txBody>
          <a:bodyPr wrap="none"/>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CN" altLang="en-US" sz="3000" b="1" i="0" u="none" strike="noStrike" kern="0" cap="none" spc="0" normalizeH="0" baseline="0" noProof="0">
              <a:ln>
                <a:noFill/>
              </a:ln>
              <a:solidFill>
                <a:srgbClr val="6600CC"/>
              </a:solidFill>
              <a:effectLst/>
              <a:uLnTx/>
              <a:uFillTx/>
              <a:latin typeface="Times New Roman" pitchFamily="18" charset="0"/>
              <a:ea typeface="楷体_GB2312" pitchFamily="49" charset="-122"/>
            </a:endParaRPr>
          </a:p>
        </p:txBody>
      </p:sp>
      <p:sp>
        <p:nvSpPr>
          <p:cNvPr id="25" name="Line 14"/>
          <p:cNvSpPr>
            <a:spLocks noChangeShapeType="1"/>
          </p:cNvSpPr>
          <p:nvPr/>
        </p:nvSpPr>
        <p:spPr bwMode="auto">
          <a:xfrm flipH="1">
            <a:off x="5695950" y="3384550"/>
            <a:ext cx="228600" cy="457200"/>
          </a:xfrm>
          <a:prstGeom prst="line">
            <a:avLst/>
          </a:prstGeom>
          <a:noFill/>
          <a:ln w="9525">
            <a:solidFill>
              <a:srgbClr val="000000"/>
            </a:solidFill>
            <a:miter lim="800000"/>
            <a:headEnd/>
            <a:tailEnd/>
          </a:ln>
          <a:effectLst/>
        </p:spPr>
        <p:txBody>
          <a:bodyPr wrap="none"/>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CN" altLang="en-US" sz="3000" b="1" i="0" u="none" strike="noStrike" kern="0" cap="none" spc="0" normalizeH="0" baseline="0" noProof="0">
              <a:ln>
                <a:noFill/>
              </a:ln>
              <a:solidFill>
                <a:srgbClr val="6600CC"/>
              </a:solidFill>
              <a:effectLst/>
              <a:uLnTx/>
              <a:uFillTx/>
              <a:latin typeface="Times New Roman" pitchFamily="18" charset="0"/>
              <a:ea typeface="楷体_GB2312" pitchFamily="49" charset="-122"/>
            </a:endParaRPr>
          </a:p>
        </p:txBody>
      </p:sp>
      <p:sp>
        <p:nvSpPr>
          <p:cNvPr id="26" name="Line 15"/>
          <p:cNvSpPr>
            <a:spLocks noChangeShapeType="1"/>
          </p:cNvSpPr>
          <p:nvPr/>
        </p:nvSpPr>
        <p:spPr bwMode="auto">
          <a:xfrm>
            <a:off x="6610350" y="2546350"/>
            <a:ext cx="228600" cy="457200"/>
          </a:xfrm>
          <a:prstGeom prst="line">
            <a:avLst/>
          </a:prstGeom>
          <a:noFill/>
          <a:ln w="9525">
            <a:solidFill>
              <a:srgbClr val="000000"/>
            </a:solidFill>
            <a:miter lim="800000"/>
            <a:headEnd/>
            <a:tailEnd/>
          </a:ln>
          <a:effectLst/>
        </p:spPr>
        <p:txBody>
          <a:bodyPr wrap="none"/>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CN" altLang="en-US" sz="3000" b="1" i="0" u="none" strike="noStrike" kern="0" cap="none" spc="0" normalizeH="0" baseline="0" noProof="0">
              <a:ln>
                <a:noFill/>
              </a:ln>
              <a:solidFill>
                <a:srgbClr val="6600CC"/>
              </a:solidFill>
              <a:effectLst/>
              <a:uLnTx/>
              <a:uFillTx/>
              <a:latin typeface="Times New Roman" pitchFamily="18" charset="0"/>
              <a:ea typeface="楷体_GB2312" pitchFamily="49" charset="-122"/>
            </a:endParaRPr>
          </a:p>
        </p:txBody>
      </p:sp>
      <p:sp>
        <p:nvSpPr>
          <p:cNvPr id="27" name="Line 16"/>
          <p:cNvSpPr>
            <a:spLocks noChangeShapeType="1"/>
          </p:cNvSpPr>
          <p:nvPr/>
        </p:nvSpPr>
        <p:spPr bwMode="auto">
          <a:xfrm flipH="1">
            <a:off x="7524750" y="2470150"/>
            <a:ext cx="304800" cy="533400"/>
          </a:xfrm>
          <a:prstGeom prst="line">
            <a:avLst/>
          </a:prstGeom>
          <a:noFill/>
          <a:ln w="9525">
            <a:solidFill>
              <a:srgbClr val="000000"/>
            </a:solidFill>
            <a:miter lim="800000"/>
            <a:headEnd/>
            <a:tailEnd/>
          </a:ln>
          <a:effectLst/>
        </p:spPr>
        <p:txBody>
          <a:bodyPr wrap="none"/>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CN" altLang="en-US" sz="3000" b="1" i="0" u="none" strike="noStrike" kern="0" cap="none" spc="0" normalizeH="0" baseline="0" noProof="0">
              <a:ln>
                <a:noFill/>
              </a:ln>
              <a:solidFill>
                <a:srgbClr val="6600CC"/>
              </a:solidFill>
              <a:effectLst/>
              <a:uLnTx/>
              <a:uFillTx/>
              <a:latin typeface="Times New Roman" pitchFamily="18" charset="0"/>
              <a:ea typeface="楷体_GB2312" pitchFamily="49" charset="-122"/>
            </a:endParaRPr>
          </a:p>
        </p:txBody>
      </p:sp>
      <p:sp>
        <p:nvSpPr>
          <p:cNvPr id="28" name="Line 17"/>
          <p:cNvSpPr>
            <a:spLocks noChangeShapeType="1"/>
          </p:cNvSpPr>
          <p:nvPr/>
        </p:nvSpPr>
        <p:spPr bwMode="auto">
          <a:xfrm>
            <a:off x="8134350" y="2470150"/>
            <a:ext cx="381000" cy="533400"/>
          </a:xfrm>
          <a:prstGeom prst="line">
            <a:avLst/>
          </a:prstGeom>
          <a:noFill/>
          <a:ln w="9525">
            <a:solidFill>
              <a:srgbClr val="000000"/>
            </a:solidFill>
            <a:miter lim="800000"/>
            <a:headEnd/>
            <a:tailEnd/>
          </a:ln>
          <a:effectLst/>
        </p:spPr>
        <p:txBody>
          <a:bodyPr wrap="none"/>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CN" altLang="en-US" sz="3000" b="1" i="0" u="none" strike="noStrike" kern="0" cap="none" spc="0" normalizeH="0" baseline="0" noProof="0">
              <a:ln>
                <a:noFill/>
              </a:ln>
              <a:solidFill>
                <a:srgbClr val="6600CC"/>
              </a:solidFill>
              <a:effectLst/>
              <a:uLnTx/>
              <a:uFillTx/>
              <a:latin typeface="Times New Roman" pitchFamily="18" charset="0"/>
              <a:ea typeface="楷体_GB2312" pitchFamily="49" charset="-122"/>
            </a:endParaRPr>
          </a:p>
        </p:txBody>
      </p:sp>
      <p:sp>
        <p:nvSpPr>
          <p:cNvPr id="29" name="AutoShape 18"/>
          <p:cNvSpPr>
            <a:spLocks noChangeArrowheads="1"/>
          </p:cNvSpPr>
          <p:nvPr/>
        </p:nvSpPr>
        <p:spPr bwMode="auto">
          <a:xfrm>
            <a:off x="755650" y="5102225"/>
            <a:ext cx="647700" cy="142875"/>
          </a:xfrm>
          <a:prstGeom prst="rightArrow">
            <a:avLst>
              <a:gd name="adj1" fmla="val 50000"/>
              <a:gd name="adj2" fmla="val 113333"/>
            </a:avLst>
          </a:prstGeom>
          <a:solidFill>
            <a:srgbClr val="000000"/>
          </a:solidFill>
          <a:ln w="9525" cap="rnd" algn="ctr">
            <a:solidFill>
              <a:srgbClr val="000000"/>
            </a:solidFill>
            <a:prstDash val="sysDot"/>
            <a:miter lim="800000"/>
            <a:headEnd/>
            <a:tailEnd/>
          </a:ln>
          <a:effec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CN" altLang="zh-CN" sz="2800" b="1" i="0" u="none" strike="noStrike" kern="0" cap="none" spc="0" normalizeH="0" baseline="0" noProof="0">
              <a:ln>
                <a:noFill/>
              </a:ln>
              <a:solidFill>
                <a:srgbClr val="000000"/>
              </a:solidFill>
              <a:effectDag name="">
                <a:cont type="tree" name="">
                  <a:effect ref="fillLine"/>
                  <a:outerShdw dist="38100" dir="13500000" algn="br">
                    <a:srgbClr val="000000"/>
                  </a:outerShdw>
                </a:cont>
                <a:cont type="tree" name="">
                  <a:effect ref="fillLine"/>
                  <a:outerShdw dist="38100" dir="2700000" algn="tl">
                    <a:srgbClr val="000000"/>
                  </a:outerShdw>
                </a:cont>
                <a:effect ref="fillLine"/>
              </a:effectDag>
              <a:uLnTx/>
              <a:uFillTx/>
              <a:latin typeface="华文楷体" pitchFamily="2" charset="-122"/>
            </a:endParaRPr>
          </a:p>
        </p:txBody>
      </p:sp>
      <p:sp>
        <p:nvSpPr>
          <p:cNvPr id="30" name="Oval 19"/>
          <p:cNvSpPr>
            <a:spLocks noChangeArrowheads="1"/>
          </p:cNvSpPr>
          <p:nvPr/>
        </p:nvSpPr>
        <p:spPr bwMode="auto">
          <a:xfrm>
            <a:off x="1331913" y="6272212"/>
            <a:ext cx="457200" cy="433388"/>
          </a:xfrm>
          <a:prstGeom prst="ellipse">
            <a:avLst/>
          </a:prstGeom>
          <a:noFill/>
          <a:ln w="9525">
            <a:solidFill>
              <a:srgbClr val="000000"/>
            </a:solidFill>
            <a:miter lim="800000"/>
            <a:headEnd/>
            <a:tailEnd/>
          </a:ln>
          <a:effec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800" b="0" i="0" u="none" strike="noStrike" kern="0" cap="none" spc="0" normalizeH="0" baseline="0" noProof="0">
                <a:ln>
                  <a:noFill/>
                </a:ln>
                <a:solidFill>
                  <a:srgbClr val="000000"/>
                </a:solidFill>
                <a:effectLst/>
                <a:uLnTx/>
                <a:uFillTx/>
                <a:latin typeface="Tahoma" pitchFamily="34" charset="0"/>
                <a:ea typeface="楷体_GB2312" pitchFamily="49" charset="-122"/>
              </a:rPr>
              <a:t>38</a:t>
            </a:r>
          </a:p>
        </p:txBody>
      </p:sp>
      <p:sp>
        <p:nvSpPr>
          <p:cNvPr id="31" name="Oval 20"/>
          <p:cNvSpPr>
            <a:spLocks noChangeArrowheads="1"/>
          </p:cNvSpPr>
          <p:nvPr/>
        </p:nvSpPr>
        <p:spPr bwMode="auto">
          <a:xfrm>
            <a:off x="2819400" y="3876675"/>
            <a:ext cx="457200" cy="381000"/>
          </a:xfrm>
          <a:prstGeom prst="ellipse">
            <a:avLst/>
          </a:prstGeom>
          <a:noFill/>
          <a:ln w="9525">
            <a:solidFill>
              <a:srgbClr val="000000"/>
            </a:solidFill>
            <a:miter lim="800000"/>
            <a:headEnd/>
            <a:tailEnd/>
          </a:ln>
          <a:effec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800" b="0" i="0" u="none" strike="noStrike" kern="0" cap="none" spc="0" normalizeH="0" baseline="0" noProof="0">
                <a:ln>
                  <a:noFill/>
                </a:ln>
                <a:solidFill>
                  <a:srgbClr val="000000"/>
                </a:solidFill>
                <a:effectLst/>
                <a:uLnTx/>
                <a:uFillTx/>
                <a:latin typeface="Tahoma" pitchFamily="34" charset="0"/>
                <a:ea typeface="楷体_GB2312" pitchFamily="49" charset="-122"/>
              </a:rPr>
              <a:t>50</a:t>
            </a:r>
          </a:p>
        </p:txBody>
      </p:sp>
      <p:sp>
        <p:nvSpPr>
          <p:cNvPr id="32" name="Oval 21"/>
          <p:cNvSpPr>
            <a:spLocks noChangeArrowheads="1"/>
          </p:cNvSpPr>
          <p:nvPr/>
        </p:nvSpPr>
        <p:spPr bwMode="auto">
          <a:xfrm>
            <a:off x="2243138" y="4545012"/>
            <a:ext cx="457200" cy="381000"/>
          </a:xfrm>
          <a:prstGeom prst="ellipse">
            <a:avLst/>
          </a:prstGeom>
          <a:noFill/>
          <a:ln w="9525">
            <a:solidFill>
              <a:srgbClr val="000000"/>
            </a:solidFill>
            <a:miter lim="800000"/>
            <a:headEnd/>
            <a:tailEnd/>
          </a:ln>
          <a:effec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800" b="0" i="0" u="none" strike="noStrike" kern="0" cap="none" spc="0" normalizeH="0" baseline="0" noProof="0">
                <a:ln>
                  <a:noFill/>
                </a:ln>
                <a:solidFill>
                  <a:srgbClr val="000000"/>
                </a:solidFill>
                <a:effectLst/>
                <a:uLnTx/>
                <a:uFillTx/>
                <a:latin typeface="Tahoma" pitchFamily="34" charset="0"/>
                <a:ea typeface="楷体_GB2312" pitchFamily="49" charset="-122"/>
              </a:rPr>
              <a:t>97</a:t>
            </a:r>
          </a:p>
        </p:txBody>
      </p:sp>
      <p:sp>
        <p:nvSpPr>
          <p:cNvPr id="33" name="Oval 22"/>
          <p:cNvSpPr>
            <a:spLocks noChangeArrowheads="1"/>
          </p:cNvSpPr>
          <p:nvPr/>
        </p:nvSpPr>
        <p:spPr bwMode="auto">
          <a:xfrm>
            <a:off x="2505075" y="5400675"/>
            <a:ext cx="457200" cy="381000"/>
          </a:xfrm>
          <a:prstGeom prst="ellipse">
            <a:avLst/>
          </a:prstGeom>
          <a:noFill/>
          <a:ln w="9525">
            <a:solidFill>
              <a:srgbClr val="000000"/>
            </a:solidFill>
            <a:miter lim="800000"/>
            <a:headEnd/>
            <a:tailEnd/>
          </a:ln>
          <a:effec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800" b="0" i="0" u="none" strike="noStrike" kern="0" cap="none" spc="0" normalizeH="0" baseline="0" noProof="0">
                <a:ln>
                  <a:noFill/>
                </a:ln>
                <a:solidFill>
                  <a:srgbClr val="000000"/>
                </a:solidFill>
                <a:effectLst/>
                <a:uLnTx/>
                <a:uFillTx/>
                <a:latin typeface="Tahoma" pitchFamily="34" charset="0"/>
                <a:ea typeface="楷体_GB2312" pitchFamily="49" charset="-122"/>
              </a:rPr>
              <a:t>49</a:t>
            </a:r>
          </a:p>
        </p:txBody>
      </p:sp>
      <p:sp>
        <p:nvSpPr>
          <p:cNvPr id="34" name="Oval 23"/>
          <p:cNvSpPr>
            <a:spLocks noChangeArrowheads="1"/>
          </p:cNvSpPr>
          <p:nvPr/>
        </p:nvSpPr>
        <p:spPr bwMode="auto">
          <a:xfrm>
            <a:off x="3648075" y="4562475"/>
            <a:ext cx="457200" cy="381000"/>
          </a:xfrm>
          <a:prstGeom prst="ellipse">
            <a:avLst/>
          </a:prstGeom>
          <a:noFill/>
          <a:ln w="9525">
            <a:solidFill>
              <a:srgbClr val="000000"/>
            </a:solidFill>
            <a:miter lim="800000"/>
            <a:headEnd/>
            <a:tailEnd/>
          </a:ln>
          <a:effec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800" b="0" i="0" u="none" strike="noStrike" kern="0" cap="none" spc="0" normalizeH="0" baseline="0" noProof="0">
                <a:ln>
                  <a:noFill/>
                </a:ln>
                <a:solidFill>
                  <a:srgbClr val="000000"/>
                </a:solidFill>
                <a:effectLst/>
                <a:uLnTx/>
                <a:uFillTx/>
                <a:latin typeface="Tahoma" pitchFamily="34" charset="0"/>
                <a:ea typeface="楷体_GB2312" pitchFamily="49" charset="-122"/>
              </a:rPr>
              <a:t>48</a:t>
            </a:r>
          </a:p>
        </p:txBody>
      </p:sp>
      <p:sp>
        <p:nvSpPr>
          <p:cNvPr id="35" name="Oval 24"/>
          <p:cNvSpPr>
            <a:spLocks noChangeArrowheads="1"/>
          </p:cNvSpPr>
          <p:nvPr/>
        </p:nvSpPr>
        <p:spPr bwMode="auto">
          <a:xfrm>
            <a:off x="3190875" y="5400675"/>
            <a:ext cx="457200" cy="381000"/>
          </a:xfrm>
          <a:prstGeom prst="ellipse">
            <a:avLst/>
          </a:prstGeom>
          <a:noFill/>
          <a:ln w="9525">
            <a:solidFill>
              <a:srgbClr val="000000"/>
            </a:solidFill>
            <a:miter lim="800000"/>
            <a:headEnd/>
            <a:tailEnd/>
          </a:ln>
          <a:effec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800" b="0" i="0" u="none" strike="noStrike" kern="0" cap="none" spc="0" normalizeH="0" baseline="0" noProof="0">
                <a:ln>
                  <a:noFill/>
                </a:ln>
                <a:solidFill>
                  <a:srgbClr val="000000"/>
                </a:solidFill>
                <a:effectLst/>
                <a:uLnTx/>
                <a:uFillTx/>
                <a:latin typeface="Tahoma" pitchFamily="34" charset="0"/>
                <a:ea typeface="楷体_GB2312" pitchFamily="49" charset="-122"/>
              </a:rPr>
              <a:t>13</a:t>
            </a:r>
          </a:p>
        </p:txBody>
      </p:sp>
      <p:sp>
        <p:nvSpPr>
          <p:cNvPr id="36" name="Oval 25"/>
          <p:cNvSpPr>
            <a:spLocks noChangeArrowheads="1"/>
          </p:cNvSpPr>
          <p:nvPr/>
        </p:nvSpPr>
        <p:spPr bwMode="auto">
          <a:xfrm>
            <a:off x="4257675" y="5400675"/>
            <a:ext cx="457200" cy="381000"/>
          </a:xfrm>
          <a:prstGeom prst="ellipse">
            <a:avLst/>
          </a:prstGeom>
          <a:noFill/>
          <a:ln w="9525">
            <a:solidFill>
              <a:srgbClr val="000000"/>
            </a:solidFill>
            <a:miter lim="800000"/>
            <a:headEnd/>
            <a:tailEnd/>
          </a:ln>
          <a:effec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800" b="0" i="0" u="none" strike="noStrike" kern="0" cap="none" spc="0" normalizeH="0" baseline="0" noProof="0">
                <a:ln>
                  <a:noFill/>
                </a:ln>
                <a:solidFill>
                  <a:srgbClr val="000000"/>
                </a:solidFill>
                <a:effectLst/>
                <a:uLnTx/>
                <a:uFillTx/>
                <a:latin typeface="Tahoma" pitchFamily="34" charset="0"/>
                <a:ea typeface="楷体_GB2312" pitchFamily="49" charset="-122"/>
              </a:rPr>
              <a:t>27</a:t>
            </a:r>
          </a:p>
        </p:txBody>
      </p:sp>
      <p:sp>
        <p:nvSpPr>
          <p:cNvPr id="37" name="Oval 26"/>
          <p:cNvSpPr>
            <a:spLocks noChangeArrowheads="1"/>
          </p:cNvSpPr>
          <p:nvPr/>
        </p:nvSpPr>
        <p:spPr bwMode="auto">
          <a:xfrm>
            <a:off x="1666875" y="5408612"/>
            <a:ext cx="457200" cy="381000"/>
          </a:xfrm>
          <a:prstGeom prst="ellipse">
            <a:avLst/>
          </a:prstGeom>
          <a:noFill/>
          <a:ln w="9525">
            <a:solidFill>
              <a:srgbClr val="000000"/>
            </a:solidFill>
            <a:miter lim="800000"/>
            <a:headEnd/>
            <a:tailEnd/>
          </a:ln>
          <a:effec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800" b="0" i="0" u="none" strike="noStrike" kern="0" cap="none" spc="0" normalizeH="0" baseline="0" noProof="0">
                <a:ln>
                  <a:noFill/>
                </a:ln>
                <a:solidFill>
                  <a:srgbClr val="000000"/>
                </a:solidFill>
                <a:effectLst/>
                <a:uLnTx/>
                <a:uFillTx/>
                <a:latin typeface="Tahoma" pitchFamily="34" charset="0"/>
                <a:ea typeface="楷体_GB2312" pitchFamily="49" charset="-122"/>
              </a:rPr>
              <a:t>65</a:t>
            </a:r>
          </a:p>
        </p:txBody>
      </p:sp>
      <p:sp>
        <p:nvSpPr>
          <p:cNvPr id="38" name="Line 27"/>
          <p:cNvSpPr>
            <a:spLocks noChangeShapeType="1"/>
          </p:cNvSpPr>
          <p:nvPr/>
        </p:nvSpPr>
        <p:spPr bwMode="auto">
          <a:xfrm flipH="1">
            <a:off x="2505075" y="4181475"/>
            <a:ext cx="381000" cy="381000"/>
          </a:xfrm>
          <a:prstGeom prst="line">
            <a:avLst/>
          </a:prstGeom>
          <a:noFill/>
          <a:ln w="9525">
            <a:solidFill>
              <a:srgbClr val="000000"/>
            </a:solidFill>
            <a:miter lim="800000"/>
            <a:headEnd/>
            <a:tailEnd/>
          </a:ln>
          <a:effectLst/>
        </p:spPr>
        <p:txBody>
          <a:bodyPr wrap="none"/>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CN" altLang="en-US" sz="3000" b="1" i="0" u="none" strike="noStrike" kern="0" cap="none" spc="0" normalizeH="0" baseline="0" noProof="0">
              <a:ln>
                <a:noFill/>
              </a:ln>
              <a:solidFill>
                <a:srgbClr val="6600CC"/>
              </a:solidFill>
              <a:effectLst/>
              <a:uLnTx/>
              <a:uFillTx/>
              <a:latin typeface="Times New Roman" pitchFamily="18" charset="0"/>
              <a:ea typeface="楷体_GB2312" pitchFamily="49" charset="-122"/>
            </a:endParaRPr>
          </a:p>
        </p:txBody>
      </p:sp>
      <p:sp>
        <p:nvSpPr>
          <p:cNvPr id="39" name="Line 28"/>
          <p:cNvSpPr>
            <a:spLocks noChangeShapeType="1"/>
          </p:cNvSpPr>
          <p:nvPr/>
        </p:nvSpPr>
        <p:spPr bwMode="auto">
          <a:xfrm>
            <a:off x="3267075" y="4181475"/>
            <a:ext cx="457200" cy="457200"/>
          </a:xfrm>
          <a:prstGeom prst="line">
            <a:avLst/>
          </a:prstGeom>
          <a:noFill/>
          <a:ln w="9525">
            <a:solidFill>
              <a:srgbClr val="000000"/>
            </a:solidFill>
            <a:miter lim="800000"/>
            <a:headEnd/>
            <a:tailEnd/>
          </a:ln>
          <a:effectLst/>
        </p:spPr>
        <p:txBody>
          <a:bodyPr wrap="none"/>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CN" altLang="en-US" sz="3000" b="1" i="0" u="none" strike="noStrike" kern="0" cap="none" spc="0" normalizeH="0" baseline="0" noProof="0">
              <a:ln>
                <a:noFill/>
              </a:ln>
              <a:solidFill>
                <a:srgbClr val="6600CC"/>
              </a:solidFill>
              <a:effectLst/>
              <a:uLnTx/>
              <a:uFillTx/>
              <a:latin typeface="Times New Roman" pitchFamily="18" charset="0"/>
              <a:ea typeface="楷体_GB2312" pitchFamily="49" charset="-122"/>
            </a:endParaRPr>
          </a:p>
        </p:txBody>
      </p:sp>
      <p:sp>
        <p:nvSpPr>
          <p:cNvPr id="40" name="Line 29"/>
          <p:cNvSpPr>
            <a:spLocks noChangeShapeType="1"/>
          </p:cNvSpPr>
          <p:nvPr/>
        </p:nvSpPr>
        <p:spPr bwMode="auto">
          <a:xfrm flipH="1">
            <a:off x="1971675" y="4943475"/>
            <a:ext cx="304800" cy="457200"/>
          </a:xfrm>
          <a:prstGeom prst="line">
            <a:avLst/>
          </a:prstGeom>
          <a:noFill/>
          <a:ln w="9525">
            <a:solidFill>
              <a:srgbClr val="000000"/>
            </a:solidFill>
            <a:miter lim="800000"/>
            <a:headEnd/>
            <a:tailEnd/>
          </a:ln>
          <a:effectLst/>
        </p:spPr>
        <p:txBody>
          <a:bodyPr wrap="none"/>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CN" altLang="en-US" sz="3000" b="1" i="0" u="none" strike="noStrike" kern="0" cap="none" spc="0" normalizeH="0" baseline="0" noProof="0">
              <a:ln>
                <a:noFill/>
              </a:ln>
              <a:solidFill>
                <a:srgbClr val="6600CC"/>
              </a:solidFill>
              <a:effectLst/>
              <a:uLnTx/>
              <a:uFillTx/>
              <a:latin typeface="Times New Roman" pitchFamily="18" charset="0"/>
              <a:ea typeface="楷体_GB2312" pitchFamily="49" charset="-122"/>
            </a:endParaRPr>
          </a:p>
        </p:txBody>
      </p:sp>
      <p:sp>
        <p:nvSpPr>
          <p:cNvPr id="41" name="Line 30"/>
          <p:cNvSpPr>
            <a:spLocks noChangeShapeType="1"/>
          </p:cNvSpPr>
          <p:nvPr/>
        </p:nvSpPr>
        <p:spPr bwMode="auto">
          <a:xfrm flipH="1">
            <a:off x="1590675" y="5781675"/>
            <a:ext cx="228600" cy="457200"/>
          </a:xfrm>
          <a:prstGeom prst="line">
            <a:avLst/>
          </a:prstGeom>
          <a:noFill/>
          <a:ln w="9525">
            <a:solidFill>
              <a:srgbClr val="000000"/>
            </a:solidFill>
            <a:miter lim="800000"/>
            <a:headEnd/>
            <a:tailEnd/>
          </a:ln>
          <a:effectLst/>
        </p:spPr>
        <p:txBody>
          <a:bodyPr wrap="none"/>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CN" altLang="en-US" sz="3000" b="1" i="0" u="none" strike="noStrike" kern="0" cap="none" spc="0" normalizeH="0" baseline="0" noProof="0">
              <a:ln>
                <a:noFill/>
              </a:ln>
              <a:solidFill>
                <a:srgbClr val="6600CC"/>
              </a:solidFill>
              <a:effectLst/>
              <a:uLnTx/>
              <a:uFillTx/>
              <a:latin typeface="Times New Roman" pitchFamily="18" charset="0"/>
              <a:ea typeface="楷体_GB2312" pitchFamily="49" charset="-122"/>
            </a:endParaRPr>
          </a:p>
        </p:txBody>
      </p:sp>
      <p:sp>
        <p:nvSpPr>
          <p:cNvPr id="42" name="Line 31"/>
          <p:cNvSpPr>
            <a:spLocks noChangeShapeType="1"/>
          </p:cNvSpPr>
          <p:nvPr/>
        </p:nvSpPr>
        <p:spPr bwMode="auto">
          <a:xfrm>
            <a:off x="2505075" y="4943475"/>
            <a:ext cx="228600" cy="457200"/>
          </a:xfrm>
          <a:prstGeom prst="line">
            <a:avLst/>
          </a:prstGeom>
          <a:noFill/>
          <a:ln w="9525">
            <a:solidFill>
              <a:srgbClr val="000000"/>
            </a:solidFill>
            <a:miter lim="800000"/>
            <a:headEnd/>
            <a:tailEnd/>
          </a:ln>
          <a:effectLst/>
        </p:spPr>
        <p:txBody>
          <a:bodyPr wrap="none"/>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CN" altLang="en-US" sz="3000" b="1" i="0" u="none" strike="noStrike" kern="0" cap="none" spc="0" normalizeH="0" baseline="0" noProof="0">
              <a:ln>
                <a:noFill/>
              </a:ln>
              <a:solidFill>
                <a:srgbClr val="6600CC"/>
              </a:solidFill>
              <a:effectLst/>
              <a:uLnTx/>
              <a:uFillTx/>
              <a:latin typeface="Times New Roman" pitchFamily="18" charset="0"/>
              <a:ea typeface="楷体_GB2312" pitchFamily="49" charset="-122"/>
            </a:endParaRPr>
          </a:p>
        </p:txBody>
      </p:sp>
      <p:sp>
        <p:nvSpPr>
          <p:cNvPr id="43" name="Line 32"/>
          <p:cNvSpPr>
            <a:spLocks noChangeShapeType="1"/>
          </p:cNvSpPr>
          <p:nvPr/>
        </p:nvSpPr>
        <p:spPr bwMode="auto">
          <a:xfrm flipH="1">
            <a:off x="3419475" y="4867275"/>
            <a:ext cx="304800" cy="533400"/>
          </a:xfrm>
          <a:prstGeom prst="line">
            <a:avLst/>
          </a:prstGeom>
          <a:noFill/>
          <a:ln w="9525">
            <a:solidFill>
              <a:srgbClr val="000000"/>
            </a:solidFill>
            <a:miter lim="800000"/>
            <a:headEnd/>
            <a:tailEnd/>
          </a:ln>
          <a:effectLst/>
        </p:spPr>
        <p:txBody>
          <a:bodyPr wrap="none"/>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CN" altLang="en-US" sz="3000" b="1" i="0" u="none" strike="noStrike" kern="0" cap="none" spc="0" normalizeH="0" baseline="0" noProof="0">
              <a:ln>
                <a:noFill/>
              </a:ln>
              <a:solidFill>
                <a:srgbClr val="6600CC"/>
              </a:solidFill>
              <a:effectLst/>
              <a:uLnTx/>
              <a:uFillTx/>
              <a:latin typeface="Times New Roman" pitchFamily="18" charset="0"/>
              <a:ea typeface="楷体_GB2312" pitchFamily="49" charset="-122"/>
            </a:endParaRPr>
          </a:p>
        </p:txBody>
      </p:sp>
      <p:sp>
        <p:nvSpPr>
          <p:cNvPr id="44" name="Line 33"/>
          <p:cNvSpPr>
            <a:spLocks noChangeShapeType="1"/>
          </p:cNvSpPr>
          <p:nvPr/>
        </p:nvSpPr>
        <p:spPr bwMode="auto">
          <a:xfrm>
            <a:off x="4029075" y="4867275"/>
            <a:ext cx="381000" cy="533400"/>
          </a:xfrm>
          <a:prstGeom prst="line">
            <a:avLst/>
          </a:prstGeom>
          <a:noFill/>
          <a:ln w="9525">
            <a:solidFill>
              <a:srgbClr val="000000"/>
            </a:solidFill>
            <a:miter lim="800000"/>
            <a:headEnd/>
            <a:tailEnd/>
          </a:ln>
          <a:effectLst/>
        </p:spPr>
        <p:txBody>
          <a:bodyPr wrap="none"/>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CN" altLang="en-US" sz="3000" b="1" i="0" u="none" strike="noStrike" kern="0" cap="none" spc="0" normalizeH="0" baseline="0" noProof="0">
              <a:ln>
                <a:noFill/>
              </a:ln>
              <a:solidFill>
                <a:srgbClr val="6600CC"/>
              </a:solidFill>
              <a:effectLst/>
              <a:uLnTx/>
              <a:uFillTx/>
              <a:latin typeface="Times New Roman" pitchFamily="18" charset="0"/>
              <a:ea typeface="楷体_GB2312" pitchFamily="49" charset="-122"/>
            </a:endParaRPr>
          </a:p>
        </p:txBody>
      </p:sp>
      <p:sp>
        <p:nvSpPr>
          <p:cNvPr id="45" name="Oval 34"/>
          <p:cNvSpPr>
            <a:spLocks noChangeArrowheads="1"/>
          </p:cNvSpPr>
          <p:nvPr/>
        </p:nvSpPr>
        <p:spPr bwMode="auto">
          <a:xfrm>
            <a:off x="1811338" y="2127250"/>
            <a:ext cx="457200" cy="433387"/>
          </a:xfrm>
          <a:prstGeom prst="ellipse">
            <a:avLst/>
          </a:prstGeom>
          <a:noFill/>
          <a:ln w="9525">
            <a:solidFill>
              <a:srgbClr val="000000"/>
            </a:solidFill>
            <a:miter lim="800000"/>
            <a:headEnd/>
            <a:tailEnd/>
          </a:ln>
          <a:effec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800" b="0" i="0" u="none" strike="noStrike" kern="0" cap="none" spc="0" normalizeH="0" baseline="0" noProof="0">
                <a:ln>
                  <a:noFill/>
                </a:ln>
                <a:solidFill>
                  <a:srgbClr val="000000"/>
                </a:solidFill>
                <a:effectLst/>
                <a:uLnTx/>
                <a:uFillTx/>
                <a:latin typeface="Tahoma" pitchFamily="34" charset="0"/>
                <a:ea typeface="楷体_GB2312" pitchFamily="49" charset="-122"/>
              </a:rPr>
              <a:t>38</a:t>
            </a:r>
          </a:p>
        </p:txBody>
      </p:sp>
      <p:sp>
        <p:nvSpPr>
          <p:cNvPr id="46" name="Oval 35"/>
          <p:cNvSpPr>
            <a:spLocks noChangeArrowheads="1"/>
          </p:cNvSpPr>
          <p:nvPr/>
        </p:nvSpPr>
        <p:spPr bwMode="auto">
          <a:xfrm>
            <a:off x="2527300" y="1479550"/>
            <a:ext cx="457200" cy="381000"/>
          </a:xfrm>
          <a:prstGeom prst="ellipse">
            <a:avLst/>
          </a:prstGeom>
          <a:noFill/>
          <a:ln w="9525">
            <a:solidFill>
              <a:srgbClr val="000000"/>
            </a:solidFill>
            <a:miter lim="800000"/>
            <a:headEnd/>
            <a:tailEnd/>
          </a:ln>
          <a:effec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800" b="0" i="0" u="none" strike="noStrike" kern="0" cap="none" spc="0" normalizeH="0" baseline="0" noProof="0">
                <a:ln>
                  <a:noFill/>
                </a:ln>
                <a:solidFill>
                  <a:srgbClr val="000000"/>
                </a:solidFill>
                <a:effectLst/>
                <a:uLnTx/>
                <a:uFillTx/>
                <a:latin typeface="Tahoma" pitchFamily="34" charset="0"/>
                <a:ea typeface="楷体_GB2312" pitchFamily="49" charset="-122"/>
              </a:rPr>
              <a:t>50</a:t>
            </a:r>
          </a:p>
        </p:txBody>
      </p:sp>
      <p:sp>
        <p:nvSpPr>
          <p:cNvPr id="47" name="Oval 36"/>
          <p:cNvSpPr>
            <a:spLocks noChangeArrowheads="1"/>
          </p:cNvSpPr>
          <p:nvPr/>
        </p:nvSpPr>
        <p:spPr bwMode="auto">
          <a:xfrm>
            <a:off x="1306513" y="2990850"/>
            <a:ext cx="457200" cy="381000"/>
          </a:xfrm>
          <a:prstGeom prst="ellipse">
            <a:avLst/>
          </a:prstGeom>
          <a:noFill/>
          <a:ln w="9525">
            <a:solidFill>
              <a:srgbClr val="000000"/>
            </a:solidFill>
            <a:miter lim="800000"/>
            <a:headEnd/>
            <a:tailEnd/>
          </a:ln>
          <a:effec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800" b="0" i="0" u="none" strike="noStrike" kern="0" cap="none" spc="0" normalizeH="0" baseline="0" noProof="0">
                <a:ln>
                  <a:noFill/>
                </a:ln>
                <a:solidFill>
                  <a:srgbClr val="000000"/>
                </a:solidFill>
                <a:effectLst/>
                <a:uLnTx/>
                <a:uFillTx/>
                <a:latin typeface="Tahoma" pitchFamily="34" charset="0"/>
                <a:ea typeface="楷体_GB2312" pitchFamily="49" charset="-122"/>
              </a:rPr>
              <a:t>97</a:t>
            </a:r>
          </a:p>
        </p:txBody>
      </p:sp>
      <p:sp>
        <p:nvSpPr>
          <p:cNvPr id="48" name="Oval 37"/>
          <p:cNvSpPr>
            <a:spLocks noChangeArrowheads="1"/>
          </p:cNvSpPr>
          <p:nvPr/>
        </p:nvSpPr>
        <p:spPr bwMode="auto">
          <a:xfrm>
            <a:off x="2146300" y="3003550"/>
            <a:ext cx="457200" cy="381000"/>
          </a:xfrm>
          <a:prstGeom prst="ellipse">
            <a:avLst/>
          </a:prstGeom>
          <a:noFill/>
          <a:ln w="9525">
            <a:solidFill>
              <a:srgbClr val="000000"/>
            </a:solidFill>
            <a:miter lim="800000"/>
            <a:headEnd/>
            <a:tailEnd/>
          </a:ln>
          <a:effec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800" b="0" i="0" u="none" strike="noStrike" kern="0" cap="none" spc="0" normalizeH="0" baseline="0" noProof="0">
                <a:ln>
                  <a:noFill/>
                </a:ln>
                <a:solidFill>
                  <a:srgbClr val="000000"/>
                </a:solidFill>
                <a:effectLst/>
                <a:uLnTx/>
                <a:uFillTx/>
                <a:latin typeface="Tahoma" pitchFamily="34" charset="0"/>
                <a:ea typeface="楷体_GB2312" pitchFamily="49" charset="-122"/>
              </a:rPr>
              <a:t>49</a:t>
            </a:r>
          </a:p>
        </p:txBody>
      </p:sp>
      <p:sp>
        <p:nvSpPr>
          <p:cNvPr id="49" name="Oval 38"/>
          <p:cNvSpPr>
            <a:spLocks noChangeArrowheads="1"/>
          </p:cNvSpPr>
          <p:nvPr/>
        </p:nvSpPr>
        <p:spPr bwMode="auto">
          <a:xfrm>
            <a:off x="3289300" y="2165350"/>
            <a:ext cx="457200" cy="381000"/>
          </a:xfrm>
          <a:prstGeom prst="ellipse">
            <a:avLst/>
          </a:prstGeom>
          <a:noFill/>
          <a:ln w="9525">
            <a:solidFill>
              <a:srgbClr val="000000"/>
            </a:solidFill>
            <a:miter lim="800000"/>
            <a:headEnd/>
            <a:tailEnd/>
          </a:ln>
          <a:effec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800" b="0" i="0" u="none" strike="noStrike" kern="0" cap="none" spc="0" normalizeH="0" baseline="0" noProof="0">
                <a:ln>
                  <a:noFill/>
                </a:ln>
                <a:solidFill>
                  <a:srgbClr val="000000"/>
                </a:solidFill>
                <a:effectLst/>
                <a:uLnTx/>
                <a:uFillTx/>
                <a:latin typeface="Tahoma" pitchFamily="34" charset="0"/>
                <a:ea typeface="楷体_GB2312" pitchFamily="49" charset="-122"/>
              </a:rPr>
              <a:t>48</a:t>
            </a:r>
          </a:p>
        </p:txBody>
      </p:sp>
      <p:sp>
        <p:nvSpPr>
          <p:cNvPr id="50" name="Oval 39"/>
          <p:cNvSpPr>
            <a:spLocks noChangeArrowheads="1"/>
          </p:cNvSpPr>
          <p:nvPr/>
        </p:nvSpPr>
        <p:spPr bwMode="auto">
          <a:xfrm>
            <a:off x="2832100" y="3003550"/>
            <a:ext cx="457200" cy="381000"/>
          </a:xfrm>
          <a:prstGeom prst="ellipse">
            <a:avLst/>
          </a:prstGeom>
          <a:noFill/>
          <a:ln w="9525">
            <a:solidFill>
              <a:srgbClr val="000000"/>
            </a:solidFill>
            <a:miter lim="800000"/>
            <a:headEnd/>
            <a:tailEnd/>
          </a:ln>
          <a:effec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800" b="0" i="0" u="none" strike="noStrike" kern="0" cap="none" spc="0" normalizeH="0" baseline="0" noProof="0">
                <a:ln>
                  <a:noFill/>
                </a:ln>
                <a:solidFill>
                  <a:srgbClr val="000000"/>
                </a:solidFill>
                <a:effectLst/>
                <a:uLnTx/>
                <a:uFillTx/>
                <a:latin typeface="Tahoma" pitchFamily="34" charset="0"/>
                <a:ea typeface="楷体_GB2312" pitchFamily="49" charset="-122"/>
              </a:rPr>
              <a:t>13</a:t>
            </a:r>
          </a:p>
        </p:txBody>
      </p:sp>
      <p:sp>
        <p:nvSpPr>
          <p:cNvPr id="51" name="Oval 40"/>
          <p:cNvSpPr>
            <a:spLocks noChangeArrowheads="1"/>
          </p:cNvSpPr>
          <p:nvPr/>
        </p:nvSpPr>
        <p:spPr bwMode="auto">
          <a:xfrm>
            <a:off x="3898900" y="3003550"/>
            <a:ext cx="457200" cy="381000"/>
          </a:xfrm>
          <a:prstGeom prst="ellipse">
            <a:avLst/>
          </a:prstGeom>
          <a:noFill/>
          <a:ln w="9525">
            <a:solidFill>
              <a:srgbClr val="000000"/>
            </a:solidFill>
            <a:miter lim="800000"/>
            <a:headEnd/>
            <a:tailEnd/>
          </a:ln>
          <a:effec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800" b="0" i="0" u="none" strike="noStrike" kern="0" cap="none" spc="0" normalizeH="0" baseline="0" noProof="0">
                <a:ln>
                  <a:noFill/>
                </a:ln>
                <a:solidFill>
                  <a:srgbClr val="000000"/>
                </a:solidFill>
                <a:effectLst/>
                <a:uLnTx/>
                <a:uFillTx/>
                <a:latin typeface="Tahoma" pitchFamily="34" charset="0"/>
                <a:ea typeface="楷体_GB2312" pitchFamily="49" charset="-122"/>
              </a:rPr>
              <a:t>27</a:t>
            </a:r>
          </a:p>
        </p:txBody>
      </p:sp>
      <p:sp>
        <p:nvSpPr>
          <p:cNvPr id="52" name="Oval 41"/>
          <p:cNvSpPr>
            <a:spLocks noChangeArrowheads="1"/>
          </p:cNvSpPr>
          <p:nvPr/>
        </p:nvSpPr>
        <p:spPr bwMode="auto">
          <a:xfrm>
            <a:off x="900113" y="3856037"/>
            <a:ext cx="457200" cy="381000"/>
          </a:xfrm>
          <a:prstGeom prst="ellipse">
            <a:avLst/>
          </a:prstGeom>
          <a:noFill/>
          <a:ln w="9525">
            <a:solidFill>
              <a:srgbClr val="000000"/>
            </a:solidFill>
            <a:miter lim="800000"/>
            <a:headEnd/>
            <a:tailEnd/>
          </a:ln>
          <a:effec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800" b="0" i="0" u="none" strike="noStrike" kern="0" cap="none" spc="0" normalizeH="0" baseline="0" noProof="0">
                <a:ln>
                  <a:noFill/>
                </a:ln>
                <a:solidFill>
                  <a:srgbClr val="000000"/>
                </a:solidFill>
                <a:effectLst/>
                <a:uLnTx/>
                <a:uFillTx/>
                <a:latin typeface="Tahoma" pitchFamily="34" charset="0"/>
                <a:ea typeface="楷体_GB2312" pitchFamily="49" charset="-122"/>
              </a:rPr>
              <a:t>65</a:t>
            </a:r>
          </a:p>
        </p:txBody>
      </p:sp>
      <p:sp>
        <p:nvSpPr>
          <p:cNvPr id="53" name="Line 42"/>
          <p:cNvSpPr>
            <a:spLocks noChangeShapeType="1"/>
          </p:cNvSpPr>
          <p:nvPr/>
        </p:nvSpPr>
        <p:spPr bwMode="auto">
          <a:xfrm flipH="1">
            <a:off x="2146300" y="1784350"/>
            <a:ext cx="381000" cy="381000"/>
          </a:xfrm>
          <a:prstGeom prst="line">
            <a:avLst/>
          </a:prstGeom>
          <a:noFill/>
          <a:ln w="9525">
            <a:solidFill>
              <a:srgbClr val="000000"/>
            </a:solidFill>
            <a:miter lim="800000"/>
            <a:headEnd/>
            <a:tailEnd/>
          </a:ln>
          <a:effectLst/>
        </p:spPr>
        <p:txBody>
          <a:bodyPr wrap="none"/>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CN" altLang="en-US" sz="3000" b="1" i="0" u="none" strike="noStrike" kern="0" cap="none" spc="0" normalizeH="0" baseline="0" noProof="0">
              <a:ln>
                <a:noFill/>
              </a:ln>
              <a:solidFill>
                <a:srgbClr val="6600CC"/>
              </a:solidFill>
              <a:effectLst/>
              <a:uLnTx/>
              <a:uFillTx/>
              <a:latin typeface="Times New Roman" pitchFamily="18" charset="0"/>
              <a:ea typeface="楷体_GB2312" pitchFamily="49" charset="-122"/>
            </a:endParaRPr>
          </a:p>
        </p:txBody>
      </p:sp>
      <p:sp>
        <p:nvSpPr>
          <p:cNvPr id="54" name="Line 43"/>
          <p:cNvSpPr>
            <a:spLocks noChangeShapeType="1"/>
          </p:cNvSpPr>
          <p:nvPr/>
        </p:nvSpPr>
        <p:spPr bwMode="auto">
          <a:xfrm>
            <a:off x="2908300" y="1784350"/>
            <a:ext cx="457200" cy="457200"/>
          </a:xfrm>
          <a:prstGeom prst="line">
            <a:avLst/>
          </a:prstGeom>
          <a:noFill/>
          <a:ln w="9525">
            <a:solidFill>
              <a:srgbClr val="000000"/>
            </a:solidFill>
            <a:miter lim="800000"/>
            <a:headEnd/>
            <a:tailEnd/>
          </a:ln>
          <a:effectLst/>
        </p:spPr>
        <p:txBody>
          <a:bodyPr wrap="none"/>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CN" altLang="en-US" sz="3000" b="1" i="0" u="none" strike="noStrike" kern="0" cap="none" spc="0" normalizeH="0" baseline="0" noProof="0">
              <a:ln>
                <a:noFill/>
              </a:ln>
              <a:solidFill>
                <a:srgbClr val="6600CC"/>
              </a:solidFill>
              <a:effectLst/>
              <a:uLnTx/>
              <a:uFillTx/>
              <a:latin typeface="Times New Roman" pitchFamily="18" charset="0"/>
              <a:ea typeface="楷体_GB2312" pitchFamily="49" charset="-122"/>
            </a:endParaRPr>
          </a:p>
        </p:txBody>
      </p:sp>
      <p:sp>
        <p:nvSpPr>
          <p:cNvPr id="55" name="Line 44"/>
          <p:cNvSpPr>
            <a:spLocks noChangeShapeType="1"/>
          </p:cNvSpPr>
          <p:nvPr/>
        </p:nvSpPr>
        <p:spPr bwMode="auto">
          <a:xfrm flipH="1">
            <a:off x="1612900" y="2546350"/>
            <a:ext cx="304800" cy="457200"/>
          </a:xfrm>
          <a:prstGeom prst="line">
            <a:avLst/>
          </a:prstGeom>
          <a:noFill/>
          <a:ln w="9525">
            <a:solidFill>
              <a:srgbClr val="000000"/>
            </a:solidFill>
            <a:miter lim="800000"/>
            <a:headEnd/>
            <a:tailEnd/>
          </a:ln>
          <a:effectLst/>
        </p:spPr>
        <p:txBody>
          <a:bodyPr wrap="none"/>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CN" altLang="en-US" sz="3000" b="1" i="0" u="none" strike="noStrike" kern="0" cap="none" spc="0" normalizeH="0" baseline="0" noProof="0">
              <a:ln>
                <a:noFill/>
              </a:ln>
              <a:solidFill>
                <a:srgbClr val="6600CC"/>
              </a:solidFill>
              <a:effectLst/>
              <a:uLnTx/>
              <a:uFillTx/>
              <a:latin typeface="Times New Roman" pitchFamily="18" charset="0"/>
              <a:ea typeface="楷体_GB2312" pitchFamily="49" charset="-122"/>
            </a:endParaRPr>
          </a:p>
        </p:txBody>
      </p:sp>
      <p:sp>
        <p:nvSpPr>
          <p:cNvPr id="56" name="Line 45"/>
          <p:cNvSpPr>
            <a:spLocks noChangeShapeType="1"/>
          </p:cNvSpPr>
          <p:nvPr/>
        </p:nvSpPr>
        <p:spPr bwMode="auto">
          <a:xfrm flipH="1">
            <a:off x="1231900" y="3384550"/>
            <a:ext cx="228600" cy="457200"/>
          </a:xfrm>
          <a:prstGeom prst="line">
            <a:avLst/>
          </a:prstGeom>
          <a:noFill/>
          <a:ln w="9525">
            <a:solidFill>
              <a:srgbClr val="000000"/>
            </a:solidFill>
            <a:miter lim="800000"/>
            <a:headEnd/>
            <a:tailEnd/>
          </a:ln>
          <a:effectLst/>
        </p:spPr>
        <p:txBody>
          <a:bodyPr wrap="none"/>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CN" altLang="en-US" sz="3000" b="1" i="0" u="none" strike="noStrike" kern="0" cap="none" spc="0" normalizeH="0" baseline="0" noProof="0">
              <a:ln>
                <a:noFill/>
              </a:ln>
              <a:solidFill>
                <a:srgbClr val="6600CC"/>
              </a:solidFill>
              <a:effectLst/>
              <a:uLnTx/>
              <a:uFillTx/>
              <a:latin typeface="Times New Roman" pitchFamily="18" charset="0"/>
              <a:ea typeface="楷体_GB2312" pitchFamily="49" charset="-122"/>
            </a:endParaRPr>
          </a:p>
        </p:txBody>
      </p:sp>
      <p:sp>
        <p:nvSpPr>
          <p:cNvPr id="57" name="Line 46"/>
          <p:cNvSpPr>
            <a:spLocks noChangeShapeType="1"/>
          </p:cNvSpPr>
          <p:nvPr/>
        </p:nvSpPr>
        <p:spPr bwMode="auto">
          <a:xfrm>
            <a:off x="2146300" y="2546350"/>
            <a:ext cx="228600" cy="457200"/>
          </a:xfrm>
          <a:prstGeom prst="line">
            <a:avLst/>
          </a:prstGeom>
          <a:noFill/>
          <a:ln w="9525">
            <a:solidFill>
              <a:srgbClr val="000000"/>
            </a:solidFill>
            <a:miter lim="800000"/>
            <a:headEnd/>
            <a:tailEnd/>
          </a:ln>
          <a:effectLst/>
        </p:spPr>
        <p:txBody>
          <a:bodyPr wrap="none"/>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CN" altLang="en-US" sz="3000" b="1" i="0" u="none" strike="noStrike" kern="0" cap="none" spc="0" normalizeH="0" baseline="0" noProof="0">
              <a:ln>
                <a:noFill/>
              </a:ln>
              <a:solidFill>
                <a:srgbClr val="6600CC"/>
              </a:solidFill>
              <a:effectLst/>
              <a:uLnTx/>
              <a:uFillTx/>
              <a:latin typeface="Times New Roman" pitchFamily="18" charset="0"/>
              <a:ea typeface="楷体_GB2312" pitchFamily="49" charset="-122"/>
            </a:endParaRPr>
          </a:p>
        </p:txBody>
      </p:sp>
      <p:sp>
        <p:nvSpPr>
          <p:cNvPr id="58" name="Line 47"/>
          <p:cNvSpPr>
            <a:spLocks noChangeShapeType="1"/>
          </p:cNvSpPr>
          <p:nvPr/>
        </p:nvSpPr>
        <p:spPr bwMode="auto">
          <a:xfrm flipH="1">
            <a:off x="3060700" y="2470150"/>
            <a:ext cx="304800" cy="533400"/>
          </a:xfrm>
          <a:prstGeom prst="line">
            <a:avLst/>
          </a:prstGeom>
          <a:noFill/>
          <a:ln w="9525">
            <a:solidFill>
              <a:srgbClr val="000000"/>
            </a:solidFill>
            <a:miter lim="800000"/>
            <a:headEnd/>
            <a:tailEnd/>
          </a:ln>
          <a:effectLst/>
        </p:spPr>
        <p:txBody>
          <a:bodyPr wrap="none"/>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CN" altLang="en-US" sz="3000" b="1" i="0" u="none" strike="noStrike" kern="0" cap="none" spc="0" normalizeH="0" baseline="0" noProof="0">
              <a:ln>
                <a:noFill/>
              </a:ln>
              <a:solidFill>
                <a:srgbClr val="6600CC"/>
              </a:solidFill>
              <a:effectLst/>
              <a:uLnTx/>
              <a:uFillTx/>
              <a:latin typeface="Times New Roman" pitchFamily="18" charset="0"/>
              <a:ea typeface="楷体_GB2312" pitchFamily="49" charset="-122"/>
            </a:endParaRPr>
          </a:p>
        </p:txBody>
      </p:sp>
      <p:sp>
        <p:nvSpPr>
          <p:cNvPr id="59" name="Line 48"/>
          <p:cNvSpPr>
            <a:spLocks noChangeShapeType="1"/>
          </p:cNvSpPr>
          <p:nvPr/>
        </p:nvSpPr>
        <p:spPr bwMode="auto">
          <a:xfrm>
            <a:off x="3670300" y="2470150"/>
            <a:ext cx="381000" cy="533400"/>
          </a:xfrm>
          <a:prstGeom prst="line">
            <a:avLst/>
          </a:prstGeom>
          <a:noFill/>
          <a:ln w="9525">
            <a:solidFill>
              <a:srgbClr val="000000"/>
            </a:solidFill>
            <a:miter lim="800000"/>
            <a:headEnd/>
            <a:tailEnd/>
          </a:ln>
          <a:effectLst/>
        </p:spPr>
        <p:txBody>
          <a:bodyPr wrap="none"/>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CN" altLang="en-US" sz="3000" b="1" i="0" u="none" strike="noStrike" kern="0" cap="none" spc="0" normalizeH="0" baseline="0" noProof="0">
              <a:ln>
                <a:noFill/>
              </a:ln>
              <a:solidFill>
                <a:srgbClr val="6600CC"/>
              </a:solidFill>
              <a:effectLst/>
              <a:uLnTx/>
              <a:uFillTx/>
              <a:latin typeface="Times New Roman" pitchFamily="18" charset="0"/>
              <a:ea typeface="楷体_GB2312" pitchFamily="49" charset="-122"/>
            </a:endParaRPr>
          </a:p>
        </p:txBody>
      </p:sp>
      <p:sp>
        <p:nvSpPr>
          <p:cNvPr id="60" name="AutoShape 49"/>
          <p:cNvSpPr>
            <a:spLocks noChangeArrowheads="1"/>
          </p:cNvSpPr>
          <p:nvPr/>
        </p:nvSpPr>
        <p:spPr bwMode="auto">
          <a:xfrm>
            <a:off x="4860925" y="5172075"/>
            <a:ext cx="647700" cy="142875"/>
          </a:xfrm>
          <a:prstGeom prst="rightArrow">
            <a:avLst>
              <a:gd name="adj1" fmla="val 50000"/>
              <a:gd name="adj2" fmla="val 113333"/>
            </a:avLst>
          </a:prstGeom>
          <a:solidFill>
            <a:srgbClr val="000000"/>
          </a:solidFill>
          <a:ln w="9525" cap="rnd" algn="ctr">
            <a:solidFill>
              <a:srgbClr val="000000"/>
            </a:solidFill>
            <a:prstDash val="sysDot"/>
            <a:miter lim="800000"/>
            <a:headEnd/>
            <a:tailEnd/>
          </a:ln>
          <a:effec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CN" altLang="zh-CN" sz="2800" b="1" i="0" u="none" strike="noStrike" kern="0" cap="none" spc="0" normalizeH="0" baseline="0" noProof="0">
              <a:ln>
                <a:noFill/>
              </a:ln>
              <a:solidFill>
                <a:srgbClr val="000000"/>
              </a:solidFill>
              <a:effectDag name="">
                <a:cont type="tree" name="">
                  <a:effect ref="fillLine"/>
                  <a:outerShdw dist="38100" dir="13500000" algn="br">
                    <a:srgbClr val="000000"/>
                  </a:outerShdw>
                </a:cont>
                <a:cont type="tree" name="">
                  <a:effect ref="fillLine"/>
                  <a:outerShdw dist="38100" dir="2700000" algn="tl">
                    <a:srgbClr val="000000"/>
                  </a:outerShdw>
                </a:cont>
                <a:effect ref="fillLine"/>
              </a:effectDag>
              <a:uLnTx/>
              <a:uFillTx/>
              <a:latin typeface="华文楷体" pitchFamily="2" charset="-122"/>
            </a:endParaRPr>
          </a:p>
        </p:txBody>
      </p:sp>
      <p:sp>
        <p:nvSpPr>
          <p:cNvPr id="61" name="Oval 50"/>
          <p:cNvSpPr>
            <a:spLocks noChangeArrowheads="1"/>
          </p:cNvSpPr>
          <p:nvPr/>
        </p:nvSpPr>
        <p:spPr bwMode="auto">
          <a:xfrm>
            <a:off x="5365750" y="6272212"/>
            <a:ext cx="457200" cy="433388"/>
          </a:xfrm>
          <a:prstGeom prst="ellipse">
            <a:avLst/>
          </a:prstGeom>
          <a:noFill/>
          <a:ln w="9525">
            <a:solidFill>
              <a:srgbClr val="000000"/>
            </a:solidFill>
            <a:miter lim="800000"/>
            <a:headEnd/>
            <a:tailEnd/>
          </a:ln>
          <a:effec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800" b="0" i="0" u="none" strike="noStrike" kern="0" cap="none" spc="0" normalizeH="0" baseline="0" noProof="0">
                <a:ln>
                  <a:noFill/>
                </a:ln>
                <a:solidFill>
                  <a:srgbClr val="000000"/>
                </a:solidFill>
                <a:effectLst/>
                <a:uLnTx/>
                <a:uFillTx/>
                <a:latin typeface="Tahoma" pitchFamily="34" charset="0"/>
                <a:ea typeface="楷体_GB2312" pitchFamily="49" charset="-122"/>
              </a:rPr>
              <a:t>38</a:t>
            </a:r>
          </a:p>
        </p:txBody>
      </p:sp>
      <p:sp>
        <p:nvSpPr>
          <p:cNvPr id="62" name="Oval 51"/>
          <p:cNvSpPr>
            <a:spLocks noChangeArrowheads="1"/>
          </p:cNvSpPr>
          <p:nvPr/>
        </p:nvSpPr>
        <p:spPr bwMode="auto">
          <a:xfrm>
            <a:off x="6588125" y="5440362"/>
            <a:ext cx="457200" cy="381000"/>
          </a:xfrm>
          <a:prstGeom prst="ellipse">
            <a:avLst/>
          </a:prstGeom>
          <a:noFill/>
          <a:ln w="9525">
            <a:solidFill>
              <a:srgbClr val="000000"/>
            </a:solidFill>
            <a:miter lim="800000"/>
            <a:headEnd/>
            <a:tailEnd/>
          </a:ln>
          <a:effec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800" b="0" i="0" u="none" strike="noStrike" kern="0" cap="none" spc="0" normalizeH="0" baseline="0" noProof="0">
                <a:ln>
                  <a:noFill/>
                </a:ln>
                <a:solidFill>
                  <a:srgbClr val="000000"/>
                </a:solidFill>
                <a:effectLst/>
                <a:uLnTx/>
                <a:uFillTx/>
                <a:latin typeface="Tahoma" pitchFamily="34" charset="0"/>
                <a:ea typeface="楷体_GB2312" pitchFamily="49" charset="-122"/>
              </a:rPr>
              <a:t>49</a:t>
            </a:r>
          </a:p>
        </p:txBody>
      </p:sp>
      <p:sp>
        <p:nvSpPr>
          <p:cNvPr id="63" name="Oval 52"/>
          <p:cNvSpPr>
            <a:spLocks noChangeArrowheads="1"/>
          </p:cNvSpPr>
          <p:nvPr/>
        </p:nvSpPr>
        <p:spPr bwMode="auto">
          <a:xfrm>
            <a:off x="6877050" y="3856037"/>
            <a:ext cx="457200" cy="381000"/>
          </a:xfrm>
          <a:prstGeom prst="ellipse">
            <a:avLst/>
          </a:prstGeom>
          <a:noFill/>
          <a:ln w="9525">
            <a:solidFill>
              <a:srgbClr val="000000"/>
            </a:solidFill>
            <a:miter lim="800000"/>
            <a:headEnd/>
            <a:tailEnd/>
          </a:ln>
          <a:effec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800" b="0" i="0" u="none" strike="noStrike" kern="0" cap="none" spc="0" normalizeH="0" baseline="0" noProof="0">
                <a:ln>
                  <a:noFill/>
                </a:ln>
                <a:solidFill>
                  <a:srgbClr val="000000"/>
                </a:solidFill>
                <a:effectLst/>
                <a:uLnTx/>
                <a:uFillTx/>
                <a:latin typeface="Tahoma" pitchFamily="34" charset="0"/>
                <a:ea typeface="楷体_GB2312" pitchFamily="49" charset="-122"/>
              </a:rPr>
              <a:t>97</a:t>
            </a:r>
          </a:p>
        </p:txBody>
      </p:sp>
      <p:sp>
        <p:nvSpPr>
          <p:cNvPr id="64" name="Oval 53"/>
          <p:cNvSpPr>
            <a:spLocks noChangeArrowheads="1"/>
          </p:cNvSpPr>
          <p:nvPr/>
        </p:nvSpPr>
        <p:spPr bwMode="auto">
          <a:xfrm>
            <a:off x="6227763" y="4524375"/>
            <a:ext cx="457200" cy="381000"/>
          </a:xfrm>
          <a:prstGeom prst="ellipse">
            <a:avLst/>
          </a:prstGeom>
          <a:noFill/>
          <a:ln w="9525">
            <a:solidFill>
              <a:srgbClr val="000000"/>
            </a:solidFill>
            <a:miter lim="800000"/>
            <a:headEnd/>
            <a:tailEnd/>
          </a:ln>
          <a:effec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800" b="0" i="0" u="none" strike="noStrike" kern="0" cap="none" spc="0" normalizeH="0" baseline="0" noProof="0">
                <a:ln>
                  <a:noFill/>
                </a:ln>
                <a:solidFill>
                  <a:srgbClr val="000000"/>
                </a:solidFill>
                <a:effectLst/>
                <a:uLnTx/>
                <a:uFillTx/>
                <a:latin typeface="Tahoma" pitchFamily="34" charset="0"/>
                <a:ea typeface="楷体_GB2312" pitchFamily="49" charset="-122"/>
              </a:rPr>
              <a:t>65</a:t>
            </a:r>
          </a:p>
        </p:txBody>
      </p:sp>
      <p:sp>
        <p:nvSpPr>
          <p:cNvPr id="65" name="Oval 54"/>
          <p:cNvSpPr>
            <a:spLocks noChangeArrowheads="1"/>
          </p:cNvSpPr>
          <p:nvPr/>
        </p:nvSpPr>
        <p:spPr bwMode="auto">
          <a:xfrm>
            <a:off x="7681913" y="4562475"/>
            <a:ext cx="457200" cy="381000"/>
          </a:xfrm>
          <a:prstGeom prst="ellipse">
            <a:avLst/>
          </a:prstGeom>
          <a:noFill/>
          <a:ln w="9525">
            <a:solidFill>
              <a:srgbClr val="000000"/>
            </a:solidFill>
            <a:miter lim="800000"/>
            <a:headEnd/>
            <a:tailEnd/>
          </a:ln>
          <a:effec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800" b="0" i="0" u="none" strike="noStrike" kern="0" cap="none" spc="0" normalizeH="0" baseline="0" noProof="0">
                <a:ln>
                  <a:noFill/>
                </a:ln>
                <a:solidFill>
                  <a:srgbClr val="000000"/>
                </a:solidFill>
                <a:effectLst/>
                <a:uLnTx/>
                <a:uFillTx/>
                <a:latin typeface="Tahoma" pitchFamily="34" charset="0"/>
                <a:ea typeface="楷体_GB2312" pitchFamily="49" charset="-122"/>
              </a:rPr>
              <a:t>48</a:t>
            </a:r>
          </a:p>
        </p:txBody>
      </p:sp>
      <p:sp>
        <p:nvSpPr>
          <p:cNvPr id="66" name="Oval 55"/>
          <p:cNvSpPr>
            <a:spLocks noChangeArrowheads="1"/>
          </p:cNvSpPr>
          <p:nvPr/>
        </p:nvSpPr>
        <p:spPr bwMode="auto">
          <a:xfrm>
            <a:off x="7224713" y="5400675"/>
            <a:ext cx="457200" cy="381000"/>
          </a:xfrm>
          <a:prstGeom prst="ellipse">
            <a:avLst/>
          </a:prstGeom>
          <a:noFill/>
          <a:ln w="9525">
            <a:solidFill>
              <a:srgbClr val="000000"/>
            </a:solidFill>
            <a:miter lim="800000"/>
            <a:headEnd/>
            <a:tailEnd/>
          </a:ln>
          <a:effec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800" b="0" i="0" u="none" strike="noStrike" kern="0" cap="none" spc="0" normalizeH="0" baseline="0" noProof="0">
                <a:ln>
                  <a:noFill/>
                </a:ln>
                <a:solidFill>
                  <a:srgbClr val="000000"/>
                </a:solidFill>
                <a:effectLst/>
                <a:uLnTx/>
                <a:uFillTx/>
                <a:latin typeface="Tahoma" pitchFamily="34" charset="0"/>
                <a:ea typeface="楷体_GB2312" pitchFamily="49" charset="-122"/>
              </a:rPr>
              <a:t>13</a:t>
            </a:r>
          </a:p>
        </p:txBody>
      </p:sp>
      <p:sp>
        <p:nvSpPr>
          <p:cNvPr id="67" name="Oval 56"/>
          <p:cNvSpPr>
            <a:spLocks noChangeArrowheads="1"/>
          </p:cNvSpPr>
          <p:nvPr/>
        </p:nvSpPr>
        <p:spPr bwMode="auto">
          <a:xfrm>
            <a:off x="8291513" y="5400675"/>
            <a:ext cx="457200" cy="381000"/>
          </a:xfrm>
          <a:prstGeom prst="ellipse">
            <a:avLst/>
          </a:prstGeom>
          <a:noFill/>
          <a:ln w="9525">
            <a:solidFill>
              <a:srgbClr val="000000"/>
            </a:solidFill>
            <a:miter lim="800000"/>
            <a:headEnd/>
            <a:tailEnd/>
          </a:ln>
          <a:effec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800" b="0" i="0" u="none" strike="noStrike" kern="0" cap="none" spc="0" normalizeH="0" baseline="0" noProof="0">
                <a:ln>
                  <a:noFill/>
                </a:ln>
                <a:solidFill>
                  <a:srgbClr val="000000"/>
                </a:solidFill>
                <a:effectLst/>
                <a:uLnTx/>
                <a:uFillTx/>
                <a:latin typeface="Tahoma" pitchFamily="34" charset="0"/>
                <a:ea typeface="楷体_GB2312" pitchFamily="49" charset="-122"/>
              </a:rPr>
              <a:t>27</a:t>
            </a:r>
          </a:p>
        </p:txBody>
      </p:sp>
      <p:sp>
        <p:nvSpPr>
          <p:cNvPr id="68" name="Oval 57"/>
          <p:cNvSpPr>
            <a:spLocks noChangeArrowheads="1"/>
          </p:cNvSpPr>
          <p:nvPr/>
        </p:nvSpPr>
        <p:spPr bwMode="auto">
          <a:xfrm>
            <a:off x="5700713" y="5408612"/>
            <a:ext cx="457200" cy="381000"/>
          </a:xfrm>
          <a:prstGeom prst="ellipse">
            <a:avLst/>
          </a:prstGeom>
          <a:noFill/>
          <a:ln w="9525">
            <a:solidFill>
              <a:srgbClr val="000000"/>
            </a:solidFill>
            <a:miter lim="800000"/>
            <a:headEnd/>
            <a:tailEnd/>
          </a:ln>
          <a:effec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800" b="0" i="0" u="none" strike="noStrike" kern="0" cap="none" spc="0" normalizeH="0" baseline="0" noProof="0">
                <a:ln>
                  <a:noFill/>
                </a:ln>
                <a:solidFill>
                  <a:srgbClr val="000000"/>
                </a:solidFill>
                <a:effectLst/>
                <a:uLnTx/>
                <a:uFillTx/>
                <a:latin typeface="Tahoma" pitchFamily="34" charset="0"/>
                <a:ea typeface="楷体_GB2312" pitchFamily="49" charset="-122"/>
              </a:rPr>
              <a:t>50</a:t>
            </a:r>
          </a:p>
        </p:txBody>
      </p:sp>
      <p:sp>
        <p:nvSpPr>
          <p:cNvPr id="69" name="Line 58"/>
          <p:cNvSpPr>
            <a:spLocks noChangeShapeType="1"/>
          </p:cNvSpPr>
          <p:nvPr/>
        </p:nvSpPr>
        <p:spPr bwMode="auto">
          <a:xfrm flipH="1">
            <a:off x="6538913" y="4181475"/>
            <a:ext cx="381000" cy="381000"/>
          </a:xfrm>
          <a:prstGeom prst="line">
            <a:avLst/>
          </a:prstGeom>
          <a:noFill/>
          <a:ln w="9525">
            <a:solidFill>
              <a:srgbClr val="000000"/>
            </a:solidFill>
            <a:miter lim="800000"/>
            <a:headEnd/>
            <a:tailEnd/>
          </a:ln>
          <a:effectLst/>
        </p:spPr>
        <p:txBody>
          <a:bodyPr wrap="none"/>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CN" altLang="en-US" sz="3000" b="1" i="0" u="none" strike="noStrike" kern="0" cap="none" spc="0" normalizeH="0" baseline="0" noProof="0">
              <a:ln>
                <a:noFill/>
              </a:ln>
              <a:solidFill>
                <a:srgbClr val="6600CC"/>
              </a:solidFill>
              <a:effectLst/>
              <a:uLnTx/>
              <a:uFillTx/>
              <a:latin typeface="Times New Roman" pitchFamily="18" charset="0"/>
              <a:ea typeface="楷体_GB2312" pitchFamily="49" charset="-122"/>
            </a:endParaRPr>
          </a:p>
        </p:txBody>
      </p:sp>
      <p:sp>
        <p:nvSpPr>
          <p:cNvPr id="70" name="Line 59"/>
          <p:cNvSpPr>
            <a:spLocks noChangeShapeType="1"/>
          </p:cNvSpPr>
          <p:nvPr/>
        </p:nvSpPr>
        <p:spPr bwMode="auto">
          <a:xfrm>
            <a:off x="7300913" y="4181475"/>
            <a:ext cx="457200" cy="457200"/>
          </a:xfrm>
          <a:prstGeom prst="line">
            <a:avLst/>
          </a:prstGeom>
          <a:noFill/>
          <a:ln w="9525">
            <a:solidFill>
              <a:srgbClr val="000000"/>
            </a:solidFill>
            <a:miter lim="800000"/>
            <a:headEnd/>
            <a:tailEnd/>
          </a:ln>
          <a:effectLst/>
        </p:spPr>
        <p:txBody>
          <a:bodyPr wrap="none"/>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CN" altLang="en-US" sz="3000" b="1" i="0" u="none" strike="noStrike" kern="0" cap="none" spc="0" normalizeH="0" baseline="0" noProof="0">
              <a:ln>
                <a:noFill/>
              </a:ln>
              <a:solidFill>
                <a:srgbClr val="6600CC"/>
              </a:solidFill>
              <a:effectLst/>
              <a:uLnTx/>
              <a:uFillTx/>
              <a:latin typeface="Times New Roman" pitchFamily="18" charset="0"/>
              <a:ea typeface="楷体_GB2312" pitchFamily="49" charset="-122"/>
            </a:endParaRPr>
          </a:p>
        </p:txBody>
      </p:sp>
      <p:sp>
        <p:nvSpPr>
          <p:cNvPr id="71" name="Line 60"/>
          <p:cNvSpPr>
            <a:spLocks noChangeShapeType="1"/>
          </p:cNvSpPr>
          <p:nvPr/>
        </p:nvSpPr>
        <p:spPr bwMode="auto">
          <a:xfrm flipH="1">
            <a:off x="6005513" y="4943475"/>
            <a:ext cx="304800" cy="457200"/>
          </a:xfrm>
          <a:prstGeom prst="line">
            <a:avLst/>
          </a:prstGeom>
          <a:noFill/>
          <a:ln w="9525">
            <a:solidFill>
              <a:srgbClr val="000000"/>
            </a:solidFill>
            <a:miter lim="800000"/>
            <a:headEnd/>
            <a:tailEnd/>
          </a:ln>
          <a:effectLst/>
        </p:spPr>
        <p:txBody>
          <a:bodyPr wrap="none"/>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CN" altLang="en-US" sz="3000" b="1" i="0" u="none" strike="noStrike" kern="0" cap="none" spc="0" normalizeH="0" baseline="0" noProof="0">
              <a:ln>
                <a:noFill/>
              </a:ln>
              <a:solidFill>
                <a:srgbClr val="6600CC"/>
              </a:solidFill>
              <a:effectLst/>
              <a:uLnTx/>
              <a:uFillTx/>
              <a:latin typeface="Times New Roman" pitchFamily="18" charset="0"/>
              <a:ea typeface="楷体_GB2312" pitchFamily="49" charset="-122"/>
            </a:endParaRPr>
          </a:p>
        </p:txBody>
      </p:sp>
      <p:sp>
        <p:nvSpPr>
          <p:cNvPr id="72" name="Line 61"/>
          <p:cNvSpPr>
            <a:spLocks noChangeShapeType="1"/>
          </p:cNvSpPr>
          <p:nvPr/>
        </p:nvSpPr>
        <p:spPr bwMode="auto">
          <a:xfrm flipH="1">
            <a:off x="5624513" y="5781675"/>
            <a:ext cx="228600" cy="457200"/>
          </a:xfrm>
          <a:prstGeom prst="line">
            <a:avLst/>
          </a:prstGeom>
          <a:noFill/>
          <a:ln w="9525">
            <a:solidFill>
              <a:srgbClr val="000000"/>
            </a:solidFill>
            <a:miter lim="800000"/>
            <a:headEnd/>
            <a:tailEnd/>
          </a:ln>
          <a:effectLst/>
        </p:spPr>
        <p:txBody>
          <a:bodyPr wrap="none"/>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CN" altLang="en-US" sz="3000" b="1" i="0" u="none" strike="noStrike" kern="0" cap="none" spc="0" normalizeH="0" baseline="0" noProof="0">
              <a:ln>
                <a:noFill/>
              </a:ln>
              <a:solidFill>
                <a:srgbClr val="6600CC"/>
              </a:solidFill>
              <a:effectLst/>
              <a:uLnTx/>
              <a:uFillTx/>
              <a:latin typeface="Times New Roman" pitchFamily="18" charset="0"/>
              <a:ea typeface="楷体_GB2312" pitchFamily="49" charset="-122"/>
            </a:endParaRPr>
          </a:p>
        </p:txBody>
      </p:sp>
      <p:sp>
        <p:nvSpPr>
          <p:cNvPr id="73" name="Line 62"/>
          <p:cNvSpPr>
            <a:spLocks noChangeShapeType="1"/>
          </p:cNvSpPr>
          <p:nvPr/>
        </p:nvSpPr>
        <p:spPr bwMode="auto">
          <a:xfrm>
            <a:off x="6538913" y="4943475"/>
            <a:ext cx="228600" cy="457200"/>
          </a:xfrm>
          <a:prstGeom prst="line">
            <a:avLst/>
          </a:prstGeom>
          <a:noFill/>
          <a:ln w="9525">
            <a:solidFill>
              <a:srgbClr val="000000"/>
            </a:solidFill>
            <a:miter lim="800000"/>
            <a:headEnd/>
            <a:tailEnd/>
          </a:ln>
          <a:effectLst/>
        </p:spPr>
        <p:txBody>
          <a:bodyPr wrap="none"/>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CN" altLang="en-US" sz="3000" b="1" i="0" u="none" strike="noStrike" kern="0" cap="none" spc="0" normalizeH="0" baseline="0" noProof="0">
              <a:ln>
                <a:noFill/>
              </a:ln>
              <a:solidFill>
                <a:srgbClr val="6600CC"/>
              </a:solidFill>
              <a:effectLst/>
              <a:uLnTx/>
              <a:uFillTx/>
              <a:latin typeface="Times New Roman" pitchFamily="18" charset="0"/>
              <a:ea typeface="楷体_GB2312" pitchFamily="49" charset="-122"/>
            </a:endParaRPr>
          </a:p>
        </p:txBody>
      </p:sp>
      <p:sp>
        <p:nvSpPr>
          <p:cNvPr id="74" name="Line 63"/>
          <p:cNvSpPr>
            <a:spLocks noChangeShapeType="1"/>
          </p:cNvSpPr>
          <p:nvPr/>
        </p:nvSpPr>
        <p:spPr bwMode="auto">
          <a:xfrm flipH="1">
            <a:off x="7453313" y="4867275"/>
            <a:ext cx="304800" cy="533400"/>
          </a:xfrm>
          <a:prstGeom prst="line">
            <a:avLst/>
          </a:prstGeom>
          <a:noFill/>
          <a:ln w="9525">
            <a:solidFill>
              <a:srgbClr val="000000"/>
            </a:solidFill>
            <a:miter lim="800000"/>
            <a:headEnd/>
            <a:tailEnd/>
          </a:ln>
          <a:effectLst/>
        </p:spPr>
        <p:txBody>
          <a:bodyPr wrap="none"/>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CN" altLang="en-US" sz="3000" b="1" i="0" u="none" strike="noStrike" kern="0" cap="none" spc="0" normalizeH="0" baseline="0" noProof="0">
              <a:ln>
                <a:noFill/>
              </a:ln>
              <a:solidFill>
                <a:srgbClr val="6600CC"/>
              </a:solidFill>
              <a:effectLst/>
              <a:uLnTx/>
              <a:uFillTx/>
              <a:latin typeface="Times New Roman" pitchFamily="18" charset="0"/>
              <a:ea typeface="楷体_GB2312" pitchFamily="49" charset="-122"/>
            </a:endParaRPr>
          </a:p>
        </p:txBody>
      </p:sp>
      <p:sp>
        <p:nvSpPr>
          <p:cNvPr id="75" name="Line 64"/>
          <p:cNvSpPr>
            <a:spLocks noChangeShapeType="1"/>
          </p:cNvSpPr>
          <p:nvPr/>
        </p:nvSpPr>
        <p:spPr bwMode="auto">
          <a:xfrm>
            <a:off x="8062913" y="4867275"/>
            <a:ext cx="381000" cy="533400"/>
          </a:xfrm>
          <a:prstGeom prst="line">
            <a:avLst/>
          </a:prstGeom>
          <a:noFill/>
          <a:ln w="9525">
            <a:solidFill>
              <a:srgbClr val="000000"/>
            </a:solidFill>
            <a:miter lim="800000"/>
            <a:headEnd/>
            <a:tailEnd/>
          </a:ln>
          <a:effectLst/>
        </p:spPr>
        <p:txBody>
          <a:bodyPr wrap="none"/>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CN" altLang="en-US" sz="3000" b="1" i="0" u="none" strike="noStrike" kern="0" cap="none" spc="0" normalizeH="0" baseline="0" noProof="0">
              <a:ln>
                <a:noFill/>
              </a:ln>
              <a:solidFill>
                <a:srgbClr val="6600CC"/>
              </a:solidFill>
              <a:effectLst/>
              <a:uLnTx/>
              <a:uFillTx/>
              <a:latin typeface="Times New Roman" pitchFamily="18" charset="0"/>
              <a:ea typeface="楷体_GB2312" pitchFamily="49" charset="-122"/>
            </a:endParaRPr>
          </a:p>
        </p:txBody>
      </p:sp>
      <p:sp>
        <p:nvSpPr>
          <p:cNvPr id="76" name="Text Box 69"/>
          <p:cNvSpPr txBox="1">
            <a:spLocks noChangeArrowheads="1"/>
          </p:cNvSpPr>
          <p:nvPr/>
        </p:nvSpPr>
        <p:spPr bwMode="auto">
          <a:xfrm>
            <a:off x="370681" y="1020762"/>
            <a:ext cx="3744913" cy="519113"/>
          </a:xfrm>
          <a:prstGeom prst="rect">
            <a:avLst/>
          </a:prstGeom>
          <a:noFill/>
          <a:ln w="9525" algn="ctr">
            <a:noFill/>
            <a:miter lim="800000"/>
            <a:headEnd/>
            <a:tailEnd/>
          </a:ln>
          <a:effectLst/>
        </p:spPr>
        <p:txBody>
          <a:bodyPr>
            <a:spAutoFit/>
          </a:bodyPr>
          <a:lstStyle/>
          <a:p>
            <a:pPr fontAlgn="base">
              <a:spcBef>
                <a:spcPct val="20000"/>
              </a:spcBef>
              <a:spcAft>
                <a:spcPct val="0"/>
              </a:spcAft>
              <a:buFont typeface="Wingdings" pitchFamily="2" charset="2"/>
              <a:buChar char="p"/>
            </a:pPr>
            <a:r>
              <a:rPr kumimoji="1" lang="en-US" altLang="zh-CN" sz="2800" b="1" dirty="0">
                <a:solidFill>
                  <a:srgbClr val="003300"/>
                </a:solidFill>
                <a:latin typeface="Times New Roman" pitchFamily="18" charset="0"/>
              </a:rPr>
              <a:t> </a:t>
            </a:r>
            <a:r>
              <a:rPr kumimoji="1" lang="zh-CN" altLang="en-US" sz="2800" b="1" dirty="0">
                <a:solidFill>
                  <a:srgbClr val="003300"/>
                </a:solidFill>
                <a:latin typeface="Times New Roman" pitchFamily="18" charset="0"/>
              </a:rPr>
              <a:t>算法示例演示</a:t>
            </a:r>
          </a:p>
        </p:txBody>
      </p:sp>
      <p:sp>
        <p:nvSpPr>
          <p:cNvPr id="77" name="TextBox 76">
            <a:extLst>
              <a:ext uri="{FF2B5EF4-FFF2-40B4-BE49-F238E27FC236}">
                <a16:creationId xmlns:a16="http://schemas.microsoft.com/office/drawing/2014/main" id="{D1DA562A-ABCA-CE40-9F49-7828F59480B2}"/>
              </a:ext>
            </a:extLst>
          </p:cNvPr>
          <p:cNvSpPr txBox="1"/>
          <p:nvPr/>
        </p:nvSpPr>
        <p:spPr>
          <a:xfrm>
            <a:off x="3419475" y="1047421"/>
            <a:ext cx="3419475" cy="1077218"/>
          </a:xfrm>
          <a:prstGeom prst="rect">
            <a:avLst/>
          </a:prstGeom>
          <a:solidFill>
            <a:schemeClr val="bg1"/>
          </a:solidFill>
          <a:ln w="19050">
            <a:solidFill>
              <a:srgbClr val="00B050"/>
            </a:solidFill>
          </a:ln>
        </p:spPr>
        <p:txBody>
          <a:bodyPr wrap="square" rtlCol="0">
            <a:spAutoFit/>
          </a:bodyPr>
          <a:lstStyle/>
          <a:p>
            <a:pPr algn="just"/>
            <a:r>
              <a:rPr lang="zh-CN" altLang="en-US" sz="1600" b="1" dirty="0">
                <a:solidFill>
                  <a:srgbClr val="FF0000"/>
                </a:solidFill>
              </a:rPr>
              <a:t>最后一个非终端结点为第</a:t>
            </a:r>
            <a:r>
              <a:rPr lang="en-US" altLang="zh-CN" sz="1600" b="1" dirty="0">
                <a:solidFill>
                  <a:srgbClr val="FF0000"/>
                </a:solidFill>
              </a:rPr>
              <a:t>4</a:t>
            </a:r>
            <a:r>
              <a:rPr lang="zh-CN" altLang="en-US" sz="1600" b="1" dirty="0">
                <a:solidFill>
                  <a:srgbClr val="FF0000"/>
                </a:solidFill>
              </a:rPr>
              <a:t>个结点（</a:t>
            </a:r>
            <a:r>
              <a:rPr lang="en-US" altLang="zh-CN" sz="1600" b="1" dirty="0">
                <a:solidFill>
                  <a:srgbClr val="FF0000"/>
                </a:solidFill>
              </a:rPr>
              <a:t>97</a:t>
            </a:r>
            <a:r>
              <a:rPr lang="zh-CN" altLang="en-US" sz="1600" b="1" dirty="0">
                <a:solidFill>
                  <a:srgbClr val="FF0000"/>
                </a:solidFill>
              </a:rPr>
              <a:t>），不需调整；然后看第</a:t>
            </a:r>
            <a:r>
              <a:rPr lang="en-US" altLang="zh-CN" sz="1600" b="1" dirty="0">
                <a:solidFill>
                  <a:srgbClr val="FF0000"/>
                </a:solidFill>
              </a:rPr>
              <a:t>3</a:t>
            </a:r>
            <a:r>
              <a:rPr lang="zh-CN" altLang="en-US" sz="1600" b="1" dirty="0">
                <a:solidFill>
                  <a:srgbClr val="FF0000"/>
                </a:solidFill>
              </a:rPr>
              <a:t>个结点（</a:t>
            </a:r>
            <a:r>
              <a:rPr lang="en-US" altLang="zh-CN" sz="1600" b="1" dirty="0">
                <a:solidFill>
                  <a:srgbClr val="FF0000"/>
                </a:solidFill>
              </a:rPr>
              <a:t>48</a:t>
            </a:r>
            <a:r>
              <a:rPr lang="zh-CN" altLang="en-US" sz="1600" b="1" dirty="0">
                <a:solidFill>
                  <a:srgbClr val="FF0000"/>
                </a:solidFill>
              </a:rPr>
              <a:t>），不需调整，再看第</a:t>
            </a:r>
            <a:r>
              <a:rPr lang="en-US" altLang="zh-CN" sz="1600" b="1" dirty="0">
                <a:solidFill>
                  <a:srgbClr val="FF0000"/>
                </a:solidFill>
              </a:rPr>
              <a:t>2</a:t>
            </a:r>
            <a:r>
              <a:rPr lang="zh-CN" altLang="en-US" sz="1600" b="1" dirty="0">
                <a:solidFill>
                  <a:srgbClr val="FF0000"/>
                </a:solidFill>
              </a:rPr>
              <a:t>个结点（</a:t>
            </a:r>
            <a:r>
              <a:rPr lang="en-US" altLang="zh-CN" sz="1600" b="1" dirty="0">
                <a:solidFill>
                  <a:srgbClr val="FF0000"/>
                </a:solidFill>
              </a:rPr>
              <a:t>38</a:t>
            </a:r>
            <a:r>
              <a:rPr lang="zh-CN" altLang="en-US" sz="1600" b="1" dirty="0">
                <a:solidFill>
                  <a:srgbClr val="FF0000"/>
                </a:solidFill>
              </a:rPr>
              <a:t>），需要自顶向下筛选。</a:t>
            </a:r>
          </a:p>
        </p:txBody>
      </p:sp>
    </p:spTree>
    <p:extLst>
      <p:ext uri="{BB962C8B-B14F-4D97-AF65-F5344CB8AC3E}">
        <p14:creationId xmlns:p14="http://schemas.microsoft.com/office/powerpoint/2010/main" val="2351586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7"/>
                                        </p:tgtEl>
                                        <p:attrNameLst>
                                          <p:attrName>style.visibility</p:attrName>
                                        </p:attrNameLst>
                                      </p:cBhvr>
                                      <p:to>
                                        <p:strVal val="visible"/>
                                      </p:to>
                                    </p:set>
                                    <p:animEffect transition="in" filter="blinds(horizontal)">
                                      <p:cBhvr>
                                        <p:cTn id="7" dur="500"/>
                                        <p:tgtEl>
                                          <p:spTgt spid="77"/>
                                        </p:tgtEl>
                                      </p:cBhvr>
                                    </p:animEffect>
                                  </p:childTnLst>
                                </p:cTn>
                              </p:par>
                            </p:childTnLst>
                          </p:cTn>
                        </p:par>
                      </p:childTnLst>
                    </p:cTn>
                  </p:par>
                  <p:par>
                    <p:cTn id="8" fill="hold">
                      <p:stCondLst>
                        <p:cond delay="indefinite"/>
                      </p:stCondLst>
                      <p:childTnLst>
                        <p:par>
                          <p:cTn id="9" fill="hold">
                            <p:stCondLst>
                              <p:cond delay="0"/>
                            </p:stCondLst>
                            <p:childTnLst>
                              <p:par>
                                <p:cTn id="10" presetID="1" presetClass="emph" presetSubtype="2" fill="hold" nodeType="clickEffect">
                                  <p:stCondLst>
                                    <p:cond delay="0"/>
                                  </p:stCondLst>
                                  <p:childTnLst>
                                    <p:animClr clrSpc="rgb" dir="cw">
                                      <p:cBhvr>
                                        <p:cTn id="11" dur="2000" fill="hold"/>
                                        <p:tgtEl>
                                          <p:spTgt spid="47"/>
                                        </p:tgtEl>
                                        <p:attrNameLst>
                                          <p:attrName>fillcolor</p:attrName>
                                        </p:attrNameLst>
                                      </p:cBhvr>
                                      <p:to>
                                        <a:schemeClr val="accent2"/>
                                      </p:to>
                                    </p:animClr>
                                    <p:set>
                                      <p:cBhvr>
                                        <p:cTn id="12" dur="2000" fill="hold"/>
                                        <p:tgtEl>
                                          <p:spTgt spid="47"/>
                                        </p:tgtEl>
                                        <p:attrNameLst>
                                          <p:attrName>fill.type</p:attrName>
                                        </p:attrNameLst>
                                      </p:cBhvr>
                                      <p:to>
                                        <p:strVal val="solid"/>
                                      </p:to>
                                    </p:set>
                                    <p:set>
                                      <p:cBhvr>
                                        <p:cTn id="13" dur="2000" fill="hold"/>
                                        <p:tgtEl>
                                          <p:spTgt spid="47"/>
                                        </p:tgtEl>
                                        <p:attrNameLst>
                                          <p:attrName>fill.on</p:attrName>
                                        </p:attrNameLst>
                                      </p:cBhvr>
                                      <p:to>
                                        <p:strVal val="true"/>
                                      </p:to>
                                    </p:set>
                                  </p:childTnLst>
                                </p:cTn>
                              </p:par>
                            </p:childTnLst>
                          </p:cTn>
                        </p:par>
                      </p:childTnLst>
                    </p:cTn>
                  </p:par>
                  <p:par>
                    <p:cTn id="14" fill="hold">
                      <p:stCondLst>
                        <p:cond delay="indefinite"/>
                      </p:stCondLst>
                      <p:childTnLst>
                        <p:par>
                          <p:cTn id="15" fill="hold">
                            <p:stCondLst>
                              <p:cond delay="0"/>
                            </p:stCondLst>
                            <p:childTnLst>
                              <p:par>
                                <p:cTn id="16" presetID="1" presetClass="emph" presetSubtype="2" fill="hold" nodeType="clickEffect">
                                  <p:stCondLst>
                                    <p:cond delay="0"/>
                                  </p:stCondLst>
                                  <p:childTnLst>
                                    <p:animClr clrSpc="rgb" dir="cw">
                                      <p:cBhvr>
                                        <p:cTn id="17" dur="2000" fill="hold"/>
                                        <p:tgtEl>
                                          <p:spTgt spid="49"/>
                                        </p:tgtEl>
                                        <p:attrNameLst>
                                          <p:attrName>fillcolor</p:attrName>
                                        </p:attrNameLst>
                                      </p:cBhvr>
                                      <p:to>
                                        <a:schemeClr val="accent2"/>
                                      </p:to>
                                    </p:animClr>
                                    <p:set>
                                      <p:cBhvr>
                                        <p:cTn id="18" dur="2000" fill="hold"/>
                                        <p:tgtEl>
                                          <p:spTgt spid="49"/>
                                        </p:tgtEl>
                                        <p:attrNameLst>
                                          <p:attrName>fill.type</p:attrName>
                                        </p:attrNameLst>
                                      </p:cBhvr>
                                      <p:to>
                                        <p:strVal val="solid"/>
                                      </p:to>
                                    </p:set>
                                    <p:set>
                                      <p:cBhvr>
                                        <p:cTn id="19" dur="2000" fill="hold"/>
                                        <p:tgtEl>
                                          <p:spTgt spid="49"/>
                                        </p:tgtEl>
                                        <p:attrNameLst>
                                          <p:attrName>fill.on</p:attrName>
                                        </p:attrNameLst>
                                      </p:cBhvr>
                                      <p:to>
                                        <p:strVal val="true"/>
                                      </p:to>
                                    </p:set>
                                  </p:childTnLst>
                                </p:cTn>
                              </p:par>
                            </p:childTnLst>
                          </p:cTn>
                        </p:par>
                      </p:childTnLst>
                    </p:cTn>
                  </p:par>
                  <p:par>
                    <p:cTn id="20" fill="hold">
                      <p:stCondLst>
                        <p:cond delay="indefinite"/>
                      </p:stCondLst>
                      <p:childTnLst>
                        <p:par>
                          <p:cTn id="21" fill="hold">
                            <p:stCondLst>
                              <p:cond delay="0"/>
                            </p:stCondLst>
                            <p:childTnLst>
                              <p:par>
                                <p:cTn id="22" presetID="1" presetClass="emph" presetSubtype="2" fill="hold" nodeType="clickEffect">
                                  <p:stCondLst>
                                    <p:cond delay="0"/>
                                  </p:stCondLst>
                                  <p:childTnLst>
                                    <p:animClr clrSpc="rgb" dir="cw">
                                      <p:cBhvr>
                                        <p:cTn id="23" dur="2000" fill="hold"/>
                                        <p:tgtEl>
                                          <p:spTgt spid="45"/>
                                        </p:tgtEl>
                                        <p:attrNameLst>
                                          <p:attrName>fillcolor</p:attrName>
                                        </p:attrNameLst>
                                      </p:cBhvr>
                                      <p:to>
                                        <a:schemeClr val="accent2"/>
                                      </p:to>
                                    </p:animClr>
                                    <p:set>
                                      <p:cBhvr>
                                        <p:cTn id="24" dur="2000" fill="hold"/>
                                        <p:tgtEl>
                                          <p:spTgt spid="45"/>
                                        </p:tgtEl>
                                        <p:attrNameLst>
                                          <p:attrName>fill.type</p:attrName>
                                        </p:attrNameLst>
                                      </p:cBhvr>
                                      <p:to>
                                        <p:strVal val="solid"/>
                                      </p:to>
                                    </p:set>
                                    <p:set>
                                      <p:cBhvr>
                                        <p:cTn id="25" dur="2000" fill="hold"/>
                                        <p:tgtEl>
                                          <p:spTgt spid="45"/>
                                        </p:tgtEl>
                                        <p:attrNameLst>
                                          <p:attrName>fill.on</p:attrName>
                                        </p:attrNameLst>
                                      </p:cBhvr>
                                      <p:to>
                                        <p:strVal val="true"/>
                                      </p:to>
                                    </p:set>
                                  </p:childTnLst>
                                </p:cTn>
                              </p:par>
                            </p:childTnLst>
                          </p:cTn>
                        </p:par>
                      </p:childTnLst>
                    </p:cTn>
                  </p:par>
                  <p:par>
                    <p:cTn id="26" fill="hold">
                      <p:stCondLst>
                        <p:cond delay="indefinite"/>
                      </p:stCondLst>
                      <p:childTnLst>
                        <p:par>
                          <p:cTn id="27" fill="hold">
                            <p:stCondLst>
                              <p:cond delay="0"/>
                            </p:stCondLst>
                            <p:childTnLst>
                              <p:par>
                                <p:cTn id="28" presetID="12" presetClass="entr" presetSubtype="8" fill="hold" grpId="0" nodeType="click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slide(fromLeft)">
                                      <p:cBhvr>
                                        <p:cTn id="30" dur="500"/>
                                        <p:tgtEl>
                                          <p:spTgt spid="13"/>
                                        </p:tgtEl>
                                      </p:cBhvr>
                                    </p:animEffect>
                                  </p:childTnLst>
                                </p:cTn>
                              </p:par>
                            </p:childTnLst>
                          </p:cTn>
                        </p:par>
                      </p:childTnLst>
                    </p:cTn>
                  </p:par>
                  <p:par>
                    <p:cTn id="31" fill="hold">
                      <p:stCondLst>
                        <p:cond delay="indefinite"/>
                      </p:stCondLst>
                      <p:childTnLst>
                        <p:par>
                          <p:cTn id="32" fill="hold">
                            <p:stCondLst>
                              <p:cond delay="0"/>
                            </p:stCondLst>
                            <p:childTnLst>
                              <p:par>
                                <p:cTn id="33" presetID="4" presetClass="entr" presetSubtype="32" fill="hold" grpId="0" nodeType="click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box(out)">
                                      <p:cBhvr>
                                        <p:cTn id="35" dur="500"/>
                                        <p:tgtEl>
                                          <p:spTgt spid="14"/>
                                        </p:tgtEl>
                                      </p:cBhvr>
                                    </p:animEffect>
                                  </p:childTnLst>
                                </p:cTn>
                              </p:par>
                              <p:par>
                                <p:cTn id="36" presetID="4" presetClass="entr" presetSubtype="32" fill="hold" grpId="0" nodeType="withEffect">
                                  <p:stCondLst>
                                    <p:cond delay="0"/>
                                  </p:stCondLst>
                                  <p:childTnLst>
                                    <p:set>
                                      <p:cBhvr>
                                        <p:cTn id="37" dur="1" fill="hold">
                                          <p:stCondLst>
                                            <p:cond delay="0"/>
                                          </p:stCondLst>
                                        </p:cTn>
                                        <p:tgtEl>
                                          <p:spTgt spid="15"/>
                                        </p:tgtEl>
                                        <p:attrNameLst>
                                          <p:attrName>style.visibility</p:attrName>
                                        </p:attrNameLst>
                                      </p:cBhvr>
                                      <p:to>
                                        <p:strVal val="visible"/>
                                      </p:to>
                                    </p:set>
                                    <p:animEffect transition="in" filter="box(out)">
                                      <p:cBhvr>
                                        <p:cTn id="38" dur="500"/>
                                        <p:tgtEl>
                                          <p:spTgt spid="15"/>
                                        </p:tgtEl>
                                      </p:cBhvr>
                                    </p:animEffect>
                                  </p:childTnLst>
                                </p:cTn>
                              </p:par>
                              <p:par>
                                <p:cTn id="39" presetID="4" presetClass="entr" presetSubtype="32" fill="hold" grpId="0" nodeType="withEffect">
                                  <p:stCondLst>
                                    <p:cond delay="0"/>
                                  </p:stCondLst>
                                  <p:childTnLst>
                                    <p:set>
                                      <p:cBhvr>
                                        <p:cTn id="40" dur="1" fill="hold">
                                          <p:stCondLst>
                                            <p:cond delay="0"/>
                                          </p:stCondLst>
                                        </p:cTn>
                                        <p:tgtEl>
                                          <p:spTgt spid="16"/>
                                        </p:tgtEl>
                                        <p:attrNameLst>
                                          <p:attrName>style.visibility</p:attrName>
                                        </p:attrNameLst>
                                      </p:cBhvr>
                                      <p:to>
                                        <p:strVal val="visible"/>
                                      </p:to>
                                    </p:set>
                                    <p:animEffect transition="in" filter="box(out)">
                                      <p:cBhvr>
                                        <p:cTn id="41" dur="500"/>
                                        <p:tgtEl>
                                          <p:spTgt spid="16"/>
                                        </p:tgtEl>
                                      </p:cBhvr>
                                    </p:animEffect>
                                  </p:childTnLst>
                                </p:cTn>
                              </p:par>
                              <p:par>
                                <p:cTn id="42" presetID="4" presetClass="entr" presetSubtype="32" fill="hold" grpId="0" nodeType="withEffect">
                                  <p:stCondLst>
                                    <p:cond delay="0"/>
                                  </p:stCondLst>
                                  <p:childTnLst>
                                    <p:set>
                                      <p:cBhvr>
                                        <p:cTn id="43" dur="1" fill="hold">
                                          <p:stCondLst>
                                            <p:cond delay="0"/>
                                          </p:stCondLst>
                                        </p:cTn>
                                        <p:tgtEl>
                                          <p:spTgt spid="17"/>
                                        </p:tgtEl>
                                        <p:attrNameLst>
                                          <p:attrName>style.visibility</p:attrName>
                                        </p:attrNameLst>
                                      </p:cBhvr>
                                      <p:to>
                                        <p:strVal val="visible"/>
                                      </p:to>
                                    </p:set>
                                    <p:animEffect transition="in" filter="box(out)">
                                      <p:cBhvr>
                                        <p:cTn id="44" dur="500"/>
                                        <p:tgtEl>
                                          <p:spTgt spid="17"/>
                                        </p:tgtEl>
                                      </p:cBhvr>
                                    </p:animEffect>
                                  </p:childTnLst>
                                </p:cTn>
                              </p:par>
                              <p:par>
                                <p:cTn id="45" presetID="4" presetClass="entr" presetSubtype="32" fill="hold" grpId="0" nodeType="withEffect">
                                  <p:stCondLst>
                                    <p:cond delay="0"/>
                                  </p:stCondLst>
                                  <p:childTnLst>
                                    <p:set>
                                      <p:cBhvr>
                                        <p:cTn id="46" dur="1" fill="hold">
                                          <p:stCondLst>
                                            <p:cond delay="0"/>
                                          </p:stCondLst>
                                        </p:cTn>
                                        <p:tgtEl>
                                          <p:spTgt spid="18"/>
                                        </p:tgtEl>
                                        <p:attrNameLst>
                                          <p:attrName>style.visibility</p:attrName>
                                        </p:attrNameLst>
                                      </p:cBhvr>
                                      <p:to>
                                        <p:strVal val="visible"/>
                                      </p:to>
                                    </p:set>
                                    <p:animEffect transition="in" filter="box(out)">
                                      <p:cBhvr>
                                        <p:cTn id="47" dur="500"/>
                                        <p:tgtEl>
                                          <p:spTgt spid="18"/>
                                        </p:tgtEl>
                                      </p:cBhvr>
                                    </p:animEffect>
                                  </p:childTnLst>
                                </p:cTn>
                              </p:par>
                              <p:par>
                                <p:cTn id="48" presetID="4" presetClass="entr" presetSubtype="32" fill="hold" grpId="0" nodeType="withEffect">
                                  <p:stCondLst>
                                    <p:cond delay="0"/>
                                  </p:stCondLst>
                                  <p:childTnLst>
                                    <p:set>
                                      <p:cBhvr>
                                        <p:cTn id="49" dur="1" fill="hold">
                                          <p:stCondLst>
                                            <p:cond delay="0"/>
                                          </p:stCondLst>
                                        </p:cTn>
                                        <p:tgtEl>
                                          <p:spTgt spid="19"/>
                                        </p:tgtEl>
                                        <p:attrNameLst>
                                          <p:attrName>style.visibility</p:attrName>
                                        </p:attrNameLst>
                                      </p:cBhvr>
                                      <p:to>
                                        <p:strVal val="visible"/>
                                      </p:to>
                                    </p:set>
                                    <p:animEffect transition="in" filter="box(out)">
                                      <p:cBhvr>
                                        <p:cTn id="50" dur="500"/>
                                        <p:tgtEl>
                                          <p:spTgt spid="19"/>
                                        </p:tgtEl>
                                      </p:cBhvr>
                                    </p:animEffect>
                                  </p:childTnLst>
                                </p:cTn>
                              </p:par>
                              <p:par>
                                <p:cTn id="51" presetID="4" presetClass="entr" presetSubtype="32" fill="hold" grpId="0" nodeType="withEffect">
                                  <p:stCondLst>
                                    <p:cond delay="0"/>
                                  </p:stCondLst>
                                  <p:childTnLst>
                                    <p:set>
                                      <p:cBhvr>
                                        <p:cTn id="52" dur="1" fill="hold">
                                          <p:stCondLst>
                                            <p:cond delay="0"/>
                                          </p:stCondLst>
                                        </p:cTn>
                                        <p:tgtEl>
                                          <p:spTgt spid="20"/>
                                        </p:tgtEl>
                                        <p:attrNameLst>
                                          <p:attrName>style.visibility</p:attrName>
                                        </p:attrNameLst>
                                      </p:cBhvr>
                                      <p:to>
                                        <p:strVal val="visible"/>
                                      </p:to>
                                    </p:set>
                                    <p:animEffect transition="in" filter="box(out)">
                                      <p:cBhvr>
                                        <p:cTn id="53" dur="500"/>
                                        <p:tgtEl>
                                          <p:spTgt spid="20"/>
                                        </p:tgtEl>
                                      </p:cBhvr>
                                    </p:animEffect>
                                  </p:childTnLst>
                                </p:cTn>
                              </p:par>
                              <p:par>
                                <p:cTn id="54" presetID="4" presetClass="entr" presetSubtype="32" fill="hold" grpId="0" nodeType="withEffect">
                                  <p:stCondLst>
                                    <p:cond delay="0"/>
                                  </p:stCondLst>
                                  <p:childTnLst>
                                    <p:set>
                                      <p:cBhvr>
                                        <p:cTn id="55" dur="1" fill="hold">
                                          <p:stCondLst>
                                            <p:cond delay="0"/>
                                          </p:stCondLst>
                                        </p:cTn>
                                        <p:tgtEl>
                                          <p:spTgt spid="21"/>
                                        </p:tgtEl>
                                        <p:attrNameLst>
                                          <p:attrName>style.visibility</p:attrName>
                                        </p:attrNameLst>
                                      </p:cBhvr>
                                      <p:to>
                                        <p:strVal val="visible"/>
                                      </p:to>
                                    </p:set>
                                    <p:animEffect transition="in" filter="box(out)">
                                      <p:cBhvr>
                                        <p:cTn id="56" dur="500"/>
                                        <p:tgtEl>
                                          <p:spTgt spid="21"/>
                                        </p:tgtEl>
                                      </p:cBhvr>
                                    </p:animEffect>
                                  </p:childTnLst>
                                </p:cTn>
                              </p:par>
                              <p:par>
                                <p:cTn id="57" presetID="4" presetClass="entr" presetSubtype="32" fill="hold" grpId="0" nodeType="withEffect">
                                  <p:stCondLst>
                                    <p:cond delay="0"/>
                                  </p:stCondLst>
                                  <p:childTnLst>
                                    <p:set>
                                      <p:cBhvr>
                                        <p:cTn id="58" dur="1" fill="hold">
                                          <p:stCondLst>
                                            <p:cond delay="0"/>
                                          </p:stCondLst>
                                        </p:cTn>
                                        <p:tgtEl>
                                          <p:spTgt spid="22"/>
                                        </p:tgtEl>
                                        <p:attrNameLst>
                                          <p:attrName>style.visibility</p:attrName>
                                        </p:attrNameLst>
                                      </p:cBhvr>
                                      <p:to>
                                        <p:strVal val="visible"/>
                                      </p:to>
                                    </p:set>
                                    <p:animEffect transition="in" filter="box(out)">
                                      <p:cBhvr>
                                        <p:cTn id="59" dur="500"/>
                                        <p:tgtEl>
                                          <p:spTgt spid="22"/>
                                        </p:tgtEl>
                                      </p:cBhvr>
                                    </p:animEffect>
                                  </p:childTnLst>
                                </p:cTn>
                              </p:par>
                              <p:par>
                                <p:cTn id="60" presetID="4" presetClass="entr" presetSubtype="32" fill="hold" grpId="0" nodeType="withEffect">
                                  <p:stCondLst>
                                    <p:cond delay="0"/>
                                  </p:stCondLst>
                                  <p:childTnLst>
                                    <p:set>
                                      <p:cBhvr>
                                        <p:cTn id="61" dur="1" fill="hold">
                                          <p:stCondLst>
                                            <p:cond delay="0"/>
                                          </p:stCondLst>
                                        </p:cTn>
                                        <p:tgtEl>
                                          <p:spTgt spid="23"/>
                                        </p:tgtEl>
                                        <p:attrNameLst>
                                          <p:attrName>style.visibility</p:attrName>
                                        </p:attrNameLst>
                                      </p:cBhvr>
                                      <p:to>
                                        <p:strVal val="visible"/>
                                      </p:to>
                                    </p:set>
                                    <p:animEffect transition="in" filter="box(out)">
                                      <p:cBhvr>
                                        <p:cTn id="62" dur="500"/>
                                        <p:tgtEl>
                                          <p:spTgt spid="23"/>
                                        </p:tgtEl>
                                      </p:cBhvr>
                                    </p:animEffect>
                                  </p:childTnLst>
                                </p:cTn>
                              </p:par>
                              <p:par>
                                <p:cTn id="63" presetID="4" presetClass="entr" presetSubtype="32" fill="hold" grpId="0" nodeType="withEffect">
                                  <p:stCondLst>
                                    <p:cond delay="0"/>
                                  </p:stCondLst>
                                  <p:childTnLst>
                                    <p:set>
                                      <p:cBhvr>
                                        <p:cTn id="64" dur="1" fill="hold">
                                          <p:stCondLst>
                                            <p:cond delay="0"/>
                                          </p:stCondLst>
                                        </p:cTn>
                                        <p:tgtEl>
                                          <p:spTgt spid="24"/>
                                        </p:tgtEl>
                                        <p:attrNameLst>
                                          <p:attrName>style.visibility</p:attrName>
                                        </p:attrNameLst>
                                      </p:cBhvr>
                                      <p:to>
                                        <p:strVal val="visible"/>
                                      </p:to>
                                    </p:set>
                                    <p:animEffect transition="in" filter="box(out)">
                                      <p:cBhvr>
                                        <p:cTn id="65" dur="500"/>
                                        <p:tgtEl>
                                          <p:spTgt spid="24"/>
                                        </p:tgtEl>
                                      </p:cBhvr>
                                    </p:animEffect>
                                  </p:childTnLst>
                                </p:cTn>
                              </p:par>
                              <p:par>
                                <p:cTn id="66" presetID="4" presetClass="entr" presetSubtype="32" fill="hold" grpId="0" nodeType="withEffect">
                                  <p:stCondLst>
                                    <p:cond delay="0"/>
                                  </p:stCondLst>
                                  <p:childTnLst>
                                    <p:set>
                                      <p:cBhvr>
                                        <p:cTn id="67" dur="1" fill="hold">
                                          <p:stCondLst>
                                            <p:cond delay="0"/>
                                          </p:stCondLst>
                                        </p:cTn>
                                        <p:tgtEl>
                                          <p:spTgt spid="25"/>
                                        </p:tgtEl>
                                        <p:attrNameLst>
                                          <p:attrName>style.visibility</p:attrName>
                                        </p:attrNameLst>
                                      </p:cBhvr>
                                      <p:to>
                                        <p:strVal val="visible"/>
                                      </p:to>
                                    </p:set>
                                    <p:animEffect transition="in" filter="box(out)">
                                      <p:cBhvr>
                                        <p:cTn id="68" dur="500"/>
                                        <p:tgtEl>
                                          <p:spTgt spid="25"/>
                                        </p:tgtEl>
                                      </p:cBhvr>
                                    </p:animEffect>
                                  </p:childTnLst>
                                </p:cTn>
                              </p:par>
                              <p:par>
                                <p:cTn id="69" presetID="4" presetClass="entr" presetSubtype="32" fill="hold" grpId="0" nodeType="withEffect">
                                  <p:stCondLst>
                                    <p:cond delay="0"/>
                                  </p:stCondLst>
                                  <p:childTnLst>
                                    <p:set>
                                      <p:cBhvr>
                                        <p:cTn id="70" dur="1" fill="hold">
                                          <p:stCondLst>
                                            <p:cond delay="0"/>
                                          </p:stCondLst>
                                        </p:cTn>
                                        <p:tgtEl>
                                          <p:spTgt spid="26"/>
                                        </p:tgtEl>
                                        <p:attrNameLst>
                                          <p:attrName>style.visibility</p:attrName>
                                        </p:attrNameLst>
                                      </p:cBhvr>
                                      <p:to>
                                        <p:strVal val="visible"/>
                                      </p:to>
                                    </p:set>
                                    <p:animEffect transition="in" filter="box(out)">
                                      <p:cBhvr>
                                        <p:cTn id="71" dur="500"/>
                                        <p:tgtEl>
                                          <p:spTgt spid="26"/>
                                        </p:tgtEl>
                                      </p:cBhvr>
                                    </p:animEffect>
                                  </p:childTnLst>
                                </p:cTn>
                              </p:par>
                              <p:par>
                                <p:cTn id="72" presetID="4" presetClass="entr" presetSubtype="32" fill="hold" grpId="0" nodeType="withEffect">
                                  <p:stCondLst>
                                    <p:cond delay="0"/>
                                  </p:stCondLst>
                                  <p:childTnLst>
                                    <p:set>
                                      <p:cBhvr>
                                        <p:cTn id="73" dur="1" fill="hold">
                                          <p:stCondLst>
                                            <p:cond delay="0"/>
                                          </p:stCondLst>
                                        </p:cTn>
                                        <p:tgtEl>
                                          <p:spTgt spid="27"/>
                                        </p:tgtEl>
                                        <p:attrNameLst>
                                          <p:attrName>style.visibility</p:attrName>
                                        </p:attrNameLst>
                                      </p:cBhvr>
                                      <p:to>
                                        <p:strVal val="visible"/>
                                      </p:to>
                                    </p:set>
                                    <p:animEffect transition="in" filter="box(out)">
                                      <p:cBhvr>
                                        <p:cTn id="74" dur="500"/>
                                        <p:tgtEl>
                                          <p:spTgt spid="27"/>
                                        </p:tgtEl>
                                      </p:cBhvr>
                                    </p:animEffect>
                                  </p:childTnLst>
                                </p:cTn>
                              </p:par>
                              <p:par>
                                <p:cTn id="75" presetID="4" presetClass="entr" presetSubtype="32" fill="hold" grpId="0" nodeType="withEffect">
                                  <p:stCondLst>
                                    <p:cond delay="0"/>
                                  </p:stCondLst>
                                  <p:childTnLst>
                                    <p:set>
                                      <p:cBhvr>
                                        <p:cTn id="76" dur="1" fill="hold">
                                          <p:stCondLst>
                                            <p:cond delay="0"/>
                                          </p:stCondLst>
                                        </p:cTn>
                                        <p:tgtEl>
                                          <p:spTgt spid="28"/>
                                        </p:tgtEl>
                                        <p:attrNameLst>
                                          <p:attrName>style.visibility</p:attrName>
                                        </p:attrNameLst>
                                      </p:cBhvr>
                                      <p:to>
                                        <p:strVal val="visible"/>
                                      </p:to>
                                    </p:set>
                                    <p:animEffect transition="in" filter="box(out)">
                                      <p:cBhvr>
                                        <p:cTn id="77" dur="500"/>
                                        <p:tgtEl>
                                          <p:spTgt spid="28"/>
                                        </p:tgtEl>
                                      </p:cBhvr>
                                    </p:animEffect>
                                  </p:childTnLst>
                                </p:cTn>
                              </p:par>
                            </p:childTnLst>
                          </p:cTn>
                        </p:par>
                      </p:childTnLst>
                    </p:cTn>
                  </p:par>
                  <p:par>
                    <p:cTn id="78" fill="hold">
                      <p:stCondLst>
                        <p:cond delay="indefinite"/>
                      </p:stCondLst>
                      <p:childTnLst>
                        <p:par>
                          <p:cTn id="79" fill="hold">
                            <p:stCondLst>
                              <p:cond delay="0"/>
                            </p:stCondLst>
                            <p:childTnLst>
                              <p:par>
                                <p:cTn id="80" presetID="12" presetClass="entr" presetSubtype="8" fill="hold" grpId="0" nodeType="clickEffect">
                                  <p:stCondLst>
                                    <p:cond delay="0"/>
                                  </p:stCondLst>
                                  <p:childTnLst>
                                    <p:set>
                                      <p:cBhvr>
                                        <p:cTn id="81" dur="1" fill="hold">
                                          <p:stCondLst>
                                            <p:cond delay="0"/>
                                          </p:stCondLst>
                                        </p:cTn>
                                        <p:tgtEl>
                                          <p:spTgt spid="29"/>
                                        </p:tgtEl>
                                        <p:attrNameLst>
                                          <p:attrName>style.visibility</p:attrName>
                                        </p:attrNameLst>
                                      </p:cBhvr>
                                      <p:to>
                                        <p:strVal val="visible"/>
                                      </p:to>
                                    </p:set>
                                    <p:animEffect transition="in" filter="slide(fromLeft)">
                                      <p:cBhvr>
                                        <p:cTn id="82" dur="500"/>
                                        <p:tgtEl>
                                          <p:spTgt spid="29"/>
                                        </p:tgtEl>
                                      </p:cBhvr>
                                    </p:animEffect>
                                  </p:childTnLst>
                                </p:cTn>
                              </p:par>
                            </p:childTnLst>
                          </p:cTn>
                        </p:par>
                      </p:childTnLst>
                    </p:cTn>
                  </p:par>
                  <p:par>
                    <p:cTn id="83" fill="hold">
                      <p:stCondLst>
                        <p:cond delay="indefinite"/>
                      </p:stCondLst>
                      <p:childTnLst>
                        <p:par>
                          <p:cTn id="84" fill="hold">
                            <p:stCondLst>
                              <p:cond delay="0"/>
                            </p:stCondLst>
                            <p:childTnLst>
                              <p:par>
                                <p:cTn id="85" presetID="4" presetClass="entr" presetSubtype="32" fill="hold" grpId="0" nodeType="clickEffect">
                                  <p:stCondLst>
                                    <p:cond delay="0"/>
                                  </p:stCondLst>
                                  <p:childTnLst>
                                    <p:set>
                                      <p:cBhvr>
                                        <p:cTn id="86" dur="1" fill="hold">
                                          <p:stCondLst>
                                            <p:cond delay="0"/>
                                          </p:stCondLst>
                                        </p:cTn>
                                        <p:tgtEl>
                                          <p:spTgt spid="30"/>
                                        </p:tgtEl>
                                        <p:attrNameLst>
                                          <p:attrName>style.visibility</p:attrName>
                                        </p:attrNameLst>
                                      </p:cBhvr>
                                      <p:to>
                                        <p:strVal val="visible"/>
                                      </p:to>
                                    </p:set>
                                    <p:animEffect transition="in" filter="box(out)">
                                      <p:cBhvr>
                                        <p:cTn id="87" dur="500"/>
                                        <p:tgtEl>
                                          <p:spTgt spid="30"/>
                                        </p:tgtEl>
                                      </p:cBhvr>
                                    </p:animEffect>
                                  </p:childTnLst>
                                </p:cTn>
                              </p:par>
                              <p:par>
                                <p:cTn id="88" presetID="4" presetClass="entr" presetSubtype="32" fill="hold" grpId="0" nodeType="withEffect">
                                  <p:stCondLst>
                                    <p:cond delay="0"/>
                                  </p:stCondLst>
                                  <p:childTnLst>
                                    <p:set>
                                      <p:cBhvr>
                                        <p:cTn id="89" dur="1" fill="hold">
                                          <p:stCondLst>
                                            <p:cond delay="0"/>
                                          </p:stCondLst>
                                        </p:cTn>
                                        <p:tgtEl>
                                          <p:spTgt spid="31"/>
                                        </p:tgtEl>
                                        <p:attrNameLst>
                                          <p:attrName>style.visibility</p:attrName>
                                        </p:attrNameLst>
                                      </p:cBhvr>
                                      <p:to>
                                        <p:strVal val="visible"/>
                                      </p:to>
                                    </p:set>
                                    <p:animEffect transition="in" filter="box(out)">
                                      <p:cBhvr>
                                        <p:cTn id="90" dur="500"/>
                                        <p:tgtEl>
                                          <p:spTgt spid="31"/>
                                        </p:tgtEl>
                                      </p:cBhvr>
                                    </p:animEffect>
                                  </p:childTnLst>
                                </p:cTn>
                              </p:par>
                              <p:par>
                                <p:cTn id="91" presetID="4" presetClass="entr" presetSubtype="32" fill="hold" grpId="0" nodeType="withEffect">
                                  <p:stCondLst>
                                    <p:cond delay="0"/>
                                  </p:stCondLst>
                                  <p:childTnLst>
                                    <p:set>
                                      <p:cBhvr>
                                        <p:cTn id="92" dur="1" fill="hold">
                                          <p:stCondLst>
                                            <p:cond delay="0"/>
                                          </p:stCondLst>
                                        </p:cTn>
                                        <p:tgtEl>
                                          <p:spTgt spid="32"/>
                                        </p:tgtEl>
                                        <p:attrNameLst>
                                          <p:attrName>style.visibility</p:attrName>
                                        </p:attrNameLst>
                                      </p:cBhvr>
                                      <p:to>
                                        <p:strVal val="visible"/>
                                      </p:to>
                                    </p:set>
                                    <p:animEffect transition="in" filter="box(out)">
                                      <p:cBhvr>
                                        <p:cTn id="93" dur="500"/>
                                        <p:tgtEl>
                                          <p:spTgt spid="32"/>
                                        </p:tgtEl>
                                      </p:cBhvr>
                                    </p:animEffect>
                                  </p:childTnLst>
                                </p:cTn>
                              </p:par>
                              <p:par>
                                <p:cTn id="94" presetID="4" presetClass="entr" presetSubtype="32" fill="hold" grpId="0" nodeType="withEffect">
                                  <p:stCondLst>
                                    <p:cond delay="0"/>
                                  </p:stCondLst>
                                  <p:childTnLst>
                                    <p:set>
                                      <p:cBhvr>
                                        <p:cTn id="95" dur="1" fill="hold">
                                          <p:stCondLst>
                                            <p:cond delay="0"/>
                                          </p:stCondLst>
                                        </p:cTn>
                                        <p:tgtEl>
                                          <p:spTgt spid="33"/>
                                        </p:tgtEl>
                                        <p:attrNameLst>
                                          <p:attrName>style.visibility</p:attrName>
                                        </p:attrNameLst>
                                      </p:cBhvr>
                                      <p:to>
                                        <p:strVal val="visible"/>
                                      </p:to>
                                    </p:set>
                                    <p:animEffect transition="in" filter="box(out)">
                                      <p:cBhvr>
                                        <p:cTn id="96" dur="500"/>
                                        <p:tgtEl>
                                          <p:spTgt spid="33"/>
                                        </p:tgtEl>
                                      </p:cBhvr>
                                    </p:animEffect>
                                  </p:childTnLst>
                                </p:cTn>
                              </p:par>
                              <p:par>
                                <p:cTn id="97" presetID="4" presetClass="entr" presetSubtype="32" fill="hold" grpId="0" nodeType="withEffect">
                                  <p:stCondLst>
                                    <p:cond delay="0"/>
                                  </p:stCondLst>
                                  <p:childTnLst>
                                    <p:set>
                                      <p:cBhvr>
                                        <p:cTn id="98" dur="1" fill="hold">
                                          <p:stCondLst>
                                            <p:cond delay="0"/>
                                          </p:stCondLst>
                                        </p:cTn>
                                        <p:tgtEl>
                                          <p:spTgt spid="34"/>
                                        </p:tgtEl>
                                        <p:attrNameLst>
                                          <p:attrName>style.visibility</p:attrName>
                                        </p:attrNameLst>
                                      </p:cBhvr>
                                      <p:to>
                                        <p:strVal val="visible"/>
                                      </p:to>
                                    </p:set>
                                    <p:animEffect transition="in" filter="box(out)">
                                      <p:cBhvr>
                                        <p:cTn id="99" dur="500"/>
                                        <p:tgtEl>
                                          <p:spTgt spid="34"/>
                                        </p:tgtEl>
                                      </p:cBhvr>
                                    </p:animEffect>
                                  </p:childTnLst>
                                </p:cTn>
                              </p:par>
                              <p:par>
                                <p:cTn id="100" presetID="4" presetClass="entr" presetSubtype="32" fill="hold" grpId="0" nodeType="withEffect">
                                  <p:stCondLst>
                                    <p:cond delay="0"/>
                                  </p:stCondLst>
                                  <p:childTnLst>
                                    <p:set>
                                      <p:cBhvr>
                                        <p:cTn id="101" dur="1" fill="hold">
                                          <p:stCondLst>
                                            <p:cond delay="0"/>
                                          </p:stCondLst>
                                        </p:cTn>
                                        <p:tgtEl>
                                          <p:spTgt spid="35"/>
                                        </p:tgtEl>
                                        <p:attrNameLst>
                                          <p:attrName>style.visibility</p:attrName>
                                        </p:attrNameLst>
                                      </p:cBhvr>
                                      <p:to>
                                        <p:strVal val="visible"/>
                                      </p:to>
                                    </p:set>
                                    <p:animEffect transition="in" filter="box(out)">
                                      <p:cBhvr>
                                        <p:cTn id="102" dur="500"/>
                                        <p:tgtEl>
                                          <p:spTgt spid="35"/>
                                        </p:tgtEl>
                                      </p:cBhvr>
                                    </p:animEffect>
                                  </p:childTnLst>
                                </p:cTn>
                              </p:par>
                              <p:par>
                                <p:cTn id="103" presetID="4" presetClass="entr" presetSubtype="32" fill="hold" grpId="0" nodeType="withEffect">
                                  <p:stCondLst>
                                    <p:cond delay="0"/>
                                  </p:stCondLst>
                                  <p:childTnLst>
                                    <p:set>
                                      <p:cBhvr>
                                        <p:cTn id="104" dur="1" fill="hold">
                                          <p:stCondLst>
                                            <p:cond delay="0"/>
                                          </p:stCondLst>
                                        </p:cTn>
                                        <p:tgtEl>
                                          <p:spTgt spid="36"/>
                                        </p:tgtEl>
                                        <p:attrNameLst>
                                          <p:attrName>style.visibility</p:attrName>
                                        </p:attrNameLst>
                                      </p:cBhvr>
                                      <p:to>
                                        <p:strVal val="visible"/>
                                      </p:to>
                                    </p:set>
                                    <p:animEffect transition="in" filter="box(out)">
                                      <p:cBhvr>
                                        <p:cTn id="105" dur="500"/>
                                        <p:tgtEl>
                                          <p:spTgt spid="36"/>
                                        </p:tgtEl>
                                      </p:cBhvr>
                                    </p:animEffect>
                                  </p:childTnLst>
                                </p:cTn>
                              </p:par>
                              <p:par>
                                <p:cTn id="106" presetID="4" presetClass="entr" presetSubtype="32" fill="hold" grpId="0" nodeType="withEffect">
                                  <p:stCondLst>
                                    <p:cond delay="0"/>
                                  </p:stCondLst>
                                  <p:childTnLst>
                                    <p:set>
                                      <p:cBhvr>
                                        <p:cTn id="107" dur="1" fill="hold">
                                          <p:stCondLst>
                                            <p:cond delay="0"/>
                                          </p:stCondLst>
                                        </p:cTn>
                                        <p:tgtEl>
                                          <p:spTgt spid="37"/>
                                        </p:tgtEl>
                                        <p:attrNameLst>
                                          <p:attrName>style.visibility</p:attrName>
                                        </p:attrNameLst>
                                      </p:cBhvr>
                                      <p:to>
                                        <p:strVal val="visible"/>
                                      </p:to>
                                    </p:set>
                                    <p:animEffect transition="in" filter="box(out)">
                                      <p:cBhvr>
                                        <p:cTn id="108" dur="500"/>
                                        <p:tgtEl>
                                          <p:spTgt spid="37"/>
                                        </p:tgtEl>
                                      </p:cBhvr>
                                    </p:animEffect>
                                  </p:childTnLst>
                                </p:cTn>
                              </p:par>
                              <p:par>
                                <p:cTn id="109" presetID="4" presetClass="entr" presetSubtype="32" fill="hold" grpId="0" nodeType="withEffect">
                                  <p:stCondLst>
                                    <p:cond delay="0"/>
                                  </p:stCondLst>
                                  <p:childTnLst>
                                    <p:set>
                                      <p:cBhvr>
                                        <p:cTn id="110" dur="1" fill="hold">
                                          <p:stCondLst>
                                            <p:cond delay="0"/>
                                          </p:stCondLst>
                                        </p:cTn>
                                        <p:tgtEl>
                                          <p:spTgt spid="38"/>
                                        </p:tgtEl>
                                        <p:attrNameLst>
                                          <p:attrName>style.visibility</p:attrName>
                                        </p:attrNameLst>
                                      </p:cBhvr>
                                      <p:to>
                                        <p:strVal val="visible"/>
                                      </p:to>
                                    </p:set>
                                    <p:animEffect transition="in" filter="box(out)">
                                      <p:cBhvr>
                                        <p:cTn id="111" dur="500"/>
                                        <p:tgtEl>
                                          <p:spTgt spid="38"/>
                                        </p:tgtEl>
                                      </p:cBhvr>
                                    </p:animEffect>
                                  </p:childTnLst>
                                </p:cTn>
                              </p:par>
                              <p:par>
                                <p:cTn id="112" presetID="4" presetClass="entr" presetSubtype="32" fill="hold" grpId="0" nodeType="withEffect">
                                  <p:stCondLst>
                                    <p:cond delay="0"/>
                                  </p:stCondLst>
                                  <p:childTnLst>
                                    <p:set>
                                      <p:cBhvr>
                                        <p:cTn id="113" dur="1" fill="hold">
                                          <p:stCondLst>
                                            <p:cond delay="0"/>
                                          </p:stCondLst>
                                        </p:cTn>
                                        <p:tgtEl>
                                          <p:spTgt spid="39"/>
                                        </p:tgtEl>
                                        <p:attrNameLst>
                                          <p:attrName>style.visibility</p:attrName>
                                        </p:attrNameLst>
                                      </p:cBhvr>
                                      <p:to>
                                        <p:strVal val="visible"/>
                                      </p:to>
                                    </p:set>
                                    <p:animEffect transition="in" filter="box(out)">
                                      <p:cBhvr>
                                        <p:cTn id="114" dur="500"/>
                                        <p:tgtEl>
                                          <p:spTgt spid="39"/>
                                        </p:tgtEl>
                                      </p:cBhvr>
                                    </p:animEffect>
                                  </p:childTnLst>
                                </p:cTn>
                              </p:par>
                              <p:par>
                                <p:cTn id="115" presetID="4" presetClass="entr" presetSubtype="32" fill="hold" grpId="0" nodeType="withEffect">
                                  <p:stCondLst>
                                    <p:cond delay="0"/>
                                  </p:stCondLst>
                                  <p:childTnLst>
                                    <p:set>
                                      <p:cBhvr>
                                        <p:cTn id="116" dur="1" fill="hold">
                                          <p:stCondLst>
                                            <p:cond delay="0"/>
                                          </p:stCondLst>
                                        </p:cTn>
                                        <p:tgtEl>
                                          <p:spTgt spid="40"/>
                                        </p:tgtEl>
                                        <p:attrNameLst>
                                          <p:attrName>style.visibility</p:attrName>
                                        </p:attrNameLst>
                                      </p:cBhvr>
                                      <p:to>
                                        <p:strVal val="visible"/>
                                      </p:to>
                                    </p:set>
                                    <p:animEffect transition="in" filter="box(out)">
                                      <p:cBhvr>
                                        <p:cTn id="117" dur="500"/>
                                        <p:tgtEl>
                                          <p:spTgt spid="40"/>
                                        </p:tgtEl>
                                      </p:cBhvr>
                                    </p:animEffect>
                                  </p:childTnLst>
                                </p:cTn>
                              </p:par>
                              <p:par>
                                <p:cTn id="118" presetID="4" presetClass="entr" presetSubtype="32" fill="hold" grpId="0" nodeType="withEffect">
                                  <p:stCondLst>
                                    <p:cond delay="0"/>
                                  </p:stCondLst>
                                  <p:childTnLst>
                                    <p:set>
                                      <p:cBhvr>
                                        <p:cTn id="119" dur="1" fill="hold">
                                          <p:stCondLst>
                                            <p:cond delay="0"/>
                                          </p:stCondLst>
                                        </p:cTn>
                                        <p:tgtEl>
                                          <p:spTgt spid="41"/>
                                        </p:tgtEl>
                                        <p:attrNameLst>
                                          <p:attrName>style.visibility</p:attrName>
                                        </p:attrNameLst>
                                      </p:cBhvr>
                                      <p:to>
                                        <p:strVal val="visible"/>
                                      </p:to>
                                    </p:set>
                                    <p:animEffect transition="in" filter="box(out)">
                                      <p:cBhvr>
                                        <p:cTn id="120" dur="500"/>
                                        <p:tgtEl>
                                          <p:spTgt spid="41"/>
                                        </p:tgtEl>
                                      </p:cBhvr>
                                    </p:animEffect>
                                  </p:childTnLst>
                                </p:cTn>
                              </p:par>
                              <p:par>
                                <p:cTn id="121" presetID="4" presetClass="entr" presetSubtype="32" fill="hold" grpId="0" nodeType="withEffect">
                                  <p:stCondLst>
                                    <p:cond delay="0"/>
                                  </p:stCondLst>
                                  <p:childTnLst>
                                    <p:set>
                                      <p:cBhvr>
                                        <p:cTn id="122" dur="1" fill="hold">
                                          <p:stCondLst>
                                            <p:cond delay="0"/>
                                          </p:stCondLst>
                                        </p:cTn>
                                        <p:tgtEl>
                                          <p:spTgt spid="42"/>
                                        </p:tgtEl>
                                        <p:attrNameLst>
                                          <p:attrName>style.visibility</p:attrName>
                                        </p:attrNameLst>
                                      </p:cBhvr>
                                      <p:to>
                                        <p:strVal val="visible"/>
                                      </p:to>
                                    </p:set>
                                    <p:animEffect transition="in" filter="box(out)">
                                      <p:cBhvr>
                                        <p:cTn id="123" dur="500"/>
                                        <p:tgtEl>
                                          <p:spTgt spid="42"/>
                                        </p:tgtEl>
                                      </p:cBhvr>
                                    </p:animEffect>
                                  </p:childTnLst>
                                </p:cTn>
                              </p:par>
                              <p:par>
                                <p:cTn id="124" presetID="4" presetClass="entr" presetSubtype="32" fill="hold" grpId="0" nodeType="withEffect">
                                  <p:stCondLst>
                                    <p:cond delay="0"/>
                                  </p:stCondLst>
                                  <p:childTnLst>
                                    <p:set>
                                      <p:cBhvr>
                                        <p:cTn id="125" dur="1" fill="hold">
                                          <p:stCondLst>
                                            <p:cond delay="0"/>
                                          </p:stCondLst>
                                        </p:cTn>
                                        <p:tgtEl>
                                          <p:spTgt spid="43"/>
                                        </p:tgtEl>
                                        <p:attrNameLst>
                                          <p:attrName>style.visibility</p:attrName>
                                        </p:attrNameLst>
                                      </p:cBhvr>
                                      <p:to>
                                        <p:strVal val="visible"/>
                                      </p:to>
                                    </p:set>
                                    <p:animEffect transition="in" filter="box(out)">
                                      <p:cBhvr>
                                        <p:cTn id="126" dur="500"/>
                                        <p:tgtEl>
                                          <p:spTgt spid="43"/>
                                        </p:tgtEl>
                                      </p:cBhvr>
                                    </p:animEffect>
                                  </p:childTnLst>
                                </p:cTn>
                              </p:par>
                              <p:par>
                                <p:cTn id="127" presetID="4" presetClass="entr" presetSubtype="32" fill="hold" grpId="0" nodeType="withEffect">
                                  <p:stCondLst>
                                    <p:cond delay="0"/>
                                  </p:stCondLst>
                                  <p:childTnLst>
                                    <p:set>
                                      <p:cBhvr>
                                        <p:cTn id="128" dur="1" fill="hold">
                                          <p:stCondLst>
                                            <p:cond delay="0"/>
                                          </p:stCondLst>
                                        </p:cTn>
                                        <p:tgtEl>
                                          <p:spTgt spid="44"/>
                                        </p:tgtEl>
                                        <p:attrNameLst>
                                          <p:attrName>style.visibility</p:attrName>
                                        </p:attrNameLst>
                                      </p:cBhvr>
                                      <p:to>
                                        <p:strVal val="visible"/>
                                      </p:to>
                                    </p:set>
                                    <p:animEffect transition="in" filter="box(out)">
                                      <p:cBhvr>
                                        <p:cTn id="129" dur="500"/>
                                        <p:tgtEl>
                                          <p:spTgt spid="44"/>
                                        </p:tgtEl>
                                      </p:cBhvr>
                                    </p:animEffect>
                                  </p:childTnLst>
                                </p:cTn>
                              </p:par>
                            </p:childTnLst>
                          </p:cTn>
                        </p:par>
                      </p:childTnLst>
                    </p:cTn>
                  </p:par>
                  <p:par>
                    <p:cTn id="130" fill="hold">
                      <p:stCondLst>
                        <p:cond delay="indefinite"/>
                      </p:stCondLst>
                      <p:childTnLst>
                        <p:par>
                          <p:cTn id="131" fill="hold">
                            <p:stCondLst>
                              <p:cond delay="0"/>
                            </p:stCondLst>
                            <p:childTnLst>
                              <p:par>
                                <p:cTn id="132" presetID="4" presetClass="entr" presetSubtype="32" fill="hold" grpId="0" nodeType="clickEffect">
                                  <p:stCondLst>
                                    <p:cond delay="0"/>
                                  </p:stCondLst>
                                  <p:childTnLst>
                                    <p:set>
                                      <p:cBhvr>
                                        <p:cTn id="133" dur="1" fill="hold">
                                          <p:stCondLst>
                                            <p:cond delay="0"/>
                                          </p:stCondLst>
                                        </p:cTn>
                                        <p:tgtEl>
                                          <p:spTgt spid="60"/>
                                        </p:tgtEl>
                                        <p:attrNameLst>
                                          <p:attrName>style.visibility</p:attrName>
                                        </p:attrNameLst>
                                      </p:cBhvr>
                                      <p:to>
                                        <p:strVal val="visible"/>
                                      </p:to>
                                    </p:set>
                                    <p:animEffect transition="in" filter="box(out)">
                                      <p:cBhvr>
                                        <p:cTn id="134" dur="500"/>
                                        <p:tgtEl>
                                          <p:spTgt spid="60"/>
                                        </p:tgtEl>
                                      </p:cBhvr>
                                    </p:animEffect>
                                  </p:childTnLst>
                                </p:cTn>
                              </p:par>
                            </p:childTnLst>
                          </p:cTn>
                        </p:par>
                      </p:childTnLst>
                    </p:cTn>
                  </p:par>
                  <p:par>
                    <p:cTn id="135" fill="hold">
                      <p:stCondLst>
                        <p:cond delay="indefinite"/>
                      </p:stCondLst>
                      <p:childTnLst>
                        <p:par>
                          <p:cTn id="136" fill="hold">
                            <p:stCondLst>
                              <p:cond delay="0"/>
                            </p:stCondLst>
                            <p:childTnLst>
                              <p:par>
                                <p:cTn id="137" presetID="4" presetClass="entr" presetSubtype="32" fill="hold" grpId="0" nodeType="clickEffect">
                                  <p:stCondLst>
                                    <p:cond delay="0"/>
                                  </p:stCondLst>
                                  <p:childTnLst>
                                    <p:set>
                                      <p:cBhvr>
                                        <p:cTn id="138" dur="1" fill="hold">
                                          <p:stCondLst>
                                            <p:cond delay="0"/>
                                          </p:stCondLst>
                                        </p:cTn>
                                        <p:tgtEl>
                                          <p:spTgt spid="61"/>
                                        </p:tgtEl>
                                        <p:attrNameLst>
                                          <p:attrName>style.visibility</p:attrName>
                                        </p:attrNameLst>
                                      </p:cBhvr>
                                      <p:to>
                                        <p:strVal val="visible"/>
                                      </p:to>
                                    </p:set>
                                    <p:animEffect transition="in" filter="box(out)">
                                      <p:cBhvr>
                                        <p:cTn id="139" dur="500"/>
                                        <p:tgtEl>
                                          <p:spTgt spid="61"/>
                                        </p:tgtEl>
                                      </p:cBhvr>
                                    </p:animEffect>
                                  </p:childTnLst>
                                </p:cTn>
                              </p:par>
                              <p:par>
                                <p:cTn id="140" presetID="4" presetClass="entr" presetSubtype="32" fill="hold" grpId="0" nodeType="withEffect">
                                  <p:stCondLst>
                                    <p:cond delay="0"/>
                                  </p:stCondLst>
                                  <p:childTnLst>
                                    <p:set>
                                      <p:cBhvr>
                                        <p:cTn id="141" dur="1" fill="hold">
                                          <p:stCondLst>
                                            <p:cond delay="0"/>
                                          </p:stCondLst>
                                        </p:cTn>
                                        <p:tgtEl>
                                          <p:spTgt spid="62"/>
                                        </p:tgtEl>
                                        <p:attrNameLst>
                                          <p:attrName>style.visibility</p:attrName>
                                        </p:attrNameLst>
                                      </p:cBhvr>
                                      <p:to>
                                        <p:strVal val="visible"/>
                                      </p:to>
                                    </p:set>
                                    <p:animEffect transition="in" filter="box(out)">
                                      <p:cBhvr>
                                        <p:cTn id="142" dur="500"/>
                                        <p:tgtEl>
                                          <p:spTgt spid="62"/>
                                        </p:tgtEl>
                                      </p:cBhvr>
                                    </p:animEffect>
                                  </p:childTnLst>
                                </p:cTn>
                              </p:par>
                              <p:par>
                                <p:cTn id="143" presetID="4" presetClass="entr" presetSubtype="32" fill="hold" grpId="0" nodeType="withEffect">
                                  <p:stCondLst>
                                    <p:cond delay="0"/>
                                  </p:stCondLst>
                                  <p:childTnLst>
                                    <p:set>
                                      <p:cBhvr>
                                        <p:cTn id="144" dur="1" fill="hold">
                                          <p:stCondLst>
                                            <p:cond delay="0"/>
                                          </p:stCondLst>
                                        </p:cTn>
                                        <p:tgtEl>
                                          <p:spTgt spid="63"/>
                                        </p:tgtEl>
                                        <p:attrNameLst>
                                          <p:attrName>style.visibility</p:attrName>
                                        </p:attrNameLst>
                                      </p:cBhvr>
                                      <p:to>
                                        <p:strVal val="visible"/>
                                      </p:to>
                                    </p:set>
                                    <p:animEffect transition="in" filter="box(out)">
                                      <p:cBhvr>
                                        <p:cTn id="145" dur="500"/>
                                        <p:tgtEl>
                                          <p:spTgt spid="63"/>
                                        </p:tgtEl>
                                      </p:cBhvr>
                                    </p:animEffect>
                                  </p:childTnLst>
                                </p:cTn>
                              </p:par>
                              <p:par>
                                <p:cTn id="146" presetID="4" presetClass="entr" presetSubtype="32" fill="hold" grpId="0" nodeType="withEffect">
                                  <p:stCondLst>
                                    <p:cond delay="0"/>
                                  </p:stCondLst>
                                  <p:childTnLst>
                                    <p:set>
                                      <p:cBhvr>
                                        <p:cTn id="147" dur="1" fill="hold">
                                          <p:stCondLst>
                                            <p:cond delay="0"/>
                                          </p:stCondLst>
                                        </p:cTn>
                                        <p:tgtEl>
                                          <p:spTgt spid="64"/>
                                        </p:tgtEl>
                                        <p:attrNameLst>
                                          <p:attrName>style.visibility</p:attrName>
                                        </p:attrNameLst>
                                      </p:cBhvr>
                                      <p:to>
                                        <p:strVal val="visible"/>
                                      </p:to>
                                    </p:set>
                                    <p:animEffect transition="in" filter="box(out)">
                                      <p:cBhvr>
                                        <p:cTn id="148" dur="500"/>
                                        <p:tgtEl>
                                          <p:spTgt spid="64"/>
                                        </p:tgtEl>
                                      </p:cBhvr>
                                    </p:animEffect>
                                  </p:childTnLst>
                                </p:cTn>
                              </p:par>
                              <p:par>
                                <p:cTn id="149" presetID="4" presetClass="entr" presetSubtype="32" fill="hold" grpId="0" nodeType="withEffect">
                                  <p:stCondLst>
                                    <p:cond delay="0"/>
                                  </p:stCondLst>
                                  <p:childTnLst>
                                    <p:set>
                                      <p:cBhvr>
                                        <p:cTn id="150" dur="1" fill="hold">
                                          <p:stCondLst>
                                            <p:cond delay="0"/>
                                          </p:stCondLst>
                                        </p:cTn>
                                        <p:tgtEl>
                                          <p:spTgt spid="65"/>
                                        </p:tgtEl>
                                        <p:attrNameLst>
                                          <p:attrName>style.visibility</p:attrName>
                                        </p:attrNameLst>
                                      </p:cBhvr>
                                      <p:to>
                                        <p:strVal val="visible"/>
                                      </p:to>
                                    </p:set>
                                    <p:animEffect transition="in" filter="box(out)">
                                      <p:cBhvr>
                                        <p:cTn id="151" dur="500"/>
                                        <p:tgtEl>
                                          <p:spTgt spid="65"/>
                                        </p:tgtEl>
                                      </p:cBhvr>
                                    </p:animEffect>
                                  </p:childTnLst>
                                </p:cTn>
                              </p:par>
                              <p:par>
                                <p:cTn id="152" presetID="4" presetClass="entr" presetSubtype="32" fill="hold" grpId="0" nodeType="withEffect">
                                  <p:stCondLst>
                                    <p:cond delay="0"/>
                                  </p:stCondLst>
                                  <p:childTnLst>
                                    <p:set>
                                      <p:cBhvr>
                                        <p:cTn id="153" dur="1" fill="hold">
                                          <p:stCondLst>
                                            <p:cond delay="0"/>
                                          </p:stCondLst>
                                        </p:cTn>
                                        <p:tgtEl>
                                          <p:spTgt spid="66"/>
                                        </p:tgtEl>
                                        <p:attrNameLst>
                                          <p:attrName>style.visibility</p:attrName>
                                        </p:attrNameLst>
                                      </p:cBhvr>
                                      <p:to>
                                        <p:strVal val="visible"/>
                                      </p:to>
                                    </p:set>
                                    <p:animEffect transition="in" filter="box(out)">
                                      <p:cBhvr>
                                        <p:cTn id="154" dur="500"/>
                                        <p:tgtEl>
                                          <p:spTgt spid="66"/>
                                        </p:tgtEl>
                                      </p:cBhvr>
                                    </p:animEffect>
                                  </p:childTnLst>
                                </p:cTn>
                              </p:par>
                              <p:par>
                                <p:cTn id="155" presetID="4" presetClass="entr" presetSubtype="32" fill="hold" grpId="0" nodeType="withEffect">
                                  <p:stCondLst>
                                    <p:cond delay="0"/>
                                  </p:stCondLst>
                                  <p:childTnLst>
                                    <p:set>
                                      <p:cBhvr>
                                        <p:cTn id="156" dur="1" fill="hold">
                                          <p:stCondLst>
                                            <p:cond delay="0"/>
                                          </p:stCondLst>
                                        </p:cTn>
                                        <p:tgtEl>
                                          <p:spTgt spid="67"/>
                                        </p:tgtEl>
                                        <p:attrNameLst>
                                          <p:attrName>style.visibility</p:attrName>
                                        </p:attrNameLst>
                                      </p:cBhvr>
                                      <p:to>
                                        <p:strVal val="visible"/>
                                      </p:to>
                                    </p:set>
                                    <p:animEffect transition="in" filter="box(out)">
                                      <p:cBhvr>
                                        <p:cTn id="157" dur="500"/>
                                        <p:tgtEl>
                                          <p:spTgt spid="67"/>
                                        </p:tgtEl>
                                      </p:cBhvr>
                                    </p:animEffect>
                                  </p:childTnLst>
                                </p:cTn>
                              </p:par>
                              <p:par>
                                <p:cTn id="158" presetID="4" presetClass="entr" presetSubtype="32" fill="hold" grpId="0" nodeType="withEffect">
                                  <p:stCondLst>
                                    <p:cond delay="0"/>
                                  </p:stCondLst>
                                  <p:childTnLst>
                                    <p:set>
                                      <p:cBhvr>
                                        <p:cTn id="159" dur="1" fill="hold">
                                          <p:stCondLst>
                                            <p:cond delay="0"/>
                                          </p:stCondLst>
                                        </p:cTn>
                                        <p:tgtEl>
                                          <p:spTgt spid="68"/>
                                        </p:tgtEl>
                                        <p:attrNameLst>
                                          <p:attrName>style.visibility</p:attrName>
                                        </p:attrNameLst>
                                      </p:cBhvr>
                                      <p:to>
                                        <p:strVal val="visible"/>
                                      </p:to>
                                    </p:set>
                                    <p:animEffect transition="in" filter="box(out)">
                                      <p:cBhvr>
                                        <p:cTn id="160" dur="500"/>
                                        <p:tgtEl>
                                          <p:spTgt spid="68"/>
                                        </p:tgtEl>
                                      </p:cBhvr>
                                    </p:animEffect>
                                  </p:childTnLst>
                                </p:cTn>
                              </p:par>
                              <p:par>
                                <p:cTn id="161" presetID="4" presetClass="entr" presetSubtype="32" fill="hold" grpId="0" nodeType="withEffect">
                                  <p:stCondLst>
                                    <p:cond delay="0"/>
                                  </p:stCondLst>
                                  <p:childTnLst>
                                    <p:set>
                                      <p:cBhvr>
                                        <p:cTn id="162" dur="1" fill="hold">
                                          <p:stCondLst>
                                            <p:cond delay="0"/>
                                          </p:stCondLst>
                                        </p:cTn>
                                        <p:tgtEl>
                                          <p:spTgt spid="69"/>
                                        </p:tgtEl>
                                        <p:attrNameLst>
                                          <p:attrName>style.visibility</p:attrName>
                                        </p:attrNameLst>
                                      </p:cBhvr>
                                      <p:to>
                                        <p:strVal val="visible"/>
                                      </p:to>
                                    </p:set>
                                    <p:animEffect transition="in" filter="box(out)">
                                      <p:cBhvr>
                                        <p:cTn id="163" dur="500"/>
                                        <p:tgtEl>
                                          <p:spTgt spid="69"/>
                                        </p:tgtEl>
                                      </p:cBhvr>
                                    </p:animEffect>
                                  </p:childTnLst>
                                </p:cTn>
                              </p:par>
                              <p:par>
                                <p:cTn id="164" presetID="4" presetClass="entr" presetSubtype="32" fill="hold" grpId="0" nodeType="withEffect">
                                  <p:stCondLst>
                                    <p:cond delay="0"/>
                                  </p:stCondLst>
                                  <p:childTnLst>
                                    <p:set>
                                      <p:cBhvr>
                                        <p:cTn id="165" dur="1" fill="hold">
                                          <p:stCondLst>
                                            <p:cond delay="0"/>
                                          </p:stCondLst>
                                        </p:cTn>
                                        <p:tgtEl>
                                          <p:spTgt spid="70"/>
                                        </p:tgtEl>
                                        <p:attrNameLst>
                                          <p:attrName>style.visibility</p:attrName>
                                        </p:attrNameLst>
                                      </p:cBhvr>
                                      <p:to>
                                        <p:strVal val="visible"/>
                                      </p:to>
                                    </p:set>
                                    <p:animEffect transition="in" filter="box(out)">
                                      <p:cBhvr>
                                        <p:cTn id="166" dur="500"/>
                                        <p:tgtEl>
                                          <p:spTgt spid="70"/>
                                        </p:tgtEl>
                                      </p:cBhvr>
                                    </p:animEffect>
                                  </p:childTnLst>
                                </p:cTn>
                              </p:par>
                              <p:par>
                                <p:cTn id="167" presetID="4" presetClass="entr" presetSubtype="32" fill="hold" grpId="0" nodeType="withEffect">
                                  <p:stCondLst>
                                    <p:cond delay="0"/>
                                  </p:stCondLst>
                                  <p:childTnLst>
                                    <p:set>
                                      <p:cBhvr>
                                        <p:cTn id="168" dur="1" fill="hold">
                                          <p:stCondLst>
                                            <p:cond delay="0"/>
                                          </p:stCondLst>
                                        </p:cTn>
                                        <p:tgtEl>
                                          <p:spTgt spid="71"/>
                                        </p:tgtEl>
                                        <p:attrNameLst>
                                          <p:attrName>style.visibility</p:attrName>
                                        </p:attrNameLst>
                                      </p:cBhvr>
                                      <p:to>
                                        <p:strVal val="visible"/>
                                      </p:to>
                                    </p:set>
                                    <p:animEffect transition="in" filter="box(out)">
                                      <p:cBhvr>
                                        <p:cTn id="169" dur="500"/>
                                        <p:tgtEl>
                                          <p:spTgt spid="71"/>
                                        </p:tgtEl>
                                      </p:cBhvr>
                                    </p:animEffect>
                                  </p:childTnLst>
                                </p:cTn>
                              </p:par>
                              <p:par>
                                <p:cTn id="170" presetID="4" presetClass="entr" presetSubtype="32" fill="hold" grpId="0" nodeType="withEffect">
                                  <p:stCondLst>
                                    <p:cond delay="0"/>
                                  </p:stCondLst>
                                  <p:childTnLst>
                                    <p:set>
                                      <p:cBhvr>
                                        <p:cTn id="171" dur="1" fill="hold">
                                          <p:stCondLst>
                                            <p:cond delay="0"/>
                                          </p:stCondLst>
                                        </p:cTn>
                                        <p:tgtEl>
                                          <p:spTgt spid="72"/>
                                        </p:tgtEl>
                                        <p:attrNameLst>
                                          <p:attrName>style.visibility</p:attrName>
                                        </p:attrNameLst>
                                      </p:cBhvr>
                                      <p:to>
                                        <p:strVal val="visible"/>
                                      </p:to>
                                    </p:set>
                                    <p:animEffect transition="in" filter="box(out)">
                                      <p:cBhvr>
                                        <p:cTn id="172" dur="500"/>
                                        <p:tgtEl>
                                          <p:spTgt spid="72"/>
                                        </p:tgtEl>
                                      </p:cBhvr>
                                    </p:animEffect>
                                  </p:childTnLst>
                                </p:cTn>
                              </p:par>
                              <p:par>
                                <p:cTn id="173" presetID="4" presetClass="entr" presetSubtype="32" fill="hold" grpId="0" nodeType="withEffect">
                                  <p:stCondLst>
                                    <p:cond delay="0"/>
                                  </p:stCondLst>
                                  <p:childTnLst>
                                    <p:set>
                                      <p:cBhvr>
                                        <p:cTn id="174" dur="1" fill="hold">
                                          <p:stCondLst>
                                            <p:cond delay="0"/>
                                          </p:stCondLst>
                                        </p:cTn>
                                        <p:tgtEl>
                                          <p:spTgt spid="73"/>
                                        </p:tgtEl>
                                        <p:attrNameLst>
                                          <p:attrName>style.visibility</p:attrName>
                                        </p:attrNameLst>
                                      </p:cBhvr>
                                      <p:to>
                                        <p:strVal val="visible"/>
                                      </p:to>
                                    </p:set>
                                    <p:animEffect transition="in" filter="box(out)">
                                      <p:cBhvr>
                                        <p:cTn id="175" dur="500"/>
                                        <p:tgtEl>
                                          <p:spTgt spid="73"/>
                                        </p:tgtEl>
                                      </p:cBhvr>
                                    </p:animEffect>
                                  </p:childTnLst>
                                </p:cTn>
                              </p:par>
                              <p:par>
                                <p:cTn id="176" presetID="4" presetClass="entr" presetSubtype="32" fill="hold" grpId="0" nodeType="withEffect">
                                  <p:stCondLst>
                                    <p:cond delay="0"/>
                                  </p:stCondLst>
                                  <p:childTnLst>
                                    <p:set>
                                      <p:cBhvr>
                                        <p:cTn id="177" dur="1" fill="hold">
                                          <p:stCondLst>
                                            <p:cond delay="0"/>
                                          </p:stCondLst>
                                        </p:cTn>
                                        <p:tgtEl>
                                          <p:spTgt spid="74"/>
                                        </p:tgtEl>
                                        <p:attrNameLst>
                                          <p:attrName>style.visibility</p:attrName>
                                        </p:attrNameLst>
                                      </p:cBhvr>
                                      <p:to>
                                        <p:strVal val="visible"/>
                                      </p:to>
                                    </p:set>
                                    <p:animEffect transition="in" filter="box(out)">
                                      <p:cBhvr>
                                        <p:cTn id="178" dur="500"/>
                                        <p:tgtEl>
                                          <p:spTgt spid="74"/>
                                        </p:tgtEl>
                                      </p:cBhvr>
                                    </p:animEffect>
                                  </p:childTnLst>
                                </p:cTn>
                              </p:par>
                              <p:par>
                                <p:cTn id="179" presetID="4" presetClass="entr" presetSubtype="32" fill="hold" grpId="0" nodeType="withEffect">
                                  <p:stCondLst>
                                    <p:cond delay="0"/>
                                  </p:stCondLst>
                                  <p:childTnLst>
                                    <p:set>
                                      <p:cBhvr>
                                        <p:cTn id="180" dur="1" fill="hold">
                                          <p:stCondLst>
                                            <p:cond delay="0"/>
                                          </p:stCondLst>
                                        </p:cTn>
                                        <p:tgtEl>
                                          <p:spTgt spid="75"/>
                                        </p:tgtEl>
                                        <p:attrNameLst>
                                          <p:attrName>style.visibility</p:attrName>
                                        </p:attrNameLst>
                                      </p:cBhvr>
                                      <p:to>
                                        <p:strVal val="visible"/>
                                      </p:to>
                                    </p:set>
                                    <p:animEffect transition="in" filter="box(out)">
                                      <p:cBhvr>
                                        <p:cTn id="181" dur="500"/>
                                        <p:tgtEl>
                                          <p:spTgt spid="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40" grpId="0" animBg="1"/>
      <p:bldP spid="41" grpId="0" animBg="1"/>
      <p:bldP spid="42" grpId="0" animBg="1"/>
      <p:bldP spid="43" grpId="0" animBg="1"/>
      <p:bldP spid="44" grpId="0" animBg="1"/>
      <p:bldP spid="60" grpId="0" animBg="1"/>
      <p:bldP spid="61" grpId="0" animBg="1"/>
      <p:bldP spid="62" grpId="0" animBg="1"/>
      <p:bldP spid="63" grpId="0" animBg="1"/>
      <p:bldP spid="64" grpId="0" animBg="1"/>
      <p:bldP spid="65" grpId="0" animBg="1"/>
      <p:bldP spid="66" grpId="0" animBg="1"/>
      <p:bldP spid="67" grpId="0" animBg="1"/>
      <p:bldP spid="68" grpId="0" animBg="1"/>
      <p:bldP spid="69" grpId="0" animBg="1"/>
      <p:bldP spid="70" grpId="0" animBg="1"/>
      <p:bldP spid="71" grpId="0" animBg="1"/>
      <p:bldP spid="72" grpId="0" animBg="1"/>
      <p:bldP spid="73" grpId="0" animBg="1"/>
      <p:bldP spid="74" grpId="0" animBg="1"/>
      <p:bldP spid="75" grpId="0" animBg="1"/>
      <p:bldP spid="77" grpId="0" animBg="1"/>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0063EC4C-CFD8-4F45-A0A2-30028C1F73DB}" type="slidenum">
              <a:rPr lang="zh-CN" altLang="en-US" b="1">
                <a:solidFill>
                  <a:srgbClr val="F79646">
                    <a:lumMod val="75000"/>
                  </a:srgbClr>
                </a:solidFill>
              </a:rPr>
              <a:pPr/>
              <a:t>87</a:t>
            </a:fld>
            <a:endParaRPr lang="zh-CN" altLang="en-US" b="1" dirty="0">
              <a:solidFill>
                <a:srgbClr val="F79646">
                  <a:lumMod val="75000"/>
                </a:srgbClr>
              </a:solidFill>
            </a:endParaRPr>
          </a:p>
        </p:txBody>
      </p:sp>
      <p:sp>
        <p:nvSpPr>
          <p:cNvPr id="2" name="标题 1"/>
          <p:cNvSpPr>
            <a:spLocks noGrp="1"/>
          </p:cNvSpPr>
          <p:nvPr>
            <p:ph type="title"/>
          </p:nvPr>
        </p:nvSpPr>
        <p:spPr>
          <a:xfrm>
            <a:off x="457200" y="0"/>
            <a:ext cx="8229600" cy="1143000"/>
          </a:xfrm>
        </p:spPr>
        <p:txBody>
          <a:bodyPr>
            <a:normAutofit/>
          </a:bodyPr>
          <a:lstStyle/>
          <a:p>
            <a:pPr lvl="0" fontAlgn="base">
              <a:lnSpc>
                <a:spcPct val="150000"/>
              </a:lnSpc>
              <a:spcBef>
                <a:spcPct val="5000"/>
              </a:spcBef>
              <a:spcAft>
                <a:spcPct val="5000"/>
              </a:spcAft>
            </a:pPr>
            <a:r>
              <a:rPr kumimoji="1" lang="en-US" altLang="zh-CN" sz="3200" b="1" dirty="0">
                <a:latin typeface="Arial" charset="0"/>
                <a:ea typeface="宋体" charset="-122"/>
                <a:cs typeface="+mn-cs"/>
              </a:rPr>
              <a:t>6.4.3 </a:t>
            </a:r>
            <a:r>
              <a:rPr kumimoji="1" lang="zh-CN" altLang="en-US" sz="3200" b="1" dirty="0">
                <a:latin typeface="Arial" charset="0"/>
                <a:ea typeface="宋体" charset="-122"/>
                <a:cs typeface="+mn-cs"/>
              </a:rPr>
              <a:t>堆排序</a:t>
            </a:r>
          </a:p>
        </p:txBody>
      </p:sp>
      <p:sp>
        <p:nvSpPr>
          <p:cNvPr id="4" name="日期占位符 3"/>
          <p:cNvSpPr>
            <a:spLocks noGrp="1"/>
          </p:cNvSpPr>
          <p:nvPr>
            <p:ph type="dt" sz="half" idx="4294967295"/>
          </p:nvPr>
        </p:nvSpPr>
        <p:spPr>
          <a:xfrm>
            <a:off x="0" y="6356350"/>
            <a:ext cx="2133600" cy="365125"/>
          </a:xfrm>
        </p:spPr>
        <p:txBody>
          <a:bodyPr/>
          <a:lstStyle/>
          <a:p>
            <a:fld id="{36F77CB7-28E3-4E0F-9255-E3CB32CC70DA}" type="datetime1">
              <a:rPr lang="zh-CN" altLang="en-US" b="1" smtClean="0">
                <a:solidFill>
                  <a:srgbClr val="F79646">
                    <a:lumMod val="75000"/>
                  </a:srgbClr>
                </a:solidFill>
              </a:rPr>
              <a:t>2025/4/9</a:t>
            </a:fld>
            <a:endParaRPr lang="zh-CN" altLang="en-US" b="1" dirty="0">
              <a:solidFill>
                <a:srgbClr val="F79646">
                  <a:lumMod val="75000"/>
                </a:srgbClr>
              </a:solidFill>
            </a:endParaRPr>
          </a:p>
        </p:txBody>
      </p:sp>
      <p:pic>
        <p:nvPicPr>
          <p:cNvPr id="2049" name="Picture 1" descr="C:\Users\Haijun\AppData\Roaming\Tencent\Users\2968516474\QQ\WinTemp\RichOle\O5)[OOM[}$H7(6{A~41GY`Q.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73137" y="1"/>
            <a:ext cx="970863" cy="838199"/>
          </a:xfrm>
          <a:prstGeom prst="rect">
            <a:avLst/>
          </a:prstGeom>
          <a:noFill/>
          <a:extLst>
            <a:ext uri="{909E8E84-426E-40DD-AFC4-6F175D3DCCD1}">
              <a14:hiddenFill xmlns:a14="http://schemas.microsoft.com/office/drawing/2010/main">
                <a:solidFill>
                  <a:srgbClr val="FFFFFF"/>
                </a:solidFill>
              </a14:hiddenFill>
            </a:ext>
          </a:extLst>
        </p:spPr>
      </p:pic>
      <p:cxnSp>
        <p:nvCxnSpPr>
          <p:cNvPr id="12" name="直接连接符 11"/>
          <p:cNvCxnSpPr/>
          <p:nvPr/>
        </p:nvCxnSpPr>
        <p:spPr>
          <a:xfrm>
            <a:off x="457200" y="6324600"/>
            <a:ext cx="822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Text Box 3"/>
          <p:cNvSpPr txBox="1">
            <a:spLocks noChangeArrowheads="1"/>
          </p:cNvSpPr>
          <p:nvPr/>
        </p:nvSpPr>
        <p:spPr bwMode="auto">
          <a:xfrm>
            <a:off x="525863" y="1029555"/>
            <a:ext cx="5616575" cy="519113"/>
          </a:xfrm>
          <a:prstGeom prst="rect">
            <a:avLst/>
          </a:prstGeom>
          <a:noFill/>
          <a:ln w="9525" algn="ctr">
            <a:noFill/>
            <a:miter lim="800000"/>
            <a:headEnd/>
            <a:tailEnd/>
          </a:ln>
          <a:effectLst/>
        </p:spPr>
        <p:txBody>
          <a:bodyPr>
            <a:spAutoFit/>
          </a:bodyPr>
          <a:lstStyle/>
          <a:p>
            <a:pPr fontAlgn="base">
              <a:spcBef>
                <a:spcPct val="20000"/>
              </a:spcBef>
              <a:spcAft>
                <a:spcPct val="0"/>
              </a:spcAft>
              <a:buFont typeface="Wingdings" pitchFamily="2" charset="2"/>
              <a:buChar char="p"/>
            </a:pPr>
            <a:r>
              <a:rPr kumimoji="1" lang="en-US" altLang="zh-CN" sz="2800" b="1" dirty="0">
                <a:solidFill>
                  <a:srgbClr val="003300"/>
                </a:solidFill>
                <a:latin typeface="Times New Roman" pitchFamily="18" charset="0"/>
              </a:rPr>
              <a:t> </a:t>
            </a:r>
            <a:r>
              <a:rPr kumimoji="1" lang="zh-CN" altLang="en-US" sz="2800" b="1" dirty="0">
                <a:solidFill>
                  <a:srgbClr val="003300"/>
                </a:solidFill>
                <a:latin typeface="Times New Roman" pitchFamily="18" charset="0"/>
              </a:rPr>
              <a:t>建堆算法代码</a:t>
            </a:r>
          </a:p>
        </p:txBody>
      </p:sp>
      <p:sp>
        <p:nvSpPr>
          <p:cNvPr id="14" name="Text Box 6"/>
          <p:cNvSpPr txBox="1">
            <a:spLocks noChangeArrowheads="1"/>
          </p:cNvSpPr>
          <p:nvPr/>
        </p:nvSpPr>
        <p:spPr bwMode="auto">
          <a:xfrm>
            <a:off x="609600" y="1867755"/>
            <a:ext cx="8458200" cy="1323439"/>
          </a:xfrm>
          <a:prstGeom prst="rect">
            <a:avLst/>
          </a:prstGeom>
          <a:noFill/>
          <a:ln w="9525" algn="ctr">
            <a:noFill/>
            <a:miter lim="800000"/>
            <a:headEnd/>
            <a:tailEnd/>
          </a:ln>
          <a:effectLst/>
        </p:spPr>
        <p:txBody>
          <a:bodyPr wrap="square">
            <a:spAutoFit/>
          </a:bodyPr>
          <a:lstStyle/>
          <a:p>
            <a:pPr fontAlgn="base">
              <a:spcBef>
                <a:spcPct val="0"/>
              </a:spcBef>
              <a:spcAft>
                <a:spcPct val="0"/>
              </a:spcAft>
            </a:pPr>
            <a:r>
              <a:rPr kumimoji="1" lang="en-US" altLang="zh-CN" sz="2800" b="1" dirty="0">
                <a:solidFill>
                  <a:srgbClr val="0000FF"/>
                </a:solidFill>
                <a:latin typeface="Times New Roman" pitchFamily="18" charset="0"/>
              </a:rPr>
              <a:t>for (</a:t>
            </a:r>
            <a:r>
              <a:rPr kumimoji="1" lang="en-US" altLang="zh-CN" sz="2800" b="1" dirty="0" err="1">
                <a:solidFill>
                  <a:srgbClr val="0000FF"/>
                </a:solidFill>
                <a:latin typeface="Times New Roman" pitchFamily="18" charset="0"/>
              </a:rPr>
              <a:t>i</a:t>
            </a:r>
            <a:r>
              <a:rPr kumimoji="1" lang="en-US" altLang="zh-CN" sz="2800" b="1" dirty="0">
                <a:solidFill>
                  <a:srgbClr val="0000FF"/>
                </a:solidFill>
                <a:latin typeface="Times New Roman" pitchFamily="18" charset="0"/>
              </a:rPr>
              <a:t>=</a:t>
            </a:r>
            <a:r>
              <a:rPr kumimoji="1" lang="en-US" altLang="zh-CN" sz="2800" b="1" dirty="0" err="1">
                <a:solidFill>
                  <a:srgbClr val="0000FF"/>
                </a:solidFill>
                <a:latin typeface="Times New Roman" pitchFamily="18" charset="0"/>
              </a:rPr>
              <a:t>H.length</a:t>
            </a:r>
            <a:r>
              <a:rPr kumimoji="1" lang="en-US" altLang="zh-CN" sz="2800" b="1" dirty="0">
                <a:solidFill>
                  <a:srgbClr val="0000FF"/>
                </a:solidFill>
                <a:latin typeface="Times New Roman" pitchFamily="18" charset="0"/>
              </a:rPr>
              <a:t>/2; </a:t>
            </a:r>
            <a:r>
              <a:rPr kumimoji="1" lang="en-US" altLang="zh-CN" sz="2800" b="1" dirty="0" err="1">
                <a:solidFill>
                  <a:srgbClr val="0000FF"/>
                </a:solidFill>
                <a:latin typeface="Times New Roman" pitchFamily="18" charset="0"/>
              </a:rPr>
              <a:t>i</a:t>
            </a:r>
            <a:r>
              <a:rPr kumimoji="1" lang="en-US" altLang="zh-CN" sz="2800" b="1" dirty="0">
                <a:solidFill>
                  <a:srgbClr val="0000FF"/>
                </a:solidFill>
                <a:latin typeface="Times New Roman" pitchFamily="18" charset="0"/>
              </a:rPr>
              <a:t>&gt;0; --</a:t>
            </a:r>
            <a:r>
              <a:rPr kumimoji="1" lang="en-US" altLang="zh-CN" sz="2800" b="1" dirty="0" err="1">
                <a:solidFill>
                  <a:srgbClr val="0000FF"/>
                </a:solidFill>
                <a:latin typeface="Times New Roman" pitchFamily="18" charset="0"/>
              </a:rPr>
              <a:t>i</a:t>
            </a:r>
            <a:r>
              <a:rPr kumimoji="1" lang="en-US" altLang="zh-CN" sz="2800" b="1" dirty="0">
                <a:solidFill>
                  <a:srgbClr val="0000FF"/>
                </a:solidFill>
                <a:latin typeface="Times New Roman" pitchFamily="18" charset="0"/>
              </a:rPr>
              <a:t>)//</a:t>
            </a:r>
            <a:r>
              <a:rPr kumimoji="1" lang="zh-CN" altLang="en-US" sz="2400" b="1" dirty="0">
                <a:latin typeface="Times New Roman" pitchFamily="18" charset="0"/>
              </a:rPr>
              <a:t>对每个非终端结点进行调整</a:t>
            </a:r>
            <a:r>
              <a:rPr kumimoji="1" lang="en-US" altLang="zh-CN" sz="4000" b="1" dirty="0">
                <a:latin typeface="Times New Roman" pitchFamily="18" charset="0"/>
              </a:rPr>
              <a:t> </a:t>
            </a:r>
            <a:r>
              <a:rPr kumimoji="1" lang="zh-CN" altLang="en-US" sz="4000" b="1" dirty="0">
                <a:latin typeface="Times New Roman" pitchFamily="18" charset="0"/>
              </a:rPr>
              <a:t>      </a:t>
            </a:r>
            <a:r>
              <a:rPr kumimoji="1" lang="en-US" altLang="zh-CN" sz="4000" b="1" dirty="0">
                <a:latin typeface="Times New Roman" pitchFamily="18" charset="0"/>
              </a:rPr>
              <a:t>	</a:t>
            </a:r>
            <a:r>
              <a:rPr kumimoji="1" lang="en-US" altLang="zh-CN" sz="2800" b="1" dirty="0" err="1">
                <a:solidFill>
                  <a:srgbClr val="0000FF"/>
                </a:solidFill>
                <a:latin typeface="Times New Roman" pitchFamily="18" charset="0"/>
              </a:rPr>
              <a:t>HeapAdjust</a:t>
            </a:r>
            <a:r>
              <a:rPr kumimoji="1" lang="en-US" altLang="zh-CN" sz="2800" b="1" dirty="0">
                <a:solidFill>
                  <a:srgbClr val="0000FF"/>
                </a:solidFill>
                <a:latin typeface="Times New Roman" pitchFamily="18" charset="0"/>
              </a:rPr>
              <a:t> ( H, </a:t>
            </a:r>
            <a:r>
              <a:rPr kumimoji="1" lang="en-US" altLang="zh-CN" sz="2800" b="1" dirty="0" err="1">
                <a:solidFill>
                  <a:srgbClr val="0000FF"/>
                </a:solidFill>
                <a:latin typeface="Times New Roman" pitchFamily="18" charset="0"/>
              </a:rPr>
              <a:t>i</a:t>
            </a:r>
            <a:r>
              <a:rPr kumimoji="1" lang="en-US" altLang="zh-CN" sz="2800" b="1" dirty="0">
                <a:solidFill>
                  <a:srgbClr val="0000FF"/>
                </a:solidFill>
                <a:latin typeface="Times New Roman" pitchFamily="18" charset="0"/>
              </a:rPr>
              <a:t>, </a:t>
            </a:r>
            <a:r>
              <a:rPr kumimoji="1" lang="en-US" altLang="zh-CN" sz="2800" b="1" dirty="0" err="1">
                <a:solidFill>
                  <a:srgbClr val="0000FF"/>
                </a:solidFill>
                <a:latin typeface="Times New Roman" pitchFamily="18" charset="0"/>
              </a:rPr>
              <a:t>H.length</a:t>
            </a:r>
            <a:r>
              <a:rPr kumimoji="1" lang="en-US" altLang="zh-CN" sz="2800" b="1" dirty="0">
                <a:solidFill>
                  <a:srgbClr val="0000FF"/>
                </a:solidFill>
                <a:latin typeface="Times New Roman" pitchFamily="18" charset="0"/>
              </a:rPr>
              <a:t> );</a:t>
            </a:r>
            <a:r>
              <a:rPr kumimoji="1" lang="zh-CN" altLang="en-US" sz="2800" b="1" dirty="0">
                <a:solidFill>
                  <a:srgbClr val="0000FF"/>
                </a:solidFill>
                <a:latin typeface="Times New Roman" pitchFamily="18" charset="0"/>
              </a:rPr>
              <a:t> </a:t>
            </a:r>
            <a:r>
              <a:rPr kumimoji="1" lang="en-US" altLang="zh-CN" sz="2800" b="1" dirty="0">
                <a:solidFill>
                  <a:srgbClr val="0000FF"/>
                </a:solidFill>
                <a:latin typeface="Times New Roman" pitchFamily="18" charset="0"/>
              </a:rPr>
              <a:t>//</a:t>
            </a:r>
            <a:r>
              <a:rPr kumimoji="1" lang="zh-CN" altLang="en-US" sz="2800" b="1" dirty="0">
                <a:solidFill>
                  <a:srgbClr val="0000FF"/>
                </a:solidFill>
                <a:latin typeface="Times New Roman" pitchFamily="18" charset="0"/>
              </a:rPr>
              <a:t> 自顶向下筛选</a:t>
            </a:r>
            <a:endParaRPr kumimoji="1" lang="en-US" altLang="zh-CN" sz="2800" b="1" dirty="0">
              <a:solidFill>
                <a:srgbClr val="0000FF"/>
              </a:solidFill>
              <a:latin typeface="Times New Roman" pitchFamily="18" charset="0"/>
            </a:endParaRPr>
          </a:p>
        </p:txBody>
      </p:sp>
      <p:sp>
        <p:nvSpPr>
          <p:cNvPr id="3" name="TextBox 2">
            <a:extLst>
              <a:ext uri="{FF2B5EF4-FFF2-40B4-BE49-F238E27FC236}">
                <a16:creationId xmlns:a16="http://schemas.microsoft.com/office/drawing/2014/main" id="{01076063-AC99-C342-91BE-E13E6954C053}"/>
              </a:ext>
            </a:extLst>
          </p:cNvPr>
          <p:cNvSpPr txBox="1"/>
          <p:nvPr/>
        </p:nvSpPr>
        <p:spPr>
          <a:xfrm>
            <a:off x="2819400" y="4038600"/>
            <a:ext cx="3057247" cy="523220"/>
          </a:xfrm>
          <a:prstGeom prst="rect">
            <a:avLst/>
          </a:prstGeom>
          <a:noFill/>
        </p:spPr>
        <p:txBody>
          <a:bodyPr wrap="none" rtlCol="0">
            <a:spAutoFit/>
          </a:bodyPr>
          <a:lstStyle/>
          <a:p>
            <a:r>
              <a:rPr lang="en-CN" sz="2800" dirty="0">
                <a:solidFill>
                  <a:srgbClr val="1801BF"/>
                </a:solidFill>
              </a:rPr>
              <a:t>筛选算法怎么写</a:t>
            </a:r>
            <a:r>
              <a:rPr lang="zh-CN" altLang="en-US" sz="2800" dirty="0">
                <a:solidFill>
                  <a:srgbClr val="1801BF"/>
                </a:solidFill>
              </a:rPr>
              <a:t>？</a:t>
            </a:r>
            <a:endParaRPr lang="en-CN" sz="2800" dirty="0">
              <a:solidFill>
                <a:srgbClr val="1801BF"/>
              </a:solidFill>
            </a:endParaRPr>
          </a:p>
        </p:txBody>
      </p:sp>
    </p:spTree>
    <p:extLst>
      <p:ext uri="{BB962C8B-B14F-4D97-AF65-F5344CB8AC3E}">
        <p14:creationId xmlns:p14="http://schemas.microsoft.com/office/powerpoint/2010/main" val="911430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3" grpId="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0063EC4C-CFD8-4F45-A0A2-30028C1F73DB}" type="slidenum">
              <a:rPr lang="zh-CN" altLang="en-US" b="1">
                <a:solidFill>
                  <a:srgbClr val="F79646">
                    <a:lumMod val="75000"/>
                  </a:srgbClr>
                </a:solidFill>
              </a:rPr>
              <a:pPr/>
              <a:t>88</a:t>
            </a:fld>
            <a:endParaRPr lang="zh-CN" altLang="en-US" b="1" dirty="0">
              <a:solidFill>
                <a:srgbClr val="F79646">
                  <a:lumMod val="75000"/>
                </a:srgbClr>
              </a:solidFill>
            </a:endParaRPr>
          </a:p>
        </p:txBody>
      </p:sp>
      <p:sp>
        <p:nvSpPr>
          <p:cNvPr id="2" name="标题 1"/>
          <p:cNvSpPr>
            <a:spLocks noGrp="1"/>
          </p:cNvSpPr>
          <p:nvPr>
            <p:ph type="title"/>
          </p:nvPr>
        </p:nvSpPr>
        <p:spPr>
          <a:xfrm>
            <a:off x="457200" y="0"/>
            <a:ext cx="8229600" cy="1143000"/>
          </a:xfrm>
        </p:spPr>
        <p:txBody>
          <a:bodyPr>
            <a:normAutofit/>
          </a:bodyPr>
          <a:lstStyle/>
          <a:p>
            <a:pPr lvl="0" fontAlgn="base">
              <a:lnSpc>
                <a:spcPct val="150000"/>
              </a:lnSpc>
              <a:spcBef>
                <a:spcPct val="5000"/>
              </a:spcBef>
              <a:spcAft>
                <a:spcPct val="5000"/>
              </a:spcAft>
            </a:pPr>
            <a:r>
              <a:rPr kumimoji="1" lang="en-US" altLang="zh-CN" sz="3200" b="1" dirty="0">
                <a:latin typeface="Arial" charset="0"/>
                <a:ea typeface="宋体" charset="-122"/>
                <a:cs typeface="+mn-cs"/>
              </a:rPr>
              <a:t>6.4.3 </a:t>
            </a:r>
            <a:r>
              <a:rPr kumimoji="1" lang="zh-CN" altLang="en-US" sz="3200" b="1" dirty="0">
                <a:latin typeface="Arial" charset="0"/>
                <a:ea typeface="宋体" charset="-122"/>
                <a:cs typeface="+mn-cs"/>
              </a:rPr>
              <a:t>堆排序</a:t>
            </a:r>
          </a:p>
        </p:txBody>
      </p:sp>
      <p:sp>
        <p:nvSpPr>
          <p:cNvPr id="4" name="日期占位符 3"/>
          <p:cNvSpPr>
            <a:spLocks noGrp="1"/>
          </p:cNvSpPr>
          <p:nvPr>
            <p:ph type="dt" sz="half" idx="4294967295"/>
          </p:nvPr>
        </p:nvSpPr>
        <p:spPr>
          <a:xfrm>
            <a:off x="0" y="6356350"/>
            <a:ext cx="2133600" cy="365125"/>
          </a:xfrm>
        </p:spPr>
        <p:txBody>
          <a:bodyPr/>
          <a:lstStyle/>
          <a:p>
            <a:fld id="{584B72AE-340C-42CD-BD59-11D32A9C74DA}" type="datetime1">
              <a:rPr lang="zh-CN" altLang="en-US" b="1" smtClean="0">
                <a:solidFill>
                  <a:srgbClr val="F79646">
                    <a:lumMod val="75000"/>
                  </a:srgbClr>
                </a:solidFill>
              </a:rPr>
              <a:t>2025/4/9</a:t>
            </a:fld>
            <a:endParaRPr lang="zh-CN" altLang="en-US" b="1" dirty="0">
              <a:solidFill>
                <a:srgbClr val="F79646">
                  <a:lumMod val="75000"/>
                </a:srgbClr>
              </a:solidFill>
            </a:endParaRPr>
          </a:p>
        </p:txBody>
      </p:sp>
      <p:pic>
        <p:nvPicPr>
          <p:cNvPr id="2049" name="Picture 1" descr="C:\Users\Haijun\AppData\Roaming\Tencent\Users\2968516474\QQ\WinTemp\RichOle\O5)[OOM[}$H7(6{A~41GY`Q.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73137" y="1"/>
            <a:ext cx="970863" cy="838199"/>
          </a:xfrm>
          <a:prstGeom prst="rect">
            <a:avLst/>
          </a:prstGeom>
          <a:noFill/>
          <a:extLst>
            <a:ext uri="{909E8E84-426E-40DD-AFC4-6F175D3DCCD1}">
              <a14:hiddenFill xmlns:a14="http://schemas.microsoft.com/office/drawing/2010/main">
                <a:solidFill>
                  <a:srgbClr val="FFFFFF"/>
                </a:solidFill>
              </a14:hiddenFill>
            </a:ext>
          </a:extLst>
        </p:spPr>
      </p:pic>
      <p:cxnSp>
        <p:nvCxnSpPr>
          <p:cNvPr id="12" name="直接连接符 11"/>
          <p:cNvCxnSpPr/>
          <p:nvPr/>
        </p:nvCxnSpPr>
        <p:spPr>
          <a:xfrm>
            <a:off x="457200" y="6324600"/>
            <a:ext cx="822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Text Box 2"/>
          <p:cNvSpPr txBox="1">
            <a:spLocks noChangeArrowheads="1"/>
          </p:cNvSpPr>
          <p:nvPr/>
        </p:nvSpPr>
        <p:spPr bwMode="auto">
          <a:xfrm>
            <a:off x="457200" y="986966"/>
            <a:ext cx="7488237" cy="519113"/>
          </a:xfrm>
          <a:prstGeom prst="rect">
            <a:avLst/>
          </a:prstGeom>
          <a:noFill/>
          <a:ln w="9525" algn="ctr">
            <a:noFill/>
            <a:miter lim="800000"/>
            <a:headEnd/>
            <a:tailEnd/>
          </a:ln>
          <a:effectLst/>
        </p:spPr>
        <p:txBody>
          <a:bodyPr>
            <a:spAutoFit/>
          </a:bodyPr>
          <a:lstStyle/>
          <a:p>
            <a:pPr fontAlgn="base">
              <a:spcBef>
                <a:spcPct val="20000"/>
              </a:spcBef>
              <a:spcAft>
                <a:spcPct val="0"/>
              </a:spcAft>
              <a:buFont typeface="Wingdings" pitchFamily="2" charset="2"/>
              <a:buChar char="p"/>
            </a:pPr>
            <a:r>
              <a:rPr kumimoji="1" lang="en-US" altLang="zh-CN" sz="2800" b="1" dirty="0">
                <a:solidFill>
                  <a:srgbClr val="003300"/>
                </a:solidFill>
                <a:latin typeface="Times New Roman" pitchFamily="18" charset="0"/>
              </a:rPr>
              <a:t> </a:t>
            </a:r>
            <a:r>
              <a:rPr kumimoji="1" lang="zh-CN" altLang="en-US" sz="2800" b="1" dirty="0">
                <a:solidFill>
                  <a:srgbClr val="003300"/>
                </a:solidFill>
                <a:latin typeface="Times New Roman" pitchFamily="18" charset="0"/>
              </a:rPr>
              <a:t>筛选算法</a:t>
            </a:r>
          </a:p>
        </p:txBody>
      </p:sp>
      <p:sp>
        <p:nvSpPr>
          <p:cNvPr id="14" name="Text Box 31"/>
          <p:cNvSpPr txBox="1">
            <a:spLocks noChangeArrowheads="1"/>
          </p:cNvSpPr>
          <p:nvPr/>
        </p:nvSpPr>
        <p:spPr bwMode="auto">
          <a:xfrm>
            <a:off x="1164247" y="1494932"/>
            <a:ext cx="7488238" cy="4524315"/>
          </a:xfrm>
          <a:prstGeom prst="rect">
            <a:avLst/>
          </a:prstGeom>
          <a:noFill/>
          <a:ln w="9525" algn="ctr">
            <a:noFill/>
            <a:miter lim="800000"/>
            <a:headEnd/>
            <a:tailEnd/>
          </a:ln>
          <a:effectLst/>
        </p:spPr>
        <p:txBody>
          <a:bodyPr>
            <a:spAutoFit/>
          </a:bodyPr>
          <a:lstStyle/>
          <a:p>
            <a:pPr fontAlgn="base">
              <a:spcBef>
                <a:spcPct val="0"/>
              </a:spcBef>
              <a:spcAft>
                <a:spcPct val="0"/>
              </a:spcAft>
            </a:pPr>
            <a:r>
              <a:rPr kumimoji="1" lang="en-US" altLang="zh-CN" sz="2400" b="1" dirty="0">
                <a:solidFill>
                  <a:srgbClr val="0000FF"/>
                </a:solidFill>
                <a:latin typeface="Times New Roman" pitchFamily="18" charset="0"/>
              </a:rPr>
              <a:t>void </a:t>
            </a:r>
            <a:r>
              <a:rPr kumimoji="1" lang="en-US" altLang="zh-CN" sz="2400" b="1" dirty="0" err="1">
                <a:solidFill>
                  <a:srgbClr val="0000FF"/>
                </a:solidFill>
                <a:latin typeface="Times New Roman" pitchFamily="18" charset="0"/>
              </a:rPr>
              <a:t>HeapAdjust</a:t>
            </a:r>
            <a:r>
              <a:rPr kumimoji="1" lang="en-US" altLang="zh-CN" sz="2400" b="1" dirty="0">
                <a:solidFill>
                  <a:srgbClr val="0000FF"/>
                </a:solidFill>
                <a:latin typeface="Times New Roman" pitchFamily="18" charset="0"/>
              </a:rPr>
              <a:t>(</a:t>
            </a:r>
            <a:r>
              <a:rPr kumimoji="1" lang="en-US" altLang="zh-CN" sz="2400" b="1" dirty="0" err="1">
                <a:solidFill>
                  <a:srgbClr val="0000FF"/>
                </a:solidFill>
                <a:latin typeface="Times New Roman" pitchFamily="18" charset="0"/>
              </a:rPr>
              <a:t>HeapType</a:t>
            </a:r>
            <a:r>
              <a:rPr kumimoji="1" lang="en-US" altLang="zh-CN" sz="2400" b="1" dirty="0">
                <a:solidFill>
                  <a:srgbClr val="0000FF"/>
                </a:solidFill>
                <a:latin typeface="Times New Roman" pitchFamily="18" charset="0"/>
              </a:rPr>
              <a:t> &amp;H,  int s, int m){</a:t>
            </a:r>
          </a:p>
          <a:p>
            <a:pPr fontAlgn="base">
              <a:spcBef>
                <a:spcPct val="0"/>
              </a:spcBef>
              <a:spcAft>
                <a:spcPct val="0"/>
              </a:spcAft>
            </a:pPr>
            <a:r>
              <a:rPr kumimoji="1" lang="zh-CN" altLang="en-US" sz="2400" b="1" dirty="0">
                <a:solidFill>
                  <a:srgbClr val="0000FF"/>
                </a:solidFill>
                <a:latin typeface="Times New Roman" pitchFamily="18" charset="0"/>
              </a:rPr>
              <a:t>    </a:t>
            </a:r>
            <a:r>
              <a:rPr kumimoji="1" lang="en-US" altLang="zh-CN" sz="2400" b="1" dirty="0">
                <a:solidFill>
                  <a:srgbClr val="0000FF"/>
                </a:solidFill>
                <a:latin typeface="Times New Roman" pitchFamily="18" charset="0"/>
              </a:rPr>
              <a:t>int j;</a:t>
            </a:r>
          </a:p>
          <a:p>
            <a:pPr fontAlgn="base">
              <a:spcBef>
                <a:spcPct val="0"/>
              </a:spcBef>
              <a:spcAft>
                <a:spcPct val="0"/>
              </a:spcAft>
            </a:pPr>
            <a:r>
              <a:rPr kumimoji="1" lang="en-US" altLang="zh-CN" sz="2400" b="1" dirty="0">
                <a:solidFill>
                  <a:srgbClr val="0000FF"/>
                </a:solidFill>
                <a:latin typeface="Times New Roman" pitchFamily="18" charset="0"/>
              </a:rPr>
              <a:t>  </a:t>
            </a:r>
            <a:r>
              <a:rPr kumimoji="1" lang="zh-CN" altLang="en-US" sz="2400" b="1" dirty="0">
                <a:solidFill>
                  <a:srgbClr val="0000FF"/>
                </a:solidFill>
                <a:latin typeface="Times New Roman" pitchFamily="18" charset="0"/>
              </a:rPr>
              <a:t>  </a:t>
            </a:r>
            <a:r>
              <a:rPr kumimoji="1" lang="en-US" altLang="zh-CN" sz="2400" b="1" dirty="0" err="1">
                <a:solidFill>
                  <a:srgbClr val="0000FF"/>
                </a:solidFill>
                <a:latin typeface="Times New Roman" pitchFamily="18" charset="0"/>
              </a:rPr>
              <a:t>RcdType</a:t>
            </a:r>
            <a:r>
              <a:rPr kumimoji="1" lang="en-US" altLang="zh-CN" sz="2400" b="1" dirty="0">
                <a:solidFill>
                  <a:srgbClr val="0000FF"/>
                </a:solidFill>
                <a:latin typeface="Times New Roman" pitchFamily="18" charset="0"/>
              </a:rPr>
              <a:t> </a:t>
            </a:r>
            <a:r>
              <a:rPr kumimoji="1" lang="en-US" altLang="zh-CN" sz="2400" b="1" dirty="0" err="1">
                <a:solidFill>
                  <a:srgbClr val="0000FF"/>
                </a:solidFill>
                <a:latin typeface="Times New Roman" pitchFamily="18" charset="0"/>
              </a:rPr>
              <a:t>rc</a:t>
            </a:r>
            <a:r>
              <a:rPr kumimoji="1" lang="en-US" altLang="zh-CN" sz="2400" b="1" dirty="0">
                <a:solidFill>
                  <a:srgbClr val="0000FF"/>
                </a:solidFill>
                <a:latin typeface="Times New Roman" pitchFamily="18" charset="0"/>
              </a:rPr>
              <a:t>;</a:t>
            </a:r>
          </a:p>
          <a:p>
            <a:pPr fontAlgn="base">
              <a:spcBef>
                <a:spcPct val="0"/>
              </a:spcBef>
              <a:spcAft>
                <a:spcPct val="0"/>
              </a:spcAft>
            </a:pPr>
            <a:r>
              <a:rPr kumimoji="1" lang="en-US" altLang="zh-CN" sz="2400" b="1" dirty="0">
                <a:solidFill>
                  <a:srgbClr val="0000FF"/>
                </a:solidFill>
                <a:latin typeface="Times New Roman" pitchFamily="18" charset="0"/>
              </a:rPr>
              <a:t>  </a:t>
            </a:r>
            <a:r>
              <a:rPr kumimoji="1" lang="zh-CN" altLang="en-US" sz="2400" b="1" dirty="0">
                <a:solidFill>
                  <a:srgbClr val="0000FF"/>
                </a:solidFill>
                <a:latin typeface="Times New Roman" pitchFamily="18" charset="0"/>
              </a:rPr>
              <a:t>  </a:t>
            </a:r>
            <a:r>
              <a:rPr kumimoji="1" lang="en-US" altLang="zh-CN" sz="2400" b="1" dirty="0" err="1">
                <a:solidFill>
                  <a:srgbClr val="0000FF"/>
                </a:solidFill>
                <a:latin typeface="Times New Roman" pitchFamily="18" charset="0"/>
              </a:rPr>
              <a:t>rc</a:t>
            </a:r>
            <a:r>
              <a:rPr kumimoji="1" lang="en-US" altLang="zh-CN" sz="2400" b="1" dirty="0">
                <a:solidFill>
                  <a:srgbClr val="0000FF"/>
                </a:solidFill>
                <a:latin typeface="Times New Roman" pitchFamily="18" charset="0"/>
              </a:rPr>
              <a:t> = </a:t>
            </a:r>
            <a:r>
              <a:rPr kumimoji="1" lang="en-US" altLang="zh-CN" sz="2400" b="1" dirty="0" err="1">
                <a:solidFill>
                  <a:srgbClr val="0000FF"/>
                </a:solidFill>
                <a:latin typeface="Times New Roman" pitchFamily="18" charset="0"/>
              </a:rPr>
              <a:t>H.r</a:t>
            </a:r>
            <a:r>
              <a:rPr kumimoji="1" lang="en-US" altLang="zh-CN" sz="2400" b="1" dirty="0">
                <a:solidFill>
                  <a:srgbClr val="0000FF"/>
                </a:solidFill>
                <a:latin typeface="Times New Roman" pitchFamily="18" charset="0"/>
              </a:rPr>
              <a:t>[s];</a:t>
            </a:r>
          </a:p>
          <a:p>
            <a:pPr fontAlgn="base">
              <a:spcBef>
                <a:spcPct val="0"/>
              </a:spcBef>
              <a:spcAft>
                <a:spcPct val="0"/>
              </a:spcAft>
            </a:pPr>
            <a:r>
              <a:rPr kumimoji="1" lang="en-US" altLang="zh-CN" sz="2400" b="1" dirty="0">
                <a:solidFill>
                  <a:srgbClr val="0000FF"/>
                </a:solidFill>
                <a:latin typeface="Times New Roman" pitchFamily="18" charset="0"/>
              </a:rPr>
              <a:t>  </a:t>
            </a:r>
            <a:r>
              <a:rPr kumimoji="1" lang="zh-CN" altLang="en-US" sz="2400" b="1" dirty="0">
                <a:solidFill>
                  <a:srgbClr val="0000FF"/>
                </a:solidFill>
                <a:latin typeface="Times New Roman" pitchFamily="18" charset="0"/>
              </a:rPr>
              <a:t>  </a:t>
            </a:r>
            <a:r>
              <a:rPr kumimoji="1" lang="en-US" altLang="zh-CN" sz="2400" b="1" dirty="0">
                <a:solidFill>
                  <a:srgbClr val="FF3300"/>
                </a:solidFill>
                <a:latin typeface="Times New Roman" pitchFamily="18" charset="0"/>
              </a:rPr>
              <a:t>for (j=2*s; j&lt;=m; j*=2) { </a:t>
            </a:r>
            <a:r>
              <a:rPr kumimoji="1" lang="en-US" altLang="zh-CN" sz="2000" b="1" dirty="0">
                <a:latin typeface="Times New Roman" pitchFamily="18" charset="0"/>
              </a:rPr>
              <a:t>//</a:t>
            </a:r>
            <a:r>
              <a:rPr kumimoji="1" lang="zh-CN" altLang="en-US" sz="2000" b="1" dirty="0">
                <a:latin typeface="Times New Roman" pitchFamily="18" charset="0"/>
              </a:rPr>
              <a:t>沿</a:t>
            </a:r>
            <a:r>
              <a:rPr kumimoji="1" lang="en-US" altLang="zh-CN" sz="2000" b="1" dirty="0">
                <a:latin typeface="Times New Roman" pitchFamily="18" charset="0"/>
              </a:rPr>
              <a:t>key</a:t>
            </a:r>
            <a:r>
              <a:rPr kumimoji="1" lang="zh-CN" altLang="en-US" sz="2000" b="1" dirty="0">
                <a:latin typeface="Times New Roman" pitchFamily="18" charset="0"/>
              </a:rPr>
              <a:t>较大的孩子结点向下筛选</a:t>
            </a:r>
            <a:endParaRPr kumimoji="1" lang="en-US" altLang="zh-CN" sz="2000" b="1" dirty="0">
              <a:latin typeface="Times New Roman" pitchFamily="18" charset="0"/>
            </a:endParaRPr>
          </a:p>
          <a:p>
            <a:pPr fontAlgn="base">
              <a:spcBef>
                <a:spcPct val="0"/>
              </a:spcBef>
              <a:spcAft>
                <a:spcPct val="0"/>
              </a:spcAft>
            </a:pPr>
            <a:r>
              <a:rPr kumimoji="1" lang="zh-CN" altLang="en-US" sz="2400" b="1" dirty="0">
                <a:solidFill>
                  <a:srgbClr val="FF3300"/>
                </a:solidFill>
                <a:latin typeface="Times New Roman" pitchFamily="18" charset="0"/>
              </a:rPr>
              <a:t>        </a:t>
            </a:r>
            <a:r>
              <a:rPr kumimoji="1" lang="en-US" altLang="zh-CN" sz="2400" b="1" dirty="0">
                <a:solidFill>
                  <a:srgbClr val="FF3300"/>
                </a:solidFill>
                <a:latin typeface="Times New Roman" pitchFamily="18" charset="0"/>
              </a:rPr>
              <a:t>if (j&lt;m &amp;&amp; </a:t>
            </a:r>
            <a:r>
              <a:rPr kumimoji="1" lang="en-US" altLang="zh-CN" sz="2400" b="1" dirty="0" err="1">
                <a:solidFill>
                  <a:srgbClr val="FF3300"/>
                </a:solidFill>
                <a:latin typeface="Times New Roman" pitchFamily="18" charset="0"/>
              </a:rPr>
              <a:t>H.r</a:t>
            </a:r>
            <a:r>
              <a:rPr kumimoji="1" lang="en-US" altLang="zh-CN" sz="2400" b="1" dirty="0">
                <a:solidFill>
                  <a:srgbClr val="FF3300"/>
                </a:solidFill>
                <a:latin typeface="Times New Roman" pitchFamily="18" charset="0"/>
              </a:rPr>
              <a:t>[j].key&lt;</a:t>
            </a:r>
            <a:r>
              <a:rPr kumimoji="1" lang="en-US" altLang="zh-CN" sz="2400" b="1" dirty="0" err="1">
                <a:solidFill>
                  <a:srgbClr val="FF3300"/>
                </a:solidFill>
                <a:latin typeface="Times New Roman" pitchFamily="18" charset="0"/>
              </a:rPr>
              <a:t>H.r</a:t>
            </a:r>
            <a:r>
              <a:rPr kumimoji="1" lang="en-US" altLang="zh-CN" sz="2400" b="1" dirty="0">
                <a:solidFill>
                  <a:srgbClr val="FF3300"/>
                </a:solidFill>
                <a:latin typeface="Times New Roman" pitchFamily="18" charset="0"/>
              </a:rPr>
              <a:t>[j+1].key)</a:t>
            </a:r>
          </a:p>
          <a:p>
            <a:pPr fontAlgn="base">
              <a:spcBef>
                <a:spcPct val="0"/>
              </a:spcBef>
              <a:spcAft>
                <a:spcPct val="0"/>
              </a:spcAft>
            </a:pPr>
            <a:r>
              <a:rPr kumimoji="1" lang="en-US" altLang="zh-CN" sz="2400" b="1" dirty="0">
                <a:solidFill>
                  <a:srgbClr val="FF3300"/>
                </a:solidFill>
                <a:latin typeface="Times New Roman" pitchFamily="18" charset="0"/>
              </a:rPr>
              <a:t>       </a:t>
            </a:r>
            <a:r>
              <a:rPr kumimoji="1" lang="zh-CN" altLang="en-US" sz="2400" b="1" dirty="0">
                <a:solidFill>
                  <a:srgbClr val="FF3300"/>
                </a:solidFill>
                <a:latin typeface="Times New Roman" pitchFamily="18" charset="0"/>
              </a:rPr>
              <a:t>     </a:t>
            </a:r>
            <a:r>
              <a:rPr kumimoji="1" lang="en-US" altLang="zh-CN" sz="2400" b="1" dirty="0">
                <a:solidFill>
                  <a:srgbClr val="FF3300"/>
                </a:solidFill>
                <a:latin typeface="Times New Roman" pitchFamily="18" charset="0"/>
              </a:rPr>
              <a:t>++j;  </a:t>
            </a:r>
            <a:r>
              <a:rPr kumimoji="1" lang="en-US" altLang="zh-CN" sz="2000" b="1" dirty="0">
                <a:latin typeface="Times New Roman" pitchFamily="18" charset="0"/>
              </a:rPr>
              <a:t>//j</a:t>
            </a:r>
            <a:r>
              <a:rPr kumimoji="1" lang="zh-CN" altLang="en-US" sz="2000" b="1" dirty="0">
                <a:latin typeface="Times New Roman" pitchFamily="18" charset="0"/>
              </a:rPr>
              <a:t>为</a:t>
            </a:r>
            <a:r>
              <a:rPr kumimoji="1" lang="en-US" altLang="zh-CN" sz="2000" b="1" dirty="0">
                <a:latin typeface="Times New Roman" pitchFamily="18" charset="0"/>
              </a:rPr>
              <a:t>key</a:t>
            </a:r>
            <a:r>
              <a:rPr kumimoji="1" lang="zh-CN" altLang="en-US" sz="2000" b="1" dirty="0">
                <a:latin typeface="Times New Roman" pitchFamily="18" charset="0"/>
              </a:rPr>
              <a:t>较大的记录的下标</a:t>
            </a:r>
            <a:endParaRPr kumimoji="1" lang="en-US" altLang="zh-CN" sz="2000" b="1" dirty="0">
              <a:latin typeface="Times New Roman" pitchFamily="18" charset="0"/>
            </a:endParaRPr>
          </a:p>
          <a:p>
            <a:pPr fontAlgn="base">
              <a:spcBef>
                <a:spcPct val="0"/>
              </a:spcBef>
              <a:spcAft>
                <a:spcPct val="0"/>
              </a:spcAft>
            </a:pPr>
            <a:r>
              <a:rPr kumimoji="1" lang="en-US" altLang="zh-CN" sz="2400" b="1" dirty="0">
                <a:solidFill>
                  <a:srgbClr val="FF3300"/>
                </a:solidFill>
                <a:latin typeface="Times New Roman" pitchFamily="18" charset="0"/>
              </a:rPr>
              <a:t>     </a:t>
            </a:r>
            <a:r>
              <a:rPr kumimoji="1" lang="zh-CN" altLang="en-US" sz="2400" b="1" dirty="0">
                <a:solidFill>
                  <a:srgbClr val="FF3300"/>
                </a:solidFill>
                <a:latin typeface="Times New Roman" pitchFamily="18" charset="0"/>
              </a:rPr>
              <a:t>   </a:t>
            </a:r>
            <a:r>
              <a:rPr kumimoji="1" lang="en-US" altLang="zh-CN" sz="2400" b="1" dirty="0">
                <a:solidFill>
                  <a:srgbClr val="FF3300"/>
                </a:solidFill>
                <a:latin typeface="Times New Roman" pitchFamily="18" charset="0"/>
              </a:rPr>
              <a:t>if (</a:t>
            </a:r>
            <a:r>
              <a:rPr kumimoji="1" lang="en-US" altLang="zh-CN" sz="2400" b="1" dirty="0" err="1">
                <a:solidFill>
                  <a:srgbClr val="FF3300"/>
                </a:solidFill>
                <a:latin typeface="Times New Roman" pitchFamily="18" charset="0"/>
              </a:rPr>
              <a:t>rc.key</a:t>
            </a:r>
            <a:r>
              <a:rPr kumimoji="1" lang="en-US" altLang="zh-CN" sz="2400" b="1" dirty="0">
                <a:solidFill>
                  <a:srgbClr val="FF3300"/>
                </a:solidFill>
                <a:latin typeface="Times New Roman" pitchFamily="18" charset="0"/>
              </a:rPr>
              <a:t> &gt;= </a:t>
            </a:r>
            <a:r>
              <a:rPr kumimoji="1" lang="en-US" altLang="zh-CN" sz="2400" b="1" dirty="0" err="1">
                <a:solidFill>
                  <a:srgbClr val="FF3300"/>
                </a:solidFill>
                <a:latin typeface="Times New Roman" pitchFamily="18" charset="0"/>
              </a:rPr>
              <a:t>H.r</a:t>
            </a:r>
            <a:r>
              <a:rPr kumimoji="1" lang="en-US" altLang="zh-CN" sz="2400" b="1" dirty="0">
                <a:solidFill>
                  <a:srgbClr val="FF3300"/>
                </a:solidFill>
                <a:latin typeface="Times New Roman" pitchFamily="18" charset="0"/>
              </a:rPr>
              <a:t>[j].key)   break; </a:t>
            </a:r>
          </a:p>
          <a:p>
            <a:pPr fontAlgn="base">
              <a:spcBef>
                <a:spcPct val="0"/>
              </a:spcBef>
              <a:spcAft>
                <a:spcPct val="0"/>
              </a:spcAft>
            </a:pPr>
            <a:r>
              <a:rPr kumimoji="1" lang="en-US" altLang="zh-CN" sz="2400" b="1" dirty="0">
                <a:solidFill>
                  <a:srgbClr val="FF3300"/>
                </a:solidFill>
                <a:latin typeface="Times New Roman" pitchFamily="18" charset="0"/>
              </a:rPr>
              <a:t>    </a:t>
            </a:r>
            <a:r>
              <a:rPr kumimoji="1" lang="zh-CN" altLang="en-US" sz="2400" b="1" dirty="0">
                <a:solidFill>
                  <a:srgbClr val="FF3300"/>
                </a:solidFill>
                <a:latin typeface="Times New Roman" pitchFamily="18" charset="0"/>
              </a:rPr>
              <a:t>    </a:t>
            </a:r>
            <a:r>
              <a:rPr kumimoji="1" lang="en-US" altLang="zh-CN" sz="2400" b="1" dirty="0" err="1">
                <a:solidFill>
                  <a:srgbClr val="FF3300"/>
                </a:solidFill>
                <a:latin typeface="Times New Roman" pitchFamily="18" charset="0"/>
              </a:rPr>
              <a:t>H.r</a:t>
            </a:r>
            <a:r>
              <a:rPr kumimoji="1" lang="en-US" altLang="zh-CN" sz="2400" b="1" dirty="0">
                <a:solidFill>
                  <a:srgbClr val="FF3300"/>
                </a:solidFill>
                <a:latin typeface="Times New Roman" pitchFamily="18" charset="0"/>
              </a:rPr>
              <a:t>[s] = </a:t>
            </a:r>
            <a:r>
              <a:rPr kumimoji="1" lang="en-US" altLang="zh-CN" sz="2400" b="1" dirty="0" err="1">
                <a:solidFill>
                  <a:srgbClr val="FF3300"/>
                </a:solidFill>
                <a:latin typeface="Times New Roman" pitchFamily="18" charset="0"/>
              </a:rPr>
              <a:t>H.r</a:t>
            </a:r>
            <a:r>
              <a:rPr kumimoji="1" lang="en-US" altLang="zh-CN" sz="2400" b="1" dirty="0">
                <a:solidFill>
                  <a:srgbClr val="FF3300"/>
                </a:solidFill>
                <a:latin typeface="Times New Roman" pitchFamily="18" charset="0"/>
              </a:rPr>
              <a:t>[j];  s = j; </a:t>
            </a:r>
          </a:p>
          <a:p>
            <a:pPr fontAlgn="base">
              <a:spcBef>
                <a:spcPct val="0"/>
              </a:spcBef>
              <a:spcAft>
                <a:spcPct val="0"/>
              </a:spcAft>
            </a:pPr>
            <a:r>
              <a:rPr kumimoji="1" lang="zh-CN" altLang="en-US" sz="2400" b="1" dirty="0">
                <a:solidFill>
                  <a:srgbClr val="FF3300"/>
                </a:solidFill>
                <a:latin typeface="Times New Roman" pitchFamily="18" charset="0"/>
              </a:rPr>
              <a:t>    </a:t>
            </a:r>
            <a:r>
              <a:rPr kumimoji="1" lang="en-US" altLang="zh-CN" sz="2400" b="1" dirty="0">
                <a:solidFill>
                  <a:srgbClr val="FF0000"/>
                </a:solidFill>
                <a:latin typeface="Times New Roman" pitchFamily="18" charset="0"/>
              </a:rPr>
              <a:t>}</a:t>
            </a:r>
          </a:p>
          <a:p>
            <a:pPr fontAlgn="base">
              <a:spcBef>
                <a:spcPct val="0"/>
              </a:spcBef>
              <a:spcAft>
                <a:spcPct val="0"/>
              </a:spcAft>
            </a:pPr>
            <a:r>
              <a:rPr kumimoji="1" lang="en-US" altLang="zh-CN" sz="2400" b="1" dirty="0">
                <a:solidFill>
                  <a:srgbClr val="0000FF"/>
                </a:solidFill>
                <a:latin typeface="Times New Roman" pitchFamily="18" charset="0"/>
              </a:rPr>
              <a:t>  </a:t>
            </a:r>
            <a:r>
              <a:rPr kumimoji="1" lang="zh-CN" altLang="en-US" sz="2400" b="1" dirty="0">
                <a:solidFill>
                  <a:srgbClr val="0000FF"/>
                </a:solidFill>
                <a:latin typeface="Times New Roman" pitchFamily="18" charset="0"/>
              </a:rPr>
              <a:t>  </a:t>
            </a:r>
            <a:r>
              <a:rPr kumimoji="1" lang="en-US" altLang="zh-CN" sz="2400" b="1" dirty="0" err="1">
                <a:solidFill>
                  <a:srgbClr val="0000FF"/>
                </a:solidFill>
                <a:latin typeface="Times New Roman" pitchFamily="18" charset="0"/>
              </a:rPr>
              <a:t>H.r</a:t>
            </a:r>
            <a:r>
              <a:rPr kumimoji="1" lang="en-US" altLang="zh-CN" sz="2400" b="1" dirty="0">
                <a:solidFill>
                  <a:srgbClr val="0000FF"/>
                </a:solidFill>
                <a:latin typeface="Times New Roman" pitchFamily="18" charset="0"/>
              </a:rPr>
              <a:t>[s] = </a:t>
            </a:r>
            <a:r>
              <a:rPr kumimoji="1" lang="en-US" altLang="zh-CN" sz="2400" b="1" dirty="0" err="1">
                <a:solidFill>
                  <a:srgbClr val="0000FF"/>
                </a:solidFill>
                <a:latin typeface="Times New Roman" pitchFamily="18" charset="0"/>
              </a:rPr>
              <a:t>rc</a:t>
            </a:r>
            <a:r>
              <a:rPr kumimoji="1" lang="en-US" altLang="zh-CN" sz="2400" b="1" dirty="0">
                <a:solidFill>
                  <a:srgbClr val="0000FF"/>
                </a:solidFill>
                <a:latin typeface="Times New Roman" pitchFamily="18" charset="0"/>
              </a:rPr>
              <a:t>; </a:t>
            </a:r>
            <a:r>
              <a:rPr kumimoji="1" lang="en-US" altLang="zh-CN" sz="2400" b="1" dirty="0">
                <a:latin typeface="Times New Roman" pitchFamily="18" charset="0"/>
              </a:rPr>
              <a:t>//</a:t>
            </a:r>
            <a:r>
              <a:rPr kumimoji="1" lang="en-US" altLang="zh-CN" sz="2400" b="1" dirty="0" err="1">
                <a:latin typeface="Times New Roman" pitchFamily="18" charset="0"/>
              </a:rPr>
              <a:t>rc</a:t>
            </a:r>
            <a:r>
              <a:rPr kumimoji="1" lang="zh-CN" altLang="en-US" sz="2400" b="1" dirty="0">
                <a:latin typeface="Times New Roman" pitchFamily="18" charset="0"/>
              </a:rPr>
              <a:t>应插入在位置</a:t>
            </a:r>
            <a:r>
              <a:rPr kumimoji="1" lang="en-US" altLang="zh-CN" sz="2400" b="1" dirty="0">
                <a:latin typeface="Times New Roman" pitchFamily="18" charset="0"/>
              </a:rPr>
              <a:t>s</a:t>
            </a:r>
            <a:r>
              <a:rPr kumimoji="1" lang="zh-CN" altLang="en-US" sz="2400" b="1" dirty="0">
                <a:latin typeface="Times New Roman" pitchFamily="18" charset="0"/>
              </a:rPr>
              <a:t>上</a:t>
            </a:r>
          </a:p>
          <a:p>
            <a:pPr fontAlgn="base">
              <a:spcBef>
                <a:spcPct val="0"/>
              </a:spcBef>
              <a:spcAft>
                <a:spcPct val="0"/>
              </a:spcAft>
            </a:pPr>
            <a:r>
              <a:rPr kumimoji="1" lang="en-US" altLang="zh-CN" sz="2400" b="1" dirty="0">
                <a:solidFill>
                  <a:srgbClr val="0000FF"/>
                </a:solidFill>
                <a:latin typeface="Times New Roman" pitchFamily="18" charset="0"/>
              </a:rPr>
              <a:t>} // </a:t>
            </a:r>
            <a:r>
              <a:rPr kumimoji="1" lang="en-US" altLang="zh-CN" sz="2400" b="1" dirty="0" err="1">
                <a:solidFill>
                  <a:srgbClr val="0000FF"/>
                </a:solidFill>
                <a:latin typeface="Times New Roman" pitchFamily="18" charset="0"/>
              </a:rPr>
              <a:t>HeapAdjust</a:t>
            </a:r>
            <a:endParaRPr kumimoji="1" lang="en-US" altLang="zh-CN" sz="2400" b="1" dirty="0">
              <a:solidFill>
                <a:srgbClr val="0000FF"/>
              </a:solidFill>
              <a:latin typeface="Times New Roman" pitchFamily="18" charset="0"/>
            </a:endParaRPr>
          </a:p>
        </p:txBody>
      </p:sp>
      <p:sp>
        <p:nvSpPr>
          <p:cNvPr id="3" name="矩形 2"/>
          <p:cNvSpPr/>
          <p:nvPr/>
        </p:nvSpPr>
        <p:spPr>
          <a:xfrm>
            <a:off x="3538460" y="2041921"/>
            <a:ext cx="5114025" cy="1015663"/>
          </a:xfrm>
          <a:prstGeom prst="rect">
            <a:avLst/>
          </a:prstGeom>
        </p:spPr>
        <p:txBody>
          <a:bodyPr wrap="square">
            <a:spAutoFit/>
          </a:bodyPr>
          <a:lstStyle/>
          <a:p>
            <a:pPr lvl="0" algn="just"/>
            <a:r>
              <a:rPr lang="en-US" altLang="zh-CN" sz="2000" b="1" dirty="0">
                <a:solidFill>
                  <a:prstClr val="black"/>
                </a:solidFill>
              </a:rPr>
              <a:t>//</a:t>
            </a:r>
            <a:r>
              <a:rPr lang="zh-CN" altLang="en-US" sz="2000" b="1" dirty="0">
                <a:solidFill>
                  <a:prstClr val="black"/>
                </a:solidFill>
              </a:rPr>
              <a:t>已知</a:t>
            </a:r>
            <a:r>
              <a:rPr lang="en-US" altLang="zh-CN" sz="2000" b="1" dirty="0" err="1">
                <a:solidFill>
                  <a:prstClr val="black"/>
                </a:solidFill>
              </a:rPr>
              <a:t>H.r</a:t>
            </a:r>
            <a:r>
              <a:rPr lang="en-US" altLang="zh-CN" sz="2000" b="1" dirty="0">
                <a:solidFill>
                  <a:prstClr val="black"/>
                </a:solidFill>
              </a:rPr>
              <a:t>[s…m]</a:t>
            </a:r>
            <a:r>
              <a:rPr lang="zh-CN" altLang="en-US" sz="2000" b="1" dirty="0">
                <a:solidFill>
                  <a:prstClr val="black"/>
                </a:solidFill>
              </a:rPr>
              <a:t>中的记录关键字除</a:t>
            </a:r>
            <a:r>
              <a:rPr lang="en-US" altLang="zh-CN" sz="2000" b="1" dirty="0" err="1">
                <a:solidFill>
                  <a:prstClr val="black"/>
                </a:solidFill>
              </a:rPr>
              <a:t>H.r</a:t>
            </a:r>
            <a:r>
              <a:rPr lang="en-US" altLang="zh-CN" sz="2000" b="1" dirty="0">
                <a:solidFill>
                  <a:prstClr val="black"/>
                </a:solidFill>
              </a:rPr>
              <a:t>[s].key</a:t>
            </a:r>
            <a:r>
              <a:rPr lang="zh-CN" altLang="en-US" sz="2000" b="1" dirty="0">
                <a:solidFill>
                  <a:prstClr val="black"/>
                </a:solidFill>
              </a:rPr>
              <a:t>之外均满足堆的定义，本函数调整</a:t>
            </a:r>
            <a:r>
              <a:rPr lang="en-US" altLang="zh-CN" sz="2000" b="1" dirty="0" err="1">
                <a:solidFill>
                  <a:prstClr val="black"/>
                </a:solidFill>
              </a:rPr>
              <a:t>H.r</a:t>
            </a:r>
            <a:r>
              <a:rPr lang="en-US" altLang="zh-CN" sz="2000" b="1" dirty="0">
                <a:solidFill>
                  <a:prstClr val="black"/>
                </a:solidFill>
              </a:rPr>
              <a:t>[s]</a:t>
            </a:r>
            <a:r>
              <a:rPr lang="zh-CN" altLang="en-US" sz="2000" b="1" dirty="0">
                <a:solidFill>
                  <a:prstClr val="black"/>
                </a:solidFill>
              </a:rPr>
              <a:t>的关键字，使得</a:t>
            </a:r>
            <a:r>
              <a:rPr lang="en-US" altLang="zh-CN" sz="2000" b="1" dirty="0" err="1">
                <a:solidFill>
                  <a:prstClr val="black"/>
                </a:solidFill>
              </a:rPr>
              <a:t>H.r</a:t>
            </a:r>
            <a:r>
              <a:rPr lang="en-US" altLang="zh-CN" sz="2000" b="1" dirty="0">
                <a:solidFill>
                  <a:prstClr val="black"/>
                </a:solidFill>
              </a:rPr>
              <a:t>[s…m]</a:t>
            </a:r>
            <a:r>
              <a:rPr lang="zh-CN" altLang="en-US" sz="2000" b="1" dirty="0">
                <a:solidFill>
                  <a:prstClr val="black"/>
                </a:solidFill>
              </a:rPr>
              <a:t>成为大根堆；</a:t>
            </a:r>
          </a:p>
        </p:txBody>
      </p:sp>
    </p:spTree>
    <p:extLst>
      <p:ext uri="{BB962C8B-B14F-4D97-AF65-F5344CB8AC3E}">
        <p14:creationId xmlns:p14="http://schemas.microsoft.com/office/powerpoint/2010/main" val="322870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4">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4">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4">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4">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4">
                                            <p:txEl>
                                              <p:pRg st="9" end="9"/>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4">
                                            <p:txEl>
                                              <p:pRg st="10" end="1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4">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0063EC4C-CFD8-4F45-A0A2-30028C1F73DB}" type="slidenum">
              <a:rPr lang="zh-CN" altLang="en-US" b="1">
                <a:solidFill>
                  <a:srgbClr val="F79646">
                    <a:lumMod val="75000"/>
                  </a:srgbClr>
                </a:solidFill>
              </a:rPr>
              <a:pPr/>
              <a:t>89</a:t>
            </a:fld>
            <a:endParaRPr lang="zh-CN" altLang="en-US" b="1" dirty="0">
              <a:solidFill>
                <a:srgbClr val="F79646">
                  <a:lumMod val="75000"/>
                </a:srgbClr>
              </a:solidFill>
            </a:endParaRPr>
          </a:p>
        </p:txBody>
      </p:sp>
      <p:sp>
        <p:nvSpPr>
          <p:cNvPr id="2" name="标题 1"/>
          <p:cNvSpPr>
            <a:spLocks noGrp="1"/>
          </p:cNvSpPr>
          <p:nvPr>
            <p:ph type="title"/>
          </p:nvPr>
        </p:nvSpPr>
        <p:spPr>
          <a:xfrm>
            <a:off x="457200" y="0"/>
            <a:ext cx="8229600" cy="1143000"/>
          </a:xfrm>
        </p:spPr>
        <p:txBody>
          <a:bodyPr>
            <a:normAutofit/>
          </a:bodyPr>
          <a:lstStyle/>
          <a:p>
            <a:pPr lvl="0" fontAlgn="base">
              <a:lnSpc>
                <a:spcPct val="150000"/>
              </a:lnSpc>
              <a:spcBef>
                <a:spcPct val="5000"/>
              </a:spcBef>
              <a:spcAft>
                <a:spcPct val="5000"/>
              </a:spcAft>
            </a:pPr>
            <a:r>
              <a:rPr kumimoji="1" lang="en-US" altLang="zh-CN" sz="3200" b="1" dirty="0">
                <a:latin typeface="Arial" charset="0"/>
                <a:ea typeface="宋体" charset="-122"/>
                <a:cs typeface="+mn-cs"/>
              </a:rPr>
              <a:t>6.4.3 </a:t>
            </a:r>
            <a:r>
              <a:rPr kumimoji="1" lang="zh-CN" altLang="en-US" sz="3200" b="1" dirty="0">
                <a:latin typeface="Arial" charset="0"/>
                <a:ea typeface="宋体" charset="-122"/>
                <a:cs typeface="+mn-cs"/>
              </a:rPr>
              <a:t>堆排序</a:t>
            </a:r>
          </a:p>
        </p:txBody>
      </p:sp>
      <p:sp>
        <p:nvSpPr>
          <p:cNvPr id="4" name="日期占位符 3"/>
          <p:cNvSpPr>
            <a:spLocks noGrp="1"/>
          </p:cNvSpPr>
          <p:nvPr>
            <p:ph type="dt" sz="half" idx="4294967295"/>
          </p:nvPr>
        </p:nvSpPr>
        <p:spPr>
          <a:xfrm>
            <a:off x="0" y="6356350"/>
            <a:ext cx="2133600" cy="365125"/>
          </a:xfrm>
        </p:spPr>
        <p:txBody>
          <a:bodyPr/>
          <a:lstStyle/>
          <a:p>
            <a:fld id="{D6C80A59-9B62-420C-9103-ECA51118F80D}" type="datetime1">
              <a:rPr lang="zh-CN" altLang="en-US" b="1" smtClean="0">
                <a:solidFill>
                  <a:srgbClr val="F79646">
                    <a:lumMod val="75000"/>
                  </a:srgbClr>
                </a:solidFill>
              </a:rPr>
              <a:t>2025/4/9</a:t>
            </a:fld>
            <a:endParaRPr lang="zh-CN" altLang="en-US" b="1" dirty="0">
              <a:solidFill>
                <a:srgbClr val="F79646">
                  <a:lumMod val="75000"/>
                </a:srgbClr>
              </a:solidFill>
            </a:endParaRPr>
          </a:p>
        </p:txBody>
      </p:sp>
      <p:pic>
        <p:nvPicPr>
          <p:cNvPr id="2049" name="Picture 1" descr="C:\Users\Haijun\AppData\Roaming\Tencent\Users\2968516474\QQ\WinTemp\RichOle\O5)[OOM[}$H7(6{A~41GY`Q.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73137" y="1"/>
            <a:ext cx="970863" cy="838199"/>
          </a:xfrm>
          <a:prstGeom prst="rect">
            <a:avLst/>
          </a:prstGeom>
          <a:noFill/>
          <a:extLst>
            <a:ext uri="{909E8E84-426E-40DD-AFC4-6F175D3DCCD1}">
              <a14:hiddenFill xmlns:a14="http://schemas.microsoft.com/office/drawing/2010/main">
                <a:solidFill>
                  <a:srgbClr val="FFFFFF"/>
                </a:solidFill>
              </a14:hiddenFill>
            </a:ext>
          </a:extLst>
        </p:spPr>
      </p:pic>
      <p:cxnSp>
        <p:nvCxnSpPr>
          <p:cNvPr id="12" name="直接连接符 11"/>
          <p:cNvCxnSpPr/>
          <p:nvPr/>
        </p:nvCxnSpPr>
        <p:spPr>
          <a:xfrm>
            <a:off x="457200" y="6324600"/>
            <a:ext cx="822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Text Box 2"/>
          <p:cNvSpPr txBox="1">
            <a:spLocks noChangeArrowheads="1"/>
          </p:cNvSpPr>
          <p:nvPr/>
        </p:nvSpPr>
        <p:spPr bwMode="auto">
          <a:xfrm>
            <a:off x="457200" y="975920"/>
            <a:ext cx="5976937" cy="519112"/>
          </a:xfrm>
          <a:prstGeom prst="rect">
            <a:avLst/>
          </a:prstGeom>
          <a:noFill/>
          <a:ln w="9525" algn="ctr">
            <a:noFill/>
            <a:miter lim="800000"/>
            <a:headEnd/>
            <a:tailEnd/>
          </a:ln>
          <a:effectLst/>
        </p:spPr>
        <p:txBody>
          <a:bodyPr>
            <a:spAutoFit/>
          </a:bodyPr>
          <a:lstStyle/>
          <a:p>
            <a:pPr fontAlgn="base">
              <a:spcBef>
                <a:spcPct val="20000"/>
              </a:spcBef>
              <a:spcAft>
                <a:spcPct val="0"/>
              </a:spcAft>
              <a:buFont typeface="Wingdings" pitchFamily="2" charset="2"/>
              <a:buChar char="p"/>
            </a:pPr>
            <a:r>
              <a:rPr kumimoji="1" lang="en-US" altLang="zh-CN" sz="2800" b="1" dirty="0">
                <a:solidFill>
                  <a:srgbClr val="003300"/>
                </a:solidFill>
                <a:latin typeface="Times New Roman" pitchFamily="18" charset="0"/>
              </a:rPr>
              <a:t> </a:t>
            </a:r>
            <a:r>
              <a:rPr kumimoji="1" lang="zh-CN" altLang="en-US" sz="2800" b="1" dirty="0">
                <a:solidFill>
                  <a:srgbClr val="003300"/>
                </a:solidFill>
                <a:latin typeface="Times New Roman" pitchFamily="18" charset="0"/>
              </a:rPr>
              <a:t>完整堆排序算法代码</a:t>
            </a:r>
          </a:p>
        </p:txBody>
      </p:sp>
      <p:sp>
        <p:nvSpPr>
          <p:cNvPr id="14" name="Text Box 7"/>
          <p:cNvSpPr txBox="1">
            <a:spLocks noChangeArrowheads="1"/>
          </p:cNvSpPr>
          <p:nvPr/>
        </p:nvSpPr>
        <p:spPr bwMode="auto">
          <a:xfrm>
            <a:off x="898524" y="1552591"/>
            <a:ext cx="8245475" cy="4524315"/>
          </a:xfrm>
          <a:prstGeom prst="rect">
            <a:avLst/>
          </a:prstGeom>
          <a:noFill/>
          <a:ln w="9525" algn="ctr">
            <a:noFill/>
            <a:miter lim="800000"/>
            <a:headEnd/>
            <a:tailEnd/>
          </a:ln>
          <a:effectLst/>
        </p:spPr>
        <p:txBody>
          <a:bodyPr wrap="square">
            <a:spAutoFit/>
          </a:bodyPr>
          <a:lstStyle/>
          <a:p>
            <a:pPr fontAlgn="base">
              <a:spcBef>
                <a:spcPct val="0"/>
              </a:spcBef>
              <a:spcAft>
                <a:spcPct val="0"/>
              </a:spcAft>
            </a:pPr>
            <a:r>
              <a:rPr kumimoji="1" lang="en-US" altLang="zh-CN" sz="2400" b="1" dirty="0">
                <a:solidFill>
                  <a:srgbClr val="0000FF"/>
                </a:solidFill>
                <a:latin typeface="Times New Roman" pitchFamily="18" charset="0"/>
              </a:rPr>
              <a:t>void </a:t>
            </a:r>
            <a:r>
              <a:rPr kumimoji="1" lang="en-US" altLang="zh-CN" sz="2400" b="1" dirty="0" err="1">
                <a:solidFill>
                  <a:srgbClr val="0000FF"/>
                </a:solidFill>
                <a:latin typeface="Times New Roman" pitchFamily="18" charset="0"/>
              </a:rPr>
              <a:t>HeapSort</a:t>
            </a:r>
            <a:r>
              <a:rPr kumimoji="1" lang="en-US" altLang="zh-CN" sz="2400" b="1" dirty="0">
                <a:solidFill>
                  <a:srgbClr val="0000FF"/>
                </a:solidFill>
                <a:latin typeface="Times New Roman" pitchFamily="18" charset="0"/>
              </a:rPr>
              <a:t>(</a:t>
            </a:r>
            <a:r>
              <a:rPr kumimoji="1" lang="en-US" altLang="zh-CN" sz="2400" b="1" dirty="0" err="1">
                <a:solidFill>
                  <a:srgbClr val="0000FF"/>
                </a:solidFill>
                <a:latin typeface="Times New Roman" pitchFamily="18" charset="0"/>
              </a:rPr>
              <a:t>HeapType</a:t>
            </a:r>
            <a:r>
              <a:rPr kumimoji="1" lang="en-US" altLang="zh-CN" sz="2400" b="1" dirty="0">
                <a:solidFill>
                  <a:srgbClr val="0000FF"/>
                </a:solidFill>
                <a:latin typeface="Times New Roman" pitchFamily="18" charset="0"/>
              </a:rPr>
              <a:t> &amp;H) {</a:t>
            </a:r>
          </a:p>
          <a:p>
            <a:pPr fontAlgn="base">
              <a:spcBef>
                <a:spcPct val="0"/>
              </a:spcBef>
              <a:spcAft>
                <a:spcPct val="0"/>
              </a:spcAft>
            </a:pPr>
            <a:r>
              <a:rPr kumimoji="1" lang="en-US" altLang="zh-CN" sz="2400" b="1" dirty="0">
                <a:solidFill>
                  <a:srgbClr val="0000FF"/>
                </a:solidFill>
                <a:latin typeface="Times New Roman" pitchFamily="18" charset="0"/>
              </a:rPr>
              <a:t>   </a:t>
            </a:r>
            <a:r>
              <a:rPr kumimoji="1" lang="en-US" altLang="zh-CN" sz="2400" b="1" dirty="0" err="1">
                <a:solidFill>
                  <a:srgbClr val="0000FF"/>
                </a:solidFill>
                <a:latin typeface="Times New Roman" pitchFamily="18" charset="0"/>
              </a:rPr>
              <a:t>int</a:t>
            </a:r>
            <a:r>
              <a:rPr kumimoji="1" lang="en-US" altLang="zh-CN" sz="2400" b="1" dirty="0">
                <a:solidFill>
                  <a:srgbClr val="0000FF"/>
                </a:solidFill>
                <a:latin typeface="Times New Roman" pitchFamily="18" charset="0"/>
              </a:rPr>
              <a:t> </a:t>
            </a:r>
            <a:r>
              <a:rPr kumimoji="1" lang="en-US" altLang="zh-CN" sz="2400" b="1" dirty="0" err="1">
                <a:solidFill>
                  <a:srgbClr val="0000FF"/>
                </a:solidFill>
                <a:latin typeface="Times New Roman" pitchFamily="18" charset="0"/>
              </a:rPr>
              <a:t>i</a:t>
            </a:r>
            <a:r>
              <a:rPr kumimoji="1" lang="en-US" altLang="zh-CN" sz="2400" b="1" dirty="0">
                <a:solidFill>
                  <a:srgbClr val="0000FF"/>
                </a:solidFill>
                <a:latin typeface="Times New Roman" pitchFamily="18" charset="0"/>
              </a:rPr>
              <a:t>;</a:t>
            </a:r>
          </a:p>
          <a:p>
            <a:pPr fontAlgn="base">
              <a:spcBef>
                <a:spcPct val="0"/>
              </a:spcBef>
              <a:spcAft>
                <a:spcPct val="0"/>
              </a:spcAft>
            </a:pPr>
            <a:r>
              <a:rPr kumimoji="1" lang="en-US" altLang="zh-CN" sz="2400" b="1" dirty="0">
                <a:solidFill>
                  <a:srgbClr val="0000FF"/>
                </a:solidFill>
                <a:latin typeface="Times New Roman" pitchFamily="18" charset="0"/>
              </a:rPr>
              <a:t>   </a:t>
            </a:r>
            <a:r>
              <a:rPr kumimoji="1" lang="en-US" altLang="zh-CN" sz="2400" b="1" dirty="0" err="1">
                <a:solidFill>
                  <a:srgbClr val="0000FF"/>
                </a:solidFill>
                <a:latin typeface="Times New Roman" pitchFamily="18" charset="0"/>
              </a:rPr>
              <a:t>RcdType</a:t>
            </a:r>
            <a:r>
              <a:rPr kumimoji="1" lang="en-US" altLang="zh-CN" sz="2400" b="1" dirty="0">
                <a:solidFill>
                  <a:srgbClr val="0000FF"/>
                </a:solidFill>
                <a:latin typeface="Times New Roman" pitchFamily="18" charset="0"/>
              </a:rPr>
              <a:t> temp;</a:t>
            </a:r>
          </a:p>
          <a:p>
            <a:pPr fontAlgn="base">
              <a:spcBef>
                <a:spcPct val="0"/>
              </a:spcBef>
              <a:spcAft>
                <a:spcPct val="0"/>
              </a:spcAft>
            </a:pPr>
            <a:r>
              <a:rPr kumimoji="1" lang="en-US" altLang="zh-CN" sz="2400" b="1" dirty="0">
                <a:solidFill>
                  <a:srgbClr val="0000FF"/>
                </a:solidFill>
                <a:latin typeface="Times New Roman" pitchFamily="18" charset="0"/>
              </a:rPr>
              <a:t>   </a:t>
            </a:r>
            <a:r>
              <a:rPr kumimoji="1" lang="en-US" altLang="zh-CN" sz="2400" b="1" dirty="0">
                <a:solidFill>
                  <a:srgbClr val="FF3300"/>
                </a:solidFill>
                <a:latin typeface="Times New Roman" pitchFamily="18" charset="0"/>
              </a:rPr>
              <a:t>for (</a:t>
            </a:r>
            <a:r>
              <a:rPr kumimoji="1" lang="en-US" altLang="zh-CN" sz="2400" b="1" dirty="0" err="1">
                <a:solidFill>
                  <a:srgbClr val="FF3300"/>
                </a:solidFill>
                <a:latin typeface="Times New Roman" pitchFamily="18" charset="0"/>
              </a:rPr>
              <a:t>i</a:t>
            </a:r>
            <a:r>
              <a:rPr kumimoji="1" lang="en-US" altLang="zh-CN" sz="2400" b="1" dirty="0">
                <a:solidFill>
                  <a:srgbClr val="FF3300"/>
                </a:solidFill>
                <a:latin typeface="Times New Roman" pitchFamily="18" charset="0"/>
              </a:rPr>
              <a:t>=</a:t>
            </a:r>
            <a:r>
              <a:rPr kumimoji="1" lang="en-US" altLang="zh-CN" sz="2400" b="1" dirty="0" err="1">
                <a:solidFill>
                  <a:srgbClr val="FF3300"/>
                </a:solidFill>
                <a:latin typeface="Times New Roman" pitchFamily="18" charset="0"/>
              </a:rPr>
              <a:t>H.length</a:t>
            </a:r>
            <a:r>
              <a:rPr kumimoji="1" lang="en-US" altLang="zh-CN" sz="2400" b="1" dirty="0">
                <a:solidFill>
                  <a:srgbClr val="FF3300"/>
                </a:solidFill>
                <a:latin typeface="Times New Roman" pitchFamily="18" charset="0"/>
              </a:rPr>
              <a:t>/2; </a:t>
            </a:r>
            <a:r>
              <a:rPr kumimoji="1" lang="en-US" altLang="zh-CN" sz="2400" b="1" dirty="0" err="1">
                <a:solidFill>
                  <a:srgbClr val="FF3300"/>
                </a:solidFill>
                <a:latin typeface="Times New Roman" pitchFamily="18" charset="0"/>
              </a:rPr>
              <a:t>i</a:t>
            </a:r>
            <a:r>
              <a:rPr kumimoji="1" lang="en-US" altLang="zh-CN" sz="2400" b="1" dirty="0">
                <a:solidFill>
                  <a:srgbClr val="FF3300"/>
                </a:solidFill>
                <a:latin typeface="Times New Roman" pitchFamily="18" charset="0"/>
              </a:rPr>
              <a:t>&gt;0; --</a:t>
            </a:r>
            <a:r>
              <a:rPr kumimoji="1" lang="en-US" altLang="zh-CN" sz="2400" b="1" dirty="0" err="1">
                <a:solidFill>
                  <a:srgbClr val="FF3300"/>
                </a:solidFill>
                <a:latin typeface="Times New Roman" pitchFamily="18" charset="0"/>
              </a:rPr>
              <a:t>i</a:t>
            </a:r>
            <a:r>
              <a:rPr kumimoji="1" lang="en-US" altLang="zh-CN" sz="2400" b="1" dirty="0">
                <a:solidFill>
                  <a:srgbClr val="FF3300"/>
                </a:solidFill>
                <a:latin typeface="Times New Roman" pitchFamily="18" charset="0"/>
              </a:rPr>
              <a:t>) </a:t>
            </a:r>
            <a:r>
              <a:rPr kumimoji="1" lang="en-US" altLang="zh-CN" sz="2400" b="1" dirty="0">
                <a:latin typeface="Times New Roman" pitchFamily="18" charset="0"/>
              </a:rPr>
              <a:t>//</a:t>
            </a:r>
            <a:r>
              <a:rPr kumimoji="1" lang="zh-CN" altLang="en-US" sz="2400" b="1" dirty="0">
                <a:latin typeface="Times New Roman" pitchFamily="18" charset="0"/>
              </a:rPr>
              <a:t>第一步：建堆</a:t>
            </a:r>
            <a:endParaRPr kumimoji="1" lang="en-US" altLang="zh-CN" sz="2400" b="1" dirty="0">
              <a:solidFill>
                <a:srgbClr val="FF3300"/>
              </a:solidFill>
              <a:latin typeface="Times New Roman" pitchFamily="18" charset="0"/>
            </a:endParaRPr>
          </a:p>
          <a:p>
            <a:pPr fontAlgn="base">
              <a:spcBef>
                <a:spcPct val="0"/>
              </a:spcBef>
              <a:spcAft>
                <a:spcPct val="0"/>
              </a:spcAft>
            </a:pPr>
            <a:r>
              <a:rPr kumimoji="1" lang="en-US" altLang="zh-CN" sz="2400" b="1" dirty="0">
                <a:solidFill>
                  <a:srgbClr val="FF3300"/>
                </a:solidFill>
                <a:latin typeface="Times New Roman" pitchFamily="18" charset="0"/>
              </a:rPr>
              <a:t>    </a:t>
            </a:r>
            <a:r>
              <a:rPr kumimoji="1" lang="zh-CN" altLang="en-US" sz="2400" b="1" dirty="0">
                <a:solidFill>
                  <a:srgbClr val="FF3300"/>
                </a:solidFill>
                <a:latin typeface="Times New Roman" pitchFamily="18" charset="0"/>
              </a:rPr>
              <a:t>  </a:t>
            </a:r>
            <a:r>
              <a:rPr kumimoji="1" lang="en-US" altLang="zh-CN" sz="2400" b="1" dirty="0">
                <a:solidFill>
                  <a:srgbClr val="FF3300"/>
                </a:solidFill>
                <a:latin typeface="Times New Roman" pitchFamily="18" charset="0"/>
              </a:rPr>
              <a:t> </a:t>
            </a:r>
            <a:r>
              <a:rPr kumimoji="1" lang="en-US" altLang="zh-CN" sz="2400" b="1" dirty="0" err="1">
                <a:solidFill>
                  <a:srgbClr val="FF3300"/>
                </a:solidFill>
                <a:latin typeface="Times New Roman" pitchFamily="18" charset="0"/>
              </a:rPr>
              <a:t>HeapAdjust</a:t>
            </a:r>
            <a:r>
              <a:rPr kumimoji="1" lang="en-US" altLang="zh-CN" sz="2400" b="1" dirty="0">
                <a:solidFill>
                  <a:srgbClr val="FF3300"/>
                </a:solidFill>
                <a:latin typeface="Times New Roman" pitchFamily="18" charset="0"/>
              </a:rPr>
              <a:t> ( H, </a:t>
            </a:r>
            <a:r>
              <a:rPr kumimoji="1" lang="en-US" altLang="zh-CN" sz="2400" b="1" dirty="0" err="1">
                <a:solidFill>
                  <a:srgbClr val="FF3300"/>
                </a:solidFill>
                <a:latin typeface="Times New Roman" pitchFamily="18" charset="0"/>
              </a:rPr>
              <a:t>i</a:t>
            </a:r>
            <a:r>
              <a:rPr kumimoji="1" lang="en-US" altLang="zh-CN" sz="2400" b="1" dirty="0">
                <a:solidFill>
                  <a:srgbClr val="FF3300"/>
                </a:solidFill>
                <a:latin typeface="Times New Roman" pitchFamily="18" charset="0"/>
              </a:rPr>
              <a:t>, </a:t>
            </a:r>
            <a:r>
              <a:rPr kumimoji="1" lang="en-US" altLang="zh-CN" sz="2400" b="1" dirty="0" err="1">
                <a:solidFill>
                  <a:srgbClr val="FF3300"/>
                </a:solidFill>
                <a:latin typeface="Times New Roman" pitchFamily="18" charset="0"/>
              </a:rPr>
              <a:t>H.length</a:t>
            </a:r>
            <a:r>
              <a:rPr kumimoji="1" lang="en-US" altLang="zh-CN" sz="2400" b="1" dirty="0">
                <a:solidFill>
                  <a:srgbClr val="FF3300"/>
                </a:solidFill>
                <a:latin typeface="Times New Roman" pitchFamily="18" charset="0"/>
              </a:rPr>
              <a:t> ); </a:t>
            </a:r>
          </a:p>
          <a:p>
            <a:pPr fontAlgn="base">
              <a:spcBef>
                <a:spcPct val="0"/>
              </a:spcBef>
              <a:spcAft>
                <a:spcPct val="0"/>
              </a:spcAft>
            </a:pPr>
            <a:r>
              <a:rPr kumimoji="1" lang="zh-CN" altLang="en-US" sz="2400" b="1" dirty="0">
                <a:solidFill>
                  <a:srgbClr val="FF3300"/>
                </a:solidFill>
                <a:latin typeface="Times New Roman" pitchFamily="18" charset="0"/>
              </a:rPr>
              <a:t>   </a:t>
            </a:r>
            <a:r>
              <a:rPr kumimoji="1" lang="en-US" altLang="zh-CN" sz="2400" b="1" dirty="0">
                <a:solidFill>
                  <a:srgbClr val="FF3300"/>
                </a:solidFill>
                <a:latin typeface="Times New Roman" pitchFamily="18" charset="0"/>
              </a:rPr>
              <a:t>for (</a:t>
            </a:r>
            <a:r>
              <a:rPr kumimoji="1" lang="en-US" altLang="zh-CN" sz="2400" b="1" dirty="0" err="1">
                <a:solidFill>
                  <a:srgbClr val="FF3300"/>
                </a:solidFill>
                <a:latin typeface="Times New Roman" pitchFamily="18" charset="0"/>
              </a:rPr>
              <a:t>i</a:t>
            </a:r>
            <a:r>
              <a:rPr kumimoji="1" lang="en-US" altLang="zh-CN" sz="2400" b="1" dirty="0">
                <a:solidFill>
                  <a:srgbClr val="FF3300"/>
                </a:solidFill>
                <a:latin typeface="Times New Roman" pitchFamily="18" charset="0"/>
              </a:rPr>
              <a:t>=</a:t>
            </a:r>
            <a:r>
              <a:rPr kumimoji="1" lang="en-US" altLang="zh-CN" sz="2400" b="1" dirty="0" err="1">
                <a:solidFill>
                  <a:srgbClr val="FF3300"/>
                </a:solidFill>
                <a:latin typeface="Times New Roman" pitchFamily="18" charset="0"/>
              </a:rPr>
              <a:t>H.length</a:t>
            </a:r>
            <a:r>
              <a:rPr kumimoji="1" lang="en-US" altLang="zh-CN" sz="2400" b="1" dirty="0">
                <a:solidFill>
                  <a:srgbClr val="FF3300"/>
                </a:solidFill>
                <a:latin typeface="Times New Roman" pitchFamily="18" charset="0"/>
              </a:rPr>
              <a:t>; </a:t>
            </a:r>
            <a:r>
              <a:rPr kumimoji="1" lang="en-US" altLang="zh-CN" sz="2400" b="1" dirty="0" err="1">
                <a:solidFill>
                  <a:srgbClr val="FF3300"/>
                </a:solidFill>
                <a:latin typeface="Times New Roman" pitchFamily="18" charset="0"/>
              </a:rPr>
              <a:t>i</a:t>
            </a:r>
            <a:r>
              <a:rPr kumimoji="1" lang="en-US" altLang="zh-CN" sz="2400" b="1" dirty="0">
                <a:solidFill>
                  <a:srgbClr val="FF3300"/>
                </a:solidFill>
                <a:latin typeface="Times New Roman" pitchFamily="18" charset="0"/>
              </a:rPr>
              <a:t>&gt;1; --</a:t>
            </a:r>
            <a:r>
              <a:rPr kumimoji="1" lang="en-US" altLang="zh-CN" sz="2400" b="1" dirty="0" err="1">
                <a:solidFill>
                  <a:srgbClr val="FF3300"/>
                </a:solidFill>
                <a:latin typeface="Times New Roman" pitchFamily="18" charset="0"/>
              </a:rPr>
              <a:t>i</a:t>
            </a:r>
            <a:r>
              <a:rPr kumimoji="1" lang="en-US" altLang="zh-CN" sz="2400" b="1" dirty="0">
                <a:solidFill>
                  <a:srgbClr val="FF3300"/>
                </a:solidFill>
                <a:latin typeface="Times New Roman" pitchFamily="18" charset="0"/>
              </a:rPr>
              <a:t>) </a:t>
            </a:r>
            <a:r>
              <a:rPr kumimoji="1" lang="en-US" altLang="zh-CN" sz="2400" b="1" dirty="0">
                <a:latin typeface="Times New Roman" pitchFamily="18" charset="0"/>
              </a:rPr>
              <a:t>{//</a:t>
            </a:r>
            <a:r>
              <a:rPr kumimoji="1" lang="zh-CN" altLang="en-US" sz="2400" b="1" dirty="0">
                <a:latin typeface="Times New Roman" pitchFamily="18" charset="0"/>
              </a:rPr>
              <a:t>第二步：在输出堆顶元素之后，      </a:t>
            </a:r>
            <a:r>
              <a:rPr kumimoji="1" lang="en-US" altLang="zh-CN" sz="2400" b="1" dirty="0">
                <a:latin typeface="Times New Roman" pitchFamily="18" charset="0"/>
              </a:rPr>
              <a:t>				</a:t>
            </a:r>
            <a:r>
              <a:rPr kumimoji="1" lang="zh-CN" altLang="en-US" sz="2400" b="1" dirty="0">
                <a:latin typeface="Times New Roman" pitchFamily="18" charset="0"/>
              </a:rPr>
              <a:t>调整剩余元素成为一个新的堆</a:t>
            </a:r>
            <a:endParaRPr kumimoji="1" lang="en-US" altLang="zh-CN" sz="2400" b="1" dirty="0">
              <a:latin typeface="Times New Roman" pitchFamily="18" charset="0"/>
            </a:endParaRPr>
          </a:p>
          <a:p>
            <a:pPr fontAlgn="base">
              <a:spcBef>
                <a:spcPct val="0"/>
              </a:spcBef>
              <a:spcAft>
                <a:spcPct val="0"/>
              </a:spcAft>
            </a:pPr>
            <a:r>
              <a:rPr kumimoji="1" lang="en-US" altLang="zh-CN" sz="2400" b="1" dirty="0">
                <a:solidFill>
                  <a:srgbClr val="FF3300"/>
                </a:solidFill>
                <a:latin typeface="Times New Roman" pitchFamily="18" charset="0"/>
              </a:rPr>
              <a:t>         temp=</a:t>
            </a:r>
            <a:r>
              <a:rPr kumimoji="1" lang="en-US" altLang="zh-CN" sz="2400" b="1" dirty="0" err="1">
                <a:solidFill>
                  <a:srgbClr val="FF3300"/>
                </a:solidFill>
                <a:latin typeface="Times New Roman" pitchFamily="18" charset="0"/>
              </a:rPr>
              <a:t>H.r</a:t>
            </a:r>
            <a:r>
              <a:rPr kumimoji="1" lang="en-US" altLang="zh-CN" sz="2400" b="1" dirty="0">
                <a:solidFill>
                  <a:srgbClr val="FF3300"/>
                </a:solidFill>
                <a:latin typeface="Times New Roman" pitchFamily="18" charset="0"/>
              </a:rPr>
              <a:t>[</a:t>
            </a:r>
            <a:r>
              <a:rPr kumimoji="1" lang="en-US" altLang="zh-CN" sz="2400" b="1" dirty="0" err="1">
                <a:solidFill>
                  <a:srgbClr val="FF3300"/>
                </a:solidFill>
                <a:latin typeface="Times New Roman" pitchFamily="18" charset="0"/>
              </a:rPr>
              <a:t>i</a:t>
            </a:r>
            <a:r>
              <a:rPr kumimoji="1" lang="en-US" altLang="zh-CN" sz="2400" b="1" dirty="0">
                <a:solidFill>
                  <a:srgbClr val="FF3300"/>
                </a:solidFill>
                <a:latin typeface="Times New Roman" pitchFamily="18" charset="0"/>
              </a:rPr>
              <a:t>];</a:t>
            </a:r>
            <a:r>
              <a:rPr kumimoji="1" lang="en-US" altLang="zh-CN" sz="2400" b="1" dirty="0" err="1">
                <a:solidFill>
                  <a:srgbClr val="FF3300"/>
                </a:solidFill>
                <a:latin typeface="Times New Roman" pitchFamily="18" charset="0"/>
              </a:rPr>
              <a:t>H.r</a:t>
            </a:r>
            <a:r>
              <a:rPr kumimoji="1" lang="en-US" altLang="zh-CN" sz="2400" b="1" dirty="0">
                <a:solidFill>
                  <a:srgbClr val="FF3300"/>
                </a:solidFill>
                <a:latin typeface="Times New Roman" pitchFamily="18" charset="0"/>
              </a:rPr>
              <a:t>[</a:t>
            </a:r>
            <a:r>
              <a:rPr kumimoji="1" lang="en-US" altLang="zh-CN" sz="2400" b="1" dirty="0" err="1">
                <a:solidFill>
                  <a:srgbClr val="FF3300"/>
                </a:solidFill>
                <a:latin typeface="Times New Roman" pitchFamily="18" charset="0"/>
              </a:rPr>
              <a:t>i</a:t>
            </a:r>
            <a:r>
              <a:rPr kumimoji="1" lang="en-US" altLang="zh-CN" sz="2400" b="1" dirty="0">
                <a:solidFill>
                  <a:srgbClr val="FF3300"/>
                </a:solidFill>
                <a:latin typeface="Times New Roman" pitchFamily="18" charset="0"/>
              </a:rPr>
              <a:t>]=</a:t>
            </a:r>
            <a:r>
              <a:rPr kumimoji="1" lang="en-US" altLang="zh-CN" sz="2400" b="1" dirty="0" err="1">
                <a:solidFill>
                  <a:srgbClr val="FF3300"/>
                </a:solidFill>
                <a:latin typeface="Times New Roman" pitchFamily="18" charset="0"/>
              </a:rPr>
              <a:t>H.r</a:t>
            </a:r>
            <a:r>
              <a:rPr kumimoji="1" lang="en-US" altLang="zh-CN" sz="2400" b="1" dirty="0">
                <a:solidFill>
                  <a:srgbClr val="FF3300"/>
                </a:solidFill>
                <a:latin typeface="Times New Roman" pitchFamily="18" charset="0"/>
              </a:rPr>
              <a:t>[1];</a:t>
            </a:r>
          </a:p>
          <a:p>
            <a:pPr fontAlgn="base">
              <a:spcBef>
                <a:spcPct val="0"/>
              </a:spcBef>
              <a:spcAft>
                <a:spcPct val="0"/>
              </a:spcAft>
            </a:pPr>
            <a:r>
              <a:rPr kumimoji="1" lang="en-US" altLang="zh-CN" sz="2400" b="1" dirty="0">
                <a:solidFill>
                  <a:srgbClr val="0000FF"/>
                </a:solidFill>
                <a:latin typeface="Times New Roman" pitchFamily="18" charset="0"/>
              </a:rPr>
              <a:t>         </a:t>
            </a:r>
            <a:r>
              <a:rPr kumimoji="1" lang="en-US" altLang="zh-CN" sz="2400" b="1" dirty="0" err="1">
                <a:solidFill>
                  <a:srgbClr val="0000FF"/>
                </a:solidFill>
                <a:latin typeface="Times New Roman" pitchFamily="18" charset="0"/>
              </a:rPr>
              <a:t>H.r</a:t>
            </a:r>
            <a:r>
              <a:rPr kumimoji="1" lang="en-US" altLang="zh-CN" sz="2400" b="1" dirty="0">
                <a:solidFill>
                  <a:srgbClr val="0000FF"/>
                </a:solidFill>
                <a:latin typeface="Times New Roman" pitchFamily="18" charset="0"/>
              </a:rPr>
              <a:t>[1]=temp; </a:t>
            </a:r>
            <a:r>
              <a:rPr kumimoji="1" lang="en-US" altLang="zh-CN" sz="2400" b="1" dirty="0">
                <a:latin typeface="Times New Roman" pitchFamily="18" charset="0"/>
              </a:rPr>
              <a:t>//</a:t>
            </a:r>
            <a:r>
              <a:rPr kumimoji="1" lang="zh-CN" altLang="en-US" sz="2400" b="1" dirty="0">
                <a:latin typeface="Times New Roman" pitchFamily="18" charset="0"/>
              </a:rPr>
              <a:t>将堆顶记录和子序列最后一个记录交换</a:t>
            </a:r>
            <a:r>
              <a:rPr kumimoji="1" lang="en-US" altLang="zh-CN" sz="2400" b="1" dirty="0">
                <a:latin typeface="Times New Roman" pitchFamily="18" charset="0"/>
              </a:rPr>
              <a:t> </a:t>
            </a:r>
          </a:p>
          <a:p>
            <a:pPr fontAlgn="base">
              <a:spcBef>
                <a:spcPct val="0"/>
              </a:spcBef>
              <a:spcAft>
                <a:spcPct val="0"/>
              </a:spcAft>
            </a:pPr>
            <a:r>
              <a:rPr kumimoji="1" lang="en-US" altLang="zh-CN" sz="2400" b="1" dirty="0">
                <a:solidFill>
                  <a:srgbClr val="0000FF"/>
                </a:solidFill>
                <a:latin typeface="Times New Roman" pitchFamily="18" charset="0"/>
              </a:rPr>
              <a:t>         </a:t>
            </a:r>
            <a:r>
              <a:rPr kumimoji="1" lang="en-US" altLang="zh-CN" sz="2400" b="1" dirty="0" err="1">
                <a:solidFill>
                  <a:srgbClr val="0000FF"/>
                </a:solidFill>
                <a:latin typeface="Times New Roman" pitchFamily="18" charset="0"/>
              </a:rPr>
              <a:t>HeapAdjust</a:t>
            </a:r>
            <a:r>
              <a:rPr kumimoji="1" lang="en-US" altLang="zh-CN" sz="2400" b="1" dirty="0">
                <a:solidFill>
                  <a:srgbClr val="0000FF"/>
                </a:solidFill>
                <a:latin typeface="Times New Roman" pitchFamily="18" charset="0"/>
              </a:rPr>
              <a:t>(H, 1, i-1); </a:t>
            </a:r>
            <a:r>
              <a:rPr kumimoji="1" lang="en-US" altLang="zh-CN" sz="2400" b="1" dirty="0">
                <a:latin typeface="Times New Roman" pitchFamily="18" charset="0"/>
              </a:rPr>
              <a:t>//</a:t>
            </a:r>
            <a:r>
              <a:rPr kumimoji="1" lang="zh-CN" altLang="en-US" sz="2400" b="1" dirty="0">
                <a:latin typeface="Times New Roman" pitchFamily="18" charset="0"/>
              </a:rPr>
              <a:t>重新调整为大根堆</a:t>
            </a:r>
            <a:endParaRPr kumimoji="1" lang="en-US" altLang="zh-CN" sz="2400" b="1" dirty="0">
              <a:latin typeface="Times New Roman" pitchFamily="18" charset="0"/>
            </a:endParaRPr>
          </a:p>
          <a:p>
            <a:pPr fontAlgn="base">
              <a:spcBef>
                <a:spcPct val="0"/>
              </a:spcBef>
              <a:spcAft>
                <a:spcPct val="0"/>
              </a:spcAft>
            </a:pPr>
            <a:r>
              <a:rPr kumimoji="1" lang="en-US" altLang="zh-CN" sz="2400" b="1" dirty="0">
                <a:solidFill>
                  <a:srgbClr val="0000FF"/>
                </a:solidFill>
                <a:latin typeface="Times New Roman" pitchFamily="18" charset="0"/>
              </a:rPr>
              <a:t>   }</a:t>
            </a:r>
          </a:p>
          <a:p>
            <a:pPr fontAlgn="base">
              <a:spcBef>
                <a:spcPct val="0"/>
              </a:spcBef>
              <a:spcAft>
                <a:spcPct val="0"/>
              </a:spcAft>
            </a:pPr>
            <a:r>
              <a:rPr kumimoji="1" lang="en-US" altLang="zh-CN" sz="2400" b="1" dirty="0">
                <a:solidFill>
                  <a:srgbClr val="0000FF"/>
                </a:solidFill>
                <a:latin typeface="Times New Roman" pitchFamily="18" charset="0"/>
              </a:rPr>
              <a:t>} // </a:t>
            </a:r>
            <a:r>
              <a:rPr kumimoji="1" lang="en-US" altLang="zh-CN" sz="2400" b="1" dirty="0" err="1">
                <a:solidFill>
                  <a:srgbClr val="0000FF"/>
                </a:solidFill>
                <a:latin typeface="Times New Roman" pitchFamily="18" charset="0"/>
              </a:rPr>
              <a:t>HeapSort</a:t>
            </a:r>
            <a:endParaRPr kumimoji="1" lang="en-US" altLang="zh-CN" sz="2400" b="1" dirty="0">
              <a:solidFill>
                <a:srgbClr val="0000FF"/>
              </a:solidFill>
              <a:latin typeface="Times New Roman" pitchFamily="18" charset="0"/>
            </a:endParaRPr>
          </a:p>
        </p:txBody>
      </p:sp>
    </p:spTree>
    <p:extLst>
      <p:ext uri="{BB962C8B-B14F-4D97-AF65-F5344CB8AC3E}">
        <p14:creationId xmlns:p14="http://schemas.microsoft.com/office/powerpoint/2010/main" val="3507828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4">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7" end="7"/>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4">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xEl>
                                              <p:pRg st="9" end="9"/>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0063EC4C-CFD8-4F45-A0A2-30028C1F73DB}" type="slidenum">
              <a:rPr lang="zh-CN" altLang="en-US" b="1">
                <a:solidFill>
                  <a:srgbClr val="F79646">
                    <a:lumMod val="75000"/>
                  </a:srgbClr>
                </a:solidFill>
              </a:rPr>
              <a:pPr/>
              <a:t>9</a:t>
            </a:fld>
            <a:endParaRPr lang="zh-CN" altLang="en-US" b="1" dirty="0">
              <a:solidFill>
                <a:srgbClr val="F79646">
                  <a:lumMod val="75000"/>
                </a:srgbClr>
              </a:solidFill>
            </a:endParaRPr>
          </a:p>
        </p:txBody>
      </p:sp>
      <p:sp>
        <p:nvSpPr>
          <p:cNvPr id="2" name="标题 1"/>
          <p:cNvSpPr>
            <a:spLocks noGrp="1"/>
          </p:cNvSpPr>
          <p:nvPr>
            <p:ph type="title"/>
          </p:nvPr>
        </p:nvSpPr>
        <p:spPr>
          <a:xfrm>
            <a:off x="457200" y="0"/>
            <a:ext cx="8229600" cy="1143000"/>
          </a:xfrm>
        </p:spPr>
        <p:txBody>
          <a:bodyPr>
            <a:normAutofit/>
          </a:bodyPr>
          <a:lstStyle/>
          <a:p>
            <a:pPr lvl="0" fontAlgn="base">
              <a:lnSpc>
                <a:spcPct val="150000"/>
              </a:lnSpc>
              <a:spcBef>
                <a:spcPct val="5000"/>
              </a:spcBef>
              <a:spcAft>
                <a:spcPct val="5000"/>
              </a:spcAft>
            </a:pPr>
            <a:r>
              <a:rPr kumimoji="1" lang="en-US" altLang="zh-CN" sz="3200" b="1" dirty="0">
                <a:latin typeface="Arial" charset="0"/>
                <a:ea typeface="宋体" charset="-122"/>
                <a:cs typeface="+mn-cs"/>
              </a:rPr>
              <a:t>6.1  </a:t>
            </a:r>
            <a:r>
              <a:rPr kumimoji="1" lang="zh-CN" altLang="en-US" sz="3200" b="1" dirty="0">
                <a:latin typeface="Arial" charset="0"/>
                <a:ea typeface="宋体" charset="-122"/>
                <a:cs typeface="+mn-cs"/>
              </a:rPr>
              <a:t>概述</a:t>
            </a:r>
          </a:p>
        </p:txBody>
      </p:sp>
      <p:sp>
        <p:nvSpPr>
          <p:cNvPr id="4" name="日期占位符 3"/>
          <p:cNvSpPr>
            <a:spLocks noGrp="1"/>
          </p:cNvSpPr>
          <p:nvPr>
            <p:ph type="dt" sz="half" idx="4294967295"/>
          </p:nvPr>
        </p:nvSpPr>
        <p:spPr>
          <a:xfrm>
            <a:off x="0" y="6356350"/>
            <a:ext cx="2133600" cy="365125"/>
          </a:xfrm>
        </p:spPr>
        <p:txBody>
          <a:bodyPr/>
          <a:lstStyle/>
          <a:p>
            <a:fld id="{F49F3915-8DD9-438D-B130-C71425F3519F}" type="datetime1">
              <a:rPr lang="zh-CN" altLang="en-US" b="1" smtClean="0">
                <a:solidFill>
                  <a:srgbClr val="F79646">
                    <a:lumMod val="75000"/>
                  </a:srgbClr>
                </a:solidFill>
              </a:rPr>
              <a:t>2025/4/9</a:t>
            </a:fld>
            <a:endParaRPr lang="zh-CN" altLang="en-US" b="1" dirty="0">
              <a:solidFill>
                <a:srgbClr val="F79646">
                  <a:lumMod val="75000"/>
                </a:srgbClr>
              </a:solidFill>
            </a:endParaRPr>
          </a:p>
        </p:txBody>
      </p:sp>
      <p:pic>
        <p:nvPicPr>
          <p:cNvPr id="2049" name="Picture 1" descr="C:\Users\Haijun\AppData\Roaming\Tencent\Users\2968516474\QQ\WinTemp\RichOle\O5)[OOM[}$H7(6{A~41GY`Q.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73137" y="1"/>
            <a:ext cx="970863" cy="838199"/>
          </a:xfrm>
          <a:prstGeom prst="rect">
            <a:avLst/>
          </a:prstGeom>
          <a:noFill/>
          <a:extLst>
            <a:ext uri="{909E8E84-426E-40DD-AFC4-6F175D3DCCD1}">
              <a14:hiddenFill xmlns:a14="http://schemas.microsoft.com/office/drawing/2010/main">
                <a:solidFill>
                  <a:srgbClr val="FFFFFF"/>
                </a:solidFill>
              </a14:hiddenFill>
            </a:ext>
          </a:extLst>
        </p:spPr>
      </p:pic>
      <p:cxnSp>
        <p:nvCxnSpPr>
          <p:cNvPr id="12" name="直接连接符 11"/>
          <p:cNvCxnSpPr/>
          <p:nvPr/>
        </p:nvCxnSpPr>
        <p:spPr>
          <a:xfrm>
            <a:off x="457200" y="6324600"/>
            <a:ext cx="822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Text Box 8"/>
          <p:cNvSpPr txBox="1">
            <a:spLocks noChangeArrowheads="1"/>
          </p:cNvSpPr>
          <p:nvPr/>
        </p:nvSpPr>
        <p:spPr bwMode="auto">
          <a:xfrm>
            <a:off x="746125" y="2313917"/>
            <a:ext cx="7826403" cy="3194721"/>
          </a:xfrm>
          <a:prstGeom prst="rect">
            <a:avLst/>
          </a:prstGeom>
          <a:noFill/>
          <a:ln w="9525">
            <a:solidFill>
              <a:srgbClr val="003300"/>
            </a:solidFill>
            <a:miter lim="800000"/>
            <a:headEnd/>
            <a:tailEnd/>
          </a:ln>
          <a:effectLst/>
        </p:spPr>
        <p:txBody>
          <a:bodyPr wrap="square">
            <a:spAutoFit/>
          </a:bodyPr>
          <a:lstStyle/>
          <a:p>
            <a:pPr algn="just" fontAlgn="base">
              <a:lnSpc>
                <a:spcPct val="140000"/>
              </a:lnSpc>
              <a:spcBef>
                <a:spcPct val="0"/>
              </a:spcBef>
              <a:spcAft>
                <a:spcPct val="0"/>
              </a:spcAft>
            </a:pPr>
            <a:r>
              <a:rPr kumimoji="1" lang="zh-CN" altLang="en-US" sz="3600" b="1" dirty="0">
                <a:solidFill>
                  <a:srgbClr val="0000FF"/>
                </a:solidFill>
                <a:latin typeface="Times New Roman" pitchFamily="18" charset="0"/>
                <a:ea typeface="楷体_GB2312" pitchFamily="49" charset="-122"/>
              </a:rPr>
              <a:t>　　通过“</a:t>
            </a:r>
            <a:r>
              <a:rPr kumimoji="1" lang="zh-CN" altLang="en-US" sz="3600" b="1" dirty="0">
                <a:solidFill>
                  <a:srgbClr val="FF0000"/>
                </a:solidFill>
                <a:latin typeface="Times New Roman" pitchFamily="18" charset="0"/>
                <a:ea typeface="楷体_GB2312" pitchFamily="49" charset="-122"/>
              </a:rPr>
              <a:t>交换</a:t>
            </a:r>
            <a:r>
              <a:rPr kumimoji="1" lang="zh-CN" altLang="en-US" sz="3600" b="1" dirty="0">
                <a:solidFill>
                  <a:srgbClr val="0000FF"/>
                </a:solidFill>
                <a:latin typeface="Times New Roman" pitchFamily="18" charset="0"/>
                <a:ea typeface="楷体_GB2312" pitchFamily="49" charset="-122"/>
              </a:rPr>
              <a:t>”无序序列中的记录从而得到其中</a:t>
            </a:r>
            <a:r>
              <a:rPr kumimoji="1" lang="zh-CN" altLang="en-US" sz="3600" b="1" dirty="0">
                <a:solidFill>
                  <a:srgbClr val="FF0000"/>
                </a:solidFill>
                <a:latin typeface="Times New Roman" pitchFamily="18" charset="0"/>
                <a:ea typeface="楷体_GB2312" pitchFamily="49" charset="-122"/>
              </a:rPr>
              <a:t>关键字最小或最大</a:t>
            </a:r>
            <a:r>
              <a:rPr kumimoji="1" lang="zh-CN" altLang="en-US" sz="3600" b="1" dirty="0">
                <a:solidFill>
                  <a:srgbClr val="0000FF"/>
                </a:solidFill>
                <a:latin typeface="Times New Roman" pitchFamily="18" charset="0"/>
                <a:ea typeface="楷体_GB2312" pitchFamily="49" charset="-122"/>
              </a:rPr>
              <a:t>的记录，并将它</a:t>
            </a:r>
            <a:r>
              <a:rPr kumimoji="1" lang="zh-CN" altLang="en-US" sz="3600" b="1" dirty="0">
                <a:solidFill>
                  <a:srgbClr val="FF0000"/>
                </a:solidFill>
                <a:latin typeface="Times New Roman" pitchFamily="18" charset="0"/>
                <a:ea typeface="楷体_GB2312" pitchFamily="49" charset="-122"/>
              </a:rPr>
              <a:t>加入到有序子序列</a:t>
            </a:r>
            <a:r>
              <a:rPr kumimoji="1" lang="zh-CN" altLang="en-US" sz="3600" b="1" dirty="0">
                <a:solidFill>
                  <a:srgbClr val="0000FF"/>
                </a:solidFill>
                <a:latin typeface="Times New Roman" pitchFamily="18" charset="0"/>
                <a:ea typeface="楷体_GB2312" pitchFamily="49" charset="-122"/>
              </a:rPr>
              <a:t>中，以此方法增加记录的有序子序列的长度。</a:t>
            </a:r>
          </a:p>
        </p:txBody>
      </p:sp>
      <p:sp>
        <p:nvSpPr>
          <p:cNvPr id="14" name="Text Box 2"/>
          <p:cNvSpPr txBox="1">
            <a:spLocks noChangeArrowheads="1"/>
          </p:cNvSpPr>
          <p:nvPr/>
        </p:nvSpPr>
        <p:spPr bwMode="auto">
          <a:xfrm>
            <a:off x="179388" y="914400"/>
            <a:ext cx="6553200" cy="519113"/>
          </a:xfrm>
          <a:prstGeom prst="rect">
            <a:avLst/>
          </a:prstGeom>
          <a:noFill/>
          <a:ln w="9525" algn="ctr">
            <a:noFill/>
            <a:miter lim="800000"/>
            <a:headEnd/>
            <a:tailEnd/>
          </a:ln>
          <a:effectLst/>
        </p:spPr>
        <p:txBody>
          <a:bodyPr>
            <a:spAutoFit/>
          </a:bodyPr>
          <a:lstStyle/>
          <a:p>
            <a:pPr fontAlgn="base">
              <a:spcBef>
                <a:spcPct val="20000"/>
              </a:spcBef>
              <a:spcAft>
                <a:spcPct val="0"/>
              </a:spcAft>
              <a:buFont typeface="Wingdings" pitchFamily="2" charset="2"/>
              <a:buChar char="p"/>
            </a:pPr>
            <a:r>
              <a:rPr kumimoji="1" lang="en-US" altLang="zh-CN" sz="2800" b="1" dirty="0">
                <a:solidFill>
                  <a:srgbClr val="003300"/>
                </a:solidFill>
                <a:latin typeface="Times New Roman" pitchFamily="18" charset="0"/>
              </a:rPr>
              <a:t> </a:t>
            </a:r>
            <a:r>
              <a:rPr kumimoji="1" lang="zh-CN" altLang="en-US" sz="2800" b="1" dirty="0">
                <a:solidFill>
                  <a:srgbClr val="003300"/>
                </a:solidFill>
                <a:latin typeface="Times New Roman" pitchFamily="18" charset="0"/>
              </a:rPr>
              <a:t>内部排序</a:t>
            </a:r>
          </a:p>
        </p:txBody>
      </p:sp>
      <p:sp>
        <p:nvSpPr>
          <p:cNvPr id="15" name="Text Box 1026"/>
          <p:cNvSpPr txBox="1">
            <a:spLocks noChangeArrowheads="1"/>
          </p:cNvSpPr>
          <p:nvPr/>
        </p:nvSpPr>
        <p:spPr bwMode="auto">
          <a:xfrm>
            <a:off x="792163" y="1522404"/>
            <a:ext cx="2241319" cy="707886"/>
          </a:xfrm>
          <a:prstGeom prst="rect">
            <a:avLst/>
          </a:prstGeom>
          <a:noFill/>
          <a:ln w="9525">
            <a:noFill/>
            <a:miter lim="800000"/>
            <a:headEnd/>
            <a:tailEnd/>
          </a:ln>
          <a:effectLst/>
        </p:spPr>
        <p:txBody>
          <a:bodyPr wrap="none">
            <a:spAutoFit/>
          </a:bodyPr>
          <a:lstStyle/>
          <a:p>
            <a:pPr fontAlgn="base">
              <a:spcBef>
                <a:spcPct val="0"/>
              </a:spcBef>
              <a:spcAft>
                <a:spcPct val="0"/>
              </a:spcAft>
            </a:pPr>
            <a:r>
              <a:rPr kumimoji="1" lang="en-US" altLang="zh-CN" sz="4000" b="1" dirty="0">
                <a:solidFill>
                  <a:srgbClr val="003300"/>
                </a:solidFill>
                <a:latin typeface="Times New Roman" pitchFamily="18" charset="0"/>
                <a:ea typeface="楷体_GB2312" pitchFamily="49" charset="-122"/>
              </a:rPr>
              <a:t>2. </a:t>
            </a:r>
            <a:r>
              <a:rPr kumimoji="1" lang="zh-CN" altLang="en-US" sz="4000" b="1" dirty="0">
                <a:solidFill>
                  <a:srgbClr val="003300"/>
                </a:solidFill>
                <a:latin typeface="Times New Roman" pitchFamily="18" charset="0"/>
                <a:ea typeface="楷体_GB2312" pitchFamily="49" charset="-122"/>
              </a:rPr>
              <a:t>交换类</a:t>
            </a:r>
          </a:p>
        </p:txBody>
      </p:sp>
    </p:spTree>
    <p:extLst>
      <p:ext uri="{BB962C8B-B14F-4D97-AF65-F5344CB8AC3E}">
        <p14:creationId xmlns:p14="http://schemas.microsoft.com/office/powerpoint/2010/main" val="3179486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iterate type="wd">
                                    <p:tmPct val="100000"/>
                                  </p:iterate>
                                  <p:childTnLst>
                                    <p:set>
                                      <p:cBhvr>
                                        <p:cTn id="6" dur="1" fill="hold">
                                          <p:stCondLst>
                                            <p:cond delay="0"/>
                                          </p:stCondLst>
                                        </p:cTn>
                                        <p:tgtEl>
                                          <p:spTgt spid="13"/>
                                        </p:tgtEl>
                                        <p:attrNameLst>
                                          <p:attrName>style.visibility</p:attrName>
                                        </p:attrNameLst>
                                      </p:cBhvr>
                                      <p:to>
                                        <p:strVal val="visible"/>
                                      </p:to>
                                    </p:set>
                                    <p:animEffect transition="in" filter="strips(downRight)">
                                      <p:cBhvr>
                                        <p:cTn id="7" dur="300"/>
                                        <p:tgtEl>
                                          <p:spTgt spid="13"/>
                                        </p:tgtEl>
                                      </p:cBhvr>
                                    </p:animEffect>
                                  </p:childTnLst>
                                </p:cTn>
                              </p:par>
                            </p:childTnLst>
                          </p:cTn>
                        </p:par>
                        <p:par>
                          <p:cTn id="8" fill="hold">
                            <p:stCondLst>
                              <p:cond delay="11400"/>
                            </p:stCondLst>
                            <p:childTnLst>
                              <p:par>
                                <p:cTn id="9" presetID="2" presetClass="entr" presetSubtype="1" fill="hold" grpId="0" nodeType="after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500" fill="hold"/>
                                        <p:tgtEl>
                                          <p:spTgt spid="15"/>
                                        </p:tgtEl>
                                        <p:attrNameLst>
                                          <p:attrName>ppt_x</p:attrName>
                                        </p:attrNameLst>
                                      </p:cBhvr>
                                      <p:tavLst>
                                        <p:tav tm="0">
                                          <p:val>
                                            <p:strVal val="#ppt_x"/>
                                          </p:val>
                                        </p:tav>
                                        <p:tav tm="100000">
                                          <p:val>
                                            <p:strVal val="#ppt_x"/>
                                          </p:val>
                                        </p:tav>
                                      </p:tavLst>
                                    </p:anim>
                                    <p:anim calcmode="lin" valueType="num">
                                      <p:cBhvr additive="base">
                                        <p:cTn id="12" dur="500" fill="hold"/>
                                        <p:tgtEl>
                                          <p:spTgt spid="15"/>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autoUpdateAnimBg="0"/>
      <p:bldP spid="15" grpId="0" autoUpdateAnimBg="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0063EC4C-CFD8-4F45-A0A2-30028C1F73DB}" type="slidenum">
              <a:rPr lang="zh-CN" altLang="en-US" b="1">
                <a:solidFill>
                  <a:srgbClr val="F79646">
                    <a:lumMod val="75000"/>
                  </a:srgbClr>
                </a:solidFill>
              </a:rPr>
              <a:pPr/>
              <a:t>90</a:t>
            </a:fld>
            <a:endParaRPr lang="zh-CN" altLang="en-US" b="1" dirty="0">
              <a:solidFill>
                <a:srgbClr val="F79646">
                  <a:lumMod val="75000"/>
                </a:srgbClr>
              </a:solidFill>
            </a:endParaRPr>
          </a:p>
        </p:txBody>
      </p:sp>
      <p:sp>
        <p:nvSpPr>
          <p:cNvPr id="2" name="标题 1"/>
          <p:cNvSpPr>
            <a:spLocks noGrp="1"/>
          </p:cNvSpPr>
          <p:nvPr>
            <p:ph type="title"/>
          </p:nvPr>
        </p:nvSpPr>
        <p:spPr>
          <a:xfrm>
            <a:off x="457200" y="0"/>
            <a:ext cx="8229600" cy="1143000"/>
          </a:xfrm>
        </p:spPr>
        <p:txBody>
          <a:bodyPr>
            <a:normAutofit/>
          </a:bodyPr>
          <a:lstStyle/>
          <a:p>
            <a:pPr lvl="0" fontAlgn="base">
              <a:lnSpc>
                <a:spcPct val="150000"/>
              </a:lnSpc>
              <a:spcBef>
                <a:spcPct val="5000"/>
              </a:spcBef>
              <a:spcAft>
                <a:spcPct val="5000"/>
              </a:spcAft>
            </a:pPr>
            <a:r>
              <a:rPr kumimoji="1" lang="en-US" altLang="zh-CN" sz="3200" b="1" dirty="0">
                <a:latin typeface="Arial" charset="0"/>
                <a:ea typeface="宋体" charset="-122"/>
                <a:cs typeface="+mn-cs"/>
              </a:rPr>
              <a:t>6.4.3 </a:t>
            </a:r>
            <a:r>
              <a:rPr kumimoji="1" lang="zh-CN" altLang="en-US" sz="3200" b="1" dirty="0">
                <a:latin typeface="Arial" charset="0"/>
                <a:ea typeface="宋体" charset="-122"/>
                <a:cs typeface="+mn-cs"/>
              </a:rPr>
              <a:t>堆排序</a:t>
            </a:r>
          </a:p>
        </p:txBody>
      </p:sp>
      <p:sp>
        <p:nvSpPr>
          <p:cNvPr id="4" name="日期占位符 3"/>
          <p:cNvSpPr>
            <a:spLocks noGrp="1"/>
          </p:cNvSpPr>
          <p:nvPr>
            <p:ph type="dt" sz="half" idx="4294967295"/>
          </p:nvPr>
        </p:nvSpPr>
        <p:spPr>
          <a:xfrm>
            <a:off x="0" y="6356350"/>
            <a:ext cx="2133600" cy="365125"/>
          </a:xfrm>
        </p:spPr>
        <p:txBody>
          <a:bodyPr/>
          <a:lstStyle/>
          <a:p>
            <a:fld id="{C233D71B-1CE9-4A23-9C92-7D4FA0583A31}" type="datetime1">
              <a:rPr lang="zh-CN" altLang="en-US" b="1" smtClean="0">
                <a:solidFill>
                  <a:srgbClr val="F79646">
                    <a:lumMod val="75000"/>
                  </a:srgbClr>
                </a:solidFill>
              </a:rPr>
              <a:t>2025/4/9</a:t>
            </a:fld>
            <a:endParaRPr lang="zh-CN" altLang="en-US" b="1" dirty="0">
              <a:solidFill>
                <a:srgbClr val="F79646">
                  <a:lumMod val="75000"/>
                </a:srgbClr>
              </a:solidFill>
            </a:endParaRPr>
          </a:p>
        </p:txBody>
      </p:sp>
      <p:pic>
        <p:nvPicPr>
          <p:cNvPr id="2049" name="Picture 1" descr="C:\Users\Haijun\AppData\Roaming\Tencent\Users\2968516474\QQ\WinTemp\RichOle\O5)[OOM[}$H7(6{A~41GY`Q.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73137" y="1"/>
            <a:ext cx="970863" cy="838199"/>
          </a:xfrm>
          <a:prstGeom prst="rect">
            <a:avLst/>
          </a:prstGeom>
          <a:noFill/>
          <a:extLst>
            <a:ext uri="{909E8E84-426E-40DD-AFC4-6F175D3DCCD1}">
              <a14:hiddenFill xmlns:a14="http://schemas.microsoft.com/office/drawing/2010/main">
                <a:solidFill>
                  <a:srgbClr val="FFFFFF"/>
                </a:solidFill>
              </a14:hiddenFill>
            </a:ext>
          </a:extLst>
        </p:spPr>
      </p:pic>
      <p:cxnSp>
        <p:nvCxnSpPr>
          <p:cNvPr id="12" name="直接连接符 11"/>
          <p:cNvCxnSpPr/>
          <p:nvPr/>
        </p:nvCxnSpPr>
        <p:spPr>
          <a:xfrm>
            <a:off x="457200" y="6324600"/>
            <a:ext cx="822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Text Box 2"/>
          <p:cNvSpPr txBox="1">
            <a:spLocks noChangeArrowheads="1"/>
          </p:cNvSpPr>
          <p:nvPr/>
        </p:nvSpPr>
        <p:spPr bwMode="auto">
          <a:xfrm>
            <a:off x="458536" y="1004888"/>
            <a:ext cx="7850187" cy="519112"/>
          </a:xfrm>
          <a:prstGeom prst="rect">
            <a:avLst/>
          </a:prstGeom>
          <a:noFill/>
          <a:ln w="9525" algn="ctr">
            <a:noFill/>
            <a:miter lim="800000"/>
            <a:headEnd/>
            <a:tailEnd/>
          </a:ln>
          <a:effectLst/>
        </p:spPr>
        <p:txBody>
          <a:bodyPr>
            <a:spAutoFit/>
          </a:bodyPr>
          <a:lstStyle/>
          <a:p>
            <a:pPr fontAlgn="base">
              <a:spcBef>
                <a:spcPct val="20000"/>
              </a:spcBef>
              <a:spcAft>
                <a:spcPct val="0"/>
              </a:spcAft>
              <a:buFont typeface="Wingdings" pitchFamily="2" charset="2"/>
              <a:buChar char="p"/>
            </a:pPr>
            <a:r>
              <a:rPr kumimoji="1" lang="en-US" altLang="zh-CN" sz="2800" b="1" dirty="0">
                <a:solidFill>
                  <a:srgbClr val="003300"/>
                </a:solidFill>
                <a:latin typeface="Times New Roman" pitchFamily="18" charset="0"/>
              </a:rPr>
              <a:t> </a:t>
            </a:r>
            <a:r>
              <a:rPr kumimoji="1" lang="zh-CN" altLang="en-US" sz="2800" b="1" dirty="0">
                <a:solidFill>
                  <a:srgbClr val="003300"/>
                </a:solidFill>
                <a:latin typeface="Times New Roman" pitchFamily="18" charset="0"/>
              </a:rPr>
              <a:t>算法分析</a:t>
            </a:r>
          </a:p>
        </p:txBody>
      </p:sp>
      <p:sp>
        <p:nvSpPr>
          <p:cNvPr id="14" name="Text Box 3"/>
          <p:cNvSpPr txBox="1">
            <a:spLocks noChangeArrowheads="1"/>
          </p:cNvSpPr>
          <p:nvPr/>
        </p:nvSpPr>
        <p:spPr bwMode="auto">
          <a:xfrm>
            <a:off x="1563688" y="4151312"/>
            <a:ext cx="2792412" cy="582613"/>
          </a:xfrm>
          <a:prstGeom prst="rect">
            <a:avLst/>
          </a:prstGeom>
          <a:noFill/>
          <a:ln w="9525">
            <a:noFill/>
            <a:miter lim="800000"/>
            <a:headEnd/>
            <a:tailEnd/>
          </a:ln>
          <a:effectLst/>
        </p:spPr>
        <p:txBody>
          <a:bodyPr>
            <a:spAutoFit/>
          </a:bodyPr>
          <a:lstStyle/>
          <a:p>
            <a:pPr algn="just" fontAlgn="base">
              <a:lnSpc>
                <a:spcPct val="115000"/>
              </a:lnSpc>
              <a:spcBef>
                <a:spcPct val="0"/>
              </a:spcBef>
              <a:spcAft>
                <a:spcPct val="0"/>
              </a:spcAft>
            </a:pPr>
            <a:r>
              <a:rPr kumimoji="1" lang="en-US" altLang="zh-CN" sz="2800" b="1">
                <a:solidFill>
                  <a:srgbClr val="000000"/>
                </a:solidFill>
                <a:latin typeface="楷体_GB2312" pitchFamily="49" charset="-122"/>
                <a:ea typeface="楷体_GB2312" pitchFamily="49" charset="-122"/>
              </a:rPr>
              <a:t>{2</a:t>
            </a:r>
            <a:r>
              <a:rPr kumimoji="1" lang="zh-CN" altLang="en-US" sz="2800" b="1">
                <a:solidFill>
                  <a:srgbClr val="000000"/>
                </a:solidFill>
                <a:latin typeface="楷体_GB2312" pitchFamily="49" charset="-122"/>
                <a:ea typeface="楷体_GB2312" pitchFamily="49" charset="-122"/>
              </a:rPr>
              <a:t>，</a:t>
            </a:r>
            <a:r>
              <a:rPr kumimoji="1" lang="en-US" altLang="zh-CN" sz="2800" b="1">
                <a:solidFill>
                  <a:srgbClr val="000000"/>
                </a:solidFill>
                <a:latin typeface="楷体_GB2312" pitchFamily="49" charset="-122"/>
                <a:ea typeface="楷体_GB2312" pitchFamily="49" charset="-122"/>
              </a:rPr>
              <a:t>38</a:t>
            </a:r>
            <a:r>
              <a:rPr kumimoji="1" lang="zh-CN" altLang="en-US" sz="2800" b="1">
                <a:solidFill>
                  <a:srgbClr val="000000"/>
                </a:solidFill>
                <a:latin typeface="楷体_GB2312" pitchFamily="49" charset="-122"/>
                <a:ea typeface="楷体_GB2312" pitchFamily="49" charset="-122"/>
              </a:rPr>
              <a:t>，</a:t>
            </a:r>
            <a:r>
              <a:rPr kumimoji="1" lang="en-US" altLang="zh-CN" sz="2800" b="1" u="sng">
                <a:solidFill>
                  <a:srgbClr val="000000"/>
                </a:solidFill>
                <a:latin typeface="楷体_GB2312" pitchFamily="49" charset="-122"/>
                <a:ea typeface="楷体_GB2312" pitchFamily="49" charset="-122"/>
              </a:rPr>
              <a:t>38</a:t>
            </a:r>
            <a:r>
              <a:rPr kumimoji="1" lang="en-US" altLang="zh-CN" sz="2800" b="1">
                <a:solidFill>
                  <a:srgbClr val="000000"/>
                </a:solidFill>
                <a:latin typeface="楷体_GB2312" pitchFamily="49" charset="-122"/>
                <a:ea typeface="楷体_GB2312" pitchFamily="49" charset="-122"/>
              </a:rPr>
              <a:t>} </a:t>
            </a:r>
          </a:p>
        </p:txBody>
      </p:sp>
      <p:sp>
        <p:nvSpPr>
          <p:cNvPr id="15" name="Oval 4"/>
          <p:cNvSpPr>
            <a:spLocks noChangeArrowheads="1"/>
          </p:cNvSpPr>
          <p:nvPr/>
        </p:nvSpPr>
        <p:spPr bwMode="auto">
          <a:xfrm>
            <a:off x="1187450" y="5576887"/>
            <a:ext cx="457200" cy="381000"/>
          </a:xfrm>
          <a:prstGeom prst="ellipse">
            <a:avLst/>
          </a:prstGeom>
          <a:noFill/>
          <a:ln w="9525">
            <a:solidFill>
              <a:srgbClr val="000000"/>
            </a:solidFill>
            <a:miter lim="800000"/>
            <a:headEnd/>
            <a:tailEnd/>
          </a:ln>
          <a:effec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800" b="0" i="0" u="none" strike="noStrike" kern="0" cap="none" spc="0" normalizeH="0" baseline="0" noProof="0">
                <a:ln>
                  <a:noFill/>
                </a:ln>
                <a:solidFill>
                  <a:srgbClr val="000000"/>
                </a:solidFill>
                <a:effectLst/>
                <a:uLnTx/>
                <a:uFillTx/>
                <a:latin typeface="Tahoma" pitchFamily="34" charset="0"/>
                <a:ea typeface="楷体_GB2312" pitchFamily="49" charset="-122"/>
              </a:rPr>
              <a:t>38</a:t>
            </a:r>
          </a:p>
        </p:txBody>
      </p:sp>
      <p:sp>
        <p:nvSpPr>
          <p:cNvPr id="16" name="Oval 5"/>
          <p:cNvSpPr>
            <a:spLocks noChangeArrowheads="1"/>
          </p:cNvSpPr>
          <p:nvPr/>
        </p:nvSpPr>
        <p:spPr bwMode="auto">
          <a:xfrm>
            <a:off x="1873250" y="4891087"/>
            <a:ext cx="457200" cy="381000"/>
          </a:xfrm>
          <a:prstGeom prst="ellipse">
            <a:avLst/>
          </a:prstGeom>
          <a:noFill/>
          <a:ln w="9525">
            <a:solidFill>
              <a:srgbClr val="000000"/>
            </a:solidFill>
            <a:miter lim="800000"/>
            <a:headEnd/>
            <a:tailEnd/>
          </a:ln>
          <a:effec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800" b="0" i="0" u="none" strike="noStrike" kern="0" cap="none" spc="0" normalizeH="0" baseline="0" noProof="0">
                <a:ln>
                  <a:noFill/>
                </a:ln>
                <a:solidFill>
                  <a:srgbClr val="000000"/>
                </a:solidFill>
                <a:effectLst/>
                <a:uLnTx/>
                <a:uFillTx/>
                <a:latin typeface="Tahoma" pitchFamily="34" charset="0"/>
                <a:ea typeface="楷体_GB2312" pitchFamily="49" charset="-122"/>
              </a:rPr>
              <a:t>2</a:t>
            </a:r>
          </a:p>
        </p:txBody>
      </p:sp>
      <p:sp>
        <p:nvSpPr>
          <p:cNvPr id="17" name="Oval 6"/>
          <p:cNvSpPr>
            <a:spLocks noChangeArrowheads="1"/>
          </p:cNvSpPr>
          <p:nvPr/>
        </p:nvSpPr>
        <p:spPr bwMode="auto">
          <a:xfrm>
            <a:off x="2635250" y="5576887"/>
            <a:ext cx="457200" cy="381000"/>
          </a:xfrm>
          <a:prstGeom prst="ellipse">
            <a:avLst/>
          </a:prstGeom>
          <a:noFill/>
          <a:ln w="9525">
            <a:solidFill>
              <a:srgbClr val="000000"/>
            </a:solidFill>
            <a:miter lim="800000"/>
            <a:headEnd/>
            <a:tailEnd/>
          </a:ln>
          <a:effec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800" b="0" i="0" u="sng" strike="noStrike" kern="0" cap="none" spc="0" normalizeH="0" baseline="0" noProof="0">
                <a:ln>
                  <a:noFill/>
                </a:ln>
                <a:solidFill>
                  <a:srgbClr val="000000"/>
                </a:solidFill>
                <a:effectLst/>
                <a:uLnTx/>
                <a:uFillTx/>
                <a:latin typeface="Tahoma" pitchFamily="34" charset="0"/>
                <a:ea typeface="楷体_GB2312" pitchFamily="49" charset="-122"/>
              </a:rPr>
              <a:t>38</a:t>
            </a:r>
          </a:p>
        </p:txBody>
      </p:sp>
      <p:sp>
        <p:nvSpPr>
          <p:cNvPr id="18" name="Line 7"/>
          <p:cNvSpPr>
            <a:spLocks noChangeShapeType="1"/>
          </p:cNvSpPr>
          <p:nvPr/>
        </p:nvSpPr>
        <p:spPr bwMode="auto">
          <a:xfrm flipH="1">
            <a:off x="1492250" y="5195887"/>
            <a:ext cx="381000" cy="381000"/>
          </a:xfrm>
          <a:prstGeom prst="line">
            <a:avLst/>
          </a:prstGeom>
          <a:noFill/>
          <a:ln w="9525">
            <a:solidFill>
              <a:srgbClr val="000000"/>
            </a:solidFill>
            <a:miter lim="800000"/>
            <a:headEnd/>
            <a:tailEnd/>
          </a:ln>
          <a:effectLst/>
        </p:spPr>
        <p:txBody>
          <a:bodyPr wrap="none"/>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CN" altLang="en-US" sz="3000" b="1" i="0" u="none" strike="noStrike" kern="0" cap="none" spc="0" normalizeH="0" baseline="0" noProof="0">
              <a:ln>
                <a:noFill/>
              </a:ln>
              <a:solidFill>
                <a:srgbClr val="6600CC"/>
              </a:solidFill>
              <a:effectLst/>
              <a:uLnTx/>
              <a:uFillTx/>
              <a:latin typeface="Times New Roman" pitchFamily="18" charset="0"/>
              <a:ea typeface="楷体_GB2312" pitchFamily="49" charset="-122"/>
            </a:endParaRPr>
          </a:p>
        </p:txBody>
      </p:sp>
      <p:sp>
        <p:nvSpPr>
          <p:cNvPr id="19" name="Line 8"/>
          <p:cNvSpPr>
            <a:spLocks noChangeShapeType="1"/>
          </p:cNvSpPr>
          <p:nvPr/>
        </p:nvSpPr>
        <p:spPr bwMode="auto">
          <a:xfrm>
            <a:off x="2254250" y="5195887"/>
            <a:ext cx="457200" cy="457200"/>
          </a:xfrm>
          <a:prstGeom prst="line">
            <a:avLst/>
          </a:prstGeom>
          <a:noFill/>
          <a:ln w="9525">
            <a:solidFill>
              <a:srgbClr val="000000"/>
            </a:solidFill>
            <a:miter lim="800000"/>
            <a:headEnd/>
            <a:tailEnd/>
          </a:ln>
          <a:effectLst/>
        </p:spPr>
        <p:txBody>
          <a:bodyPr wrap="none"/>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CN" altLang="en-US" sz="3000" b="1" i="0" u="none" strike="noStrike" kern="0" cap="none" spc="0" normalizeH="0" baseline="0" noProof="0">
              <a:ln>
                <a:noFill/>
              </a:ln>
              <a:solidFill>
                <a:srgbClr val="6600CC"/>
              </a:solidFill>
              <a:effectLst/>
              <a:uLnTx/>
              <a:uFillTx/>
              <a:latin typeface="Times New Roman" pitchFamily="18" charset="0"/>
              <a:ea typeface="楷体_GB2312" pitchFamily="49" charset="-122"/>
            </a:endParaRPr>
          </a:p>
        </p:txBody>
      </p:sp>
      <p:sp>
        <p:nvSpPr>
          <p:cNvPr id="20" name="Oval 9"/>
          <p:cNvSpPr>
            <a:spLocks noChangeArrowheads="1"/>
          </p:cNvSpPr>
          <p:nvPr/>
        </p:nvSpPr>
        <p:spPr bwMode="auto">
          <a:xfrm>
            <a:off x="3746500" y="5576887"/>
            <a:ext cx="457200" cy="381000"/>
          </a:xfrm>
          <a:prstGeom prst="ellipse">
            <a:avLst/>
          </a:prstGeom>
          <a:noFill/>
          <a:ln w="9525">
            <a:solidFill>
              <a:srgbClr val="000000"/>
            </a:solidFill>
            <a:miter lim="800000"/>
            <a:headEnd/>
            <a:tailEnd/>
          </a:ln>
          <a:effec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800" b="0" i="0" u="none" strike="noStrike" kern="0" cap="none" spc="0" normalizeH="0" baseline="0" noProof="0">
                <a:ln>
                  <a:noFill/>
                </a:ln>
                <a:solidFill>
                  <a:srgbClr val="000000"/>
                </a:solidFill>
                <a:effectLst/>
                <a:uLnTx/>
                <a:uFillTx/>
                <a:latin typeface="Tahoma" pitchFamily="34" charset="0"/>
                <a:ea typeface="楷体_GB2312" pitchFamily="49" charset="-122"/>
              </a:rPr>
              <a:t>2</a:t>
            </a:r>
          </a:p>
        </p:txBody>
      </p:sp>
      <p:sp>
        <p:nvSpPr>
          <p:cNvPr id="21" name="Oval 10"/>
          <p:cNvSpPr>
            <a:spLocks noChangeArrowheads="1"/>
          </p:cNvSpPr>
          <p:nvPr/>
        </p:nvSpPr>
        <p:spPr bwMode="auto">
          <a:xfrm>
            <a:off x="4432300" y="4891087"/>
            <a:ext cx="457200" cy="381000"/>
          </a:xfrm>
          <a:prstGeom prst="ellipse">
            <a:avLst/>
          </a:prstGeom>
          <a:noFill/>
          <a:ln w="9525">
            <a:solidFill>
              <a:srgbClr val="000000"/>
            </a:solidFill>
            <a:miter lim="800000"/>
            <a:headEnd/>
            <a:tailEnd/>
          </a:ln>
          <a:effec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800" b="0" i="0" u="none" strike="noStrike" kern="0" cap="none" spc="0" normalizeH="0" baseline="0" noProof="0">
                <a:ln>
                  <a:noFill/>
                </a:ln>
                <a:solidFill>
                  <a:srgbClr val="000000"/>
                </a:solidFill>
                <a:effectLst/>
                <a:uLnTx/>
                <a:uFillTx/>
                <a:latin typeface="Tahoma" pitchFamily="34" charset="0"/>
                <a:ea typeface="楷体_GB2312" pitchFamily="49" charset="-122"/>
              </a:rPr>
              <a:t>38</a:t>
            </a:r>
          </a:p>
        </p:txBody>
      </p:sp>
      <p:sp>
        <p:nvSpPr>
          <p:cNvPr id="22" name="Oval 11"/>
          <p:cNvSpPr>
            <a:spLocks noChangeArrowheads="1"/>
          </p:cNvSpPr>
          <p:nvPr/>
        </p:nvSpPr>
        <p:spPr bwMode="auto">
          <a:xfrm>
            <a:off x="5194300" y="5576887"/>
            <a:ext cx="457200" cy="381000"/>
          </a:xfrm>
          <a:prstGeom prst="ellipse">
            <a:avLst/>
          </a:prstGeom>
          <a:noFill/>
          <a:ln w="9525">
            <a:solidFill>
              <a:srgbClr val="000000"/>
            </a:solidFill>
            <a:miter lim="800000"/>
            <a:headEnd/>
            <a:tailEnd/>
          </a:ln>
          <a:effec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800" b="0" i="0" u="sng" strike="noStrike" kern="0" cap="none" spc="0" normalizeH="0" baseline="0" noProof="0">
                <a:ln>
                  <a:noFill/>
                </a:ln>
                <a:solidFill>
                  <a:srgbClr val="000000"/>
                </a:solidFill>
                <a:effectLst/>
                <a:uLnTx/>
                <a:uFillTx/>
                <a:latin typeface="Tahoma" pitchFamily="34" charset="0"/>
                <a:ea typeface="楷体_GB2312" pitchFamily="49" charset="-122"/>
              </a:rPr>
              <a:t>38</a:t>
            </a:r>
          </a:p>
        </p:txBody>
      </p:sp>
      <p:sp>
        <p:nvSpPr>
          <p:cNvPr id="23" name="Line 12"/>
          <p:cNvSpPr>
            <a:spLocks noChangeShapeType="1"/>
          </p:cNvSpPr>
          <p:nvPr/>
        </p:nvSpPr>
        <p:spPr bwMode="auto">
          <a:xfrm flipH="1">
            <a:off x="4051300" y="5195887"/>
            <a:ext cx="381000" cy="381000"/>
          </a:xfrm>
          <a:prstGeom prst="line">
            <a:avLst/>
          </a:prstGeom>
          <a:noFill/>
          <a:ln w="9525">
            <a:solidFill>
              <a:srgbClr val="000000"/>
            </a:solidFill>
            <a:miter lim="800000"/>
            <a:headEnd/>
            <a:tailEnd/>
          </a:ln>
          <a:effectLst/>
        </p:spPr>
        <p:txBody>
          <a:bodyPr wrap="none"/>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CN" altLang="en-US" sz="3000" b="1" i="0" u="none" strike="noStrike" kern="0" cap="none" spc="0" normalizeH="0" baseline="0" noProof="0">
              <a:ln>
                <a:noFill/>
              </a:ln>
              <a:solidFill>
                <a:srgbClr val="6600CC"/>
              </a:solidFill>
              <a:effectLst/>
              <a:uLnTx/>
              <a:uFillTx/>
              <a:latin typeface="Times New Roman" pitchFamily="18" charset="0"/>
              <a:ea typeface="楷体_GB2312" pitchFamily="49" charset="-122"/>
            </a:endParaRPr>
          </a:p>
        </p:txBody>
      </p:sp>
      <p:sp>
        <p:nvSpPr>
          <p:cNvPr id="24" name="Line 13"/>
          <p:cNvSpPr>
            <a:spLocks noChangeShapeType="1"/>
          </p:cNvSpPr>
          <p:nvPr/>
        </p:nvSpPr>
        <p:spPr bwMode="auto">
          <a:xfrm>
            <a:off x="4813300" y="5195887"/>
            <a:ext cx="457200" cy="457200"/>
          </a:xfrm>
          <a:prstGeom prst="line">
            <a:avLst/>
          </a:prstGeom>
          <a:noFill/>
          <a:ln w="9525">
            <a:solidFill>
              <a:srgbClr val="000000"/>
            </a:solidFill>
            <a:miter lim="800000"/>
            <a:headEnd/>
            <a:tailEnd/>
          </a:ln>
          <a:effectLst/>
        </p:spPr>
        <p:txBody>
          <a:bodyPr wrap="none"/>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CN" altLang="en-US" sz="3000" b="1" i="0" u="none" strike="noStrike" kern="0" cap="none" spc="0" normalizeH="0" baseline="0" noProof="0">
              <a:ln>
                <a:noFill/>
              </a:ln>
              <a:solidFill>
                <a:srgbClr val="6600CC"/>
              </a:solidFill>
              <a:effectLst/>
              <a:uLnTx/>
              <a:uFillTx/>
              <a:latin typeface="Times New Roman" pitchFamily="18" charset="0"/>
              <a:ea typeface="楷体_GB2312" pitchFamily="49" charset="-122"/>
            </a:endParaRPr>
          </a:p>
        </p:txBody>
      </p:sp>
      <p:sp>
        <p:nvSpPr>
          <p:cNvPr id="25" name="Oval 14"/>
          <p:cNvSpPr>
            <a:spLocks noChangeArrowheads="1"/>
          </p:cNvSpPr>
          <p:nvPr/>
        </p:nvSpPr>
        <p:spPr bwMode="auto">
          <a:xfrm>
            <a:off x="6122988" y="5505450"/>
            <a:ext cx="457200" cy="381000"/>
          </a:xfrm>
          <a:prstGeom prst="ellipse">
            <a:avLst/>
          </a:prstGeom>
          <a:noFill/>
          <a:ln w="9525">
            <a:solidFill>
              <a:srgbClr val="000000"/>
            </a:solidFill>
            <a:miter lim="800000"/>
            <a:headEnd/>
            <a:tailEnd/>
          </a:ln>
          <a:effec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800" b="0" i="0" u="none" strike="noStrike" kern="0" cap="none" spc="0" normalizeH="0" baseline="0" noProof="0">
                <a:ln>
                  <a:noFill/>
                </a:ln>
                <a:solidFill>
                  <a:srgbClr val="000000"/>
                </a:solidFill>
                <a:effectLst/>
                <a:uLnTx/>
                <a:uFillTx/>
                <a:latin typeface="Tahoma" pitchFamily="34" charset="0"/>
                <a:ea typeface="楷体_GB2312" pitchFamily="49" charset="-122"/>
              </a:rPr>
              <a:t>2</a:t>
            </a:r>
          </a:p>
        </p:txBody>
      </p:sp>
      <p:sp>
        <p:nvSpPr>
          <p:cNvPr id="26" name="Oval 15"/>
          <p:cNvSpPr>
            <a:spLocks noChangeArrowheads="1"/>
          </p:cNvSpPr>
          <p:nvPr/>
        </p:nvSpPr>
        <p:spPr bwMode="auto">
          <a:xfrm>
            <a:off x="6808788" y="4819650"/>
            <a:ext cx="457200" cy="381000"/>
          </a:xfrm>
          <a:prstGeom prst="ellipse">
            <a:avLst/>
          </a:prstGeom>
          <a:noFill/>
          <a:ln w="9525">
            <a:solidFill>
              <a:srgbClr val="000000"/>
            </a:solidFill>
            <a:miter lim="800000"/>
            <a:headEnd/>
            <a:tailEnd/>
          </a:ln>
          <a:effec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800" b="0" i="0" u="sng" strike="noStrike" kern="0" cap="none" spc="0" normalizeH="0" baseline="0" noProof="0">
                <a:ln>
                  <a:noFill/>
                </a:ln>
                <a:solidFill>
                  <a:srgbClr val="000000"/>
                </a:solidFill>
                <a:effectLst/>
                <a:uLnTx/>
                <a:uFillTx/>
                <a:latin typeface="Tahoma" pitchFamily="34" charset="0"/>
                <a:ea typeface="楷体_GB2312" pitchFamily="49" charset="-122"/>
              </a:rPr>
              <a:t>38</a:t>
            </a:r>
          </a:p>
        </p:txBody>
      </p:sp>
      <p:sp>
        <p:nvSpPr>
          <p:cNvPr id="27" name="Oval 16"/>
          <p:cNvSpPr>
            <a:spLocks noChangeArrowheads="1"/>
          </p:cNvSpPr>
          <p:nvPr/>
        </p:nvSpPr>
        <p:spPr bwMode="auto">
          <a:xfrm>
            <a:off x="7570788" y="5505450"/>
            <a:ext cx="457200" cy="381000"/>
          </a:xfrm>
          <a:prstGeom prst="ellipse">
            <a:avLst/>
          </a:prstGeom>
          <a:noFill/>
          <a:ln w="9525">
            <a:solidFill>
              <a:srgbClr val="000000"/>
            </a:solidFill>
            <a:miter lim="800000"/>
            <a:headEnd/>
            <a:tailEnd/>
          </a:ln>
          <a:effec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800" b="0" i="0" u="none" strike="noStrike" kern="0" cap="none" spc="0" normalizeH="0" baseline="0" noProof="0">
                <a:ln>
                  <a:noFill/>
                </a:ln>
                <a:solidFill>
                  <a:srgbClr val="000000"/>
                </a:solidFill>
                <a:effectLst/>
                <a:uLnTx/>
                <a:uFillTx/>
                <a:latin typeface="Tahoma" pitchFamily="34" charset="0"/>
                <a:ea typeface="楷体_GB2312" pitchFamily="49" charset="-122"/>
              </a:rPr>
              <a:t>38</a:t>
            </a:r>
          </a:p>
        </p:txBody>
      </p:sp>
      <p:sp>
        <p:nvSpPr>
          <p:cNvPr id="28" name="Line 17"/>
          <p:cNvSpPr>
            <a:spLocks noChangeShapeType="1"/>
          </p:cNvSpPr>
          <p:nvPr/>
        </p:nvSpPr>
        <p:spPr bwMode="auto">
          <a:xfrm flipH="1">
            <a:off x="6427788" y="5124450"/>
            <a:ext cx="381000" cy="381000"/>
          </a:xfrm>
          <a:prstGeom prst="line">
            <a:avLst/>
          </a:prstGeom>
          <a:noFill/>
          <a:ln w="9525">
            <a:solidFill>
              <a:srgbClr val="000000"/>
            </a:solidFill>
            <a:miter lim="800000"/>
            <a:headEnd/>
            <a:tailEnd/>
          </a:ln>
          <a:effectLst/>
        </p:spPr>
        <p:txBody>
          <a:bodyPr wrap="none"/>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CN" altLang="en-US" sz="3000" b="1" i="0" u="none" strike="noStrike" kern="0" cap="none" spc="0" normalizeH="0" baseline="0" noProof="0">
              <a:ln>
                <a:noFill/>
              </a:ln>
              <a:solidFill>
                <a:srgbClr val="6600CC"/>
              </a:solidFill>
              <a:effectLst/>
              <a:uLnTx/>
              <a:uFillTx/>
              <a:latin typeface="Times New Roman" pitchFamily="18" charset="0"/>
              <a:ea typeface="楷体_GB2312" pitchFamily="49" charset="-122"/>
            </a:endParaRPr>
          </a:p>
        </p:txBody>
      </p:sp>
      <p:sp>
        <p:nvSpPr>
          <p:cNvPr id="29" name="Line 18"/>
          <p:cNvSpPr>
            <a:spLocks noChangeShapeType="1"/>
          </p:cNvSpPr>
          <p:nvPr/>
        </p:nvSpPr>
        <p:spPr bwMode="auto">
          <a:xfrm>
            <a:off x="7189788" y="5124450"/>
            <a:ext cx="457200" cy="457200"/>
          </a:xfrm>
          <a:prstGeom prst="line">
            <a:avLst/>
          </a:prstGeom>
          <a:noFill/>
          <a:ln w="9525">
            <a:solidFill>
              <a:srgbClr val="000000"/>
            </a:solidFill>
            <a:miter lim="800000"/>
            <a:headEnd/>
            <a:tailEnd/>
          </a:ln>
          <a:effectLst/>
        </p:spPr>
        <p:txBody>
          <a:bodyPr wrap="none"/>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CN" altLang="en-US" sz="3000" b="1" i="0" u="none" strike="noStrike" kern="0" cap="none" spc="0" normalizeH="0" baseline="0" noProof="0">
              <a:ln>
                <a:noFill/>
              </a:ln>
              <a:solidFill>
                <a:srgbClr val="6600CC"/>
              </a:solidFill>
              <a:effectLst/>
              <a:uLnTx/>
              <a:uFillTx/>
              <a:latin typeface="Times New Roman" pitchFamily="18" charset="0"/>
              <a:ea typeface="楷体_GB2312" pitchFamily="49" charset="-122"/>
            </a:endParaRPr>
          </a:p>
        </p:txBody>
      </p:sp>
      <p:sp>
        <p:nvSpPr>
          <p:cNvPr id="30" name="Text Box 22"/>
          <p:cNvSpPr txBox="1">
            <a:spLocks noChangeArrowheads="1"/>
          </p:cNvSpPr>
          <p:nvPr/>
        </p:nvSpPr>
        <p:spPr bwMode="auto">
          <a:xfrm>
            <a:off x="971550" y="1485900"/>
            <a:ext cx="7272338" cy="2456057"/>
          </a:xfrm>
          <a:prstGeom prst="rect">
            <a:avLst/>
          </a:prstGeom>
          <a:noFill/>
          <a:ln w="9525" algn="ctr">
            <a:noFill/>
            <a:miter lim="800000"/>
            <a:headEnd/>
            <a:tailEnd/>
          </a:ln>
          <a:effectLst/>
        </p:spPr>
        <p:txBody>
          <a:bodyPr>
            <a:spAutoFit/>
          </a:bodyPr>
          <a:lstStyle/>
          <a:p>
            <a:pPr fontAlgn="base">
              <a:lnSpc>
                <a:spcPct val="120000"/>
              </a:lnSpc>
              <a:spcBef>
                <a:spcPct val="0"/>
              </a:spcBef>
              <a:spcAft>
                <a:spcPct val="0"/>
              </a:spcAft>
            </a:pPr>
            <a:r>
              <a:rPr kumimoji="1" lang="en-US" altLang="zh-CN" sz="2800" b="1" dirty="0">
                <a:solidFill>
                  <a:srgbClr val="0000FF"/>
                </a:solidFill>
                <a:latin typeface="Times New Roman" pitchFamily="18" charset="0"/>
              </a:rPr>
              <a:t>(1)</a:t>
            </a:r>
            <a:r>
              <a:rPr kumimoji="1" lang="zh-CN" altLang="en-US" sz="2800" b="1" dirty="0">
                <a:solidFill>
                  <a:srgbClr val="0000FF"/>
                </a:solidFill>
                <a:latin typeface="Times New Roman" pitchFamily="18" charset="0"/>
              </a:rPr>
              <a:t>堆排序是</a:t>
            </a:r>
            <a:r>
              <a:rPr kumimoji="1" lang="zh-CN" altLang="en-US" sz="3200" b="1" u="sng" dirty="0">
                <a:solidFill>
                  <a:srgbClr val="FF3300"/>
                </a:solidFill>
                <a:latin typeface="Times New Roman" pitchFamily="18" charset="0"/>
              </a:rPr>
              <a:t>不稳定</a:t>
            </a:r>
            <a:r>
              <a:rPr kumimoji="1" lang="zh-CN" altLang="en-US" sz="2800" b="1" dirty="0">
                <a:solidFill>
                  <a:srgbClr val="0000FF"/>
                </a:solidFill>
                <a:latin typeface="Times New Roman" pitchFamily="18" charset="0"/>
              </a:rPr>
              <a:t>的排序。</a:t>
            </a:r>
          </a:p>
          <a:p>
            <a:pPr fontAlgn="base">
              <a:lnSpc>
                <a:spcPct val="120000"/>
              </a:lnSpc>
              <a:spcBef>
                <a:spcPct val="0"/>
              </a:spcBef>
              <a:spcAft>
                <a:spcPct val="0"/>
              </a:spcAft>
            </a:pPr>
            <a:r>
              <a:rPr kumimoji="1" lang="en-US" altLang="zh-CN" sz="2800" b="1" dirty="0">
                <a:solidFill>
                  <a:srgbClr val="0000FF"/>
                </a:solidFill>
                <a:latin typeface="Times New Roman" pitchFamily="18" charset="0"/>
              </a:rPr>
              <a:t>(2)</a:t>
            </a:r>
            <a:r>
              <a:rPr kumimoji="1" lang="zh-CN" altLang="en-US" sz="2800" b="1" dirty="0">
                <a:solidFill>
                  <a:srgbClr val="0000FF"/>
                </a:solidFill>
                <a:latin typeface="Times New Roman" pitchFamily="18" charset="0"/>
              </a:rPr>
              <a:t>时间复杂度为</a:t>
            </a:r>
            <a:r>
              <a:rPr kumimoji="1" lang="en-US" altLang="zh-CN" sz="3200" b="1" u="sng" dirty="0">
                <a:solidFill>
                  <a:srgbClr val="FF3300"/>
                </a:solidFill>
                <a:latin typeface="Times New Roman" pitchFamily="18" charset="0"/>
              </a:rPr>
              <a:t>O(nlog</a:t>
            </a:r>
            <a:r>
              <a:rPr kumimoji="1" lang="en-US" altLang="zh-CN" sz="3200" b="1" u="sng" baseline="-25000" dirty="0">
                <a:solidFill>
                  <a:srgbClr val="FF3300"/>
                </a:solidFill>
                <a:latin typeface="Times New Roman" pitchFamily="18" charset="0"/>
              </a:rPr>
              <a:t>2</a:t>
            </a:r>
            <a:r>
              <a:rPr kumimoji="1" lang="en-US" altLang="zh-CN" sz="3200" b="1" u="sng" dirty="0">
                <a:solidFill>
                  <a:srgbClr val="FF3300"/>
                </a:solidFill>
                <a:latin typeface="Times New Roman" pitchFamily="18" charset="0"/>
              </a:rPr>
              <a:t>n)</a:t>
            </a:r>
            <a:r>
              <a:rPr kumimoji="1" lang="zh-CN" altLang="en-US" sz="2800" b="1" dirty="0">
                <a:solidFill>
                  <a:srgbClr val="0000FF"/>
                </a:solidFill>
                <a:latin typeface="Times New Roman" pitchFamily="18" charset="0"/>
              </a:rPr>
              <a:t>。</a:t>
            </a:r>
          </a:p>
          <a:p>
            <a:pPr fontAlgn="base">
              <a:lnSpc>
                <a:spcPct val="120000"/>
              </a:lnSpc>
              <a:spcBef>
                <a:spcPct val="0"/>
              </a:spcBef>
              <a:spcAft>
                <a:spcPct val="0"/>
              </a:spcAft>
            </a:pPr>
            <a:r>
              <a:rPr kumimoji="1" lang="zh-CN" altLang="en-US" sz="2800" b="1" dirty="0">
                <a:solidFill>
                  <a:srgbClr val="0000FF"/>
                </a:solidFill>
                <a:latin typeface="Times New Roman" pitchFamily="18" charset="0"/>
              </a:rPr>
              <a:t>最坏情况下时间复杂度为</a:t>
            </a:r>
            <a:r>
              <a:rPr kumimoji="1" lang="en-US" altLang="zh-CN" sz="3200" b="1" u="sng" dirty="0">
                <a:solidFill>
                  <a:srgbClr val="FF3300"/>
                </a:solidFill>
                <a:latin typeface="Times New Roman" pitchFamily="18" charset="0"/>
              </a:rPr>
              <a:t>O(nlog</a:t>
            </a:r>
            <a:r>
              <a:rPr kumimoji="1" lang="en-US" altLang="zh-CN" sz="3200" b="1" u="sng" baseline="-25000" dirty="0">
                <a:solidFill>
                  <a:srgbClr val="FF3300"/>
                </a:solidFill>
                <a:latin typeface="Times New Roman" pitchFamily="18" charset="0"/>
              </a:rPr>
              <a:t>2</a:t>
            </a:r>
            <a:r>
              <a:rPr kumimoji="1" lang="en-US" altLang="zh-CN" sz="3200" b="1" u="sng" dirty="0">
                <a:solidFill>
                  <a:srgbClr val="FF3300"/>
                </a:solidFill>
                <a:latin typeface="Times New Roman" pitchFamily="18" charset="0"/>
              </a:rPr>
              <a:t>n)</a:t>
            </a:r>
            <a:r>
              <a:rPr kumimoji="1" lang="zh-CN" altLang="en-US" sz="2800" b="1" dirty="0">
                <a:solidFill>
                  <a:srgbClr val="0000FF"/>
                </a:solidFill>
                <a:latin typeface="Times New Roman" pitchFamily="18" charset="0"/>
              </a:rPr>
              <a:t>的算法。</a:t>
            </a:r>
          </a:p>
          <a:p>
            <a:pPr fontAlgn="base">
              <a:lnSpc>
                <a:spcPct val="120000"/>
              </a:lnSpc>
              <a:spcBef>
                <a:spcPct val="0"/>
              </a:spcBef>
              <a:spcAft>
                <a:spcPct val="0"/>
              </a:spcAft>
            </a:pPr>
            <a:r>
              <a:rPr kumimoji="1" lang="en-US" altLang="zh-CN" sz="2800" b="1" dirty="0">
                <a:solidFill>
                  <a:srgbClr val="0000FF"/>
                </a:solidFill>
                <a:latin typeface="Times New Roman" pitchFamily="18" charset="0"/>
              </a:rPr>
              <a:t>(3)</a:t>
            </a:r>
            <a:r>
              <a:rPr kumimoji="1" lang="zh-CN" altLang="en-US" sz="2800" b="1" dirty="0">
                <a:solidFill>
                  <a:srgbClr val="0000FF"/>
                </a:solidFill>
                <a:latin typeface="Times New Roman" pitchFamily="18" charset="0"/>
              </a:rPr>
              <a:t>空间复杂度为</a:t>
            </a:r>
            <a:r>
              <a:rPr kumimoji="1" lang="en-US" altLang="zh-CN" sz="3200" b="1" u="sng" dirty="0">
                <a:solidFill>
                  <a:srgbClr val="FF3300"/>
                </a:solidFill>
                <a:latin typeface="Times New Roman" pitchFamily="18" charset="0"/>
              </a:rPr>
              <a:t>O(1)</a:t>
            </a:r>
            <a:r>
              <a:rPr kumimoji="1" lang="zh-CN" altLang="en-US" sz="2800" b="1" dirty="0">
                <a:solidFill>
                  <a:srgbClr val="0000FF"/>
                </a:solidFill>
                <a:latin typeface="Times New Roman" pitchFamily="18" charset="0"/>
              </a:rPr>
              <a:t>。</a:t>
            </a:r>
          </a:p>
        </p:txBody>
      </p:sp>
    </p:spTree>
    <p:extLst>
      <p:ext uri="{BB962C8B-B14F-4D97-AF65-F5344CB8AC3E}">
        <p14:creationId xmlns:p14="http://schemas.microsoft.com/office/powerpoint/2010/main" val="2679425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8"/>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0">
                                            <p:txEl>
                                              <p:pRg st="1" end="1"/>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0">
                                            <p:txEl>
                                              <p:pRg st="2" end="2"/>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0063EC4C-CFD8-4F45-A0A2-30028C1F73DB}" type="slidenum">
              <a:rPr lang="zh-CN" altLang="en-US" b="1">
                <a:solidFill>
                  <a:srgbClr val="F79646">
                    <a:lumMod val="75000"/>
                  </a:srgbClr>
                </a:solidFill>
              </a:rPr>
              <a:pPr/>
              <a:t>91</a:t>
            </a:fld>
            <a:endParaRPr lang="zh-CN" altLang="en-US" b="1" dirty="0">
              <a:solidFill>
                <a:srgbClr val="F79646">
                  <a:lumMod val="75000"/>
                </a:srgbClr>
              </a:solidFill>
            </a:endParaRPr>
          </a:p>
        </p:txBody>
      </p:sp>
      <p:sp>
        <p:nvSpPr>
          <p:cNvPr id="4" name="日期占位符 3"/>
          <p:cNvSpPr>
            <a:spLocks noGrp="1"/>
          </p:cNvSpPr>
          <p:nvPr>
            <p:ph type="dt" sz="half" idx="4294967295"/>
          </p:nvPr>
        </p:nvSpPr>
        <p:spPr>
          <a:xfrm>
            <a:off x="0" y="6356350"/>
            <a:ext cx="2133600" cy="365125"/>
          </a:xfrm>
        </p:spPr>
        <p:txBody>
          <a:bodyPr/>
          <a:lstStyle/>
          <a:p>
            <a:fld id="{897D8C49-06CD-4C10-B56F-1A925B725378}" type="datetime1">
              <a:rPr lang="zh-CN" altLang="en-US" b="1" smtClean="0">
                <a:solidFill>
                  <a:srgbClr val="F79646">
                    <a:lumMod val="75000"/>
                  </a:srgbClr>
                </a:solidFill>
              </a:rPr>
              <a:t>2025/4/9</a:t>
            </a:fld>
            <a:endParaRPr lang="zh-CN" altLang="en-US" b="1" dirty="0">
              <a:solidFill>
                <a:srgbClr val="F79646">
                  <a:lumMod val="75000"/>
                </a:srgbClr>
              </a:solidFill>
            </a:endParaRPr>
          </a:p>
        </p:txBody>
      </p:sp>
      <p:pic>
        <p:nvPicPr>
          <p:cNvPr id="2049" name="Picture 1" descr="C:\Users\Haijun\AppData\Roaming\Tencent\Users\2968516474\QQ\WinTemp\RichOle\O5)[OOM[}$H7(6{A~41GY`Q.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73137" y="1"/>
            <a:ext cx="970863" cy="838199"/>
          </a:xfrm>
          <a:prstGeom prst="rect">
            <a:avLst/>
          </a:prstGeom>
          <a:noFill/>
          <a:extLst>
            <a:ext uri="{909E8E84-426E-40DD-AFC4-6F175D3DCCD1}">
              <a14:hiddenFill xmlns:a14="http://schemas.microsoft.com/office/drawing/2010/main">
                <a:solidFill>
                  <a:srgbClr val="FFFFFF"/>
                </a:solidFill>
              </a14:hiddenFill>
            </a:ext>
          </a:extLst>
        </p:spPr>
      </p:pic>
      <p:cxnSp>
        <p:nvCxnSpPr>
          <p:cNvPr id="12" name="直接连接符 11"/>
          <p:cNvCxnSpPr/>
          <p:nvPr/>
        </p:nvCxnSpPr>
        <p:spPr>
          <a:xfrm>
            <a:off x="457200" y="6324600"/>
            <a:ext cx="822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Text Box 4"/>
          <p:cNvSpPr txBox="1">
            <a:spLocks noChangeArrowheads="1"/>
          </p:cNvSpPr>
          <p:nvPr/>
        </p:nvSpPr>
        <p:spPr bwMode="auto">
          <a:xfrm>
            <a:off x="1494148" y="2971800"/>
            <a:ext cx="6399212" cy="523220"/>
          </a:xfrm>
          <a:prstGeom prst="rect">
            <a:avLst/>
          </a:prstGeom>
          <a:noFill/>
          <a:ln w="38100" cmpd="dbl" algn="ctr">
            <a:solidFill>
              <a:srgbClr val="808000"/>
            </a:solidFill>
            <a:miter lim="800000"/>
            <a:headEnd/>
            <a:tailEnd/>
          </a:ln>
          <a:effectLst/>
        </p:spPr>
        <p:txBody>
          <a:bodyPr wrap="square">
            <a:spAutoFit/>
          </a:bodyPr>
          <a:lstStyle/>
          <a:p>
            <a:pPr fontAlgn="base">
              <a:spcBef>
                <a:spcPct val="25000"/>
              </a:spcBef>
              <a:spcAft>
                <a:spcPct val="0"/>
              </a:spcAft>
            </a:pPr>
            <a:r>
              <a:rPr kumimoji="1" lang="en-US" altLang="zh-CN" sz="2800" b="1" dirty="0">
                <a:solidFill>
                  <a:srgbClr val="0707F9"/>
                </a:solidFill>
                <a:latin typeface="Times New Roman" pitchFamily="18" charset="0"/>
              </a:rPr>
              <a:t>        </a:t>
            </a:r>
            <a:r>
              <a:rPr kumimoji="1" lang="zh-CN" altLang="en-US" sz="2800" b="1" dirty="0">
                <a:solidFill>
                  <a:srgbClr val="0707F9"/>
                </a:solidFill>
                <a:latin typeface="Times New Roman" pitchFamily="18" charset="0"/>
              </a:rPr>
              <a:t>还有一种重要的排序：归并排序！</a:t>
            </a:r>
          </a:p>
        </p:txBody>
      </p:sp>
      <p:sp>
        <p:nvSpPr>
          <p:cNvPr id="15" name="TextBox 14">
            <a:extLst>
              <a:ext uri="{FF2B5EF4-FFF2-40B4-BE49-F238E27FC236}">
                <a16:creationId xmlns:a16="http://schemas.microsoft.com/office/drawing/2014/main" id="{3D776A50-1260-844B-A67F-D548C0AEA752}"/>
              </a:ext>
            </a:extLst>
          </p:cNvPr>
          <p:cNvSpPr txBox="1"/>
          <p:nvPr/>
        </p:nvSpPr>
        <p:spPr>
          <a:xfrm>
            <a:off x="1831432" y="4114800"/>
            <a:ext cx="5724645" cy="1656094"/>
          </a:xfrm>
          <a:prstGeom prst="rect">
            <a:avLst/>
          </a:prstGeom>
          <a:noFill/>
          <a:ln>
            <a:solidFill>
              <a:srgbClr val="003300"/>
            </a:solidFill>
          </a:ln>
        </p:spPr>
        <p:txBody>
          <a:bodyPr wrap="none" rtlCol="0">
            <a:spAutoFit/>
          </a:bodyPr>
          <a:lstStyle/>
          <a:p>
            <a:pPr algn="ctr" fontAlgn="base">
              <a:lnSpc>
                <a:spcPct val="150000"/>
              </a:lnSpc>
              <a:spcBef>
                <a:spcPct val="0"/>
              </a:spcBef>
              <a:spcAft>
                <a:spcPct val="0"/>
              </a:spcAft>
            </a:pPr>
            <a:r>
              <a:rPr kumimoji="1" lang="zh-CN" altLang="en-US" sz="3600" b="1" dirty="0">
                <a:solidFill>
                  <a:srgbClr val="FF0000"/>
                </a:solidFill>
                <a:latin typeface="Times New Roman" pitchFamily="18" charset="0"/>
                <a:ea typeface="楷体_GB2312" pitchFamily="49" charset="-122"/>
              </a:rPr>
              <a:t>欲知详情，请看后续分解：</a:t>
            </a:r>
            <a:endParaRPr kumimoji="1" lang="en-US" altLang="zh-CN" sz="3600" b="1" dirty="0">
              <a:solidFill>
                <a:srgbClr val="FF0000"/>
              </a:solidFill>
              <a:latin typeface="Times New Roman" pitchFamily="18" charset="0"/>
              <a:ea typeface="楷体_GB2312" pitchFamily="49" charset="-122"/>
            </a:endParaRPr>
          </a:p>
          <a:p>
            <a:pPr algn="ctr" fontAlgn="base">
              <a:lnSpc>
                <a:spcPct val="150000"/>
              </a:lnSpc>
              <a:spcBef>
                <a:spcPct val="0"/>
              </a:spcBef>
              <a:spcAft>
                <a:spcPct val="0"/>
              </a:spcAft>
            </a:pPr>
            <a:r>
              <a:rPr kumimoji="1" lang="zh-CN" altLang="en-US" sz="3600" b="1" dirty="0">
                <a:solidFill>
                  <a:srgbClr val="FF0000"/>
                </a:solidFill>
                <a:latin typeface="Times New Roman" pitchFamily="18" charset="0"/>
                <a:ea typeface="楷体_GB2312" pitchFamily="49" charset="-122"/>
              </a:rPr>
              <a:t>分治视角下的排序</a:t>
            </a:r>
          </a:p>
        </p:txBody>
      </p:sp>
    </p:spTree>
    <p:extLst>
      <p:ext uri="{BB962C8B-B14F-4D97-AF65-F5344CB8AC3E}">
        <p14:creationId xmlns:p14="http://schemas.microsoft.com/office/powerpoint/2010/main" val="41283705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295400"/>
            <a:ext cx="8229600" cy="5105400"/>
          </a:xfrm>
        </p:spPr>
        <p:txBody>
          <a:bodyPr>
            <a:normAutofit/>
          </a:bodyPr>
          <a:lstStyle/>
          <a:p>
            <a:pPr marL="0" lvl="0" indent="0" fontAlgn="base">
              <a:lnSpc>
                <a:spcPct val="150000"/>
              </a:lnSpc>
              <a:spcBef>
                <a:spcPct val="5000"/>
              </a:spcBef>
              <a:spcAft>
                <a:spcPct val="5000"/>
              </a:spcAft>
              <a:buNone/>
            </a:pPr>
            <a:r>
              <a:rPr kumimoji="1" lang="en-US" altLang="zh-CN" b="1" dirty="0">
                <a:solidFill>
                  <a:schemeClr val="bg1">
                    <a:lumMod val="65000"/>
                  </a:schemeClr>
                </a:solidFill>
                <a:latin typeface="Arial" charset="0"/>
                <a:ea typeface="宋体" charset="-122"/>
              </a:rPr>
              <a:t>6.1  </a:t>
            </a:r>
            <a:r>
              <a:rPr kumimoji="1" lang="zh-CN" altLang="en-US" b="1" dirty="0">
                <a:solidFill>
                  <a:schemeClr val="bg1">
                    <a:lumMod val="65000"/>
                  </a:schemeClr>
                </a:solidFill>
                <a:latin typeface="Arial" charset="0"/>
                <a:ea typeface="宋体" charset="-122"/>
              </a:rPr>
              <a:t>概述</a:t>
            </a:r>
          </a:p>
          <a:p>
            <a:pPr marL="0" indent="0" fontAlgn="base">
              <a:lnSpc>
                <a:spcPct val="150000"/>
              </a:lnSpc>
              <a:spcBef>
                <a:spcPct val="5000"/>
              </a:spcBef>
              <a:spcAft>
                <a:spcPct val="5000"/>
              </a:spcAft>
              <a:buNone/>
            </a:pPr>
            <a:r>
              <a:rPr kumimoji="1" lang="en-US" altLang="zh-CN" b="1" dirty="0">
                <a:solidFill>
                  <a:schemeClr val="bg1">
                    <a:lumMod val="65000"/>
                  </a:schemeClr>
                </a:solidFill>
                <a:latin typeface="Arial" charset="0"/>
                <a:ea typeface="宋体" charset="-122"/>
              </a:rPr>
              <a:t>6.2  </a:t>
            </a:r>
            <a:r>
              <a:rPr kumimoji="1" lang="zh-CN" altLang="en-US" b="1" dirty="0">
                <a:solidFill>
                  <a:schemeClr val="bg1">
                    <a:lumMod val="65000"/>
                  </a:schemeClr>
                </a:solidFill>
                <a:latin typeface="Arial" charset="0"/>
                <a:ea typeface="宋体" charset="-122"/>
              </a:rPr>
              <a:t>插入排序</a:t>
            </a:r>
          </a:p>
          <a:p>
            <a:pPr marL="0" lvl="0" indent="0" fontAlgn="base">
              <a:lnSpc>
                <a:spcPct val="150000"/>
              </a:lnSpc>
              <a:spcBef>
                <a:spcPct val="5000"/>
              </a:spcBef>
              <a:spcAft>
                <a:spcPct val="5000"/>
              </a:spcAft>
              <a:buNone/>
            </a:pPr>
            <a:r>
              <a:rPr kumimoji="1" lang="en-US" altLang="zh-CN" b="1" dirty="0">
                <a:solidFill>
                  <a:schemeClr val="bg1">
                    <a:lumMod val="65000"/>
                  </a:schemeClr>
                </a:solidFill>
                <a:latin typeface="Arial" charset="0"/>
                <a:ea typeface="宋体" charset="-122"/>
              </a:rPr>
              <a:t>6.3  </a:t>
            </a:r>
            <a:r>
              <a:rPr kumimoji="1" lang="zh-CN" altLang="en-US" b="1" dirty="0">
                <a:solidFill>
                  <a:schemeClr val="bg1">
                    <a:lumMod val="65000"/>
                  </a:schemeClr>
                </a:solidFill>
                <a:latin typeface="Arial" charset="0"/>
                <a:ea typeface="宋体" charset="-122"/>
              </a:rPr>
              <a:t>气泡排序</a:t>
            </a:r>
          </a:p>
          <a:p>
            <a:pPr marL="0" lvl="0" indent="0" fontAlgn="base">
              <a:lnSpc>
                <a:spcPct val="150000"/>
              </a:lnSpc>
              <a:spcBef>
                <a:spcPct val="5000"/>
              </a:spcBef>
              <a:spcAft>
                <a:spcPct val="5000"/>
              </a:spcAft>
              <a:buNone/>
            </a:pPr>
            <a:r>
              <a:rPr kumimoji="1" lang="en-US" altLang="zh-CN" b="1" dirty="0">
                <a:solidFill>
                  <a:schemeClr val="bg1">
                    <a:lumMod val="65000"/>
                  </a:schemeClr>
                </a:solidFill>
                <a:latin typeface="Arial" charset="0"/>
                <a:ea typeface="宋体" charset="-122"/>
              </a:rPr>
              <a:t>6.4  </a:t>
            </a:r>
            <a:r>
              <a:rPr kumimoji="1" lang="zh-CN" altLang="en-US" b="1" dirty="0">
                <a:solidFill>
                  <a:schemeClr val="bg1">
                    <a:lumMod val="65000"/>
                  </a:schemeClr>
                </a:solidFill>
                <a:latin typeface="Arial" charset="0"/>
                <a:ea typeface="宋体" charset="-122"/>
              </a:rPr>
              <a:t>选择排序</a:t>
            </a:r>
          </a:p>
          <a:p>
            <a:pPr marL="0" lvl="0" indent="0" fontAlgn="base">
              <a:lnSpc>
                <a:spcPct val="150000"/>
              </a:lnSpc>
              <a:spcBef>
                <a:spcPct val="5000"/>
              </a:spcBef>
              <a:spcAft>
                <a:spcPct val="5000"/>
              </a:spcAft>
              <a:buNone/>
            </a:pPr>
            <a:r>
              <a:rPr kumimoji="1" lang="en-US" altLang="zh-CN" b="1" dirty="0">
                <a:solidFill>
                  <a:srgbClr val="0000FF"/>
                </a:solidFill>
                <a:latin typeface="Arial" charset="0"/>
                <a:ea typeface="宋体" charset="-122"/>
              </a:rPr>
              <a:t>6.5  </a:t>
            </a:r>
            <a:r>
              <a:rPr kumimoji="1" lang="zh-CN" altLang="en-US" b="1" dirty="0">
                <a:solidFill>
                  <a:srgbClr val="0000FF"/>
                </a:solidFill>
                <a:latin typeface="Arial" charset="0"/>
                <a:ea typeface="宋体" charset="-122"/>
              </a:rPr>
              <a:t>基数排序</a:t>
            </a:r>
          </a:p>
          <a:p>
            <a:pPr marL="0" lvl="0" indent="0" fontAlgn="base">
              <a:lnSpc>
                <a:spcPct val="150000"/>
              </a:lnSpc>
              <a:spcBef>
                <a:spcPct val="5000"/>
              </a:spcBef>
              <a:spcAft>
                <a:spcPct val="5000"/>
              </a:spcAft>
              <a:buNone/>
            </a:pPr>
            <a:r>
              <a:rPr kumimoji="1" lang="en-US" altLang="zh-CN" b="1" dirty="0">
                <a:solidFill>
                  <a:schemeClr val="bg1">
                    <a:lumMod val="65000"/>
                  </a:schemeClr>
                </a:solidFill>
                <a:latin typeface="Arial" charset="0"/>
                <a:ea typeface="宋体" charset="-122"/>
              </a:rPr>
              <a:t>6.6  </a:t>
            </a:r>
            <a:r>
              <a:rPr kumimoji="1" lang="zh-CN" altLang="en-US" b="1" dirty="0">
                <a:solidFill>
                  <a:schemeClr val="bg1">
                    <a:lumMod val="65000"/>
                  </a:schemeClr>
                </a:solidFill>
                <a:latin typeface="Arial" charset="0"/>
                <a:ea typeface="宋体" charset="-122"/>
              </a:rPr>
              <a:t>内部排序方法的比较</a:t>
            </a:r>
          </a:p>
        </p:txBody>
      </p:sp>
      <p:sp>
        <p:nvSpPr>
          <p:cNvPr id="6" name="灯片编号占位符 5"/>
          <p:cNvSpPr>
            <a:spLocks noGrp="1"/>
          </p:cNvSpPr>
          <p:nvPr>
            <p:ph type="sldNum" sz="quarter" idx="12"/>
          </p:nvPr>
        </p:nvSpPr>
        <p:spPr/>
        <p:txBody>
          <a:bodyPr/>
          <a:lstStyle/>
          <a:p>
            <a:fld id="{0063EC4C-CFD8-4F45-A0A2-30028C1F73DB}" type="slidenum">
              <a:rPr lang="zh-CN" altLang="en-US" b="1">
                <a:solidFill>
                  <a:srgbClr val="F79646">
                    <a:lumMod val="75000"/>
                  </a:srgbClr>
                </a:solidFill>
              </a:rPr>
              <a:pPr/>
              <a:t>92</a:t>
            </a:fld>
            <a:endParaRPr lang="zh-CN" altLang="en-US" b="1" dirty="0">
              <a:solidFill>
                <a:srgbClr val="F79646">
                  <a:lumMod val="75000"/>
                </a:srgbClr>
              </a:solidFill>
            </a:endParaRPr>
          </a:p>
        </p:txBody>
      </p:sp>
      <p:sp>
        <p:nvSpPr>
          <p:cNvPr id="2" name="标题 1"/>
          <p:cNvSpPr>
            <a:spLocks noGrp="1"/>
          </p:cNvSpPr>
          <p:nvPr>
            <p:ph type="title"/>
          </p:nvPr>
        </p:nvSpPr>
        <p:spPr/>
        <p:txBody>
          <a:bodyPr/>
          <a:lstStyle/>
          <a:p>
            <a:r>
              <a:rPr lang="zh-CN" altLang="en-US" b="1" dirty="0">
                <a:solidFill>
                  <a:srgbClr val="FF0000"/>
                </a:solidFill>
              </a:rPr>
              <a:t>第六章 排序</a:t>
            </a:r>
          </a:p>
        </p:txBody>
      </p:sp>
      <p:sp>
        <p:nvSpPr>
          <p:cNvPr id="4" name="日期占位符 3"/>
          <p:cNvSpPr>
            <a:spLocks noGrp="1"/>
          </p:cNvSpPr>
          <p:nvPr>
            <p:ph type="dt" sz="half" idx="4294967295"/>
          </p:nvPr>
        </p:nvSpPr>
        <p:spPr>
          <a:xfrm>
            <a:off x="0" y="6356350"/>
            <a:ext cx="2133600" cy="365125"/>
          </a:xfrm>
        </p:spPr>
        <p:txBody>
          <a:bodyPr/>
          <a:lstStyle/>
          <a:p>
            <a:fld id="{472CCFB3-08FB-4739-AF59-289CCFB2C5D7}" type="datetime1">
              <a:rPr lang="zh-CN" altLang="en-US" b="1" smtClean="0">
                <a:solidFill>
                  <a:srgbClr val="F79646">
                    <a:lumMod val="75000"/>
                  </a:srgbClr>
                </a:solidFill>
              </a:rPr>
              <a:t>2025/4/9</a:t>
            </a:fld>
            <a:endParaRPr lang="zh-CN" altLang="en-US" b="1" dirty="0">
              <a:solidFill>
                <a:srgbClr val="F79646">
                  <a:lumMod val="75000"/>
                </a:srgbClr>
              </a:solidFill>
            </a:endParaRPr>
          </a:p>
        </p:txBody>
      </p:sp>
      <p:pic>
        <p:nvPicPr>
          <p:cNvPr id="2049" name="Picture 1" descr="C:\Users\Haijun\AppData\Roaming\Tencent\Users\2968516474\QQ\WinTemp\RichOle\O5)[OOM[}$H7(6{A~41GY`Q.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73137" y="1"/>
            <a:ext cx="970863" cy="838199"/>
          </a:xfrm>
          <a:prstGeom prst="rect">
            <a:avLst/>
          </a:prstGeom>
          <a:noFill/>
          <a:extLst>
            <a:ext uri="{909E8E84-426E-40DD-AFC4-6F175D3DCCD1}">
              <a14:hiddenFill xmlns:a14="http://schemas.microsoft.com/office/drawing/2010/main">
                <a:solidFill>
                  <a:srgbClr val="FFFFFF"/>
                </a:solidFill>
              </a14:hiddenFill>
            </a:ext>
          </a:extLst>
        </p:spPr>
      </p:pic>
      <p:cxnSp>
        <p:nvCxnSpPr>
          <p:cNvPr id="12" name="直接连接符 11"/>
          <p:cNvCxnSpPr/>
          <p:nvPr/>
        </p:nvCxnSpPr>
        <p:spPr>
          <a:xfrm>
            <a:off x="457200" y="6324600"/>
            <a:ext cx="822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99283575"/>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0063EC4C-CFD8-4F45-A0A2-30028C1F73DB}" type="slidenum">
              <a:rPr lang="zh-CN" altLang="en-US" b="1">
                <a:solidFill>
                  <a:srgbClr val="F79646">
                    <a:lumMod val="75000"/>
                  </a:srgbClr>
                </a:solidFill>
              </a:rPr>
              <a:pPr/>
              <a:t>93</a:t>
            </a:fld>
            <a:endParaRPr lang="zh-CN" altLang="en-US" b="1" dirty="0">
              <a:solidFill>
                <a:srgbClr val="F79646">
                  <a:lumMod val="75000"/>
                </a:srgbClr>
              </a:solidFill>
            </a:endParaRPr>
          </a:p>
        </p:txBody>
      </p:sp>
      <p:sp>
        <p:nvSpPr>
          <p:cNvPr id="2" name="标题 1"/>
          <p:cNvSpPr>
            <a:spLocks noGrp="1"/>
          </p:cNvSpPr>
          <p:nvPr>
            <p:ph type="title"/>
          </p:nvPr>
        </p:nvSpPr>
        <p:spPr>
          <a:xfrm>
            <a:off x="457200" y="0"/>
            <a:ext cx="8229600" cy="1143000"/>
          </a:xfrm>
        </p:spPr>
        <p:txBody>
          <a:bodyPr>
            <a:normAutofit/>
          </a:bodyPr>
          <a:lstStyle/>
          <a:p>
            <a:pPr lvl="0" fontAlgn="base">
              <a:lnSpc>
                <a:spcPct val="150000"/>
              </a:lnSpc>
              <a:spcBef>
                <a:spcPct val="5000"/>
              </a:spcBef>
              <a:spcAft>
                <a:spcPct val="5000"/>
              </a:spcAft>
            </a:pPr>
            <a:r>
              <a:rPr kumimoji="1" lang="en-US" altLang="zh-CN" sz="3200" b="1" dirty="0">
                <a:latin typeface="Arial" charset="0"/>
                <a:ea typeface="宋体" charset="-122"/>
                <a:cs typeface="+mn-cs"/>
              </a:rPr>
              <a:t>6.5.1  </a:t>
            </a:r>
            <a:r>
              <a:rPr kumimoji="1" lang="zh-CN" altLang="en-US" sz="3200" b="1" dirty="0">
                <a:latin typeface="Arial" charset="0"/>
                <a:ea typeface="宋体" charset="-122"/>
                <a:cs typeface="+mn-cs"/>
              </a:rPr>
              <a:t>顺序基数排序</a:t>
            </a:r>
          </a:p>
        </p:txBody>
      </p:sp>
      <p:sp>
        <p:nvSpPr>
          <p:cNvPr id="4" name="日期占位符 3"/>
          <p:cNvSpPr>
            <a:spLocks noGrp="1"/>
          </p:cNvSpPr>
          <p:nvPr>
            <p:ph type="dt" sz="half" idx="4294967295"/>
          </p:nvPr>
        </p:nvSpPr>
        <p:spPr>
          <a:xfrm>
            <a:off x="0" y="6356350"/>
            <a:ext cx="2133600" cy="365125"/>
          </a:xfrm>
        </p:spPr>
        <p:txBody>
          <a:bodyPr/>
          <a:lstStyle/>
          <a:p>
            <a:fld id="{FE8F49A6-36A0-4162-8FDC-84CFBA291F27}" type="datetime1">
              <a:rPr lang="zh-CN" altLang="en-US" b="1" smtClean="0">
                <a:solidFill>
                  <a:srgbClr val="F79646">
                    <a:lumMod val="75000"/>
                  </a:srgbClr>
                </a:solidFill>
              </a:rPr>
              <a:t>2025/4/9</a:t>
            </a:fld>
            <a:endParaRPr lang="zh-CN" altLang="en-US" b="1" dirty="0">
              <a:solidFill>
                <a:srgbClr val="F79646">
                  <a:lumMod val="75000"/>
                </a:srgbClr>
              </a:solidFill>
            </a:endParaRPr>
          </a:p>
        </p:txBody>
      </p:sp>
      <p:pic>
        <p:nvPicPr>
          <p:cNvPr id="2049" name="Picture 1" descr="C:\Users\Haijun\AppData\Roaming\Tencent\Users\2968516474\QQ\WinTemp\RichOle\O5)[OOM[}$H7(6{A~41GY`Q.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73137" y="1"/>
            <a:ext cx="970863" cy="838199"/>
          </a:xfrm>
          <a:prstGeom prst="rect">
            <a:avLst/>
          </a:prstGeom>
          <a:noFill/>
          <a:extLst>
            <a:ext uri="{909E8E84-426E-40DD-AFC4-6F175D3DCCD1}">
              <a14:hiddenFill xmlns:a14="http://schemas.microsoft.com/office/drawing/2010/main">
                <a:solidFill>
                  <a:srgbClr val="FFFFFF"/>
                </a:solidFill>
              </a14:hiddenFill>
            </a:ext>
          </a:extLst>
        </p:spPr>
      </p:pic>
      <p:cxnSp>
        <p:nvCxnSpPr>
          <p:cNvPr id="12" name="直接连接符 11"/>
          <p:cNvCxnSpPr/>
          <p:nvPr/>
        </p:nvCxnSpPr>
        <p:spPr>
          <a:xfrm>
            <a:off x="457200" y="6324600"/>
            <a:ext cx="822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Text Box 2"/>
          <p:cNvSpPr txBox="1">
            <a:spLocks noChangeArrowheads="1"/>
          </p:cNvSpPr>
          <p:nvPr/>
        </p:nvSpPr>
        <p:spPr bwMode="auto">
          <a:xfrm>
            <a:off x="478790" y="1490926"/>
            <a:ext cx="8064500" cy="822597"/>
          </a:xfrm>
          <a:prstGeom prst="rect">
            <a:avLst/>
          </a:prstGeom>
          <a:noFill/>
          <a:ln w="9525">
            <a:noFill/>
            <a:miter lim="800000"/>
            <a:headEnd/>
            <a:tailEnd/>
          </a:ln>
          <a:effectLst/>
        </p:spPr>
        <p:txBody>
          <a:bodyPr>
            <a:spAutoFit/>
          </a:bodyPr>
          <a:lstStyle/>
          <a:p>
            <a:pPr algn="just" fontAlgn="base">
              <a:lnSpc>
                <a:spcPct val="125000"/>
              </a:lnSpc>
              <a:spcBef>
                <a:spcPct val="0"/>
              </a:spcBef>
              <a:spcAft>
                <a:spcPct val="0"/>
              </a:spcAft>
            </a:pPr>
            <a:r>
              <a:rPr kumimoji="1" lang="en-US" altLang="zh-CN" sz="2000" b="1" dirty="0">
                <a:latin typeface="Times New Roman" pitchFamily="18" charset="0"/>
              </a:rPr>
              <a:t> (1)</a:t>
            </a:r>
            <a:r>
              <a:rPr kumimoji="1" lang="zh-CN" altLang="en-US" sz="2000" b="1" dirty="0">
                <a:latin typeface="Times New Roman" pitchFamily="18" charset="0"/>
              </a:rPr>
              <a:t>理论上可以证明，对于基于关键字之间比较的排序，无论用什么方法都至少需要进行</a:t>
            </a:r>
            <a:r>
              <a:rPr kumimoji="1" lang="en-US" altLang="zh-CN" sz="2000" b="1" dirty="0">
                <a:latin typeface="Times New Roman" pitchFamily="18" charset="0"/>
              </a:rPr>
              <a:t>log</a:t>
            </a:r>
            <a:r>
              <a:rPr kumimoji="1" lang="en-US" altLang="zh-CN" sz="2000" b="1" baseline="-25000" dirty="0">
                <a:latin typeface="Times New Roman" pitchFamily="18" charset="0"/>
              </a:rPr>
              <a:t>2</a:t>
            </a:r>
            <a:r>
              <a:rPr kumimoji="1" lang="en-US" altLang="zh-CN" sz="2000" b="1" dirty="0">
                <a:latin typeface="Times New Roman" pitchFamily="18" charset="0"/>
              </a:rPr>
              <a:t>n!</a:t>
            </a:r>
            <a:r>
              <a:rPr kumimoji="1" lang="zh-CN" altLang="en-US" sz="2000" b="1" dirty="0">
                <a:latin typeface="Times New Roman" pitchFamily="18" charset="0"/>
              </a:rPr>
              <a:t>次比较。 </a:t>
            </a:r>
          </a:p>
        </p:txBody>
      </p:sp>
      <p:sp>
        <p:nvSpPr>
          <p:cNvPr id="14" name="Text Box 32"/>
          <p:cNvSpPr txBox="1">
            <a:spLocks noChangeArrowheads="1"/>
          </p:cNvSpPr>
          <p:nvPr/>
        </p:nvSpPr>
        <p:spPr bwMode="auto">
          <a:xfrm>
            <a:off x="550228" y="2290892"/>
            <a:ext cx="7993062" cy="1246495"/>
          </a:xfrm>
          <a:prstGeom prst="rect">
            <a:avLst/>
          </a:prstGeom>
          <a:noFill/>
          <a:ln w="9525">
            <a:noFill/>
            <a:miter lim="800000"/>
            <a:headEnd/>
            <a:tailEnd/>
          </a:ln>
          <a:effectLst/>
        </p:spPr>
        <p:txBody>
          <a:bodyPr>
            <a:spAutoFit/>
          </a:bodyPr>
          <a:lstStyle/>
          <a:p>
            <a:pPr algn="just" fontAlgn="base">
              <a:lnSpc>
                <a:spcPct val="125000"/>
              </a:lnSpc>
              <a:spcBef>
                <a:spcPct val="0"/>
              </a:spcBef>
              <a:spcAft>
                <a:spcPct val="0"/>
              </a:spcAft>
            </a:pPr>
            <a:r>
              <a:rPr kumimoji="1" lang="en-US" altLang="zh-CN" sz="2000" b="1" dirty="0">
                <a:latin typeface="Times New Roman" pitchFamily="18" charset="0"/>
              </a:rPr>
              <a:t>(2)</a:t>
            </a:r>
            <a:r>
              <a:rPr kumimoji="1" lang="zh-CN" altLang="en-US" sz="2000" b="1" dirty="0">
                <a:latin typeface="Times New Roman" pitchFamily="18" charset="0"/>
              </a:rPr>
              <a:t>由</a:t>
            </a:r>
            <a:r>
              <a:rPr kumimoji="1" lang="en-US" altLang="zh-CN" sz="2000" b="1" dirty="0" err="1">
                <a:latin typeface="Times New Roman" pitchFamily="18" charset="0"/>
              </a:rPr>
              <a:t>Stirling</a:t>
            </a:r>
            <a:r>
              <a:rPr kumimoji="1" lang="zh-CN" altLang="en-US" sz="2000" b="1" dirty="0">
                <a:latin typeface="Times New Roman" pitchFamily="18" charset="0"/>
              </a:rPr>
              <a:t>公式可知，</a:t>
            </a:r>
            <a:r>
              <a:rPr kumimoji="1" lang="en-US" altLang="zh-CN" sz="2000" b="1" dirty="0">
                <a:latin typeface="Times New Roman" pitchFamily="18" charset="0"/>
              </a:rPr>
              <a:t>log</a:t>
            </a:r>
            <a:r>
              <a:rPr kumimoji="1" lang="en-US" altLang="zh-CN" sz="2000" b="1" baseline="-25000" dirty="0">
                <a:latin typeface="Times New Roman" pitchFamily="18" charset="0"/>
              </a:rPr>
              <a:t>2</a:t>
            </a:r>
            <a:r>
              <a:rPr kumimoji="1" lang="en-US" altLang="zh-CN" sz="2000" b="1" dirty="0">
                <a:latin typeface="Times New Roman" pitchFamily="18" charset="0"/>
              </a:rPr>
              <a:t>n!≈nlog</a:t>
            </a:r>
            <a:r>
              <a:rPr kumimoji="1" lang="en-US" altLang="zh-CN" sz="2000" b="1" baseline="-25000" dirty="0">
                <a:latin typeface="Times New Roman" pitchFamily="18" charset="0"/>
              </a:rPr>
              <a:t>2</a:t>
            </a:r>
            <a:r>
              <a:rPr kumimoji="1" lang="en-US" altLang="zh-CN" sz="2000" b="1" dirty="0">
                <a:latin typeface="Times New Roman" pitchFamily="18" charset="0"/>
              </a:rPr>
              <a:t>n-1.44n+O(log</a:t>
            </a:r>
            <a:r>
              <a:rPr kumimoji="1" lang="en-US" altLang="zh-CN" sz="2000" b="1" baseline="-25000" dirty="0">
                <a:latin typeface="Times New Roman" pitchFamily="18" charset="0"/>
              </a:rPr>
              <a:t>2</a:t>
            </a:r>
            <a:r>
              <a:rPr kumimoji="1" lang="en-US" altLang="zh-CN" sz="2000" b="1" dirty="0">
                <a:latin typeface="Times New Roman" pitchFamily="18" charset="0"/>
              </a:rPr>
              <a:t>n)</a:t>
            </a:r>
            <a:r>
              <a:rPr kumimoji="1" lang="zh-CN" altLang="en-US" sz="2000" b="1" dirty="0">
                <a:latin typeface="Times New Roman" pitchFamily="18" charset="0"/>
              </a:rPr>
              <a:t>。所以基于关键字比较的排序时间的下界是</a:t>
            </a:r>
            <a:r>
              <a:rPr kumimoji="1" lang="en-US" altLang="zh-CN" sz="2000" b="1" dirty="0">
                <a:latin typeface="Times New Roman" pitchFamily="18" charset="0"/>
              </a:rPr>
              <a:t>O(nlog</a:t>
            </a:r>
            <a:r>
              <a:rPr kumimoji="1" lang="en-US" altLang="zh-CN" sz="2000" b="1" baseline="-25000" dirty="0">
                <a:latin typeface="Times New Roman" pitchFamily="18" charset="0"/>
              </a:rPr>
              <a:t>2</a:t>
            </a:r>
            <a:r>
              <a:rPr kumimoji="1" lang="en-US" altLang="zh-CN" sz="2000" b="1" dirty="0">
                <a:latin typeface="Times New Roman" pitchFamily="18" charset="0"/>
              </a:rPr>
              <a:t>n)</a:t>
            </a:r>
            <a:r>
              <a:rPr kumimoji="1" lang="zh-CN" altLang="en-US" sz="2000" b="1" dirty="0">
                <a:latin typeface="Times New Roman" pitchFamily="18" charset="0"/>
              </a:rPr>
              <a:t>。因此不存在时间复杂性低于此下界的基于关键字比较的排序</a:t>
            </a:r>
            <a:r>
              <a:rPr kumimoji="1" lang="en-US" altLang="zh-CN" sz="2000" b="1" dirty="0">
                <a:latin typeface="Times New Roman" pitchFamily="18" charset="0"/>
              </a:rPr>
              <a:t>! </a:t>
            </a:r>
            <a:endParaRPr kumimoji="1" lang="zh-CN" altLang="en-US" sz="2000" dirty="0">
              <a:latin typeface="Times New Roman" pitchFamily="18" charset="0"/>
            </a:endParaRPr>
          </a:p>
        </p:txBody>
      </p:sp>
      <p:sp>
        <p:nvSpPr>
          <p:cNvPr id="15" name="Text Box 35"/>
          <p:cNvSpPr txBox="1">
            <a:spLocks noChangeArrowheads="1"/>
          </p:cNvSpPr>
          <p:nvPr/>
        </p:nvSpPr>
        <p:spPr bwMode="auto">
          <a:xfrm>
            <a:off x="504825" y="990600"/>
            <a:ext cx="3492500" cy="519113"/>
          </a:xfrm>
          <a:prstGeom prst="rect">
            <a:avLst/>
          </a:prstGeom>
          <a:noFill/>
          <a:ln w="9525" algn="ctr">
            <a:noFill/>
            <a:miter lim="800000"/>
            <a:headEnd/>
            <a:tailEnd/>
          </a:ln>
          <a:effectLst/>
        </p:spPr>
        <p:txBody>
          <a:bodyPr>
            <a:spAutoFit/>
          </a:bodyPr>
          <a:lstStyle/>
          <a:p>
            <a:pPr fontAlgn="base">
              <a:spcBef>
                <a:spcPct val="20000"/>
              </a:spcBef>
              <a:spcAft>
                <a:spcPct val="0"/>
              </a:spcAft>
              <a:buFont typeface="Wingdings" pitchFamily="2" charset="2"/>
              <a:buChar char="p"/>
            </a:pPr>
            <a:r>
              <a:rPr kumimoji="1" lang="en-US" altLang="zh-CN" sz="2800" b="1">
                <a:solidFill>
                  <a:srgbClr val="003300"/>
                </a:solidFill>
                <a:latin typeface="Times New Roman" pitchFamily="18" charset="0"/>
              </a:rPr>
              <a:t> </a:t>
            </a:r>
            <a:r>
              <a:rPr kumimoji="1" lang="zh-CN" altLang="en-US" sz="2800" b="1">
                <a:solidFill>
                  <a:srgbClr val="003300"/>
                </a:solidFill>
                <a:latin typeface="Times New Roman" pitchFamily="18" charset="0"/>
              </a:rPr>
              <a:t>基数排序的起源</a:t>
            </a:r>
          </a:p>
        </p:txBody>
      </p:sp>
      <p:sp>
        <p:nvSpPr>
          <p:cNvPr id="16" name="Text Box 32"/>
          <p:cNvSpPr txBox="1">
            <a:spLocks noChangeArrowheads="1"/>
          </p:cNvSpPr>
          <p:nvPr/>
        </p:nvSpPr>
        <p:spPr bwMode="auto">
          <a:xfrm>
            <a:off x="455686" y="3463627"/>
            <a:ext cx="8450262" cy="437877"/>
          </a:xfrm>
          <a:prstGeom prst="rect">
            <a:avLst/>
          </a:prstGeom>
          <a:noFill/>
          <a:ln w="9525">
            <a:noFill/>
            <a:miter lim="800000"/>
            <a:headEnd/>
            <a:tailEnd/>
          </a:ln>
          <a:effectLst/>
        </p:spPr>
        <p:txBody>
          <a:bodyPr wrap="square">
            <a:spAutoFit/>
          </a:bodyPr>
          <a:lstStyle/>
          <a:p>
            <a:pPr algn="just" fontAlgn="base">
              <a:lnSpc>
                <a:spcPct val="125000"/>
              </a:lnSpc>
              <a:spcBef>
                <a:spcPct val="0"/>
              </a:spcBef>
              <a:spcAft>
                <a:spcPct val="0"/>
              </a:spcAft>
            </a:pPr>
            <a:r>
              <a:rPr kumimoji="1" lang="en-US" altLang="zh-CN" sz="2000" b="1" dirty="0">
                <a:latin typeface="Times New Roman" pitchFamily="18" charset="0"/>
              </a:rPr>
              <a:t> (3)</a:t>
            </a:r>
            <a:r>
              <a:rPr kumimoji="1" lang="zh-CN" altLang="en-US" sz="2000" b="1" dirty="0">
                <a:solidFill>
                  <a:srgbClr val="FF0000"/>
                </a:solidFill>
                <a:latin typeface="Times New Roman" pitchFamily="18" charset="0"/>
              </a:rPr>
              <a:t>只有不通过关键字比较的排序方法</a:t>
            </a:r>
            <a:r>
              <a:rPr kumimoji="1" lang="en-US" altLang="zh-CN" sz="2000" b="1" dirty="0">
                <a:solidFill>
                  <a:srgbClr val="FF0000"/>
                </a:solidFill>
                <a:latin typeface="Times New Roman" pitchFamily="18" charset="0"/>
              </a:rPr>
              <a:t>,</a:t>
            </a:r>
            <a:r>
              <a:rPr kumimoji="1" lang="zh-CN" altLang="en-US" sz="2000" b="1" dirty="0">
                <a:solidFill>
                  <a:srgbClr val="FF0000"/>
                </a:solidFill>
                <a:latin typeface="Times New Roman" pitchFamily="18" charset="0"/>
              </a:rPr>
              <a:t>才有可能突破此下界</a:t>
            </a:r>
            <a:r>
              <a:rPr kumimoji="1" lang="en-US" altLang="zh-CN" sz="2000" b="1" dirty="0">
                <a:latin typeface="Times New Roman" pitchFamily="18" charset="0"/>
              </a:rPr>
              <a:t>.</a:t>
            </a:r>
            <a:endParaRPr kumimoji="1" lang="zh-CN" altLang="en-US" sz="2000" dirty="0">
              <a:latin typeface="Times New Roman" pitchFamily="18" charset="0"/>
            </a:endParaRPr>
          </a:p>
        </p:txBody>
      </p:sp>
      <p:sp>
        <p:nvSpPr>
          <p:cNvPr id="17" name="Text Box 32"/>
          <p:cNvSpPr txBox="1">
            <a:spLocks noChangeArrowheads="1"/>
          </p:cNvSpPr>
          <p:nvPr/>
        </p:nvSpPr>
        <p:spPr bwMode="auto">
          <a:xfrm>
            <a:off x="455686" y="3936836"/>
            <a:ext cx="8087604" cy="1515800"/>
          </a:xfrm>
          <a:prstGeom prst="rect">
            <a:avLst/>
          </a:prstGeom>
          <a:noFill/>
          <a:ln w="9525">
            <a:noFill/>
            <a:miter lim="800000"/>
            <a:headEnd/>
            <a:tailEnd/>
          </a:ln>
          <a:effectLst/>
        </p:spPr>
        <p:txBody>
          <a:bodyPr wrap="square">
            <a:spAutoFit/>
          </a:bodyPr>
          <a:lstStyle/>
          <a:p>
            <a:pPr algn="just" fontAlgn="base">
              <a:lnSpc>
                <a:spcPct val="125000"/>
              </a:lnSpc>
              <a:spcBef>
                <a:spcPct val="0"/>
              </a:spcBef>
              <a:spcAft>
                <a:spcPct val="0"/>
              </a:spcAft>
            </a:pPr>
            <a:r>
              <a:rPr kumimoji="1" lang="en-US" altLang="zh-CN" sz="2000" b="1" dirty="0">
                <a:latin typeface="Times New Roman" pitchFamily="18" charset="0"/>
              </a:rPr>
              <a:t> (4)</a:t>
            </a:r>
            <a:r>
              <a:rPr kumimoji="1" lang="zh-CN" altLang="en-US" sz="2000" b="1" dirty="0">
                <a:latin typeface="Times New Roman" pitchFamily="18" charset="0"/>
              </a:rPr>
              <a:t> </a:t>
            </a:r>
            <a:r>
              <a:rPr kumimoji="1" lang="zh-CN" altLang="en-US" sz="2000" b="1" dirty="0">
                <a:solidFill>
                  <a:srgbClr val="FF0000"/>
                </a:solidFill>
                <a:latin typeface="Times New Roman" pitchFamily="18" charset="0"/>
              </a:rPr>
              <a:t>基数排序</a:t>
            </a:r>
            <a:r>
              <a:rPr kumimoji="1" lang="zh-CN" altLang="en-US" sz="2000" b="1" dirty="0">
                <a:latin typeface="Times New Roman" pitchFamily="18" charset="0"/>
              </a:rPr>
              <a:t>（时间复杂性可达到线性级</a:t>
            </a:r>
            <a:r>
              <a:rPr kumimoji="1" lang="en-US" altLang="zh-CN" sz="2000" b="1" dirty="0">
                <a:latin typeface="Times New Roman" pitchFamily="18" charset="0"/>
              </a:rPr>
              <a:t>O(n))</a:t>
            </a:r>
          </a:p>
          <a:p>
            <a:pPr marL="800100" lvl="1" indent="-342900" algn="just" fontAlgn="base">
              <a:lnSpc>
                <a:spcPct val="125000"/>
              </a:lnSpc>
              <a:spcBef>
                <a:spcPct val="0"/>
              </a:spcBef>
              <a:spcAft>
                <a:spcPct val="0"/>
              </a:spcAft>
              <a:buFont typeface="Arial" panose="020B0604020202020204" pitchFamily="34" charset="0"/>
              <a:buChar char="•"/>
            </a:pPr>
            <a:r>
              <a:rPr kumimoji="1" lang="zh-CN" altLang="en-US" b="1" dirty="0">
                <a:latin typeface="Times New Roman" pitchFamily="18" charset="0"/>
              </a:rPr>
              <a:t>不比较关键字的大小，而根据</a:t>
            </a:r>
            <a:r>
              <a:rPr kumimoji="1" lang="zh-CN" altLang="en-US" b="1" dirty="0">
                <a:solidFill>
                  <a:srgbClr val="FF0000"/>
                </a:solidFill>
                <a:latin typeface="Times New Roman" pitchFamily="18" charset="0"/>
              </a:rPr>
              <a:t>构成关键字的每个分量的值 </a:t>
            </a:r>
            <a:r>
              <a:rPr kumimoji="1" lang="zh-CN" altLang="en-US" b="1" dirty="0">
                <a:latin typeface="Times New Roman" pitchFamily="18" charset="0"/>
              </a:rPr>
              <a:t>，排列记录顺序的方法，称为</a:t>
            </a:r>
            <a:r>
              <a:rPr kumimoji="1" lang="zh-CN" altLang="en-US" b="1" dirty="0">
                <a:solidFill>
                  <a:srgbClr val="FF0000"/>
                </a:solidFill>
                <a:latin typeface="Times New Roman" pitchFamily="18" charset="0"/>
              </a:rPr>
              <a:t>分配法排序（基数排序）</a:t>
            </a:r>
            <a:r>
              <a:rPr kumimoji="1" lang="zh-CN" altLang="en-US" b="1" dirty="0">
                <a:latin typeface="Times New Roman" pitchFamily="18" charset="0"/>
              </a:rPr>
              <a:t>。 </a:t>
            </a:r>
            <a:endParaRPr kumimoji="1" lang="en-US" altLang="zh-CN" b="1" dirty="0">
              <a:latin typeface="Times New Roman" pitchFamily="18" charset="0"/>
            </a:endParaRPr>
          </a:p>
          <a:p>
            <a:pPr marL="800100" lvl="1" indent="-342900" algn="just" fontAlgn="base">
              <a:lnSpc>
                <a:spcPct val="125000"/>
              </a:lnSpc>
              <a:spcBef>
                <a:spcPct val="0"/>
              </a:spcBef>
              <a:spcAft>
                <a:spcPct val="0"/>
              </a:spcAft>
              <a:buFont typeface="Arial" panose="020B0604020202020204" pitchFamily="34" charset="0"/>
              <a:buChar char="•"/>
            </a:pPr>
            <a:r>
              <a:rPr kumimoji="1" lang="zh-CN" altLang="en-US" b="1" dirty="0">
                <a:latin typeface="Times New Roman" pitchFamily="18" charset="0"/>
              </a:rPr>
              <a:t>而把关键字各个分量所有可能的取值范围的最大值称为</a:t>
            </a:r>
            <a:r>
              <a:rPr kumimoji="1" lang="zh-CN" altLang="en-US" b="1" dirty="0">
                <a:solidFill>
                  <a:srgbClr val="FF0000"/>
                </a:solidFill>
                <a:latin typeface="Times New Roman" pitchFamily="18" charset="0"/>
              </a:rPr>
              <a:t>基数</a:t>
            </a:r>
            <a:r>
              <a:rPr kumimoji="1" lang="zh-CN" altLang="en-US" b="1" dirty="0">
                <a:latin typeface="Times New Roman" pitchFamily="18" charset="0"/>
              </a:rPr>
              <a:t>或</a:t>
            </a:r>
            <a:r>
              <a:rPr kumimoji="1" lang="zh-CN" altLang="en-US" b="1" dirty="0">
                <a:solidFill>
                  <a:srgbClr val="FF0000"/>
                </a:solidFill>
                <a:latin typeface="Times New Roman" pitchFamily="18" charset="0"/>
              </a:rPr>
              <a:t>桶</a:t>
            </a:r>
            <a:r>
              <a:rPr kumimoji="1" lang="zh-CN" altLang="en-US" b="1" dirty="0">
                <a:latin typeface="Times New Roman" pitchFamily="18" charset="0"/>
              </a:rPr>
              <a:t>或</a:t>
            </a:r>
            <a:r>
              <a:rPr kumimoji="1" lang="zh-CN" altLang="en-US" b="1" dirty="0">
                <a:solidFill>
                  <a:srgbClr val="FF0000"/>
                </a:solidFill>
                <a:latin typeface="Times New Roman" pitchFamily="18" charset="0"/>
              </a:rPr>
              <a:t>箱</a:t>
            </a:r>
          </a:p>
        </p:txBody>
      </p:sp>
      <p:sp>
        <p:nvSpPr>
          <p:cNvPr id="18" name="Text Box 32"/>
          <p:cNvSpPr txBox="1">
            <a:spLocks noChangeArrowheads="1"/>
          </p:cNvSpPr>
          <p:nvPr/>
        </p:nvSpPr>
        <p:spPr bwMode="auto">
          <a:xfrm>
            <a:off x="455686" y="5494600"/>
            <a:ext cx="8450262" cy="788036"/>
          </a:xfrm>
          <a:prstGeom prst="rect">
            <a:avLst/>
          </a:prstGeom>
          <a:noFill/>
          <a:ln w="9525">
            <a:noFill/>
            <a:miter lim="800000"/>
            <a:headEnd/>
            <a:tailEnd/>
          </a:ln>
          <a:effectLst/>
        </p:spPr>
        <p:txBody>
          <a:bodyPr wrap="square">
            <a:spAutoFit/>
          </a:bodyPr>
          <a:lstStyle/>
          <a:p>
            <a:pPr algn="just" fontAlgn="base">
              <a:lnSpc>
                <a:spcPct val="125000"/>
              </a:lnSpc>
              <a:spcBef>
                <a:spcPct val="0"/>
              </a:spcBef>
              <a:spcAft>
                <a:spcPct val="0"/>
              </a:spcAft>
            </a:pPr>
            <a:r>
              <a:rPr kumimoji="1" lang="en-US" altLang="zh-CN" sz="2000" b="1" dirty="0">
                <a:latin typeface="Times New Roman" pitchFamily="18" charset="0"/>
              </a:rPr>
              <a:t> (5) </a:t>
            </a:r>
            <a:r>
              <a:rPr kumimoji="1" lang="zh-CN" altLang="en-US" sz="2000" b="1" dirty="0">
                <a:solidFill>
                  <a:srgbClr val="FF0000"/>
                </a:solidFill>
                <a:latin typeface="Times New Roman" pitchFamily="18" charset="0"/>
              </a:rPr>
              <a:t>基数排序的适用范围</a:t>
            </a:r>
            <a:endParaRPr kumimoji="1" lang="en-US" altLang="zh-CN" sz="2000" b="1" dirty="0">
              <a:solidFill>
                <a:srgbClr val="FF0000"/>
              </a:solidFill>
              <a:latin typeface="Times New Roman" pitchFamily="18" charset="0"/>
            </a:endParaRPr>
          </a:p>
          <a:p>
            <a:pPr marL="800100" lvl="1" indent="-342900" algn="just" fontAlgn="base">
              <a:lnSpc>
                <a:spcPct val="125000"/>
              </a:lnSpc>
              <a:spcBef>
                <a:spcPct val="0"/>
              </a:spcBef>
              <a:spcAft>
                <a:spcPct val="0"/>
              </a:spcAft>
              <a:buFont typeface="Arial" panose="020B0604020202020204" pitchFamily="34" charset="0"/>
              <a:buChar char="•"/>
            </a:pPr>
            <a:r>
              <a:rPr kumimoji="1" lang="zh-CN" altLang="en-US" b="1" dirty="0">
                <a:latin typeface="Times New Roman" pitchFamily="18" charset="0"/>
              </a:rPr>
              <a:t>显然，要求关键字分量的取值范围必须是有限的，否则可能要无限的箱。</a:t>
            </a:r>
            <a:endParaRPr kumimoji="1" lang="en-US" altLang="zh-CN" b="1" dirty="0">
              <a:latin typeface="Times New Roman" pitchFamily="18" charset="0"/>
            </a:endParaRPr>
          </a:p>
        </p:txBody>
      </p:sp>
      <p:sp>
        <p:nvSpPr>
          <p:cNvPr id="19" name="TextBox 18">
            <a:extLst>
              <a:ext uri="{FF2B5EF4-FFF2-40B4-BE49-F238E27FC236}">
                <a16:creationId xmlns:a16="http://schemas.microsoft.com/office/drawing/2014/main" id="{70AE942E-550A-FA4C-9C3D-5E1A8CF2DC02}"/>
              </a:ext>
            </a:extLst>
          </p:cNvPr>
          <p:cNvSpPr txBox="1"/>
          <p:nvPr/>
        </p:nvSpPr>
        <p:spPr>
          <a:xfrm>
            <a:off x="4267200" y="3104091"/>
            <a:ext cx="1304925" cy="338554"/>
          </a:xfrm>
          <a:prstGeom prst="rect">
            <a:avLst/>
          </a:prstGeom>
          <a:solidFill>
            <a:schemeClr val="bg1"/>
          </a:solidFill>
          <a:ln w="19050">
            <a:solidFill>
              <a:srgbClr val="00B050"/>
            </a:solidFill>
          </a:ln>
        </p:spPr>
        <p:txBody>
          <a:bodyPr wrap="square" rtlCol="0">
            <a:spAutoFit/>
          </a:bodyPr>
          <a:lstStyle/>
          <a:p>
            <a:pPr algn="just"/>
            <a:r>
              <a:rPr lang="zh-CN" altLang="en-US" sz="1600" b="1" dirty="0">
                <a:solidFill>
                  <a:srgbClr val="FF0000"/>
                </a:solidFill>
              </a:rPr>
              <a:t>下节课证明</a:t>
            </a:r>
          </a:p>
        </p:txBody>
      </p:sp>
    </p:spTree>
    <p:extLst>
      <p:ext uri="{BB962C8B-B14F-4D97-AF65-F5344CB8AC3E}">
        <p14:creationId xmlns:p14="http://schemas.microsoft.com/office/powerpoint/2010/main" val="41220100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blinds(horizontal)">
                                      <p:cBhvr>
                                        <p:cTn id="2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6" grpId="0"/>
      <p:bldP spid="17" grpId="0"/>
      <p:bldP spid="18" grpId="0"/>
      <p:bldP spid="19" grpId="0" animBg="1"/>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0063EC4C-CFD8-4F45-A0A2-30028C1F73DB}" type="slidenum">
              <a:rPr lang="zh-CN" altLang="en-US" b="1">
                <a:solidFill>
                  <a:srgbClr val="F79646">
                    <a:lumMod val="75000"/>
                  </a:srgbClr>
                </a:solidFill>
              </a:rPr>
              <a:pPr/>
              <a:t>94</a:t>
            </a:fld>
            <a:endParaRPr lang="zh-CN" altLang="en-US" b="1" dirty="0">
              <a:solidFill>
                <a:srgbClr val="F79646">
                  <a:lumMod val="75000"/>
                </a:srgbClr>
              </a:solidFill>
            </a:endParaRPr>
          </a:p>
        </p:txBody>
      </p:sp>
      <p:sp>
        <p:nvSpPr>
          <p:cNvPr id="2" name="标题 1"/>
          <p:cNvSpPr>
            <a:spLocks noGrp="1"/>
          </p:cNvSpPr>
          <p:nvPr>
            <p:ph type="title"/>
          </p:nvPr>
        </p:nvSpPr>
        <p:spPr>
          <a:xfrm>
            <a:off x="457200" y="0"/>
            <a:ext cx="8229600" cy="1143000"/>
          </a:xfrm>
        </p:spPr>
        <p:txBody>
          <a:bodyPr>
            <a:normAutofit/>
          </a:bodyPr>
          <a:lstStyle/>
          <a:p>
            <a:pPr lvl="0" fontAlgn="base">
              <a:lnSpc>
                <a:spcPct val="150000"/>
              </a:lnSpc>
              <a:spcBef>
                <a:spcPct val="5000"/>
              </a:spcBef>
              <a:spcAft>
                <a:spcPct val="5000"/>
              </a:spcAft>
            </a:pPr>
            <a:r>
              <a:rPr kumimoji="1" lang="en-US" altLang="zh-CN" sz="3200" b="1" dirty="0">
                <a:latin typeface="Arial" charset="0"/>
                <a:ea typeface="宋体" charset="-122"/>
                <a:cs typeface="+mn-cs"/>
              </a:rPr>
              <a:t>6.5.1  </a:t>
            </a:r>
            <a:r>
              <a:rPr kumimoji="1" lang="zh-CN" altLang="en-US" sz="3200" b="1" dirty="0">
                <a:latin typeface="Arial" charset="0"/>
                <a:ea typeface="宋体" charset="-122"/>
                <a:cs typeface="+mn-cs"/>
              </a:rPr>
              <a:t>顺序基数排序</a:t>
            </a:r>
          </a:p>
        </p:txBody>
      </p:sp>
      <p:sp>
        <p:nvSpPr>
          <p:cNvPr id="4" name="日期占位符 3"/>
          <p:cNvSpPr>
            <a:spLocks noGrp="1"/>
          </p:cNvSpPr>
          <p:nvPr>
            <p:ph type="dt" sz="half" idx="4294967295"/>
          </p:nvPr>
        </p:nvSpPr>
        <p:spPr>
          <a:xfrm>
            <a:off x="0" y="6356350"/>
            <a:ext cx="2133600" cy="365125"/>
          </a:xfrm>
        </p:spPr>
        <p:txBody>
          <a:bodyPr/>
          <a:lstStyle/>
          <a:p>
            <a:fld id="{939ECC62-6CC5-4C82-97D0-156288324F67}" type="datetime1">
              <a:rPr lang="zh-CN" altLang="en-US" b="1" smtClean="0">
                <a:solidFill>
                  <a:srgbClr val="F79646">
                    <a:lumMod val="75000"/>
                  </a:srgbClr>
                </a:solidFill>
              </a:rPr>
              <a:t>2025/4/9</a:t>
            </a:fld>
            <a:endParaRPr lang="zh-CN" altLang="en-US" b="1" dirty="0">
              <a:solidFill>
                <a:srgbClr val="F79646">
                  <a:lumMod val="75000"/>
                </a:srgbClr>
              </a:solidFill>
            </a:endParaRPr>
          </a:p>
        </p:txBody>
      </p:sp>
      <p:pic>
        <p:nvPicPr>
          <p:cNvPr id="2049" name="Picture 1" descr="C:\Users\Haijun\AppData\Roaming\Tencent\Users\2968516474\QQ\WinTemp\RichOle\O5)[OOM[}$H7(6{A~41GY`Q.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73137" y="1"/>
            <a:ext cx="970863" cy="838199"/>
          </a:xfrm>
          <a:prstGeom prst="rect">
            <a:avLst/>
          </a:prstGeom>
          <a:noFill/>
          <a:extLst>
            <a:ext uri="{909E8E84-426E-40DD-AFC4-6F175D3DCCD1}">
              <a14:hiddenFill xmlns:a14="http://schemas.microsoft.com/office/drawing/2010/main">
                <a:solidFill>
                  <a:srgbClr val="FFFFFF"/>
                </a:solidFill>
              </a14:hiddenFill>
            </a:ext>
          </a:extLst>
        </p:spPr>
      </p:pic>
      <p:cxnSp>
        <p:nvCxnSpPr>
          <p:cNvPr id="12" name="直接连接符 11"/>
          <p:cNvCxnSpPr/>
          <p:nvPr/>
        </p:nvCxnSpPr>
        <p:spPr>
          <a:xfrm>
            <a:off x="457200" y="6324600"/>
            <a:ext cx="822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Text Box 2"/>
          <p:cNvSpPr txBox="1">
            <a:spLocks noChangeArrowheads="1"/>
          </p:cNvSpPr>
          <p:nvPr/>
        </p:nvSpPr>
        <p:spPr bwMode="auto">
          <a:xfrm>
            <a:off x="478790" y="1564006"/>
            <a:ext cx="8064500" cy="1976760"/>
          </a:xfrm>
          <a:prstGeom prst="rect">
            <a:avLst/>
          </a:prstGeom>
          <a:noFill/>
          <a:ln w="9525">
            <a:noFill/>
            <a:miter lim="800000"/>
            <a:headEnd/>
            <a:tailEnd/>
          </a:ln>
          <a:effectLst/>
        </p:spPr>
        <p:txBody>
          <a:bodyPr>
            <a:spAutoFit/>
          </a:bodyPr>
          <a:lstStyle/>
          <a:p>
            <a:pPr marL="342900" indent="-342900" algn="just" fontAlgn="base">
              <a:lnSpc>
                <a:spcPct val="125000"/>
              </a:lnSpc>
              <a:spcBef>
                <a:spcPct val="0"/>
              </a:spcBef>
              <a:spcAft>
                <a:spcPct val="0"/>
              </a:spcAft>
              <a:buFont typeface="Wingdings" panose="05000000000000000000" pitchFamily="2" charset="2"/>
              <a:buChar char="n"/>
            </a:pPr>
            <a:r>
              <a:rPr kumimoji="1" lang="zh-CN" altLang="en-US" sz="2000" b="1" dirty="0">
                <a:solidFill>
                  <a:prstClr val="black"/>
                </a:solidFill>
                <a:latin typeface="Times New Roman" pitchFamily="18" charset="0"/>
              </a:rPr>
              <a:t>设待排序的序列的关键字都是位相同的</a:t>
            </a:r>
            <a:r>
              <a:rPr kumimoji="1" lang="zh-CN" altLang="en-US" sz="2000" b="1" dirty="0">
                <a:solidFill>
                  <a:srgbClr val="FF0000"/>
                </a:solidFill>
                <a:latin typeface="Times New Roman" pitchFamily="18" charset="0"/>
              </a:rPr>
              <a:t>整数</a:t>
            </a:r>
            <a:r>
              <a:rPr kumimoji="1" lang="zh-CN" altLang="en-US" sz="2000" b="1" dirty="0">
                <a:solidFill>
                  <a:prstClr val="black"/>
                </a:solidFill>
                <a:latin typeface="Times New Roman" pitchFamily="18" charset="0"/>
              </a:rPr>
              <a:t>（不相同时</a:t>
            </a:r>
            <a:r>
              <a:rPr kumimoji="1" lang="en-US" altLang="zh-CN" sz="2000" b="1" dirty="0">
                <a:solidFill>
                  <a:prstClr val="black"/>
                </a:solidFill>
                <a:latin typeface="Times New Roman" pitchFamily="18" charset="0"/>
              </a:rPr>
              <a:t>,</a:t>
            </a:r>
            <a:r>
              <a:rPr kumimoji="1" lang="zh-CN" altLang="en-US" sz="2000" b="1" dirty="0">
                <a:solidFill>
                  <a:prstClr val="black"/>
                </a:solidFill>
                <a:latin typeface="Times New Roman" pitchFamily="18" charset="0"/>
              </a:rPr>
              <a:t>取位数的最大值），其位数为</a:t>
            </a:r>
            <a:r>
              <a:rPr kumimoji="1" lang="en-US" altLang="zh-CN" sz="2000" b="1" dirty="0">
                <a:solidFill>
                  <a:prstClr val="black"/>
                </a:solidFill>
                <a:latin typeface="Times New Roman" pitchFamily="18" charset="0"/>
              </a:rPr>
              <a:t>figure</a:t>
            </a:r>
            <a:r>
              <a:rPr kumimoji="1" lang="zh-CN" altLang="en-US" sz="2000" b="1" dirty="0">
                <a:solidFill>
                  <a:prstClr val="black"/>
                </a:solidFill>
                <a:latin typeface="Times New Roman" pitchFamily="18" charset="0"/>
              </a:rPr>
              <a:t>，每个关键字可以各自含有</a:t>
            </a:r>
            <a:r>
              <a:rPr kumimoji="1" lang="en-US" altLang="zh-CN" sz="2000" b="1" dirty="0">
                <a:solidFill>
                  <a:prstClr val="black"/>
                </a:solidFill>
                <a:latin typeface="Times New Roman" pitchFamily="18" charset="0"/>
              </a:rPr>
              <a:t>figure</a:t>
            </a:r>
            <a:r>
              <a:rPr kumimoji="1" lang="zh-CN" altLang="en-US" sz="2000" b="1" dirty="0">
                <a:solidFill>
                  <a:prstClr val="black"/>
                </a:solidFill>
                <a:latin typeface="Times New Roman" pitchFamily="18" charset="0"/>
              </a:rPr>
              <a:t>个</a:t>
            </a:r>
            <a:r>
              <a:rPr kumimoji="1" lang="zh-CN" altLang="en-US" sz="2000" b="1" dirty="0">
                <a:solidFill>
                  <a:srgbClr val="FF0000"/>
                </a:solidFill>
                <a:latin typeface="Times New Roman" pitchFamily="18" charset="0"/>
              </a:rPr>
              <a:t>分量</a:t>
            </a:r>
            <a:r>
              <a:rPr kumimoji="1" lang="zh-CN" altLang="en-US" sz="2000" b="1" dirty="0">
                <a:solidFill>
                  <a:prstClr val="black"/>
                </a:solidFill>
                <a:latin typeface="Times New Roman" pitchFamily="18" charset="0"/>
              </a:rPr>
              <a:t>，每个分量的值取值范围为</a:t>
            </a:r>
            <a:r>
              <a:rPr kumimoji="1" lang="en-US" altLang="zh-CN" sz="2000" b="1" dirty="0">
                <a:solidFill>
                  <a:prstClr val="black"/>
                </a:solidFill>
                <a:latin typeface="Times New Roman" pitchFamily="18" charset="0"/>
              </a:rPr>
              <a:t>0,1,…,9</a:t>
            </a:r>
            <a:r>
              <a:rPr kumimoji="1" lang="zh-CN" altLang="en-US" sz="2000" b="1" dirty="0">
                <a:solidFill>
                  <a:prstClr val="black"/>
                </a:solidFill>
                <a:latin typeface="Times New Roman" pitchFamily="18" charset="0"/>
              </a:rPr>
              <a:t>即</a:t>
            </a:r>
            <a:r>
              <a:rPr kumimoji="1" lang="zh-CN" altLang="en-US" sz="2000" b="1" dirty="0">
                <a:solidFill>
                  <a:srgbClr val="FF0000"/>
                </a:solidFill>
                <a:latin typeface="Times New Roman" pitchFamily="18" charset="0"/>
              </a:rPr>
              <a:t>基数</a:t>
            </a:r>
            <a:r>
              <a:rPr kumimoji="1" lang="zh-CN" altLang="en-US" sz="2000" b="1" dirty="0">
                <a:solidFill>
                  <a:prstClr val="black"/>
                </a:solidFill>
                <a:latin typeface="Times New Roman" pitchFamily="18" charset="0"/>
              </a:rPr>
              <a:t>为</a:t>
            </a:r>
            <a:r>
              <a:rPr kumimoji="1" lang="en-US" altLang="zh-CN" sz="2000" b="1" dirty="0">
                <a:solidFill>
                  <a:prstClr val="black"/>
                </a:solidFill>
                <a:latin typeface="Times New Roman" pitchFamily="18" charset="0"/>
              </a:rPr>
              <a:t>10</a:t>
            </a:r>
            <a:r>
              <a:rPr kumimoji="1" lang="zh-CN" altLang="en-US" sz="2000" b="1" dirty="0">
                <a:solidFill>
                  <a:prstClr val="black"/>
                </a:solidFill>
                <a:latin typeface="Times New Roman" pitchFamily="18" charset="0"/>
              </a:rPr>
              <a:t>。依次从低位考查每个分量。 </a:t>
            </a:r>
            <a:endParaRPr kumimoji="1" lang="en-US" altLang="zh-CN" sz="2000" b="1" dirty="0">
              <a:solidFill>
                <a:prstClr val="black"/>
              </a:solidFill>
              <a:latin typeface="Times New Roman" pitchFamily="18" charset="0"/>
            </a:endParaRPr>
          </a:p>
          <a:p>
            <a:pPr marL="342900" indent="-342900" algn="just" fontAlgn="base">
              <a:lnSpc>
                <a:spcPct val="125000"/>
              </a:lnSpc>
              <a:spcBef>
                <a:spcPct val="0"/>
              </a:spcBef>
              <a:spcAft>
                <a:spcPct val="0"/>
              </a:spcAft>
              <a:buFont typeface="Wingdings" panose="05000000000000000000" pitchFamily="2" charset="2"/>
              <a:buChar char="n"/>
            </a:pPr>
            <a:r>
              <a:rPr kumimoji="1" lang="zh-CN" altLang="en-US" sz="2000" b="1" dirty="0">
                <a:solidFill>
                  <a:prstClr val="black"/>
                </a:solidFill>
                <a:latin typeface="Times New Roman" pitchFamily="18" charset="0"/>
              </a:rPr>
              <a:t>首先把全部数据装入一个队列</a:t>
            </a:r>
            <a:r>
              <a:rPr kumimoji="1" lang="en-US" altLang="zh-CN" sz="2000" b="1" dirty="0">
                <a:solidFill>
                  <a:prstClr val="black"/>
                </a:solidFill>
                <a:latin typeface="Times New Roman" pitchFamily="18" charset="0"/>
              </a:rPr>
              <a:t>A</a:t>
            </a:r>
            <a:r>
              <a:rPr kumimoji="1" lang="zh-CN" altLang="en-US" sz="2000" b="1" dirty="0">
                <a:solidFill>
                  <a:prstClr val="black"/>
                </a:solidFill>
                <a:latin typeface="Times New Roman" pitchFamily="18" charset="0"/>
              </a:rPr>
              <a:t>，然后按下列步骤进行</a:t>
            </a:r>
            <a:r>
              <a:rPr kumimoji="1" lang="en-US" altLang="zh-CN" sz="2000" b="1" dirty="0">
                <a:solidFill>
                  <a:prstClr val="black"/>
                </a:solidFill>
                <a:latin typeface="Times New Roman" pitchFamily="18" charset="0"/>
              </a:rPr>
              <a:t>: </a:t>
            </a:r>
            <a:endParaRPr kumimoji="1" lang="zh-CN" altLang="en-US" sz="2000" b="1" dirty="0">
              <a:solidFill>
                <a:prstClr val="black"/>
              </a:solidFill>
              <a:latin typeface="Times New Roman" pitchFamily="18" charset="0"/>
            </a:endParaRPr>
          </a:p>
        </p:txBody>
      </p:sp>
      <p:sp>
        <p:nvSpPr>
          <p:cNvPr id="15" name="Text Box 35"/>
          <p:cNvSpPr txBox="1">
            <a:spLocks noChangeArrowheads="1"/>
          </p:cNvSpPr>
          <p:nvPr/>
        </p:nvSpPr>
        <p:spPr bwMode="auto">
          <a:xfrm>
            <a:off x="504825" y="990600"/>
            <a:ext cx="3492500" cy="519113"/>
          </a:xfrm>
          <a:prstGeom prst="rect">
            <a:avLst/>
          </a:prstGeom>
          <a:noFill/>
          <a:ln w="9525" algn="ctr">
            <a:noFill/>
            <a:miter lim="800000"/>
            <a:headEnd/>
            <a:tailEnd/>
          </a:ln>
          <a:effectLst/>
        </p:spPr>
        <p:txBody>
          <a:bodyPr>
            <a:spAutoFit/>
          </a:bodyPr>
          <a:lstStyle/>
          <a:p>
            <a:pPr fontAlgn="base">
              <a:spcBef>
                <a:spcPct val="20000"/>
              </a:spcBef>
              <a:spcAft>
                <a:spcPct val="0"/>
              </a:spcAft>
              <a:buFont typeface="Wingdings" pitchFamily="2" charset="2"/>
              <a:buChar char="p"/>
            </a:pPr>
            <a:r>
              <a:rPr kumimoji="1" lang="zh-CN" altLang="en-US" sz="2800" b="1" dirty="0">
                <a:solidFill>
                  <a:srgbClr val="003300"/>
                </a:solidFill>
                <a:latin typeface="Times New Roman" pitchFamily="18" charset="0"/>
              </a:rPr>
              <a:t> 算法的基本思想 </a:t>
            </a:r>
          </a:p>
        </p:txBody>
      </p:sp>
      <p:pic>
        <p:nvPicPr>
          <p:cNvPr id="5121" name="Picture 1" descr="C:\Users\Haijun\AppData\Roaming\Tencent\Users\2968516474\QQ\WinTemp\RichOle\50}$1S@9(CZDOMVKR@HPHP5.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5965" y="3569302"/>
            <a:ext cx="7550150" cy="27267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3409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1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0063EC4C-CFD8-4F45-A0A2-30028C1F73DB}" type="slidenum">
              <a:rPr lang="zh-CN" altLang="en-US" b="1">
                <a:solidFill>
                  <a:srgbClr val="F79646">
                    <a:lumMod val="75000"/>
                  </a:srgbClr>
                </a:solidFill>
              </a:rPr>
              <a:pPr/>
              <a:t>95</a:t>
            </a:fld>
            <a:endParaRPr lang="zh-CN" altLang="en-US" b="1" dirty="0">
              <a:solidFill>
                <a:srgbClr val="F79646">
                  <a:lumMod val="75000"/>
                </a:srgbClr>
              </a:solidFill>
            </a:endParaRPr>
          </a:p>
        </p:txBody>
      </p:sp>
      <p:sp>
        <p:nvSpPr>
          <p:cNvPr id="2" name="标题 1"/>
          <p:cNvSpPr>
            <a:spLocks noGrp="1"/>
          </p:cNvSpPr>
          <p:nvPr>
            <p:ph type="title"/>
          </p:nvPr>
        </p:nvSpPr>
        <p:spPr>
          <a:xfrm>
            <a:off x="457200" y="0"/>
            <a:ext cx="8229600" cy="1143000"/>
          </a:xfrm>
        </p:spPr>
        <p:txBody>
          <a:bodyPr>
            <a:normAutofit/>
          </a:bodyPr>
          <a:lstStyle/>
          <a:p>
            <a:pPr lvl="0" fontAlgn="base">
              <a:lnSpc>
                <a:spcPct val="150000"/>
              </a:lnSpc>
              <a:spcBef>
                <a:spcPct val="5000"/>
              </a:spcBef>
              <a:spcAft>
                <a:spcPct val="5000"/>
              </a:spcAft>
            </a:pPr>
            <a:r>
              <a:rPr kumimoji="1" lang="en-US" altLang="zh-CN" sz="3200" b="1" dirty="0">
                <a:latin typeface="Arial" charset="0"/>
                <a:ea typeface="宋体" charset="-122"/>
                <a:cs typeface="+mn-cs"/>
              </a:rPr>
              <a:t>6.6.1  </a:t>
            </a:r>
            <a:r>
              <a:rPr kumimoji="1" lang="zh-CN" altLang="en-US" sz="3200" b="1" dirty="0">
                <a:latin typeface="Arial" charset="0"/>
                <a:ea typeface="宋体" charset="-122"/>
                <a:cs typeface="+mn-cs"/>
              </a:rPr>
              <a:t>顺序基数排序</a:t>
            </a:r>
          </a:p>
        </p:txBody>
      </p:sp>
      <p:sp>
        <p:nvSpPr>
          <p:cNvPr id="4" name="日期占位符 3"/>
          <p:cNvSpPr>
            <a:spLocks noGrp="1"/>
          </p:cNvSpPr>
          <p:nvPr>
            <p:ph type="dt" sz="half" idx="4294967295"/>
          </p:nvPr>
        </p:nvSpPr>
        <p:spPr>
          <a:xfrm>
            <a:off x="0" y="6356350"/>
            <a:ext cx="2133600" cy="365125"/>
          </a:xfrm>
        </p:spPr>
        <p:txBody>
          <a:bodyPr/>
          <a:lstStyle/>
          <a:p>
            <a:fld id="{02800148-1EEB-4C3F-BBC5-AC9056A182FA}" type="datetime1">
              <a:rPr lang="zh-CN" altLang="en-US" b="1" smtClean="0">
                <a:solidFill>
                  <a:srgbClr val="F79646">
                    <a:lumMod val="75000"/>
                  </a:srgbClr>
                </a:solidFill>
              </a:rPr>
              <a:t>2025/4/9</a:t>
            </a:fld>
            <a:endParaRPr lang="zh-CN" altLang="en-US" b="1" dirty="0">
              <a:solidFill>
                <a:srgbClr val="F79646">
                  <a:lumMod val="75000"/>
                </a:srgbClr>
              </a:solidFill>
            </a:endParaRPr>
          </a:p>
        </p:txBody>
      </p:sp>
      <p:pic>
        <p:nvPicPr>
          <p:cNvPr id="2049" name="Picture 1" descr="C:\Users\Haijun\AppData\Roaming\Tencent\Users\2968516474\QQ\WinTemp\RichOle\O5)[OOM[}$H7(6{A~41GY`Q.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73137" y="1"/>
            <a:ext cx="970863" cy="838199"/>
          </a:xfrm>
          <a:prstGeom prst="rect">
            <a:avLst/>
          </a:prstGeom>
          <a:noFill/>
          <a:extLst>
            <a:ext uri="{909E8E84-426E-40DD-AFC4-6F175D3DCCD1}">
              <a14:hiddenFill xmlns:a14="http://schemas.microsoft.com/office/drawing/2010/main">
                <a:solidFill>
                  <a:srgbClr val="FFFFFF"/>
                </a:solidFill>
              </a14:hiddenFill>
            </a:ext>
          </a:extLst>
        </p:spPr>
      </p:pic>
      <p:cxnSp>
        <p:nvCxnSpPr>
          <p:cNvPr id="12" name="直接连接符 11"/>
          <p:cNvCxnSpPr/>
          <p:nvPr/>
        </p:nvCxnSpPr>
        <p:spPr>
          <a:xfrm>
            <a:off x="457200" y="6324600"/>
            <a:ext cx="822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 Box 3"/>
          <p:cNvSpPr txBox="1">
            <a:spLocks noChangeArrowheads="1"/>
          </p:cNvSpPr>
          <p:nvPr/>
        </p:nvSpPr>
        <p:spPr bwMode="auto">
          <a:xfrm>
            <a:off x="1042988" y="1373187"/>
            <a:ext cx="938212" cy="625475"/>
          </a:xfrm>
          <a:prstGeom prst="rect">
            <a:avLst/>
          </a:prstGeom>
          <a:noFill/>
          <a:ln w="9525" algn="ctr">
            <a:noFill/>
            <a:miter lim="800000"/>
            <a:headEnd/>
            <a:tailEnd/>
          </a:ln>
          <a:effectLst/>
        </p:spPr>
        <p:txBody>
          <a:bodyPr>
            <a:spAutoFit/>
          </a:bodyPr>
          <a:lstStyle/>
          <a:p>
            <a:pPr algn="just" fontAlgn="base">
              <a:lnSpc>
                <a:spcPct val="125000"/>
              </a:lnSpc>
              <a:spcBef>
                <a:spcPct val="0"/>
              </a:spcBef>
              <a:spcAft>
                <a:spcPct val="0"/>
              </a:spcAft>
            </a:pPr>
            <a:r>
              <a:rPr kumimoji="1" lang="en-US" altLang="zh-CN" sz="2800" b="1">
                <a:solidFill>
                  <a:srgbClr val="0000FF"/>
                </a:solidFill>
                <a:latin typeface="Times New Roman" pitchFamily="18" charset="0"/>
                <a:ea typeface="楷体_GB2312" pitchFamily="49" charset="-122"/>
              </a:rPr>
              <a:t>Q[0]</a:t>
            </a:r>
          </a:p>
        </p:txBody>
      </p:sp>
      <p:sp>
        <p:nvSpPr>
          <p:cNvPr id="17" name="Text Box 4"/>
          <p:cNvSpPr txBox="1">
            <a:spLocks noChangeArrowheads="1"/>
          </p:cNvSpPr>
          <p:nvPr/>
        </p:nvSpPr>
        <p:spPr bwMode="auto">
          <a:xfrm>
            <a:off x="1042988" y="1900237"/>
            <a:ext cx="938212" cy="625475"/>
          </a:xfrm>
          <a:prstGeom prst="rect">
            <a:avLst/>
          </a:prstGeom>
          <a:noFill/>
          <a:ln w="9525" algn="ctr">
            <a:noFill/>
            <a:miter lim="800000"/>
            <a:headEnd/>
            <a:tailEnd/>
          </a:ln>
          <a:effectLst/>
        </p:spPr>
        <p:txBody>
          <a:bodyPr>
            <a:spAutoFit/>
          </a:bodyPr>
          <a:lstStyle/>
          <a:p>
            <a:pPr algn="just" fontAlgn="base">
              <a:lnSpc>
                <a:spcPct val="125000"/>
              </a:lnSpc>
              <a:spcBef>
                <a:spcPct val="0"/>
              </a:spcBef>
              <a:spcAft>
                <a:spcPct val="0"/>
              </a:spcAft>
            </a:pPr>
            <a:r>
              <a:rPr kumimoji="1" lang="en-US" altLang="zh-CN" sz="2800" b="1">
                <a:solidFill>
                  <a:srgbClr val="0000FF"/>
                </a:solidFill>
                <a:latin typeface="Times New Roman" pitchFamily="18" charset="0"/>
                <a:ea typeface="楷体_GB2312" pitchFamily="49" charset="-122"/>
              </a:rPr>
              <a:t>Q[1]</a:t>
            </a:r>
          </a:p>
        </p:txBody>
      </p:sp>
      <p:sp>
        <p:nvSpPr>
          <p:cNvPr id="18" name="Text Box 5"/>
          <p:cNvSpPr txBox="1">
            <a:spLocks noChangeArrowheads="1"/>
          </p:cNvSpPr>
          <p:nvPr/>
        </p:nvSpPr>
        <p:spPr bwMode="auto">
          <a:xfrm>
            <a:off x="1042988" y="2427287"/>
            <a:ext cx="938212" cy="625475"/>
          </a:xfrm>
          <a:prstGeom prst="rect">
            <a:avLst/>
          </a:prstGeom>
          <a:noFill/>
          <a:ln w="9525" algn="ctr">
            <a:noFill/>
            <a:miter lim="800000"/>
            <a:headEnd/>
            <a:tailEnd/>
          </a:ln>
          <a:effectLst/>
        </p:spPr>
        <p:txBody>
          <a:bodyPr>
            <a:spAutoFit/>
          </a:bodyPr>
          <a:lstStyle/>
          <a:p>
            <a:pPr algn="just" fontAlgn="base">
              <a:lnSpc>
                <a:spcPct val="125000"/>
              </a:lnSpc>
              <a:spcBef>
                <a:spcPct val="0"/>
              </a:spcBef>
              <a:spcAft>
                <a:spcPct val="0"/>
              </a:spcAft>
            </a:pPr>
            <a:r>
              <a:rPr kumimoji="1" lang="en-US" altLang="zh-CN" sz="2800" b="1">
                <a:solidFill>
                  <a:srgbClr val="0000FF"/>
                </a:solidFill>
                <a:latin typeface="Times New Roman" pitchFamily="18" charset="0"/>
                <a:ea typeface="楷体_GB2312" pitchFamily="49" charset="-122"/>
              </a:rPr>
              <a:t>Q[2]</a:t>
            </a:r>
          </a:p>
        </p:txBody>
      </p:sp>
      <p:sp>
        <p:nvSpPr>
          <p:cNvPr id="19" name="Text Box 6"/>
          <p:cNvSpPr txBox="1">
            <a:spLocks noChangeArrowheads="1"/>
          </p:cNvSpPr>
          <p:nvPr/>
        </p:nvSpPr>
        <p:spPr bwMode="auto">
          <a:xfrm>
            <a:off x="1042988" y="2932112"/>
            <a:ext cx="938212" cy="625475"/>
          </a:xfrm>
          <a:prstGeom prst="rect">
            <a:avLst/>
          </a:prstGeom>
          <a:noFill/>
          <a:ln w="9525" algn="ctr">
            <a:noFill/>
            <a:miter lim="800000"/>
            <a:headEnd/>
            <a:tailEnd/>
          </a:ln>
          <a:effectLst/>
        </p:spPr>
        <p:txBody>
          <a:bodyPr>
            <a:spAutoFit/>
          </a:bodyPr>
          <a:lstStyle/>
          <a:p>
            <a:pPr algn="just" fontAlgn="base">
              <a:lnSpc>
                <a:spcPct val="125000"/>
              </a:lnSpc>
              <a:spcBef>
                <a:spcPct val="0"/>
              </a:spcBef>
              <a:spcAft>
                <a:spcPct val="0"/>
              </a:spcAft>
            </a:pPr>
            <a:r>
              <a:rPr kumimoji="1" lang="en-US" altLang="zh-CN" sz="2800" b="1">
                <a:solidFill>
                  <a:srgbClr val="0000FF"/>
                </a:solidFill>
                <a:latin typeface="Times New Roman" pitchFamily="18" charset="0"/>
                <a:ea typeface="楷体_GB2312" pitchFamily="49" charset="-122"/>
              </a:rPr>
              <a:t>Q[3]</a:t>
            </a:r>
          </a:p>
        </p:txBody>
      </p:sp>
      <p:sp>
        <p:nvSpPr>
          <p:cNvPr id="20" name="Text Box 7"/>
          <p:cNvSpPr txBox="1">
            <a:spLocks noChangeArrowheads="1"/>
          </p:cNvSpPr>
          <p:nvPr/>
        </p:nvSpPr>
        <p:spPr bwMode="auto">
          <a:xfrm>
            <a:off x="1042988" y="3435350"/>
            <a:ext cx="938212" cy="625475"/>
          </a:xfrm>
          <a:prstGeom prst="rect">
            <a:avLst/>
          </a:prstGeom>
          <a:noFill/>
          <a:ln w="9525" algn="ctr">
            <a:noFill/>
            <a:miter lim="800000"/>
            <a:headEnd/>
            <a:tailEnd/>
          </a:ln>
          <a:effectLst/>
        </p:spPr>
        <p:txBody>
          <a:bodyPr>
            <a:spAutoFit/>
          </a:bodyPr>
          <a:lstStyle/>
          <a:p>
            <a:pPr algn="just" fontAlgn="base">
              <a:lnSpc>
                <a:spcPct val="125000"/>
              </a:lnSpc>
              <a:spcBef>
                <a:spcPct val="0"/>
              </a:spcBef>
              <a:spcAft>
                <a:spcPct val="0"/>
              </a:spcAft>
            </a:pPr>
            <a:r>
              <a:rPr kumimoji="1" lang="en-US" altLang="zh-CN" sz="2800" b="1">
                <a:solidFill>
                  <a:srgbClr val="0000FF"/>
                </a:solidFill>
                <a:latin typeface="Times New Roman" pitchFamily="18" charset="0"/>
                <a:ea typeface="楷体_GB2312" pitchFamily="49" charset="-122"/>
              </a:rPr>
              <a:t>Q[4]</a:t>
            </a:r>
          </a:p>
        </p:txBody>
      </p:sp>
      <p:sp>
        <p:nvSpPr>
          <p:cNvPr id="21" name="Text Box 8"/>
          <p:cNvSpPr txBox="1">
            <a:spLocks noChangeArrowheads="1"/>
          </p:cNvSpPr>
          <p:nvPr/>
        </p:nvSpPr>
        <p:spPr bwMode="auto">
          <a:xfrm>
            <a:off x="1042988" y="3867150"/>
            <a:ext cx="938212" cy="625475"/>
          </a:xfrm>
          <a:prstGeom prst="rect">
            <a:avLst/>
          </a:prstGeom>
          <a:noFill/>
          <a:ln w="9525" algn="ctr">
            <a:noFill/>
            <a:miter lim="800000"/>
            <a:headEnd/>
            <a:tailEnd/>
          </a:ln>
          <a:effectLst/>
        </p:spPr>
        <p:txBody>
          <a:bodyPr>
            <a:spAutoFit/>
          </a:bodyPr>
          <a:lstStyle/>
          <a:p>
            <a:pPr algn="just" fontAlgn="base">
              <a:lnSpc>
                <a:spcPct val="125000"/>
              </a:lnSpc>
              <a:spcBef>
                <a:spcPct val="0"/>
              </a:spcBef>
              <a:spcAft>
                <a:spcPct val="0"/>
              </a:spcAft>
            </a:pPr>
            <a:r>
              <a:rPr kumimoji="1" lang="en-US" altLang="zh-CN" sz="2800" b="1">
                <a:solidFill>
                  <a:srgbClr val="0000FF"/>
                </a:solidFill>
                <a:latin typeface="Times New Roman" pitchFamily="18" charset="0"/>
                <a:ea typeface="楷体_GB2312" pitchFamily="49" charset="-122"/>
              </a:rPr>
              <a:t>Q[5]</a:t>
            </a:r>
          </a:p>
        </p:txBody>
      </p:sp>
      <p:sp>
        <p:nvSpPr>
          <p:cNvPr id="22" name="Text Box 9"/>
          <p:cNvSpPr txBox="1">
            <a:spLocks noChangeArrowheads="1"/>
          </p:cNvSpPr>
          <p:nvPr/>
        </p:nvSpPr>
        <p:spPr bwMode="auto">
          <a:xfrm>
            <a:off x="1042988" y="4421187"/>
            <a:ext cx="938212" cy="625475"/>
          </a:xfrm>
          <a:prstGeom prst="rect">
            <a:avLst/>
          </a:prstGeom>
          <a:noFill/>
          <a:ln w="9525" algn="ctr">
            <a:noFill/>
            <a:miter lim="800000"/>
            <a:headEnd/>
            <a:tailEnd/>
          </a:ln>
          <a:effectLst/>
        </p:spPr>
        <p:txBody>
          <a:bodyPr>
            <a:spAutoFit/>
          </a:bodyPr>
          <a:lstStyle/>
          <a:p>
            <a:pPr algn="just" fontAlgn="base">
              <a:lnSpc>
                <a:spcPct val="125000"/>
              </a:lnSpc>
              <a:spcBef>
                <a:spcPct val="0"/>
              </a:spcBef>
              <a:spcAft>
                <a:spcPct val="0"/>
              </a:spcAft>
            </a:pPr>
            <a:r>
              <a:rPr kumimoji="1" lang="en-US" altLang="zh-CN" sz="2800" b="1">
                <a:solidFill>
                  <a:srgbClr val="0000FF"/>
                </a:solidFill>
                <a:latin typeface="Times New Roman" pitchFamily="18" charset="0"/>
                <a:ea typeface="楷体_GB2312" pitchFamily="49" charset="-122"/>
              </a:rPr>
              <a:t>Q[6]</a:t>
            </a:r>
          </a:p>
        </p:txBody>
      </p:sp>
      <p:sp>
        <p:nvSpPr>
          <p:cNvPr id="23" name="Text Box 10"/>
          <p:cNvSpPr txBox="1">
            <a:spLocks noChangeArrowheads="1"/>
          </p:cNvSpPr>
          <p:nvPr/>
        </p:nvSpPr>
        <p:spPr bwMode="auto">
          <a:xfrm>
            <a:off x="1042988" y="4924425"/>
            <a:ext cx="938212" cy="625475"/>
          </a:xfrm>
          <a:prstGeom prst="rect">
            <a:avLst/>
          </a:prstGeom>
          <a:noFill/>
          <a:ln w="9525" algn="ctr">
            <a:noFill/>
            <a:miter lim="800000"/>
            <a:headEnd/>
            <a:tailEnd/>
          </a:ln>
          <a:effectLst/>
        </p:spPr>
        <p:txBody>
          <a:bodyPr>
            <a:spAutoFit/>
          </a:bodyPr>
          <a:lstStyle/>
          <a:p>
            <a:pPr algn="just" fontAlgn="base">
              <a:lnSpc>
                <a:spcPct val="125000"/>
              </a:lnSpc>
              <a:spcBef>
                <a:spcPct val="0"/>
              </a:spcBef>
              <a:spcAft>
                <a:spcPct val="0"/>
              </a:spcAft>
            </a:pPr>
            <a:r>
              <a:rPr kumimoji="1" lang="en-US" altLang="zh-CN" sz="2800" b="1">
                <a:solidFill>
                  <a:srgbClr val="0000FF"/>
                </a:solidFill>
                <a:latin typeface="Times New Roman" pitchFamily="18" charset="0"/>
                <a:ea typeface="楷体_GB2312" pitchFamily="49" charset="-122"/>
              </a:rPr>
              <a:t>Q[7]</a:t>
            </a:r>
          </a:p>
        </p:txBody>
      </p:sp>
      <p:sp>
        <p:nvSpPr>
          <p:cNvPr id="24" name="Text Box 11"/>
          <p:cNvSpPr txBox="1">
            <a:spLocks noChangeArrowheads="1"/>
          </p:cNvSpPr>
          <p:nvPr/>
        </p:nvSpPr>
        <p:spPr bwMode="auto">
          <a:xfrm>
            <a:off x="1042988" y="5427662"/>
            <a:ext cx="938212" cy="625475"/>
          </a:xfrm>
          <a:prstGeom prst="rect">
            <a:avLst/>
          </a:prstGeom>
          <a:noFill/>
          <a:ln w="9525" algn="ctr">
            <a:noFill/>
            <a:miter lim="800000"/>
            <a:headEnd/>
            <a:tailEnd/>
          </a:ln>
          <a:effectLst/>
        </p:spPr>
        <p:txBody>
          <a:bodyPr>
            <a:spAutoFit/>
          </a:bodyPr>
          <a:lstStyle/>
          <a:p>
            <a:pPr algn="just" fontAlgn="base">
              <a:lnSpc>
                <a:spcPct val="125000"/>
              </a:lnSpc>
              <a:spcBef>
                <a:spcPct val="0"/>
              </a:spcBef>
              <a:spcAft>
                <a:spcPct val="0"/>
              </a:spcAft>
            </a:pPr>
            <a:r>
              <a:rPr kumimoji="1" lang="en-US" altLang="zh-CN" sz="2800" b="1">
                <a:solidFill>
                  <a:srgbClr val="0000FF"/>
                </a:solidFill>
                <a:latin typeface="Times New Roman" pitchFamily="18" charset="0"/>
                <a:ea typeface="楷体_GB2312" pitchFamily="49" charset="-122"/>
              </a:rPr>
              <a:t>Q[8]</a:t>
            </a:r>
          </a:p>
        </p:txBody>
      </p:sp>
      <p:sp>
        <p:nvSpPr>
          <p:cNvPr id="25" name="Text Box 12"/>
          <p:cNvSpPr txBox="1">
            <a:spLocks noChangeArrowheads="1"/>
          </p:cNvSpPr>
          <p:nvPr/>
        </p:nvSpPr>
        <p:spPr bwMode="auto">
          <a:xfrm>
            <a:off x="1042988" y="5932487"/>
            <a:ext cx="938212" cy="625475"/>
          </a:xfrm>
          <a:prstGeom prst="rect">
            <a:avLst/>
          </a:prstGeom>
          <a:noFill/>
          <a:ln w="9525" algn="ctr">
            <a:noFill/>
            <a:miter lim="800000"/>
            <a:headEnd/>
            <a:tailEnd/>
          </a:ln>
          <a:effectLst/>
        </p:spPr>
        <p:txBody>
          <a:bodyPr>
            <a:spAutoFit/>
          </a:bodyPr>
          <a:lstStyle/>
          <a:p>
            <a:pPr algn="just" fontAlgn="base">
              <a:lnSpc>
                <a:spcPct val="125000"/>
              </a:lnSpc>
              <a:spcBef>
                <a:spcPct val="0"/>
              </a:spcBef>
              <a:spcAft>
                <a:spcPct val="0"/>
              </a:spcAft>
            </a:pPr>
            <a:r>
              <a:rPr kumimoji="1" lang="en-US" altLang="zh-CN" sz="2800" b="1">
                <a:solidFill>
                  <a:srgbClr val="0000FF"/>
                </a:solidFill>
                <a:latin typeface="Times New Roman" pitchFamily="18" charset="0"/>
                <a:ea typeface="楷体_GB2312" pitchFamily="49" charset="-122"/>
              </a:rPr>
              <a:t>Q[9]</a:t>
            </a:r>
          </a:p>
        </p:txBody>
      </p:sp>
      <p:sp>
        <p:nvSpPr>
          <p:cNvPr id="26" name="Text Box 13"/>
          <p:cNvSpPr txBox="1">
            <a:spLocks noChangeArrowheads="1"/>
          </p:cNvSpPr>
          <p:nvPr/>
        </p:nvSpPr>
        <p:spPr bwMode="auto">
          <a:xfrm>
            <a:off x="2143125" y="1395412"/>
            <a:ext cx="1781175" cy="625475"/>
          </a:xfrm>
          <a:prstGeom prst="rect">
            <a:avLst/>
          </a:prstGeom>
          <a:noFill/>
          <a:ln w="9525" algn="ctr">
            <a:noFill/>
            <a:miter lim="800000"/>
            <a:headEnd/>
            <a:tailEnd/>
          </a:ln>
          <a:effectLst/>
        </p:spPr>
        <p:txBody>
          <a:bodyPr>
            <a:spAutoFit/>
          </a:bodyPr>
          <a:lstStyle/>
          <a:p>
            <a:pPr algn="just" fontAlgn="base">
              <a:lnSpc>
                <a:spcPct val="125000"/>
              </a:lnSpc>
              <a:spcBef>
                <a:spcPct val="0"/>
              </a:spcBef>
              <a:spcAft>
                <a:spcPct val="0"/>
              </a:spcAft>
            </a:pPr>
            <a:r>
              <a:rPr kumimoji="1" lang="en-US" altLang="zh-CN" sz="2800" b="1">
                <a:solidFill>
                  <a:srgbClr val="0000FF"/>
                </a:solidFill>
                <a:latin typeface="Times New Roman" pitchFamily="18" charset="0"/>
                <a:ea typeface="楷体_GB2312" pitchFamily="49" charset="-122"/>
              </a:rPr>
              <a:t>890 210</a:t>
            </a:r>
          </a:p>
        </p:txBody>
      </p:sp>
      <p:sp>
        <p:nvSpPr>
          <p:cNvPr id="27" name="Text Box 14"/>
          <p:cNvSpPr txBox="1">
            <a:spLocks noChangeArrowheads="1"/>
          </p:cNvSpPr>
          <p:nvPr/>
        </p:nvSpPr>
        <p:spPr bwMode="auto">
          <a:xfrm>
            <a:off x="2143125" y="1971675"/>
            <a:ext cx="1781175" cy="625475"/>
          </a:xfrm>
          <a:prstGeom prst="rect">
            <a:avLst/>
          </a:prstGeom>
          <a:noFill/>
          <a:ln w="9525" algn="ctr">
            <a:noFill/>
            <a:miter lim="800000"/>
            <a:headEnd/>
            <a:tailEnd/>
          </a:ln>
          <a:effectLst/>
        </p:spPr>
        <p:txBody>
          <a:bodyPr>
            <a:spAutoFit/>
          </a:bodyPr>
          <a:lstStyle/>
          <a:p>
            <a:pPr algn="just" fontAlgn="base">
              <a:lnSpc>
                <a:spcPct val="125000"/>
              </a:lnSpc>
              <a:spcBef>
                <a:spcPct val="0"/>
              </a:spcBef>
              <a:spcAft>
                <a:spcPct val="0"/>
              </a:spcAft>
            </a:pPr>
            <a:r>
              <a:rPr kumimoji="1" lang="en-US" altLang="zh-CN" sz="2800" b="1">
                <a:solidFill>
                  <a:srgbClr val="0000FF"/>
                </a:solidFill>
                <a:latin typeface="Times New Roman" pitchFamily="18" charset="0"/>
                <a:ea typeface="楷体_GB2312" pitchFamily="49" charset="-122"/>
              </a:rPr>
              <a:t>321 901</a:t>
            </a:r>
          </a:p>
        </p:txBody>
      </p:sp>
      <p:sp>
        <p:nvSpPr>
          <p:cNvPr id="28" name="Text Box 15"/>
          <p:cNvSpPr txBox="1">
            <a:spLocks noChangeArrowheads="1"/>
          </p:cNvSpPr>
          <p:nvPr/>
        </p:nvSpPr>
        <p:spPr bwMode="auto">
          <a:xfrm>
            <a:off x="2195513" y="2525712"/>
            <a:ext cx="1781175" cy="625475"/>
          </a:xfrm>
          <a:prstGeom prst="rect">
            <a:avLst/>
          </a:prstGeom>
          <a:noFill/>
          <a:ln w="9525" algn="ctr">
            <a:noFill/>
            <a:miter lim="800000"/>
            <a:headEnd/>
            <a:tailEnd/>
          </a:ln>
          <a:effectLst/>
        </p:spPr>
        <p:txBody>
          <a:bodyPr>
            <a:spAutoFit/>
          </a:bodyPr>
          <a:lstStyle/>
          <a:p>
            <a:pPr algn="just" fontAlgn="base">
              <a:lnSpc>
                <a:spcPct val="125000"/>
              </a:lnSpc>
              <a:spcBef>
                <a:spcPct val="0"/>
              </a:spcBef>
              <a:spcAft>
                <a:spcPct val="0"/>
              </a:spcAft>
            </a:pPr>
            <a:r>
              <a:rPr kumimoji="1" lang="en-US" altLang="zh-CN" sz="2800" b="1">
                <a:solidFill>
                  <a:srgbClr val="0000FF"/>
                </a:solidFill>
                <a:latin typeface="Times New Roman" pitchFamily="18" charset="0"/>
                <a:ea typeface="楷体_GB2312" pitchFamily="49" charset="-122"/>
              </a:rPr>
              <a:t>432 012</a:t>
            </a:r>
          </a:p>
        </p:txBody>
      </p:sp>
      <p:sp>
        <p:nvSpPr>
          <p:cNvPr id="29" name="Text Box 16"/>
          <p:cNvSpPr txBox="1">
            <a:spLocks noChangeArrowheads="1"/>
          </p:cNvSpPr>
          <p:nvPr/>
        </p:nvSpPr>
        <p:spPr bwMode="auto">
          <a:xfrm>
            <a:off x="2214563" y="2957512"/>
            <a:ext cx="1781175" cy="625475"/>
          </a:xfrm>
          <a:prstGeom prst="rect">
            <a:avLst/>
          </a:prstGeom>
          <a:noFill/>
          <a:ln w="9525" algn="ctr">
            <a:noFill/>
            <a:miter lim="800000"/>
            <a:headEnd/>
            <a:tailEnd/>
          </a:ln>
          <a:effectLst/>
        </p:spPr>
        <p:txBody>
          <a:bodyPr>
            <a:spAutoFit/>
          </a:bodyPr>
          <a:lstStyle/>
          <a:p>
            <a:pPr algn="just" fontAlgn="base">
              <a:lnSpc>
                <a:spcPct val="125000"/>
              </a:lnSpc>
              <a:spcBef>
                <a:spcPct val="0"/>
              </a:spcBef>
              <a:spcAft>
                <a:spcPct val="0"/>
              </a:spcAft>
            </a:pPr>
            <a:r>
              <a:rPr kumimoji="1" lang="en-US" altLang="zh-CN" sz="2800" b="1">
                <a:solidFill>
                  <a:srgbClr val="0000FF"/>
                </a:solidFill>
                <a:latin typeface="Times New Roman" pitchFamily="18" charset="0"/>
                <a:ea typeface="楷体_GB2312" pitchFamily="49" charset="-122"/>
              </a:rPr>
              <a:t>123 543</a:t>
            </a:r>
          </a:p>
        </p:txBody>
      </p:sp>
      <p:sp>
        <p:nvSpPr>
          <p:cNvPr id="30" name="Text Box 17"/>
          <p:cNvSpPr txBox="1">
            <a:spLocks noChangeArrowheads="1"/>
          </p:cNvSpPr>
          <p:nvPr/>
        </p:nvSpPr>
        <p:spPr bwMode="auto">
          <a:xfrm>
            <a:off x="2195513" y="3821112"/>
            <a:ext cx="1781175" cy="625475"/>
          </a:xfrm>
          <a:prstGeom prst="rect">
            <a:avLst/>
          </a:prstGeom>
          <a:noFill/>
          <a:ln w="9525" algn="ctr">
            <a:noFill/>
            <a:miter lim="800000"/>
            <a:headEnd/>
            <a:tailEnd/>
          </a:ln>
          <a:effectLst/>
        </p:spPr>
        <p:txBody>
          <a:bodyPr>
            <a:spAutoFit/>
          </a:bodyPr>
          <a:lstStyle/>
          <a:p>
            <a:pPr algn="just" fontAlgn="base">
              <a:lnSpc>
                <a:spcPct val="125000"/>
              </a:lnSpc>
              <a:spcBef>
                <a:spcPct val="0"/>
              </a:spcBef>
              <a:spcAft>
                <a:spcPct val="0"/>
              </a:spcAft>
            </a:pPr>
            <a:r>
              <a:rPr kumimoji="1" lang="en-US" altLang="zh-CN" sz="2800" b="1">
                <a:solidFill>
                  <a:srgbClr val="0000FF"/>
                </a:solidFill>
                <a:latin typeface="Times New Roman" pitchFamily="18" charset="0"/>
                <a:ea typeface="楷体_GB2312" pitchFamily="49" charset="-122"/>
              </a:rPr>
              <a:t>765</a:t>
            </a:r>
          </a:p>
        </p:txBody>
      </p:sp>
      <p:sp>
        <p:nvSpPr>
          <p:cNvPr id="31" name="Text Box 18"/>
          <p:cNvSpPr txBox="1">
            <a:spLocks noChangeArrowheads="1"/>
          </p:cNvSpPr>
          <p:nvPr/>
        </p:nvSpPr>
        <p:spPr bwMode="auto">
          <a:xfrm>
            <a:off x="2195513" y="4492625"/>
            <a:ext cx="1781175" cy="625475"/>
          </a:xfrm>
          <a:prstGeom prst="rect">
            <a:avLst/>
          </a:prstGeom>
          <a:noFill/>
          <a:ln w="9525" algn="ctr">
            <a:noFill/>
            <a:miter lim="800000"/>
            <a:headEnd/>
            <a:tailEnd/>
          </a:ln>
          <a:effectLst/>
        </p:spPr>
        <p:txBody>
          <a:bodyPr>
            <a:spAutoFit/>
          </a:bodyPr>
          <a:lstStyle/>
          <a:p>
            <a:pPr algn="just" fontAlgn="base">
              <a:lnSpc>
                <a:spcPct val="125000"/>
              </a:lnSpc>
              <a:spcBef>
                <a:spcPct val="0"/>
              </a:spcBef>
              <a:spcAft>
                <a:spcPct val="0"/>
              </a:spcAft>
            </a:pPr>
            <a:r>
              <a:rPr kumimoji="1" lang="en-US" altLang="zh-CN" sz="2800" b="1">
                <a:solidFill>
                  <a:srgbClr val="0000FF"/>
                </a:solidFill>
                <a:latin typeface="Times New Roman" pitchFamily="18" charset="0"/>
                <a:ea typeface="楷体_GB2312" pitchFamily="49" charset="-122"/>
              </a:rPr>
              <a:t>986</a:t>
            </a:r>
          </a:p>
        </p:txBody>
      </p:sp>
      <p:sp>
        <p:nvSpPr>
          <p:cNvPr id="32" name="Text Box 19"/>
          <p:cNvSpPr txBox="1">
            <a:spLocks noChangeArrowheads="1"/>
          </p:cNvSpPr>
          <p:nvPr/>
        </p:nvSpPr>
        <p:spPr bwMode="auto">
          <a:xfrm>
            <a:off x="2195513" y="4973637"/>
            <a:ext cx="1781175" cy="625475"/>
          </a:xfrm>
          <a:prstGeom prst="rect">
            <a:avLst/>
          </a:prstGeom>
          <a:noFill/>
          <a:ln w="9525" algn="ctr">
            <a:noFill/>
            <a:miter lim="800000"/>
            <a:headEnd/>
            <a:tailEnd/>
          </a:ln>
          <a:effectLst/>
        </p:spPr>
        <p:txBody>
          <a:bodyPr>
            <a:spAutoFit/>
          </a:bodyPr>
          <a:lstStyle/>
          <a:p>
            <a:pPr algn="just" fontAlgn="base">
              <a:lnSpc>
                <a:spcPct val="125000"/>
              </a:lnSpc>
              <a:spcBef>
                <a:spcPct val="0"/>
              </a:spcBef>
              <a:spcAft>
                <a:spcPct val="0"/>
              </a:spcAft>
            </a:pPr>
            <a:r>
              <a:rPr kumimoji="1" lang="en-US" altLang="zh-CN" sz="2800" b="1">
                <a:solidFill>
                  <a:srgbClr val="0000FF"/>
                </a:solidFill>
                <a:latin typeface="Times New Roman" pitchFamily="18" charset="0"/>
                <a:ea typeface="楷体_GB2312" pitchFamily="49" charset="-122"/>
              </a:rPr>
              <a:t>987</a:t>
            </a:r>
          </a:p>
        </p:txBody>
      </p:sp>
      <p:sp>
        <p:nvSpPr>
          <p:cNvPr id="33" name="Text Box 20"/>
          <p:cNvSpPr txBox="1">
            <a:spLocks noChangeArrowheads="1"/>
          </p:cNvSpPr>
          <p:nvPr/>
        </p:nvSpPr>
        <p:spPr bwMode="auto">
          <a:xfrm>
            <a:off x="2195513" y="5478462"/>
            <a:ext cx="2447925" cy="625475"/>
          </a:xfrm>
          <a:prstGeom prst="rect">
            <a:avLst/>
          </a:prstGeom>
          <a:noFill/>
          <a:ln w="9525" algn="ctr">
            <a:noFill/>
            <a:miter lim="800000"/>
            <a:headEnd/>
            <a:tailEnd/>
          </a:ln>
          <a:effectLst/>
        </p:spPr>
        <p:txBody>
          <a:bodyPr>
            <a:spAutoFit/>
          </a:bodyPr>
          <a:lstStyle/>
          <a:p>
            <a:pPr algn="just" fontAlgn="base">
              <a:lnSpc>
                <a:spcPct val="125000"/>
              </a:lnSpc>
              <a:spcBef>
                <a:spcPct val="0"/>
              </a:spcBef>
              <a:spcAft>
                <a:spcPct val="0"/>
              </a:spcAft>
            </a:pPr>
            <a:r>
              <a:rPr kumimoji="1" lang="en-US" altLang="zh-CN" sz="2800" b="1">
                <a:solidFill>
                  <a:srgbClr val="0000FF"/>
                </a:solidFill>
                <a:latin typeface="Times New Roman" pitchFamily="18" charset="0"/>
                <a:ea typeface="楷体_GB2312" pitchFamily="49" charset="-122"/>
              </a:rPr>
              <a:t>018 678 098</a:t>
            </a:r>
          </a:p>
        </p:txBody>
      </p:sp>
      <p:sp>
        <p:nvSpPr>
          <p:cNvPr id="34" name="Text Box 21"/>
          <p:cNvSpPr txBox="1">
            <a:spLocks noChangeArrowheads="1"/>
          </p:cNvSpPr>
          <p:nvPr/>
        </p:nvSpPr>
        <p:spPr bwMode="auto">
          <a:xfrm>
            <a:off x="2195513" y="6003925"/>
            <a:ext cx="1511300" cy="625475"/>
          </a:xfrm>
          <a:prstGeom prst="rect">
            <a:avLst/>
          </a:prstGeom>
          <a:noFill/>
          <a:ln w="9525" algn="ctr">
            <a:noFill/>
            <a:miter lim="800000"/>
            <a:headEnd/>
            <a:tailEnd/>
          </a:ln>
          <a:effectLst/>
        </p:spPr>
        <p:txBody>
          <a:bodyPr>
            <a:spAutoFit/>
          </a:bodyPr>
          <a:lstStyle/>
          <a:p>
            <a:pPr algn="just" fontAlgn="base">
              <a:lnSpc>
                <a:spcPct val="125000"/>
              </a:lnSpc>
              <a:spcBef>
                <a:spcPct val="0"/>
              </a:spcBef>
              <a:spcAft>
                <a:spcPct val="0"/>
              </a:spcAft>
            </a:pPr>
            <a:r>
              <a:rPr kumimoji="1" lang="en-US" altLang="zh-CN" sz="2800" b="1">
                <a:solidFill>
                  <a:srgbClr val="0000FF"/>
                </a:solidFill>
                <a:latin typeface="Times New Roman" pitchFamily="18" charset="0"/>
                <a:ea typeface="楷体_GB2312" pitchFamily="49" charset="-122"/>
              </a:rPr>
              <a:t>789 109</a:t>
            </a:r>
          </a:p>
        </p:txBody>
      </p:sp>
      <p:sp>
        <p:nvSpPr>
          <p:cNvPr id="35" name="Text Box 22"/>
          <p:cNvSpPr txBox="1">
            <a:spLocks noChangeArrowheads="1"/>
          </p:cNvSpPr>
          <p:nvPr/>
        </p:nvSpPr>
        <p:spPr bwMode="auto">
          <a:xfrm>
            <a:off x="4500563" y="2668587"/>
            <a:ext cx="4319587" cy="2225675"/>
          </a:xfrm>
          <a:prstGeom prst="rect">
            <a:avLst/>
          </a:prstGeom>
          <a:noFill/>
          <a:ln w="9525">
            <a:noFill/>
            <a:miter lim="800000"/>
            <a:headEnd/>
            <a:tailEnd/>
          </a:ln>
          <a:effectLst/>
        </p:spPr>
        <p:txBody>
          <a:bodyPr>
            <a:spAutoFit/>
          </a:bodyPr>
          <a:lstStyle/>
          <a:p>
            <a:pPr algn="just" fontAlgn="base">
              <a:lnSpc>
                <a:spcPct val="125000"/>
              </a:lnSpc>
              <a:spcBef>
                <a:spcPct val="0"/>
              </a:spcBef>
              <a:spcAft>
                <a:spcPct val="0"/>
              </a:spcAft>
            </a:pPr>
            <a:r>
              <a:rPr kumimoji="1" lang="zh-CN" altLang="en-US" sz="2800" b="1">
                <a:solidFill>
                  <a:srgbClr val="0000FF"/>
                </a:solidFill>
                <a:latin typeface="Times New Roman" pitchFamily="18" charset="0"/>
              </a:rPr>
              <a:t>待排序关键字：</a:t>
            </a:r>
            <a:r>
              <a:rPr kumimoji="1" lang="en-US" altLang="zh-CN" sz="2800" b="1">
                <a:solidFill>
                  <a:srgbClr val="0000FF"/>
                </a:solidFill>
                <a:latin typeface="Times New Roman" pitchFamily="18" charset="0"/>
              </a:rPr>
              <a:t>321 986 123 432 543 018 765 678 987 789 098 890 109 901 210 012</a:t>
            </a:r>
            <a:endParaRPr kumimoji="1" lang="en-US" altLang="zh-CN" sz="2800">
              <a:solidFill>
                <a:srgbClr val="0000FF"/>
              </a:solidFill>
              <a:latin typeface="Times New Roman" pitchFamily="18" charset="0"/>
            </a:endParaRPr>
          </a:p>
        </p:txBody>
      </p:sp>
      <p:sp>
        <p:nvSpPr>
          <p:cNvPr id="36" name="Text Box 24"/>
          <p:cNvSpPr txBox="1">
            <a:spLocks noChangeArrowheads="1"/>
          </p:cNvSpPr>
          <p:nvPr/>
        </p:nvSpPr>
        <p:spPr bwMode="auto">
          <a:xfrm>
            <a:off x="396081" y="1002471"/>
            <a:ext cx="2232025" cy="519112"/>
          </a:xfrm>
          <a:prstGeom prst="rect">
            <a:avLst/>
          </a:prstGeom>
          <a:noFill/>
          <a:ln w="9525" algn="ctr">
            <a:noFill/>
            <a:miter lim="800000"/>
            <a:headEnd/>
            <a:tailEnd/>
          </a:ln>
          <a:effectLst/>
        </p:spPr>
        <p:txBody>
          <a:bodyPr>
            <a:spAutoFit/>
          </a:bodyPr>
          <a:lstStyle/>
          <a:p>
            <a:pPr fontAlgn="base">
              <a:spcBef>
                <a:spcPct val="20000"/>
              </a:spcBef>
              <a:spcAft>
                <a:spcPct val="0"/>
              </a:spcAft>
              <a:buFont typeface="Wingdings" pitchFamily="2" charset="2"/>
              <a:buChar char="p"/>
            </a:pPr>
            <a:r>
              <a:rPr kumimoji="1" lang="en-US" altLang="zh-CN" sz="2800" b="1">
                <a:solidFill>
                  <a:srgbClr val="003300"/>
                </a:solidFill>
                <a:latin typeface="Times New Roman" pitchFamily="18" charset="0"/>
              </a:rPr>
              <a:t> </a:t>
            </a:r>
            <a:r>
              <a:rPr kumimoji="1" lang="zh-CN" altLang="en-US" sz="2800" b="1">
                <a:solidFill>
                  <a:srgbClr val="003300"/>
                </a:solidFill>
                <a:latin typeface="Times New Roman" pitchFamily="18" charset="0"/>
              </a:rPr>
              <a:t>事例演示</a:t>
            </a:r>
          </a:p>
        </p:txBody>
      </p:sp>
      <p:sp>
        <p:nvSpPr>
          <p:cNvPr id="37" name="TextBox 36">
            <a:extLst>
              <a:ext uri="{FF2B5EF4-FFF2-40B4-BE49-F238E27FC236}">
                <a16:creationId xmlns:a16="http://schemas.microsoft.com/office/drawing/2014/main" id="{B408BEF8-A6D0-1245-B5BC-DE5CF0AE0E40}"/>
              </a:ext>
            </a:extLst>
          </p:cNvPr>
          <p:cNvSpPr txBox="1"/>
          <p:nvPr/>
        </p:nvSpPr>
        <p:spPr>
          <a:xfrm>
            <a:off x="4953000" y="4770437"/>
            <a:ext cx="2971800" cy="584775"/>
          </a:xfrm>
          <a:prstGeom prst="rect">
            <a:avLst/>
          </a:prstGeom>
          <a:solidFill>
            <a:schemeClr val="bg1"/>
          </a:solidFill>
          <a:ln w="19050">
            <a:solidFill>
              <a:srgbClr val="00B050"/>
            </a:solidFill>
          </a:ln>
        </p:spPr>
        <p:txBody>
          <a:bodyPr wrap="square" rtlCol="0">
            <a:spAutoFit/>
          </a:bodyPr>
          <a:lstStyle/>
          <a:p>
            <a:pPr algn="just"/>
            <a:r>
              <a:rPr lang="zh-CN" altLang="en-US" sz="1600" dirty="0">
                <a:solidFill>
                  <a:srgbClr val="FF0000"/>
                </a:solidFill>
              </a:rPr>
              <a:t>经过这轮排序，已经将所有数按照最后一位排好序</a:t>
            </a:r>
            <a:endParaRPr lang="en-US" altLang="zh-CN" sz="1600" b="1" dirty="0">
              <a:solidFill>
                <a:srgbClr val="FF0000"/>
              </a:solidFill>
            </a:endParaRPr>
          </a:p>
        </p:txBody>
      </p:sp>
    </p:spTree>
    <p:extLst>
      <p:ext uri="{BB962C8B-B14F-4D97-AF65-F5344CB8AC3E}">
        <p14:creationId xmlns:p14="http://schemas.microsoft.com/office/powerpoint/2010/main" val="3418909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3"/>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4"/>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3" presetClass="entr" presetSubtype="10" fill="hold" grpId="0" nodeType="clickEffect">
                                  <p:stCondLst>
                                    <p:cond delay="0"/>
                                  </p:stCondLst>
                                  <p:childTnLst>
                                    <p:set>
                                      <p:cBhvr>
                                        <p:cTn id="48" dur="1" fill="hold">
                                          <p:stCondLst>
                                            <p:cond delay="0"/>
                                          </p:stCondLst>
                                        </p:cTn>
                                        <p:tgtEl>
                                          <p:spTgt spid="37"/>
                                        </p:tgtEl>
                                        <p:attrNameLst>
                                          <p:attrName>style.visibility</p:attrName>
                                        </p:attrNameLst>
                                      </p:cBhvr>
                                      <p:to>
                                        <p:strVal val="visible"/>
                                      </p:to>
                                    </p:set>
                                    <p:animEffect transition="in" filter="blinds(horizontal)">
                                      <p:cBhvr>
                                        <p:cTn id="49"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18" grpId="0"/>
      <p:bldP spid="19" grpId="0"/>
      <p:bldP spid="20" grpId="0"/>
      <p:bldP spid="21" grpId="0"/>
      <p:bldP spid="22" grpId="0"/>
      <p:bldP spid="23" grpId="0"/>
      <p:bldP spid="24" grpId="0"/>
      <p:bldP spid="25" grpId="0"/>
      <p:bldP spid="26" grpId="0"/>
      <p:bldP spid="27" grpId="0"/>
      <p:bldP spid="28" grpId="0"/>
      <p:bldP spid="29" grpId="0"/>
      <p:bldP spid="30" grpId="0"/>
      <p:bldP spid="31" grpId="0"/>
      <p:bldP spid="32" grpId="0"/>
      <p:bldP spid="33" grpId="0"/>
      <p:bldP spid="34" grpId="0"/>
      <p:bldP spid="37" grpId="0" animBg="1"/>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0063EC4C-CFD8-4F45-A0A2-30028C1F73DB}" type="slidenum">
              <a:rPr lang="zh-CN" altLang="en-US" b="1">
                <a:solidFill>
                  <a:srgbClr val="F79646">
                    <a:lumMod val="75000"/>
                  </a:srgbClr>
                </a:solidFill>
              </a:rPr>
              <a:pPr/>
              <a:t>96</a:t>
            </a:fld>
            <a:endParaRPr lang="zh-CN" altLang="en-US" b="1" dirty="0">
              <a:solidFill>
                <a:srgbClr val="F79646">
                  <a:lumMod val="75000"/>
                </a:srgbClr>
              </a:solidFill>
            </a:endParaRPr>
          </a:p>
        </p:txBody>
      </p:sp>
      <p:sp>
        <p:nvSpPr>
          <p:cNvPr id="2" name="标题 1"/>
          <p:cNvSpPr>
            <a:spLocks noGrp="1"/>
          </p:cNvSpPr>
          <p:nvPr>
            <p:ph type="title"/>
          </p:nvPr>
        </p:nvSpPr>
        <p:spPr>
          <a:xfrm>
            <a:off x="457200" y="0"/>
            <a:ext cx="8229600" cy="1143000"/>
          </a:xfrm>
        </p:spPr>
        <p:txBody>
          <a:bodyPr>
            <a:normAutofit/>
          </a:bodyPr>
          <a:lstStyle/>
          <a:p>
            <a:pPr lvl="0" fontAlgn="base">
              <a:lnSpc>
                <a:spcPct val="150000"/>
              </a:lnSpc>
              <a:spcBef>
                <a:spcPct val="5000"/>
              </a:spcBef>
              <a:spcAft>
                <a:spcPct val="5000"/>
              </a:spcAft>
            </a:pPr>
            <a:r>
              <a:rPr kumimoji="1" lang="en-US" altLang="zh-CN" sz="3200" b="1" dirty="0">
                <a:latin typeface="Arial" charset="0"/>
                <a:ea typeface="宋体" charset="-122"/>
                <a:cs typeface="+mn-cs"/>
              </a:rPr>
              <a:t>6.6.1  </a:t>
            </a:r>
            <a:r>
              <a:rPr kumimoji="1" lang="zh-CN" altLang="en-US" sz="3200" b="1" dirty="0">
                <a:latin typeface="Arial" charset="0"/>
                <a:ea typeface="宋体" charset="-122"/>
                <a:cs typeface="+mn-cs"/>
              </a:rPr>
              <a:t>顺序基数排序</a:t>
            </a:r>
          </a:p>
        </p:txBody>
      </p:sp>
      <p:sp>
        <p:nvSpPr>
          <p:cNvPr id="4" name="日期占位符 3"/>
          <p:cNvSpPr>
            <a:spLocks noGrp="1"/>
          </p:cNvSpPr>
          <p:nvPr>
            <p:ph type="dt" sz="half" idx="4294967295"/>
          </p:nvPr>
        </p:nvSpPr>
        <p:spPr>
          <a:xfrm>
            <a:off x="0" y="6356350"/>
            <a:ext cx="2133600" cy="365125"/>
          </a:xfrm>
        </p:spPr>
        <p:txBody>
          <a:bodyPr/>
          <a:lstStyle/>
          <a:p>
            <a:fld id="{D01A4E0D-16C1-4B46-A305-F70F7B4BEB42}" type="datetime1">
              <a:rPr lang="zh-CN" altLang="en-US" b="1" smtClean="0">
                <a:solidFill>
                  <a:srgbClr val="F79646">
                    <a:lumMod val="75000"/>
                  </a:srgbClr>
                </a:solidFill>
              </a:rPr>
              <a:t>2025/4/9</a:t>
            </a:fld>
            <a:endParaRPr lang="zh-CN" altLang="en-US" b="1" dirty="0">
              <a:solidFill>
                <a:srgbClr val="F79646">
                  <a:lumMod val="75000"/>
                </a:srgbClr>
              </a:solidFill>
            </a:endParaRPr>
          </a:p>
        </p:txBody>
      </p:sp>
      <p:pic>
        <p:nvPicPr>
          <p:cNvPr id="2049" name="Picture 1" descr="C:\Users\Haijun\AppData\Roaming\Tencent\Users\2968516474\QQ\WinTemp\RichOle\O5)[OOM[}$H7(6{A~41GY`Q.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73137" y="1"/>
            <a:ext cx="970863" cy="838199"/>
          </a:xfrm>
          <a:prstGeom prst="rect">
            <a:avLst/>
          </a:prstGeom>
          <a:noFill/>
          <a:extLst>
            <a:ext uri="{909E8E84-426E-40DD-AFC4-6F175D3DCCD1}">
              <a14:hiddenFill xmlns:a14="http://schemas.microsoft.com/office/drawing/2010/main">
                <a:solidFill>
                  <a:srgbClr val="FFFFFF"/>
                </a:solidFill>
              </a14:hiddenFill>
            </a:ext>
          </a:extLst>
        </p:spPr>
      </p:pic>
      <p:cxnSp>
        <p:nvCxnSpPr>
          <p:cNvPr id="12" name="直接连接符 11"/>
          <p:cNvCxnSpPr/>
          <p:nvPr/>
        </p:nvCxnSpPr>
        <p:spPr>
          <a:xfrm>
            <a:off x="457200" y="6324600"/>
            <a:ext cx="822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Text Box 3"/>
          <p:cNvSpPr txBox="1">
            <a:spLocks noChangeArrowheads="1"/>
          </p:cNvSpPr>
          <p:nvPr/>
        </p:nvSpPr>
        <p:spPr bwMode="auto">
          <a:xfrm>
            <a:off x="1403350" y="1409700"/>
            <a:ext cx="938213" cy="625475"/>
          </a:xfrm>
          <a:prstGeom prst="rect">
            <a:avLst/>
          </a:prstGeom>
          <a:noFill/>
          <a:ln w="9525" algn="ctr">
            <a:noFill/>
            <a:miter lim="800000"/>
            <a:headEnd/>
            <a:tailEnd/>
          </a:ln>
          <a:effectLst/>
        </p:spPr>
        <p:txBody>
          <a:bodyPr>
            <a:spAutoFit/>
          </a:bodyPr>
          <a:lstStyle/>
          <a:p>
            <a:pPr algn="just" fontAlgn="base">
              <a:lnSpc>
                <a:spcPct val="125000"/>
              </a:lnSpc>
              <a:spcBef>
                <a:spcPct val="0"/>
              </a:spcBef>
              <a:spcAft>
                <a:spcPct val="0"/>
              </a:spcAft>
            </a:pPr>
            <a:r>
              <a:rPr kumimoji="1" lang="en-US" altLang="zh-CN" sz="2800" b="1">
                <a:solidFill>
                  <a:srgbClr val="0000FF"/>
                </a:solidFill>
                <a:latin typeface="Times New Roman" pitchFamily="18" charset="0"/>
                <a:ea typeface="楷体_GB2312" pitchFamily="49" charset="-122"/>
              </a:rPr>
              <a:t>Q[0]</a:t>
            </a:r>
          </a:p>
        </p:txBody>
      </p:sp>
      <p:sp>
        <p:nvSpPr>
          <p:cNvPr id="14" name="Text Box 4"/>
          <p:cNvSpPr txBox="1">
            <a:spLocks noChangeArrowheads="1"/>
          </p:cNvSpPr>
          <p:nvPr/>
        </p:nvSpPr>
        <p:spPr bwMode="auto">
          <a:xfrm>
            <a:off x="1403350" y="1936750"/>
            <a:ext cx="938213" cy="625475"/>
          </a:xfrm>
          <a:prstGeom prst="rect">
            <a:avLst/>
          </a:prstGeom>
          <a:noFill/>
          <a:ln w="9525" algn="ctr">
            <a:noFill/>
            <a:miter lim="800000"/>
            <a:headEnd/>
            <a:tailEnd/>
          </a:ln>
          <a:effectLst/>
        </p:spPr>
        <p:txBody>
          <a:bodyPr>
            <a:spAutoFit/>
          </a:bodyPr>
          <a:lstStyle/>
          <a:p>
            <a:pPr algn="just" fontAlgn="base">
              <a:lnSpc>
                <a:spcPct val="125000"/>
              </a:lnSpc>
              <a:spcBef>
                <a:spcPct val="0"/>
              </a:spcBef>
              <a:spcAft>
                <a:spcPct val="0"/>
              </a:spcAft>
            </a:pPr>
            <a:r>
              <a:rPr kumimoji="1" lang="en-US" altLang="zh-CN" sz="2800" b="1">
                <a:solidFill>
                  <a:srgbClr val="0000FF"/>
                </a:solidFill>
                <a:latin typeface="Times New Roman" pitchFamily="18" charset="0"/>
                <a:ea typeface="楷体_GB2312" pitchFamily="49" charset="-122"/>
              </a:rPr>
              <a:t>Q[1]</a:t>
            </a:r>
          </a:p>
        </p:txBody>
      </p:sp>
      <p:sp>
        <p:nvSpPr>
          <p:cNvPr id="15" name="Text Box 5"/>
          <p:cNvSpPr txBox="1">
            <a:spLocks noChangeArrowheads="1"/>
          </p:cNvSpPr>
          <p:nvPr/>
        </p:nvSpPr>
        <p:spPr bwMode="auto">
          <a:xfrm>
            <a:off x="1403350" y="2463800"/>
            <a:ext cx="938213" cy="625475"/>
          </a:xfrm>
          <a:prstGeom prst="rect">
            <a:avLst/>
          </a:prstGeom>
          <a:noFill/>
          <a:ln w="9525" algn="ctr">
            <a:noFill/>
            <a:miter lim="800000"/>
            <a:headEnd/>
            <a:tailEnd/>
          </a:ln>
          <a:effectLst/>
        </p:spPr>
        <p:txBody>
          <a:bodyPr>
            <a:spAutoFit/>
          </a:bodyPr>
          <a:lstStyle/>
          <a:p>
            <a:pPr algn="just" fontAlgn="base">
              <a:lnSpc>
                <a:spcPct val="125000"/>
              </a:lnSpc>
              <a:spcBef>
                <a:spcPct val="0"/>
              </a:spcBef>
              <a:spcAft>
                <a:spcPct val="0"/>
              </a:spcAft>
            </a:pPr>
            <a:r>
              <a:rPr kumimoji="1" lang="en-US" altLang="zh-CN" sz="2800" b="1">
                <a:solidFill>
                  <a:srgbClr val="0000FF"/>
                </a:solidFill>
                <a:latin typeface="Times New Roman" pitchFamily="18" charset="0"/>
                <a:ea typeface="楷体_GB2312" pitchFamily="49" charset="-122"/>
              </a:rPr>
              <a:t>Q[2]</a:t>
            </a:r>
          </a:p>
        </p:txBody>
      </p:sp>
      <p:sp>
        <p:nvSpPr>
          <p:cNvPr id="16" name="Text Box 6"/>
          <p:cNvSpPr txBox="1">
            <a:spLocks noChangeArrowheads="1"/>
          </p:cNvSpPr>
          <p:nvPr/>
        </p:nvSpPr>
        <p:spPr bwMode="auto">
          <a:xfrm>
            <a:off x="1403350" y="2968625"/>
            <a:ext cx="938213" cy="625475"/>
          </a:xfrm>
          <a:prstGeom prst="rect">
            <a:avLst/>
          </a:prstGeom>
          <a:noFill/>
          <a:ln w="9525" algn="ctr">
            <a:noFill/>
            <a:miter lim="800000"/>
            <a:headEnd/>
            <a:tailEnd/>
          </a:ln>
          <a:effectLst/>
        </p:spPr>
        <p:txBody>
          <a:bodyPr>
            <a:spAutoFit/>
          </a:bodyPr>
          <a:lstStyle/>
          <a:p>
            <a:pPr algn="just" fontAlgn="base">
              <a:lnSpc>
                <a:spcPct val="125000"/>
              </a:lnSpc>
              <a:spcBef>
                <a:spcPct val="0"/>
              </a:spcBef>
              <a:spcAft>
                <a:spcPct val="0"/>
              </a:spcAft>
            </a:pPr>
            <a:r>
              <a:rPr kumimoji="1" lang="en-US" altLang="zh-CN" sz="2800" b="1">
                <a:solidFill>
                  <a:srgbClr val="0000FF"/>
                </a:solidFill>
                <a:latin typeface="Times New Roman" pitchFamily="18" charset="0"/>
                <a:ea typeface="楷体_GB2312" pitchFamily="49" charset="-122"/>
              </a:rPr>
              <a:t>Q[3]</a:t>
            </a:r>
          </a:p>
        </p:txBody>
      </p:sp>
      <p:sp>
        <p:nvSpPr>
          <p:cNvPr id="17" name="Text Box 7"/>
          <p:cNvSpPr txBox="1">
            <a:spLocks noChangeArrowheads="1"/>
          </p:cNvSpPr>
          <p:nvPr/>
        </p:nvSpPr>
        <p:spPr bwMode="auto">
          <a:xfrm>
            <a:off x="1403350" y="3471862"/>
            <a:ext cx="938213" cy="625475"/>
          </a:xfrm>
          <a:prstGeom prst="rect">
            <a:avLst/>
          </a:prstGeom>
          <a:noFill/>
          <a:ln w="9525" algn="ctr">
            <a:noFill/>
            <a:miter lim="800000"/>
            <a:headEnd/>
            <a:tailEnd/>
          </a:ln>
          <a:effectLst/>
        </p:spPr>
        <p:txBody>
          <a:bodyPr>
            <a:spAutoFit/>
          </a:bodyPr>
          <a:lstStyle/>
          <a:p>
            <a:pPr algn="just" fontAlgn="base">
              <a:lnSpc>
                <a:spcPct val="125000"/>
              </a:lnSpc>
              <a:spcBef>
                <a:spcPct val="0"/>
              </a:spcBef>
              <a:spcAft>
                <a:spcPct val="0"/>
              </a:spcAft>
            </a:pPr>
            <a:r>
              <a:rPr kumimoji="1" lang="en-US" altLang="zh-CN" sz="2800" b="1">
                <a:solidFill>
                  <a:srgbClr val="0000FF"/>
                </a:solidFill>
                <a:latin typeface="Times New Roman" pitchFamily="18" charset="0"/>
                <a:ea typeface="楷体_GB2312" pitchFamily="49" charset="-122"/>
              </a:rPr>
              <a:t>Q[4]</a:t>
            </a:r>
          </a:p>
        </p:txBody>
      </p:sp>
      <p:sp>
        <p:nvSpPr>
          <p:cNvPr id="18" name="Text Box 8"/>
          <p:cNvSpPr txBox="1">
            <a:spLocks noChangeArrowheads="1"/>
          </p:cNvSpPr>
          <p:nvPr/>
        </p:nvSpPr>
        <p:spPr bwMode="auto">
          <a:xfrm>
            <a:off x="1403350" y="3903662"/>
            <a:ext cx="938213" cy="625475"/>
          </a:xfrm>
          <a:prstGeom prst="rect">
            <a:avLst/>
          </a:prstGeom>
          <a:noFill/>
          <a:ln w="9525" algn="ctr">
            <a:noFill/>
            <a:miter lim="800000"/>
            <a:headEnd/>
            <a:tailEnd/>
          </a:ln>
          <a:effectLst/>
        </p:spPr>
        <p:txBody>
          <a:bodyPr>
            <a:spAutoFit/>
          </a:bodyPr>
          <a:lstStyle/>
          <a:p>
            <a:pPr algn="just" fontAlgn="base">
              <a:lnSpc>
                <a:spcPct val="125000"/>
              </a:lnSpc>
              <a:spcBef>
                <a:spcPct val="0"/>
              </a:spcBef>
              <a:spcAft>
                <a:spcPct val="0"/>
              </a:spcAft>
            </a:pPr>
            <a:r>
              <a:rPr kumimoji="1" lang="en-US" altLang="zh-CN" sz="2800" b="1">
                <a:solidFill>
                  <a:srgbClr val="0000FF"/>
                </a:solidFill>
                <a:latin typeface="Times New Roman" pitchFamily="18" charset="0"/>
                <a:ea typeface="楷体_GB2312" pitchFamily="49" charset="-122"/>
              </a:rPr>
              <a:t>Q[5]</a:t>
            </a:r>
          </a:p>
        </p:txBody>
      </p:sp>
      <p:sp>
        <p:nvSpPr>
          <p:cNvPr id="19" name="Text Box 9"/>
          <p:cNvSpPr txBox="1">
            <a:spLocks noChangeArrowheads="1"/>
          </p:cNvSpPr>
          <p:nvPr/>
        </p:nvSpPr>
        <p:spPr bwMode="auto">
          <a:xfrm>
            <a:off x="1403350" y="4457700"/>
            <a:ext cx="938213" cy="625475"/>
          </a:xfrm>
          <a:prstGeom prst="rect">
            <a:avLst/>
          </a:prstGeom>
          <a:noFill/>
          <a:ln w="9525" algn="ctr">
            <a:noFill/>
            <a:miter lim="800000"/>
            <a:headEnd/>
            <a:tailEnd/>
          </a:ln>
          <a:effectLst/>
        </p:spPr>
        <p:txBody>
          <a:bodyPr>
            <a:spAutoFit/>
          </a:bodyPr>
          <a:lstStyle/>
          <a:p>
            <a:pPr algn="just" fontAlgn="base">
              <a:lnSpc>
                <a:spcPct val="125000"/>
              </a:lnSpc>
              <a:spcBef>
                <a:spcPct val="0"/>
              </a:spcBef>
              <a:spcAft>
                <a:spcPct val="0"/>
              </a:spcAft>
            </a:pPr>
            <a:r>
              <a:rPr kumimoji="1" lang="en-US" altLang="zh-CN" sz="2800" b="1">
                <a:solidFill>
                  <a:srgbClr val="0000FF"/>
                </a:solidFill>
                <a:latin typeface="Times New Roman" pitchFamily="18" charset="0"/>
                <a:ea typeface="楷体_GB2312" pitchFamily="49" charset="-122"/>
              </a:rPr>
              <a:t>Q[6]</a:t>
            </a:r>
          </a:p>
        </p:txBody>
      </p:sp>
      <p:sp>
        <p:nvSpPr>
          <p:cNvPr id="20" name="Text Box 10"/>
          <p:cNvSpPr txBox="1">
            <a:spLocks noChangeArrowheads="1"/>
          </p:cNvSpPr>
          <p:nvPr/>
        </p:nvSpPr>
        <p:spPr bwMode="auto">
          <a:xfrm>
            <a:off x="1403350" y="4960937"/>
            <a:ext cx="938213" cy="625475"/>
          </a:xfrm>
          <a:prstGeom prst="rect">
            <a:avLst/>
          </a:prstGeom>
          <a:noFill/>
          <a:ln w="9525" algn="ctr">
            <a:noFill/>
            <a:miter lim="800000"/>
            <a:headEnd/>
            <a:tailEnd/>
          </a:ln>
          <a:effectLst/>
        </p:spPr>
        <p:txBody>
          <a:bodyPr>
            <a:spAutoFit/>
          </a:bodyPr>
          <a:lstStyle/>
          <a:p>
            <a:pPr algn="just" fontAlgn="base">
              <a:lnSpc>
                <a:spcPct val="125000"/>
              </a:lnSpc>
              <a:spcBef>
                <a:spcPct val="0"/>
              </a:spcBef>
              <a:spcAft>
                <a:spcPct val="0"/>
              </a:spcAft>
            </a:pPr>
            <a:r>
              <a:rPr kumimoji="1" lang="en-US" altLang="zh-CN" sz="2800" b="1">
                <a:solidFill>
                  <a:srgbClr val="0000FF"/>
                </a:solidFill>
                <a:latin typeface="Times New Roman" pitchFamily="18" charset="0"/>
                <a:ea typeface="楷体_GB2312" pitchFamily="49" charset="-122"/>
              </a:rPr>
              <a:t>Q[7]</a:t>
            </a:r>
          </a:p>
        </p:txBody>
      </p:sp>
      <p:sp>
        <p:nvSpPr>
          <p:cNvPr id="21" name="Text Box 11"/>
          <p:cNvSpPr txBox="1">
            <a:spLocks noChangeArrowheads="1"/>
          </p:cNvSpPr>
          <p:nvPr/>
        </p:nvSpPr>
        <p:spPr bwMode="auto">
          <a:xfrm>
            <a:off x="1403350" y="5464175"/>
            <a:ext cx="938213" cy="625475"/>
          </a:xfrm>
          <a:prstGeom prst="rect">
            <a:avLst/>
          </a:prstGeom>
          <a:noFill/>
          <a:ln w="9525" algn="ctr">
            <a:noFill/>
            <a:miter lim="800000"/>
            <a:headEnd/>
            <a:tailEnd/>
          </a:ln>
          <a:effectLst/>
        </p:spPr>
        <p:txBody>
          <a:bodyPr>
            <a:spAutoFit/>
          </a:bodyPr>
          <a:lstStyle/>
          <a:p>
            <a:pPr algn="just" fontAlgn="base">
              <a:lnSpc>
                <a:spcPct val="125000"/>
              </a:lnSpc>
              <a:spcBef>
                <a:spcPct val="0"/>
              </a:spcBef>
              <a:spcAft>
                <a:spcPct val="0"/>
              </a:spcAft>
            </a:pPr>
            <a:r>
              <a:rPr kumimoji="1" lang="en-US" altLang="zh-CN" sz="2800" b="1">
                <a:solidFill>
                  <a:srgbClr val="0000FF"/>
                </a:solidFill>
                <a:latin typeface="Times New Roman" pitchFamily="18" charset="0"/>
                <a:ea typeface="楷体_GB2312" pitchFamily="49" charset="-122"/>
              </a:rPr>
              <a:t>Q[8]</a:t>
            </a:r>
          </a:p>
        </p:txBody>
      </p:sp>
      <p:sp>
        <p:nvSpPr>
          <p:cNvPr id="22" name="Text Box 12"/>
          <p:cNvSpPr txBox="1">
            <a:spLocks noChangeArrowheads="1"/>
          </p:cNvSpPr>
          <p:nvPr/>
        </p:nvSpPr>
        <p:spPr bwMode="auto">
          <a:xfrm>
            <a:off x="1403350" y="5969000"/>
            <a:ext cx="938213" cy="625475"/>
          </a:xfrm>
          <a:prstGeom prst="rect">
            <a:avLst/>
          </a:prstGeom>
          <a:noFill/>
          <a:ln w="9525" algn="ctr">
            <a:noFill/>
            <a:miter lim="800000"/>
            <a:headEnd/>
            <a:tailEnd/>
          </a:ln>
          <a:effectLst/>
        </p:spPr>
        <p:txBody>
          <a:bodyPr>
            <a:spAutoFit/>
          </a:bodyPr>
          <a:lstStyle/>
          <a:p>
            <a:pPr algn="just" fontAlgn="base">
              <a:lnSpc>
                <a:spcPct val="125000"/>
              </a:lnSpc>
              <a:spcBef>
                <a:spcPct val="0"/>
              </a:spcBef>
              <a:spcAft>
                <a:spcPct val="0"/>
              </a:spcAft>
            </a:pPr>
            <a:r>
              <a:rPr kumimoji="1" lang="en-US" altLang="zh-CN" sz="2800" b="1">
                <a:solidFill>
                  <a:srgbClr val="0000FF"/>
                </a:solidFill>
                <a:latin typeface="Times New Roman" pitchFamily="18" charset="0"/>
                <a:ea typeface="楷体_GB2312" pitchFamily="49" charset="-122"/>
              </a:rPr>
              <a:t>Q[9]</a:t>
            </a:r>
          </a:p>
        </p:txBody>
      </p:sp>
      <p:sp>
        <p:nvSpPr>
          <p:cNvPr id="23" name="Text Box 13"/>
          <p:cNvSpPr txBox="1">
            <a:spLocks noChangeArrowheads="1"/>
          </p:cNvSpPr>
          <p:nvPr/>
        </p:nvSpPr>
        <p:spPr bwMode="auto">
          <a:xfrm>
            <a:off x="2503488" y="1431925"/>
            <a:ext cx="1781175" cy="625475"/>
          </a:xfrm>
          <a:prstGeom prst="rect">
            <a:avLst/>
          </a:prstGeom>
          <a:noFill/>
          <a:ln w="9525" algn="ctr">
            <a:noFill/>
            <a:miter lim="800000"/>
            <a:headEnd/>
            <a:tailEnd/>
          </a:ln>
          <a:effectLst/>
        </p:spPr>
        <p:txBody>
          <a:bodyPr>
            <a:spAutoFit/>
          </a:bodyPr>
          <a:lstStyle/>
          <a:p>
            <a:pPr algn="just" fontAlgn="base">
              <a:lnSpc>
                <a:spcPct val="125000"/>
              </a:lnSpc>
              <a:spcBef>
                <a:spcPct val="0"/>
              </a:spcBef>
              <a:spcAft>
                <a:spcPct val="0"/>
              </a:spcAft>
            </a:pPr>
            <a:r>
              <a:rPr kumimoji="1" lang="en-US" altLang="zh-CN" sz="2800" b="1">
                <a:solidFill>
                  <a:srgbClr val="0000FF"/>
                </a:solidFill>
                <a:latin typeface="Times New Roman" pitchFamily="18" charset="0"/>
                <a:ea typeface="楷体_GB2312" pitchFamily="49" charset="-122"/>
              </a:rPr>
              <a:t>901 109</a:t>
            </a:r>
          </a:p>
        </p:txBody>
      </p:sp>
      <p:sp>
        <p:nvSpPr>
          <p:cNvPr id="24" name="Text Box 14"/>
          <p:cNvSpPr txBox="1">
            <a:spLocks noChangeArrowheads="1"/>
          </p:cNvSpPr>
          <p:nvPr/>
        </p:nvSpPr>
        <p:spPr bwMode="auto">
          <a:xfrm>
            <a:off x="2503488" y="2008187"/>
            <a:ext cx="2212975" cy="625475"/>
          </a:xfrm>
          <a:prstGeom prst="rect">
            <a:avLst/>
          </a:prstGeom>
          <a:noFill/>
          <a:ln w="9525" algn="ctr">
            <a:noFill/>
            <a:miter lim="800000"/>
            <a:headEnd/>
            <a:tailEnd/>
          </a:ln>
          <a:effectLst/>
        </p:spPr>
        <p:txBody>
          <a:bodyPr>
            <a:spAutoFit/>
          </a:bodyPr>
          <a:lstStyle/>
          <a:p>
            <a:pPr algn="just" fontAlgn="base">
              <a:lnSpc>
                <a:spcPct val="125000"/>
              </a:lnSpc>
              <a:spcBef>
                <a:spcPct val="0"/>
              </a:spcBef>
              <a:spcAft>
                <a:spcPct val="0"/>
              </a:spcAft>
            </a:pPr>
            <a:r>
              <a:rPr kumimoji="1" lang="en-US" altLang="zh-CN" sz="2800" b="1">
                <a:solidFill>
                  <a:srgbClr val="0000FF"/>
                </a:solidFill>
                <a:latin typeface="Times New Roman" pitchFamily="18" charset="0"/>
                <a:ea typeface="楷体_GB2312" pitchFamily="49" charset="-122"/>
              </a:rPr>
              <a:t>210 012 018</a:t>
            </a:r>
          </a:p>
        </p:txBody>
      </p:sp>
      <p:sp>
        <p:nvSpPr>
          <p:cNvPr id="25" name="Text Box 15"/>
          <p:cNvSpPr txBox="1">
            <a:spLocks noChangeArrowheads="1"/>
          </p:cNvSpPr>
          <p:nvPr/>
        </p:nvSpPr>
        <p:spPr bwMode="auto">
          <a:xfrm>
            <a:off x="2555875" y="2562225"/>
            <a:ext cx="1781175" cy="625475"/>
          </a:xfrm>
          <a:prstGeom prst="rect">
            <a:avLst/>
          </a:prstGeom>
          <a:noFill/>
          <a:ln w="9525" algn="ctr">
            <a:noFill/>
            <a:miter lim="800000"/>
            <a:headEnd/>
            <a:tailEnd/>
          </a:ln>
          <a:effectLst/>
        </p:spPr>
        <p:txBody>
          <a:bodyPr>
            <a:spAutoFit/>
          </a:bodyPr>
          <a:lstStyle/>
          <a:p>
            <a:pPr algn="just" fontAlgn="base">
              <a:lnSpc>
                <a:spcPct val="125000"/>
              </a:lnSpc>
              <a:spcBef>
                <a:spcPct val="0"/>
              </a:spcBef>
              <a:spcAft>
                <a:spcPct val="0"/>
              </a:spcAft>
            </a:pPr>
            <a:r>
              <a:rPr kumimoji="1" lang="en-US" altLang="zh-CN" sz="2800" b="1">
                <a:solidFill>
                  <a:srgbClr val="0000FF"/>
                </a:solidFill>
                <a:latin typeface="Times New Roman" pitchFamily="18" charset="0"/>
                <a:ea typeface="楷体_GB2312" pitchFamily="49" charset="-122"/>
              </a:rPr>
              <a:t>321 123</a:t>
            </a:r>
          </a:p>
        </p:txBody>
      </p:sp>
      <p:sp>
        <p:nvSpPr>
          <p:cNvPr id="26" name="Text Box 16"/>
          <p:cNvSpPr txBox="1">
            <a:spLocks noChangeArrowheads="1"/>
          </p:cNvSpPr>
          <p:nvPr/>
        </p:nvSpPr>
        <p:spPr bwMode="auto">
          <a:xfrm>
            <a:off x="2574925" y="2994025"/>
            <a:ext cx="844550" cy="625475"/>
          </a:xfrm>
          <a:prstGeom prst="rect">
            <a:avLst/>
          </a:prstGeom>
          <a:noFill/>
          <a:ln w="9525" algn="ctr">
            <a:noFill/>
            <a:miter lim="800000"/>
            <a:headEnd/>
            <a:tailEnd/>
          </a:ln>
          <a:effectLst/>
        </p:spPr>
        <p:txBody>
          <a:bodyPr>
            <a:spAutoFit/>
          </a:bodyPr>
          <a:lstStyle/>
          <a:p>
            <a:pPr algn="just" fontAlgn="base">
              <a:lnSpc>
                <a:spcPct val="125000"/>
              </a:lnSpc>
              <a:spcBef>
                <a:spcPct val="0"/>
              </a:spcBef>
              <a:spcAft>
                <a:spcPct val="0"/>
              </a:spcAft>
            </a:pPr>
            <a:r>
              <a:rPr kumimoji="1" lang="en-US" altLang="zh-CN" sz="2800" b="1">
                <a:solidFill>
                  <a:srgbClr val="0000FF"/>
                </a:solidFill>
                <a:latin typeface="Times New Roman" pitchFamily="18" charset="0"/>
                <a:ea typeface="楷体_GB2312" pitchFamily="49" charset="-122"/>
              </a:rPr>
              <a:t>432</a:t>
            </a:r>
          </a:p>
        </p:txBody>
      </p:sp>
      <p:sp>
        <p:nvSpPr>
          <p:cNvPr id="27" name="Text Box 17"/>
          <p:cNvSpPr txBox="1">
            <a:spLocks noChangeArrowheads="1"/>
          </p:cNvSpPr>
          <p:nvPr/>
        </p:nvSpPr>
        <p:spPr bwMode="auto">
          <a:xfrm>
            <a:off x="2627313" y="3498850"/>
            <a:ext cx="792162" cy="625475"/>
          </a:xfrm>
          <a:prstGeom prst="rect">
            <a:avLst/>
          </a:prstGeom>
          <a:noFill/>
          <a:ln w="9525" algn="ctr">
            <a:noFill/>
            <a:miter lim="800000"/>
            <a:headEnd/>
            <a:tailEnd/>
          </a:ln>
          <a:effectLst/>
        </p:spPr>
        <p:txBody>
          <a:bodyPr>
            <a:spAutoFit/>
          </a:bodyPr>
          <a:lstStyle/>
          <a:p>
            <a:pPr algn="just" fontAlgn="base">
              <a:lnSpc>
                <a:spcPct val="125000"/>
              </a:lnSpc>
              <a:spcBef>
                <a:spcPct val="0"/>
              </a:spcBef>
              <a:spcAft>
                <a:spcPct val="0"/>
              </a:spcAft>
            </a:pPr>
            <a:r>
              <a:rPr kumimoji="1" lang="en-US" altLang="zh-CN" sz="2800" b="1">
                <a:solidFill>
                  <a:srgbClr val="0000FF"/>
                </a:solidFill>
                <a:latin typeface="Times New Roman" pitchFamily="18" charset="0"/>
                <a:ea typeface="楷体_GB2312" pitchFamily="49" charset="-122"/>
              </a:rPr>
              <a:t>543</a:t>
            </a:r>
          </a:p>
        </p:txBody>
      </p:sp>
      <p:sp>
        <p:nvSpPr>
          <p:cNvPr id="28" name="Text Box 18"/>
          <p:cNvSpPr txBox="1">
            <a:spLocks noChangeArrowheads="1"/>
          </p:cNvSpPr>
          <p:nvPr/>
        </p:nvSpPr>
        <p:spPr bwMode="auto">
          <a:xfrm>
            <a:off x="2555875" y="4529137"/>
            <a:ext cx="1781175" cy="625475"/>
          </a:xfrm>
          <a:prstGeom prst="rect">
            <a:avLst/>
          </a:prstGeom>
          <a:noFill/>
          <a:ln w="9525" algn="ctr">
            <a:noFill/>
            <a:miter lim="800000"/>
            <a:headEnd/>
            <a:tailEnd/>
          </a:ln>
          <a:effectLst/>
        </p:spPr>
        <p:txBody>
          <a:bodyPr>
            <a:spAutoFit/>
          </a:bodyPr>
          <a:lstStyle/>
          <a:p>
            <a:pPr algn="just" fontAlgn="base">
              <a:lnSpc>
                <a:spcPct val="125000"/>
              </a:lnSpc>
              <a:spcBef>
                <a:spcPct val="0"/>
              </a:spcBef>
              <a:spcAft>
                <a:spcPct val="0"/>
              </a:spcAft>
            </a:pPr>
            <a:r>
              <a:rPr kumimoji="1" lang="en-US" altLang="zh-CN" sz="2800" b="1">
                <a:solidFill>
                  <a:srgbClr val="0000FF"/>
                </a:solidFill>
                <a:latin typeface="Times New Roman" pitchFamily="18" charset="0"/>
                <a:ea typeface="楷体_GB2312" pitchFamily="49" charset="-122"/>
              </a:rPr>
              <a:t>765</a:t>
            </a:r>
          </a:p>
        </p:txBody>
      </p:sp>
      <p:sp>
        <p:nvSpPr>
          <p:cNvPr id="29" name="Text Box 19"/>
          <p:cNvSpPr txBox="1">
            <a:spLocks noChangeArrowheads="1"/>
          </p:cNvSpPr>
          <p:nvPr/>
        </p:nvSpPr>
        <p:spPr bwMode="auto">
          <a:xfrm>
            <a:off x="2555875" y="5010150"/>
            <a:ext cx="1781175" cy="625475"/>
          </a:xfrm>
          <a:prstGeom prst="rect">
            <a:avLst/>
          </a:prstGeom>
          <a:noFill/>
          <a:ln w="9525" algn="ctr">
            <a:noFill/>
            <a:miter lim="800000"/>
            <a:headEnd/>
            <a:tailEnd/>
          </a:ln>
          <a:effectLst/>
        </p:spPr>
        <p:txBody>
          <a:bodyPr>
            <a:spAutoFit/>
          </a:bodyPr>
          <a:lstStyle/>
          <a:p>
            <a:pPr algn="just" fontAlgn="base">
              <a:lnSpc>
                <a:spcPct val="125000"/>
              </a:lnSpc>
              <a:spcBef>
                <a:spcPct val="0"/>
              </a:spcBef>
              <a:spcAft>
                <a:spcPct val="0"/>
              </a:spcAft>
            </a:pPr>
            <a:r>
              <a:rPr kumimoji="1" lang="en-US" altLang="zh-CN" sz="2800" b="1">
                <a:solidFill>
                  <a:srgbClr val="0000FF"/>
                </a:solidFill>
                <a:latin typeface="Times New Roman" pitchFamily="18" charset="0"/>
                <a:ea typeface="楷体_GB2312" pitchFamily="49" charset="-122"/>
              </a:rPr>
              <a:t>678</a:t>
            </a:r>
          </a:p>
        </p:txBody>
      </p:sp>
      <p:sp>
        <p:nvSpPr>
          <p:cNvPr id="30" name="Text Box 20"/>
          <p:cNvSpPr txBox="1">
            <a:spLocks noChangeArrowheads="1"/>
          </p:cNvSpPr>
          <p:nvPr/>
        </p:nvSpPr>
        <p:spPr bwMode="auto">
          <a:xfrm>
            <a:off x="2555875" y="5514975"/>
            <a:ext cx="2447925" cy="625475"/>
          </a:xfrm>
          <a:prstGeom prst="rect">
            <a:avLst/>
          </a:prstGeom>
          <a:noFill/>
          <a:ln w="9525" algn="ctr">
            <a:noFill/>
            <a:miter lim="800000"/>
            <a:headEnd/>
            <a:tailEnd/>
          </a:ln>
          <a:effectLst/>
        </p:spPr>
        <p:txBody>
          <a:bodyPr>
            <a:spAutoFit/>
          </a:bodyPr>
          <a:lstStyle/>
          <a:p>
            <a:pPr algn="just" fontAlgn="base">
              <a:lnSpc>
                <a:spcPct val="125000"/>
              </a:lnSpc>
              <a:spcBef>
                <a:spcPct val="0"/>
              </a:spcBef>
              <a:spcAft>
                <a:spcPct val="0"/>
              </a:spcAft>
            </a:pPr>
            <a:r>
              <a:rPr kumimoji="1" lang="en-US" altLang="zh-CN" sz="2800" b="1">
                <a:solidFill>
                  <a:srgbClr val="0000FF"/>
                </a:solidFill>
                <a:latin typeface="Times New Roman" pitchFamily="18" charset="0"/>
                <a:ea typeface="楷体_GB2312" pitchFamily="49" charset="-122"/>
              </a:rPr>
              <a:t>986 987 789</a:t>
            </a:r>
          </a:p>
        </p:txBody>
      </p:sp>
      <p:sp>
        <p:nvSpPr>
          <p:cNvPr id="31" name="Text Box 21"/>
          <p:cNvSpPr txBox="1">
            <a:spLocks noChangeArrowheads="1"/>
          </p:cNvSpPr>
          <p:nvPr/>
        </p:nvSpPr>
        <p:spPr bwMode="auto">
          <a:xfrm>
            <a:off x="2555875" y="6040437"/>
            <a:ext cx="1511300" cy="625475"/>
          </a:xfrm>
          <a:prstGeom prst="rect">
            <a:avLst/>
          </a:prstGeom>
          <a:noFill/>
          <a:ln w="9525" algn="ctr">
            <a:noFill/>
            <a:miter lim="800000"/>
            <a:headEnd/>
            <a:tailEnd/>
          </a:ln>
          <a:effectLst/>
        </p:spPr>
        <p:txBody>
          <a:bodyPr>
            <a:spAutoFit/>
          </a:bodyPr>
          <a:lstStyle/>
          <a:p>
            <a:pPr algn="just" fontAlgn="base">
              <a:lnSpc>
                <a:spcPct val="125000"/>
              </a:lnSpc>
              <a:spcBef>
                <a:spcPct val="0"/>
              </a:spcBef>
              <a:spcAft>
                <a:spcPct val="0"/>
              </a:spcAft>
            </a:pPr>
            <a:r>
              <a:rPr kumimoji="1" lang="en-US" altLang="zh-CN" sz="2800" b="1">
                <a:solidFill>
                  <a:srgbClr val="0000FF"/>
                </a:solidFill>
                <a:latin typeface="Times New Roman" pitchFamily="18" charset="0"/>
                <a:ea typeface="楷体_GB2312" pitchFamily="49" charset="-122"/>
              </a:rPr>
              <a:t>890 098</a:t>
            </a:r>
          </a:p>
        </p:txBody>
      </p:sp>
      <p:sp>
        <p:nvSpPr>
          <p:cNvPr id="32" name="Text Box 22"/>
          <p:cNvSpPr txBox="1">
            <a:spLocks noChangeArrowheads="1"/>
          </p:cNvSpPr>
          <p:nvPr/>
        </p:nvSpPr>
        <p:spPr bwMode="auto">
          <a:xfrm>
            <a:off x="4284663" y="2814637"/>
            <a:ext cx="4608512" cy="1692275"/>
          </a:xfrm>
          <a:prstGeom prst="rect">
            <a:avLst/>
          </a:prstGeom>
          <a:noFill/>
          <a:ln w="9525">
            <a:noFill/>
            <a:miter lim="800000"/>
            <a:headEnd/>
            <a:tailEnd/>
          </a:ln>
          <a:effectLst/>
        </p:spPr>
        <p:txBody>
          <a:bodyPr>
            <a:spAutoFit/>
          </a:bodyPr>
          <a:lstStyle/>
          <a:p>
            <a:pPr algn="just" fontAlgn="base">
              <a:lnSpc>
                <a:spcPct val="125000"/>
              </a:lnSpc>
              <a:spcBef>
                <a:spcPct val="0"/>
              </a:spcBef>
              <a:spcAft>
                <a:spcPct val="0"/>
              </a:spcAft>
            </a:pPr>
            <a:r>
              <a:rPr kumimoji="1" lang="en-US" altLang="zh-CN" sz="2800" b="1">
                <a:solidFill>
                  <a:srgbClr val="0000FF"/>
                </a:solidFill>
                <a:latin typeface="Times New Roman" pitchFamily="18" charset="0"/>
                <a:ea typeface="楷体_GB2312" pitchFamily="49" charset="-122"/>
              </a:rPr>
              <a:t>890 210 321 901 432 012 123 543 765 986 987 018 678 098 789 109</a:t>
            </a:r>
          </a:p>
        </p:txBody>
      </p:sp>
      <p:sp>
        <p:nvSpPr>
          <p:cNvPr id="33" name="Text Box 25"/>
          <p:cNvSpPr txBox="1">
            <a:spLocks noChangeArrowheads="1"/>
          </p:cNvSpPr>
          <p:nvPr/>
        </p:nvSpPr>
        <p:spPr bwMode="auto">
          <a:xfrm>
            <a:off x="369552" y="966788"/>
            <a:ext cx="2232025" cy="519112"/>
          </a:xfrm>
          <a:prstGeom prst="rect">
            <a:avLst/>
          </a:prstGeom>
          <a:noFill/>
          <a:ln w="9525" algn="ctr">
            <a:noFill/>
            <a:miter lim="800000"/>
            <a:headEnd/>
            <a:tailEnd/>
          </a:ln>
          <a:effectLst/>
        </p:spPr>
        <p:txBody>
          <a:bodyPr>
            <a:spAutoFit/>
          </a:bodyPr>
          <a:lstStyle/>
          <a:p>
            <a:pPr fontAlgn="base">
              <a:spcBef>
                <a:spcPct val="20000"/>
              </a:spcBef>
              <a:spcAft>
                <a:spcPct val="0"/>
              </a:spcAft>
              <a:buFont typeface="Wingdings" pitchFamily="2" charset="2"/>
              <a:buChar char="p"/>
            </a:pPr>
            <a:r>
              <a:rPr kumimoji="1" lang="en-US" altLang="zh-CN" sz="2800" b="1" dirty="0">
                <a:solidFill>
                  <a:srgbClr val="003300"/>
                </a:solidFill>
                <a:latin typeface="Times New Roman" pitchFamily="18" charset="0"/>
              </a:rPr>
              <a:t> </a:t>
            </a:r>
            <a:r>
              <a:rPr kumimoji="1" lang="zh-CN" altLang="en-US" sz="2800" b="1" dirty="0">
                <a:solidFill>
                  <a:srgbClr val="003300"/>
                </a:solidFill>
                <a:latin typeface="Times New Roman" pitchFamily="18" charset="0"/>
              </a:rPr>
              <a:t>事例演示</a:t>
            </a:r>
          </a:p>
        </p:txBody>
      </p:sp>
      <p:sp>
        <p:nvSpPr>
          <p:cNvPr id="34" name="TextBox 33">
            <a:extLst>
              <a:ext uri="{FF2B5EF4-FFF2-40B4-BE49-F238E27FC236}">
                <a16:creationId xmlns:a16="http://schemas.microsoft.com/office/drawing/2014/main" id="{7066900E-AD9C-5046-9E3D-2F760F1173AE}"/>
              </a:ext>
            </a:extLst>
          </p:cNvPr>
          <p:cNvSpPr txBox="1"/>
          <p:nvPr/>
        </p:nvSpPr>
        <p:spPr>
          <a:xfrm>
            <a:off x="4953000" y="4770437"/>
            <a:ext cx="2971800" cy="584775"/>
          </a:xfrm>
          <a:prstGeom prst="rect">
            <a:avLst/>
          </a:prstGeom>
          <a:solidFill>
            <a:schemeClr val="bg1"/>
          </a:solidFill>
          <a:ln w="19050">
            <a:solidFill>
              <a:srgbClr val="00B050"/>
            </a:solidFill>
          </a:ln>
        </p:spPr>
        <p:txBody>
          <a:bodyPr wrap="square" rtlCol="0">
            <a:spAutoFit/>
          </a:bodyPr>
          <a:lstStyle/>
          <a:p>
            <a:pPr algn="just"/>
            <a:r>
              <a:rPr lang="zh-CN" altLang="en-US" sz="1600" dirty="0">
                <a:solidFill>
                  <a:srgbClr val="FF0000"/>
                </a:solidFill>
              </a:rPr>
              <a:t>经过这轮排序，已经将所有数按照后两位排好序</a:t>
            </a:r>
            <a:endParaRPr lang="en-US" altLang="zh-CN" sz="1600" b="1" dirty="0">
              <a:solidFill>
                <a:srgbClr val="FF0000"/>
              </a:solidFill>
            </a:endParaRPr>
          </a:p>
        </p:txBody>
      </p:sp>
    </p:spTree>
    <p:extLst>
      <p:ext uri="{BB962C8B-B14F-4D97-AF65-F5344CB8AC3E}">
        <p14:creationId xmlns:p14="http://schemas.microsoft.com/office/powerpoint/2010/main" val="24796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4"/>
                                        </p:tgtEl>
                                        <p:attrNameLst>
                                          <p:attrName>style.visibility</p:attrName>
                                        </p:attrNameLst>
                                      </p:cBhvr>
                                      <p:to>
                                        <p:strVal val="visible"/>
                                      </p:to>
                                    </p:set>
                                    <p:animEffect transition="in" filter="blinds(horizontal)">
                                      <p:cBhvr>
                                        <p:cTn id="2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4" grpId="0"/>
      <p:bldP spid="25" grpId="0"/>
      <p:bldP spid="26" grpId="0"/>
      <p:bldP spid="27" grpId="0"/>
      <p:bldP spid="28" grpId="0"/>
      <p:bldP spid="29" grpId="0"/>
      <p:bldP spid="30" grpId="0"/>
      <p:bldP spid="31" grpId="0"/>
      <p:bldP spid="34" grpId="0" animBg="1"/>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0063EC4C-CFD8-4F45-A0A2-30028C1F73DB}" type="slidenum">
              <a:rPr lang="zh-CN" altLang="en-US" b="1">
                <a:solidFill>
                  <a:srgbClr val="F79646">
                    <a:lumMod val="75000"/>
                  </a:srgbClr>
                </a:solidFill>
              </a:rPr>
              <a:pPr/>
              <a:t>97</a:t>
            </a:fld>
            <a:endParaRPr lang="zh-CN" altLang="en-US" b="1" dirty="0">
              <a:solidFill>
                <a:srgbClr val="F79646">
                  <a:lumMod val="75000"/>
                </a:srgbClr>
              </a:solidFill>
            </a:endParaRPr>
          </a:p>
        </p:txBody>
      </p:sp>
      <p:sp>
        <p:nvSpPr>
          <p:cNvPr id="2" name="标题 1"/>
          <p:cNvSpPr>
            <a:spLocks noGrp="1"/>
          </p:cNvSpPr>
          <p:nvPr>
            <p:ph type="title"/>
          </p:nvPr>
        </p:nvSpPr>
        <p:spPr>
          <a:xfrm>
            <a:off x="457200" y="0"/>
            <a:ext cx="8229600" cy="1143000"/>
          </a:xfrm>
        </p:spPr>
        <p:txBody>
          <a:bodyPr>
            <a:normAutofit/>
          </a:bodyPr>
          <a:lstStyle/>
          <a:p>
            <a:pPr lvl="0" fontAlgn="base">
              <a:lnSpc>
                <a:spcPct val="150000"/>
              </a:lnSpc>
              <a:spcBef>
                <a:spcPct val="5000"/>
              </a:spcBef>
              <a:spcAft>
                <a:spcPct val="5000"/>
              </a:spcAft>
            </a:pPr>
            <a:r>
              <a:rPr kumimoji="1" lang="en-US" altLang="zh-CN" sz="3200" b="1" dirty="0">
                <a:latin typeface="Arial" charset="0"/>
                <a:ea typeface="宋体" charset="-122"/>
                <a:cs typeface="+mn-cs"/>
              </a:rPr>
              <a:t>6.6.1  </a:t>
            </a:r>
            <a:r>
              <a:rPr kumimoji="1" lang="zh-CN" altLang="en-US" sz="3200" b="1" dirty="0">
                <a:latin typeface="Arial" charset="0"/>
                <a:ea typeface="宋体" charset="-122"/>
                <a:cs typeface="+mn-cs"/>
              </a:rPr>
              <a:t>顺序基数排序</a:t>
            </a:r>
          </a:p>
        </p:txBody>
      </p:sp>
      <p:sp>
        <p:nvSpPr>
          <p:cNvPr id="4" name="日期占位符 3"/>
          <p:cNvSpPr>
            <a:spLocks noGrp="1"/>
          </p:cNvSpPr>
          <p:nvPr>
            <p:ph type="dt" sz="half" idx="4294967295"/>
          </p:nvPr>
        </p:nvSpPr>
        <p:spPr>
          <a:xfrm>
            <a:off x="0" y="6356350"/>
            <a:ext cx="2133600" cy="365125"/>
          </a:xfrm>
        </p:spPr>
        <p:txBody>
          <a:bodyPr/>
          <a:lstStyle/>
          <a:p>
            <a:fld id="{A4E9A37F-272F-4F06-B2B7-B6308A420FEE}" type="datetime1">
              <a:rPr lang="zh-CN" altLang="en-US" b="1" smtClean="0">
                <a:solidFill>
                  <a:srgbClr val="F79646">
                    <a:lumMod val="75000"/>
                  </a:srgbClr>
                </a:solidFill>
              </a:rPr>
              <a:t>2025/4/9</a:t>
            </a:fld>
            <a:endParaRPr lang="zh-CN" altLang="en-US" b="1" dirty="0">
              <a:solidFill>
                <a:srgbClr val="F79646">
                  <a:lumMod val="75000"/>
                </a:srgbClr>
              </a:solidFill>
            </a:endParaRPr>
          </a:p>
        </p:txBody>
      </p:sp>
      <p:pic>
        <p:nvPicPr>
          <p:cNvPr id="2049" name="Picture 1" descr="C:\Users\Haijun\AppData\Roaming\Tencent\Users\2968516474\QQ\WinTemp\RichOle\O5)[OOM[}$H7(6{A~41GY`Q.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73137" y="1"/>
            <a:ext cx="970863" cy="838199"/>
          </a:xfrm>
          <a:prstGeom prst="rect">
            <a:avLst/>
          </a:prstGeom>
          <a:noFill/>
          <a:extLst>
            <a:ext uri="{909E8E84-426E-40DD-AFC4-6F175D3DCCD1}">
              <a14:hiddenFill xmlns:a14="http://schemas.microsoft.com/office/drawing/2010/main">
                <a:solidFill>
                  <a:srgbClr val="FFFFFF"/>
                </a:solidFill>
              </a14:hiddenFill>
            </a:ext>
          </a:extLst>
        </p:spPr>
      </p:pic>
      <p:cxnSp>
        <p:nvCxnSpPr>
          <p:cNvPr id="12" name="直接连接符 11"/>
          <p:cNvCxnSpPr/>
          <p:nvPr/>
        </p:nvCxnSpPr>
        <p:spPr>
          <a:xfrm>
            <a:off x="457200" y="6324600"/>
            <a:ext cx="822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4" name="Text Box 3"/>
          <p:cNvSpPr txBox="1">
            <a:spLocks noChangeArrowheads="1"/>
          </p:cNvSpPr>
          <p:nvPr/>
        </p:nvSpPr>
        <p:spPr bwMode="auto">
          <a:xfrm>
            <a:off x="1258888" y="1296987"/>
            <a:ext cx="938212" cy="625475"/>
          </a:xfrm>
          <a:prstGeom prst="rect">
            <a:avLst/>
          </a:prstGeom>
          <a:noFill/>
          <a:ln w="9525" algn="ctr">
            <a:noFill/>
            <a:miter lim="800000"/>
            <a:headEnd/>
            <a:tailEnd/>
          </a:ln>
          <a:effectLst/>
        </p:spPr>
        <p:txBody>
          <a:bodyPr>
            <a:spAutoFit/>
          </a:bodyPr>
          <a:lstStyle/>
          <a:p>
            <a:pPr algn="just" fontAlgn="base">
              <a:lnSpc>
                <a:spcPct val="125000"/>
              </a:lnSpc>
              <a:spcBef>
                <a:spcPct val="0"/>
              </a:spcBef>
              <a:spcAft>
                <a:spcPct val="0"/>
              </a:spcAft>
            </a:pPr>
            <a:r>
              <a:rPr kumimoji="1" lang="en-US" altLang="zh-CN" sz="2800" b="1">
                <a:solidFill>
                  <a:srgbClr val="0000FF"/>
                </a:solidFill>
                <a:latin typeface="Times New Roman" pitchFamily="18" charset="0"/>
                <a:ea typeface="楷体_GB2312" pitchFamily="49" charset="-122"/>
              </a:rPr>
              <a:t>Q[0]</a:t>
            </a:r>
          </a:p>
        </p:txBody>
      </p:sp>
      <p:sp>
        <p:nvSpPr>
          <p:cNvPr id="35" name="Text Box 4"/>
          <p:cNvSpPr txBox="1">
            <a:spLocks noChangeArrowheads="1"/>
          </p:cNvSpPr>
          <p:nvPr/>
        </p:nvSpPr>
        <p:spPr bwMode="auto">
          <a:xfrm>
            <a:off x="1258888" y="1824037"/>
            <a:ext cx="938212" cy="625475"/>
          </a:xfrm>
          <a:prstGeom prst="rect">
            <a:avLst/>
          </a:prstGeom>
          <a:noFill/>
          <a:ln w="9525" algn="ctr">
            <a:noFill/>
            <a:miter lim="800000"/>
            <a:headEnd/>
            <a:tailEnd/>
          </a:ln>
          <a:effectLst/>
        </p:spPr>
        <p:txBody>
          <a:bodyPr>
            <a:spAutoFit/>
          </a:bodyPr>
          <a:lstStyle/>
          <a:p>
            <a:pPr algn="just" fontAlgn="base">
              <a:lnSpc>
                <a:spcPct val="125000"/>
              </a:lnSpc>
              <a:spcBef>
                <a:spcPct val="0"/>
              </a:spcBef>
              <a:spcAft>
                <a:spcPct val="0"/>
              </a:spcAft>
            </a:pPr>
            <a:r>
              <a:rPr kumimoji="1" lang="en-US" altLang="zh-CN" sz="2800" b="1">
                <a:solidFill>
                  <a:srgbClr val="0000FF"/>
                </a:solidFill>
                <a:latin typeface="Times New Roman" pitchFamily="18" charset="0"/>
                <a:ea typeface="楷体_GB2312" pitchFamily="49" charset="-122"/>
              </a:rPr>
              <a:t>Q[1]</a:t>
            </a:r>
          </a:p>
        </p:txBody>
      </p:sp>
      <p:sp>
        <p:nvSpPr>
          <p:cNvPr id="36" name="Text Box 5"/>
          <p:cNvSpPr txBox="1">
            <a:spLocks noChangeArrowheads="1"/>
          </p:cNvSpPr>
          <p:nvPr/>
        </p:nvSpPr>
        <p:spPr bwMode="auto">
          <a:xfrm>
            <a:off x="1258888" y="2351087"/>
            <a:ext cx="938212" cy="625475"/>
          </a:xfrm>
          <a:prstGeom prst="rect">
            <a:avLst/>
          </a:prstGeom>
          <a:noFill/>
          <a:ln w="9525" algn="ctr">
            <a:noFill/>
            <a:miter lim="800000"/>
            <a:headEnd/>
            <a:tailEnd/>
          </a:ln>
          <a:effectLst/>
        </p:spPr>
        <p:txBody>
          <a:bodyPr>
            <a:spAutoFit/>
          </a:bodyPr>
          <a:lstStyle/>
          <a:p>
            <a:pPr algn="just" fontAlgn="base">
              <a:lnSpc>
                <a:spcPct val="125000"/>
              </a:lnSpc>
              <a:spcBef>
                <a:spcPct val="0"/>
              </a:spcBef>
              <a:spcAft>
                <a:spcPct val="0"/>
              </a:spcAft>
            </a:pPr>
            <a:r>
              <a:rPr kumimoji="1" lang="en-US" altLang="zh-CN" sz="2800" b="1">
                <a:solidFill>
                  <a:srgbClr val="0000FF"/>
                </a:solidFill>
                <a:latin typeface="Times New Roman" pitchFamily="18" charset="0"/>
                <a:ea typeface="楷体_GB2312" pitchFamily="49" charset="-122"/>
              </a:rPr>
              <a:t>Q[2]</a:t>
            </a:r>
          </a:p>
        </p:txBody>
      </p:sp>
      <p:sp>
        <p:nvSpPr>
          <p:cNvPr id="37" name="Text Box 6"/>
          <p:cNvSpPr txBox="1">
            <a:spLocks noChangeArrowheads="1"/>
          </p:cNvSpPr>
          <p:nvPr/>
        </p:nvSpPr>
        <p:spPr bwMode="auto">
          <a:xfrm>
            <a:off x="1258888" y="2855912"/>
            <a:ext cx="938212" cy="625475"/>
          </a:xfrm>
          <a:prstGeom prst="rect">
            <a:avLst/>
          </a:prstGeom>
          <a:noFill/>
          <a:ln w="9525" algn="ctr">
            <a:noFill/>
            <a:miter lim="800000"/>
            <a:headEnd/>
            <a:tailEnd/>
          </a:ln>
          <a:effectLst/>
        </p:spPr>
        <p:txBody>
          <a:bodyPr>
            <a:spAutoFit/>
          </a:bodyPr>
          <a:lstStyle/>
          <a:p>
            <a:pPr algn="just" fontAlgn="base">
              <a:lnSpc>
                <a:spcPct val="125000"/>
              </a:lnSpc>
              <a:spcBef>
                <a:spcPct val="0"/>
              </a:spcBef>
              <a:spcAft>
                <a:spcPct val="0"/>
              </a:spcAft>
            </a:pPr>
            <a:r>
              <a:rPr kumimoji="1" lang="en-US" altLang="zh-CN" sz="2800" b="1">
                <a:solidFill>
                  <a:srgbClr val="0000FF"/>
                </a:solidFill>
                <a:latin typeface="Times New Roman" pitchFamily="18" charset="0"/>
                <a:ea typeface="楷体_GB2312" pitchFamily="49" charset="-122"/>
              </a:rPr>
              <a:t>Q[3]</a:t>
            </a:r>
          </a:p>
        </p:txBody>
      </p:sp>
      <p:sp>
        <p:nvSpPr>
          <p:cNvPr id="38" name="Text Box 7"/>
          <p:cNvSpPr txBox="1">
            <a:spLocks noChangeArrowheads="1"/>
          </p:cNvSpPr>
          <p:nvPr/>
        </p:nvSpPr>
        <p:spPr bwMode="auto">
          <a:xfrm>
            <a:off x="1258888" y="3359150"/>
            <a:ext cx="938212" cy="625475"/>
          </a:xfrm>
          <a:prstGeom prst="rect">
            <a:avLst/>
          </a:prstGeom>
          <a:noFill/>
          <a:ln w="9525" algn="ctr">
            <a:noFill/>
            <a:miter lim="800000"/>
            <a:headEnd/>
            <a:tailEnd/>
          </a:ln>
          <a:effectLst/>
        </p:spPr>
        <p:txBody>
          <a:bodyPr>
            <a:spAutoFit/>
          </a:bodyPr>
          <a:lstStyle/>
          <a:p>
            <a:pPr algn="just" fontAlgn="base">
              <a:lnSpc>
                <a:spcPct val="125000"/>
              </a:lnSpc>
              <a:spcBef>
                <a:spcPct val="0"/>
              </a:spcBef>
              <a:spcAft>
                <a:spcPct val="0"/>
              </a:spcAft>
            </a:pPr>
            <a:r>
              <a:rPr kumimoji="1" lang="en-US" altLang="zh-CN" sz="2800" b="1">
                <a:solidFill>
                  <a:srgbClr val="0000FF"/>
                </a:solidFill>
                <a:latin typeface="Times New Roman" pitchFamily="18" charset="0"/>
                <a:ea typeface="楷体_GB2312" pitchFamily="49" charset="-122"/>
              </a:rPr>
              <a:t>Q[4]</a:t>
            </a:r>
          </a:p>
        </p:txBody>
      </p:sp>
      <p:sp>
        <p:nvSpPr>
          <p:cNvPr id="39" name="Text Box 8"/>
          <p:cNvSpPr txBox="1">
            <a:spLocks noChangeArrowheads="1"/>
          </p:cNvSpPr>
          <p:nvPr/>
        </p:nvSpPr>
        <p:spPr bwMode="auto">
          <a:xfrm>
            <a:off x="1258888" y="3790950"/>
            <a:ext cx="938212" cy="625475"/>
          </a:xfrm>
          <a:prstGeom prst="rect">
            <a:avLst/>
          </a:prstGeom>
          <a:noFill/>
          <a:ln w="9525" algn="ctr">
            <a:noFill/>
            <a:miter lim="800000"/>
            <a:headEnd/>
            <a:tailEnd/>
          </a:ln>
          <a:effectLst/>
        </p:spPr>
        <p:txBody>
          <a:bodyPr>
            <a:spAutoFit/>
          </a:bodyPr>
          <a:lstStyle/>
          <a:p>
            <a:pPr algn="just" fontAlgn="base">
              <a:lnSpc>
                <a:spcPct val="125000"/>
              </a:lnSpc>
              <a:spcBef>
                <a:spcPct val="0"/>
              </a:spcBef>
              <a:spcAft>
                <a:spcPct val="0"/>
              </a:spcAft>
            </a:pPr>
            <a:r>
              <a:rPr kumimoji="1" lang="en-US" altLang="zh-CN" sz="2800" b="1">
                <a:solidFill>
                  <a:srgbClr val="0000FF"/>
                </a:solidFill>
                <a:latin typeface="Times New Roman" pitchFamily="18" charset="0"/>
                <a:ea typeface="楷体_GB2312" pitchFamily="49" charset="-122"/>
              </a:rPr>
              <a:t>Q[5]</a:t>
            </a:r>
          </a:p>
        </p:txBody>
      </p:sp>
      <p:sp>
        <p:nvSpPr>
          <p:cNvPr id="40" name="Text Box 9"/>
          <p:cNvSpPr txBox="1">
            <a:spLocks noChangeArrowheads="1"/>
          </p:cNvSpPr>
          <p:nvPr/>
        </p:nvSpPr>
        <p:spPr bwMode="auto">
          <a:xfrm>
            <a:off x="1258888" y="4344987"/>
            <a:ext cx="938212" cy="625475"/>
          </a:xfrm>
          <a:prstGeom prst="rect">
            <a:avLst/>
          </a:prstGeom>
          <a:noFill/>
          <a:ln w="9525" algn="ctr">
            <a:noFill/>
            <a:miter lim="800000"/>
            <a:headEnd/>
            <a:tailEnd/>
          </a:ln>
          <a:effectLst/>
        </p:spPr>
        <p:txBody>
          <a:bodyPr>
            <a:spAutoFit/>
          </a:bodyPr>
          <a:lstStyle/>
          <a:p>
            <a:pPr algn="just" fontAlgn="base">
              <a:lnSpc>
                <a:spcPct val="125000"/>
              </a:lnSpc>
              <a:spcBef>
                <a:spcPct val="0"/>
              </a:spcBef>
              <a:spcAft>
                <a:spcPct val="0"/>
              </a:spcAft>
            </a:pPr>
            <a:r>
              <a:rPr kumimoji="1" lang="en-US" altLang="zh-CN" sz="2800" b="1">
                <a:solidFill>
                  <a:srgbClr val="0000FF"/>
                </a:solidFill>
                <a:latin typeface="Times New Roman" pitchFamily="18" charset="0"/>
                <a:ea typeface="楷体_GB2312" pitchFamily="49" charset="-122"/>
              </a:rPr>
              <a:t>Q[6]</a:t>
            </a:r>
          </a:p>
        </p:txBody>
      </p:sp>
      <p:sp>
        <p:nvSpPr>
          <p:cNvPr id="41" name="Text Box 10"/>
          <p:cNvSpPr txBox="1">
            <a:spLocks noChangeArrowheads="1"/>
          </p:cNvSpPr>
          <p:nvPr/>
        </p:nvSpPr>
        <p:spPr bwMode="auto">
          <a:xfrm>
            <a:off x="1258888" y="4848225"/>
            <a:ext cx="938212" cy="625475"/>
          </a:xfrm>
          <a:prstGeom prst="rect">
            <a:avLst/>
          </a:prstGeom>
          <a:noFill/>
          <a:ln w="9525" algn="ctr">
            <a:noFill/>
            <a:miter lim="800000"/>
            <a:headEnd/>
            <a:tailEnd/>
          </a:ln>
          <a:effectLst/>
        </p:spPr>
        <p:txBody>
          <a:bodyPr>
            <a:spAutoFit/>
          </a:bodyPr>
          <a:lstStyle/>
          <a:p>
            <a:pPr algn="just" fontAlgn="base">
              <a:lnSpc>
                <a:spcPct val="125000"/>
              </a:lnSpc>
              <a:spcBef>
                <a:spcPct val="0"/>
              </a:spcBef>
              <a:spcAft>
                <a:spcPct val="0"/>
              </a:spcAft>
            </a:pPr>
            <a:r>
              <a:rPr kumimoji="1" lang="en-US" altLang="zh-CN" sz="2800" b="1">
                <a:solidFill>
                  <a:srgbClr val="0000FF"/>
                </a:solidFill>
                <a:latin typeface="Times New Roman" pitchFamily="18" charset="0"/>
                <a:ea typeface="楷体_GB2312" pitchFamily="49" charset="-122"/>
              </a:rPr>
              <a:t>Q[7]</a:t>
            </a:r>
          </a:p>
        </p:txBody>
      </p:sp>
      <p:sp>
        <p:nvSpPr>
          <p:cNvPr id="42" name="Text Box 11"/>
          <p:cNvSpPr txBox="1">
            <a:spLocks noChangeArrowheads="1"/>
          </p:cNvSpPr>
          <p:nvPr/>
        </p:nvSpPr>
        <p:spPr bwMode="auto">
          <a:xfrm>
            <a:off x="1258888" y="5351462"/>
            <a:ext cx="938212" cy="625475"/>
          </a:xfrm>
          <a:prstGeom prst="rect">
            <a:avLst/>
          </a:prstGeom>
          <a:noFill/>
          <a:ln w="9525" algn="ctr">
            <a:noFill/>
            <a:miter lim="800000"/>
            <a:headEnd/>
            <a:tailEnd/>
          </a:ln>
          <a:effectLst/>
        </p:spPr>
        <p:txBody>
          <a:bodyPr>
            <a:spAutoFit/>
          </a:bodyPr>
          <a:lstStyle/>
          <a:p>
            <a:pPr algn="just" fontAlgn="base">
              <a:lnSpc>
                <a:spcPct val="125000"/>
              </a:lnSpc>
              <a:spcBef>
                <a:spcPct val="0"/>
              </a:spcBef>
              <a:spcAft>
                <a:spcPct val="0"/>
              </a:spcAft>
            </a:pPr>
            <a:r>
              <a:rPr kumimoji="1" lang="en-US" altLang="zh-CN" sz="2800" b="1">
                <a:solidFill>
                  <a:srgbClr val="0000FF"/>
                </a:solidFill>
                <a:latin typeface="Times New Roman" pitchFamily="18" charset="0"/>
                <a:ea typeface="楷体_GB2312" pitchFamily="49" charset="-122"/>
              </a:rPr>
              <a:t>Q[8]</a:t>
            </a:r>
          </a:p>
        </p:txBody>
      </p:sp>
      <p:sp>
        <p:nvSpPr>
          <p:cNvPr id="43" name="Text Box 12"/>
          <p:cNvSpPr txBox="1">
            <a:spLocks noChangeArrowheads="1"/>
          </p:cNvSpPr>
          <p:nvPr/>
        </p:nvSpPr>
        <p:spPr bwMode="auto">
          <a:xfrm>
            <a:off x="1258888" y="5856287"/>
            <a:ext cx="938212" cy="625475"/>
          </a:xfrm>
          <a:prstGeom prst="rect">
            <a:avLst/>
          </a:prstGeom>
          <a:noFill/>
          <a:ln w="9525" algn="ctr">
            <a:noFill/>
            <a:miter lim="800000"/>
            <a:headEnd/>
            <a:tailEnd/>
          </a:ln>
          <a:effectLst/>
        </p:spPr>
        <p:txBody>
          <a:bodyPr>
            <a:spAutoFit/>
          </a:bodyPr>
          <a:lstStyle/>
          <a:p>
            <a:pPr algn="just" fontAlgn="base">
              <a:lnSpc>
                <a:spcPct val="125000"/>
              </a:lnSpc>
              <a:spcBef>
                <a:spcPct val="0"/>
              </a:spcBef>
              <a:spcAft>
                <a:spcPct val="0"/>
              </a:spcAft>
            </a:pPr>
            <a:r>
              <a:rPr kumimoji="1" lang="en-US" altLang="zh-CN" sz="2800" b="1">
                <a:solidFill>
                  <a:srgbClr val="0000FF"/>
                </a:solidFill>
                <a:latin typeface="Times New Roman" pitchFamily="18" charset="0"/>
                <a:ea typeface="楷体_GB2312" pitchFamily="49" charset="-122"/>
              </a:rPr>
              <a:t>Q[9]</a:t>
            </a:r>
          </a:p>
        </p:txBody>
      </p:sp>
      <p:sp>
        <p:nvSpPr>
          <p:cNvPr id="44" name="Text Box 13"/>
          <p:cNvSpPr txBox="1">
            <a:spLocks noChangeArrowheads="1"/>
          </p:cNvSpPr>
          <p:nvPr/>
        </p:nvSpPr>
        <p:spPr bwMode="auto">
          <a:xfrm>
            <a:off x="2359025" y="1319212"/>
            <a:ext cx="844550" cy="625475"/>
          </a:xfrm>
          <a:prstGeom prst="rect">
            <a:avLst/>
          </a:prstGeom>
          <a:noFill/>
          <a:ln w="9525" algn="ctr">
            <a:noFill/>
            <a:miter lim="800000"/>
            <a:headEnd/>
            <a:tailEnd/>
          </a:ln>
          <a:effectLst/>
        </p:spPr>
        <p:txBody>
          <a:bodyPr>
            <a:spAutoFit/>
          </a:bodyPr>
          <a:lstStyle/>
          <a:p>
            <a:pPr algn="just" fontAlgn="base">
              <a:lnSpc>
                <a:spcPct val="125000"/>
              </a:lnSpc>
              <a:spcBef>
                <a:spcPct val="0"/>
              </a:spcBef>
              <a:spcAft>
                <a:spcPct val="0"/>
              </a:spcAft>
            </a:pPr>
            <a:r>
              <a:rPr kumimoji="1" lang="en-US" altLang="zh-CN" sz="2800" b="1">
                <a:solidFill>
                  <a:srgbClr val="0000FF"/>
                </a:solidFill>
                <a:latin typeface="Times New Roman" pitchFamily="18" charset="0"/>
                <a:ea typeface="楷体_GB2312" pitchFamily="49" charset="-122"/>
              </a:rPr>
              <a:t>012</a:t>
            </a:r>
          </a:p>
        </p:txBody>
      </p:sp>
      <p:sp>
        <p:nvSpPr>
          <p:cNvPr id="45" name="Text Box 14"/>
          <p:cNvSpPr txBox="1">
            <a:spLocks noChangeArrowheads="1"/>
          </p:cNvSpPr>
          <p:nvPr/>
        </p:nvSpPr>
        <p:spPr bwMode="auto">
          <a:xfrm>
            <a:off x="2359025" y="1895475"/>
            <a:ext cx="2212975" cy="625475"/>
          </a:xfrm>
          <a:prstGeom prst="rect">
            <a:avLst/>
          </a:prstGeom>
          <a:noFill/>
          <a:ln w="9525" algn="ctr">
            <a:noFill/>
            <a:miter lim="800000"/>
            <a:headEnd/>
            <a:tailEnd/>
          </a:ln>
          <a:effectLst/>
        </p:spPr>
        <p:txBody>
          <a:bodyPr>
            <a:spAutoFit/>
          </a:bodyPr>
          <a:lstStyle/>
          <a:p>
            <a:pPr algn="just" fontAlgn="base">
              <a:lnSpc>
                <a:spcPct val="125000"/>
              </a:lnSpc>
              <a:spcBef>
                <a:spcPct val="0"/>
              </a:spcBef>
              <a:spcAft>
                <a:spcPct val="0"/>
              </a:spcAft>
            </a:pPr>
            <a:r>
              <a:rPr kumimoji="1" lang="en-US" altLang="zh-CN" sz="2800" b="1">
                <a:solidFill>
                  <a:srgbClr val="0000FF"/>
                </a:solidFill>
                <a:latin typeface="Times New Roman" pitchFamily="18" charset="0"/>
                <a:ea typeface="楷体_GB2312" pitchFamily="49" charset="-122"/>
              </a:rPr>
              <a:t>109 123</a:t>
            </a:r>
          </a:p>
        </p:txBody>
      </p:sp>
      <p:sp>
        <p:nvSpPr>
          <p:cNvPr id="46" name="Text Box 15"/>
          <p:cNvSpPr txBox="1">
            <a:spLocks noChangeArrowheads="1"/>
          </p:cNvSpPr>
          <p:nvPr/>
        </p:nvSpPr>
        <p:spPr bwMode="auto">
          <a:xfrm>
            <a:off x="2411413" y="2449512"/>
            <a:ext cx="1781175" cy="625475"/>
          </a:xfrm>
          <a:prstGeom prst="rect">
            <a:avLst/>
          </a:prstGeom>
          <a:noFill/>
          <a:ln w="9525" algn="ctr">
            <a:noFill/>
            <a:miter lim="800000"/>
            <a:headEnd/>
            <a:tailEnd/>
          </a:ln>
          <a:effectLst/>
        </p:spPr>
        <p:txBody>
          <a:bodyPr>
            <a:spAutoFit/>
          </a:bodyPr>
          <a:lstStyle/>
          <a:p>
            <a:pPr algn="just" fontAlgn="base">
              <a:lnSpc>
                <a:spcPct val="125000"/>
              </a:lnSpc>
              <a:spcBef>
                <a:spcPct val="0"/>
              </a:spcBef>
              <a:spcAft>
                <a:spcPct val="0"/>
              </a:spcAft>
            </a:pPr>
            <a:r>
              <a:rPr kumimoji="1" lang="en-US" altLang="zh-CN" sz="2800" b="1">
                <a:solidFill>
                  <a:srgbClr val="0000FF"/>
                </a:solidFill>
                <a:latin typeface="Times New Roman" pitchFamily="18" charset="0"/>
                <a:ea typeface="楷体_GB2312" pitchFamily="49" charset="-122"/>
              </a:rPr>
              <a:t>210</a:t>
            </a:r>
          </a:p>
        </p:txBody>
      </p:sp>
      <p:sp>
        <p:nvSpPr>
          <p:cNvPr id="47" name="Text Box 16"/>
          <p:cNvSpPr txBox="1">
            <a:spLocks noChangeArrowheads="1"/>
          </p:cNvSpPr>
          <p:nvPr/>
        </p:nvSpPr>
        <p:spPr bwMode="auto">
          <a:xfrm>
            <a:off x="2430463" y="2881312"/>
            <a:ext cx="1781175" cy="625475"/>
          </a:xfrm>
          <a:prstGeom prst="rect">
            <a:avLst/>
          </a:prstGeom>
          <a:noFill/>
          <a:ln w="9525" algn="ctr">
            <a:noFill/>
            <a:miter lim="800000"/>
            <a:headEnd/>
            <a:tailEnd/>
          </a:ln>
          <a:effectLst/>
        </p:spPr>
        <p:txBody>
          <a:bodyPr>
            <a:spAutoFit/>
          </a:bodyPr>
          <a:lstStyle/>
          <a:p>
            <a:pPr algn="just" fontAlgn="base">
              <a:lnSpc>
                <a:spcPct val="125000"/>
              </a:lnSpc>
              <a:spcBef>
                <a:spcPct val="0"/>
              </a:spcBef>
              <a:spcAft>
                <a:spcPct val="0"/>
              </a:spcAft>
            </a:pPr>
            <a:r>
              <a:rPr kumimoji="1" lang="en-US" altLang="zh-CN" sz="2800" b="1">
                <a:solidFill>
                  <a:srgbClr val="0000FF"/>
                </a:solidFill>
                <a:latin typeface="Times New Roman" pitchFamily="18" charset="0"/>
                <a:ea typeface="楷体_GB2312" pitchFamily="49" charset="-122"/>
              </a:rPr>
              <a:t>321</a:t>
            </a:r>
          </a:p>
        </p:txBody>
      </p:sp>
      <p:sp>
        <p:nvSpPr>
          <p:cNvPr id="48" name="Text Box 17"/>
          <p:cNvSpPr txBox="1">
            <a:spLocks noChangeArrowheads="1"/>
          </p:cNvSpPr>
          <p:nvPr/>
        </p:nvSpPr>
        <p:spPr bwMode="auto">
          <a:xfrm>
            <a:off x="2430463" y="3313112"/>
            <a:ext cx="846137" cy="625475"/>
          </a:xfrm>
          <a:prstGeom prst="rect">
            <a:avLst/>
          </a:prstGeom>
          <a:noFill/>
          <a:ln w="9525" algn="ctr">
            <a:noFill/>
            <a:miter lim="800000"/>
            <a:headEnd/>
            <a:tailEnd/>
          </a:ln>
          <a:effectLst/>
        </p:spPr>
        <p:txBody>
          <a:bodyPr>
            <a:spAutoFit/>
          </a:bodyPr>
          <a:lstStyle/>
          <a:p>
            <a:pPr algn="just" fontAlgn="base">
              <a:lnSpc>
                <a:spcPct val="125000"/>
              </a:lnSpc>
              <a:spcBef>
                <a:spcPct val="0"/>
              </a:spcBef>
              <a:spcAft>
                <a:spcPct val="0"/>
              </a:spcAft>
            </a:pPr>
            <a:r>
              <a:rPr kumimoji="1" lang="en-US" altLang="zh-CN" sz="2800" b="1">
                <a:solidFill>
                  <a:srgbClr val="0000FF"/>
                </a:solidFill>
                <a:latin typeface="Times New Roman" pitchFamily="18" charset="0"/>
                <a:ea typeface="楷体_GB2312" pitchFamily="49" charset="-122"/>
              </a:rPr>
              <a:t>432</a:t>
            </a:r>
          </a:p>
        </p:txBody>
      </p:sp>
      <p:sp>
        <p:nvSpPr>
          <p:cNvPr id="49" name="Text Box 18"/>
          <p:cNvSpPr txBox="1">
            <a:spLocks noChangeArrowheads="1"/>
          </p:cNvSpPr>
          <p:nvPr/>
        </p:nvSpPr>
        <p:spPr bwMode="auto">
          <a:xfrm>
            <a:off x="2411413" y="4416425"/>
            <a:ext cx="1781175" cy="625475"/>
          </a:xfrm>
          <a:prstGeom prst="rect">
            <a:avLst/>
          </a:prstGeom>
          <a:noFill/>
          <a:ln w="9525" algn="ctr">
            <a:noFill/>
            <a:miter lim="800000"/>
            <a:headEnd/>
            <a:tailEnd/>
          </a:ln>
          <a:effectLst/>
        </p:spPr>
        <p:txBody>
          <a:bodyPr>
            <a:spAutoFit/>
          </a:bodyPr>
          <a:lstStyle/>
          <a:p>
            <a:pPr algn="just" fontAlgn="base">
              <a:lnSpc>
                <a:spcPct val="125000"/>
              </a:lnSpc>
              <a:spcBef>
                <a:spcPct val="0"/>
              </a:spcBef>
              <a:spcAft>
                <a:spcPct val="0"/>
              </a:spcAft>
            </a:pPr>
            <a:r>
              <a:rPr kumimoji="1" lang="en-US" altLang="zh-CN" sz="2800" b="1">
                <a:solidFill>
                  <a:srgbClr val="0000FF"/>
                </a:solidFill>
                <a:latin typeface="Times New Roman" pitchFamily="18" charset="0"/>
                <a:ea typeface="楷体_GB2312" pitchFamily="49" charset="-122"/>
              </a:rPr>
              <a:t>678</a:t>
            </a:r>
          </a:p>
        </p:txBody>
      </p:sp>
      <p:sp>
        <p:nvSpPr>
          <p:cNvPr id="50" name="Text Box 19"/>
          <p:cNvSpPr txBox="1">
            <a:spLocks noChangeArrowheads="1"/>
          </p:cNvSpPr>
          <p:nvPr/>
        </p:nvSpPr>
        <p:spPr bwMode="auto">
          <a:xfrm>
            <a:off x="2411413" y="4897437"/>
            <a:ext cx="1781175" cy="625475"/>
          </a:xfrm>
          <a:prstGeom prst="rect">
            <a:avLst/>
          </a:prstGeom>
          <a:noFill/>
          <a:ln w="9525" algn="ctr">
            <a:noFill/>
            <a:miter lim="800000"/>
            <a:headEnd/>
            <a:tailEnd/>
          </a:ln>
          <a:effectLst/>
        </p:spPr>
        <p:txBody>
          <a:bodyPr>
            <a:spAutoFit/>
          </a:bodyPr>
          <a:lstStyle/>
          <a:p>
            <a:pPr algn="just" fontAlgn="base">
              <a:lnSpc>
                <a:spcPct val="125000"/>
              </a:lnSpc>
              <a:spcBef>
                <a:spcPct val="0"/>
              </a:spcBef>
              <a:spcAft>
                <a:spcPct val="0"/>
              </a:spcAft>
            </a:pPr>
            <a:r>
              <a:rPr kumimoji="1" lang="en-US" altLang="zh-CN" sz="2800" b="1">
                <a:solidFill>
                  <a:srgbClr val="0000FF"/>
                </a:solidFill>
                <a:latin typeface="Times New Roman" pitchFamily="18" charset="0"/>
                <a:ea typeface="楷体_GB2312" pitchFamily="49" charset="-122"/>
              </a:rPr>
              <a:t>765 789</a:t>
            </a:r>
          </a:p>
        </p:txBody>
      </p:sp>
      <p:sp>
        <p:nvSpPr>
          <p:cNvPr id="51" name="Text Box 20"/>
          <p:cNvSpPr txBox="1">
            <a:spLocks noChangeArrowheads="1"/>
          </p:cNvSpPr>
          <p:nvPr/>
        </p:nvSpPr>
        <p:spPr bwMode="auto">
          <a:xfrm>
            <a:off x="2411413" y="5402262"/>
            <a:ext cx="2447925" cy="625475"/>
          </a:xfrm>
          <a:prstGeom prst="rect">
            <a:avLst/>
          </a:prstGeom>
          <a:noFill/>
          <a:ln w="9525" algn="ctr">
            <a:noFill/>
            <a:miter lim="800000"/>
            <a:headEnd/>
            <a:tailEnd/>
          </a:ln>
          <a:effectLst/>
        </p:spPr>
        <p:txBody>
          <a:bodyPr>
            <a:spAutoFit/>
          </a:bodyPr>
          <a:lstStyle/>
          <a:p>
            <a:pPr algn="just" fontAlgn="base">
              <a:lnSpc>
                <a:spcPct val="125000"/>
              </a:lnSpc>
              <a:spcBef>
                <a:spcPct val="0"/>
              </a:spcBef>
              <a:spcAft>
                <a:spcPct val="0"/>
              </a:spcAft>
            </a:pPr>
            <a:r>
              <a:rPr kumimoji="1" lang="en-US" altLang="zh-CN" sz="2800" b="1">
                <a:solidFill>
                  <a:srgbClr val="0000FF"/>
                </a:solidFill>
                <a:latin typeface="Times New Roman" pitchFamily="18" charset="0"/>
                <a:ea typeface="楷体_GB2312" pitchFamily="49" charset="-122"/>
              </a:rPr>
              <a:t>890</a:t>
            </a:r>
          </a:p>
        </p:txBody>
      </p:sp>
      <p:sp>
        <p:nvSpPr>
          <p:cNvPr id="52" name="Text Box 21"/>
          <p:cNvSpPr txBox="1">
            <a:spLocks noChangeArrowheads="1"/>
          </p:cNvSpPr>
          <p:nvPr/>
        </p:nvSpPr>
        <p:spPr bwMode="auto">
          <a:xfrm>
            <a:off x="2411413" y="5927725"/>
            <a:ext cx="2160587" cy="625475"/>
          </a:xfrm>
          <a:prstGeom prst="rect">
            <a:avLst/>
          </a:prstGeom>
          <a:noFill/>
          <a:ln w="9525" algn="ctr">
            <a:noFill/>
            <a:miter lim="800000"/>
            <a:headEnd/>
            <a:tailEnd/>
          </a:ln>
          <a:effectLst/>
        </p:spPr>
        <p:txBody>
          <a:bodyPr>
            <a:spAutoFit/>
          </a:bodyPr>
          <a:lstStyle/>
          <a:p>
            <a:pPr algn="just" fontAlgn="base">
              <a:lnSpc>
                <a:spcPct val="125000"/>
              </a:lnSpc>
              <a:spcBef>
                <a:spcPct val="0"/>
              </a:spcBef>
              <a:spcAft>
                <a:spcPct val="0"/>
              </a:spcAft>
            </a:pPr>
            <a:r>
              <a:rPr kumimoji="1" lang="en-US" altLang="zh-CN" sz="2800" b="1">
                <a:solidFill>
                  <a:srgbClr val="0000FF"/>
                </a:solidFill>
                <a:latin typeface="Times New Roman" pitchFamily="18" charset="0"/>
                <a:ea typeface="楷体_GB2312" pitchFamily="49" charset="-122"/>
              </a:rPr>
              <a:t>901 986 987</a:t>
            </a:r>
          </a:p>
        </p:txBody>
      </p:sp>
      <p:sp>
        <p:nvSpPr>
          <p:cNvPr id="53" name="Text Box 22"/>
          <p:cNvSpPr txBox="1">
            <a:spLocks noChangeArrowheads="1"/>
          </p:cNvSpPr>
          <p:nvPr/>
        </p:nvSpPr>
        <p:spPr bwMode="auto">
          <a:xfrm>
            <a:off x="3203575" y="1296987"/>
            <a:ext cx="846138" cy="625475"/>
          </a:xfrm>
          <a:prstGeom prst="rect">
            <a:avLst/>
          </a:prstGeom>
          <a:noFill/>
          <a:ln w="9525" algn="ctr">
            <a:noFill/>
            <a:miter lim="800000"/>
            <a:headEnd/>
            <a:tailEnd/>
          </a:ln>
          <a:effectLst/>
        </p:spPr>
        <p:txBody>
          <a:bodyPr>
            <a:spAutoFit/>
          </a:bodyPr>
          <a:lstStyle/>
          <a:p>
            <a:pPr algn="just" fontAlgn="base">
              <a:lnSpc>
                <a:spcPct val="125000"/>
              </a:lnSpc>
              <a:spcBef>
                <a:spcPct val="0"/>
              </a:spcBef>
              <a:spcAft>
                <a:spcPct val="0"/>
              </a:spcAft>
            </a:pPr>
            <a:r>
              <a:rPr kumimoji="1" lang="en-US" altLang="zh-CN" sz="2800" b="1">
                <a:solidFill>
                  <a:srgbClr val="0000FF"/>
                </a:solidFill>
                <a:latin typeface="Times New Roman" pitchFamily="18" charset="0"/>
                <a:ea typeface="楷体_GB2312" pitchFamily="49" charset="-122"/>
              </a:rPr>
              <a:t>018</a:t>
            </a:r>
          </a:p>
        </p:txBody>
      </p:sp>
      <p:sp>
        <p:nvSpPr>
          <p:cNvPr id="54" name="Text Box 23"/>
          <p:cNvSpPr txBox="1">
            <a:spLocks noChangeArrowheads="1"/>
          </p:cNvSpPr>
          <p:nvPr/>
        </p:nvSpPr>
        <p:spPr bwMode="auto">
          <a:xfrm>
            <a:off x="3924300" y="1296987"/>
            <a:ext cx="773113" cy="625475"/>
          </a:xfrm>
          <a:prstGeom prst="rect">
            <a:avLst/>
          </a:prstGeom>
          <a:noFill/>
          <a:ln w="9525" algn="ctr">
            <a:noFill/>
            <a:miter lim="800000"/>
            <a:headEnd/>
            <a:tailEnd/>
          </a:ln>
          <a:effectLst/>
        </p:spPr>
        <p:txBody>
          <a:bodyPr>
            <a:spAutoFit/>
          </a:bodyPr>
          <a:lstStyle/>
          <a:p>
            <a:pPr algn="just" fontAlgn="base">
              <a:lnSpc>
                <a:spcPct val="125000"/>
              </a:lnSpc>
              <a:spcBef>
                <a:spcPct val="0"/>
              </a:spcBef>
              <a:spcAft>
                <a:spcPct val="0"/>
              </a:spcAft>
            </a:pPr>
            <a:r>
              <a:rPr kumimoji="1" lang="en-US" altLang="zh-CN" sz="2800" b="1">
                <a:solidFill>
                  <a:srgbClr val="0000FF"/>
                </a:solidFill>
                <a:latin typeface="Times New Roman" pitchFamily="18" charset="0"/>
                <a:ea typeface="楷体_GB2312" pitchFamily="49" charset="-122"/>
              </a:rPr>
              <a:t>098</a:t>
            </a:r>
          </a:p>
        </p:txBody>
      </p:sp>
      <p:sp>
        <p:nvSpPr>
          <p:cNvPr id="55" name="Text Box 24"/>
          <p:cNvSpPr txBox="1">
            <a:spLocks noChangeArrowheads="1"/>
          </p:cNvSpPr>
          <p:nvPr/>
        </p:nvSpPr>
        <p:spPr bwMode="auto">
          <a:xfrm>
            <a:off x="2430463" y="3840162"/>
            <a:ext cx="846137" cy="625475"/>
          </a:xfrm>
          <a:prstGeom prst="rect">
            <a:avLst/>
          </a:prstGeom>
          <a:noFill/>
          <a:ln w="9525" algn="ctr">
            <a:noFill/>
            <a:miter lim="800000"/>
            <a:headEnd/>
            <a:tailEnd/>
          </a:ln>
          <a:effectLst/>
        </p:spPr>
        <p:txBody>
          <a:bodyPr>
            <a:spAutoFit/>
          </a:bodyPr>
          <a:lstStyle/>
          <a:p>
            <a:pPr algn="just" fontAlgn="base">
              <a:lnSpc>
                <a:spcPct val="125000"/>
              </a:lnSpc>
              <a:spcBef>
                <a:spcPct val="0"/>
              </a:spcBef>
              <a:spcAft>
                <a:spcPct val="0"/>
              </a:spcAft>
            </a:pPr>
            <a:r>
              <a:rPr kumimoji="1" lang="en-US" altLang="zh-CN" sz="2800" b="1">
                <a:solidFill>
                  <a:srgbClr val="0000FF"/>
                </a:solidFill>
                <a:latin typeface="Times New Roman" pitchFamily="18" charset="0"/>
                <a:ea typeface="楷体_GB2312" pitchFamily="49" charset="-122"/>
              </a:rPr>
              <a:t>543</a:t>
            </a:r>
          </a:p>
        </p:txBody>
      </p:sp>
      <p:sp>
        <p:nvSpPr>
          <p:cNvPr id="56" name="Text Box 25"/>
          <p:cNvSpPr txBox="1">
            <a:spLocks noChangeArrowheads="1"/>
          </p:cNvSpPr>
          <p:nvPr/>
        </p:nvSpPr>
        <p:spPr bwMode="auto">
          <a:xfrm>
            <a:off x="4211638" y="3168650"/>
            <a:ext cx="4752975" cy="1692275"/>
          </a:xfrm>
          <a:prstGeom prst="rect">
            <a:avLst/>
          </a:prstGeom>
          <a:noFill/>
          <a:ln w="9525" algn="ctr">
            <a:noFill/>
            <a:miter lim="800000"/>
            <a:headEnd/>
            <a:tailEnd/>
          </a:ln>
          <a:effectLst/>
        </p:spPr>
        <p:txBody>
          <a:bodyPr>
            <a:spAutoFit/>
          </a:bodyPr>
          <a:lstStyle/>
          <a:p>
            <a:pPr marL="457200" indent="-457200" fontAlgn="base">
              <a:lnSpc>
                <a:spcPct val="125000"/>
              </a:lnSpc>
              <a:spcBef>
                <a:spcPct val="0"/>
              </a:spcBef>
              <a:spcAft>
                <a:spcPct val="0"/>
              </a:spcAft>
            </a:pPr>
            <a:r>
              <a:rPr kumimoji="1" lang="en-US" altLang="zh-CN" sz="2800" b="1">
                <a:solidFill>
                  <a:srgbClr val="0000FF"/>
                </a:solidFill>
                <a:latin typeface="Times New Roman" pitchFamily="18" charset="0"/>
                <a:ea typeface="楷体_GB2312" pitchFamily="49" charset="-122"/>
              </a:rPr>
              <a:t>901  109  210  </a:t>
            </a:r>
            <a:r>
              <a:rPr kumimoji="1" lang="en-US" altLang="zh-CN" sz="2800" b="1">
                <a:solidFill>
                  <a:srgbClr val="0000FF"/>
                </a:solidFill>
                <a:latin typeface="Times New Roman" pitchFamily="18" charset="0"/>
              </a:rPr>
              <a:t>012  018  123</a:t>
            </a:r>
          </a:p>
          <a:p>
            <a:pPr marL="457200" indent="-457200" fontAlgn="base">
              <a:lnSpc>
                <a:spcPct val="125000"/>
              </a:lnSpc>
              <a:spcBef>
                <a:spcPct val="0"/>
              </a:spcBef>
              <a:spcAft>
                <a:spcPct val="0"/>
              </a:spcAft>
              <a:buFontTx/>
              <a:buAutoNum type="arabicPlain" startAt="432"/>
            </a:pPr>
            <a:r>
              <a:rPr kumimoji="1" lang="en-US" altLang="zh-CN" sz="2800" b="1">
                <a:solidFill>
                  <a:srgbClr val="0000FF"/>
                </a:solidFill>
                <a:latin typeface="Times New Roman" pitchFamily="18" charset="0"/>
              </a:rPr>
              <a:t>  543  765  678  986  987</a:t>
            </a:r>
          </a:p>
          <a:p>
            <a:pPr marL="457200" indent="-457200" fontAlgn="base">
              <a:lnSpc>
                <a:spcPct val="125000"/>
              </a:lnSpc>
              <a:spcBef>
                <a:spcPct val="0"/>
              </a:spcBef>
              <a:spcAft>
                <a:spcPct val="0"/>
              </a:spcAft>
              <a:buFontTx/>
              <a:buAutoNum type="arabicPlain" startAt="432"/>
            </a:pPr>
            <a:r>
              <a:rPr kumimoji="1" lang="en-US" altLang="zh-CN" sz="2800" b="1">
                <a:solidFill>
                  <a:srgbClr val="0000FF"/>
                </a:solidFill>
                <a:latin typeface="Times New Roman" pitchFamily="18" charset="0"/>
              </a:rPr>
              <a:t>  789   809  098</a:t>
            </a:r>
          </a:p>
        </p:txBody>
      </p:sp>
      <p:sp>
        <p:nvSpPr>
          <p:cNvPr id="57" name="Text Box 28"/>
          <p:cNvSpPr txBox="1">
            <a:spLocks noChangeArrowheads="1"/>
          </p:cNvSpPr>
          <p:nvPr/>
        </p:nvSpPr>
        <p:spPr bwMode="auto">
          <a:xfrm>
            <a:off x="395288" y="922337"/>
            <a:ext cx="2232025" cy="519113"/>
          </a:xfrm>
          <a:prstGeom prst="rect">
            <a:avLst/>
          </a:prstGeom>
          <a:noFill/>
          <a:ln w="9525" algn="ctr">
            <a:noFill/>
            <a:miter lim="800000"/>
            <a:headEnd/>
            <a:tailEnd/>
          </a:ln>
          <a:effectLst/>
        </p:spPr>
        <p:txBody>
          <a:bodyPr>
            <a:spAutoFit/>
          </a:bodyPr>
          <a:lstStyle/>
          <a:p>
            <a:pPr fontAlgn="base">
              <a:spcBef>
                <a:spcPct val="20000"/>
              </a:spcBef>
              <a:spcAft>
                <a:spcPct val="0"/>
              </a:spcAft>
              <a:buFont typeface="Wingdings" pitchFamily="2" charset="2"/>
              <a:buChar char="p"/>
            </a:pPr>
            <a:r>
              <a:rPr kumimoji="1" lang="en-US" altLang="zh-CN" sz="2800" b="1">
                <a:solidFill>
                  <a:srgbClr val="003300"/>
                </a:solidFill>
                <a:latin typeface="Times New Roman" pitchFamily="18" charset="0"/>
              </a:rPr>
              <a:t> </a:t>
            </a:r>
            <a:r>
              <a:rPr kumimoji="1" lang="zh-CN" altLang="en-US" sz="2800" b="1">
                <a:solidFill>
                  <a:srgbClr val="003300"/>
                </a:solidFill>
                <a:latin typeface="Times New Roman" pitchFamily="18" charset="0"/>
              </a:rPr>
              <a:t>事例演示</a:t>
            </a:r>
          </a:p>
        </p:txBody>
      </p:sp>
    </p:spTree>
    <p:extLst>
      <p:ext uri="{BB962C8B-B14F-4D97-AF65-F5344CB8AC3E}">
        <p14:creationId xmlns:p14="http://schemas.microsoft.com/office/powerpoint/2010/main" val="27391093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5" grpId="0"/>
      <p:bldP spid="46" grpId="0"/>
      <p:bldP spid="47" grpId="0"/>
      <p:bldP spid="48" grpId="0"/>
      <p:bldP spid="49" grpId="0"/>
      <p:bldP spid="50" grpId="0"/>
      <p:bldP spid="51" grpId="0"/>
      <p:bldP spid="52" grpId="0"/>
      <p:bldP spid="53" grpId="0"/>
      <p:bldP spid="54" grpId="0"/>
      <p:bldP spid="55" grpId="0"/>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0063EC4C-CFD8-4F45-A0A2-30028C1F73DB}" type="slidenum">
              <a:rPr lang="zh-CN" altLang="en-US" b="1">
                <a:solidFill>
                  <a:srgbClr val="F79646">
                    <a:lumMod val="75000"/>
                  </a:srgbClr>
                </a:solidFill>
              </a:rPr>
              <a:pPr/>
              <a:t>98</a:t>
            </a:fld>
            <a:endParaRPr lang="zh-CN" altLang="en-US" b="1" dirty="0">
              <a:solidFill>
                <a:srgbClr val="F79646">
                  <a:lumMod val="75000"/>
                </a:srgbClr>
              </a:solidFill>
            </a:endParaRPr>
          </a:p>
        </p:txBody>
      </p:sp>
      <p:sp>
        <p:nvSpPr>
          <p:cNvPr id="2" name="标题 1"/>
          <p:cNvSpPr>
            <a:spLocks noGrp="1"/>
          </p:cNvSpPr>
          <p:nvPr>
            <p:ph type="title"/>
          </p:nvPr>
        </p:nvSpPr>
        <p:spPr>
          <a:xfrm>
            <a:off x="457200" y="0"/>
            <a:ext cx="8229600" cy="1143000"/>
          </a:xfrm>
        </p:spPr>
        <p:txBody>
          <a:bodyPr>
            <a:normAutofit/>
          </a:bodyPr>
          <a:lstStyle/>
          <a:p>
            <a:pPr lvl="0" fontAlgn="base">
              <a:lnSpc>
                <a:spcPct val="150000"/>
              </a:lnSpc>
              <a:spcBef>
                <a:spcPct val="5000"/>
              </a:spcBef>
              <a:spcAft>
                <a:spcPct val="5000"/>
              </a:spcAft>
            </a:pPr>
            <a:r>
              <a:rPr kumimoji="1" lang="en-US" altLang="zh-CN" sz="3200" b="1" dirty="0">
                <a:latin typeface="Arial" charset="0"/>
                <a:ea typeface="宋体" charset="-122"/>
                <a:cs typeface="+mn-cs"/>
              </a:rPr>
              <a:t>6.6.1  </a:t>
            </a:r>
            <a:r>
              <a:rPr kumimoji="1" lang="zh-CN" altLang="en-US" sz="3200" b="1" dirty="0">
                <a:latin typeface="Arial" charset="0"/>
                <a:ea typeface="宋体" charset="-122"/>
                <a:cs typeface="+mn-cs"/>
              </a:rPr>
              <a:t>顺序基数排序</a:t>
            </a:r>
          </a:p>
        </p:txBody>
      </p:sp>
      <p:sp>
        <p:nvSpPr>
          <p:cNvPr id="4" name="日期占位符 3"/>
          <p:cNvSpPr>
            <a:spLocks noGrp="1"/>
          </p:cNvSpPr>
          <p:nvPr>
            <p:ph type="dt" sz="half" idx="4294967295"/>
          </p:nvPr>
        </p:nvSpPr>
        <p:spPr>
          <a:xfrm>
            <a:off x="0" y="6356350"/>
            <a:ext cx="2133600" cy="365125"/>
          </a:xfrm>
        </p:spPr>
        <p:txBody>
          <a:bodyPr/>
          <a:lstStyle/>
          <a:p>
            <a:fld id="{70429EAD-6BF8-47D2-A60C-681FB9905EBE}" type="datetime1">
              <a:rPr lang="zh-CN" altLang="en-US" b="1" smtClean="0">
                <a:solidFill>
                  <a:srgbClr val="F79646">
                    <a:lumMod val="75000"/>
                  </a:srgbClr>
                </a:solidFill>
              </a:rPr>
              <a:t>2025/4/9</a:t>
            </a:fld>
            <a:endParaRPr lang="zh-CN" altLang="en-US" b="1" dirty="0">
              <a:solidFill>
                <a:srgbClr val="F79646">
                  <a:lumMod val="75000"/>
                </a:srgbClr>
              </a:solidFill>
            </a:endParaRPr>
          </a:p>
        </p:txBody>
      </p:sp>
      <p:pic>
        <p:nvPicPr>
          <p:cNvPr id="2049" name="Picture 1" descr="C:\Users\Haijun\AppData\Roaming\Tencent\Users\2968516474\QQ\WinTemp\RichOle\O5)[OOM[}$H7(6{A~41GY`Q.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73137" y="1"/>
            <a:ext cx="970863" cy="838199"/>
          </a:xfrm>
          <a:prstGeom prst="rect">
            <a:avLst/>
          </a:prstGeom>
          <a:noFill/>
          <a:extLst>
            <a:ext uri="{909E8E84-426E-40DD-AFC4-6F175D3DCCD1}">
              <a14:hiddenFill xmlns:a14="http://schemas.microsoft.com/office/drawing/2010/main">
                <a:solidFill>
                  <a:srgbClr val="FFFFFF"/>
                </a:solidFill>
              </a14:hiddenFill>
            </a:ext>
          </a:extLst>
        </p:spPr>
      </p:pic>
      <p:cxnSp>
        <p:nvCxnSpPr>
          <p:cNvPr id="12" name="直接连接符 11"/>
          <p:cNvCxnSpPr/>
          <p:nvPr/>
        </p:nvCxnSpPr>
        <p:spPr>
          <a:xfrm>
            <a:off x="457200" y="6324600"/>
            <a:ext cx="822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Text Box 4"/>
          <p:cNvSpPr txBox="1">
            <a:spLocks noChangeArrowheads="1"/>
          </p:cNvSpPr>
          <p:nvPr/>
        </p:nvSpPr>
        <p:spPr bwMode="auto">
          <a:xfrm>
            <a:off x="395288" y="1555229"/>
            <a:ext cx="7921625" cy="625475"/>
          </a:xfrm>
          <a:prstGeom prst="rect">
            <a:avLst/>
          </a:prstGeom>
          <a:noFill/>
          <a:ln w="9525" algn="ctr">
            <a:noFill/>
            <a:miter lim="800000"/>
            <a:headEnd/>
            <a:tailEnd/>
          </a:ln>
          <a:effectLst/>
        </p:spPr>
        <p:txBody>
          <a:bodyPr>
            <a:spAutoFit/>
          </a:bodyPr>
          <a:lstStyle/>
          <a:p>
            <a:pPr algn="just" fontAlgn="base">
              <a:lnSpc>
                <a:spcPct val="125000"/>
              </a:lnSpc>
              <a:spcBef>
                <a:spcPct val="0"/>
              </a:spcBef>
              <a:spcAft>
                <a:spcPct val="0"/>
              </a:spcAft>
            </a:pPr>
            <a:r>
              <a:rPr kumimoji="1" lang="en-US" altLang="zh-CN" sz="2800" b="1" dirty="0">
                <a:solidFill>
                  <a:srgbClr val="0000FF"/>
                </a:solidFill>
                <a:latin typeface="Times New Roman" pitchFamily="18" charset="0"/>
              </a:rPr>
              <a:t>    </a:t>
            </a:r>
            <a:r>
              <a:rPr kumimoji="1" lang="zh-CN" altLang="en-US" sz="2800" b="1" dirty="0">
                <a:solidFill>
                  <a:srgbClr val="0000FF"/>
                </a:solidFill>
                <a:latin typeface="Times New Roman" pitchFamily="18" charset="0"/>
              </a:rPr>
              <a:t>设待排记录</a:t>
            </a:r>
            <a:r>
              <a:rPr kumimoji="1" lang="en-US" altLang="zh-CN" sz="2800" b="1" dirty="0">
                <a:solidFill>
                  <a:srgbClr val="0000FF"/>
                </a:solidFill>
                <a:latin typeface="Times New Roman" pitchFamily="18" charset="0"/>
              </a:rPr>
              <a:t>A</a:t>
            </a:r>
            <a:r>
              <a:rPr kumimoji="1" lang="zh-CN" altLang="en-US" sz="2800" b="1" dirty="0">
                <a:solidFill>
                  <a:srgbClr val="0000FF"/>
                </a:solidFill>
                <a:latin typeface="Times New Roman" pitchFamily="18" charset="0"/>
              </a:rPr>
              <a:t>的关键字是</a:t>
            </a:r>
            <a:r>
              <a:rPr kumimoji="1" lang="en-US" altLang="zh-CN" sz="2800" b="1" dirty="0">
                <a:solidFill>
                  <a:srgbClr val="0000FF"/>
                </a:solidFill>
                <a:latin typeface="Times New Roman" pitchFamily="18" charset="0"/>
              </a:rPr>
              <a:t>figure</a:t>
            </a:r>
            <a:r>
              <a:rPr kumimoji="1" lang="zh-CN" altLang="en-US" sz="2800" b="1" dirty="0">
                <a:solidFill>
                  <a:srgbClr val="0000FF"/>
                </a:solidFill>
                <a:latin typeface="Times New Roman" pitchFamily="18" charset="0"/>
              </a:rPr>
              <a:t>位的正整数。</a:t>
            </a:r>
          </a:p>
        </p:txBody>
      </p:sp>
      <p:sp>
        <p:nvSpPr>
          <p:cNvPr id="14" name="Text Box 5"/>
          <p:cNvSpPr txBox="1">
            <a:spLocks noChangeArrowheads="1"/>
          </p:cNvSpPr>
          <p:nvPr/>
        </p:nvSpPr>
        <p:spPr bwMode="auto">
          <a:xfrm>
            <a:off x="395289" y="2259774"/>
            <a:ext cx="8064500" cy="1158875"/>
          </a:xfrm>
          <a:prstGeom prst="rect">
            <a:avLst/>
          </a:prstGeom>
          <a:noFill/>
          <a:ln w="9525" algn="ctr">
            <a:noFill/>
            <a:miter lim="800000"/>
            <a:headEnd/>
            <a:tailEnd/>
          </a:ln>
          <a:effectLst/>
        </p:spPr>
        <p:txBody>
          <a:bodyPr>
            <a:spAutoFit/>
          </a:bodyPr>
          <a:lstStyle/>
          <a:p>
            <a:pPr algn="just" fontAlgn="base">
              <a:lnSpc>
                <a:spcPct val="125000"/>
              </a:lnSpc>
              <a:spcBef>
                <a:spcPct val="0"/>
              </a:spcBef>
              <a:spcAft>
                <a:spcPct val="0"/>
              </a:spcAft>
            </a:pPr>
            <a:r>
              <a:rPr kumimoji="1" lang="en-US" altLang="zh-CN" sz="2800" b="1">
                <a:solidFill>
                  <a:srgbClr val="0000FF"/>
                </a:solidFill>
                <a:latin typeface="Times New Roman" pitchFamily="18" charset="0"/>
              </a:rPr>
              <a:t>    (1) </a:t>
            </a:r>
            <a:r>
              <a:rPr kumimoji="1" lang="zh-CN" altLang="en-US" sz="2800" b="1">
                <a:solidFill>
                  <a:srgbClr val="0000FF"/>
                </a:solidFill>
                <a:latin typeface="Times New Roman" pitchFamily="18" charset="0"/>
              </a:rPr>
              <a:t>从最低位</a:t>
            </a:r>
            <a:r>
              <a:rPr kumimoji="1" lang="en-US" altLang="zh-CN" sz="2800" b="1">
                <a:solidFill>
                  <a:srgbClr val="0000FF"/>
                </a:solidFill>
                <a:latin typeface="Times New Roman" pitchFamily="18" charset="0"/>
              </a:rPr>
              <a:t>(</a:t>
            </a:r>
            <a:r>
              <a:rPr kumimoji="1" lang="zh-CN" altLang="en-US" sz="2800" b="1">
                <a:solidFill>
                  <a:srgbClr val="0000FF"/>
                </a:solidFill>
                <a:latin typeface="Times New Roman" pitchFamily="18" charset="0"/>
              </a:rPr>
              <a:t>个位</a:t>
            </a:r>
            <a:r>
              <a:rPr kumimoji="1" lang="en-US" altLang="zh-CN" sz="2800" b="1">
                <a:solidFill>
                  <a:srgbClr val="0000FF"/>
                </a:solidFill>
                <a:latin typeface="Times New Roman" pitchFamily="18" charset="0"/>
              </a:rPr>
              <a:t>)</a:t>
            </a:r>
            <a:r>
              <a:rPr kumimoji="1" lang="zh-CN" altLang="en-US" sz="2800" b="1">
                <a:solidFill>
                  <a:srgbClr val="0000FF"/>
                </a:solidFill>
                <a:latin typeface="Times New Roman" pitchFamily="18" charset="0"/>
              </a:rPr>
              <a:t>开始，扫描关键字的</a:t>
            </a:r>
            <a:r>
              <a:rPr kumimoji="1" lang="en-US" altLang="zh-CN" sz="2800" b="1">
                <a:solidFill>
                  <a:srgbClr val="0000FF"/>
                </a:solidFill>
                <a:latin typeface="Times New Roman" pitchFamily="18" charset="0"/>
              </a:rPr>
              <a:t>pass</a:t>
            </a:r>
            <a:r>
              <a:rPr kumimoji="1" lang="zh-CN" altLang="en-US" sz="2800" b="1">
                <a:solidFill>
                  <a:srgbClr val="0000FF"/>
                </a:solidFill>
                <a:latin typeface="Times New Roman" pitchFamily="18" charset="0"/>
              </a:rPr>
              <a:t>位</a:t>
            </a:r>
            <a:r>
              <a:rPr kumimoji="1" lang="en-US" altLang="zh-CN" sz="2800" b="1">
                <a:solidFill>
                  <a:srgbClr val="0000FF"/>
                </a:solidFill>
                <a:latin typeface="Times New Roman" pitchFamily="18" charset="0"/>
              </a:rPr>
              <a:t>,</a:t>
            </a:r>
            <a:r>
              <a:rPr kumimoji="1" lang="zh-CN" altLang="en-US" sz="2800" b="1">
                <a:solidFill>
                  <a:srgbClr val="0000FF"/>
                </a:solidFill>
                <a:latin typeface="Times New Roman" pitchFamily="18" charset="0"/>
              </a:rPr>
              <a:t>把等于</a:t>
            </a:r>
            <a:r>
              <a:rPr kumimoji="1" lang="en-US" altLang="zh-CN" sz="2800" b="1">
                <a:solidFill>
                  <a:srgbClr val="0000FF"/>
                </a:solidFill>
                <a:latin typeface="Times New Roman" pitchFamily="18" charset="0"/>
              </a:rPr>
              <a:t>0</a:t>
            </a:r>
            <a:r>
              <a:rPr kumimoji="1" lang="zh-CN" altLang="en-US" sz="2800" b="1">
                <a:solidFill>
                  <a:srgbClr val="0000FF"/>
                </a:solidFill>
                <a:latin typeface="Times New Roman" pitchFamily="18" charset="0"/>
              </a:rPr>
              <a:t>的插入</a:t>
            </a:r>
            <a:r>
              <a:rPr kumimoji="1" lang="en-US" altLang="zh-CN" sz="2800" b="1">
                <a:solidFill>
                  <a:srgbClr val="0000FF"/>
                </a:solidFill>
                <a:latin typeface="Times New Roman" pitchFamily="18" charset="0"/>
              </a:rPr>
              <a:t>Q[0],…,</a:t>
            </a:r>
            <a:r>
              <a:rPr kumimoji="1" lang="zh-CN" altLang="en-US" sz="2800" b="1">
                <a:solidFill>
                  <a:srgbClr val="0000FF"/>
                </a:solidFill>
                <a:latin typeface="Times New Roman" pitchFamily="18" charset="0"/>
              </a:rPr>
              <a:t>等于</a:t>
            </a:r>
            <a:r>
              <a:rPr kumimoji="1" lang="en-US" altLang="zh-CN" sz="2800" b="1">
                <a:solidFill>
                  <a:srgbClr val="0000FF"/>
                </a:solidFill>
                <a:latin typeface="Times New Roman" pitchFamily="18" charset="0"/>
              </a:rPr>
              <a:t>9</a:t>
            </a:r>
            <a:r>
              <a:rPr kumimoji="1" lang="zh-CN" altLang="en-US" sz="2800" b="1">
                <a:solidFill>
                  <a:srgbClr val="0000FF"/>
                </a:solidFill>
                <a:latin typeface="Times New Roman" pitchFamily="18" charset="0"/>
              </a:rPr>
              <a:t>的插入</a:t>
            </a:r>
            <a:r>
              <a:rPr kumimoji="1" lang="en-US" altLang="zh-CN" sz="2800" b="1">
                <a:solidFill>
                  <a:srgbClr val="0000FF"/>
                </a:solidFill>
                <a:latin typeface="Times New Roman" pitchFamily="18" charset="0"/>
              </a:rPr>
              <a:t>Q[9]</a:t>
            </a:r>
            <a:r>
              <a:rPr kumimoji="1" lang="zh-CN" altLang="en-US" sz="2800" b="1">
                <a:solidFill>
                  <a:srgbClr val="0000FF"/>
                </a:solidFill>
                <a:latin typeface="Times New Roman" pitchFamily="18" charset="0"/>
              </a:rPr>
              <a:t>。</a:t>
            </a:r>
          </a:p>
        </p:txBody>
      </p:sp>
      <p:sp>
        <p:nvSpPr>
          <p:cNvPr id="15" name="Text Box 6"/>
          <p:cNvSpPr txBox="1">
            <a:spLocks noChangeArrowheads="1"/>
          </p:cNvSpPr>
          <p:nvPr/>
        </p:nvSpPr>
        <p:spPr bwMode="auto">
          <a:xfrm>
            <a:off x="754064" y="4275899"/>
            <a:ext cx="6913562" cy="625475"/>
          </a:xfrm>
          <a:prstGeom prst="rect">
            <a:avLst/>
          </a:prstGeom>
          <a:noFill/>
          <a:ln w="9525" algn="ctr">
            <a:noFill/>
            <a:miter lim="800000"/>
            <a:headEnd/>
            <a:tailEnd/>
          </a:ln>
          <a:effectLst/>
        </p:spPr>
        <p:txBody>
          <a:bodyPr>
            <a:spAutoFit/>
          </a:bodyPr>
          <a:lstStyle/>
          <a:p>
            <a:pPr algn="just" fontAlgn="base">
              <a:lnSpc>
                <a:spcPct val="125000"/>
              </a:lnSpc>
              <a:spcBef>
                <a:spcPct val="0"/>
              </a:spcBef>
              <a:spcAft>
                <a:spcPct val="0"/>
              </a:spcAft>
            </a:pPr>
            <a:r>
              <a:rPr kumimoji="1" lang="en-US" altLang="zh-CN" sz="2800" b="1">
                <a:solidFill>
                  <a:srgbClr val="0000FF"/>
                </a:solidFill>
                <a:latin typeface="Times New Roman" pitchFamily="18" charset="0"/>
              </a:rPr>
              <a:t>(3) pass+1</a:t>
            </a:r>
            <a:r>
              <a:rPr kumimoji="1" lang="zh-CN" altLang="en-US" sz="2800" b="1">
                <a:solidFill>
                  <a:srgbClr val="0000FF"/>
                </a:solidFill>
                <a:latin typeface="Times New Roman" pitchFamily="18" charset="0"/>
              </a:rPr>
              <a:t>直到</a:t>
            </a:r>
            <a:r>
              <a:rPr kumimoji="1" lang="en-US" altLang="zh-CN" sz="2800" b="1">
                <a:solidFill>
                  <a:srgbClr val="0000FF"/>
                </a:solidFill>
                <a:latin typeface="Times New Roman" pitchFamily="18" charset="0"/>
              </a:rPr>
              <a:t>figure</a:t>
            </a:r>
            <a:r>
              <a:rPr kumimoji="1" lang="zh-CN" altLang="en-US" sz="2800" b="1">
                <a:solidFill>
                  <a:srgbClr val="0000FF"/>
                </a:solidFill>
                <a:latin typeface="Times New Roman" pitchFamily="18" charset="0"/>
              </a:rPr>
              <a:t>，重复执行</a:t>
            </a:r>
            <a:r>
              <a:rPr kumimoji="1" lang="en-US" altLang="zh-CN" sz="2800" b="1">
                <a:solidFill>
                  <a:srgbClr val="0000FF"/>
                </a:solidFill>
                <a:latin typeface="Times New Roman" pitchFamily="18" charset="0"/>
              </a:rPr>
              <a:t>1</a:t>
            </a:r>
            <a:r>
              <a:rPr kumimoji="1" lang="zh-CN" altLang="en-US" sz="2800" b="1">
                <a:solidFill>
                  <a:srgbClr val="0000FF"/>
                </a:solidFill>
                <a:latin typeface="Times New Roman" pitchFamily="18" charset="0"/>
              </a:rPr>
              <a:t>，</a:t>
            </a:r>
            <a:r>
              <a:rPr kumimoji="1" lang="en-US" altLang="zh-CN" sz="2800" b="1">
                <a:solidFill>
                  <a:srgbClr val="0000FF"/>
                </a:solidFill>
                <a:latin typeface="Times New Roman" pitchFamily="18" charset="0"/>
              </a:rPr>
              <a:t>2</a:t>
            </a:r>
            <a:r>
              <a:rPr kumimoji="1" lang="zh-CN" altLang="en-US" sz="2800" b="1">
                <a:solidFill>
                  <a:srgbClr val="0000FF"/>
                </a:solidFill>
                <a:latin typeface="Times New Roman" pitchFamily="18" charset="0"/>
              </a:rPr>
              <a:t>两步</a:t>
            </a:r>
          </a:p>
        </p:txBody>
      </p:sp>
      <p:sp>
        <p:nvSpPr>
          <p:cNvPr id="16" name="Text Box 7"/>
          <p:cNvSpPr txBox="1">
            <a:spLocks noChangeArrowheads="1"/>
          </p:cNvSpPr>
          <p:nvPr/>
        </p:nvSpPr>
        <p:spPr bwMode="auto">
          <a:xfrm>
            <a:off x="395289" y="3483736"/>
            <a:ext cx="7921625" cy="625475"/>
          </a:xfrm>
          <a:prstGeom prst="rect">
            <a:avLst/>
          </a:prstGeom>
          <a:noFill/>
          <a:ln w="9525" algn="ctr">
            <a:noFill/>
            <a:miter lim="800000"/>
            <a:headEnd/>
            <a:tailEnd/>
          </a:ln>
          <a:effectLst/>
        </p:spPr>
        <p:txBody>
          <a:bodyPr>
            <a:spAutoFit/>
          </a:bodyPr>
          <a:lstStyle/>
          <a:p>
            <a:pPr algn="just" fontAlgn="base">
              <a:lnSpc>
                <a:spcPct val="125000"/>
              </a:lnSpc>
              <a:spcBef>
                <a:spcPct val="0"/>
              </a:spcBef>
              <a:spcAft>
                <a:spcPct val="0"/>
              </a:spcAft>
            </a:pPr>
            <a:r>
              <a:rPr kumimoji="1" lang="en-US" altLang="zh-CN" sz="2800" b="1" dirty="0">
                <a:solidFill>
                  <a:srgbClr val="0000FF"/>
                </a:solidFill>
                <a:latin typeface="Times New Roman" pitchFamily="18" charset="0"/>
              </a:rPr>
              <a:t>    (2) </a:t>
            </a:r>
            <a:r>
              <a:rPr kumimoji="1" lang="zh-CN" altLang="en-US" sz="2800" b="1" dirty="0">
                <a:solidFill>
                  <a:srgbClr val="0000FF"/>
                </a:solidFill>
                <a:latin typeface="Times New Roman" pitchFamily="18" charset="0"/>
              </a:rPr>
              <a:t>将</a:t>
            </a:r>
            <a:r>
              <a:rPr kumimoji="1" lang="en-US" altLang="zh-CN" sz="2800" b="1" dirty="0">
                <a:solidFill>
                  <a:srgbClr val="0000FF"/>
                </a:solidFill>
                <a:latin typeface="Times New Roman" pitchFamily="18" charset="0"/>
              </a:rPr>
              <a:t>Q[0],…,Q[9]</a:t>
            </a:r>
            <a:r>
              <a:rPr kumimoji="1" lang="zh-CN" altLang="en-US" sz="2800" b="1" dirty="0">
                <a:solidFill>
                  <a:srgbClr val="0000FF"/>
                </a:solidFill>
                <a:latin typeface="Times New Roman" pitchFamily="18" charset="0"/>
              </a:rPr>
              <a:t>中的数据依次收集到</a:t>
            </a:r>
            <a:r>
              <a:rPr kumimoji="1" lang="en-US" altLang="zh-CN" sz="2800" b="1" dirty="0">
                <a:solidFill>
                  <a:srgbClr val="0000FF"/>
                </a:solidFill>
                <a:latin typeface="Times New Roman" pitchFamily="18" charset="0"/>
              </a:rPr>
              <a:t>A[]</a:t>
            </a:r>
            <a:r>
              <a:rPr kumimoji="1" lang="zh-CN" altLang="en-US" sz="2800" b="1" dirty="0">
                <a:solidFill>
                  <a:srgbClr val="0000FF"/>
                </a:solidFill>
                <a:latin typeface="Times New Roman" pitchFamily="18" charset="0"/>
              </a:rPr>
              <a:t>中。</a:t>
            </a:r>
          </a:p>
        </p:txBody>
      </p:sp>
      <p:sp>
        <p:nvSpPr>
          <p:cNvPr id="17" name="Text Box 10"/>
          <p:cNvSpPr txBox="1">
            <a:spLocks noChangeArrowheads="1"/>
          </p:cNvSpPr>
          <p:nvPr/>
        </p:nvSpPr>
        <p:spPr bwMode="auto">
          <a:xfrm>
            <a:off x="395288" y="963612"/>
            <a:ext cx="3816350" cy="519113"/>
          </a:xfrm>
          <a:prstGeom prst="rect">
            <a:avLst/>
          </a:prstGeom>
          <a:noFill/>
          <a:ln w="9525" algn="ctr">
            <a:noFill/>
            <a:miter lim="800000"/>
            <a:headEnd/>
            <a:tailEnd/>
          </a:ln>
          <a:effectLst/>
        </p:spPr>
        <p:txBody>
          <a:bodyPr>
            <a:spAutoFit/>
          </a:bodyPr>
          <a:lstStyle/>
          <a:p>
            <a:pPr fontAlgn="base">
              <a:spcBef>
                <a:spcPct val="20000"/>
              </a:spcBef>
              <a:spcAft>
                <a:spcPct val="0"/>
              </a:spcAft>
              <a:buFont typeface="Wingdings" pitchFamily="2" charset="2"/>
              <a:buChar char="p"/>
            </a:pPr>
            <a:r>
              <a:rPr kumimoji="1" lang="en-US" altLang="zh-CN" sz="2800" b="1">
                <a:solidFill>
                  <a:srgbClr val="003300"/>
                </a:solidFill>
                <a:latin typeface="Times New Roman" pitchFamily="18" charset="0"/>
              </a:rPr>
              <a:t> </a:t>
            </a:r>
            <a:r>
              <a:rPr kumimoji="1" lang="zh-CN" altLang="en-US" sz="2800" b="1">
                <a:solidFill>
                  <a:srgbClr val="003300"/>
                </a:solidFill>
                <a:latin typeface="Times New Roman" pitchFamily="18" charset="0"/>
              </a:rPr>
              <a:t>排序过程</a:t>
            </a:r>
          </a:p>
        </p:txBody>
      </p:sp>
      <p:sp>
        <p:nvSpPr>
          <p:cNvPr id="18" name="TextBox 17">
            <a:extLst>
              <a:ext uri="{FF2B5EF4-FFF2-40B4-BE49-F238E27FC236}">
                <a16:creationId xmlns:a16="http://schemas.microsoft.com/office/drawing/2014/main" id="{20D6A4AE-EE53-1D4D-907E-4246E7C63897}"/>
              </a:ext>
            </a:extLst>
          </p:cNvPr>
          <p:cNvSpPr txBox="1"/>
          <p:nvPr/>
        </p:nvSpPr>
        <p:spPr>
          <a:xfrm>
            <a:off x="1434364" y="5284532"/>
            <a:ext cx="6217114" cy="400110"/>
          </a:xfrm>
          <a:prstGeom prst="rect">
            <a:avLst/>
          </a:prstGeom>
          <a:solidFill>
            <a:schemeClr val="bg1"/>
          </a:solidFill>
          <a:ln w="19050">
            <a:solidFill>
              <a:srgbClr val="00B050"/>
            </a:solidFill>
          </a:ln>
        </p:spPr>
        <p:txBody>
          <a:bodyPr wrap="square" rtlCol="0">
            <a:spAutoFit/>
          </a:bodyPr>
          <a:lstStyle/>
          <a:p>
            <a:pPr algn="just"/>
            <a:r>
              <a:rPr lang="zh-CN" altLang="en-US" sz="2000" dirty="0">
                <a:solidFill>
                  <a:srgbClr val="FF0000"/>
                </a:solidFill>
              </a:rPr>
              <a:t>本质：借助辅助存储，从低位到高位逐位排序的过程</a:t>
            </a:r>
            <a:endParaRPr lang="en-US" altLang="zh-CN" sz="2000" b="1" dirty="0">
              <a:solidFill>
                <a:srgbClr val="FF0000"/>
              </a:solidFill>
            </a:endParaRPr>
          </a:p>
        </p:txBody>
      </p:sp>
    </p:spTree>
    <p:extLst>
      <p:ext uri="{BB962C8B-B14F-4D97-AF65-F5344CB8AC3E}">
        <p14:creationId xmlns:p14="http://schemas.microsoft.com/office/powerpoint/2010/main" val="1498677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blinds(horizontal)">
                                      <p:cBhvr>
                                        <p:cTn id="15"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18" grpId="0" animBg="1"/>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0063EC4C-CFD8-4F45-A0A2-30028C1F73DB}" type="slidenum">
              <a:rPr lang="zh-CN" altLang="en-US" b="1">
                <a:solidFill>
                  <a:srgbClr val="F79646">
                    <a:lumMod val="75000"/>
                  </a:srgbClr>
                </a:solidFill>
              </a:rPr>
              <a:pPr/>
              <a:t>99</a:t>
            </a:fld>
            <a:endParaRPr lang="zh-CN" altLang="en-US" b="1" dirty="0">
              <a:solidFill>
                <a:srgbClr val="F79646">
                  <a:lumMod val="75000"/>
                </a:srgbClr>
              </a:solidFill>
            </a:endParaRPr>
          </a:p>
        </p:txBody>
      </p:sp>
      <p:sp>
        <p:nvSpPr>
          <p:cNvPr id="2" name="标题 1"/>
          <p:cNvSpPr>
            <a:spLocks noGrp="1"/>
          </p:cNvSpPr>
          <p:nvPr>
            <p:ph type="title"/>
          </p:nvPr>
        </p:nvSpPr>
        <p:spPr>
          <a:xfrm>
            <a:off x="457200" y="0"/>
            <a:ext cx="8229600" cy="1143000"/>
          </a:xfrm>
        </p:spPr>
        <p:txBody>
          <a:bodyPr>
            <a:normAutofit/>
          </a:bodyPr>
          <a:lstStyle/>
          <a:p>
            <a:pPr lvl="0" fontAlgn="base">
              <a:lnSpc>
                <a:spcPct val="150000"/>
              </a:lnSpc>
              <a:spcBef>
                <a:spcPct val="5000"/>
              </a:spcBef>
              <a:spcAft>
                <a:spcPct val="5000"/>
              </a:spcAft>
            </a:pPr>
            <a:r>
              <a:rPr kumimoji="1" lang="en-US" altLang="zh-CN" sz="3200" b="1" dirty="0">
                <a:latin typeface="Arial" charset="0"/>
                <a:ea typeface="宋体" charset="-122"/>
                <a:cs typeface="+mn-cs"/>
              </a:rPr>
              <a:t>6.6.1  </a:t>
            </a:r>
            <a:r>
              <a:rPr kumimoji="1" lang="zh-CN" altLang="en-US" sz="3200" b="1" dirty="0">
                <a:latin typeface="Arial" charset="0"/>
                <a:ea typeface="宋体" charset="-122"/>
                <a:cs typeface="+mn-cs"/>
              </a:rPr>
              <a:t>顺序基数排序</a:t>
            </a:r>
          </a:p>
        </p:txBody>
      </p:sp>
      <p:sp>
        <p:nvSpPr>
          <p:cNvPr id="4" name="日期占位符 3"/>
          <p:cNvSpPr>
            <a:spLocks noGrp="1"/>
          </p:cNvSpPr>
          <p:nvPr>
            <p:ph type="dt" sz="half" idx="4294967295"/>
          </p:nvPr>
        </p:nvSpPr>
        <p:spPr>
          <a:xfrm>
            <a:off x="0" y="6356350"/>
            <a:ext cx="2133600" cy="365125"/>
          </a:xfrm>
        </p:spPr>
        <p:txBody>
          <a:bodyPr/>
          <a:lstStyle/>
          <a:p>
            <a:fld id="{DB89F7F6-4B26-4BAD-98B4-5F17CD06C944}" type="datetime1">
              <a:rPr lang="zh-CN" altLang="en-US" b="1" smtClean="0">
                <a:solidFill>
                  <a:srgbClr val="F79646">
                    <a:lumMod val="75000"/>
                  </a:srgbClr>
                </a:solidFill>
              </a:rPr>
              <a:t>2025/4/9</a:t>
            </a:fld>
            <a:endParaRPr lang="zh-CN" altLang="en-US" b="1" dirty="0">
              <a:solidFill>
                <a:srgbClr val="F79646">
                  <a:lumMod val="75000"/>
                </a:srgbClr>
              </a:solidFill>
            </a:endParaRPr>
          </a:p>
        </p:txBody>
      </p:sp>
      <p:pic>
        <p:nvPicPr>
          <p:cNvPr id="2049" name="Picture 1" descr="C:\Users\Haijun\AppData\Roaming\Tencent\Users\2968516474\QQ\WinTemp\RichOle\O5)[OOM[}$H7(6{A~41GY`Q.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73137" y="1"/>
            <a:ext cx="970863" cy="838199"/>
          </a:xfrm>
          <a:prstGeom prst="rect">
            <a:avLst/>
          </a:prstGeom>
          <a:noFill/>
          <a:extLst>
            <a:ext uri="{909E8E84-426E-40DD-AFC4-6F175D3DCCD1}">
              <a14:hiddenFill xmlns:a14="http://schemas.microsoft.com/office/drawing/2010/main">
                <a:solidFill>
                  <a:srgbClr val="FFFFFF"/>
                </a:solidFill>
              </a14:hiddenFill>
            </a:ext>
          </a:extLst>
        </p:spPr>
      </p:pic>
      <p:cxnSp>
        <p:nvCxnSpPr>
          <p:cNvPr id="12" name="直接连接符 11"/>
          <p:cNvCxnSpPr/>
          <p:nvPr/>
        </p:nvCxnSpPr>
        <p:spPr>
          <a:xfrm>
            <a:off x="457200" y="6324600"/>
            <a:ext cx="8229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Text Box 3"/>
          <p:cNvSpPr txBox="1">
            <a:spLocks noChangeArrowheads="1"/>
          </p:cNvSpPr>
          <p:nvPr/>
        </p:nvSpPr>
        <p:spPr bwMode="auto">
          <a:xfrm>
            <a:off x="827088" y="2606675"/>
            <a:ext cx="5976937" cy="2041525"/>
          </a:xfrm>
          <a:prstGeom prst="rect">
            <a:avLst/>
          </a:prstGeom>
          <a:noFill/>
          <a:ln w="9525" algn="ctr">
            <a:noFill/>
            <a:miter lim="800000"/>
            <a:headEnd/>
            <a:tailEnd/>
          </a:ln>
          <a:effectLst/>
        </p:spPr>
        <p:txBody>
          <a:bodyPr>
            <a:spAutoFit/>
          </a:bodyPr>
          <a:lstStyle/>
          <a:p>
            <a:pPr algn="just" fontAlgn="base">
              <a:spcBef>
                <a:spcPct val="0"/>
              </a:spcBef>
              <a:spcAft>
                <a:spcPct val="0"/>
              </a:spcAft>
            </a:pPr>
            <a:r>
              <a:rPr kumimoji="1" lang="en-US" altLang="zh-CN" sz="3200" b="1">
                <a:solidFill>
                  <a:srgbClr val="0000FF"/>
                </a:solidFill>
                <a:latin typeface="Times New Roman" pitchFamily="18" charset="0"/>
              </a:rPr>
              <a:t>int RADIX(int k,int p)</a:t>
            </a:r>
          </a:p>
          <a:p>
            <a:pPr algn="just" fontAlgn="base">
              <a:spcBef>
                <a:spcPct val="0"/>
              </a:spcBef>
              <a:spcAft>
                <a:spcPct val="0"/>
              </a:spcAft>
            </a:pPr>
            <a:r>
              <a:rPr kumimoji="1" lang="en-US" altLang="zh-CN" sz="3200" b="1">
                <a:solidFill>
                  <a:srgbClr val="0000FF"/>
                </a:solidFill>
                <a:latin typeface="Times New Roman" pitchFamily="18" charset="0"/>
              </a:rPr>
              <a:t>  {</a:t>
            </a:r>
          </a:p>
          <a:p>
            <a:pPr algn="just" fontAlgn="base">
              <a:spcBef>
                <a:spcPct val="0"/>
              </a:spcBef>
              <a:spcAft>
                <a:spcPct val="0"/>
              </a:spcAft>
            </a:pPr>
            <a:r>
              <a:rPr kumimoji="1" lang="en-US" altLang="zh-CN" sz="3200" b="1">
                <a:solidFill>
                  <a:srgbClr val="0000FF"/>
                </a:solidFill>
                <a:latin typeface="Times New Roman" pitchFamily="18" charset="0"/>
              </a:rPr>
              <a:t>    return((k/pow10(p-1))%10);</a:t>
            </a:r>
          </a:p>
          <a:p>
            <a:pPr algn="just" fontAlgn="base">
              <a:spcBef>
                <a:spcPct val="0"/>
              </a:spcBef>
              <a:spcAft>
                <a:spcPct val="0"/>
              </a:spcAft>
            </a:pPr>
            <a:r>
              <a:rPr kumimoji="1" lang="en-US" altLang="zh-CN" sz="3200" b="1">
                <a:solidFill>
                  <a:srgbClr val="0000FF"/>
                </a:solidFill>
                <a:latin typeface="Times New Roman" pitchFamily="18" charset="0"/>
              </a:rPr>
              <a:t>  }</a:t>
            </a:r>
          </a:p>
        </p:txBody>
      </p:sp>
      <p:sp>
        <p:nvSpPr>
          <p:cNvPr id="14" name="Text Box 4"/>
          <p:cNvSpPr txBox="1">
            <a:spLocks noChangeArrowheads="1"/>
          </p:cNvSpPr>
          <p:nvPr/>
        </p:nvSpPr>
        <p:spPr bwMode="auto">
          <a:xfrm>
            <a:off x="395288" y="974725"/>
            <a:ext cx="4679950" cy="519113"/>
          </a:xfrm>
          <a:prstGeom prst="rect">
            <a:avLst/>
          </a:prstGeom>
          <a:noFill/>
          <a:ln w="9525" algn="ctr">
            <a:noFill/>
            <a:miter lim="800000"/>
            <a:headEnd/>
            <a:tailEnd/>
          </a:ln>
          <a:effectLst/>
        </p:spPr>
        <p:txBody>
          <a:bodyPr>
            <a:spAutoFit/>
          </a:bodyPr>
          <a:lstStyle/>
          <a:p>
            <a:pPr fontAlgn="base">
              <a:spcBef>
                <a:spcPct val="20000"/>
              </a:spcBef>
              <a:spcAft>
                <a:spcPct val="0"/>
              </a:spcAft>
              <a:buFont typeface="Wingdings" pitchFamily="2" charset="2"/>
              <a:buChar char="p"/>
            </a:pPr>
            <a:r>
              <a:rPr kumimoji="1" lang="en-US" altLang="zh-CN" sz="2800" b="1">
                <a:solidFill>
                  <a:srgbClr val="003300"/>
                </a:solidFill>
                <a:latin typeface="Times New Roman" pitchFamily="18" charset="0"/>
              </a:rPr>
              <a:t> </a:t>
            </a:r>
            <a:r>
              <a:rPr kumimoji="1" lang="zh-CN" altLang="en-US" sz="2800" b="1">
                <a:solidFill>
                  <a:srgbClr val="003300"/>
                </a:solidFill>
                <a:latin typeface="Times New Roman" pitchFamily="18" charset="0"/>
              </a:rPr>
              <a:t>求关键字</a:t>
            </a:r>
            <a:r>
              <a:rPr kumimoji="1" lang="en-US" altLang="zh-CN" sz="2800" b="1">
                <a:solidFill>
                  <a:srgbClr val="003300"/>
                </a:solidFill>
                <a:latin typeface="Times New Roman" pitchFamily="18" charset="0"/>
              </a:rPr>
              <a:t>k</a:t>
            </a:r>
            <a:r>
              <a:rPr kumimoji="1" lang="zh-CN" altLang="en-US" sz="2800" b="1">
                <a:solidFill>
                  <a:srgbClr val="003300"/>
                </a:solidFill>
                <a:latin typeface="Times New Roman" pitchFamily="18" charset="0"/>
              </a:rPr>
              <a:t>的第</a:t>
            </a:r>
            <a:r>
              <a:rPr kumimoji="1" lang="en-US" altLang="zh-CN" sz="2800" b="1">
                <a:solidFill>
                  <a:srgbClr val="003300"/>
                </a:solidFill>
                <a:latin typeface="Times New Roman" pitchFamily="18" charset="0"/>
              </a:rPr>
              <a:t>p</a:t>
            </a:r>
            <a:r>
              <a:rPr kumimoji="1" lang="zh-CN" altLang="en-US" sz="2800" b="1">
                <a:solidFill>
                  <a:srgbClr val="003300"/>
                </a:solidFill>
                <a:latin typeface="Times New Roman" pitchFamily="18" charset="0"/>
              </a:rPr>
              <a:t>位算法</a:t>
            </a:r>
          </a:p>
        </p:txBody>
      </p:sp>
    </p:spTree>
    <p:extLst>
      <p:ext uri="{BB962C8B-B14F-4D97-AF65-F5344CB8AC3E}">
        <p14:creationId xmlns:p14="http://schemas.microsoft.com/office/powerpoint/2010/main" val="10562169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1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26081</TotalTime>
  <Words>14240</Words>
  <Application>Microsoft Macintosh PowerPoint</Application>
  <PresentationFormat>On-screen Show (4:3)</PresentationFormat>
  <Paragraphs>2342</Paragraphs>
  <Slides>110</Slides>
  <Notes>110</Notes>
  <HiddenSlides>0</HiddenSlides>
  <MMClips>0</MMClips>
  <ScaleCrop>false</ScaleCrop>
  <HeadingPairs>
    <vt:vector size="8" baseType="variant">
      <vt:variant>
        <vt:lpstr>Fonts Used</vt:lpstr>
      </vt:variant>
      <vt:variant>
        <vt:i4>15</vt:i4>
      </vt:variant>
      <vt:variant>
        <vt:lpstr>Theme</vt:lpstr>
      </vt:variant>
      <vt:variant>
        <vt:i4>1</vt:i4>
      </vt:variant>
      <vt:variant>
        <vt:lpstr>Embedded OLE Servers</vt:lpstr>
      </vt:variant>
      <vt:variant>
        <vt:i4>1</vt:i4>
      </vt:variant>
      <vt:variant>
        <vt:lpstr>Slide Titles</vt:lpstr>
      </vt:variant>
      <vt:variant>
        <vt:i4>110</vt:i4>
      </vt:variant>
    </vt:vector>
  </HeadingPairs>
  <TitlesOfParts>
    <vt:vector size="127" baseType="lpstr">
      <vt:lpstr>楷体_GB2312</vt:lpstr>
      <vt:lpstr>隶书</vt:lpstr>
      <vt:lpstr>Microsoft YaHei</vt:lpstr>
      <vt:lpstr>宋体</vt:lpstr>
      <vt:lpstr>宋体</vt:lpstr>
      <vt:lpstr>华文琥珀</vt:lpstr>
      <vt:lpstr>华文楷体</vt:lpstr>
      <vt:lpstr>Arial</vt:lpstr>
      <vt:lpstr>Calibri</vt:lpstr>
      <vt:lpstr>Cambria Math</vt:lpstr>
      <vt:lpstr>Constantia</vt:lpstr>
      <vt:lpstr>Tahoma</vt:lpstr>
      <vt:lpstr>Times New Roman</vt:lpstr>
      <vt:lpstr>Wingdings</vt:lpstr>
      <vt:lpstr>Wingdings 2</vt:lpstr>
      <vt:lpstr>1_Office 主题​​</vt:lpstr>
      <vt:lpstr>公式</vt:lpstr>
      <vt:lpstr>PowerPoint Presentation</vt:lpstr>
      <vt:lpstr>第六章 排序</vt:lpstr>
      <vt:lpstr>6.1  概述</vt:lpstr>
      <vt:lpstr>6.1  概述</vt:lpstr>
      <vt:lpstr>6.1  概述</vt:lpstr>
      <vt:lpstr>6.1  概述</vt:lpstr>
      <vt:lpstr>6.1  概述</vt:lpstr>
      <vt:lpstr>6.1  概述</vt:lpstr>
      <vt:lpstr>6.1  概述</vt:lpstr>
      <vt:lpstr>6.1  概述</vt:lpstr>
      <vt:lpstr>6.1  概述</vt:lpstr>
      <vt:lpstr>6.1  概述</vt:lpstr>
      <vt:lpstr>6.1  概述</vt:lpstr>
      <vt:lpstr>6.1  概述</vt:lpstr>
      <vt:lpstr>第六章 排序</vt:lpstr>
      <vt:lpstr>6.2 插入排序</vt:lpstr>
      <vt:lpstr>6.2.1 直接插入排序</vt:lpstr>
      <vt:lpstr>6.2.1 直接插入排序</vt:lpstr>
      <vt:lpstr>6.2.1 直接插入排序</vt:lpstr>
      <vt:lpstr>6.2.1 直接插入排序</vt:lpstr>
      <vt:lpstr>6.2.1 直接插入排序</vt:lpstr>
      <vt:lpstr>6.2.1 直接插入排序</vt:lpstr>
      <vt:lpstr>6.2.1 直接插入排序</vt:lpstr>
      <vt:lpstr>6.2.1 直接插入排序</vt:lpstr>
      <vt:lpstr>6.2.1 直接插入排序</vt:lpstr>
      <vt:lpstr>6.2.1 直接插入排序</vt:lpstr>
      <vt:lpstr>6.2.1 直接插入排序</vt:lpstr>
      <vt:lpstr>6.2.1 直接插入排序</vt:lpstr>
      <vt:lpstr>6.2.2 折半插入排序</vt:lpstr>
      <vt:lpstr>6.2.2 折半插入排序</vt:lpstr>
      <vt:lpstr>6.2.2 折半插入排序</vt:lpstr>
      <vt:lpstr>6.2.2 折半插入排序</vt:lpstr>
      <vt:lpstr>6.2.2 折半插入排序</vt:lpstr>
      <vt:lpstr>6.2.3 表插入排序</vt:lpstr>
      <vt:lpstr>6.2.3 表插入排序</vt:lpstr>
      <vt:lpstr>6.2.3 表插入排序</vt:lpstr>
      <vt:lpstr>6.2.3 表插入排序</vt:lpstr>
      <vt:lpstr>6.2.3 表插入排序</vt:lpstr>
      <vt:lpstr>6.2.3 表插入排序</vt:lpstr>
      <vt:lpstr>6.2.3 表插入排序</vt:lpstr>
      <vt:lpstr>6.2.3 表插入排序</vt:lpstr>
      <vt:lpstr>6.2.3 表插入排序</vt:lpstr>
      <vt:lpstr>6.2.3 表插入排序</vt:lpstr>
      <vt:lpstr>6.2.3 表插入排序</vt:lpstr>
      <vt:lpstr>6.2.3 表插入排序</vt:lpstr>
      <vt:lpstr>6.2.3 表插入排序</vt:lpstr>
      <vt:lpstr>6.2.3 表插入排序</vt:lpstr>
      <vt:lpstr>6.2.3 表插入排序</vt:lpstr>
      <vt:lpstr>6.2.3 表插入排序</vt:lpstr>
      <vt:lpstr>6.2.4 希尔排序</vt:lpstr>
      <vt:lpstr>6.2.4 希尔排序</vt:lpstr>
      <vt:lpstr>6.2.4 希尔排序</vt:lpstr>
      <vt:lpstr>6.2.4 希尔排序</vt:lpstr>
      <vt:lpstr>6.2.4 希尔排序</vt:lpstr>
      <vt:lpstr>6.2.4 希尔排序</vt:lpstr>
      <vt:lpstr>第六章 排序</vt:lpstr>
      <vt:lpstr>6.3.1   起泡排序</vt:lpstr>
      <vt:lpstr>6.3.1   起泡排序</vt:lpstr>
      <vt:lpstr>6.3.1   起泡排序</vt:lpstr>
      <vt:lpstr>6.3.1   起泡排序</vt:lpstr>
      <vt:lpstr>6.3.1   起泡排序</vt:lpstr>
      <vt:lpstr>PowerPoint Presentation</vt:lpstr>
      <vt:lpstr>第六章 排序</vt:lpstr>
      <vt:lpstr>6.4 选择排序</vt:lpstr>
      <vt:lpstr>6.4.1 简单选择排序</vt:lpstr>
      <vt:lpstr>6.4.1 简单选择排序</vt:lpstr>
      <vt:lpstr>6.4.1 简单选择排序</vt:lpstr>
      <vt:lpstr>6.4.1 简单选择排序</vt:lpstr>
      <vt:lpstr>6.4.1 简单选择排序</vt:lpstr>
      <vt:lpstr>6.4.2 树形选择排序</vt:lpstr>
      <vt:lpstr>6.4.2 树形选择排序</vt:lpstr>
      <vt:lpstr>6.4.2 树形选择排序</vt:lpstr>
      <vt:lpstr>6.4.2 树形选择排序</vt:lpstr>
      <vt:lpstr>6.4.2 树形选择排序</vt:lpstr>
      <vt:lpstr>6.4.3 堆排序</vt:lpstr>
      <vt:lpstr>6.4.3 堆排序</vt:lpstr>
      <vt:lpstr>6.4.3 堆排序</vt:lpstr>
      <vt:lpstr>6.4.3 堆排序</vt:lpstr>
      <vt:lpstr>6.4.3 堆排序</vt:lpstr>
      <vt:lpstr>6.4.3 堆排序</vt:lpstr>
      <vt:lpstr>6.4.3 堆排序</vt:lpstr>
      <vt:lpstr>6.4.3 堆排序</vt:lpstr>
      <vt:lpstr>6.4.3 堆排序</vt:lpstr>
      <vt:lpstr>6.4.3 堆排序</vt:lpstr>
      <vt:lpstr>6.4.3 堆排序</vt:lpstr>
      <vt:lpstr>6.4.3 堆排序</vt:lpstr>
      <vt:lpstr>6.4.3 堆排序</vt:lpstr>
      <vt:lpstr>6.4.3 堆排序</vt:lpstr>
      <vt:lpstr>6.4.3 堆排序</vt:lpstr>
      <vt:lpstr>6.4.3 堆排序</vt:lpstr>
      <vt:lpstr>PowerPoint Presentation</vt:lpstr>
      <vt:lpstr>第六章 排序</vt:lpstr>
      <vt:lpstr>6.5.1  顺序基数排序</vt:lpstr>
      <vt:lpstr>6.5.1  顺序基数排序</vt:lpstr>
      <vt:lpstr>6.6.1  顺序基数排序</vt:lpstr>
      <vt:lpstr>6.6.1  顺序基数排序</vt:lpstr>
      <vt:lpstr>6.6.1  顺序基数排序</vt:lpstr>
      <vt:lpstr>6.6.1  顺序基数排序</vt:lpstr>
      <vt:lpstr>6.6.1  顺序基数排序</vt:lpstr>
      <vt:lpstr>6.6.1  顺序基数排序</vt:lpstr>
      <vt:lpstr>6.6.1  顺序基数排序</vt:lpstr>
      <vt:lpstr>6.6.1  顺序基数排序</vt:lpstr>
      <vt:lpstr>6.6.2  链式基数排序</vt:lpstr>
      <vt:lpstr>6.6.2  链式基数排序</vt:lpstr>
      <vt:lpstr>6.6.2  链式基数排序</vt:lpstr>
      <vt:lpstr>6.6.2  链式基数排序</vt:lpstr>
      <vt:lpstr>6.6.2  链式基数排序</vt:lpstr>
      <vt:lpstr>第六章 排序</vt:lpstr>
      <vt:lpstr>6.7 内部排序方法的比较</vt:lpstr>
      <vt:lpstr>本章小结</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数据结构 Data Structures</dc:title>
  <dc:creator>Haijun ZHANG</dc:creator>
  <cp:lastModifiedBy>Pei Wenjie</cp:lastModifiedBy>
  <cp:revision>985</cp:revision>
  <cp:lastPrinted>2022-05-23T03:05:46Z</cp:lastPrinted>
  <dcterms:created xsi:type="dcterms:W3CDTF">2017-08-09T05:01:49Z</dcterms:created>
  <dcterms:modified xsi:type="dcterms:W3CDTF">2025-04-09T09:04:56Z</dcterms:modified>
</cp:coreProperties>
</file>