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58"/>
  </p:notesMasterIdLst>
  <p:handoutMasterIdLst>
    <p:handoutMasterId r:id="rId159"/>
  </p:handoutMasterIdLst>
  <p:sldIdLst>
    <p:sldId id="810" r:id="rId2"/>
    <p:sldId id="1657" r:id="rId3"/>
    <p:sldId id="268" r:id="rId4"/>
    <p:sldId id="267" r:id="rId5"/>
    <p:sldId id="494" r:id="rId6"/>
    <p:sldId id="429" r:id="rId7"/>
    <p:sldId id="270" r:id="rId8"/>
    <p:sldId id="676" r:id="rId9"/>
    <p:sldId id="677" r:id="rId10"/>
    <p:sldId id="678" r:id="rId11"/>
    <p:sldId id="679" r:id="rId12"/>
    <p:sldId id="680" r:id="rId13"/>
    <p:sldId id="681" r:id="rId14"/>
    <p:sldId id="682" r:id="rId15"/>
    <p:sldId id="572" r:id="rId16"/>
    <p:sldId id="683" r:id="rId17"/>
    <p:sldId id="574" r:id="rId18"/>
    <p:sldId id="575" r:id="rId19"/>
    <p:sldId id="495" r:id="rId20"/>
    <p:sldId id="497" r:id="rId21"/>
    <p:sldId id="496" r:id="rId22"/>
    <p:sldId id="498" r:id="rId23"/>
    <p:sldId id="499" r:id="rId24"/>
    <p:sldId id="500" r:id="rId25"/>
    <p:sldId id="501" r:id="rId26"/>
    <p:sldId id="502" r:id="rId27"/>
    <p:sldId id="503" r:id="rId28"/>
    <p:sldId id="504" r:id="rId29"/>
    <p:sldId id="505" r:id="rId30"/>
    <p:sldId id="507" r:id="rId31"/>
    <p:sldId id="509" r:id="rId32"/>
    <p:sldId id="508" r:id="rId33"/>
    <p:sldId id="510" r:id="rId34"/>
    <p:sldId id="506" r:id="rId35"/>
    <p:sldId id="511" r:id="rId36"/>
    <p:sldId id="514" r:id="rId37"/>
    <p:sldId id="811" r:id="rId38"/>
    <p:sldId id="515" r:id="rId39"/>
    <p:sldId id="516" r:id="rId40"/>
    <p:sldId id="517" r:id="rId41"/>
    <p:sldId id="518" r:id="rId42"/>
    <p:sldId id="519" r:id="rId43"/>
    <p:sldId id="520" r:id="rId44"/>
    <p:sldId id="521" r:id="rId45"/>
    <p:sldId id="522" r:id="rId46"/>
    <p:sldId id="523" r:id="rId47"/>
    <p:sldId id="524" r:id="rId48"/>
    <p:sldId id="526" r:id="rId49"/>
    <p:sldId id="527" r:id="rId50"/>
    <p:sldId id="525" r:id="rId51"/>
    <p:sldId id="529" r:id="rId52"/>
    <p:sldId id="528" r:id="rId53"/>
    <p:sldId id="530" r:id="rId54"/>
    <p:sldId id="532" r:id="rId55"/>
    <p:sldId id="531" r:id="rId56"/>
    <p:sldId id="533" r:id="rId57"/>
    <p:sldId id="534" r:id="rId58"/>
    <p:sldId id="537" r:id="rId59"/>
    <p:sldId id="538" r:id="rId60"/>
    <p:sldId id="539" r:id="rId61"/>
    <p:sldId id="542" r:id="rId62"/>
    <p:sldId id="512" r:id="rId63"/>
    <p:sldId id="540" r:id="rId64"/>
    <p:sldId id="543" r:id="rId65"/>
    <p:sldId id="544" r:id="rId66"/>
    <p:sldId id="545" r:id="rId67"/>
    <p:sldId id="546" r:id="rId68"/>
    <p:sldId id="549" r:id="rId69"/>
    <p:sldId id="696" r:id="rId70"/>
    <p:sldId id="541" r:id="rId71"/>
    <p:sldId id="568" r:id="rId72"/>
    <p:sldId id="554" r:id="rId73"/>
    <p:sldId id="685" r:id="rId74"/>
    <p:sldId id="687" r:id="rId75"/>
    <p:sldId id="688" r:id="rId76"/>
    <p:sldId id="686" r:id="rId77"/>
    <p:sldId id="556" r:id="rId78"/>
    <p:sldId id="557" r:id="rId79"/>
    <p:sldId id="560" r:id="rId80"/>
    <p:sldId id="563" r:id="rId81"/>
    <p:sldId id="564" r:id="rId82"/>
    <p:sldId id="566" r:id="rId83"/>
    <p:sldId id="576" r:id="rId84"/>
    <p:sldId id="595" r:id="rId85"/>
    <p:sldId id="597" r:id="rId86"/>
    <p:sldId id="593" r:id="rId87"/>
    <p:sldId id="598" r:id="rId88"/>
    <p:sldId id="599" r:id="rId89"/>
    <p:sldId id="601" r:id="rId90"/>
    <p:sldId id="602" r:id="rId91"/>
    <p:sldId id="603" r:id="rId92"/>
    <p:sldId id="604" r:id="rId93"/>
    <p:sldId id="605" r:id="rId94"/>
    <p:sldId id="606" r:id="rId95"/>
    <p:sldId id="609" r:id="rId96"/>
    <p:sldId id="607" r:id="rId97"/>
    <p:sldId id="608" r:id="rId98"/>
    <p:sldId id="610" r:id="rId99"/>
    <p:sldId id="611" r:id="rId100"/>
    <p:sldId id="612" r:id="rId101"/>
    <p:sldId id="613" r:id="rId102"/>
    <p:sldId id="615" r:id="rId103"/>
    <p:sldId id="616" r:id="rId104"/>
    <p:sldId id="617" r:id="rId105"/>
    <p:sldId id="618" r:id="rId106"/>
    <p:sldId id="620" r:id="rId107"/>
    <p:sldId id="621" r:id="rId108"/>
    <p:sldId id="622" r:id="rId109"/>
    <p:sldId id="623" r:id="rId110"/>
    <p:sldId id="624" r:id="rId111"/>
    <p:sldId id="625" r:id="rId112"/>
    <p:sldId id="626" r:id="rId113"/>
    <p:sldId id="627" r:id="rId114"/>
    <p:sldId id="628" r:id="rId115"/>
    <p:sldId id="629" r:id="rId116"/>
    <p:sldId id="630" r:id="rId117"/>
    <p:sldId id="631" r:id="rId118"/>
    <p:sldId id="632" r:id="rId119"/>
    <p:sldId id="633" r:id="rId120"/>
    <p:sldId id="634" r:id="rId121"/>
    <p:sldId id="635" r:id="rId122"/>
    <p:sldId id="636" r:id="rId123"/>
    <p:sldId id="637" r:id="rId124"/>
    <p:sldId id="638" r:id="rId125"/>
    <p:sldId id="639" r:id="rId126"/>
    <p:sldId id="641" r:id="rId127"/>
    <p:sldId id="642" r:id="rId128"/>
    <p:sldId id="643" r:id="rId129"/>
    <p:sldId id="645" r:id="rId130"/>
    <p:sldId id="646" r:id="rId131"/>
    <p:sldId id="647" r:id="rId132"/>
    <p:sldId id="648" r:id="rId133"/>
    <p:sldId id="651" r:id="rId134"/>
    <p:sldId id="649" r:id="rId135"/>
    <p:sldId id="654" r:id="rId136"/>
    <p:sldId id="655" r:id="rId137"/>
    <p:sldId id="652" r:id="rId138"/>
    <p:sldId id="657" r:id="rId139"/>
    <p:sldId id="659" r:id="rId140"/>
    <p:sldId id="660" r:id="rId141"/>
    <p:sldId id="661" r:id="rId142"/>
    <p:sldId id="662" r:id="rId143"/>
    <p:sldId id="663" r:id="rId144"/>
    <p:sldId id="664" r:id="rId145"/>
    <p:sldId id="667" r:id="rId146"/>
    <p:sldId id="665" r:id="rId147"/>
    <p:sldId id="668" r:id="rId148"/>
    <p:sldId id="690" r:id="rId149"/>
    <p:sldId id="691" r:id="rId150"/>
    <p:sldId id="692" r:id="rId151"/>
    <p:sldId id="689" r:id="rId152"/>
    <p:sldId id="694" r:id="rId153"/>
    <p:sldId id="666" r:id="rId154"/>
    <p:sldId id="669" r:id="rId155"/>
    <p:sldId id="670" r:id="rId156"/>
    <p:sldId id="326" r:id="rId1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06BA"/>
    <a:srgbClr val="180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67" autoAdjust="0"/>
    <p:restoredTop sz="82204" autoAdjust="0"/>
  </p:normalViewPr>
  <p:slideViewPr>
    <p:cSldViewPr>
      <p:cViewPr varScale="1">
        <p:scale>
          <a:sx n="134" d="100"/>
          <a:sy n="134" d="100"/>
        </p:scale>
        <p:origin x="2368"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 Id="rId5" Type="http://schemas.openxmlformats.org/officeDocument/2006/relationships/image" Target="../media/image21.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第</a:t>
            </a:r>
            <a:r>
              <a:rPr lang="en-US" altLang="zh-CN"/>
              <a:t>1</a:t>
            </a:r>
            <a:r>
              <a:rPr lang="zh-CN" altLang="en-US"/>
              <a:t>章 绪论</a:t>
            </a: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4B3334-8B19-41FD-BA5B-2CDDAB13B5AB}" type="datetimeFigureOut">
              <a:rPr lang="zh-CN" altLang="en-US" smtClean="0"/>
              <a:t>2025/4/29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5231CD-A0B8-4499-BF13-ACF9615008C5}" type="slidenum">
              <a:rPr lang="zh-CN" altLang="en-US" smtClean="0"/>
              <a:t>‹#›</a:t>
            </a:fld>
            <a:endParaRPr lang="zh-CN" altLang="en-US"/>
          </a:p>
        </p:txBody>
      </p:sp>
    </p:spTree>
    <p:extLst>
      <p:ext uri="{BB962C8B-B14F-4D97-AF65-F5344CB8AC3E}">
        <p14:creationId xmlns:p14="http://schemas.microsoft.com/office/powerpoint/2010/main" val="160309241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第</a:t>
            </a:r>
            <a:r>
              <a:rPr lang="en-US" altLang="zh-CN"/>
              <a:t>1</a:t>
            </a:r>
            <a:r>
              <a:rPr lang="zh-CN" altLang="en-US"/>
              <a:t>章 绪论</a:t>
            </a: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26617-0DE9-4FCC-BA51-2984BBE67358}" type="datetimeFigureOut">
              <a:rPr lang="zh-CN" altLang="en-US" smtClean="0"/>
              <a:t>2025/4/29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ADF5C-0B53-4BD5-BF19-A16D1C70E8AA}" type="slidenum">
              <a:rPr lang="zh-CN" altLang="en-US" smtClean="0"/>
              <a:t>‹#›</a:t>
            </a:fld>
            <a:endParaRPr lang="zh-CN" altLang="en-US"/>
          </a:p>
        </p:txBody>
      </p:sp>
    </p:spTree>
    <p:extLst>
      <p:ext uri="{BB962C8B-B14F-4D97-AF65-F5344CB8AC3E}">
        <p14:creationId xmlns:p14="http://schemas.microsoft.com/office/powerpoint/2010/main" val="354694492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txBox="1">
            <a:spLocks noGrp="1"/>
          </p:cNvSpPr>
          <p:nvPr>
            <p:ph type="ftr" sz="quarter"/>
          </p:nvPr>
        </p:nvSpPr>
        <p:spPr>
          <a:xfrm>
            <a:off x="0" y="8686800"/>
            <a:ext cx="2971800" cy="457200"/>
          </a:xfrm>
          <a:prstGeom prst="rect">
            <a:avLst/>
          </a:prstGeom>
          <a:noFill/>
          <a:ln w="9525">
            <a:noFill/>
          </a:ln>
        </p:spPr>
        <p:txBody>
          <a:bodyPr wrap="square" lIns="91440" tIns="45720" rIns="91440" bIns="45720" anchor="b"/>
          <a:lstStyle/>
          <a:p>
            <a:pPr lvl="0" indent="0"/>
            <a:r>
              <a:rPr lang="en-US" altLang="zh-CN" sz="1200" dirty="0">
                <a:latin typeface="Times New Roman" panose="02020603050405020304" pitchFamily="18" charset="0"/>
              </a:rPr>
              <a:t>© DB-LAB (2003)</a:t>
            </a:r>
          </a:p>
        </p:txBody>
      </p:sp>
      <p:sp>
        <p:nvSpPr>
          <p:cNvPr id="7680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800" dirty="0">
                <a:latin typeface="Times New Roman" panose="02020603050405020304" pitchFamily="18" charset="0"/>
              </a:rPr>
              <a:t>1</a:t>
            </a:fld>
            <a:endParaRPr lang="en-US" altLang="zh-CN" sz="1800" dirty="0">
              <a:latin typeface="Times New Roman" panose="02020603050405020304" pitchFamily="18" charset="0"/>
            </a:endParaRPr>
          </a:p>
        </p:txBody>
      </p:sp>
      <p:sp>
        <p:nvSpPr>
          <p:cNvPr id="76804" name="Rectangle 2"/>
          <p:cNvSpPr>
            <a:spLocks noGrp="1" noRot="1" noChangeAspect="1" noTextEdit="1"/>
          </p:cNvSpPr>
          <p:nvPr>
            <p:ph type="sldImg"/>
          </p:nvPr>
        </p:nvSpPr>
        <p:spPr>
          <a:xfrm>
            <a:off x="1171575" y="692150"/>
            <a:ext cx="4516438" cy="3387725"/>
          </a:xfrm>
          <a:solidFill>
            <a:srgbClr val="FFFFFF"/>
          </a:solidFill>
        </p:spPr>
      </p:sp>
      <p:sp>
        <p:nvSpPr>
          <p:cNvPr id="76805" name="Rectangle 3"/>
          <p:cNvSpPr>
            <a:spLocks noGrp="1"/>
          </p:cNvSpPr>
          <p:nvPr>
            <p:ph type="body"/>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extLst>
      <p:ext uri="{BB962C8B-B14F-4D97-AF65-F5344CB8AC3E}">
        <p14:creationId xmlns:p14="http://schemas.microsoft.com/office/powerpoint/2010/main" val="876103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符号的写法的重要性，规范性</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求各顶点入度算法。。。</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可以放一个入度域；</a:t>
            </a:r>
            <a:r>
              <a:rPr lang="en-US" altLang="zh-CN" dirty="0"/>
              <a:t>another option</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AOV</a:t>
            </a:r>
            <a:r>
              <a:rPr lang="zh-CN" altLang="en-US" dirty="0"/>
              <a:t>是顶点表示活动，</a:t>
            </a:r>
            <a:r>
              <a:rPr lang="en-US" altLang="zh-CN" dirty="0"/>
              <a:t>AOE</a:t>
            </a:r>
            <a:r>
              <a:rPr lang="zh-CN" altLang="en-US" dirty="0"/>
              <a:t>是。。。</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AOE</a:t>
            </a:r>
            <a:r>
              <a:rPr lang="zh-CN" altLang="en-US" dirty="0"/>
              <a:t>网中的某些活动能够同时进行，故完成整个工程所必须花费的时间应该为始点到终点的最大路径长度。关键路径长度是整个工程所需的最短工期。</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每次更新，保留最大的。。。</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设定为终点或汇点</a:t>
            </a:r>
            <a:endParaRPr lang="en-US" altLang="zh-CN" dirty="0"/>
          </a:p>
          <a:p>
            <a:r>
              <a:rPr lang="zh-CN" altLang="en-US" dirty="0"/>
              <a:t>最小必须是做完的。。。</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A=0</a:t>
            </a:r>
            <a:r>
              <a:rPr lang="zh-CN" altLang="en-US" dirty="0"/>
              <a:t>，初始化；</a:t>
            </a:r>
            <a:endParaRPr lang="en-US" altLang="zh-CN" dirty="0"/>
          </a:p>
          <a:p>
            <a:r>
              <a:rPr lang="zh-CN" altLang="en-US" dirty="0"/>
              <a:t>对比那个公式，取最小的；</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没有任何的时间余量，安排很紧凑</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可以用栈的思想；</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和前面拓扑排序算法相似，只是加了事件的最早开始时间</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？与集合论不同？</a:t>
            </a:r>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括号里表示各个边活动最早开始和最晚开始时间；</a:t>
            </a:r>
            <a:endParaRPr lang="en-US" altLang="zh-CN" dirty="0"/>
          </a:p>
          <a:p>
            <a:r>
              <a:rPr lang="zh-CN" altLang="en-US" dirty="0"/>
              <a:t>学生练习一下，第十三次结束。。。</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Dijkstra(</a:t>
            </a:r>
            <a:r>
              <a:rPr lang="zh-CN" altLang="en-US" dirty="0"/>
              <a:t>迪杰斯特拉</a:t>
            </a:r>
            <a:r>
              <a:rPr lang="en-US" altLang="zh-CN" dirty="0"/>
              <a:t>)</a:t>
            </a:r>
            <a:r>
              <a:rPr lang="zh-CN" altLang="en-US" dirty="0"/>
              <a:t>算法：为了求出最短路径，</a:t>
            </a:r>
            <a:r>
              <a:rPr lang="en-US" altLang="zh-CN" dirty="0"/>
              <a:t>Dijkstra</a:t>
            </a:r>
            <a:r>
              <a:rPr lang="zh-CN" altLang="en-US" dirty="0"/>
              <a:t>就提出了以最短路径长度递增，逐次生成最短路径的算法。</a:t>
            </a:r>
            <a:endParaRPr lang="en-US" altLang="zh-CN" dirty="0"/>
          </a:p>
          <a:p>
            <a:r>
              <a:rPr lang="en-US" altLang="zh-CN" dirty="0"/>
              <a:t>Dijkstra(</a:t>
            </a:r>
            <a:r>
              <a:rPr lang="zh-CN" altLang="en-US" dirty="0"/>
              <a:t>迪杰斯特拉</a:t>
            </a:r>
            <a:r>
              <a:rPr lang="en-US" altLang="zh-CN" dirty="0"/>
              <a:t>)</a:t>
            </a:r>
            <a:r>
              <a:rPr lang="zh-CN" altLang="en-US" dirty="0"/>
              <a:t>算法是典型的单源最短路径算法，用于计算一个节点到其他所有节点的最短路径。主要特点是以起始点为中心向外层层扩展，直到扩展到终点为止。</a:t>
            </a:r>
            <a:r>
              <a:rPr lang="en-US" altLang="zh-CN" dirty="0"/>
              <a:t>Dijkstra</a:t>
            </a:r>
            <a:r>
              <a:rPr lang="zh-CN" altLang="en-US" dirty="0"/>
              <a:t>算法是很有代表性的最短路径算法，在很多专业课程中都作为基本内容有详细的介绍，如数据结构，图论，运筹学等等。注意该算法要求图中不存在负权边。（因为负边会破坏</a:t>
            </a:r>
            <a:r>
              <a:rPr lang="en-US" altLang="zh-CN" dirty="0" err="1"/>
              <a:t>dijkstra</a:t>
            </a:r>
            <a:r>
              <a:rPr lang="zh-CN" altLang="en-US" dirty="0"/>
              <a:t>的贪心假设。如果用</a:t>
            </a:r>
            <a:r>
              <a:rPr lang="en-US" altLang="zh-CN" dirty="0" err="1"/>
              <a:t>Bellman_ford</a:t>
            </a:r>
            <a:r>
              <a:rPr lang="zh-CN" altLang="en-US" dirty="0"/>
              <a:t>会有负权值回路</a:t>
            </a:r>
            <a:r>
              <a:rPr lang="en-US" altLang="zh-CN" dirty="0"/>
              <a:t>...... </a:t>
            </a:r>
            <a:r>
              <a:rPr lang="en-US" altLang="zh-CN" dirty="0" err="1"/>
              <a:t>dijkstra</a:t>
            </a:r>
            <a:r>
              <a:rPr lang="en-US" altLang="zh-CN" dirty="0"/>
              <a:t> </a:t>
            </a:r>
            <a:r>
              <a:rPr lang="zh-CN" altLang="en-US" dirty="0"/>
              <a:t>不能处理负权边，是因为它无法保证当前所选的边一定是最短边，比如说上面的例子，如果把</a:t>
            </a:r>
            <a:r>
              <a:rPr lang="en-US" altLang="zh-CN" dirty="0"/>
              <a:t>-5</a:t>
            </a:r>
            <a:r>
              <a:rPr lang="zh-CN" altLang="en-US" dirty="0"/>
              <a:t>改成</a:t>
            </a:r>
            <a:r>
              <a:rPr lang="en-US" altLang="zh-CN" dirty="0"/>
              <a:t>5</a:t>
            </a:r>
            <a:r>
              <a:rPr lang="zh-CN" altLang="en-US" dirty="0"/>
              <a:t>的话，它就可以保证</a:t>
            </a:r>
            <a:r>
              <a:rPr lang="en-US" altLang="zh-CN" dirty="0"/>
              <a:t>5</a:t>
            </a:r>
            <a:r>
              <a:rPr lang="zh-CN" altLang="en-US" dirty="0"/>
              <a:t>一定为最短边，因为后面的运算为加法，而如果有负权边的话，后面就变成减了，它就无法保证了</a:t>
            </a:r>
            <a:r>
              <a:rPr lang="en-US" altLang="zh-CN" dirty="0"/>
              <a:t>....</a:t>
            </a:r>
            <a:r>
              <a:rPr lang="zh-CN" altLang="en-US" dirty="0"/>
              <a:t>）</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b="1" dirty="0">
                <a:solidFill>
                  <a:srgbClr val="3333FF"/>
                </a:solidFill>
                <a:latin typeface="Times New Roman" pitchFamily="18" charset="0"/>
              </a:rPr>
              <a:t>D[k]=min{D[k], D[w]+C[w][k]}</a:t>
            </a:r>
          </a:p>
          <a:p>
            <a:r>
              <a:rPr lang="zh-CN" altLang="en-US" dirty="0"/>
              <a:t>程序是一个不断更新的过程，对于某个顶点出发，依次遍历到邻接点的边长</a:t>
            </a:r>
            <a:endParaRPr lang="en-US" altLang="zh-CN" dirty="0"/>
          </a:p>
          <a:p>
            <a:r>
              <a:rPr lang="en-US" altLang="zh-CN" dirty="0"/>
              <a:t>C[w][k]</a:t>
            </a:r>
            <a:r>
              <a:rPr lang="zh-CN" altLang="en-US" dirty="0"/>
              <a:t>是</a:t>
            </a:r>
            <a:r>
              <a:rPr lang="en-US" altLang="zh-CN" dirty="0"/>
              <a:t>w</a:t>
            </a:r>
            <a:r>
              <a:rPr lang="zh-CN" altLang="en-US" dirty="0"/>
              <a:t>和</a:t>
            </a:r>
            <a:r>
              <a:rPr lang="en-US" altLang="zh-CN" dirty="0"/>
              <a:t>k</a:t>
            </a:r>
            <a:r>
              <a:rPr lang="zh-CN" altLang="en-US" dirty="0"/>
              <a:t>之间的权或长度</a:t>
            </a:r>
            <a:endParaRPr lang="en-US" altLang="zh-CN" dirty="0"/>
          </a:p>
          <a:p>
            <a:r>
              <a:rPr lang="zh-CN" altLang="en-US" dirty="0"/>
              <a:t>到</a:t>
            </a:r>
            <a:r>
              <a:rPr lang="en-US" altLang="zh-CN" dirty="0"/>
              <a:t>6</a:t>
            </a:r>
            <a:r>
              <a:rPr lang="zh-CN" altLang="en-US" dirty="0"/>
              <a:t>，重复执行</a:t>
            </a:r>
            <a:r>
              <a:rPr lang="en-US" altLang="zh-CN" dirty="0"/>
              <a:t>3-6</a:t>
            </a:r>
            <a:r>
              <a:rPr lang="zh-CN" altLang="en-US" dirty="0"/>
              <a:t>，直到</a:t>
            </a:r>
            <a:r>
              <a:rPr lang="en-US" altLang="zh-CN" dirty="0"/>
              <a:t>s</a:t>
            </a:r>
            <a:r>
              <a:rPr lang="zh-CN" altLang="en-US" dirty="0"/>
              <a:t>中包含所有顶点。。。</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严格根据那个步骤：</a:t>
            </a:r>
            <a:endParaRPr lang="en-US" altLang="zh-CN" dirty="0"/>
          </a:p>
          <a:p>
            <a:r>
              <a:rPr lang="zh-CN" altLang="en-US" dirty="0"/>
              <a:t>初始第一步，</a:t>
            </a:r>
            <a:r>
              <a:rPr lang="en-US" altLang="zh-CN" dirty="0"/>
              <a:t>d[1]=3,d[2]=</a:t>
            </a:r>
            <a:r>
              <a:rPr lang="en-US" altLang="zh-CN" dirty="0" err="1"/>
              <a:t>inf,d</a:t>
            </a:r>
            <a:r>
              <a:rPr lang="en-US" altLang="zh-CN" dirty="0"/>
              <a:t>[3]=</a:t>
            </a:r>
            <a:r>
              <a:rPr lang="en-US" altLang="zh-CN" dirty="0" err="1"/>
              <a:t>inf,d</a:t>
            </a:r>
            <a:r>
              <a:rPr lang="en-US" altLang="zh-CN" dirty="0"/>
              <a:t>[4]=30,</a:t>
            </a:r>
            <a:r>
              <a:rPr lang="zh-CN" altLang="en-US" dirty="0"/>
              <a:t>选择</a:t>
            </a:r>
            <a:r>
              <a:rPr lang="en-US" altLang="zh-CN" dirty="0"/>
              <a:t>[w]</a:t>
            </a:r>
            <a:r>
              <a:rPr lang="zh-CN" altLang="en-US" dirty="0"/>
              <a:t>值最小的，相当于执行第三步，选择了</a:t>
            </a:r>
            <a:r>
              <a:rPr lang="en-US" altLang="zh-CN" dirty="0"/>
              <a:t>d[1]</a:t>
            </a:r>
            <a:r>
              <a:rPr lang="zh-CN" altLang="en-US" dirty="0"/>
              <a:t>加入；</a:t>
            </a:r>
            <a:endParaRPr lang="en-US" altLang="zh-CN" dirty="0"/>
          </a:p>
          <a:p>
            <a:r>
              <a:rPr lang="zh-CN" altLang="en-US" dirty="0"/>
              <a:t>第二步， 调整其他的</a:t>
            </a:r>
            <a:r>
              <a:rPr lang="en-US" altLang="zh-CN" dirty="0"/>
              <a:t>d[i],</a:t>
            </a:r>
            <a:r>
              <a:rPr lang="en-US" altLang="zh-CN" baseline="0" dirty="0"/>
              <a:t> </a:t>
            </a:r>
            <a:r>
              <a:rPr lang="zh-CN" altLang="en-US" baseline="0" dirty="0"/>
              <a:t>比如</a:t>
            </a:r>
            <a:r>
              <a:rPr lang="en-US" altLang="zh-CN" baseline="0" dirty="0"/>
              <a:t>d[2]=28;d[3]=11;d[4]</a:t>
            </a:r>
            <a:r>
              <a:rPr lang="zh-CN" altLang="en-US" baseline="0" dirty="0"/>
              <a:t>不变</a:t>
            </a:r>
            <a:r>
              <a:rPr lang="en-US" altLang="zh-CN" baseline="0" dirty="0"/>
              <a:t>=30;</a:t>
            </a:r>
            <a:r>
              <a:rPr lang="zh-CN" altLang="en-US" baseline="0" dirty="0"/>
              <a:t>然后，选择最小的</a:t>
            </a:r>
            <a:r>
              <a:rPr lang="en-US" altLang="zh-CN" baseline="0" dirty="0"/>
              <a:t>d[3]</a:t>
            </a:r>
            <a:r>
              <a:rPr lang="zh-CN" altLang="en-US" baseline="0" dirty="0"/>
              <a:t>加入。。。</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源点是从</a:t>
            </a:r>
            <a:r>
              <a:rPr lang="en-US" altLang="zh-CN" dirty="0"/>
              <a:t>4</a:t>
            </a:r>
            <a:r>
              <a:rPr lang="zh-CN" altLang="en-US" dirty="0"/>
              <a:t>开始的，</a:t>
            </a:r>
            <a:r>
              <a:rPr lang="en-US" altLang="zh-CN" dirty="0"/>
              <a:t>k+1</a:t>
            </a:r>
            <a:r>
              <a:rPr lang="zh-CN" altLang="en-US" dirty="0"/>
              <a:t>代表新加一个结点</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重复执行</a:t>
            </a:r>
            <a:r>
              <a:rPr lang="en-US" altLang="zh-CN" dirty="0"/>
              <a:t>n-1</a:t>
            </a:r>
            <a:r>
              <a:rPr lang="zh-CN" altLang="en-US" dirty="0"/>
              <a:t>次</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13</a:t>
            </a:r>
            <a:r>
              <a:rPr lang="zh-CN" altLang="en-US" dirty="0"/>
              <a:t>次课结束，</a:t>
            </a:r>
            <a:r>
              <a:rPr lang="en-US" altLang="zh-CN" dirty="0"/>
              <a:t>26</a:t>
            </a:r>
            <a:r>
              <a:rPr lang="zh-CN" altLang="en-US"/>
              <a:t>个学时结束。。。</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Floyd-</a:t>
            </a:r>
            <a:r>
              <a:rPr lang="en-US" altLang="zh-CN" dirty="0" err="1"/>
              <a:t>Warshall</a:t>
            </a:r>
            <a:r>
              <a:rPr lang="zh-CN" altLang="en-US" dirty="0"/>
              <a:t>算法（</a:t>
            </a:r>
            <a:r>
              <a:rPr lang="en-US" altLang="zh-CN" dirty="0"/>
              <a:t>Floyd-</a:t>
            </a:r>
            <a:r>
              <a:rPr lang="en-US" altLang="zh-CN" dirty="0" err="1"/>
              <a:t>Warshall</a:t>
            </a:r>
            <a:r>
              <a:rPr lang="en-US" altLang="zh-CN" dirty="0"/>
              <a:t> algorithm</a:t>
            </a:r>
            <a:r>
              <a:rPr lang="zh-CN" altLang="en-US" dirty="0"/>
              <a:t>）是解决任意两点间的最短路径的一种算法，可以正确处理有向图或负权的最短路径问题，同时也被用于计算有向图的传递闭包。</a:t>
            </a:r>
            <a:r>
              <a:rPr lang="en-US" altLang="zh-CN" dirty="0"/>
              <a:t>Floyd-</a:t>
            </a:r>
            <a:r>
              <a:rPr lang="en-US" altLang="zh-CN" dirty="0" err="1"/>
              <a:t>Warshall</a:t>
            </a:r>
            <a:r>
              <a:rPr lang="zh-CN" altLang="en-US" dirty="0"/>
              <a:t>算法的时间复杂度为</a:t>
            </a:r>
            <a:r>
              <a:rPr lang="en-US" altLang="zh-CN" dirty="0"/>
              <a:t>O(N3)</a:t>
            </a:r>
            <a:r>
              <a:rPr lang="zh-CN" altLang="en-US" dirty="0"/>
              <a:t>，空间复杂度为</a:t>
            </a:r>
            <a:r>
              <a:rPr lang="en-US" altLang="zh-CN" dirty="0"/>
              <a:t>O(N2)</a:t>
            </a:r>
            <a:r>
              <a:rPr lang="zh-CN" altLang="en-US" dirty="0"/>
              <a:t>。</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16</a:t>
            </a:r>
            <a:r>
              <a:rPr lang="zh-CN" altLang="en-US" dirty="0"/>
              <a:t>次课结束</a:t>
            </a:r>
            <a:endParaRPr lang="en-US" altLang="zh-CN" dirty="0"/>
          </a:p>
          <a:p>
            <a:endParaRPr lang="en-US" altLang="zh-CN" dirty="0"/>
          </a:p>
          <a:p>
            <a:r>
              <a:rPr lang="zh-CN" altLang="en-US" dirty="0"/>
              <a:t>动态规划是通过拆分问题，定义问题状态和状态之间的关系，使得问题能够以递推（或者说分治）的方式去解决。</a:t>
            </a:r>
          </a:p>
          <a:p>
            <a:r>
              <a:rPr lang="zh-CN" altLang="en-US" dirty="0"/>
              <a:t>本题下的其他答案，大多都是在说递推的求解方法，但如何拆分问题，才是动态规划的核心。</a:t>
            </a:r>
          </a:p>
          <a:p>
            <a:r>
              <a:rPr lang="zh-CN" altLang="en-US" dirty="0"/>
              <a:t>而拆分问题，靠的就是状态的定义和状态转移方程的定义。</a:t>
            </a:r>
            <a:endParaRPr lang="en-US" altLang="zh-CN" dirty="0"/>
          </a:p>
          <a:p>
            <a:endParaRPr lang="en-US" altLang="zh-CN" dirty="0"/>
          </a:p>
          <a:p>
            <a:r>
              <a:rPr lang="zh-CN" altLang="en-US" dirty="0"/>
              <a:t>所以一个问题是该用递推、贪心、搜索还是动态规划，完全是由这个问题本身阶段间状态的转移方式决定的！每个阶段只有一个状态</a:t>
            </a:r>
            <a:r>
              <a:rPr lang="en-US" altLang="zh-CN" dirty="0"/>
              <a:t>-&gt;</a:t>
            </a:r>
            <a:r>
              <a:rPr lang="zh-CN" altLang="en-US" dirty="0"/>
              <a:t>递推；每个阶段的最优状态都是由上一个阶段的最优状态得到的</a:t>
            </a:r>
            <a:r>
              <a:rPr lang="en-US" altLang="zh-CN" dirty="0"/>
              <a:t>-&gt;</a:t>
            </a:r>
            <a:r>
              <a:rPr lang="zh-CN" altLang="en-US" dirty="0"/>
              <a:t>贪心；每个阶段的最优状态是由之前所有阶段的状态的组合得到的</a:t>
            </a:r>
            <a:r>
              <a:rPr lang="en-US" altLang="zh-CN" dirty="0"/>
              <a:t>-&gt;</a:t>
            </a:r>
            <a:r>
              <a:rPr lang="zh-CN" altLang="en-US" dirty="0"/>
              <a:t>搜索；每个阶段的最优状态可以从之前某个阶段的某个或某些状态直接得到而不管之前这个状态是如何得到的</a:t>
            </a:r>
            <a:r>
              <a:rPr lang="en-US" altLang="zh-CN" dirty="0"/>
              <a:t>-&gt;</a:t>
            </a:r>
            <a:r>
              <a:rPr lang="zh-CN" altLang="en-US" dirty="0"/>
              <a:t>动态规划。每个阶段的最优状态可以从之前某个阶段的某个或某些状态直接得到这个性质叫做最优子结构；而不管之前这个状态是如何得到的这个性质叫做无后效性。另：其实动态规划中的最优状态的说法容易产生误导，以为只需要计算最优状态就好，</a:t>
            </a:r>
            <a:r>
              <a:rPr lang="en-US" altLang="zh-CN" dirty="0"/>
              <a:t>LIS</a:t>
            </a:r>
            <a:r>
              <a:rPr lang="zh-CN" altLang="en-US" dirty="0"/>
              <a:t>问题确实如此，转移时只用到了每个阶段“选”的状态。但实际上有的问题往往需要对每个阶段的所有状态都算出一个最优值，然后根据这些最优值再来找最优状态。比如背包问题就需要对前</a:t>
            </a:r>
            <a:r>
              <a:rPr lang="en-US" altLang="zh-CN" dirty="0" err="1"/>
              <a:t>i</a:t>
            </a:r>
            <a:r>
              <a:rPr lang="zh-CN" altLang="en-US" dirty="0"/>
              <a:t>个包（阶段）容量为</a:t>
            </a:r>
            <a:r>
              <a:rPr lang="en-US" altLang="zh-CN" dirty="0"/>
              <a:t>j</a:t>
            </a:r>
            <a:r>
              <a:rPr lang="zh-CN" altLang="en-US" dirty="0"/>
              <a:t>时（状态）计算出最大价值。然后在最后一个阶段中的所有状态种找到最优值。作者：王勐链接：</a:t>
            </a:r>
            <a:r>
              <a:rPr lang="en-US" altLang="zh-CN" dirty="0"/>
              <a:t>https://www.zhihu.com/question/23995189/answer/35429905</a:t>
            </a:r>
            <a:r>
              <a:rPr lang="zh-CN" altLang="en-US" dirty="0"/>
              <a:t>来源：知乎著作权归作者所有。商业转载请联系作者获得授权，非商业转载请注明出处。</a:t>
            </a:r>
            <a:endParaRPr lang="en-US" altLang="zh-CN" dirty="0"/>
          </a:p>
          <a:p>
            <a:endParaRPr lang="en-US" altLang="zh-CN" dirty="0"/>
          </a:p>
          <a:p>
            <a:r>
              <a:rPr lang="en-US" altLang="zh-CN" dirty="0"/>
              <a:t>1)</a:t>
            </a:r>
            <a:r>
              <a:rPr lang="zh-CN" altLang="en-US" dirty="0"/>
              <a:t>算法思想原理：</a:t>
            </a:r>
          </a:p>
          <a:p>
            <a:endParaRPr lang="zh-CN" altLang="en-US" dirty="0"/>
          </a:p>
          <a:p>
            <a:r>
              <a:rPr lang="zh-CN" altLang="en-US" dirty="0"/>
              <a:t>     </a:t>
            </a:r>
            <a:r>
              <a:rPr lang="en-US" altLang="zh-CN" dirty="0"/>
              <a:t>Floyd</a:t>
            </a:r>
            <a:r>
              <a:rPr lang="zh-CN" altLang="en-US" dirty="0"/>
              <a:t>算法是一个经典的动态规划算法。用通俗的语言来描述的话，首先我们的目标是寻找从点</a:t>
            </a:r>
            <a:r>
              <a:rPr lang="en-US" altLang="zh-CN" dirty="0" err="1"/>
              <a:t>i</a:t>
            </a:r>
            <a:r>
              <a:rPr lang="zh-CN" altLang="en-US" dirty="0"/>
              <a:t>到点</a:t>
            </a:r>
            <a:r>
              <a:rPr lang="en-US" altLang="zh-CN" dirty="0"/>
              <a:t>j</a:t>
            </a:r>
            <a:r>
              <a:rPr lang="zh-CN" altLang="en-US" dirty="0"/>
              <a:t>的最短路径。从动态规划的角度看问题，我们需要为这个目标重新做一个诠释（这个诠释正是动态规划最富创造力的精华所在）</a:t>
            </a:r>
          </a:p>
          <a:p>
            <a:endParaRPr lang="zh-CN" altLang="en-US" dirty="0"/>
          </a:p>
          <a:p>
            <a:r>
              <a:rPr lang="zh-CN" altLang="en-US" dirty="0"/>
              <a:t>      从任意节点</a:t>
            </a:r>
            <a:r>
              <a:rPr lang="en-US" altLang="zh-CN" dirty="0" err="1"/>
              <a:t>i</a:t>
            </a:r>
            <a:r>
              <a:rPr lang="zh-CN" altLang="en-US" dirty="0"/>
              <a:t>到任意节点</a:t>
            </a:r>
            <a:r>
              <a:rPr lang="en-US" altLang="zh-CN" dirty="0"/>
              <a:t>j</a:t>
            </a:r>
            <a:r>
              <a:rPr lang="zh-CN" altLang="en-US" dirty="0"/>
              <a:t>的最短路径不外乎</a:t>
            </a:r>
            <a:r>
              <a:rPr lang="en-US" altLang="zh-CN" dirty="0"/>
              <a:t>2</a:t>
            </a:r>
            <a:r>
              <a:rPr lang="zh-CN" altLang="en-US" dirty="0"/>
              <a:t>种可能，</a:t>
            </a:r>
            <a:r>
              <a:rPr lang="en-US" altLang="zh-CN" dirty="0"/>
              <a:t>1</a:t>
            </a:r>
            <a:r>
              <a:rPr lang="zh-CN" altLang="en-US" dirty="0"/>
              <a:t>是直接从</a:t>
            </a:r>
            <a:r>
              <a:rPr lang="en-US" altLang="zh-CN" dirty="0" err="1"/>
              <a:t>i</a:t>
            </a:r>
            <a:r>
              <a:rPr lang="zh-CN" altLang="en-US" dirty="0"/>
              <a:t>到</a:t>
            </a:r>
            <a:r>
              <a:rPr lang="en-US" altLang="zh-CN" dirty="0"/>
              <a:t>j</a:t>
            </a:r>
            <a:r>
              <a:rPr lang="zh-CN" altLang="en-US" dirty="0"/>
              <a:t>，</a:t>
            </a:r>
            <a:r>
              <a:rPr lang="en-US" altLang="zh-CN" dirty="0"/>
              <a:t>2</a:t>
            </a:r>
            <a:r>
              <a:rPr lang="zh-CN" altLang="en-US" dirty="0"/>
              <a:t>是从</a:t>
            </a:r>
            <a:r>
              <a:rPr lang="en-US" altLang="zh-CN" dirty="0" err="1"/>
              <a:t>i</a:t>
            </a:r>
            <a:r>
              <a:rPr lang="zh-CN" altLang="en-US" dirty="0"/>
              <a:t>经过若干个节点</a:t>
            </a:r>
            <a:r>
              <a:rPr lang="en-US" altLang="zh-CN" dirty="0"/>
              <a:t>k</a:t>
            </a:r>
            <a:r>
              <a:rPr lang="zh-CN" altLang="en-US" dirty="0"/>
              <a:t>到</a:t>
            </a:r>
            <a:r>
              <a:rPr lang="en-US" altLang="zh-CN" dirty="0"/>
              <a:t>j</a:t>
            </a:r>
            <a:r>
              <a:rPr lang="zh-CN" altLang="en-US" dirty="0"/>
              <a:t>。所以，我们假设</a:t>
            </a:r>
            <a:r>
              <a:rPr lang="en-US" altLang="zh-CN" dirty="0"/>
              <a:t>Dis(</a:t>
            </a:r>
            <a:r>
              <a:rPr lang="en-US" altLang="zh-CN" dirty="0" err="1"/>
              <a:t>i,j</a:t>
            </a:r>
            <a:r>
              <a:rPr lang="en-US" altLang="zh-CN" dirty="0"/>
              <a:t>)</a:t>
            </a:r>
            <a:r>
              <a:rPr lang="zh-CN" altLang="en-US" dirty="0"/>
              <a:t>为节点</a:t>
            </a:r>
            <a:r>
              <a:rPr lang="en-US" altLang="zh-CN" dirty="0"/>
              <a:t>u</a:t>
            </a:r>
            <a:r>
              <a:rPr lang="zh-CN" altLang="en-US" dirty="0"/>
              <a:t>到节点</a:t>
            </a:r>
            <a:r>
              <a:rPr lang="en-US" altLang="zh-CN" dirty="0"/>
              <a:t>v</a:t>
            </a:r>
            <a:r>
              <a:rPr lang="zh-CN" altLang="en-US" dirty="0"/>
              <a:t>的最短路径的距离，对于每一个节点</a:t>
            </a:r>
            <a:r>
              <a:rPr lang="en-US" altLang="zh-CN" dirty="0"/>
              <a:t>k</a:t>
            </a:r>
            <a:r>
              <a:rPr lang="zh-CN" altLang="en-US" dirty="0"/>
              <a:t>，我们检查</a:t>
            </a:r>
            <a:r>
              <a:rPr lang="en-US" altLang="zh-CN" dirty="0"/>
              <a:t>Dis(</a:t>
            </a:r>
            <a:r>
              <a:rPr lang="en-US" altLang="zh-CN" dirty="0" err="1"/>
              <a:t>i,k</a:t>
            </a:r>
            <a:r>
              <a:rPr lang="en-US" altLang="zh-CN" dirty="0"/>
              <a:t>) + Dis(</a:t>
            </a:r>
            <a:r>
              <a:rPr lang="en-US" altLang="zh-CN" dirty="0" err="1"/>
              <a:t>k,j</a:t>
            </a:r>
            <a:r>
              <a:rPr lang="en-US" altLang="zh-CN" dirty="0"/>
              <a:t>) &lt; Dis(</a:t>
            </a:r>
            <a:r>
              <a:rPr lang="en-US" altLang="zh-CN" dirty="0" err="1"/>
              <a:t>i,j</a:t>
            </a:r>
            <a:r>
              <a:rPr lang="en-US" altLang="zh-CN" dirty="0"/>
              <a:t>)</a:t>
            </a:r>
            <a:r>
              <a:rPr lang="zh-CN" altLang="en-US" dirty="0"/>
              <a:t>是否成立，如果成立，证明从</a:t>
            </a:r>
            <a:r>
              <a:rPr lang="en-US" altLang="zh-CN" dirty="0" err="1"/>
              <a:t>i</a:t>
            </a:r>
            <a:r>
              <a:rPr lang="zh-CN" altLang="en-US" dirty="0"/>
              <a:t>到</a:t>
            </a:r>
            <a:r>
              <a:rPr lang="en-US" altLang="zh-CN" dirty="0"/>
              <a:t>k</a:t>
            </a:r>
            <a:r>
              <a:rPr lang="zh-CN" altLang="en-US" dirty="0"/>
              <a:t>再到</a:t>
            </a:r>
            <a:r>
              <a:rPr lang="en-US" altLang="zh-CN" dirty="0"/>
              <a:t>j</a:t>
            </a:r>
            <a:r>
              <a:rPr lang="zh-CN" altLang="en-US" dirty="0"/>
              <a:t>的路径比</a:t>
            </a:r>
            <a:r>
              <a:rPr lang="en-US" altLang="zh-CN" dirty="0" err="1"/>
              <a:t>i</a:t>
            </a:r>
            <a:r>
              <a:rPr lang="zh-CN" altLang="en-US" dirty="0"/>
              <a:t>直接到</a:t>
            </a:r>
            <a:r>
              <a:rPr lang="en-US" altLang="zh-CN" dirty="0"/>
              <a:t>j</a:t>
            </a:r>
            <a:r>
              <a:rPr lang="zh-CN" altLang="en-US" dirty="0"/>
              <a:t>的路径短，我们便设置</a:t>
            </a:r>
            <a:r>
              <a:rPr lang="en-US" altLang="zh-CN" dirty="0"/>
              <a:t>Dis(</a:t>
            </a:r>
            <a:r>
              <a:rPr lang="en-US" altLang="zh-CN" dirty="0" err="1"/>
              <a:t>i,j</a:t>
            </a:r>
            <a:r>
              <a:rPr lang="en-US" altLang="zh-CN" dirty="0"/>
              <a:t>) = Dis(</a:t>
            </a:r>
            <a:r>
              <a:rPr lang="en-US" altLang="zh-CN" dirty="0" err="1"/>
              <a:t>i,k</a:t>
            </a:r>
            <a:r>
              <a:rPr lang="en-US" altLang="zh-CN" dirty="0"/>
              <a:t>) + Dis(</a:t>
            </a:r>
            <a:r>
              <a:rPr lang="en-US" altLang="zh-CN" dirty="0" err="1"/>
              <a:t>k,j</a:t>
            </a:r>
            <a:r>
              <a:rPr lang="en-US" altLang="zh-CN" dirty="0"/>
              <a:t>)</a:t>
            </a:r>
            <a:r>
              <a:rPr lang="zh-CN" altLang="en-US" dirty="0"/>
              <a:t>，这样一来，当我们遍历完所有节点</a:t>
            </a:r>
            <a:r>
              <a:rPr lang="en-US" altLang="zh-CN" dirty="0"/>
              <a:t>k</a:t>
            </a:r>
            <a:r>
              <a:rPr lang="zh-CN" altLang="en-US" dirty="0"/>
              <a:t>，</a:t>
            </a:r>
            <a:r>
              <a:rPr lang="en-US" altLang="zh-CN" dirty="0"/>
              <a:t>Dis(</a:t>
            </a:r>
            <a:r>
              <a:rPr lang="en-US" altLang="zh-CN" dirty="0" err="1"/>
              <a:t>i,j</a:t>
            </a:r>
            <a:r>
              <a:rPr lang="en-US" altLang="zh-CN" dirty="0"/>
              <a:t>)</a:t>
            </a:r>
            <a:r>
              <a:rPr lang="zh-CN" altLang="en-US" dirty="0"/>
              <a:t>中记录的便是</a:t>
            </a:r>
            <a:r>
              <a:rPr lang="en-US" altLang="zh-CN" dirty="0" err="1"/>
              <a:t>i</a:t>
            </a:r>
            <a:r>
              <a:rPr lang="zh-CN" altLang="en-US" dirty="0"/>
              <a:t>到</a:t>
            </a:r>
            <a:r>
              <a:rPr lang="en-US" altLang="zh-CN" dirty="0"/>
              <a:t>j</a:t>
            </a:r>
            <a:r>
              <a:rPr lang="zh-CN" altLang="en-US" dirty="0"/>
              <a:t>的最短路径的距离。</a:t>
            </a:r>
          </a:p>
          <a:p>
            <a:endParaRPr lang="zh-CN" altLang="en-US" dirty="0"/>
          </a:p>
          <a:p>
            <a:r>
              <a:rPr lang="en-US" altLang="zh-CN" dirty="0"/>
              <a:t>2).</a:t>
            </a:r>
            <a:r>
              <a:rPr lang="zh-CN" altLang="en-US" dirty="0"/>
              <a:t>算法描述：</a:t>
            </a:r>
          </a:p>
          <a:p>
            <a:endParaRPr lang="zh-CN" altLang="en-US" dirty="0"/>
          </a:p>
          <a:p>
            <a:r>
              <a:rPr lang="en-US" altLang="zh-CN" dirty="0"/>
              <a:t>a.</a:t>
            </a:r>
            <a:r>
              <a:rPr lang="zh-CN" altLang="en-US" dirty="0"/>
              <a:t>从任意一条单边路径开始。所有两点之间的距离是边的权，如果两点之间没有边相连，则权为无穷大。 　　</a:t>
            </a:r>
          </a:p>
          <a:p>
            <a:endParaRPr lang="zh-CN" altLang="en-US" dirty="0"/>
          </a:p>
          <a:p>
            <a:r>
              <a:rPr lang="en-US" altLang="zh-CN" dirty="0"/>
              <a:t>b.</a:t>
            </a:r>
            <a:r>
              <a:rPr lang="zh-CN" altLang="en-US" dirty="0"/>
              <a:t>对于每一对顶点 </a:t>
            </a:r>
            <a:r>
              <a:rPr lang="en-US" altLang="zh-CN" dirty="0"/>
              <a:t>u </a:t>
            </a:r>
            <a:r>
              <a:rPr lang="zh-CN" altLang="en-US" dirty="0"/>
              <a:t>和 </a:t>
            </a:r>
            <a:r>
              <a:rPr lang="en-US" altLang="zh-CN" dirty="0"/>
              <a:t>v</a:t>
            </a:r>
            <a:r>
              <a:rPr lang="zh-CN" altLang="en-US" dirty="0"/>
              <a:t>，看看是否存在一个顶点 </a:t>
            </a:r>
            <a:r>
              <a:rPr lang="en-US" altLang="zh-CN" dirty="0"/>
              <a:t>w </a:t>
            </a:r>
            <a:r>
              <a:rPr lang="zh-CN" altLang="en-US" dirty="0"/>
              <a:t>使得从 </a:t>
            </a:r>
            <a:r>
              <a:rPr lang="en-US" altLang="zh-CN" dirty="0"/>
              <a:t>u </a:t>
            </a:r>
            <a:r>
              <a:rPr lang="zh-CN" altLang="en-US" dirty="0"/>
              <a:t>到 </a:t>
            </a:r>
            <a:r>
              <a:rPr lang="en-US" altLang="zh-CN" dirty="0"/>
              <a:t>w </a:t>
            </a:r>
            <a:r>
              <a:rPr lang="zh-CN" altLang="en-US" dirty="0"/>
              <a:t>再到 </a:t>
            </a:r>
            <a:r>
              <a:rPr lang="en-US" altLang="zh-CN" dirty="0"/>
              <a:t>v </a:t>
            </a:r>
            <a:r>
              <a:rPr lang="zh-CN" altLang="en-US" dirty="0"/>
              <a:t>比己知的路径更短。如果是更新它。</a:t>
            </a:r>
          </a:p>
          <a:p>
            <a:endParaRPr lang="zh-CN" altLang="en-US" dirty="0"/>
          </a:p>
          <a:p>
            <a:r>
              <a:rPr lang="en-US" altLang="zh-CN" dirty="0"/>
              <a:t>3).Floyd</a:t>
            </a:r>
            <a:r>
              <a:rPr lang="zh-CN" altLang="en-US" dirty="0"/>
              <a:t>算法过程矩阵的计算</a:t>
            </a:r>
            <a:r>
              <a:rPr lang="en-US" altLang="zh-CN" dirty="0"/>
              <a:t>----</a:t>
            </a:r>
            <a:r>
              <a:rPr lang="zh-CN" altLang="en-US" dirty="0"/>
              <a:t>十字交叉法</a:t>
            </a:r>
          </a:p>
          <a:p>
            <a:endParaRPr lang="en-US" altLang="zh-CN" dirty="0"/>
          </a:p>
          <a:p>
            <a:r>
              <a:rPr lang="zh-CN" altLang="en-US" dirty="0"/>
              <a:t>方法：两条线，从左上角开始计算一直到右下角 如下所示</a:t>
            </a:r>
          </a:p>
          <a:p>
            <a:endParaRPr lang="zh-CN" altLang="en-US" dirty="0"/>
          </a:p>
          <a:p>
            <a:r>
              <a:rPr lang="zh-CN" altLang="en-US" dirty="0"/>
              <a:t>给出矩阵，其中矩阵</a:t>
            </a:r>
            <a:r>
              <a:rPr lang="en-US" altLang="zh-CN" dirty="0"/>
              <a:t>A</a:t>
            </a:r>
            <a:r>
              <a:rPr lang="zh-CN" altLang="en-US" dirty="0"/>
              <a:t>是邻接矩阵，而矩阵</a:t>
            </a:r>
            <a:r>
              <a:rPr lang="en-US" altLang="zh-CN" dirty="0"/>
              <a:t>Path</a:t>
            </a:r>
            <a:r>
              <a:rPr lang="zh-CN" altLang="en-US" dirty="0"/>
              <a:t>记录</a:t>
            </a:r>
            <a:r>
              <a:rPr lang="en-US" altLang="zh-CN" dirty="0" err="1"/>
              <a:t>u,v</a:t>
            </a:r>
            <a:r>
              <a:rPr lang="zh-CN" altLang="en-US" dirty="0"/>
              <a:t>两点之间最短路径所必须经过的点</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54176799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可以看看十字交叉法。。</a:t>
            </a:r>
            <a:r>
              <a:rPr lang="en-US" altLang="zh-CN" dirty="0"/>
              <a:t>https://blog.csdn.net/winbobob/article/details/38272679</a:t>
            </a:r>
          </a:p>
          <a:p>
            <a:endParaRPr lang="en-US" altLang="zh-CN" dirty="0"/>
          </a:p>
          <a:p>
            <a:r>
              <a:rPr lang="zh-CN" altLang="en-US" dirty="0"/>
              <a:t>具体计算步骤如下：以</a:t>
            </a:r>
            <a:r>
              <a:rPr lang="en-US" altLang="zh-CN" dirty="0"/>
              <a:t>k</a:t>
            </a:r>
            <a:r>
              <a:rPr lang="zh-CN" altLang="en-US" dirty="0"/>
              <a:t>为中间点（</a:t>
            </a:r>
            <a:r>
              <a:rPr lang="en-US" altLang="zh-CN" dirty="0"/>
              <a:t>1</a:t>
            </a:r>
            <a:r>
              <a:rPr lang="zh-CN" altLang="en-US" dirty="0"/>
              <a:t>）“三条线”：划去第</a:t>
            </a:r>
            <a:r>
              <a:rPr lang="en-US" altLang="zh-CN" dirty="0"/>
              <a:t>k</a:t>
            </a:r>
            <a:r>
              <a:rPr lang="zh-CN" altLang="en-US" dirty="0"/>
              <a:t>行，第</a:t>
            </a:r>
            <a:r>
              <a:rPr lang="en-US" altLang="zh-CN" dirty="0"/>
              <a:t>k</a:t>
            </a:r>
            <a:r>
              <a:rPr lang="zh-CN" altLang="en-US" dirty="0"/>
              <a:t>列，对角线（</a:t>
            </a:r>
            <a:r>
              <a:rPr lang="en-US" altLang="zh-CN" dirty="0"/>
              <a:t>2</a:t>
            </a:r>
            <a:r>
              <a:rPr lang="zh-CN" altLang="en-US" dirty="0"/>
              <a:t>）“十字交叉法”：对于任一个不在三条线上的元素</a:t>
            </a:r>
            <a:r>
              <a:rPr lang="en-US" altLang="zh-CN" dirty="0"/>
              <a:t>x</a:t>
            </a:r>
            <a:r>
              <a:rPr lang="zh-CN" altLang="en-US" dirty="0"/>
              <a:t>，均可与另外在</a:t>
            </a:r>
            <a:r>
              <a:rPr lang="en-US" altLang="zh-CN" dirty="0"/>
              <a:t>k</a:t>
            </a:r>
            <a:r>
              <a:rPr lang="zh-CN" altLang="en-US" dirty="0"/>
              <a:t>行</a:t>
            </a:r>
            <a:r>
              <a:rPr lang="en-US" altLang="zh-CN" dirty="0"/>
              <a:t>k</a:t>
            </a:r>
            <a:r>
              <a:rPr lang="zh-CN" altLang="en-US" dirty="0"/>
              <a:t>列上的</a:t>
            </a:r>
            <a:r>
              <a:rPr lang="en-US" altLang="zh-CN" dirty="0"/>
              <a:t>3</a:t>
            </a:r>
            <a:r>
              <a:rPr lang="zh-CN" altLang="en-US" dirty="0"/>
              <a:t>个元素构成一个</a:t>
            </a:r>
            <a:r>
              <a:rPr lang="en-US" altLang="zh-CN" dirty="0"/>
              <a:t>2</a:t>
            </a:r>
            <a:r>
              <a:rPr lang="zh-CN" altLang="en-US" dirty="0"/>
              <a:t>阶矩阵，</a:t>
            </a:r>
            <a:r>
              <a:rPr lang="en-US" altLang="zh-CN" dirty="0"/>
              <a:t>x</a:t>
            </a:r>
            <a:r>
              <a:rPr lang="zh-CN" altLang="en-US" dirty="0"/>
              <a:t>是否发生改变与</a:t>
            </a:r>
            <a:r>
              <a:rPr lang="en-US" altLang="zh-CN" dirty="0"/>
              <a:t>2</a:t>
            </a:r>
            <a:r>
              <a:rPr lang="zh-CN" altLang="en-US" dirty="0"/>
              <a:t>阶矩阵中不包含</a:t>
            </a:r>
            <a:r>
              <a:rPr lang="en-US" altLang="zh-CN" dirty="0"/>
              <a:t>x</a:t>
            </a:r>
            <a:r>
              <a:rPr lang="zh-CN" altLang="en-US" dirty="0"/>
              <a:t>的那条对角线上</a:t>
            </a:r>
            <a:r>
              <a:rPr lang="en-US" altLang="zh-CN" dirty="0"/>
              <a:t>2</a:t>
            </a:r>
            <a:r>
              <a:rPr lang="zh-CN" altLang="en-US" dirty="0"/>
              <a:t>个元素的和有关，若二者之和小于</a:t>
            </a:r>
            <a:r>
              <a:rPr lang="en-US" altLang="zh-CN" dirty="0"/>
              <a:t>x</a:t>
            </a:r>
            <a:r>
              <a:rPr lang="zh-CN" altLang="en-US" dirty="0"/>
              <a:t>，则用它们的和替换</a:t>
            </a:r>
            <a:r>
              <a:rPr lang="en-US" altLang="zh-CN" dirty="0"/>
              <a:t>x</a:t>
            </a:r>
            <a:r>
              <a:rPr lang="zh-CN" altLang="en-US" dirty="0"/>
              <a:t>，对应的</a:t>
            </a:r>
            <a:r>
              <a:rPr lang="en-US" altLang="zh-CN" dirty="0"/>
              <a:t>Path</a:t>
            </a:r>
            <a:r>
              <a:rPr lang="zh-CN" altLang="en-US" dirty="0"/>
              <a:t>矩阵中的与</a:t>
            </a:r>
            <a:r>
              <a:rPr lang="en-US" altLang="zh-CN" dirty="0"/>
              <a:t>x</a:t>
            </a:r>
            <a:r>
              <a:rPr lang="zh-CN" altLang="en-US" dirty="0"/>
              <a:t>相对应的位置用</a:t>
            </a:r>
            <a:r>
              <a:rPr lang="en-US" altLang="zh-CN" dirty="0"/>
              <a:t>k</a:t>
            </a:r>
            <a:r>
              <a:rPr lang="zh-CN" altLang="en-US" dirty="0"/>
              <a:t>来替代。。。</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算法思想原理：</a:t>
            </a:r>
          </a:p>
          <a:p>
            <a:endParaRPr lang="zh-CN" altLang="en-US" dirty="0"/>
          </a:p>
          <a:p>
            <a:r>
              <a:rPr lang="zh-CN" altLang="en-US" dirty="0"/>
              <a:t>     </a:t>
            </a:r>
            <a:r>
              <a:rPr lang="en-US" altLang="zh-CN" dirty="0"/>
              <a:t>Floyd</a:t>
            </a:r>
            <a:r>
              <a:rPr lang="zh-CN" altLang="en-US" dirty="0"/>
              <a:t>算法是一个经典的动态规划算法。用通俗的语言来描述的话，首先我们的目标是寻找从点</a:t>
            </a:r>
            <a:r>
              <a:rPr lang="en-US" altLang="zh-CN" dirty="0" err="1"/>
              <a:t>i</a:t>
            </a:r>
            <a:r>
              <a:rPr lang="zh-CN" altLang="en-US" dirty="0"/>
              <a:t>到点</a:t>
            </a:r>
            <a:r>
              <a:rPr lang="en-US" altLang="zh-CN" dirty="0"/>
              <a:t>j</a:t>
            </a:r>
            <a:r>
              <a:rPr lang="zh-CN" altLang="en-US" dirty="0"/>
              <a:t>的最短路径。从动态规划的角度看问题，我们需要为这个目标重新做一个诠释（这个诠释正是动态规划最富创造力的精华所在）</a:t>
            </a:r>
          </a:p>
          <a:p>
            <a:endParaRPr lang="zh-CN" altLang="en-US" dirty="0"/>
          </a:p>
          <a:p>
            <a:r>
              <a:rPr lang="zh-CN" altLang="en-US" dirty="0"/>
              <a:t>      从任意节点</a:t>
            </a:r>
            <a:r>
              <a:rPr lang="en-US" altLang="zh-CN" dirty="0" err="1"/>
              <a:t>i</a:t>
            </a:r>
            <a:r>
              <a:rPr lang="zh-CN" altLang="en-US" dirty="0"/>
              <a:t>到任意节点</a:t>
            </a:r>
            <a:r>
              <a:rPr lang="en-US" altLang="zh-CN" dirty="0"/>
              <a:t>j</a:t>
            </a:r>
            <a:r>
              <a:rPr lang="zh-CN" altLang="en-US" dirty="0"/>
              <a:t>的最短路径不外乎</a:t>
            </a:r>
            <a:r>
              <a:rPr lang="en-US" altLang="zh-CN" dirty="0"/>
              <a:t>2</a:t>
            </a:r>
            <a:r>
              <a:rPr lang="zh-CN" altLang="en-US" dirty="0"/>
              <a:t>种可能，</a:t>
            </a:r>
            <a:r>
              <a:rPr lang="en-US" altLang="zh-CN" dirty="0"/>
              <a:t>1</a:t>
            </a:r>
            <a:r>
              <a:rPr lang="zh-CN" altLang="en-US" dirty="0"/>
              <a:t>是直接从</a:t>
            </a:r>
            <a:r>
              <a:rPr lang="en-US" altLang="zh-CN" dirty="0" err="1"/>
              <a:t>i</a:t>
            </a:r>
            <a:r>
              <a:rPr lang="zh-CN" altLang="en-US" dirty="0"/>
              <a:t>到</a:t>
            </a:r>
            <a:r>
              <a:rPr lang="en-US" altLang="zh-CN" dirty="0"/>
              <a:t>j</a:t>
            </a:r>
            <a:r>
              <a:rPr lang="zh-CN" altLang="en-US" dirty="0"/>
              <a:t>，</a:t>
            </a:r>
            <a:r>
              <a:rPr lang="en-US" altLang="zh-CN" dirty="0"/>
              <a:t>2</a:t>
            </a:r>
            <a:r>
              <a:rPr lang="zh-CN" altLang="en-US" dirty="0"/>
              <a:t>是从</a:t>
            </a:r>
            <a:r>
              <a:rPr lang="en-US" altLang="zh-CN" dirty="0" err="1"/>
              <a:t>i</a:t>
            </a:r>
            <a:r>
              <a:rPr lang="zh-CN" altLang="en-US" dirty="0"/>
              <a:t>经过若干个节点</a:t>
            </a:r>
            <a:r>
              <a:rPr lang="en-US" altLang="zh-CN" dirty="0"/>
              <a:t>k</a:t>
            </a:r>
            <a:r>
              <a:rPr lang="zh-CN" altLang="en-US" dirty="0"/>
              <a:t>到</a:t>
            </a:r>
            <a:r>
              <a:rPr lang="en-US" altLang="zh-CN" dirty="0"/>
              <a:t>j</a:t>
            </a:r>
            <a:r>
              <a:rPr lang="zh-CN" altLang="en-US" dirty="0"/>
              <a:t>。所以，我们假设</a:t>
            </a:r>
            <a:r>
              <a:rPr lang="en-US" altLang="zh-CN" dirty="0"/>
              <a:t>Dis(</a:t>
            </a:r>
            <a:r>
              <a:rPr lang="en-US" altLang="zh-CN" dirty="0" err="1"/>
              <a:t>i,j</a:t>
            </a:r>
            <a:r>
              <a:rPr lang="en-US" altLang="zh-CN" dirty="0"/>
              <a:t>)</a:t>
            </a:r>
            <a:r>
              <a:rPr lang="zh-CN" altLang="en-US" dirty="0"/>
              <a:t>为节点</a:t>
            </a:r>
            <a:r>
              <a:rPr lang="en-US" altLang="zh-CN" dirty="0"/>
              <a:t>u</a:t>
            </a:r>
            <a:r>
              <a:rPr lang="zh-CN" altLang="en-US" dirty="0"/>
              <a:t>到节点</a:t>
            </a:r>
            <a:r>
              <a:rPr lang="en-US" altLang="zh-CN" dirty="0"/>
              <a:t>v</a:t>
            </a:r>
            <a:r>
              <a:rPr lang="zh-CN" altLang="en-US" dirty="0"/>
              <a:t>的最短路径的距离，对于每一个节点</a:t>
            </a:r>
            <a:r>
              <a:rPr lang="en-US" altLang="zh-CN" dirty="0"/>
              <a:t>k</a:t>
            </a:r>
            <a:r>
              <a:rPr lang="zh-CN" altLang="en-US" dirty="0"/>
              <a:t>，我们检查</a:t>
            </a:r>
            <a:r>
              <a:rPr lang="en-US" altLang="zh-CN" dirty="0"/>
              <a:t>Dis(</a:t>
            </a:r>
            <a:r>
              <a:rPr lang="en-US" altLang="zh-CN" dirty="0" err="1"/>
              <a:t>i,k</a:t>
            </a:r>
            <a:r>
              <a:rPr lang="en-US" altLang="zh-CN" dirty="0"/>
              <a:t>) + Dis(</a:t>
            </a:r>
            <a:r>
              <a:rPr lang="en-US" altLang="zh-CN" dirty="0" err="1"/>
              <a:t>k,j</a:t>
            </a:r>
            <a:r>
              <a:rPr lang="en-US" altLang="zh-CN" dirty="0"/>
              <a:t>) &lt; Dis(</a:t>
            </a:r>
            <a:r>
              <a:rPr lang="en-US" altLang="zh-CN" dirty="0" err="1"/>
              <a:t>i,j</a:t>
            </a:r>
            <a:r>
              <a:rPr lang="en-US" altLang="zh-CN" dirty="0"/>
              <a:t>)</a:t>
            </a:r>
            <a:r>
              <a:rPr lang="zh-CN" altLang="en-US" dirty="0"/>
              <a:t>是否成立，如果成立，证明从</a:t>
            </a:r>
            <a:r>
              <a:rPr lang="en-US" altLang="zh-CN" dirty="0" err="1"/>
              <a:t>i</a:t>
            </a:r>
            <a:r>
              <a:rPr lang="zh-CN" altLang="en-US" dirty="0"/>
              <a:t>到</a:t>
            </a:r>
            <a:r>
              <a:rPr lang="en-US" altLang="zh-CN" dirty="0"/>
              <a:t>k</a:t>
            </a:r>
            <a:r>
              <a:rPr lang="zh-CN" altLang="en-US" dirty="0"/>
              <a:t>再到</a:t>
            </a:r>
            <a:r>
              <a:rPr lang="en-US" altLang="zh-CN" dirty="0"/>
              <a:t>j</a:t>
            </a:r>
            <a:r>
              <a:rPr lang="zh-CN" altLang="en-US" dirty="0"/>
              <a:t>的路径比</a:t>
            </a:r>
            <a:r>
              <a:rPr lang="en-US" altLang="zh-CN" dirty="0" err="1"/>
              <a:t>i</a:t>
            </a:r>
            <a:r>
              <a:rPr lang="zh-CN" altLang="en-US" dirty="0"/>
              <a:t>直接到</a:t>
            </a:r>
            <a:r>
              <a:rPr lang="en-US" altLang="zh-CN" dirty="0"/>
              <a:t>j</a:t>
            </a:r>
            <a:r>
              <a:rPr lang="zh-CN" altLang="en-US" dirty="0"/>
              <a:t>的路径短，我们便设置</a:t>
            </a:r>
            <a:r>
              <a:rPr lang="en-US" altLang="zh-CN" dirty="0"/>
              <a:t>Dis(</a:t>
            </a:r>
            <a:r>
              <a:rPr lang="en-US" altLang="zh-CN" dirty="0" err="1"/>
              <a:t>i,j</a:t>
            </a:r>
            <a:r>
              <a:rPr lang="en-US" altLang="zh-CN" dirty="0"/>
              <a:t>) = Dis(</a:t>
            </a:r>
            <a:r>
              <a:rPr lang="en-US" altLang="zh-CN" dirty="0" err="1"/>
              <a:t>i,k</a:t>
            </a:r>
            <a:r>
              <a:rPr lang="en-US" altLang="zh-CN" dirty="0"/>
              <a:t>) + Dis(</a:t>
            </a:r>
            <a:r>
              <a:rPr lang="en-US" altLang="zh-CN" dirty="0" err="1"/>
              <a:t>k,j</a:t>
            </a:r>
            <a:r>
              <a:rPr lang="en-US" altLang="zh-CN" dirty="0"/>
              <a:t>)</a:t>
            </a:r>
            <a:r>
              <a:rPr lang="zh-CN" altLang="en-US" dirty="0"/>
              <a:t>，这样一来，当我们遍历完所有节点</a:t>
            </a:r>
            <a:r>
              <a:rPr lang="en-US" altLang="zh-CN" dirty="0"/>
              <a:t>k</a:t>
            </a:r>
            <a:r>
              <a:rPr lang="zh-CN" altLang="en-US" dirty="0"/>
              <a:t>，</a:t>
            </a:r>
            <a:r>
              <a:rPr lang="en-US" altLang="zh-CN" dirty="0"/>
              <a:t>Dis(</a:t>
            </a:r>
            <a:r>
              <a:rPr lang="en-US" altLang="zh-CN" dirty="0" err="1"/>
              <a:t>i,j</a:t>
            </a:r>
            <a:r>
              <a:rPr lang="en-US" altLang="zh-CN" dirty="0"/>
              <a:t>)</a:t>
            </a:r>
            <a:r>
              <a:rPr lang="zh-CN" altLang="en-US" dirty="0"/>
              <a:t>中记录的便是</a:t>
            </a:r>
            <a:r>
              <a:rPr lang="en-US" altLang="zh-CN" dirty="0" err="1"/>
              <a:t>i</a:t>
            </a:r>
            <a:r>
              <a:rPr lang="zh-CN" altLang="en-US" dirty="0"/>
              <a:t>到</a:t>
            </a:r>
            <a:r>
              <a:rPr lang="en-US" altLang="zh-CN" dirty="0"/>
              <a:t>j</a:t>
            </a:r>
            <a:r>
              <a:rPr lang="zh-CN" altLang="en-US" dirty="0"/>
              <a:t>的最短路径的距离。</a:t>
            </a:r>
          </a:p>
          <a:p>
            <a:endParaRPr lang="zh-CN" altLang="en-US" dirty="0"/>
          </a:p>
          <a:p>
            <a:r>
              <a:rPr lang="en-US" altLang="zh-CN" dirty="0"/>
              <a:t>2).</a:t>
            </a:r>
            <a:r>
              <a:rPr lang="zh-CN" altLang="en-US" dirty="0"/>
              <a:t>算法描述：</a:t>
            </a:r>
          </a:p>
          <a:p>
            <a:endParaRPr lang="zh-CN" altLang="en-US" dirty="0"/>
          </a:p>
          <a:p>
            <a:r>
              <a:rPr lang="en-US" altLang="zh-CN" dirty="0"/>
              <a:t>a.</a:t>
            </a:r>
            <a:r>
              <a:rPr lang="zh-CN" altLang="en-US" dirty="0"/>
              <a:t>从任意一条单边路径开始。所有两点之间的距离是边的权，如果两点之间没有边相连，则权为无穷大。 　　</a:t>
            </a:r>
          </a:p>
          <a:p>
            <a:endParaRPr lang="zh-CN" altLang="en-US" dirty="0"/>
          </a:p>
          <a:p>
            <a:r>
              <a:rPr lang="en-US" altLang="zh-CN" dirty="0"/>
              <a:t>b.</a:t>
            </a:r>
            <a:r>
              <a:rPr lang="zh-CN" altLang="en-US" dirty="0"/>
              <a:t>对于每一对顶点 </a:t>
            </a:r>
            <a:r>
              <a:rPr lang="en-US" altLang="zh-CN" dirty="0"/>
              <a:t>u </a:t>
            </a:r>
            <a:r>
              <a:rPr lang="zh-CN" altLang="en-US" dirty="0"/>
              <a:t>和 </a:t>
            </a:r>
            <a:r>
              <a:rPr lang="en-US" altLang="zh-CN" dirty="0"/>
              <a:t>v</a:t>
            </a:r>
            <a:r>
              <a:rPr lang="zh-CN" altLang="en-US" dirty="0"/>
              <a:t>，看看是否存在一个顶点 </a:t>
            </a:r>
            <a:r>
              <a:rPr lang="en-US" altLang="zh-CN" dirty="0"/>
              <a:t>w </a:t>
            </a:r>
            <a:r>
              <a:rPr lang="zh-CN" altLang="en-US" dirty="0"/>
              <a:t>使得从 </a:t>
            </a:r>
            <a:r>
              <a:rPr lang="en-US" altLang="zh-CN" dirty="0"/>
              <a:t>u </a:t>
            </a:r>
            <a:r>
              <a:rPr lang="zh-CN" altLang="en-US" dirty="0"/>
              <a:t>到 </a:t>
            </a:r>
            <a:r>
              <a:rPr lang="en-US" altLang="zh-CN" dirty="0"/>
              <a:t>w </a:t>
            </a:r>
            <a:r>
              <a:rPr lang="zh-CN" altLang="en-US" dirty="0"/>
              <a:t>再到 </a:t>
            </a:r>
            <a:r>
              <a:rPr lang="en-US" altLang="zh-CN" dirty="0"/>
              <a:t>v </a:t>
            </a:r>
            <a:r>
              <a:rPr lang="zh-CN" altLang="en-US" dirty="0"/>
              <a:t>比己知的路径更短。如果是更新它。</a:t>
            </a:r>
          </a:p>
          <a:p>
            <a:endParaRPr lang="zh-CN" altLang="en-US" dirty="0"/>
          </a:p>
          <a:p>
            <a:r>
              <a:rPr lang="en-US" altLang="zh-CN" dirty="0"/>
              <a:t>3).Floyd</a:t>
            </a:r>
            <a:r>
              <a:rPr lang="zh-CN" altLang="en-US" dirty="0"/>
              <a:t>算法过程矩阵的计算</a:t>
            </a:r>
            <a:r>
              <a:rPr lang="en-US" altLang="zh-CN" dirty="0"/>
              <a:t>----</a:t>
            </a:r>
            <a:r>
              <a:rPr lang="zh-CN" altLang="en-US" dirty="0"/>
              <a:t>十字交叉法</a:t>
            </a:r>
          </a:p>
          <a:p>
            <a:endParaRPr lang="en-US" altLang="zh-CN" dirty="0"/>
          </a:p>
          <a:p>
            <a:r>
              <a:rPr lang="zh-CN" altLang="en-US" dirty="0"/>
              <a:t>方法：两条线，从左上角开始计算一直到右下角 如下所示</a:t>
            </a:r>
          </a:p>
          <a:p>
            <a:endParaRPr lang="zh-CN" altLang="en-US" dirty="0"/>
          </a:p>
          <a:p>
            <a:r>
              <a:rPr lang="zh-CN" altLang="en-US" dirty="0"/>
              <a:t>给出矩阵，其中矩阵</a:t>
            </a:r>
            <a:r>
              <a:rPr lang="en-US" altLang="zh-CN" dirty="0"/>
              <a:t>A</a:t>
            </a:r>
            <a:r>
              <a:rPr lang="zh-CN" altLang="en-US" dirty="0"/>
              <a:t>是邻接矩阵，而矩阵</a:t>
            </a:r>
            <a:r>
              <a:rPr lang="en-US" altLang="zh-CN" dirty="0"/>
              <a:t>Path</a:t>
            </a:r>
            <a:r>
              <a:rPr lang="zh-CN" altLang="en-US" dirty="0"/>
              <a:t>记录</a:t>
            </a:r>
            <a:r>
              <a:rPr lang="en-US" altLang="zh-CN" dirty="0" err="1"/>
              <a:t>u,v</a:t>
            </a:r>
            <a:r>
              <a:rPr lang="zh-CN" altLang="en-US" dirty="0"/>
              <a:t>两点之间最短路径所必须经过的点</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算法思想原理：</a:t>
            </a:r>
          </a:p>
          <a:p>
            <a:endParaRPr lang="zh-CN" altLang="en-US" dirty="0"/>
          </a:p>
          <a:p>
            <a:r>
              <a:rPr lang="zh-CN" altLang="en-US" dirty="0"/>
              <a:t>     </a:t>
            </a:r>
            <a:r>
              <a:rPr lang="en-US" altLang="zh-CN" dirty="0"/>
              <a:t>Floyd</a:t>
            </a:r>
            <a:r>
              <a:rPr lang="zh-CN" altLang="en-US" dirty="0"/>
              <a:t>算法是一个经典的动态规划算法。用通俗的语言来描述的话，首先我们的目标是寻找从点</a:t>
            </a:r>
            <a:r>
              <a:rPr lang="en-US" altLang="zh-CN" dirty="0" err="1"/>
              <a:t>i</a:t>
            </a:r>
            <a:r>
              <a:rPr lang="zh-CN" altLang="en-US" dirty="0"/>
              <a:t>到点</a:t>
            </a:r>
            <a:r>
              <a:rPr lang="en-US" altLang="zh-CN" dirty="0"/>
              <a:t>j</a:t>
            </a:r>
            <a:r>
              <a:rPr lang="zh-CN" altLang="en-US" dirty="0"/>
              <a:t>的最短路径。从动态规划的角度看问题，我们需要为这个目标重新做一个诠释（这个诠释正是动态规划最富创造力的精华所在）</a:t>
            </a:r>
          </a:p>
          <a:p>
            <a:endParaRPr lang="zh-CN" altLang="en-US" dirty="0"/>
          </a:p>
          <a:p>
            <a:r>
              <a:rPr lang="zh-CN" altLang="en-US" dirty="0"/>
              <a:t>      从任意节点</a:t>
            </a:r>
            <a:r>
              <a:rPr lang="en-US" altLang="zh-CN" dirty="0" err="1"/>
              <a:t>i</a:t>
            </a:r>
            <a:r>
              <a:rPr lang="zh-CN" altLang="en-US" dirty="0"/>
              <a:t>到任意节点</a:t>
            </a:r>
            <a:r>
              <a:rPr lang="en-US" altLang="zh-CN" dirty="0"/>
              <a:t>j</a:t>
            </a:r>
            <a:r>
              <a:rPr lang="zh-CN" altLang="en-US" dirty="0"/>
              <a:t>的最短路径不外乎</a:t>
            </a:r>
            <a:r>
              <a:rPr lang="en-US" altLang="zh-CN" dirty="0"/>
              <a:t>2</a:t>
            </a:r>
            <a:r>
              <a:rPr lang="zh-CN" altLang="en-US" dirty="0"/>
              <a:t>种可能，</a:t>
            </a:r>
            <a:r>
              <a:rPr lang="en-US" altLang="zh-CN" dirty="0"/>
              <a:t>1</a:t>
            </a:r>
            <a:r>
              <a:rPr lang="zh-CN" altLang="en-US" dirty="0"/>
              <a:t>是直接从</a:t>
            </a:r>
            <a:r>
              <a:rPr lang="en-US" altLang="zh-CN" dirty="0" err="1"/>
              <a:t>i</a:t>
            </a:r>
            <a:r>
              <a:rPr lang="zh-CN" altLang="en-US" dirty="0"/>
              <a:t>到</a:t>
            </a:r>
            <a:r>
              <a:rPr lang="en-US" altLang="zh-CN" dirty="0"/>
              <a:t>j</a:t>
            </a:r>
            <a:r>
              <a:rPr lang="zh-CN" altLang="en-US" dirty="0"/>
              <a:t>，</a:t>
            </a:r>
            <a:r>
              <a:rPr lang="en-US" altLang="zh-CN" dirty="0"/>
              <a:t>2</a:t>
            </a:r>
            <a:r>
              <a:rPr lang="zh-CN" altLang="en-US" dirty="0"/>
              <a:t>是从</a:t>
            </a:r>
            <a:r>
              <a:rPr lang="en-US" altLang="zh-CN" dirty="0" err="1"/>
              <a:t>i</a:t>
            </a:r>
            <a:r>
              <a:rPr lang="zh-CN" altLang="en-US" dirty="0"/>
              <a:t>经过若干个节点</a:t>
            </a:r>
            <a:r>
              <a:rPr lang="en-US" altLang="zh-CN" dirty="0"/>
              <a:t>k</a:t>
            </a:r>
            <a:r>
              <a:rPr lang="zh-CN" altLang="en-US" dirty="0"/>
              <a:t>到</a:t>
            </a:r>
            <a:r>
              <a:rPr lang="en-US" altLang="zh-CN" dirty="0"/>
              <a:t>j</a:t>
            </a:r>
            <a:r>
              <a:rPr lang="zh-CN" altLang="en-US" dirty="0"/>
              <a:t>。所以，我们假设</a:t>
            </a:r>
            <a:r>
              <a:rPr lang="en-US" altLang="zh-CN" dirty="0"/>
              <a:t>Dis(</a:t>
            </a:r>
            <a:r>
              <a:rPr lang="en-US" altLang="zh-CN" dirty="0" err="1"/>
              <a:t>i,j</a:t>
            </a:r>
            <a:r>
              <a:rPr lang="en-US" altLang="zh-CN" dirty="0"/>
              <a:t>)</a:t>
            </a:r>
            <a:r>
              <a:rPr lang="zh-CN" altLang="en-US" dirty="0"/>
              <a:t>为节点</a:t>
            </a:r>
            <a:r>
              <a:rPr lang="en-US" altLang="zh-CN" dirty="0"/>
              <a:t>u</a:t>
            </a:r>
            <a:r>
              <a:rPr lang="zh-CN" altLang="en-US" dirty="0"/>
              <a:t>到节点</a:t>
            </a:r>
            <a:r>
              <a:rPr lang="en-US" altLang="zh-CN" dirty="0"/>
              <a:t>v</a:t>
            </a:r>
            <a:r>
              <a:rPr lang="zh-CN" altLang="en-US" dirty="0"/>
              <a:t>的最短路径的距离，对于每一个节点</a:t>
            </a:r>
            <a:r>
              <a:rPr lang="en-US" altLang="zh-CN" dirty="0"/>
              <a:t>k</a:t>
            </a:r>
            <a:r>
              <a:rPr lang="zh-CN" altLang="en-US" dirty="0"/>
              <a:t>，我们检查</a:t>
            </a:r>
            <a:r>
              <a:rPr lang="en-US" altLang="zh-CN" dirty="0"/>
              <a:t>Dis(</a:t>
            </a:r>
            <a:r>
              <a:rPr lang="en-US" altLang="zh-CN" dirty="0" err="1"/>
              <a:t>i,k</a:t>
            </a:r>
            <a:r>
              <a:rPr lang="en-US" altLang="zh-CN" dirty="0"/>
              <a:t>) + Dis(</a:t>
            </a:r>
            <a:r>
              <a:rPr lang="en-US" altLang="zh-CN" dirty="0" err="1"/>
              <a:t>k,j</a:t>
            </a:r>
            <a:r>
              <a:rPr lang="en-US" altLang="zh-CN" dirty="0"/>
              <a:t>) &lt; Dis(</a:t>
            </a:r>
            <a:r>
              <a:rPr lang="en-US" altLang="zh-CN" dirty="0" err="1"/>
              <a:t>i,j</a:t>
            </a:r>
            <a:r>
              <a:rPr lang="en-US" altLang="zh-CN" dirty="0"/>
              <a:t>)</a:t>
            </a:r>
            <a:r>
              <a:rPr lang="zh-CN" altLang="en-US" dirty="0"/>
              <a:t>是否成立，如果成立，证明从</a:t>
            </a:r>
            <a:r>
              <a:rPr lang="en-US" altLang="zh-CN" dirty="0" err="1"/>
              <a:t>i</a:t>
            </a:r>
            <a:r>
              <a:rPr lang="zh-CN" altLang="en-US" dirty="0"/>
              <a:t>到</a:t>
            </a:r>
            <a:r>
              <a:rPr lang="en-US" altLang="zh-CN" dirty="0"/>
              <a:t>k</a:t>
            </a:r>
            <a:r>
              <a:rPr lang="zh-CN" altLang="en-US" dirty="0"/>
              <a:t>再到</a:t>
            </a:r>
            <a:r>
              <a:rPr lang="en-US" altLang="zh-CN" dirty="0"/>
              <a:t>j</a:t>
            </a:r>
            <a:r>
              <a:rPr lang="zh-CN" altLang="en-US" dirty="0"/>
              <a:t>的路径比</a:t>
            </a:r>
            <a:r>
              <a:rPr lang="en-US" altLang="zh-CN" dirty="0" err="1"/>
              <a:t>i</a:t>
            </a:r>
            <a:r>
              <a:rPr lang="zh-CN" altLang="en-US" dirty="0"/>
              <a:t>直接到</a:t>
            </a:r>
            <a:r>
              <a:rPr lang="en-US" altLang="zh-CN" dirty="0"/>
              <a:t>j</a:t>
            </a:r>
            <a:r>
              <a:rPr lang="zh-CN" altLang="en-US" dirty="0"/>
              <a:t>的路径短，我们便设置</a:t>
            </a:r>
            <a:r>
              <a:rPr lang="en-US" altLang="zh-CN" dirty="0"/>
              <a:t>Dis(</a:t>
            </a:r>
            <a:r>
              <a:rPr lang="en-US" altLang="zh-CN" dirty="0" err="1"/>
              <a:t>i,j</a:t>
            </a:r>
            <a:r>
              <a:rPr lang="en-US" altLang="zh-CN" dirty="0"/>
              <a:t>) = Dis(</a:t>
            </a:r>
            <a:r>
              <a:rPr lang="en-US" altLang="zh-CN" dirty="0" err="1"/>
              <a:t>i,k</a:t>
            </a:r>
            <a:r>
              <a:rPr lang="en-US" altLang="zh-CN" dirty="0"/>
              <a:t>) + Dis(</a:t>
            </a:r>
            <a:r>
              <a:rPr lang="en-US" altLang="zh-CN" dirty="0" err="1"/>
              <a:t>k,j</a:t>
            </a:r>
            <a:r>
              <a:rPr lang="en-US" altLang="zh-CN" dirty="0"/>
              <a:t>)</a:t>
            </a:r>
            <a:r>
              <a:rPr lang="zh-CN" altLang="en-US" dirty="0"/>
              <a:t>，这样一来，当我们遍历完所有节点</a:t>
            </a:r>
            <a:r>
              <a:rPr lang="en-US" altLang="zh-CN" dirty="0"/>
              <a:t>k</a:t>
            </a:r>
            <a:r>
              <a:rPr lang="zh-CN" altLang="en-US" dirty="0"/>
              <a:t>，</a:t>
            </a:r>
            <a:r>
              <a:rPr lang="en-US" altLang="zh-CN" dirty="0"/>
              <a:t>Dis(</a:t>
            </a:r>
            <a:r>
              <a:rPr lang="en-US" altLang="zh-CN" dirty="0" err="1"/>
              <a:t>i,j</a:t>
            </a:r>
            <a:r>
              <a:rPr lang="en-US" altLang="zh-CN" dirty="0"/>
              <a:t>)</a:t>
            </a:r>
            <a:r>
              <a:rPr lang="zh-CN" altLang="en-US" dirty="0"/>
              <a:t>中记录的便是</a:t>
            </a:r>
            <a:r>
              <a:rPr lang="en-US" altLang="zh-CN" dirty="0" err="1"/>
              <a:t>i</a:t>
            </a:r>
            <a:r>
              <a:rPr lang="zh-CN" altLang="en-US" dirty="0"/>
              <a:t>到</a:t>
            </a:r>
            <a:r>
              <a:rPr lang="en-US" altLang="zh-CN" dirty="0"/>
              <a:t>j</a:t>
            </a:r>
            <a:r>
              <a:rPr lang="zh-CN" altLang="en-US" dirty="0"/>
              <a:t>的最短路径的距离。</a:t>
            </a:r>
          </a:p>
          <a:p>
            <a:endParaRPr lang="zh-CN" altLang="en-US" dirty="0"/>
          </a:p>
          <a:p>
            <a:r>
              <a:rPr lang="en-US" altLang="zh-CN" dirty="0"/>
              <a:t>2).</a:t>
            </a:r>
            <a:r>
              <a:rPr lang="zh-CN" altLang="en-US" dirty="0"/>
              <a:t>算法描述：</a:t>
            </a:r>
          </a:p>
          <a:p>
            <a:endParaRPr lang="zh-CN" altLang="en-US" dirty="0"/>
          </a:p>
          <a:p>
            <a:r>
              <a:rPr lang="en-US" altLang="zh-CN" dirty="0"/>
              <a:t>a.</a:t>
            </a:r>
            <a:r>
              <a:rPr lang="zh-CN" altLang="en-US" dirty="0"/>
              <a:t>从任意一条单边路径开始。所有两点之间的距离是边的权，如果两点之间没有边相连，则权为无穷大。 　　</a:t>
            </a:r>
          </a:p>
          <a:p>
            <a:endParaRPr lang="zh-CN" altLang="en-US" dirty="0"/>
          </a:p>
          <a:p>
            <a:r>
              <a:rPr lang="en-US" altLang="zh-CN" dirty="0"/>
              <a:t>b.</a:t>
            </a:r>
            <a:r>
              <a:rPr lang="zh-CN" altLang="en-US" dirty="0"/>
              <a:t>对于每一对顶点 </a:t>
            </a:r>
            <a:r>
              <a:rPr lang="en-US" altLang="zh-CN" dirty="0"/>
              <a:t>u </a:t>
            </a:r>
            <a:r>
              <a:rPr lang="zh-CN" altLang="en-US" dirty="0"/>
              <a:t>和 </a:t>
            </a:r>
            <a:r>
              <a:rPr lang="en-US" altLang="zh-CN" dirty="0"/>
              <a:t>v</a:t>
            </a:r>
            <a:r>
              <a:rPr lang="zh-CN" altLang="en-US" dirty="0"/>
              <a:t>，看看是否存在一个顶点 </a:t>
            </a:r>
            <a:r>
              <a:rPr lang="en-US" altLang="zh-CN" dirty="0"/>
              <a:t>w </a:t>
            </a:r>
            <a:r>
              <a:rPr lang="zh-CN" altLang="en-US" dirty="0"/>
              <a:t>使得从 </a:t>
            </a:r>
            <a:r>
              <a:rPr lang="en-US" altLang="zh-CN" dirty="0"/>
              <a:t>u </a:t>
            </a:r>
            <a:r>
              <a:rPr lang="zh-CN" altLang="en-US" dirty="0"/>
              <a:t>到 </a:t>
            </a:r>
            <a:r>
              <a:rPr lang="en-US" altLang="zh-CN" dirty="0"/>
              <a:t>w </a:t>
            </a:r>
            <a:r>
              <a:rPr lang="zh-CN" altLang="en-US" dirty="0"/>
              <a:t>再到 </a:t>
            </a:r>
            <a:r>
              <a:rPr lang="en-US" altLang="zh-CN" dirty="0"/>
              <a:t>v </a:t>
            </a:r>
            <a:r>
              <a:rPr lang="zh-CN" altLang="en-US" dirty="0"/>
              <a:t>比己知的路径更短。如果是更新它。</a:t>
            </a:r>
          </a:p>
          <a:p>
            <a:endParaRPr lang="zh-CN" altLang="en-US" dirty="0"/>
          </a:p>
          <a:p>
            <a:r>
              <a:rPr lang="en-US" altLang="zh-CN" dirty="0"/>
              <a:t>3).Floyd</a:t>
            </a:r>
            <a:r>
              <a:rPr lang="zh-CN" altLang="en-US" dirty="0"/>
              <a:t>算法过程矩阵的计算</a:t>
            </a:r>
            <a:r>
              <a:rPr lang="en-US" altLang="zh-CN" dirty="0"/>
              <a:t>----</a:t>
            </a:r>
            <a:r>
              <a:rPr lang="zh-CN" altLang="en-US" dirty="0"/>
              <a:t>十字交叉法</a:t>
            </a:r>
          </a:p>
          <a:p>
            <a:endParaRPr lang="en-US" altLang="zh-CN" dirty="0"/>
          </a:p>
          <a:p>
            <a:r>
              <a:rPr lang="zh-CN" altLang="en-US" dirty="0"/>
              <a:t>方法：两条线，从左上角开始计算一直到右下角 如下所示</a:t>
            </a:r>
          </a:p>
          <a:p>
            <a:endParaRPr lang="zh-CN" altLang="en-US" dirty="0"/>
          </a:p>
          <a:p>
            <a:r>
              <a:rPr lang="zh-CN" altLang="en-US" dirty="0"/>
              <a:t>给出矩阵，其中矩阵</a:t>
            </a:r>
            <a:r>
              <a:rPr lang="en-US" altLang="zh-CN" dirty="0"/>
              <a:t>A</a:t>
            </a:r>
            <a:r>
              <a:rPr lang="zh-CN" altLang="en-US" dirty="0"/>
              <a:t>是邻接矩阵，而矩阵</a:t>
            </a:r>
            <a:r>
              <a:rPr lang="en-US" altLang="zh-CN" dirty="0"/>
              <a:t>Path</a:t>
            </a:r>
            <a:r>
              <a:rPr lang="zh-CN" altLang="en-US" dirty="0"/>
              <a:t>记录</a:t>
            </a:r>
            <a:r>
              <a:rPr lang="en-US" altLang="zh-CN" dirty="0" err="1"/>
              <a:t>u,v</a:t>
            </a:r>
            <a:r>
              <a:rPr lang="zh-CN" altLang="en-US" dirty="0"/>
              <a:t>两点之间最短路径所必须经过的点</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那个</a:t>
            </a:r>
            <a:r>
              <a:rPr lang="en-US" altLang="zh-CN" dirty="0"/>
              <a:t>1</a:t>
            </a:r>
            <a:r>
              <a:rPr lang="zh-CN" altLang="en-US" dirty="0"/>
              <a:t>到</a:t>
            </a:r>
            <a:r>
              <a:rPr lang="en-US" altLang="zh-CN" dirty="0"/>
              <a:t>5</a:t>
            </a:r>
            <a:r>
              <a:rPr lang="zh-CN" altLang="en-US" dirty="0"/>
              <a:t>经过第</a:t>
            </a:r>
            <a:r>
              <a:rPr lang="en-US" altLang="zh-CN" dirty="0"/>
              <a:t>4</a:t>
            </a:r>
            <a:r>
              <a:rPr lang="zh-CN" altLang="en-US" dirty="0"/>
              <a:t>个的有问题，</a:t>
            </a:r>
            <a:r>
              <a:rPr lang="en-US" altLang="zh-CN" dirty="0"/>
              <a:t>100</a:t>
            </a:r>
            <a:r>
              <a:rPr lang="zh-CN" altLang="en-US" dirty="0"/>
              <a:t>？</a:t>
            </a:r>
            <a:r>
              <a:rPr lang="en-US" altLang="zh-CN" dirty="0"/>
              <a:t>--90</a:t>
            </a:r>
            <a:r>
              <a:rPr lang="zh-CN" altLang="en-US" dirty="0"/>
              <a:t>？没有问题，也是可以经过</a:t>
            </a:r>
            <a:r>
              <a:rPr lang="en-US" altLang="zh-CN" dirty="0"/>
              <a:t>4</a:t>
            </a:r>
            <a:r>
              <a:rPr lang="zh-CN" altLang="en-US" dirty="0"/>
              <a:t>，</a:t>
            </a:r>
            <a:r>
              <a:rPr lang="en-US" altLang="zh-CN" dirty="0"/>
              <a:t>3</a:t>
            </a:r>
            <a:r>
              <a:rPr lang="zh-CN" altLang="en-US" dirty="0"/>
              <a:t>，</a:t>
            </a:r>
            <a:r>
              <a:rPr lang="en-US" altLang="zh-CN" dirty="0"/>
              <a:t>5</a:t>
            </a:r>
          </a:p>
          <a:p>
            <a:endParaRPr lang="en-US" altLang="zh-CN" dirty="0"/>
          </a:p>
          <a:p>
            <a:r>
              <a:rPr lang="zh-CN" altLang="en-US" dirty="0"/>
              <a:t>第一个没有经过的，出度为零；所以</a:t>
            </a:r>
            <a:r>
              <a:rPr lang="en-US" altLang="zh-CN" dirty="0"/>
              <a:t>A1=A0</a:t>
            </a:r>
            <a:r>
              <a:rPr lang="zh-CN" altLang="en-US" dirty="0"/>
              <a:t>没有变化；</a:t>
            </a:r>
            <a:endParaRPr lang="en-US" altLang="zh-CN" dirty="0"/>
          </a:p>
          <a:p>
            <a:r>
              <a:rPr lang="zh-CN" altLang="en-US" dirty="0"/>
              <a:t>第五个也没有经过的，出度为零；所以和</a:t>
            </a:r>
            <a:r>
              <a:rPr lang="en-US" altLang="zh-CN" dirty="0"/>
              <a:t>A4</a:t>
            </a:r>
            <a:r>
              <a:rPr lang="zh-CN" altLang="en-US" dirty="0"/>
              <a:t>相同；</a:t>
            </a:r>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实际中，还有建立一个存储路径的矩阵。。。</a:t>
            </a:r>
            <a:r>
              <a:rPr lang="en-US" altLang="zh-CN" dirty="0"/>
              <a:t>Path</a:t>
            </a:r>
            <a:r>
              <a:rPr lang="zh-CN" altLang="en-US" dirty="0"/>
              <a:t>。。</a:t>
            </a:r>
            <a:endParaRPr lang="en-US" altLang="zh-CN" dirty="0"/>
          </a:p>
          <a:p>
            <a:endParaRPr lang="en-US" altLang="zh-CN" dirty="0"/>
          </a:p>
          <a:p>
            <a:r>
              <a:rPr lang="zh-CN" altLang="en-US" dirty="0"/>
              <a:t>负权的情况怎么样。。。</a:t>
            </a:r>
            <a:endParaRPr lang="en-US" altLang="zh-CN" dirty="0"/>
          </a:p>
          <a:p>
            <a:r>
              <a:rPr lang="zh-CN" altLang="en-US" dirty="0"/>
              <a:t>无向图情况一样。。。</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35393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2204778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txBox="1">
            <a:spLocks noGrp="1"/>
          </p:cNvSpPr>
          <p:nvPr>
            <p:ph type="ftr" sz="quarter"/>
          </p:nvPr>
        </p:nvSpPr>
        <p:spPr>
          <a:xfrm>
            <a:off x="0" y="8686800"/>
            <a:ext cx="2971800" cy="457200"/>
          </a:xfrm>
          <a:prstGeom prst="rect">
            <a:avLst/>
          </a:prstGeom>
          <a:noFill/>
          <a:ln w="9525">
            <a:noFill/>
          </a:ln>
        </p:spPr>
        <p:txBody>
          <a:bodyPr wrap="square" lIns="91440" tIns="45720" rIns="91440" bIns="45720" anchor="b"/>
          <a:lstStyle/>
          <a:p>
            <a:pPr lvl="0" indent="0"/>
            <a:r>
              <a:rPr lang="en-US" altLang="zh-CN" sz="1200" dirty="0">
                <a:latin typeface="Times New Roman" panose="02020603050405020304" pitchFamily="18" charset="0"/>
              </a:rPr>
              <a:t>© DB-LAB (2003)</a:t>
            </a:r>
          </a:p>
        </p:txBody>
      </p:sp>
      <p:sp>
        <p:nvSpPr>
          <p:cNvPr id="7680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800" dirty="0">
                <a:latin typeface="Times New Roman" panose="02020603050405020304" pitchFamily="18" charset="0"/>
              </a:rPr>
              <a:t>2</a:t>
            </a:fld>
            <a:endParaRPr lang="en-US" altLang="zh-CN" sz="1800" dirty="0">
              <a:latin typeface="Times New Roman" panose="02020603050405020304" pitchFamily="18" charset="0"/>
            </a:endParaRPr>
          </a:p>
        </p:txBody>
      </p:sp>
      <p:sp>
        <p:nvSpPr>
          <p:cNvPr id="76804" name="Rectangle 2"/>
          <p:cNvSpPr>
            <a:spLocks noGrp="1" noRot="1" noChangeAspect="1" noTextEdit="1"/>
          </p:cNvSpPr>
          <p:nvPr>
            <p:ph type="sldImg"/>
          </p:nvPr>
        </p:nvSpPr>
        <p:spPr>
          <a:xfrm>
            <a:off x="1171575" y="692150"/>
            <a:ext cx="4516438" cy="3387725"/>
          </a:xfrm>
          <a:solidFill>
            <a:srgbClr val="FFFFFF"/>
          </a:solidFill>
        </p:spPr>
      </p:sp>
      <p:sp>
        <p:nvSpPr>
          <p:cNvPr id="76805" name="Rectangle 3"/>
          <p:cNvSpPr>
            <a:spLocks noGrp="1"/>
          </p:cNvSpPr>
          <p:nvPr>
            <p:ph type="body"/>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extLst>
      <p:ext uri="{BB962C8B-B14F-4D97-AF65-F5344CB8AC3E}">
        <p14:creationId xmlns:p14="http://schemas.microsoft.com/office/powerpoint/2010/main" val="313648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以前我们学过两种：顺序存储和链式存储；线性表是有两种；对于二叉树，是只有完全二叉树才有顺序存储，其他都是链式存储；</a:t>
            </a:r>
            <a:endParaRPr lang="en-US" altLang="zh-CN" dirty="0"/>
          </a:p>
          <a:p>
            <a:r>
              <a:rPr lang="zh-CN" altLang="en-US" dirty="0"/>
              <a:t>对于图来说只有链式存储；当然对于边的信息，我们可以用矩阵来表示。。</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图的种类有四种，有向图，无向图，有向网，无向网；</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图的信息，弧是用一个邻接矩阵来表示的</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033842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每个结点的出边，形成了链表。。。</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这个在黑板上画一下。。。</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这个例子是没有权值的。。。</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链表上结点的结构？？？</a:t>
            </a:r>
            <a:endParaRPr lang="en-US" altLang="zh-CN" dirty="0"/>
          </a:p>
          <a:p>
            <a:r>
              <a:rPr lang="zh-CN" altLang="en-US" dirty="0"/>
              <a:t>有的时候我想找顶点出发的弧，有的时候想找顶点结束的弧，那么怎么办，我就把两者结合起来。。。。</a:t>
            </a:r>
            <a:endParaRPr lang="en-US" altLang="zh-CN" dirty="0"/>
          </a:p>
          <a:p>
            <a:r>
              <a:rPr lang="zh-CN" altLang="en-US"/>
              <a:t>每个弧建立一个顶点结构。。。</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四个信息：一个是弧尾的顶点，一个是弧头的顶点，弧头和这个顶点相同的，弧尾和这个顶点相同的这样的结点。。。</a:t>
            </a:r>
            <a:endParaRPr lang="en-US" altLang="zh-CN" dirty="0"/>
          </a:p>
          <a:p>
            <a:r>
              <a:rPr lang="en-US" altLang="zh-CN" dirty="0"/>
              <a:t>Info</a:t>
            </a:r>
            <a:r>
              <a:rPr lang="zh-CN" altLang="en-US" dirty="0"/>
              <a:t>：其他的信息</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把邻接表和逆邻接表里的指针都放在一个顶点上。。。</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对于无向图的一条边可以用两个顶点表示，</a:t>
            </a:r>
            <a:endParaRPr lang="en-US" altLang="zh-CN" dirty="0"/>
          </a:p>
          <a:p>
            <a:r>
              <a:rPr lang="zh-CN" altLang="en-US" dirty="0"/>
              <a:t>表示同一条边的两个结点也合起来。。。</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P=p-&gt;next</a:t>
            </a:r>
            <a:r>
              <a:rPr lang="zh-CN" altLang="en-US" dirty="0"/>
              <a:t>找下一个节点</a:t>
            </a:r>
            <a:endParaRPr lang="en-US" altLang="zh-CN" dirty="0"/>
          </a:p>
          <a:p>
            <a:r>
              <a:rPr lang="zh-CN" altLang="en-US" dirty="0"/>
              <a:t>给一个例子：在纸上。。。</a:t>
            </a:r>
            <a:endParaRPr lang="en-US" altLang="zh-CN" dirty="0"/>
          </a:p>
          <a:p>
            <a:r>
              <a:rPr lang="en-US" altLang="zh-CN" dirty="0"/>
              <a:t>Yan26_24min</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调用</a:t>
            </a:r>
            <a:r>
              <a:rPr lang="en-US" altLang="zh-CN" dirty="0"/>
              <a:t>DFS</a:t>
            </a:r>
            <a:r>
              <a:rPr lang="zh-CN" altLang="en-US" dirty="0"/>
              <a:t>算法的次数就等于有向图中子图的个数。</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每个抽象数据类型都是由数据对象，数据关系和一个基本操作这样一个三元组来定义的；</a:t>
            </a:r>
            <a:endParaRPr lang="en-US" altLang="zh-CN" dirty="0"/>
          </a:p>
          <a:p>
            <a:r>
              <a:rPr lang="zh-CN" altLang="en-US" dirty="0"/>
              <a:t>那么对图也是一样；</a:t>
            </a:r>
            <a:endParaRPr lang="en-US" altLang="zh-CN" dirty="0"/>
          </a:p>
          <a:p>
            <a:r>
              <a:rPr lang="zh-CN" altLang="en-US" dirty="0"/>
              <a:t>那么对于线性表是</a:t>
            </a:r>
            <a:r>
              <a:rPr lang="en-US" altLang="zh-CN" dirty="0"/>
              <a:t>1</a:t>
            </a:r>
            <a:r>
              <a:rPr lang="zh-CN" altLang="en-US" dirty="0"/>
              <a:t>对</a:t>
            </a:r>
            <a:r>
              <a:rPr lang="en-US" altLang="zh-CN" dirty="0"/>
              <a:t>1</a:t>
            </a:r>
            <a:r>
              <a:rPr lang="zh-CN" altLang="en-US" dirty="0"/>
              <a:t>的关系；树是</a:t>
            </a:r>
            <a:r>
              <a:rPr lang="en-US" altLang="zh-CN" dirty="0"/>
              <a:t>1</a:t>
            </a:r>
            <a:r>
              <a:rPr lang="zh-CN" altLang="en-US" dirty="0"/>
              <a:t>对多个关系；但是图就复杂了，任意顶点之间都可能产生关系；不能用一句话来表述，就用这样的有序对来表示了，表示任意顶点之间的关系；</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936143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在纸上画一下，</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访问顶点</a:t>
            </a:r>
            <a:r>
              <a:rPr lang="en-US" altLang="zh-CN" dirty="0"/>
              <a:t>vi</a:t>
            </a:r>
            <a:r>
              <a:rPr lang="zh-CN" altLang="en-US" dirty="0"/>
              <a:t>，寻找其未被访问的邻接点过程用队列实现；</a:t>
            </a:r>
            <a:endParaRPr lang="en-US" altLang="zh-CN" dirty="0"/>
          </a:p>
          <a:p>
            <a:r>
              <a:rPr lang="zh-CN" altLang="en-US" dirty="0"/>
              <a:t>访问</a:t>
            </a:r>
            <a:r>
              <a:rPr lang="en-US" altLang="zh-CN" dirty="0"/>
              <a:t>v0</a:t>
            </a:r>
            <a:r>
              <a:rPr lang="zh-CN" altLang="en-US" dirty="0"/>
              <a:t>，入队列，如果队列非空，队头元素出队列，在邻接表中寻找其尚未访问的邻接点，先访问，然后入队列；</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每个抽象数据类型都是由数据对象，数据关系和一个基本操作这样一个三元组来定义的；</a:t>
            </a:r>
            <a:endParaRPr lang="en-US" altLang="zh-CN" dirty="0"/>
          </a:p>
          <a:p>
            <a:r>
              <a:rPr lang="zh-CN" altLang="en-US" dirty="0"/>
              <a:t>那么对图也是一样；</a:t>
            </a:r>
            <a:endParaRPr lang="en-US" altLang="zh-CN" dirty="0"/>
          </a:p>
          <a:p>
            <a:r>
              <a:rPr lang="zh-CN" altLang="en-US" dirty="0"/>
              <a:t>那么对于线性表是</a:t>
            </a:r>
            <a:r>
              <a:rPr lang="en-US" altLang="zh-CN" dirty="0"/>
              <a:t>1</a:t>
            </a:r>
            <a:r>
              <a:rPr lang="zh-CN" altLang="en-US" dirty="0"/>
              <a:t>对</a:t>
            </a:r>
            <a:r>
              <a:rPr lang="en-US" altLang="zh-CN" dirty="0"/>
              <a:t>1</a:t>
            </a:r>
            <a:r>
              <a:rPr lang="zh-CN" altLang="en-US" dirty="0"/>
              <a:t>的关系；树是</a:t>
            </a:r>
            <a:r>
              <a:rPr lang="en-US" altLang="zh-CN" dirty="0"/>
              <a:t>1</a:t>
            </a:r>
            <a:r>
              <a:rPr lang="zh-CN" altLang="en-US" dirty="0"/>
              <a:t>对多个关系；但是图就复杂了，任意顶点之间都可能产生关系；不能用一句话来表述，就用这样的有序对来表示了，表示任意顶点之间的关系；</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20790474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拓扑序列的定义？？</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每个抽象数据类型都是由数据对象，数据关系和一个基本操作这样一个三元组来定义的；</a:t>
            </a:r>
            <a:endParaRPr lang="en-US" altLang="zh-CN" dirty="0"/>
          </a:p>
          <a:p>
            <a:r>
              <a:rPr lang="zh-CN" altLang="en-US" dirty="0"/>
              <a:t>那么对图也是一样；</a:t>
            </a:r>
            <a:endParaRPr lang="en-US" altLang="zh-CN" dirty="0"/>
          </a:p>
          <a:p>
            <a:r>
              <a:rPr lang="zh-CN" altLang="en-US" dirty="0"/>
              <a:t>那么对于线性表是</a:t>
            </a:r>
            <a:r>
              <a:rPr lang="en-US" altLang="zh-CN" dirty="0"/>
              <a:t>1</a:t>
            </a:r>
            <a:r>
              <a:rPr lang="zh-CN" altLang="en-US" dirty="0"/>
              <a:t>对</a:t>
            </a:r>
            <a:r>
              <a:rPr lang="en-US" altLang="zh-CN" dirty="0"/>
              <a:t>1</a:t>
            </a:r>
            <a:r>
              <a:rPr lang="zh-CN" altLang="en-US" dirty="0"/>
              <a:t>的关系；树是</a:t>
            </a:r>
            <a:r>
              <a:rPr lang="en-US" altLang="zh-CN" dirty="0"/>
              <a:t>1</a:t>
            </a:r>
            <a:r>
              <a:rPr lang="zh-CN" altLang="en-US" dirty="0"/>
              <a:t>对多个关系；但是图就复杂了，任意顶点之间都可能产生关系；不能用一句话来表述，就用这样的有序对来表示了，表示任意顶点之间的关系；</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9</a:t>
            </a:r>
            <a:r>
              <a:rPr lang="zh-CN" altLang="en-US" dirty="0"/>
              <a:t>周第一次完成</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用一个栈来存储入度为零的顶点；</a:t>
            </a:r>
            <a:endParaRPr lang="en-US" altLang="zh-CN" dirty="0"/>
          </a:p>
          <a:p>
            <a:r>
              <a:rPr lang="en-US" altLang="zh-CN" dirty="0"/>
              <a:t>http://www.cnblogs.com/newpanderking/archive/2012/10/18/2729552.html</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1143002"/>
            <a:ext cx="8229600" cy="4983162"/>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lang="zh-CN" altLang="en-US" sz="1200" b="1" kern="1200" smtClean="0">
                <a:solidFill>
                  <a:srgbClr val="F79646">
                    <a:lumMod val="75000"/>
                  </a:srgbClr>
                </a:solidFill>
                <a:latin typeface="+mn-lt"/>
                <a:ea typeface="+mn-ea"/>
                <a:cs typeface="+mn-cs"/>
              </a:defRPr>
            </a:lvl1pPr>
          </a:lstStyle>
          <a:p>
            <a:fld id="{0063EC4C-CFD8-4F45-A0A2-30028C1F73DB}" type="slidenum">
              <a:rPr lang="en-CN" smtClean="0"/>
              <a:pPr/>
              <a:t>‹#›</a:t>
            </a:fld>
            <a:endParaRPr lang="zh-CN" altLang="en-US" sz="1200" b="1" kern="1200" dirty="0">
              <a:solidFill>
                <a:srgbClr val="F79646">
                  <a:lumMod val="75000"/>
                </a:srgbClr>
              </a:solidFill>
              <a:latin typeface="+mn-lt"/>
              <a:ea typeface="+mn-ea"/>
              <a:cs typeface="+mn-cs"/>
            </a:endParaRPr>
          </a:p>
        </p:txBody>
      </p:sp>
      <p:sp>
        <p:nvSpPr>
          <p:cNvPr id="7" name="Title 1">
            <a:extLst>
              <a:ext uri="{FF2B5EF4-FFF2-40B4-BE49-F238E27FC236}">
                <a16:creationId xmlns:a16="http://schemas.microsoft.com/office/drawing/2014/main" id="{1D58AB48-5C62-C54D-B6CB-62E7167AD68B}"/>
              </a:ext>
            </a:extLst>
          </p:cNvPr>
          <p:cNvSpPr>
            <a:spLocks noGrp="1"/>
          </p:cNvSpPr>
          <p:nvPr>
            <p:ph type="title"/>
          </p:nvPr>
        </p:nvSpPr>
        <p:spPr>
          <a:xfrm>
            <a:off x="457200" y="0"/>
            <a:ext cx="8229600" cy="992518"/>
          </a:xfrm>
        </p:spPr>
        <p:txBody>
          <a:bodyPr/>
          <a:lstStyle>
            <a:lvl1pPr>
              <a:defRPr sz="4000"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cxnSp>
        <p:nvCxnSpPr>
          <p:cNvPr id="8" name="Straight Connector 7">
            <a:extLst>
              <a:ext uri="{FF2B5EF4-FFF2-40B4-BE49-F238E27FC236}">
                <a16:creationId xmlns:a16="http://schemas.microsoft.com/office/drawing/2014/main" id="{0F4689F9-6CAA-1947-A181-579E34BDD977}"/>
              </a:ext>
            </a:extLst>
          </p:cNvPr>
          <p:cNvCxnSpPr>
            <a:cxnSpLocks/>
          </p:cNvCxnSpPr>
          <p:nvPr userDrawn="1"/>
        </p:nvCxnSpPr>
        <p:spPr>
          <a:xfrm>
            <a:off x="457200" y="990600"/>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1">
            <a:extLst>
              <a:ext uri="{FF2B5EF4-FFF2-40B4-BE49-F238E27FC236}">
                <a16:creationId xmlns:a16="http://schemas.microsoft.com/office/drawing/2014/main" id="{0EA11DD9-B7A0-5B44-95C4-398B4CAA883D}"/>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 descr="C:\Users\Haijun\AppData\Roaming\Tencent\Users\2968516474\QQ\WinTemp\RichOle\O5)[OOM[}$H7(6{A~41GY`Q.png">
            <a:extLst>
              <a:ext uri="{FF2B5EF4-FFF2-40B4-BE49-F238E27FC236}">
                <a16:creationId xmlns:a16="http://schemas.microsoft.com/office/drawing/2014/main" id="{84822680-66F2-7347-A0E9-54FF335D45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7" y="0"/>
            <a:ext cx="970863" cy="83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28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pPr fontAlgn="base"/>
            <a:r>
              <a:rPr lang="en-US" altLang="zh-CN" strike="noStrike" noProof="1"/>
              <a:t>Click to edit Master title style</a:t>
            </a:r>
            <a:endParaRPr lang="zh-CN" altLang="en-US" strike="noStrike" noProof="1"/>
          </a:p>
        </p:txBody>
      </p:sp>
      <p:sp>
        <p:nvSpPr>
          <p:cNvPr id="10"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09282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EC4C-CFD8-4F45-A0A2-30028C1F73DB}" type="slidenum">
              <a:rPr lang="zh-CN" altLang="en-US" smtClean="0"/>
              <a:t>‹#›</a:t>
            </a:fld>
            <a:endParaRPr lang="zh-CN" altLang="en-US"/>
          </a:p>
        </p:txBody>
      </p:sp>
      <p:sp>
        <p:nvSpPr>
          <p:cNvPr id="8" name="日期占位符 3">
            <a:extLst>
              <a:ext uri="{FF2B5EF4-FFF2-40B4-BE49-F238E27FC236}">
                <a16:creationId xmlns:a16="http://schemas.microsoft.com/office/drawing/2014/main" id="{853654B8-F8CB-1A4D-B44E-311306A6B43E}"/>
              </a:ext>
            </a:extLst>
          </p:cNvPr>
          <p:cNvSpPr>
            <a:spLocks noGrp="1"/>
          </p:cNvSpPr>
          <p:nvPr>
            <p:ph type="dt" sz="half" idx="2"/>
          </p:nvPr>
        </p:nvSpPr>
        <p:spPr>
          <a:xfrm>
            <a:off x="457200" y="6356350"/>
            <a:ext cx="2133600" cy="365125"/>
          </a:xfrm>
          <a:prstGeom prst="rect">
            <a:avLst/>
          </a:prstGeom>
        </p:spPr>
        <p:txBody>
          <a:bodyPr/>
          <a:lstStyle>
            <a:lvl1pPr>
              <a:defRPr sz="1200"/>
            </a:lvl1pPr>
          </a:lstStyle>
          <a:p>
            <a:fld id="{82C260F3-2F15-4643-BD88-DA7D2CC1FAEE}" type="datetime1">
              <a:rPr lang="zh-CN" altLang="en-US" b="1" smtClean="0">
                <a:solidFill>
                  <a:srgbClr val="F79646">
                    <a:lumMod val="75000"/>
                  </a:srgbClr>
                </a:solidFill>
              </a:rPr>
              <a:pPr/>
              <a:t>2025/4/29</a:t>
            </a:fld>
            <a:endParaRPr lang="zh-CN" altLang="en-US" sz="1200" b="1" dirty="0">
              <a:solidFill>
                <a:srgbClr val="F79646">
                  <a:lumMod val="75000"/>
                </a:srgbClr>
              </a:solidFill>
            </a:endParaRPr>
          </a:p>
        </p:txBody>
      </p:sp>
    </p:spTree>
    <p:extLst>
      <p:ext uri="{BB962C8B-B14F-4D97-AF65-F5344CB8AC3E}">
        <p14:creationId xmlns:p14="http://schemas.microsoft.com/office/powerpoint/2010/main" val="840496363"/>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11.bin"/><Relationship Id="rId3" Type="http://schemas.openxmlformats.org/officeDocument/2006/relationships/notesSlide" Target="../notesSlides/notesSlide116.xml"/><Relationship Id="rId7" Type="http://schemas.openxmlformats.org/officeDocument/2006/relationships/oleObject" Target="../embeddings/oleObject8.bin"/><Relationship Id="rId12" Type="http://schemas.openxmlformats.org/officeDocument/2006/relationships/image" Target="../media/image20.e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9.emf"/><Relationship Id="rId4" Type="http://schemas.openxmlformats.org/officeDocument/2006/relationships/image" Target="../media/image1.png"/><Relationship Id="rId9" Type="http://schemas.openxmlformats.org/officeDocument/2006/relationships/oleObject" Target="../embeddings/oleObject9.bin"/><Relationship Id="rId14" Type="http://schemas.openxmlformats.org/officeDocument/2006/relationships/image" Target="../media/image21.emf"/></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23.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1.xml"/><Relationship Id="rId4" Type="http://schemas.openxmlformats.org/officeDocument/2006/relationships/slide" Target="slide2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38.xml"/><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4.bin"/><Relationship Id="rId10" Type="http://schemas.openxmlformats.org/officeDocument/2006/relationships/image" Target="../media/image28.wmf"/><Relationship Id="rId4" Type="http://schemas.openxmlformats.org/officeDocument/2006/relationships/image" Target="../media/image1.png"/><Relationship Id="rId9" Type="http://schemas.openxmlformats.org/officeDocument/2006/relationships/oleObject" Target="../embeddings/oleObject16.bin"/></Relationships>
</file>

<file path=ppt/slides/_rels/slide139.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139.xml"/><Relationship Id="rId7" Type="http://schemas.openxmlformats.org/officeDocument/2006/relationships/oleObject" Target="../embeddings/oleObject18.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png"/><Relationship Id="rId5" Type="http://schemas.openxmlformats.org/officeDocument/2006/relationships/image" Target="../media/image29.wmf"/><Relationship Id="rId10" Type="http://schemas.openxmlformats.org/officeDocument/2006/relationships/image" Target="../media/image31.wmf"/><Relationship Id="rId4" Type="http://schemas.openxmlformats.org/officeDocument/2006/relationships/oleObject" Target="../embeddings/oleObject17.bin"/><Relationship Id="rId9"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8.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1.png"/></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14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0.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notesSlide" Target="../notesSlides/notesSlide153.xml"/><Relationship Id="rId7" Type="http://schemas.openxmlformats.org/officeDocument/2006/relationships/oleObject" Target="../embeddings/oleObject21.bin"/><Relationship Id="rId12" Type="http://schemas.openxmlformats.org/officeDocument/2006/relationships/image" Target="../media/image42.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9.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41.wmf"/><Relationship Id="rId4" Type="http://schemas.openxmlformats.org/officeDocument/2006/relationships/image" Target="../media/image1.png"/><Relationship Id="rId9" Type="http://schemas.openxmlformats.org/officeDocument/2006/relationships/oleObject" Target="../embeddings/oleObject22.bin"/></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9.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1.png"/><Relationship Id="rId9"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a:spLocks noChangeArrowheads="1"/>
          </p:cNvSpPr>
          <p:nvPr/>
        </p:nvSpPr>
        <p:spPr bwMode="auto">
          <a:xfrm>
            <a:off x="1292225" y="1433513"/>
            <a:ext cx="6873875" cy="193899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数据结构与算法</a:t>
            </a: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第九章</a:t>
            </a:r>
            <a:r>
              <a:rPr kumimoji="1" lang="en-US" altLang="zh-CN"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-1</a:t>
            </a: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 </a:t>
            </a:r>
            <a:r>
              <a:rPr kumimoji="1" lang="zh-CN" altLang="en-US" sz="4000" b="1" dirty="0">
                <a:solidFill>
                  <a:srgbClr val="1A9EE9"/>
                </a:solidFill>
                <a:latin typeface="华文琥珀" panose="02010800040101010101" pitchFamily="2" charset="-122"/>
                <a:ea typeface="华文琥珀" panose="02010800040101010101" pitchFamily="2" charset="-122"/>
                <a:cs typeface="+mn-cs"/>
                <a:sym typeface="+mn-ea"/>
              </a:rPr>
              <a:t>图的基本概念</a:t>
            </a:r>
            <a:endPar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endParaRPr>
          </a:p>
        </p:txBody>
      </p:sp>
      <p:sp>
        <p:nvSpPr>
          <p:cNvPr id="6" name="副标题 2">
            <a:extLst>
              <a:ext uri="{FF2B5EF4-FFF2-40B4-BE49-F238E27FC236}">
                <a16:creationId xmlns:a16="http://schemas.microsoft.com/office/drawing/2014/main" id="{AA8C28D8-BB6C-8E48-8907-CB656389EB22}"/>
              </a:ext>
            </a:extLst>
          </p:cNvPr>
          <p:cNvSpPr txBox="1">
            <a:spLocks/>
          </p:cNvSpPr>
          <p:nvPr/>
        </p:nvSpPr>
        <p:spPr>
          <a:xfrm>
            <a:off x="1528762" y="3717032"/>
            <a:ext cx="6400800" cy="1752600"/>
          </a:xfrm>
          <a:prstGeom prst="rect">
            <a:avLst/>
          </a:prstGeom>
        </p:spPr>
        <p:txBody>
          <a:bodyPr>
            <a:noAutofit/>
          </a:bodyPr>
          <a:lst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None/>
            </a:pPr>
            <a:r>
              <a:rPr lang="zh-CN" altLang="en-US" b="1" u="sng" dirty="0">
                <a:effectLst>
                  <a:outerShdw blurRad="38100" dist="38100" dir="2700000" algn="tl">
                    <a:srgbClr val="000000">
                      <a:alpha val="43137"/>
                    </a:srgbClr>
                  </a:outerShdw>
                </a:effectLst>
              </a:rPr>
              <a:t>裴文杰</a:t>
            </a:r>
            <a:endParaRPr lang="en-US" altLang="zh-CN" b="1" u="sng" dirty="0">
              <a:effectLst>
                <a:outerShdw blurRad="38100" dist="38100" dir="2700000" algn="tl">
                  <a:srgbClr val="000000">
                    <a:alpha val="43137"/>
                  </a:srgbClr>
                </a:outerShdw>
              </a:effectLst>
            </a:endParaRPr>
          </a:p>
          <a:p>
            <a:pPr marL="0" indent="0" algn="ctr" fontAlgn="auto">
              <a:spcAft>
                <a:spcPts val="0"/>
              </a:spcAft>
              <a:buNone/>
            </a:pPr>
            <a:r>
              <a:rPr lang="zh-CN" altLang="en-US" sz="2000" b="1" dirty="0"/>
              <a:t>计算机科学与技术学院 教授</a:t>
            </a:r>
            <a:endParaRPr lang="en-US" altLang="zh-CN" sz="2000" b="1" dirty="0"/>
          </a:p>
        </p:txBody>
      </p:sp>
    </p:spTree>
    <p:extLst>
      <p:ext uri="{BB962C8B-B14F-4D97-AF65-F5344CB8AC3E}">
        <p14:creationId xmlns:p14="http://schemas.microsoft.com/office/powerpoint/2010/main" val="154711487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网、子图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E1C2ED20-B075-4741-9509-11D11675010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 Box 7"/>
              <p:cNvSpPr txBox="1">
                <a:spLocks noChangeArrowheads="1"/>
              </p:cNvSpPr>
              <p:nvPr/>
            </p:nvSpPr>
            <p:spPr bwMode="auto">
              <a:xfrm>
                <a:off x="685800" y="1911626"/>
                <a:ext cx="7543800" cy="3150606"/>
              </a:xfrm>
              <a:prstGeom prst="rect">
                <a:avLst/>
              </a:prstGeom>
              <a:noFill/>
              <a:ln w="9525">
                <a:noFill/>
                <a:miter lim="800000"/>
                <a:headEnd/>
                <a:tailEnd/>
              </a:ln>
            </p:spPr>
            <p:txBody>
              <a:bodyPr wrap="square">
                <a:spAutoFit/>
              </a:bodyPr>
              <a:lstStyle/>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弧或边 带权的图分别称作</a:t>
                </a:r>
                <a:r>
                  <a:rPr kumimoji="1" lang="zh-CN" altLang="en-US" sz="2800" b="1" dirty="0">
                    <a:solidFill>
                      <a:srgbClr val="FF0000"/>
                    </a:solidFill>
                    <a:latin typeface="Times New Roman" pitchFamily="18" charset="0"/>
                    <a:ea typeface="楷体_GB2312" pitchFamily="49" charset="-122"/>
                  </a:rPr>
                  <a:t>有向网（</a:t>
                </a:r>
                <a:r>
                  <a:rPr kumimoji="1" lang="en-US" altLang="zh-CN" sz="2800" b="1" dirty="0">
                    <a:solidFill>
                      <a:srgbClr val="FF0000"/>
                    </a:solidFill>
                    <a:latin typeface="Times New Roman" pitchFamily="18" charset="0"/>
                    <a:ea typeface="楷体_GB2312" pitchFamily="49" charset="-122"/>
                  </a:rPr>
                  <a:t>network</a:t>
                </a:r>
                <a:r>
                  <a:rPr kumimoji="1" lang="zh-CN" altLang="en-US" sz="2800" b="1" dirty="0">
                    <a:solidFill>
                      <a:srgbClr val="FF0000"/>
                    </a:solidFill>
                    <a:latin typeface="Times New Roman" pitchFamily="18" charset="0"/>
                    <a:ea typeface="楷体_GB2312" pitchFamily="49" charset="-122"/>
                  </a:rPr>
                  <a:t>）</a:t>
                </a:r>
                <a:r>
                  <a:rPr kumimoji="1" lang="zh-CN" altLang="en-US" sz="2800" b="1" dirty="0">
                    <a:solidFill>
                      <a:srgbClr val="000000"/>
                    </a:solidFill>
                    <a:latin typeface="Times New Roman" pitchFamily="18" charset="0"/>
                    <a:ea typeface="楷体_GB2312" pitchFamily="49" charset="-122"/>
                  </a:rPr>
                  <a:t>或</a:t>
                </a:r>
                <a:r>
                  <a:rPr kumimoji="1" lang="zh-CN" altLang="en-US" sz="2800" b="1" dirty="0">
                    <a:solidFill>
                      <a:srgbClr val="FF0000"/>
                    </a:solidFill>
                    <a:latin typeface="Times New Roman" pitchFamily="18" charset="0"/>
                    <a:ea typeface="楷体_GB2312" pitchFamily="49" charset="-122"/>
                  </a:rPr>
                  <a:t>无向网</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设图</a:t>
                </a:r>
                <a:r>
                  <a:rPr kumimoji="1" lang="en-US" altLang="zh-CN" sz="2800" b="1" dirty="0">
                    <a:solidFill>
                      <a:srgbClr val="000000"/>
                    </a:solidFill>
                    <a:latin typeface="Times New Roman" pitchFamily="18" charset="0"/>
                    <a:ea typeface="楷体_GB2312" pitchFamily="49" charset="-122"/>
                  </a:rPr>
                  <a:t>G=(V,{VR})</a:t>
                </a:r>
                <a:r>
                  <a:rPr kumimoji="1" lang="zh-CN" altLang="en-US" sz="2800" b="1" dirty="0">
                    <a:solidFill>
                      <a:srgbClr val="000000"/>
                    </a:solidFill>
                    <a:latin typeface="Times New Roman" pitchFamily="18" charset="0"/>
                    <a:ea typeface="楷体_GB2312" pitchFamily="49" charset="-122"/>
                  </a:rPr>
                  <a:t>和图</a:t>
                </a:r>
                <a:r>
                  <a:rPr kumimoji="1" lang="en-US" altLang="zh-CN" sz="2800" b="1" dirty="0">
                    <a:solidFill>
                      <a:srgbClr val="000000"/>
                    </a:solidFill>
                    <a:latin typeface="Times New Roman" pitchFamily="18" charset="0"/>
                    <a:ea typeface="楷体_GB2312" pitchFamily="49" charset="-122"/>
                  </a:rPr>
                  <a:t>G’=(V’,{VR’}),</a:t>
                </a: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且</a:t>
                </a:r>
                <a:r>
                  <a:rPr kumimoji="1" lang="en-US" altLang="zh-CN" sz="2800" b="1" dirty="0">
                    <a:solidFill>
                      <a:srgbClr val="000000"/>
                    </a:solidFill>
                    <a:latin typeface="Times New Roman" pitchFamily="18" charset="0"/>
                    <a:ea typeface="楷体_GB2312" pitchFamily="49" charset="-122"/>
                  </a:rPr>
                  <a:t>V’</a:t>
                </a:r>
                <a14:m>
                  <m:oMath xmlns:m="http://schemas.openxmlformats.org/officeDocument/2006/math">
                    <m:r>
                      <m:rPr>
                        <m:nor/>
                      </m:rPr>
                      <a:rPr lang="en-US" altLang="zh-CN" sz="2800" b="1" dirty="0">
                        <a:solidFill>
                          <a:srgbClr val="0707F9"/>
                        </a:solidFill>
                        <a:latin typeface="Times New Roman" pitchFamily="18" charset="0"/>
                        <a:sym typeface="Symbol" pitchFamily="18" charset="2"/>
                      </a:rPr>
                      <m:t></m:t>
                    </m:r>
                  </m:oMath>
                </a14:m>
                <a:r>
                  <a:rPr kumimoji="1" lang="en-US" altLang="zh-CN" sz="2800" b="1" dirty="0">
                    <a:solidFill>
                      <a:srgbClr val="000000"/>
                    </a:solidFill>
                    <a:latin typeface="Times New Roman" pitchFamily="18" charset="0"/>
                    <a:ea typeface="楷体_GB2312" pitchFamily="49" charset="-122"/>
                  </a:rPr>
                  <a:t>V, VR’</a:t>
                </a:r>
                <a14:m>
                  <m:oMath xmlns:m="http://schemas.openxmlformats.org/officeDocument/2006/math">
                    <m:r>
                      <m:rPr>
                        <m:nor/>
                      </m:rPr>
                      <a:rPr lang="en-US" altLang="zh-CN" sz="2800" b="1" dirty="0">
                        <a:solidFill>
                          <a:srgbClr val="0707F9"/>
                        </a:solidFill>
                        <a:latin typeface="Times New Roman" pitchFamily="18" charset="0"/>
                        <a:sym typeface="Symbol" pitchFamily="18" charset="2"/>
                      </a:rPr>
                      <m:t></m:t>
                    </m:r>
                  </m:oMath>
                </a14:m>
                <a:r>
                  <a:rPr kumimoji="1" lang="en-US" altLang="zh-CN" sz="2800" b="1" dirty="0">
                    <a:solidFill>
                      <a:srgbClr val="000000"/>
                    </a:solidFill>
                    <a:latin typeface="Times New Roman" pitchFamily="18" charset="0"/>
                    <a:ea typeface="楷体_GB2312" pitchFamily="49" charset="-122"/>
                  </a:rPr>
                  <a:t>VR</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则称</a:t>
                </a:r>
                <a:r>
                  <a:rPr kumimoji="1" lang="en-US" altLang="zh-CN" sz="2800" b="1" dirty="0">
                    <a:solidFill>
                      <a:srgbClr val="000000"/>
                    </a:solidFill>
                    <a:latin typeface="Times New Roman" pitchFamily="18" charset="0"/>
                    <a:ea typeface="楷体_GB2312" pitchFamily="49" charset="-122"/>
                  </a:rPr>
                  <a:t>G’</a:t>
                </a:r>
                <a:r>
                  <a:rPr kumimoji="1" lang="zh-CN" altLang="en-US" sz="2800" b="1" dirty="0">
                    <a:solidFill>
                      <a:srgbClr val="000000"/>
                    </a:solidFill>
                    <a:latin typeface="Times New Roman" pitchFamily="18" charset="0"/>
                    <a:ea typeface="楷体_GB2312" pitchFamily="49" charset="-122"/>
                  </a:rPr>
                  <a:t>为</a:t>
                </a:r>
                <a:r>
                  <a:rPr kumimoji="1" lang="en-US" altLang="zh-CN" sz="2800" b="1" dirty="0">
                    <a:solidFill>
                      <a:srgbClr val="000000"/>
                    </a:solidFill>
                    <a:latin typeface="Times New Roman" pitchFamily="18" charset="0"/>
                    <a:ea typeface="楷体_GB2312" pitchFamily="49" charset="-122"/>
                  </a:rPr>
                  <a:t>G</a:t>
                </a:r>
                <a:r>
                  <a:rPr kumimoji="1" lang="zh-CN" altLang="en-US" sz="2800" b="1" dirty="0">
                    <a:solidFill>
                      <a:srgbClr val="000000"/>
                    </a:solidFill>
                    <a:latin typeface="Times New Roman" pitchFamily="18" charset="0"/>
                    <a:ea typeface="楷体_GB2312" pitchFamily="49" charset="-122"/>
                  </a:rPr>
                  <a:t>的</a:t>
                </a:r>
                <a:r>
                  <a:rPr kumimoji="1" lang="zh-CN" altLang="en-US" sz="2800" b="1" dirty="0">
                    <a:solidFill>
                      <a:srgbClr val="FF0000"/>
                    </a:solidFill>
                    <a:latin typeface="Times New Roman" pitchFamily="18" charset="0"/>
                    <a:ea typeface="楷体_GB2312" pitchFamily="49" charset="-122"/>
                  </a:rPr>
                  <a:t>子图</a:t>
                </a:r>
                <a:r>
                  <a:rPr kumimoji="1" lang="zh-CN" altLang="en-US" sz="2800" b="1" dirty="0">
                    <a:solidFill>
                      <a:srgbClr val="000000"/>
                    </a:solidFill>
                    <a:latin typeface="Times New Roman" pitchFamily="18" charset="0"/>
                    <a:ea typeface="楷体_GB2312" pitchFamily="49" charset="-122"/>
                  </a:rPr>
                  <a:t>，若</a:t>
                </a:r>
                <a:r>
                  <a:rPr kumimoji="1" lang="en-US" altLang="zh-CN" sz="2800" b="1" dirty="0">
                    <a:solidFill>
                      <a:srgbClr val="000000"/>
                    </a:solidFill>
                    <a:latin typeface="Times New Roman" pitchFamily="18" charset="0"/>
                    <a:ea typeface="楷体_GB2312" pitchFamily="49" charset="-122"/>
                  </a:rPr>
                  <a:t>V’==V</a:t>
                </a:r>
                <a:r>
                  <a:rPr kumimoji="1" lang="zh-CN" altLang="en-US" sz="2800" b="1" dirty="0">
                    <a:solidFill>
                      <a:srgbClr val="000000"/>
                    </a:solidFill>
                    <a:latin typeface="Times New Roman" pitchFamily="18" charset="0"/>
                    <a:ea typeface="楷体_GB2312" pitchFamily="49" charset="-122"/>
                  </a:rPr>
                  <a:t>，则为</a:t>
                </a:r>
                <a:r>
                  <a:rPr kumimoji="1" lang="zh-CN" altLang="en-US" sz="2800" b="1" dirty="0">
                    <a:solidFill>
                      <a:srgbClr val="FF0000"/>
                    </a:solidFill>
                    <a:latin typeface="Times New Roman" pitchFamily="18" charset="0"/>
                    <a:ea typeface="楷体_GB2312" pitchFamily="49" charset="-122"/>
                  </a:rPr>
                  <a:t>生成子图</a:t>
                </a:r>
                <a:endParaRPr kumimoji="1" lang="en-US" altLang="zh-CN" sz="2800" b="1" dirty="0">
                  <a:solidFill>
                    <a:srgbClr val="FF0000"/>
                  </a:solidFill>
                  <a:latin typeface="Times New Roman" pitchFamily="18" charset="0"/>
                  <a:ea typeface="楷体_GB2312" pitchFamily="49" charset="-122"/>
                </a:endParaRPr>
              </a:p>
            </p:txBody>
          </p:sp>
        </mc:Choice>
        <mc:Fallback xmlns="">
          <p:sp>
            <p:nvSpPr>
              <p:cNvPr id="16" name="Text Box 7"/>
              <p:cNvSpPr txBox="1">
                <a:spLocks noRot="1" noChangeAspect="1" noMove="1" noResize="1" noEditPoints="1" noAdjustHandles="1" noChangeArrowheads="1" noChangeShapeType="1" noTextEdit="1"/>
              </p:cNvSpPr>
              <p:nvPr/>
            </p:nvSpPr>
            <p:spPr bwMode="auto">
              <a:xfrm>
                <a:off x="685800" y="1911626"/>
                <a:ext cx="7543800" cy="3150606"/>
              </a:xfrm>
              <a:prstGeom prst="rect">
                <a:avLst/>
              </a:prstGeom>
              <a:blipFill>
                <a:blip r:embed="rId4"/>
                <a:stretch>
                  <a:fillRect l="-1684" t="-803" r="-1852" b="-4819"/>
                </a:stretch>
              </a:blipFill>
              <a:ln w="9525">
                <a:noFill/>
                <a:miter lim="800000"/>
                <a:headEnd/>
                <a:tailEnd/>
              </a:ln>
            </p:spPr>
            <p:txBody>
              <a:bodyPr/>
              <a:lstStyle/>
              <a:p>
                <a:r>
                  <a:rPr lang="en-CN">
                    <a:noFill/>
                  </a:rPr>
                  <a:t> </a:t>
                </a:r>
              </a:p>
            </p:txBody>
          </p:sp>
        </mc:Fallback>
      </mc:AlternateContent>
    </p:spTree>
    <p:extLst>
      <p:ext uri="{BB962C8B-B14F-4D97-AF65-F5344CB8AC3E}">
        <p14:creationId xmlns:p14="http://schemas.microsoft.com/office/powerpoint/2010/main" val="55260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272CAF6B-7A51-47AF-AC09-D3C6DC33234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sp>
        <p:nvSpPr>
          <p:cNvPr id="13" name="Rectangle 2"/>
          <p:cNvSpPr>
            <a:spLocks noChangeArrowheads="1"/>
          </p:cNvSpPr>
          <p:nvPr/>
        </p:nvSpPr>
        <p:spPr bwMode="auto">
          <a:xfrm>
            <a:off x="609600" y="1707912"/>
            <a:ext cx="7743825" cy="4062651"/>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void </a:t>
            </a:r>
            <a:r>
              <a:rPr kumimoji="1" lang="en-US" altLang="zh-CN" sz="2400" b="1" dirty="0" err="1">
                <a:solidFill>
                  <a:srgbClr val="000000"/>
                </a:solidFill>
                <a:latin typeface="Times New Roman" pitchFamily="18" charset="0"/>
                <a:ea typeface="楷体_GB2312" pitchFamily="49" charset="-122"/>
              </a:rPr>
              <a:t>FindInDegree</a:t>
            </a:r>
            <a:r>
              <a:rPr kumimoji="1" lang="en-US" altLang="zh-CN" sz="2400" b="1" dirty="0">
                <a:solidFill>
                  <a:srgbClr val="000000"/>
                </a:solidFill>
                <a:latin typeface="Times New Roman" pitchFamily="18" charset="0"/>
                <a:ea typeface="楷体_GB2312" pitchFamily="49" charset="-122"/>
              </a:rPr>
              <a:t>(</a:t>
            </a:r>
            <a:r>
              <a:rPr kumimoji="1" lang="en-US" altLang="zh-CN" sz="2400" b="1" dirty="0" err="1">
                <a:solidFill>
                  <a:srgbClr val="000000"/>
                </a:solidFill>
                <a:latin typeface="Times New Roman" pitchFamily="18" charset="0"/>
                <a:ea typeface="楷体_GB2312" pitchFamily="49" charset="-122"/>
              </a:rPr>
              <a:t>ALGraph</a:t>
            </a:r>
            <a:r>
              <a:rPr kumimoji="1" lang="en-US" altLang="zh-CN" sz="2400" b="1" dirty="0">
                <a:solidFill>
                  <a:srgbClr val="000000"/>
                </a:solidFill>
                <a:latin typeface="Times New Roman" pitchFamily="18" charset="0"/>
                <a:ea typeface="楷体_GB2312" pitchFamily="49" charset="-122"/>
              </a:rPr>
              <a:t> G, </a:t>
            </a:r>
            <a:r>
              <a:rPr kumimoji="1" lang="en-US" altLang="zh-CN" sz="2400" b="1" dirty="0" err="1">
                <a:solidFill>
                  <a:srgbClr val="000000"/>
                </a:solidFill>
                <a:latin typeface="Times New Roman" pitchFamily="18" charset="0"/>
                <a:ea typeface="楷体_GB2312" pitchFamily="49" charset="-122"/>
              </a:rPr>
              <a:t>int</a:t>
            </a:r>
            <a:r>
              <a:rPr kumimoji="1" lang="en-US" altLang="zh-CN" sz="2400" b="1" dirty="0">
                <a:solidFill>
                  <a:srgbClr val="000000"/>
                </a:solidFill>
                <a:latin typeface="Times New Roman" pitchFamily="18" charset="0"/>
                <a:ea typeface="楷体_GB2312" pitchFamily="49" charset="-122"/>
              </a:rPr>
              <a:t> </a:t>
            </a:r>
            <a:r>
              <a:rPr kumimoji="1" lang="en-US" altLang="zh-CN" sz="2400" b="1" dirty="0" err="1">
                <a:solidFill>
                  <a:srgbClr val="000000"/>
                </a:solidFill>
                <a:latin typeface="Times New Roman" pitchFamily="18" charset="0"/>
                <a:ea typeface="楷体_GB2312" pitchFamily="49" charset="-122"/>
              </a:rPr>
              <a:t>indegree</a:t>
            </a:r>
            <a:r>
              <a:rPr kumimoji="1" lang="en-US" altLang="zh-CN" sz="2400" b="1" dirty="0">
                <a:solidFill>
                  <a:srgbClr val="000000"/>
                </a:solidFill>
                <a:latin typeface="Times New Roman" pitchFamily="18" charset="0"/>
                <a:ea typeface="楷体_GB2312" pitchFamily="49" charset="-122"/>
              </a:rPr>
              <a:t>[])</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      //</a:t>
            </a:r>
            <a:r>
              <a:rPr kumimoji="1" lang="zh-CN" altLang="en-US" sz="2400" b="1" dirty="0">
                <a:solidFill>
                  <a:srgbClr val="0000FF"/>
                </a:solidFill>
                <a:latin typeface="Times New Roman" pitchFamily="18" charset="0"/>
                <a:ea typeface="楷体_GB2312" pitchFamily="49" charset="-122"/>
              </a:rPr>
              <a:t>对各顶点求入度</a:t>
            </a:r>
            <a:r>
              <a:rPr kumimoji="1" lang="en-US" altLang="zh-CN" sz="2400" b="1" dirty="0" err="1">
                <a:solidFill>
                  <a:srgbClr val="000000"/>
                </a:solidFill>
                <a:latin typeface="Times New Roman" pitchFamily="18" charset="0"/>
                <a:ea typeface="楷体_GB2312" pitchFamily="49" charset="-122"/>
              </a:rPr>
              <a:t>indegree</a:t>
            </a:r>
            <a:r>
              <a:rPr kumimoji="1" lang="en-US" altLang="zh-CN" sz="2400" b="1" dirty="0">
                <a:solidFill>
                  <a:srgbClr val="000000"/>
                </a:solidFill>
                <a:latin typeface="Times New Roman" pitchFamily="18" charset="0"/>
                <a:ea typeface="楷体_GB2312" pitchFamily="49" charset="-122"/>
              </a:rPr>
              <a:t>[0..vernum-1]</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a:t>
            </a:r>
            <a:r>
              <a:rPr kumimoji="1" lang="en-US" altLang="zh-CN" sz="2400" b="1" dirty="0" err="1">
                <a:solidFill>
                  <a:srgbClr val="000000"/>
                </a:solidFill>
                <a:latin typeface="Times New Roman" pitchFamily="18" charset="0"/>
                <a:ea typeface="楷体_GB2312" pitchFamily="49" charset="-122"/>
              </a:rPr>
              <a:t>int</a:t>
            </a:r>
            <a:r>
              <a:rPr kumimoji="1" lang="en-US" altLang="zh-CN" sz="2400" b="1" dirty="0">
                <a:solidFill>
                  <a:srgbClr val="000000"/>
                </a:solidFill>
                <a:latin typeface="Times New Roman" pitchFamily="18" charset="0"/>
                <a:ea typeface="楷体_GB2312" pitchFamily="49" charset="-122"/>
              </a:rPr>
              <a:t> </a:t>
            </a:r>
            <a:r>
              <a:rPr kumimoji="1" lang="en-US" altLang="zh-CN" sz="2400" b="1" dirty="0" err="1">
                <a:solidFill>
                  <a:srgbClr val="000000"/>
                </a:solidFill>
                <a:latin typeface="Times New Roman" pitchFamily="18" charset="0"/>
                <a:ea typeface="楷体_GB2312" pitchFamily="49" charset="-122"/>
              </a:rPr>
              <a:t>i</a:t>
            </a:r>
            <a:r>
              <a:rPr kumimoji="1" lang="en-US" altLang="zh-CN" sz="2400" b="1" dirty="0">
                <a:solidFill>
                  <a:srgbClr val="000000"/>
                </a:solidFill>
                <a:latin typeface="Times New Roman" pitchFamily="18" charset="0"/>
                <a:ea typeface="楷体_GB2312" pitchFamily="49" charset="-122"/>
              </a:rPr>
              <a:t>; </a:t>
            </a:r>
            <a:r>
              <a:rPr kumimoji="1" lang="en-US" altLang="zh-CN" sz="2400" b="1" dirty="0" err="1">
                <a:solidFill>
                  <a:srgbClr val="000000"/>
                </a:solidFill>
                <a:latin typeface="Times New Roman" pitchFamily="18" charset="0"/>
                <a:ea typeface="楷体_GB2312" pitchFamily="49" charset="-122"/>
              </a:rPr>
              <a:t>ArcNode</a:t>
            </a:r>
            <a:r>
              <a:rPr kumimoji="1" lang="en-US" altLang="zh-CN" sz="2400" b="1" dirty="0">
                <a:solidFill>
                  <a:srgbClr val="000000"/>
                </a:solidFill>
                <a:latin typeface="Times New Roman" pitchFamily="18" charset="0"/>
                <a:ea typeface="楷体_GB2312" pitchFamily="49" charset="-122"/>
              </a:rPr>
              <a:t> *p;</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  </a:t>
            </a:r>
            <a:r>
              <a:rPr kumimoji="1" lang="en-US" altLang="zh-CN" sz="2400" b="1" dirty="0">
                <a:solidFill>
                  <a:srgbClr val="000000"/>
                </a:solidFill>
                <a:latin typeface="Times New Roman" pitchFamily="18" charset="0"/>
              </a:rPr>
              <a:t>for (</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=0;i&lt;</a:t>
            </a:r>
            <a:r>
              <a:rPr kumimoji="1" lang="en-US" altLang="zh-CN" sz="2400" b="1" dirty="0" err="1">
                <a:solidFill>
                  <a:srgbClr val="000000"/>
                </a:solidFill>
                <a:latin typeface="Times New Roman" pitchFamily="18" charset="0"/>
              </a:rPr>
              <a:t>G.VExnum;i</a:t>
            </a:r>
            <a:r>
              <a:rPr kumimoji="1" lang="en-US" altLang="zh-CN" sz="2400" b="1" dirty="0">
                <a:solidFill>
                  <a:srgbClr val="000000"/>
                </a:solidFill>
                <a:latin typeface="Times New Roman" pitchFamily="18" charset="0"/>
              </a:rPr>
              <a:t>++) </a:t>
            </a:r>
          </a:p>
          <a:p>
            <a:pPr fontAlgn="base">
              <a:spcBef>
                <a:spcPct val="0"/>
              </a:spcBef>
              <a:spcAft>
                <a:spcPct val="0"/>
              </a:spcAft>
            </a:pPr>
            <a:r>
              <a:rPr kumimoji="1" lang="en-US" altLang="zh-CN" sz="2400" b="1" dirty="0">
                <a:solidFill>
                  <a:srgbClr val="000000"/>
                </a:solidFill>
                <a:latin typeface="Times New Roman" pitchFamily="18" charset="0"/>
              </a:rPr>
              <a:t>      {</a:t>
            </a:r>
            <a:r>
              <a:rPr kumimoji="1" lang="en-US" altLang="zh-CN" sz="2400" b="1" dirty="0">
                <a:solidFill>
                  <a:srgbClr val="FF0000"/>
                </a:solidFill>
                <a:latin typeface="Times New Roman" pitchFamily="18" charset="0"/>
              </a:rPr>
              <a:t>p=</a:t>
            </a:r>
            <a:r>
              <a:rPr kumimoji="1" lang="en-US" altLang="zh-CN" sz="2400" b="1" dirty="0" err="1">
                <a:solidFill>
                  <a:srgbClr val="FF0000"/>
                </a:solidFill>
                <a:latin typeface="Times New Roman" pitchFamily="18" charset="0"/>
              </a:rPr>
              <a:t>G.Vertices</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firstarc</a:t>
            </a:r>
            <a:r>
              <a:rPr kumimoji="1" lang="en-US" altLang="zh-CN" sz="2400" b="1" dirty="0">
                <a:solidFill>
                  <a:srgbClr val="000000"/>
                </a:solidFill>
                <a:latin typeface="Times New Roman" pitchFamily="18" charset="0"/>
              </a:rPr>
              <a:t>;</a:t>
            </a:r>
          </a:p>
          <a:p>
            <a:pPr fontAlgn="base">
              <a:spcBef>
                <a:spcPct val="0"/>
              </a:spcBef>
              <a:spcAft>
                <a:spcPct val="0"/>
              </a:spcAft>
            </a:pPr>
            <a:r>
              <a:rPr kumimoji="1" lang="en-US" altLang="zh-CN" sz="2400" b="1" dirty="0">
                <a:solidFill>
                  <a:srgbClr val="000000"/>
                </a:solidFill>
                <a:latin typeface="Times New Roman" pitchFamily="18" charset="0"/>
              </a:rPr>
              <a:t>        while (p)</a:t>
            </a:r>
          </a:p>
          <a:p>
            <a:pPr fontAlgn="base">
              <a:spcBef>
                <a:spcPct val="0"/>
              </a:spcBef>
              <a:spcAft>
                <a:spcPct val="0"/>
              </a:spcAft>
            </a:pPr>
            <a:r>
              <a:rPr kumimoji="1" lang="en-US" altLang="zh-CN" sz="2400" b="1" dirty="0">
                <a:solidFill>
                  <a:srgbClr val="000000"/>
                </a:solidFill>
                <a:latin typeface="Times New Roman" pitchFamily="18" charset="0"/>
              </a:rPr>
              <a:t>         {</a:t>
            </a:r>
            <a:r>
              <a:rPr kumimoji="1" lang="en-US" altLang="zh-CN" sz="2400" b="1" dirty="0" err="1">
                <a:solidFill>
                  <a:srgbClr val="FF0000"/>
                </a:solidFill>
                <a:latin typeface="Times New Roman" pitchFamily="18" charset="0"/>
              </a:rPr>
              <a:t>indegree</a:t>
            </a:r>
            <a:r>
              <a:rPr kumimoji="1" lang="en-US" altLang="zh-CN" sz="2400" b="1" dirty="0">
                <a:solidFill>
                  <a:srgbClr val="FF0000"/>
                </a:solidFill>
                <a:latin typeface="Times New Roman" pitchFamily="18" charset="0"/>
              </a:rPr>
              <a:t>[p-&gt;</a:t>
            </a:r>
            <a:r>
              <a:rPr kumimoji="1" lang="en-US" altLang="zh-CN" sz="2400" b="1" dirty="0" err="1">
                <a:solidFill>
                  <a:srgbClr val="FF0000"/>
                </a:solidFill>
                <a:latin typeface="Times New Roman" pitchFamily="18" charset="0"/>
              </a:rPr>
              <a:t>adjvex</a:t>
            </a:r>
            <a:r>
              <a:rPr kumimoji="1" lang="en-US" altLang="zh-CN" sz="2400" b="1" dirty="0">
                <a:solidFill>
                  <a:srgbClr val="FF0000"/>
                </a:solidFill>
                <a:latin typeface="Times New Roman" pitchFamily="18" charset="0"/>
              </a:rPr>
              <a:t>]++;</a:t>
            </a:r>
          </a:p>
          <a:p>
            <a:pPr fontAlgn="base">
              <a:spcBef>
                <a:spcPct val="0"/>
              </a:spcBef>
              <a:spcAft>
                <a:spcPct val="0"/>
              </a:spcAft>
            </a:pPr>
            <a:r>
              <a:rPr kumimoji="1" lang="en-US" altLang="zh-CN" sz="2400" b="1" dirty="0">
                <a:solidFill>
                  <a:srgbClr val="FF0000"/>
                </a:solidFill>
                <a:latin typeface="Times New Roman" pitchFamily="18" charset="0"/>
              </a:rPr>
              <a:t>           p=p-&gt;next;</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         }</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      }</a:t>
            </a:r>
          </a:p>
          <a:p>
            <a:pPr fontAlgn="base">
              <a:spcBef>
                <a:spcPct val="0"/>
              </a:spcBef>
              <a:spcAft>
                <a:spcPct val="0"/>
              </a:spcAft>
            </a:pPr>
            <a:r>
              <a:rPr kumimoji="1" lang="en-US" altLang="zh-CN" sz="2400" b="1" dirty="0">
                <a:solidFill>
                  <a:srgbClr val="000000"/>
                </a:solidFill>
                <a:latin typeface="Times New Roman" pitchFamily="18" charset="0"/>
                <a:ea typeface="楷体_GB2312" pitchFamily="49" charset="-122"/>
              </a:rPr>
              <a:t>}</a:t>
            </a:r>
          </a:p>
        </p:txBody>
      </p:sp>
      <p:sp>
        <p:nvSpPr>
          <p:cNvPr id="14" name="Text Box 5"/>
          <p:cNvSpPr txBox="1">
            <a:spLocks noChangeArrowheads="1"/>
          </p:cNvSpPr>
          <p:nvPr/>
        </p:nvSpPr>
        <p:spPr bwMode="auto">
          <a:xfrm>
            <a:off x="395288" y="1143000"/>
            <a:ext cx="6192837"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6600CC"/>
                </a:solidFill>
                <a:latin typeface="Times New Roman" pitchFamily="18" charset="0"/>
              </a:rPr>
              <a:t> </a:t>
            </a:r>
            <a:r>
              <a:rPr kumimoji="1" lang="zh-CN" altLang="en-US" sz="2800" b="1" dirty="0">
                <a:solidFill>
                  <a:srgbClr val="6600CC"/>
                </a:solidFill>
                <a:latin typeface="Times New Roman" pitchFamily="18" charset="0"/>
              </a:rPr>
              <a:t>求各顶点入度的算法详解</a:t>
            </a:r>
          </a:p>
        </p:txBody>
      </p:sp>
      <p:graphicFrame>
        <p:nvGraphicFramePr>
          <p:cNvPr id="15" name="Group 2"/>
          <p:cNvGraphicFramePr>
            <a:graphicFrameLocks noGrp="1"/>
          </p:cNvGraphicFramePr>
          <p:nvPr>
            <p:extLst>
              <p:ext uri="{D42A27DB-BD31-4B8C-83A1-F6EECF244321}">
                <p14:modId xmlns:p14="http://schemas.microsoft.com/office/powerpoint/2010/main" val="587911713"/>
              </p:ext>
            </p:extLst>
          </p:nvPr>
        </p:nvGraphicFramePr>
        <p:xfrm>
          <a:off x="5324475" y="5035551"/>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43"/>
          <p:cNvGraphicFramePr>
            <a:graphicFrameLocks noGrp="1"/>
          </p:cNvGraphicFramePr>
          <p:nvPr>
            <p:extLst>
              <p:ext uri="{D42A27DB-BD31-4B8C-83A1-F6EECF244321}">
                <p14:modId xmlns:p14="http://schemas.microsoft.com/office/powerpoint/2010/main" val="1977937534"/>
              </p:ext>
            </p:extLst>
          </p:nvPr>
        </p:nvGraphicFramePr>
        <p:xfrm>
          <a:off x="4029075" y="4962526"/>
          <a:ext cx="889000" cy="1209674"/>
        </p:xfrm>
        <a:graphic>
          <a:graphicData uri="http://schemas.openxmlformats.org/drawingml/2006/table">
            <a:tbl>
              <a:tblPr/>
              <a:tblGrid>
                <a:gridCol w="409575">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68"/>
          <p:cNvGraphicFramePr>
            <a:graphicFrameLocks noGrp="1"/>
          </p:cNvGraphicFramePr>
          <p:nvPr>
            <p:extLst>
              <p:ext uri="{D42A27DB-BD31-4B8C-83A1-F6EECF244321}">
                <p14:modId xmlns:p14="http://schemas.microsoft.com/office/powerpoint/2010/main" val="3507248339"/>
              </p:ext>
            </p:extLst>
          </p:nvPr>
        </p:nvGraphicFramePr>
        <p:xfrm>
          <a:off x="6764337" y="5035551"/>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 name="Line 76"/>
          <p:cNvSpPr>
            <a:spLocks noChangeShapeType="1"/>
          </p:cNvSpPr>
          <p:nvPr/>
        </p:nvSpPr>
        <p:spPr bwMode="auto">
          <a:xfrm>
            <a:off x="6116637" y="5251451"/>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9" name="Group 86"/>
          <p:cNvGraphicFramePr>
            <a:graphicFrameLocks noGrp="1"/>
          </p:cNvGraphicFramePr>
          <p:nvPr>
            <p:extLst>
              <p:ext uri="{D42A27DB-BD31-4B8C-83A1-F6EECF244321}">
                <p14:modId xmlns:p14="http://schemas.microsoft.com/office/powerpoint/2010/main" val="1188297516"/>
              </p:ext>
            </p:extLst>
          </p:nvPr>
        </p:nvGraphicFramePr>
        <p:xfrm>
          <a:off x="8204200" y="5035551"/>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Line 94"/>
          <p:cNvSpPr>
            <a:spLocks noChangeShapeType="1"/>
          </p:cNvSpPr>
          <p:nvPr/>
        </p:nvSpPr>
        <p:spPr bwMode="auto">
          <a:xfrm>
            <a:off x="7556500" y="5251451"/>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95"/>
          <p:cNvSpPr>
            <a:spLocks noChangeShapeType="1"/>
          </p:cNvSpPr>
          <p:nvPr/>
        </p:nvSpPr>
        <p:spPr bwMode="auto">
          <a:xfrm>
            <a:off x="4605337" y="5251451"/>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2" name="Group 18"/>
          <p:cNvGraphicFramePr>
            <a:graphicFrameLocks noGrp="1"/>
          </p:cNvGraphicFramePr>
          <p:nvPr>
            <p:extLst>
              <p:ext uri="{D42A27DB-BD31-4B8C-83A1-F6EECF244321}">
                <p14:modId xmlns:p14="http://schemas.microsoft.com/office/powerpoint/2010/main" val="4107186789"/>
              </p:ext>
            </p:extLst>
          </p:nvPr>
        </p:nvGraphicFramePr>
        <p:xfrm>
          <a:off x="3024161" y="4568838"/>
          <a:ext cx="1879599" cy="36576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960791">
                  <a:extLst>
                    <a:ext uri="{9D8B030D-6E8A-4147-A177-3AD203B41FA5}">
                      <a16:colId xmlns:a16="http://schemas.microsoft.com/office/drawing/2014/main" val="20000"/>
                    </a:ext>
                  </a:extLst>
                </a:gridCol>
                <a:gridCol w="918808">
                  <a:extLst>
                    <a:ext uri="{9D8B030D-6E8A-4147-A177-3AD203B41FA5}">
                      <a16:colId xmlns:a16="http://schemas.microsoft.com/office/drawing/2014/main" val="20001"/>
                    </a:ext>
                  </a:extLst>
                </a:gridCol>
              </a:tblGrid>
              <a:tr h="334959">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data</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firstarc</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 name="Group 3"/>
          <p:cNvGraphicFramePr>
            <a:graphicFrameLocks noGrp="1"/>
          </p:cNvGraphicFramePr>
          <p:nvPr>
            <p:extLst>
              <p:ext uri="{D42A27DB-BD31-4B8C-83A1-F6EECF244321}">
                <p14:modId xmlns:p14="http://schemas.microsoft.com/office/powerpoint/2010/main" val="2685314710"/>
              </p:ext>
            </p:extLst>
          </p:nvPr>
        </p:nvGraphicFramePr>
        <p:xfrm>
          <a:off x="5238739" y="4497400"/>
          <a:ext cx="2357454" cy="36792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889384">
                  <a:extLst>
                    <a:ext uri="{9D8B030D-6E8A-4147-A177-3AD203B41FA5}">
                      <a16:colId xmlns:a16="http://schemas.microsoft.com/office/drawing/2014/main" val="20000"/>
                    </a:ext>
                  </a:extLst>
                </a:gridCol>
                <a:gridCol w="1468070">
                  <a:extLst>
                    <a:ext uri="{9D8B030D-6E8A-4147-A177-3AD203B41FA5}">
                      <a16:colId xmlns:a16="http://schemas.microsoft.com/office/drawing/2014/main" val="20001"/>
                    </a:ext>
                  </a:extLst>
                </a:gridCol>
              </a:tblGrid>
              <a:tr h="357190">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adjvex</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nextarc</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TextBox 13"/>
          <p:cNvSpPr txBox="1">
            <a:spLocks noChangeArrowheads="1"/>
          </p:cNvSpPr>
          <p:nvPr/>
        </p:nvSpPr>
        <p:spPr bwMode="auto">
          <a:xfrm>
            <a:off x="3268662" y="5140326"/>
            <a:ext cx="369888"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p</a:t>
            </a:r>
            <a:endParaRPr kumimoji="1" lang="zh-CN" altLang="en-US" sz="2600" b="1">
              <a:solidFill>
                <a:srgbClr val="0000FF"/>
              </a:solidFill>
              <a:latin typeface="Times New Roman" pitchFamily="18" charset="0"/>
            </a:endParaRPr>
          </a:p>
        </p:txBody>
      </p:sp>
      <p:cxnSp>
        <p:nvCxnSpPr>
          <p:cNvPr id="25" name="直接箭头连接符 15"/>
          <p:cNvCxnSpPr>
            <a:cxnSpLocks noChangeShapeType="1"/>
            <a:stCxn id="24" idx="3"/>
          </p:cNvCxnSpPr>
          <p:nvPr/>
        </p:nvCxnSpPr>
        <p:spPr bwMode="auto">
          <a:xfrm flipV="1">
            <a:off x="3638550" y="5140326"/>
            <a:ext cx="357187" cy="246062"/>
          </a:xfrm>
          <a:prstGeom prst="straightConnector1">
            <a:avLst/>
          </a:prstGeom>
          <a:noFill/>
          <a:ln w="28575" algn="ctr">
            <a:solidFill>
              <a:srgbClr val="0707F9"/>
            </a:solidFill>
            <a:miter lim="800000"/>
            <a:headEnd/>
            <a:tailEnd type="arrow" w="med" len="med"/>
          </a:ln>
        </p:spPr>
      </p:cxnSp>
    </p:spTree>
    <p:extLst>
      <p:ext uri="{BB962C8B-B14F-4D97-AF65-F5344CB8AC3E}">
        <p14:creationId xmlns:p14="http://schemas.microsoft.com/office/powerpoint/2010/main" val="13078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E9634D6C-25A9-4585-8DC6-8F2899CADE7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838200" y="1589087"/>
            <a:ext cx="7848600" cy="457200"/>
          </a:xfrm>
          <a:prstGeom prst="rect">
            <a:avLst/>
          </a:prstGeom>
          <a:noFill/>
          <a:ln w="9525">
            <a:noFill/>
            <a:miter lim="800000"/>
            <a:headEnd/>
            <a:tailEnd/>
          </a:ln>
        </p:spPr>
        <p:txBody>
          <a:bodyPr>
            <a:spAutoFit/>
          </a:bodyPr>
          <a:lstStyle/>
          <a:p>
            <a:pPr fontAlgn="base">
              <a:spcBef>
                <a:spcPct val="50000"/>
              </a:spcBef>
              <a:spcAft>
                <a:spcPct val="0"/>
              </a:spcAft>
            </a:pPr>
            <a:endParaRPr kumimoji="1" lang="zh-CN" altLang="zh-CN" sz="2400">
              <a:solidFill>
                <a:srgbClr val="000000"/>
              </a:solidFill>
              <a:latin typeface="Tahoma" pitchFamily="34" charset="0"/>
              <a:ea typeface="楷体_GB2312" pitchFamily="49" charset="-122"/>
            </a:endParaRPr>
          </a:p>
        </p:txBody>
      </p:sp>
      <p:sp>
        <p:nvSpPr>
          <p:cNvPr id="14" name="Rectangle 3"/>
          <p:cNvSpPr>
            <a:spLocks noChangeArrowheads="1"/>
          </p:cNvSpPr>
          <p:nvPr/>
        </p:nvSpPr>
        <p:spPr bwMode="auto">
          <a:xfrm>
            <a:off x="457200" y="1481688"/>
            <a:ext cx="8167689" cy="4678204"/>
          </a:xfrm>
          <a:prstGeom prst="rect">
            <a:avLst/>
          </a:prstGeom>
          <a:noFill/>
          <a:ln w="9525">
            <a:solidFill>
              <a:srgbClr val="0000FF"/>
            </a:solidFill>
            <a:miter lim="800000"/>
            <a:headEnd/>
            <a:tailEnd/>
          </a:ln>
        </p:spPr>
        <p:txBody>
          <a:bodyPr wrap="square" lIns="0" tIns="0" rIns="0" bIns="0">
            <a:spAutoFit/>
          </a:bodyPr>
          <a:lstStyle/>
          <a:p>
            <a:pPr fontAlgn="base">
              <a:spcBef>
                <a:spcPct val="0"/>
              </a:spcBef>
              <a:spcAft>
                <a:spcPct val="0"/>
              </a:spcAft>
            </a:pPr>
            <a:r>
              <a:rPr kumimoji="1" lang="en-US" altLang="zh-CN" sz="1600" b="1" dirty="0">
                <a:solidFill>
                  <a:srgbClr val="000000"/>
                </a:solidFill>
                <a:latin typeface="Times New Roman" pitchFamily="18" charset="0"/>
              </a:rPr>
              <a:t>Status </a:t>
            </a:r>
            <a:r>
              <a:rPr kumimoji="1" lang="en-US" altLang="zh-CN" sz="1600" b="1" dirty="0" err="1">
                <a:solidFill>
                  <a:srgbClr val="000000"/>
                </a:solidFill>
                <a:latin typeface="Times New Roman" pitchFamily="18" charset="0"/>
              </a:rPr>
              <a:t>TopologicalSort</a:t>
            </a:r>
            <a:r>
              <a:rPr kumimoji="1" lang="en-US" altLang="zh-CN" sz="1600" b="1" dirty="0">
                <a:solidFill>
                  <a:srgbClr val="000000"/>
                </a:solidFill>
                <a:latin typeface="Times New Roman" pitchFamily="18" charset="0"/>
              </a:rPr>
              <a:t>(</a:t>
            </a:r>
            <a:r>
              <a:rPr kumimoji="1" lang="en-US" altLang="zh-CN" sz="1600" b="1" dirty="0" err="1">
                <a:solidFill>
                  <a:srgbClr val="000000"/>
                </a:solidFill>
                <a:latin typeface="Times New Roman" pitchFamily="18" charset="0"/>
              </a:rPr>
              <a:t>ALGraph</a:t>
            </a:r>
            <a:r>
              <a:rPr kumimoji="1" lang="en-US" altLang="zh-CN" sz="1600" b="1" dirty="0">
                <a:solidFill>
                  <a:srgbClr val="000000"/>
                </a:solidFill>
                <a:latin typeface="Times New Roman" pitchFamily="18" charset="0"/>
              </a:rPr>
              <a:t> G) {  </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SqStack</a:t>
            </a:r>
            <a:r>
              <a:rPr kumimoji="1" lang="en-US" altLang="zh-CN" sz="1600" b="1" dirty="0">
                <a:solidFill>
                  <a:srgbClr val="000000"/>
                </a:solidFill>
                <a:latin typeface="Times New Roman" pitchFamily="18" charset="0"/>
              </a:rPr>
              <a:t> S;  int </a:t>
            </a:r>
            <a:r>
              <a:rPr kumimoji="1" lang="en-US" altLang="zh-CN" sz="1600" b="1" dirty="0" err="1">
                <a:solidFill>
                  <a:srgbClr val="000000"/>
                </a:solidFill>
                <a:latin typeface="Times New Roman" pitchFamily="18" charset="0"/>
              </a:rPr>
              <a:t>count,k,i</a:t>
            </a:r>
            <a:r>
              <a:rPr kumimoji="1" lang="en-US" altLang="zh-CN"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ArcNode</a:t>
            </a:r>
            <a:r>
              <a:rPr kumimoji="1" lang="en-US" altLang="zh-CN" sz="1600" b="1" dirty="0">
                <a:solidFill>
                  <a:srgbClr val="000000"/>
                </a:solidFill>
                <a:latin typeface="Times New Roman" pitchFamily="18" charset="0"/>
              </a:rPr>
              <a:t> *p;</a:t>
            </a:r>
          </a:p>
          <a:p>
            <a:pPr fontAlgn="base">
              <a:spcBef>
                <a:spcPct val="0"/>
              </a:spcBef>
              <a:spcAft>
                <a:spcPct val="0"/>
              </a:spcAft>
            </a:pPr>
            <a:r>
              <a:rPr kumimoji="1" lang="en-US" altLang="zh-CN" sz="1600" b="1" dirty="0">
                <a:solidFill>
                  <a:srgbClr val="000000"/>
                </a:solidFill>
                <a:latin typeface="Times New Roman" pitchFamily="18" charset="0"/>
              </a:rPr>
              <a:t>    int indegree[MAX_VERTEX_NUM];</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FindInDegree</a:t>
            </a:r>
            <a:r>
              <a:rPr kumimoji="1" lang="en-US" altLang="zh-CN" sz="1600" b="1" dirty="0">
                <a:solidFill>
                  <a:srgbClr val="000000"/>
                </a:solidFill>
                <a:latin typeface="Times New Roman" pitchFamily="18" charset="0"/>
              </a:rPr>
              <a:t>(G, indegree);          // </a:t>
            </a:r>
            <a:r>
              <a:rPr kumimoji="1" lang="zh-CN" altLang="en-US" sz="1600" b="1" dirty="0">
                <a:solidFill>
                  <a:srgbClr val="000000"/>
                </a:solidFill>
                <a:latin typeface="Times New Roman" pitchFamily="18" charset="0"/>
              </a:rPr>
              <a:t>对各顶点求入度</a:t>
            </a:r>
          </a:p>
          <a:p>
            <a:pPr fontAlgn="base">
              <a:spcBef>
                <a:spcPct val="0"/>
              </a:spcBef>
              <a:spcAft>
                <a:spcPct val="0"/>
              </a:spcAft>
            </a:pPr>
            <a:r>
              <a:rPr kumimoji="1" lang="zh-CN" altLang="en-US"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InitStack</a:t>
            </a:r>
            <a:r>
              <a:rPr kumimoji="1" lang="en-US" altLang="zh-CN" sz="1600" b="1" dirty="0">
                <a:solidFill>
                  <a:srgbClr val="000000"/>
                </a:solidFill>
                <a:latin typeface="Times New Roman" pitchFamily="18" charset="0"/>
              </a:rPr>
              <a:t>(S);</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en-US" altLang="zh-CN" sz="1600" b="1" dirty="0">
                <a:solidFill>
                  <a:srgbClr val="0000FF"/>
                </a:solidFill>
                <a:latin typeface="Times New Roman" pitchFamily="18" charset="0"/>
              </a:rPr>
              <a:t>for (</a:t>
            </a:r>
            <a:r>
              <a:rPr kumimoji="1" lang="en-US" altLang="zh-CN" sz="1600" b="1" dirty="0" err="1">
                <a:solidFill>
                  <a:srgbClr val="0000FF"/>
                </a:solidFill>
                <a:latin typeface="Times New Roman" pitchFamily="18" charset="0"/>
              </a:rPr>
              <a:t>i</a:t>
            </a:r>
            <a:r>
              <a:rPr kumimoji="1" lang="en-US" altLang="zh-CN" sz="1600" b="1" dirty="0">
                <a:solidFill>
                  <a:srgbClr val="0000FF"/>
                </a:solidFill>
                <a:latin typeface="Times New Roman" pitchFamily="18" charset="0"/>
              </a:rPr>
              <a:t>=0; </a:t>
            </a:r>
            <a:r>
              <a:rPr kumimoji="1" lang="en-US" altLang="zh-CN" sz="1600" b="1" dirty="0" err="1">
                <a:solidFill>
                  <a:srgbClr val="0000FF"/>
                </a:solidFill>
                <a:latin typeface="Times New Roman" pitchFamily="18" charset="0"/>
              </a:rPr>
              <a:t>i</a:t>
            </a:r>
            <a:r>
              <a:rPr kumimoji="1" lang="en-US" altLang="zh-CN" sz="1600" b="1" dirty="0">
                <a:solidFill>
                  <a:srgbClr val="0000FF"/>
                </a:solidFill>
                <a:latin typeface="Times New Roman" pitchFamily="18" charset="0"/>
              </a:rPr>
              <a:t>&lt;</a:t>
            </a:r>
            <a:r>
              <a:rPr kumimoji="1" lang="en-US" altLang="zh-CN" sz="1600" b="1" dirty="0" err="1">
                <a:solidFill>
                  <a:srgbClr val="0000FF"/>
                </a:solidFill>
                <a:latin typeface="Times New Roman" pitchFamily="18" charset="0"/>
              </a:rPr>
              <a:t>G.Vexnum</a:t>
            </a:r>
            <a:r>
              <a:rPr kumimoji="1" lang="en-US" altLang="zh-CN" sz="1600" b="1" dirty="0">
                <a:solidFill>
                  <a:srgbClr val="0000FF"/>
                </a:solidFill>
                <a:latin typeface="Times New Roman" pitchFamily="18" charset="0"/>
              </a:rPr>
              <a:t>; ++</a:t>
            </a:r>
            <a:r>
              <a:rPr kumimoji="1" lang="en-US" altLang="zh-CN" sz="1600" b="1" dirty="0" err="1">
                <a:solidFill>
                  <a:srgbClr val="0000FF"/>
                </a:solidFill>
                <a:latin typeface="Times New Roman" pitchFamily="18" charset="0"/>
              </a:rPr>
              <a:t>i</a:t>
            </a:r>
            <a:r>
              <a:rPr kumimoji="1" lang="en-US" altLang="zh-CN" sz="1600" b="1" dirty="0">
                <a:solidFill>
                  <a:srgbClr val="0000FF"/>
                </a:solidFill>
                <a:latin typeface="Times New Roman" pitchFamily="18" charset="0"/>
              </a:rPr>
              <a:t>)        </a:t>
            </a: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建零入度顶点栈</a:t>
            </a:r>
            <a:r>
              <a:rPr kumimoji="1" lang="en-US" altLang="zh-CN" sz="1600" b="1" dirty="0">
                <a:solidFill>
                  <a:srgbClr val="000000"/>
                </a:solidFill>
                <a:latin typeface="Times New Roman" pitchFamily="18" charset="0"/>
              </a:rPr>
              <a:t>S</a:t>
            </a:r>
          </a:p>
          <a:p>
            <a:pPr fontAlgn="base">
              <a:spcBef>
                <a:spcPct val="0"/>
              </a:spcBef>
              <a:spcAft>
                <a:spcPct val="0"/>
              </a:spcAft>
            </a:pPr>
            <a:r>
              <a:rPr kumimoji="1" lang="en-US" altLang="zh-CN" sz="1600" b="1" dirty="0">
                <a:solidFill>
                  <a:srgbClr val="0000FF"/>
                </a:solidFill>
                <a:latin typeface="Times New Roman" pitchFamily="18" charset="0"/>
              </a:rPr>
              <a:t>         </a:t>
            </a:r>
            <a:r>
              <a:rPr kumimoji="1" lang="en-US" altLang="zh-CN" sz="1600" b="1" dirty="0">
                <a:solidFill>
                  <a:srgbClr val="FF0000"/>
                </a:solidFill>
                <a:latin typeface="Times New Roman" pitchFamily="18" charset="0"/>
              </a:rPr>
              <a:t>if (!indegree[</a:t>
            </a:r>
            <a:r>
              <a:rPr kumimoji="1" lang="en-US" altLang="zh-CN" sz="1600" b="1" dirty="0" err="1">
                <a:solidFill>
                  <a:srgbClr val="FF0000"/>
                </a:solidFill>
                <a:latin typeface="Times New Roman" pitchFamily="18" charset="0"/>
              </a:rPr>
              <a:t>i</a:t>
            </a:r>
            <a:r>
              <a:rPr kumimoji="1" lang="en-US" altLang="zh-CN" sz="1600" b="1" dirty="0">
                <a:solidFill>
                  <a:srgbClr val="FF0000"/>
                </a:solidFill>
                <a:latin typeface="Times New Roman" pitchFamily="18" charset="0"/>
              </a:rPr>
              <a:t>]) Push(S, </a:t>
            </a:r>
            <a:r>
              <a:rPr kumimoji="1" lang="en-US" altLang="zh-CN" sz="1600" b="1" dirty="0" err="1">
                <a:solidFill>
                  <a:srgbClr val="FF0000"/>
                </a:solidFill>
                <a:latin typeface="Times New Roman" pitchFamily="18" charset="0"/>
              </a:rPr>
              <a:t>i</a:t>
            </a:r>
            <a:r>
              <a:rPr kumimoji="1" lang="en-US" altLang="zh-CN" sz="1600" b="1" dirty="0">
                <a:solidFill>
                  <a:srgbClr val="FF0000"/>
                </a:solidFill>
                <a:latin typeface="Times New Roman" pitchFamily="18" charset="0"/>
              </a:rPr>
              <a:t>);</a:t>
            </a:r>
            <a:r>
              <a:rPr kumimoji="1" lang="en-US" altLang="zh-CN" sz="1600" b="1" dirty="0">
                <a:solidFill>
                  <a:srgbClr val="0000FF"/>
                </a:solidFill>
                <a:latin typeface="Times New Roman" pitchFamily="18" charset="0"/>
              </a:rPr>
              <a:t>          </a:t>
            </a: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入度为</a:t>
            </a:r>
            <a:r>
              <a:rPr kumimoji="1" lang="en-US" altLang="zh-CN" sz="1600" b="1" dirty="0">
                <a:solidFill>
                  <a:srgbClr val="000000"/>
                </a:solidFill>
                <a:latin typeface="Times New Roman" pitchFamily="18" charset="0"/>
              </a:rPr>
              <a:t>0</a:t>
            </a:r>
            <a:r>
              <a:rPr kumimoji="1" lang="zh-CN" altLang="en-US" sz="1600" b="1" dirty="0">
                <a:solidFill>
                  <a:srgbClr val="000000"/>
                </a:solidFill>
                <a:latin typeface="Times New Roman" pitchFamily="18" charset="0"/>
              </a:rPr>
              <a:t>者进栈</a:t>
            </a:r>
          </a:p>
          <a:p>
            <a:pPr fontAlgn="base">
              <a:spcBef>
                <a:spcPct val="0"/>
              </a:spcBef>
              <a:spcAft>
                <a:spcPct val="0"/>
              </a:spcAft>
            </a:pPr>
            <a:r>
              <a:rPr kumimoji="1" lang="zh-CN" altLang="en-US" sz="1600" b="1" dirty="0">
                <a:solidFill>
                  <a:srgbClr val="0000FF"/>
                </a:solidFill>
                <a:latin typeface="Times New Roman" pitchFamily="18" charset="0"/>
              </a:rPr>
              <a:t>    </a:t>
            </a:r>
            <a:r>
              <a:rPr kumimoji="1" lang="en-US" altLang="zh-CN" sz="1600" b="1" dirty="0">
                <a:solidFill>
                  <a:srgbClr val="0000FF"/>
                </a:solidFill>
                <a:latin typeface="Times New Roman" pitchFamily="18" charset="0"/>
              </a:rPr>
              <a:t>count = 0;                               </a:t>
            </a: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对输出顶点计数</a:t>
            </a:r>
            <a:r>
              <a:rPr kumimoji="1" lang="zh-CN" altLang="en-US" sz="1600" b="1" dirty="0">
                <a:solidFill>
                  <a:srgbClr val="0000FF"/>
                </a:solidFill>
                <a:latin typeface="Times New Roman" pitchFamily="18" charset="0"/>
              </a:rPr>
              <a:t>  </a:t>
            </a:r>
            <a:endParaRPr kumimoji="1" lang="en-US" altLang="zh-CN" sz="1600" b="1" dirty="0">
              <a:solidFill>
                <a:srgbClr val="0000FF"/>
              </a:solidFill>
              <a:latin typeface="Times New Roman" pitchFamily="18" charset="0"/>
            </a:endParaRPr>
          </a:p>
          <a:p>
            <a:pPr fontAlgn="base">
              <a:spcBef>
                <a:spcPct val="0"/>
              </a:spcBef>
              <a:spcAft>
                <a:spcPct val="0"/>
              </a:spcAft>
            </a:pPr>
            <a:r>
              <a:rPr kumimoji="1" lang="zh-CN" altLang="en-US" sz="1600" b="1" dirty="0">
                <a:solidFill>
                  <a:srgbClr val="FF0000"/>
                </a:solidFill>
                <a:latin typeface="Times New Roman" pitchFamily="18" charset="0"/>
              </a:rPr>
              <a:t>    </a:t>
            </a:r>
            <a:r>
              <a:rPr kumimoji="1" lang="en-US" altLang="zh-CN" sz="1600" b="1" dirty="0">
                <a:solidFill>
                  <a:srgbClr val="FF0000"/>
                </a:solidFill>
                <a:latin typeface="Times New Roman" pitchFamily="18" charset="0"/>
              </a:rPr>
              <a:t>while (!</a:t>
            </a:r>
            <a:r>
              <a:rPr kumimoji="1" lang="en-US" altLang="zh-CN" sz="1600" b="1" dirty="0" err="1">
                <a:solidFill>
                  <a:srgbClr val="FF0000"/>
                </a:solidFill>
                <a:latin typeface="Times New Roman" pitchFamily="18" charset="0"/>
              </a:rPr>
              <a:t>StackEmpty</a:t>
            </a:r>
            <a:r>
              <a:rPr kumimoji="1" lang="en-US" altLang="zh-CN" sz="1600" b="1" dirty="0">
                <a:solidFill>
                  <a:srgbClr val="FF0000"/>
                </a:solidFill>
                <a:latin typeface="Times New Roman" pitchFamily="18" charset="0"/>
              </a:rPr>
              <a:t>(S))</a:t>
            </a:r>
            <a:r>
              <a:rPr kumimoji="1" lang="en-US" altLang="zh-CN" sz="1600" b="1" dirty="0">
                <a:solidFill>
                  <a:srgbClr val="000000"/>
                </a:solidFill>
                <a:latin typeface="Times New Roman" pitchFamily="18" charset="0"/>
              </a:rPr>
              <a:t>{</a:t>
            </a:r>
          </a:p>
          <a:p>
            <a:pPr fontAlgn="base">
              <a:spcBef>
                <a:spcPct val="0"/>
              </a:spcBef>
              <a:spcAft>
                <a:spcPct val="0"/>
              </a:spcAft>
            </a:pPr>
            <a:r>
              <a:rPr kumimoji="1" lang="zh-CN" altLang="en-US" sz="1600" b="1" dirty="0">
                <a:solidFill>
                  <a:srgbClr val="000000"/>
                </a:solidFill>
                <a:latin typeface="Times New Roman" pitchFamily="18" charset="0"/>
              </a:rPr>
              <a:t>         </a:t>
            </a:r>
            <a:r>
              <a:rPr kumimoji="1" lang="en-US" altLang="zh-CN" sz="1600" b="1" dirty="0">
                <a:solidFill>
                  <a:srgbClr val="0000FF"/>
                </a:solidFill>
                <a:latin typeface="Times New Roman" pitchFamily="18" charset="0"/>
              </a:rPr>
              <a:t>Pop(S, </a:t>
            </a:r>
            <a:r>
              <a:rPr kumimoji="1" lang="en-US" altLang="zh-CN" sz="1600" b="1" dirty="0" err="1">
                <a:solidFill>
                  <a:srgbClr val="0000FF"/>
                </a:solidFill>
                <a:latin typeface="Times New Roman" pitchFamily="18" charset="0"/>
              </a:rPr>
              <a:t>i</a:t>
            </a:r>
            <a:r>
              <a:rPr kumimoji="1" lang="en-US" altLang="zh-CN" sz="1600" b="1" dirty="0">
                <a:solidFill>
                  <a:srgbClr val="0000FF"/>
                </a:solidFill>
                <a:latin typeface="Times New Roman" pitchFamily="18" charset="0"/>
              </a:rPr>
              <a:t>); </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printf</a:t>
            </a:r>
            <a:r>
              <a:rPr kumimoji="1" lang="en-US" altLang="zh-CN" sz="1600" b="1" dirty="0">
                <a:solidFill>
                  <a:srgbClr val="000000"/>
                </a:solidFill>
                <a:latin typeface="Times New Roman" pitchFamily="18" charset="0"/>
              </a:rPr>
              <a:t>(</a:t>
            </a:r>
            <a:r>
              <a:rPr kumimoji="1" lang="en-US" altLang="zh-CN" sz="1600" b="1" dirty="0" err="1">
                <a:solidFill>
                  <a:srgbClr val="000000"/>
                </a:solidFill>
                <a:latin typeface="Times New Roman" pitchFamily="18" charset="0"/>
              </a:rPr>
              <a:t>i</a:t>
            </a:r>
            <a:r>
              <a:rPr kumimoji="1" lang="en-US" altLang="zh-CN"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G.Vertices</a:t>
            </a:r>
            <a:r>
              <a:rPr kumimoji="1" lang="en-US" altLang="zh-CN" sz="1600" b="1" dirty="0">
                <a:solidFill>
                  <a:srgbClr val="000000"/>
                </a:solidFill>
                <a:latin typeface="Times New Roman" pitchFamily="18" charset="0"/>
              </a:rPr>
              <a:t>[</a:t>
            </a:r>
            <a:r>
              <a:rPr kumimoji="1" lang="en-US" altLang="zh-CN" sz="1600" b="1" dirty="0" err="1">
                <a:solidFill>
                  <a:srgbClr val="000000"/>
                </a:solidFill>
                <a:latin typeface="Times New Roman" pitchFamily="18" charset="0"/>
              </a:rPr>
              <a:t>i</a:t>
            </a:r>
            <a:r>
              <a:rPr kumimoji="1" lang="en-US" altLang="zh-CN" sz="1600" b="1" dirty="0">
                <a:solidFill>
                  <a:srgbClr val="000000"/>
                </a:solidFill>
                <a:latin typeface="Times New Roman" pitchFamily="18" charset="0"/>
              </a:rPr>
              <a:t>].data);  ++count;</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a:t>
            </a:r>
            <a:r>
              <a:rPr kumimoji="1" lang="zh-CN" altLang="en-US" sz="1600" b="1" dirty="0">
                <a:solidFill>
                  <a:srgbClr val="000000"/>
                </a:solidFill>
                <a:latin typeface="Times New Roman" pitchFamily="18" charset="0"/>
              </a:rPr>
              <a:t>输入</a:t>
            </a:r>
            <a:r>
              <a:rPr kumimoji="1" lang="en-US" altLang="zh-CN" sz="1600" b="1" dirty="0" err="1">
                <a:solidFill>
                  <a:srgbClr val="000000"/>
                </a:solidFill>
                <a:latin typeface="Times New Roman" pitchFamily="18" charset="0"/>
              </a:rPr>
              <a:t>i</a:t>
            </a:r>
            <a:r>
              <a:rPr kumimoji="1" lang="zh-CN" altLang="en-US" sz="1600" b="1" dirty="0">
                <a:solidFill>
                  <a:srgbClr val="000000"/>
                </a:solidFill>
                <a:latin typeface="Times New Roman" pitchFamily="18" charset="0"/>
              </a:rPr>
              <a:t>号顶点并计数</a:t>
            </a:r>
            <a:r>
              <a:rPr kumimoji="1" lang="en-US" altLang="zh-CN" sz="1600" b="1" dirty="0">
                <a:solidFill>
                  <a:srgbClr val="000000"/>
                </a:solidFill>
                <a:latin typeface="Times New Roman" pitchFamily="18" charset="0"/>
              </a:rPr>
              <a:t> </a:t>
            </a:r>
            <a:endParaRPr kumimoji="1" lang="en-US" altLang="zh-CN" sz="1600" b="1" dirty="0">
              <a:solidFill>
                <a:srgbClr val="0000FF"/>
              </a:solidFill>
              <a:latin typeface="Times New Roman" pitchFamily="18" charset="0"/>
            </a:endParaRPr>
          </a:p>
          <a:p>
            <a:pPr fontAlgn="base">
              <a:spcBef>
                <a:spcPct val="0"/>
              </a:spcBef>
              <a:spcAft>
                <a:spcPct val="0"/>
              </a:spcAft>
            </a:pPr>
            <a:r>
              <a:rPr kumimoji="1" lang="zh-CN" altLang="en-US" sz="1600" b="1" dirty="0">
                <a:solidFill>
                  <a:srgbClr val="0000FF"/>
                </a:solidFill>
                <a:latin typeface="Times New Roman" pitchFamily="18" charset="0"/>
              </a:rPr>
              <a:t>         </a:t>
            </a:r>
            <a:r>
              <a:rPr kumimoji="1" lang="en-US" altLang="zh-CN" sz="1600" b="1" dirty="0">
                <a:solidFill>
                  <a:srgbClr val="0000FF"/>
                </a:solidFill>
                <a:latin typeface="Times New Roman" pitchFamily="18" charset="0"/>
              </a:rPr>
              <a:t>for (p=</a:t>
            </a:r>
            <a:r>
              <a:rPr kumimoji="1" lang="en-US" altLang="zh-CN" sz="1600" b="1" dirty="0" err="1">
                <a:solidFill>
                  <a:srgbClr val="0000FF"/>
                </a:solidFill>
                <a:latin typeface="Times New Roman" pitchFamily="18" charset="0"/>
              </a:rPr>
              <a:t>G.vertices</a:t>
            </a:r>
            <a:r>
              <a:rPr kumimoji="1" lang="en-US" altLang="zh-CN" sz="1600" b="1" dirty="0">
                <a:solidFill>
                  <a:srgbClr val="0000FF"/>
                </a:solidFill>
                <a:latin typeface="Times New Roman" pitchFamily="18" charset="0"/>
              </a:rPr>
              <a:t>[</a:t>
            </a:r>
            <a:r>
              <a:rPr kumimoji="1" lang="en-US" altLang="zh-CN" sz="1600" b="1" dirty="0" err="1">
                <a:solidFill>
                  <a:srgbClr val="0000FF"/>
                </a:solidFill>
                <a:latin typeface="Times New Roman" pitchFamily="18" charset="0"/>
              </a:rPr>
              <a:t>i</a:t>
            </a:r>
            <a:r>
              <a:rPr kumimoji="1" lang="en-US" altLang="zh-CN" sz="1600" b="1" dirty="0">
                <a:solidFill>
                  <a:srgbClr val="0000FF"/>
                </a:solidFill>
                <a:latin typeface="Times New Roman" pitchFamily="18" charset="0"/>
              </a:rPr>
              <a:t>].</a:t>
            </a:r>
            <a:r>
              <a:rPr kumimoji="1" lang="en-US" altLang="zh-CN" sz="1600" b="1" dirty="0" err="1">
                <a:solidFill>
                  <a:srgbClr val="0000FF"/>
                </a:solidFill>
                <a:latin typeface="Times New Roman" pitchFamily="18" charset="0"/>
              </a:rPr>
              <a:t>firstarc</a:t>
            </a:r>
            <a:r>
              <a:rPr kumimoji="1" lang="en-US" altLang="zh-CN" sz="1600" b="1" dirty="0">
                <a:solidFill>
                  <a:srgbClr val="0000FF"/>
                </a:solidFill>
                <a:latin typeface="Times New Roman" pitchFamily="18" charset="0"/>
              </a:rPr>
              <a:t>;  p;  p=p-&gt;</a:t>
            </a:r>
            <a:r>
              <a:rPr kumimoji="1" lang="en-US" altLang="zh-CN" sz="1600" b="1" dirty="0" err="1">
                <a:solidFill>
                  <a:srgbClr val="0000FF"/>
                </a:solidFill>
                <a:latin typeface="Times New Roman" pitchFamily="18" charset="0"/>
              </a:rPr>
              <a:t>nextarc</a:t>
            </a:r>
            <a:r>
              <a:rPr kumimoji="1" lang="en-US" altLang="zh-CN" sz="1600" b="1" dirty="0">
                <a:solidFill>
                  <a:srgbClr val="000000"/>
                </a:solidFill>
                <a:latin typeface="Times New Roman" pitchFamily="18" charset="0"/>
              </a:rPr>
              <a:t>){//</a:t>
            </a:r>
            <a:r>
              <a:rPr kumimoji="1" lang="zh-CN" altLang="en-US" sz="1600" b="1" dirty="0">
                <a:solidFill>
                  <a:srgbClr val="000000"/>
                </a:solidFill>
                <a:latin typeface="Times New Roman" pitchFamily="18" charset="0"/>
              </a:rPr>
              <a:t>对</a:t>
            </a:r>
            <a:r>
              <a:rPr kumimoji="1" lang="en-US" altLang="zh-CN" sz="1600" b="1" dirty="0" err="1">
                <a:solidFill>
                  <a:srgbClr val="000000"/>
                </a:solidFill>
                <a:latin typeface="Times New Roman" pitchFamily="18" charset="0"/>
              </a:rPr>
              <a:t>i</a:t>
            </a:r>
            <a:r>
              <a:rPr kumimoji="1" lang="zh-CN" altLang="en-US" sz="1600" b="1" dirty="0">
                <a:solidFill>
                  <a:srgbClr val="000000"/>
                </a:solidFill>
                <a:latin typeface="Times New Roman" pitchFamily="18" charset="0"/>
              </a:rPr>
              <a:t>号顶点的每个邻接点的入度减</a:t>
            </a:r>
            <a:r>
              <a:rPr kumimoji="1" lang="en-US" altLang="zh-CN" sz="1600" b="1" dirty="0">
                <a:solidFill>
                  <a:srgbClr val="000000"/>
                </a:solidFill>
                <a:latin typeface="Times New Roman" pitchFamily="18" charset="0"/>
              </a:rPr>
              <a:t>1     </a:t>
            </a:r>
          </a:p>
          <a:p>
            <a:pPr fontAlgn="base">
              <a:spcBef>
                <a:spcPct val="0"/>
              </a:spcBef>
              <a:spcAft>
                <a:spcPct val="0"/>
              </a:spcAft>
            </a:pPr>
            <a:r>
              <a:rPr kumimoji="1" lang="zh-CN" altLang="en-US" sz="1600" b="1" dirty="0">
                <a:solidFill>
                  <a:srgbClr val="0000FF"/>
                </a:solidFill>
                <a:latin typeface="Times New Roman" pitchFamily="18" charset="0"/>
              </a:rPr>
              <a:t>              </a:t>
            </a:r>
            <a:r>
              <a:rPr kumimoji="1" lang="en-US" altLang="zh-CN" sz="1600" b="1" dirty="0">
                <a:solidFill>
                  <a:srgbClr val="0000FF"/>
                </a:solidFill>
                <a:latin typeface="Times New Roman" pitchFamily="18" charset="0"/>
              </a:rPr>
              <a:t>k = p-&gt;</a:t>
            </a:r>
            <a:r>
              <a:rPr kumimoji="1" lang="en-US" altLang="zh-CN" sz="1600" b="1" dirty="0" err="1">
                <a:solidFill>
                  <a:srgbClr val="0000FF"/>
                </a:solidFill>
                <a:latin typeface="Times New Roman" pitchFamily="18" charset="0"/>
              </a:rPr>
              <a:t>adjvex</a:t>
            </a:r>
            <a:r>
              <a:rPr kumimoji="1" lang="zh-CN" altLang="en-US" sz="1600" b="1" dirty="0">
                <a:solidFill>
                  <a:srgbClr val="0000FF"/>
                </a:solidFill>
                <a:latin typeface="Times New Roman" pitchFamily="18" charset="0"/>
              </a:rPr>
              <a:t>；</a:t>
            </a:r>
            <a:endParaRPr kumimoji="1" lang="en-US" altLang="zh-CN" sz="1600" b="1" dirty="0">
              <a:solidFill>
                <a:srgbClr val="000000"/>
              </a:solidFill>
              <a:latin typeface="Times New Roman" pitchFamily="18" charset="0"/>
            </a:endParaRP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FF"/>
                </a:solidFill>
                <a:latin typeface="Times New Roman" pitchFamily="18" charset="0"/>
              </a:rPr>
              <a:t>if (!(--indegree[k])) Push(S, k); </a:t>
            </a:r>
            <a:r>
              <a:rPr kumimoji="1" lang="en-US" altLang="zh-CN" sz="1600" b="1" dirty="0">
                <a:solidFill>
                  <a:srgbClr val="000000"/>
                </a:solidFill>
                <a:latin typeface="Times New Roman" pitchFamily="18" charset="0"/>
              </a:rPr>
              <a:t>//</a:t>
            </a:r>
            <a:r>
              <a:rPr kumimoji="1" lang="zh-CN" altLang="en-US" sz="1600" b="1" dirty="0">
                <a:solidFill>
                  <a:srgbClr val="000000"/>
                </a:solidFill>
                <a:latin typeface="Times New Roman" pitchFamily="18" charset="0"/>
              </a:rPr>
              <a:t>入度为</a:t>
            </a:r>
            <a:r>
              <a:rPr kumimoji="1" lang="en-US" altLang="zh-CN" sz="1600" b="1" dirty="0">
                <a:solidFill>
                  <a:srgbClr val="000000"/>
                </a:solidFill>
                <a:latin typeface="Times New Roman" pitchFamily="18" charset="0"/>
              </a:rPr>
              <a:t>0</a:t>
            </a:r>
            <a:r>
              <a:rPr kumimoji="1" lang="zh-CN" altLang="en-US" sz="1600" b="1" dirty="0">
                <a:solidFill>
                  <a:srgbClr val="000000"/>
                </a:solidFill>
                <a:latin typeface="Times New Roman" pitchFamily="18" charset="0"/>
              </a:rPr>
              <a:t>的入栈</a:t>
            </a:r>
            <a:endParaRPr kumimoji="1" lang="en-US" altLang="zh-CN" sz="1600" b="1" dirty="0">
              <a:solidFill>
                <a:srgbClr val="000000"/>
              </a:solidFill>
              <a:latin typeface="Times New Roman" pitchFamily="18" charset="0"/>
            </a:endParaRP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a:t>
            </a: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if (count&lt;</a:t>
            </a:r>
            <a:r>
              <a:rPr kumimoji="1" lang="en-US" altLang="zh-CN" sz="1600" b="1" dirty="0" err="1">
                <a:solidFill>
                  <a:srgbClr val="000000"/>
                </a:solidFill>
                <a:latin typeface="Times New Roman" pitchFamily="18" charset="0"/>
              </a:rPr>
              <a:t>G.Vexnum</a:t>
            </a:r>
            <a:r>
              <a:rPr kumimoji="1" lang="en-US" altLang="zh-CN" sz="1600" b="1" dirty="0">
                <a:solidFill>
                  <a:srgbClr val="000000"/>
                </a:solidFill>
                <a:latin typeface="Times New Roman" pitchFamily="18" charset="0"/>
              </a:rPr>
              <a:t>) return ERROR;    //</a:t>
            </a:r>
            <a:r>
              <a:rPr kumimoji="1" lang="zh-CN" altLang="en-US" sz="1600" b="1" dirty="0">
                <a:solidFill>
                  <a:srgbClr val="000000"/>
                </a:solidFill>
                <a:latin typeface="Times New Roman" pitchFamily="18" charset="0"/>
              </a:rPr>
              <a:t>有回路</a:t>
            </a:r>
            <a:endParaRPr kumimoji="1" lang="en-US" altLang="zh-CN" sz="1600" b="1" dirty="0">
              <a:solidFill>
                <a:srgbClr val="000000"/>
              </a:solidFill>
              <a:latin typeface="Times New Roman" pitchFamily="18" charset="0"/>
            </a:endParaRPr>
          </a:p>
          <a:p>
            <a:pPr fontAlgn="base">
              <a:spcBef>
                <a:spcPct val="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else return OK;</a:t>
            </a:r>
          </a:p>
          <a:p>
            <a:pPr fontAlgn="base">
              <a:spcBef>
                <a:spcPct val="0"/>
              </a:spcBef>
              <a:spcAft>
                <a:spcPct val="0"/>
              </a:spcAft>
            </a:pPr>
            <a:r>
              <a:rPr kumimoji="1" lang="en-US" altLang="zh-CN" sz="1600" b="1" dirty="0">
                <a:solidFill>
                  <a:srgbClr val="000000"/>
                </a:solidFill>
                <a:latin typeface="Times New Roman" pitchFamily="18" charset="0"/>
              </a:rPr>
              <a:t>} // </a:t>
            </a:r>
            <a:r>
              <a:rPr kumimoji="1" lang="en-US" altLang="zh-CN" sz="1600" b="1" dirty="0" err="1">
                <a:solidFill>
                  <a:srgbClr val="000000"/>
                </a:solidFill>
                <a:latin typeface="Times New Roman" pitchFamily="18" charset="0"/>
              </a:rPr>
              <a:t>TopologicalSort</a:t>
            </a:r>
            <a:r>
              <a:rPr kumimoji="1" lang="en-US" altLang="zh-CN" sz="1600" b="1" dirty="0">
                <a:solidFill>
                  <a:srgbClr val="000000"/>
                </a:solidFill>
                <a:latin typeface="Times New Roman" pitchFamily="18" charset="0"/>
              </a:rPr>
              <a:t>                                                  </a:t>
            </a:r>
            <a:endParaRPr kumimoji="1" lang="zh-CN" altLang="en-US" sz="1600" b="1" dirty="0">
              <a:solidFill>
                <a:srgbClr val="0000FF"/>
              </a:solidFill>
              <a:latin typeface="Times New Roman" pitchFamily="18" charset="0"/>
            </a:endParaRPr>
          </a:p>
        </p:txBody>
      </p:sp>
      <p:sp>
        <p:nvSpPr>
          <p:cNvPr id="15" name="Text Box 6"/>
          <p:cNvSpPr txBox="1">
            <a:spLocks noChangeArrowheads="1"/>
          </p:cNvSpPr>
          <p:nvPr/>
        </p:nvSpPr>
        <p:spPr bwMode="auto">
          <a:xfrm>
            <a:off x="360363" y="1012339"/>
            <a:ext cx="6192837"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6600CC"/>
                </a:solidFill>
                <a:latin typeface="Times New Roman" pitchFamily="18" charset="0"/>
              </a:rPr>
              <a:t> </a:t>
            </a:r>
            <a:r>
              <a:rPr kumimoji="1" lang="zh-CN" altLang="en-US" sz="2800" b="1" dirty="0">
                <a:solidFill>
                  <a:srgbClr val="6600CC"/>
                </a:solidFill>
                <a:latin typeface="Times New Roman" pitchFamily="18" charset="0"/>
              </a:rPr>
              <a:t>拓扑排序算法详解</a:t>
            </a:r>
          </a:p>
        </p:txBody>
      </p:sp>
    </p:spTree>
    <p:extLst>
      <p:ext uri="{BB962C8B-B14F-4D97-AF65-F5344CB8AC3E}">
        <p14:creationId xmlns:p14="http://schemas.microsoft.com/office/powerpoint/2010/main" val="93471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B47A6D11-6E2B-4D0F-A132-858D00B8F69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3"/>
          <p:cNvGraphicFramePr>
            <a:graphicFrameLocks noGrp="1"/>
          </p:cNvGraphicFramePr>
          <p:nvPr>
            <p:extLst>
              <p:ext uri="{D42A27DB-BD31-4B8C-83A1-F6EECF244321}">
                <p14:modId xmlns:p14="http://schemas.microsoft.com/office/powerpoint/2010/main" val="2719572422"/>
              </p:ext>
            </p:extLst>
          </p:nvPr>
        </p:nvGraphicFramePr>
        <p:xfrm>
          <a:off x="4071934" y="3014668"/>
          <a:ext cx="2357454" cy="36792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889384">
                  <a:extLst>
                    <a:ext uri="{9D8B030D-6E8A-4147-A177-3AD203B41FA5}">
                      <a16:colId xmlns:a16="http://schemas.microsoft.com/office/drawing/2014/main" val="20000"/>
                    </a:ext>
                  </a:extLst>
                </a:gridCol>
                <a:gridCol w="1468070">
                  <a:extLst>
                    <a:ext uri="{9D8B030D-6E8A-4147-A177-3AD203B41FA5}">
                      <a16:colId xmlns:a16="http://schemas.microsoft.com/office/drawing/2014/main" val="20001"/>
                    </a:ext>
                  </a:extLst>
                </a:gridCol>
              </a:tblGrid>
              <a:tr h="357190">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adjvex</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nextarc</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558471073"/>
              </p:ext>
            </p:extLst>
          </p:nvPr>
        </p:nvGraphicFramePr>
        <p:xfrm>
          <a:off x="1214438" y="3014663"/>
          <a:ext cx="2333619" cy="365760"/>
        </p:xfrm>
        <a:graphic>
          <a:graphicData uri="http://schemas.openxmlformats.org/drawingml/2006/table">
            <a:tbl>
              <a:tblPr firstRow="1" bandRow="1"/>
              <a:tblGrid>
                <a:gridCol w="734901">
                  <a:extLst>
                    <a:ext uri="{9D8B030D-6E8A-4147-A177-3AD203B41FA5}">
                      <a16:colId xmlns:a16="http://schemas.microsoft.com/office/drawing/2014/main" val="20000"/>
                    </a:ext>
                  </a:extLst>
                </a:gridCol>
                <a:gridCol w="421573">
                  <a:extLst>
                    <a:ext uri="{9D8B030D-6E8A-4147-A177-3AD203B41FA5}">
                      <a16:colId xmlns:a16="http://schemas.microsoft.com/office/drawing/2014/main" val="20001"/>
                    </a:ext>
                  </a:extLst>
                </a:gridCol>
                <a:gridCol w="1177145">
                  <a:extLst>
                    <a:ext uri="{9D8B030D-6E8A-4147-A177-3AD203B41FA5}">
                      <a16:colId xmlns:a16="http://schemas.microsoft.com/office/drawing/2014/main" val="20002"/>
                    </a:ext>
                  </a:extLst>
                </a:gridCol>
              </a:tblGrid>
              <a:tr h="317488">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dirty="0"/>
                        <a:t>data</a:t>
                      </a:r>
                      <a:endParaRPr lang="zh-CN" altLang="en-US"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dirty="0"/>
                        <a:t>id</a:t>
                      </a:r>
                      <a:endParaRPr lang="zh-CN" altLang="en-US"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u="none" strike="noStrike" cap="none" normalizeH="0" baseline="0" dirty="0" err="1">
                          <a:ln>
                            <a:noFill/>
                          </a:ln>
                          <a:effectLst/>
                        </a:rPr>
                        <a:t>firstarc</a:t>
                      </a:r>
                      <a:endParaRPr lang="zh-CN" altLang="en-US"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4026322013"/>
              </p:ext>
            </p:extLst>
          </p:nvPr>
        </p:nvGraphicFramePr>
        <p:xfrm>
          <a:off x="1238250" y="3657600"/>
          <a:ext cx="2333619" cy="1828800"/>
        </p:xfrm>
        <a:graphic>
          <a:graphicData uri="http://schemas.openxmlformats.org/drawingml/2006/table">
            <a:tbl>
              <a:tblPr firstRow="1" bandRow="1"/>
              <a:tblGrid>
                <a:gridCol w="777873">
                  <a:extLst>
                    <a:ext uri="{9D8B030D-6E8A-4147-A177-3AD203B41FA5}">
                      <a16:colId xmlns:a16="http://schemas.microsoft.com/office/drawing/2014/main" val="20000"/>
                    </a:ext>
                  </a:extLst>
                </a:gridCol>
                <a:gridCol w="777873">
                  <a:extLst>
                    <a:ext uri="{9D8B030D-6E8A-4147-A177-3AD203B41FA5}">
                      <a16:colId xmlns:a16="http://schemas.microsoft.com/office/drawing/2014/main" val="20001"/>
                    </a:ext>
                  </a:extLst>
                </a:gridCol>
                <a:gridCol w="777873">
                  <a:extLst>
                    <a:ext uri="{9D8B030D-6E8A-4147-A177-3AD203B41FA5}">
                      <a16:colId xmlns:a16="http://schemas.microsoft.com/office/drawing/2014/main" val="20002"/>
                    </a:ext>
                  </a:extLst>
                </a:gridCol>
              </a:tblGrid>
              <a:tr h="334962">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latin typeface="+mn-ea"/>
                          <a:ea typeface="+mn-ea"/>
                        </a:rPr>
                        <a:t>v1</a:t>
                      </a:r>
                      <a:endParaRPr lang="zh-CN" altLang="en-US" dirty="0">
                        <a:latin typeface="+mn-ea"/>
                        <a:ea typeface="+mn-ea"/>
                      </a:endParaRPr>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0</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extLst>
                  <a:ext uri="{0D108BD9-81ED-4DB2-BD59-A6C34878D82A}">
                    <a16:rowId xmlns:a16="http://schemas.microsoft.com/office/drawing/2014/main" val="10000"/>
                  </a:ext>
                </a:extLst>
              </a:tr>
              <a:tr h="334962">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v2</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2</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extLst>
                  <a:ext uri="{0D108BD9-81ED-4DB2-BD59-A6C34878D82A}">
                    <a16:rowId xmlns:a16="http://schemas.microsoft.com/office/drawing/2014/main" val="10001"/>
                  </a:ext>
                </a:extLst>
              </a:tr>
              <a:tr h="334962">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v3</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1</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endParaRPr lang="zh-CN" altLang="en-US"/>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extLst>
                  <a:ext uri="{0D108BD9-81ED-4DB2-BD59-A6C34878D82A}">
                    <a16:rowId xmlns:a16="http://schemas.microsoft.com/office/drawing/2014/main" val="10002"/>
                  </a:ext>
                </a:extLst>
              </a:tr>
              <a:tr h="334962">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v4</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3</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40000"/>
                      </a:srgbClr>
                    </a:solidFill>
                  </a:tcPr>
                </a:tc>
                <a:extLst>
                  <a:ext uri="{0D108BD9-81ED-4DB2-BD59-A6C34878D82A}">
                    <a16:rowId xmlns:a16="http://schemas.microsoft.com/office/drawing/2014/main" val="10003"/>
                  </a:ext>
                </a:extLst>
              </a:tr>
              <a:tr h="334962">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v5</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dirty="0"/>
                        <a:t>2</a:t>
                      </a:r>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endParaRPr lang="zh-CN" altLang="en-US" dirty="0"/>
                    </a:p>
                  </a:txBody>
                  <a:tcPr>
                    <a:lnL w="12700" cmpd="sng">
                      <a:solidFill>
                        <a:srgbClr val="009DD9"/>
                      </a:solidFill>
                    </a:lnL>
                    <a:lnR w="12700" cmpd="sng">
                      <a:solidFill>
                        <a:srgbClr val="009DD9"/>
                      </a:solidFill>
                    </a:lnR>
                    <a:lnT w="12700" cmpd="sng">
                      <a:solidFill>
                        <a:srgbClr val="009DD9"/>
                      </a:solidFill>
                    </a:lnT>
                    <a:lnB w="12700" cmpd="sng">
                      <a:solidFill>
                        <a:srgbClr val="009DD9"/>
                      </a:solidFill>
                    </a:lnB>
                    <a:lnTlToBr w="12700" cmpd="sng">
                      <a:noFill/>
                      <a:prstDash val="solid"/>
                    </a:lnTlToBr>
                    <a:lnBlToTr w="12700" cmpd="sng">
                      <a:noFill/>
                      <a:prstDash val="solid"/>
                    </a:lnBlToTr>
                    <a:solidFill>
                      <a:srgbClr val="009DD9">
                        <a:tint val="20000"/>
                      </a:srgbClr>
                    </a:solidFill>
                  </a:tcPr>
                </a:tc>
                <a:extLst>
                  <a:ext uri="{0D108BD9-81ED-4DB2-BD59-A6C34878D82A}">
                    <a16:rowId xmlns:a16="http://schemas.microsoft.com/office/drawing/2014/main" val="10004"/>
                  </a:ext>
                </a:extLst>
              </a:tr>
            </a:tbl>
          </a:graphicData>
        </a:graphic>
      </p:graphicFrame>
      <p:cxnSp>
        <p:nvCxnSpPr>
          <p:cNvPr id="16" name="直接箭头连接符 8"/>
          <p:cNvCxnSpPr>
            <a:cxnSpLocks noChangeShapeType="1"/>
          </p:cNvCxnSpPr>
          <p:nvPr/>
        </p:nvCxnSpPr>
        <p:spPr bwMode="auto">
          <a:xfrm>
            <a:off x="3143250" y="3871913"/>
            <a:ext cx="1000125" cy="1587"/>
          </a:xfrm>
          <a:prstGeom prst="straightConnector1">
            <a:avLst/>
          </a:prstGeom>
          <a:noFill/>
          <a:ln w="28575" algn="ctr">
            <a:solidFill>
              <a:srgbClr val="000000"/>
            </a:solidFill>
            <a:miter lim="800000"/>
            <a:headEnd/>
            <a:tailEnd type="arrow" w="med" len="med"/>
          </a:ln>
        </p:spPr>
      </p:cxnSp>
      <p:cxnSp>
        <p:nvCxnSpPr>
          <p:cNvPr id="17" name="直接箭头连接符 9"/>
          <p:cNvCxnSpPr>
            <a:cxnSpLocks noChangeShapeType="1"/>
          </p:cNvCxnSpPr>
          <p:nvPr/>
        </p:nvCxnSpPr>
        <p:spPr bwMode="auto">
          <a:xfrm>
            <a:off x="3143250" y="4227513"/>
            <a:ext cx="1000125" cy="1587"/>
          </a:xfrm>
          <a:prstGeom prst="straightConnector1">
            <a:avLst/>
          </a:prstGeom>
          <a:noFill/>
          <a:ln w="28575" algn="ctr">
            <a:solidFill>
              <a:srgbClr val="000000"/>
            </a:solidFill>
            <a:miter lim="800000"/>
            <a:headEnd/>
            <a:tailEnd type="arrow" w="med" len="med"/>
          </a:ln>
        </p:spPr>
      </p:cxnSp>
      <p:cxnSp>
        <p:nvCxnSpPr>
          <p:cNvPr id="18" name="直接箭头连接符 10"/>
          <p:cNvCxnSpPr>
            <a:cxnSpLocks noChangeShapeType="1"/>
          </p:cNvCxnSpPr>
          <p:nvPr/>
        </p:nvCxnSpPr>
        <p:spPr bwMode="auto">
          <a:xfrm>
            <a:off x="3143250" y="4584700"/>
            <a:ext cx="1000125" cy="1588"/>
          </a:xfrm>
          <a:prstGeom prst="straightConnector1">
            <a:avLst/>
          </a:prstGeom>
          <a:noFill/>
          <a:ln w="28575" algn="ctr">
            <a:solidFill>
              <a:srgbClr val="000000"/>
            </a:solidFill>
            <a:miter lim="800000"/>
            <a:headEnd/>
            <a:tailEnd type="arrow" w="med" len="med"/>
          </a:ln>
        </p:spPr>
      </p:cxnSp>
      <p:cxnSp>
        <p:nvCxnSpPr>
          <p:cNvPr id="19" name="直接箭头连接符 11"/>
          <p:cNvCxnSpPr>
            <a:cxnSpLocks noChangeShapeType="1"/>
          </p:cNvCxnSpPr>
          <p:nvPr/>
        </p:nvCxnSpPr>
        <p:spPr bwMode="auto">
          <a:xfrm>
            <a:off x="3143250" y="4943475"/>
            <a:ext cx="1000125" cy="1588"/>
          </a:xfrm>
          <a:prstGeom prst="straightConnector1">
            <a:avLst/>
          </a:prstGeom>
          <a:noFill/>
          <a:ln w="28575" algn="ctr">
            <a:solidFill>
              <a:srgbClr val="000000"/>
            </a:solidFill>
            <a:miter lim="800000"/>
            <a:headEnd/>
            <a:tailEnd type="arrow" w="med" len="med"/>
          </a:ln>
        </p:spPr>
      </p:cxnSp>
      <p:cxnSp>
        <p:nvCxnSpPr>
          <p:cNvPr id="20" name="直接箭头连接符 12"/>
          <p:cNvCxnSpPr>
            <a:cxnSpLocks noChangeShapeType="1"/>
          </p:cNvCxnSpPr>
          <p:nvPr/>
        </p:nvCxnSpPr>
        <p:spPr bwMode="auto">
          <a:xfrm>
            <a:off x="3143250" y="5299075"/>
            <a:ext cx="1000125" cy="1588"/>
          </a:xfrm>
          <a:prstGeom prst="straightConnector1">
            <a:avLst/>
          </a:prstGeom>
          <a:noFill/>
          <a:ln w="28575" algn="ctr">
            <a:solidFill>
              <a:srgbClr val="000000"/>
            </a:solidFill>
            <a:miter lim="800000"/>
            <a:headEnd/>
            <a:tailEnd type="arrow" w="med" len="med"/>
          </a:ln>
        </p:spPr>
      </p:cxnSp>
      <p:sp>
        <p:nvSpPr>
          <p:cNvPr id="21" name="Text Box 7"/>
          <p:cNvSpPr txBox="1">
            <a:spLocks noChangeArrowheads="1"/>
          </p:cNvSpPr>
          <p:nvPr/>
        </p:nvSpPr>
        <p:spPr bwMode="auto">
          <a:xfrm>
            <a:off x="395288" y="1249363"/>
            <a:ext cx="6192837"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6600"/>
                </a:solidFill>
                <a:latin typeface="Times New Roman" pitchFamily="18" charset="0"/>
              </a:rPr>
              <a:t> </a:t>
            </a:r>
            <a:r>
              <a:rPr kumimoji="1" lang="zh-CN" altLang="en-US" sz="2800" b="1">
                <a:solidFill>
                  <a:srgbClr val="006600"/>
                </a:solidFill>
                <a:latin typeface="Times New Roman" pitchFamily="18" charset="0"/>
              </a:rPr>
              <a:t>存储结构</a:t>
            </a:r>
          </a:p>
        </p:txBody>
      </p:sp>
      <p:sp>
        <p:nvSpPr>
          <p:cNvPr id="22" name="TextBox 14"/>
          <p:cNvSpPr txBox="1">
            <a:spLocks noChangeArrowheads="1"/>
          </p:cNvSpPr>
          <p:nvPr/>
        </p:nvSpPr>
        <p:spPr bwMode="auto">
          <a:xfrm>
            <a:off x="349250" y="1985963"/>
            <a:ext cx="8294688" cy="461962"/>
          </a:xfrm>
          <a:prstGeom prst="rect">
            <a:avLst/>
          </a:prstGeom>
          <a:noFill/>
          <a:ln w="9525">
            <a:solidFill>
              <a:srgbClr val="0000FF"/>
            </a:solidFill>
            <a:miter lim="800000"/>
            <a:headEnd/>
            <a:tailEnd/>
          </a:ln>
        </p:spPr>
        <p:txBody>
          <a:bodyPr wrap="none">
            <a:spAutoFit/>
          </a:bodyPr>
          <a:lstStyle/>
          <a:p>
            <a:pPr fontAlgn="base">
              <a:spcBef>
                <a:spcPct val="0"/>
              </a:spcBef>
              <a:spcAft>
                <a:spcPct val="0"/>
              </a:spcAft>
            </a:pPr>
            <a:r>
              <a:rPr kumimoji="1" lang="zh-CN" altLang="en-US" sz="2400" b="1">
                <a:solidFill>
                  <a:srgbClr val="0000FF"/>
                </a:solidFill>
                <a:latin typeface="Times New Roman" pitchFamily="18" charset="0"/>
              </a:rPr>
              <a:t>采用邻接表作为</a:t>
            </a:r>
            <a:r>
              <a:rPr kumimoji="1" lang="en-US" altLang="zh-CN" sz="2400" b="1">
                <a:solidFill>
                  <a:srgbClr val="0000FF"/>
                </a:solidFill>
                <a:latin typeface="Times New Roman" pitchFamily="18" charset="0"/>
              </a:rPr>
              <a:t>AOV</a:t>
            </a:r>
            <a:r>
              <a:rPr kumimoji="1" lang="zh-CN" altLang="en-US" sz="2400" b="1">
                <a:solidFill>
                  <a:srgbClr val="0000FF"/>
                </a:solidFill>
                <a:latin typeface="Times New Roman" pitchFamily="18" charset="0"/>
              </a:rPr>
              <a:t>网的存储结构，在表头增设一个入度域</a:t>
            </a:r>
          </a:p>
        </p:txBody>
      </p:sp>
    </p:spTree>
    <p:extLst>
      <p:ext uri="{BB962C8B-B14F-4D97-AF65-F5344CB8AC3E}">
        <p14:creationId xmlns:p14="http://schemas.microsoft.com/office/powerpoint/2010/main" val="37281049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20819EF5-C7D7-4895-9479-72DA894D8EB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1211262"/>
            <a:ext cx="280670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算法分析</a:t>
            </a:r>
          </a:p>
        </p:txBody>
      </p:sp>
      <p:sp>
        <p:nvSpPr>
          <p:cNvPr id="14" name="Text Box 3"/>
          <p:cNvSpPr txBox="1">
            <a:spLocks noChangeArrowheads="1"/>
          </p:cNvSpPr>
          <p:nvPr/>
        </p:nvSpPr>
        <p:spPr bwMode="auto">
          <a:xfrm>
            <a:off x="409918" y="1717770"/>
            <a:ext cx="8248650" cy="4400550"/>
          </a:xfrm>
          <a:prstGeom prst="rect">
            <a:avLst/>
          </a:prstGeom>
          <a:noFill/>
          <a:ln w="9525">
            <a:solidFill>
              <a:srgbClr val="0000FF"/>
            </a:solidFill>
            <a:miter lim="800000"/>
            <a:headEnd/>
            <a:tailEnd/>
          </a:ln>
        </p:spPr>
        <p:txBody>
          <a:bodyPr>
            <a:spAutoFit/>
          </a:bodyPr>
          <a:lstStyle/>
          <a:p>
            <a:pPr marL="457200" indent="-457200" algn="just" eaLnBrk="0" fontAlgn="base" hangingPunct="0">
              <a:spcBef>
                <a:spcPct val="50000"/>
              </a:spcBef>
              <a:spcAft>
                <a:spcPct val="0"/>
              </a:spcAft>
              <a:buClr>
                <a:srgbClr val="0000FF"/>
              </a:buClr>
              <a:buFont typeface="Wingdings" pitchFamily="2" charset="2"/>
              <a:buNone/>
            </a:pPr>
            <a:r>
              <a:rPr kumimoji="1" lang="zh-CN" altLang="en-US" sz="2800" b="1" dirty="0">
                <a:solidFill>
                  <a:srgbClr val="0000FF"/>
                </a:solidFill>
                <a:latin typeface="Times New Roman" pitchFamily="18" charset="0"/>
              </a:rPr>
              <a:t>设</a:t>
            </a:r>
            <a:r>
              <a:rPr kumimoji="1" lang="en-US" altLang="zh-CN" sz="2800" b="1" dirty="0">
                <a:solidFill>
                  <a:srgbClr val="0000FF"/>
                </a:solidFill>
                <a:latin typeface="Times New Roman" pitchFamily="18" charset="0"/>
              </a:rPr>
              <a:t>AOV</a:t>
            </a:r>
            <a:r>
              <a:rPr kumimoji="1" lang="zh-CN" altLang="en-US" sz="2800" b="1" dirty="0">
                <a:solidFill>
                  <a:srgbClr val="0000FF"/>
                </a:solidFill>
                <a:latin typeface="Times New Roman" pitchFamily="18" charset="0"/>
              </a:rPr>
              <a:t>网有</a:t>
            </a:r>
            <a:r>
              <a:rPr kumimoji="1" lang="en-US" altLang="zh-CN" sz="2800" b="1" dirty="0">
                <a:solidFill>
                  <a:srgbClr val="0000FF"/>
                </a:solidFill>
                <a:latin typeface="Times New Roman" pitchFamily="18" charset="0"/>
              </a:rPr>
              <a:t>n</a:t>
            </a:r>
            <a:r>
              <a:rPr kumimoji="1" lang="zh-CN" altLang="en-US" sz="2800" b="1" dirty="0">
                <a:solidFill>
                  <a:srgbClr val="0000FF"/>
                </a:solidFill>
                <a:latin typeface="Times New Roman" pitchFamily="18" charset="0"/>
              </a:rPr>
              <a:t>个顶点，</a:t>
            </a:r>
            <a:r>
              <a:rPr kumimoji="1" lang="en-US" altLang="zh-CN" sz="2800" b="1" dirty="0">
                <a:solidFill>
                  <a:srgbClr val="0000FF"/>
                </a:solidFill>
                <a:latin typeface="Times New Roman" pitchFamily="18" charset="0"/>
              </a:rPr>
              <a:t>e</a:t>
            </a:r>
            <a:r>
              <a:rPr kumimoji="1" lang="zh-CN" altLang="en-US" sz="2800" b="1" dirty="0">
                <a:solidFill>
                  <a:srgbClr val="0000FF"/>
                </a:solidFill>
                <a:latin typeface="Times New Roman" pitchFamily="18" charset="0"/>
              </a:rPr>
              <a:t>条边。</a:t>
            </a:r>
            <a:endParaRPr kumimoji="1" lang="en-US" altLang="zh-CN" sz="2800" b="1" dirty="0">
              <a:solidFill>
                <a:srgbClr val="0000FF"/>
              </a:solidFill>
              <a:latin typeface="Times New Roman" pitchFamily="18" charset="0"/>
            </a:endParaRPr>
          </a:p>
          <a:p>
            <a:pPr marL="457200" indent="-457200" algn="just" eaLnBrk="0" fontAlgn="base" hangingPunct="0">
              <a:spcBef>
                <a:spcPct val="50000"/>
              </a:spcBef>
              <a:spcAft>
                <a:spcPct val="0"/>
              </a:spcAft>
              <a:buClr>
                <a:srgbClr val="0000FF"/>
              </a:buClr>
              <a:buFont typeface="Wingdings" pitchFamily="2" charset="2"/>
              <a:buNone/>
            </a:pPr>
            <a:r>
              <a:rPr kumimoji="1" lang="zh-CN" altLang="en-US" sz="2800" b="1" dirty="0">
                <a:solidFill>
                  <a:srgbClr val="0000FF"/>
                </a:solidFill>
                <a:latin typeface="Times New Roman" pitchFamily="18" charset="0"/>
              </a:rPr>
              <a:t>（</a:t>
            </a: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）对</a:t>
            </a:r>
            <a:r>
              <a:rPr kumimoji="1" lang="en-US" altLang="zh-CN" sz="2800" b="1" dirty="0">
                <a:solidFill>
                  <a:srgbClr val="FF0000"/>
                </a:solidFill>
                <a:latin typeface="Times New Roman" pitchFamily="18" charset="0"/>
              </a:rPr>
              <a:t>e</a:t>
            </a:r>
            <a:r>
              <a:rPr kumimoji="1" lang="zh-CN" altLang="en-US" sz="2800" b="1" dirty="0">
                <a:solidFill>
                  <a:srgbClr val="FF0000"/>
                </a:solidFill>
                <a:latin typeface="Times New Roman" pitchFamily="18" charset="0"/>
              </a:rPr>
              <a:t>条弧</a:t>
            </a:r>
            <a:r>
              <a:rPr kumimoji="1" lang="zh-CN" altLang="en-US" sz="2800" b="1" dirty="0">
                <a:solidFill>
                  <a:srgbClr val="0000FF"/>
                </a:solidFill>
                <a:latin typeface="Times New Roman" pitchFamily="18" charset="0"/>
              </a:rPr>
              <a:t>求各顶点的入度的时间复杂度是</a:t>
            </a:r>
            <a:r>
              <a:rPr kumimoji="1" lang="en-US" altLang="zh-CN" sz="2800" b="1" dirty="0">
                <a:solidFill>
                  <a:srgbClr val="FF0000"/>
                </a:solidFill>
                <a:latin typeface="Times New Roman" pitchFamily="18" charset="0"/>
              </a:rPr>
              <a:t>O(e)</a:t>
            </a:r>
          </a:p>
          <a:p>
            <a:pPr marL="457200" indent="-457200" algn="just" eaLnBrk="0" fontAlgn="base" hangingPunct="0">
              <a:spcBef>
                <a:spcPct val="50000"/>
              </a:spcBef>
              <a:spcAft>
                <a:spcPct val="0"/>
              </a:spcAft>
              <a:buClr>
                <a:srgbClr val="0000FF"/>
              </a:buClr>
              <a:buFont typeface="Wingdings" pitchFamily="2" charset="2"/>
              <a:buNone/>
            </a:pPr>
            <a:r>
              <a:rPr kumimoji="1" lang="zh-CN" altLang="en-US" sz="2800" b="1" dirty="0">
                <a:solidFill>
                  <a:srgbClr val="0000FF"/>
                </a:solidFill>
                <a:latin typeface="Times New Roman" pitchFamily="18" charset="0"/>
              </a:rPr>
              <a:t>（</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）初始建立</a:t>
            </a:r>
            <a:r>
              <a:rPr kumimoji="1" lang="zh-CN" altLang="en-US" sz="2800" b="1" dirty="0">
                <a:solidFill>
                  <a:srgbClr val="FF0000"/>
                </a:solidFill>
                <a:latin typeface="Times New Roman" pitchFamily="18" charset="0"/>
              </a:rPr>
              <a:t>入度为</a:t>
            </a:r>
            <a:r>
              <a:rPr kumimoji="1" lang="en-US" altLang="zh-CN" sz="2800" b="1" dirty="0">
                <a:solidFill>
                  <a:srgbClr val="FF0000"/>
                </a:solidFill>
                <a:latin typeface="Times New Roman" pitchFamily="18" charset="0"/>
              </a:rPr>
              <a:t>0 </a:t>
            </a:r>
            <a:r>
              <a:rPr kumimoji="1" lang="zh-CN" altLang="en-US" sz="2800" b="1" dirty="0">
                <a:solidFill>
                  <a:srgbClr val="FF0000"/>
                </a:solidFill>
                <a:latin typeface="Times New Roman" pitchFamily="18" charset="0"/>
              </a:rPr>
              <a:t>的顶点栈</a:t>
            </a:r>
            <a:r>
              <a:rPr kumimoji="1" lang="zh-CN" altLang="en-US" sz="2800" b="1" dirty="0">
                <a:solidFill>
                  <a:srgbClr val="0000FF"/>
                </a:solidFill>
                <a:latin typeface="Times New Roman" pitchFamily="18" charset="0"/>
              </a:rPr>
              <a:t>，要检查所有顶点一次，执行时间为</a:t>
            </a:r>
            <a:r>
              <a:rPr kumimoji="1" lang="en-US" altLang="zh-CN" sz="2800" b="1" dirty="0">
                <a:solidFill>
                  <a:srgbClr val="FF0000"/>
                </a:solidFill>
                <a:latin typeface="Times New Roman" pitchFamily="18" charset="0"/>
              </a:rPr>
              <a:t>O(n)</a:t>
            </a:r>
            <a:r>
              <a:rPr kumimoji="1" lang="zh-CN" altLang="en-US" sz="2800" b="1" dirty="0">
                <a:solidFill>
                  <a:srgbClr val="0000FF"/>
                </a:solidFill>
                <a:latin typeface="Times New Roman" pitchFamily="18" charset="0"/>
              </a:rPr>
              <a:t>；</a:t>
            </a:r>
            <a:endParaRPr kumimoji="1" lang="en-US" altLang="zh-CN" sz="2800" b="1" dirty="0">
              <a:solidFill>
                <a:srgbClr val="0000FF"/>
              </a:solidFill>
              <a:latin typeface="Times New Roman" pitchFamily="18" charset="0"/>
            </a:endParaRPr>
          </a:p>
          <a:p>
            <a:pPr marL="457200" indent="-457200" algn="just" eaLnBrk="0" fontAlgn="base" hangingPunct="0">
              <a:spcBef>
                <a:spcPct val="50000"/>
              </a:spcBef>
              <a:spcAft>
                <a:spcPct val="0"/>
              </a:spcAft>
              <a:buClr>
                <a:srgbClr val="0000FF"/>
              </a:buClr>
              <a:buFont typeface="Wingdings" pitchFamily="2" charset="2"/>
              <a:buNone/>
            </a:pPr>
            <a:r>
              <a:rPr kumimoji="1" lang="zh-CN" altLang="en-US" sz="2800" b="1" dirty="0">
                <a:solidFill>
                  <a:srgbClr val="0000FF"/>
                </a:solidFill>
                <a:latin typeface="Times New Roman" pitchFamily="18" charset="0"/>
              </a:rPr>
              <a:t>（</a:t>
            </a: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）排序中，若</a:t>
            </a:r>
            <a:r>
              <a:rPr kumimoji="1" lang="en-US" altLang="zh-CN" sz="2800" b="1" dirty="0">
                <a:solidFill>
                  <a:srgbClr val="0000FF"/>
                </a:solidFill>
                <a:latin typeface="Times New Roman" pitchFamily="18" charset="0"/>
              </a:rPr>
              <a:t>AOV</a:t>
            </a:r>
            <a:r>
              <a:rPr kumimoji="1" lang="zh-CN" altLang="en-US" sz="2800" b="1" dirty="0">
                <a:solidFill>
                  <a:srgbClr val="0000FF"/>
                </a:solidFill>
                <a:latin typeface="Times New Roman" pitchFamily="18" charset="0"/>
              </a:rPr>
              <a:t>网无回路，则每个顶点入、出栈各一次，每个边表结点被检查一次，执行时间为</a:t>
            </a:r>
            <a:r>
              <a:rPr kumimoji="1" lang="en-US" altLang="zh-CN" sz="2800" b="1" dirty="0">
                <a:solidFill>
                  <a:srgbClr val="0000FF"/>
                </a:solidFill>
                <a:latin typeface="Times New Roman" pitchFamily="18" charset="0"/>
              </a:rPr>
              <a:t>O(</a:t>
            </a:r>
            <a:r>
              <a:rPr kumimoji="1" lang="en-US" altLang="zh-CN" sz="2800" b="1" dirty="0" err="1">
                <a:solidFill>
                  <a:srgbClr val="0000FF"/>
                </a:solidFill>
                <a:latin typeface="Times New Roman" pitchFamily="18" charset="0"/>
              </a:rPr>
              <a:t>n+e</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a:t>
            </a:r>
          </a:p>
          <a:p>
            <a:pPr marL="457200" indent="-457200" algn="just" eaLnBrk="0" fontAlgn="base" hangingPunct="0">
              <a:spcBef>
                <a:spcPct val="50000"/>
              </a:spcBef>
              <a:spcAft>
                <a:spcPct val="0"/>
              </a:spcAft>
              <a:buClr>
                <a:srgbClr val="0000FF"/>
              </a:buClr>
              <a:buFont typeface="Wingdings" pitchFamily="2" charset="2"/>
              <a:buNone/>
            </a:pPr>
            <a:r>
              <a:rPr kumimoji="1" lang="zh-CN" altLang="en-US" sz="2800" b="1" dirty="0">
                <a:solidFill>
                  <a:srgbClr val="0000FF"/>
                </a:solidFill>
                <a:latin typeface="Times New Roman" pitchFamily="18" charset="0"/>
              </a:rPr>
              <a:t>             拓扑排序算法的时间复杂度为</a:t>
            </a:r>
            <a:r>
              <a:rPr kumimoji="1" lang="en-US" altLang="zh-CN" sz="2800" b="1" dirty="0">
                <a:solidFill>
                  <a:srgbClr val="0000FF"/>
                </a:solidFill>
                <a:latin typeface="Times New Roman" pitchFamily="18" charset="0"/>
              </a:rPr>
              <a:t>O(</a:t>
            </a:r>
            <a:r>
              <a:rPr kumimoji="1" lang="en-US" altLang="zh-CN" sz="2800" b="1" dirty="0" err="1">
                <a:solidFill>
                  <a:srgbClr val="0000FF"/>
                </a:solidFill>
                <a:latin typeface="Times New Roman" pitchFamily="18" charset="0"/>
              </a:rPr>
              <a:t>n+e</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a:t>
            </a:r>
          </a:p>
        </p:txBody>
      </p:sp>
    </p:spTree>
    <p:extLst>
      <p:ext uri="{BB962C8B-B14F-4D97-AF65-F5344CB8AC3E}">
        <p14:creationId xmlns:p14="http://schemas.microsoft.com/office/powerpoint/2010/main" val="7082070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 </a:t>
            </a:r>
            <a:r>
              <a:rPr kumimoji="1" lang="zh-CN" altLang="en-US" sz="3200" b="1" dirty="0">
                <a:latin typeface="Arial" charset="0"/>
                <a:ea typeface="宋体" charset="-122"/>
                <a:cs typeface="+mn-cs"/>
              </a:rPr>
              <a:t>有向无环图的应用</a:t>
            </a:r>
          </a:p>
        </p:txBody>
      </p:sp>
      <p:sp>
        <p:nvSpPr>
          <p:cNvPr id="4" name="日期占位符 3"/>
          <p:cNvSpPr>
            <a:spLocks noGrp="1"/>
          </p:cNvSpPr>
          <p:nvPr>
            <p:ph type="dt" sz="half" idx="4294967295"/>
          </p:nvPr>
        </p:nvSpPr>
        <p:spPr>
          <a:xfrm>
            <a:off x="0" y="6356350"/>
            <a:ext cx="2133600" cy="365125"/>
          </a:xfrm>
        </p:spPr>
        <p:txBody>
          <a:bodyPr/>
          <a:lstStyle/>
          <a:p>
            <a:fld id="{A671FB6E-502A-4E16-81B5-AADAB9BFEA5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6"/>
          <p:cNvSpPr txBox="1">
            <a:spLocks/>
          </p:cNvSpPr>
          <p:nvPr/>
        </p:nvSpPr>
        <p:spPr bwMode="auto">
          <a:xfrm>
            <a:off x="179388" y="1146175"/>
            <a:ext cx="2879725" cy="519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4000">
                <a:solidFill>
                  <a:srgbClr val="0000FF"/>
                </a:solidFill>
                <a:latin typeface="+mj-lt"/>
                <a:ea typeface="+mj-ea"/>
                <a:cs typeface="+mj-cs"/>
              </a:defRPr>
            </a:lvl1pPr>
            <a:lvl2pPr algn="l" rtl="0" eaLnBrk="0" fontAlgn="base" hangingPunct="0">
              <a:spcBef>
                <a:spcPct val="0"/>
              </a:spcBef>
              <a:spcAft>
                <a:spcPct val="0"/>
              </a:spcAft>
              <a:defRPr sz="4000">
                <a:solidFill>
                  <a:srgbClr val="0000FF"/>
                </a:solidFill>
                <a:latin typeface="Calibri" pitchFamily="34" charset="0"/>
                <a:ea typeface="宋体" pitchFamily="2" charset="-122"/>
              </a:defRPr>
            </a:lvl2pPr>
            <a:lvl3pPr algn="l" rtl="0" eaLnBrk="0" fontAlgn="base" hangingPunct="0">
              <a:spcBef>
                <a:spcPct val="0"/>
              </a:spcBef>
              <a:spcAft>
                <a:spcPct val="0"/>
              </a:spcAft>
              <a:defRPr sz="4000">
                <a:solidFill>
                  <a:srgbClr val="0000FF"/>
                </a:solidFill>
                <a:latin typeface="Calibri" pitchFamily="34" charset="0"/>
                <a:ea typeface="宋体" pitchFamily="2" charset="-122"/>
              </a:defRPr>
            </a:lvl3pPr>
            <a:lvl4pPr algn="l" rtl="0" eaLnBrk="0" fontAlgn="base" hangingPunct="0">
              <a:spcBef>
                <a:spcPct val="0"/>
              </a:spcBef>
              <a:spcAft>
                <a:spcPct val="0"/>
              </a:spcAft>
              <a:defRPr sz="4000">
                <a:solidFill>
                  <a:srgbClr val="0000FF"/>
                </a:solidFill>
                <a:latin typeface="Calibri" pitchFamily="34" charset="0"/>
                <a:ea typeface="宋体" pitchFamily="2" charset="-122"/>
              </a:defRPr>
            </a:lvl4pPr>
            <a:lvl5pPr algn="l" rtl="0" eaLnBrk="0" fontAlgn="base" hangingPunct="0">
              <a:spcBef>
                <a:spcPct val="0"/>
              </a:spcBef>
              <a:spcAft>
                <a:spcPct val="0"/>
              </a:spcAft>
              <a:defRPr sz="4000">
                <a:solidFill>
                  <a:srgbClr val="0000FF"/>
                </a:solidFill>
                <a:latin typeface="Calibri" pitchFamily="34" charset="0"/>
                <a:ea typeface="宋体" pitchFamily="2" charset="-122"/>
              </a:defRPr>
            </a:lvl5pPr>
            <a:lvl6pPr marL="457200" algn="l" rtl="0" fontAlgn="base">
              <a:spcBef>
                <a:spcPct val="0"/>
              </a:spcBef>
              <a:spcAft>
                <a:spcPct val="0"/>
              </a:spcAft>
              <a:defRPr sz="4000">
                <a:solidFill>
                  <a:srgbClr val="0000FF"/>
                </a:solidFill>
                <a:latin typeface="Calibri" pitchFamily="34" charset="0"/>
                <a:ea typeface="宋体" pitchFamily="2" charset="-122"/>
              </a:defRPr>
            </a:lvl6pPr>
            <a:lvl7pPr marL="914400" algn="l" rtl="0" fontAlgn="base">
              <a:spcBef>
                <a:spcPct val="0"/>
              </a:spcBef>
              <a:spcAft>
                <a:spcPct val="0"/>
              </a:spcAft>
              <a:defRPr sz="4000">
                <a:solidFill>
                  <a:srgbClr val="0000FF"/>
                </a:solidFill>
                <a:latin typeface="Calibri" pitchFamily="34" charset="0"/>
                <a:ea typeface="宋体" pitchFamily="2" charset="-122"/>
              </a:defRPr>
            </a:lvl7pPr>
            <a:lvl8pPr marL="1371600" algn="l" rtl="0" fontAlgn="base">
              <a:spcBef>
                <a:spcPct val="0"/>
              </a:spcBef>
              <a:spcAft>
                <a:spcPct val="0"/>
              </a:spcAft>
              <a:defRPr sz="4000">
                <a:solidFill>
                  <a:srgbClr val="0000FF"/>
                </a:solidFill>
                <a:latin typeface="Calibri" pitchFamily="34" charset="0"/>
                <a:ea typeface="宋体" pitchFamily="2" charset="-122"/>
              </a:defRPr>
            </a:lvl8pPr>
            <a:lvl9pPr marL="1828800" algn="l" rtl="0" fontAlgn="base">
              <a:spcBef>
                <a:spcPct val="0"/>
              </a:spcBef>
              <a:spcAft>
                <a:spcPct val="0"/>
              </a:spcAft>
              <a:defRPr sz="4000">
                <a:solidFill>
                  <a:srgbClr val="0000FF"/>
                </a:solidFill>
                <a:latin typeface="Calibri" pitchFamily="34" charset="0"/>
                <a:ea typeface="宋体" pitchFamily="2" charset="-122"/>
              </a:defRPr>
            </a:lvl9pPr>
          </a:lstStyle>
          <a:p>
            <a:pPr eaLnBrk="1" hangingPunct="1">
              <a:spcBef>
                <a:spcPct val="20000"/>
              </a:spcBef>
              <a:buFont typeface="Wingdings" pitchFamily="2" charset="2"/>
              <a:buChar char="p"/>
            </a:pPr>
            <a:r>
              <a:rPr kumimoji="1" lang="en-US" altLang="zh-CN" sz="2800" b="1" kern="0">
                <a:solidFill>
                  <a:srgbClr val="006600"/>
                </a:solidFill>
                <a:latin typeface="Times New Roman" pitchFamily="18" charset="0"/>
              </a:rPr>
              <a:t> </a:t>
            </a:r>
            <a:r>
              <a:rPr kumimoji="1" lang="zh-CN" altLang="en-US" sz="2800" b="1" kern="0">
                <a:solidFill>
                  <a:srgbClr val="006600"/>
                </a:solidFill>
                <a:latin typeface="Times New Roman" pitchFamily="18" charset="0"/>
              </a:rPr>
              <a:t>问题提出</a:t>
            </a:r>
          </a:p>
        </p:txBody>
      </p:sp>
      <p:sp>
        <p:nvSpPr>
          <p:cNvPr id="14" name="矩形 13"/>
          <p:cNvSpPr/>
          <p:nvPr/>
        </p:nvSpPr>
        <p:spPr>
          <a:xfrm>
            <a:off x="1071563" y="1739900"/>
            <a:ext cx="6513512" cy="523875"/>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707F9"/>
                </a:solidFill>
                <a:effectLst/>
                <a:uLnTx/>
                <a:uFillTx/>
                <a:latin typeface="Constantia"/>
                <a:ea typeface="楷体_GB2312" pitchFamily="49" charset="-122"/>
                <a:cs typeface="+mn-cs"/>
              </a:rPr>
              <a:t>拓扑排序</a:t>
            </a:r>
            <a:r>
              <a:rPr kumimoji="1" lang="en-US" altLang="zh-CN" sz="2800" b="1" i="0" u="none" strike="noStrike" kern="0" cap="none" spc="0" normalizeH="0" baseline="0" noProof="0" dirty="0">
                <a:ln>
                  <a:noFill/>
                </a:ln>
                <a:solidFill>
                  <a:srgbClr val="0707F9"/>
                </a:solidFill>
                <a:effectLst/>
                <a:uLnTx/>
                <a:uFillTx/>
                <a:latin typeface="Constantia"/>
                <a:ea typeface="楷体_GB2312" pitchFamily="49" charset="-122"/>
                <a:cs typeface="+mn-cs"/>
              </a:rPr>
              <a:t>-AOV</a:t>
            </a:r>
            <a:r>
              <a:rPr kumimoji="1" lang="zh-CN" altLang="en-US" sz="2800" b="1" i="0" u="none" strike="noStrike" kern="0" cap="none" spc="0" normalizeH="0" baseline="0" noProof="0" dirty="0">
                <a:ln>
                  <a:noFill/>
                </a:ln>
                <a:solidFill>
                  <a:srgbClr val="0707F9"/>
                </a:solidFill>
                <a:effectLst/>
                <a:uLnTx/>
                <a:uFillTx/>
                <a:latin typeface="Constantia"/>
                <a:ea typeface="楷体_GB2312" pitchFamily="49" charset="-122"/>
                <a:cs typeface="+mn-cs"/>
              </a:rPr>
              <a:t>网表示各工序的先后关系</a:t>
            </a:r>
            <a:endParaRPr kumimoji="1" lang="zh-CN" altLang="en-US" sz="2600" b="1" i="0" u="none" strike="noStrike" kern="0" cap="none" spc="0" normalizeH="0" baseline="0" noProof="0" dirty="0">
              <a:ln>
                <a:noFill/>
              </a:ln>
              <a:solidFill>
                <a:srgbClr val="000000"/>
              </a:solidFill>
              <a:effectLst/>
              <a:uLnTx/>
              <a:uFillTx/>
              <a:latin typeface="Constantia"/>
              <a:ea typeface="宋体"/>
              <a:cs typeface="+mn-cs"/>
            </a:endParaRPr>
          </a:p>
        </p:txBody>
      </p:sp>
      <p:sp>
        <p:nvSpPr>
          <p:cNvPr id="15" name="Text Box 4"/>
          <p:cNvSpPr txBox="1">
            <a:spLocks noChangeArrowheads="1"/>
          </p:cNvSpPr>
          <p:nvPr/>
        </p:nvSpPr>
        <p:spPr bwMode="auto">
          <a:xfrm>
            <a:off x="381000" y="2525712"/>
            <a:ext cx="8458200" cy="3798888"/>
          </a:xfrm>
          <a:prstGeom prst="rect">
            <a:avLst/>
          </a:prstGeom>
          <a:solidFill>
            <a:srgbClr val="FFFFFF"/>
          </a:solidFill>
          <a:ln w="25400" cap="flat" cmpd="sng" algn="ctr">
            <a:solidFill>
              <a:srgbClr val="009DD9"/>
            </a:solidFill>
            <a:prstDash val="solid"/>
            <a:headEnd type="none" w="sm" len="sm"/>
            <a:tailEnd type="none" w="sm" len="sm"/>
          </a:ln>
          <a:effectLst/>
        </p:spPr>
        <p:txBody>
          <a:bodyPr>
            <a:spAutoFit/>
          </a:bodyPr>
          <a:lstStyle/>
          <a:p>
            <a:pPr marL="0" marR="0" lvl="0" indent="0" defTabSz="914400" eaLnBrk="1" fontAlgn="base" latinLnBrk="0" hangingPunct="1">
              <a:lnSpc>
                <a:spcPct val="135000"/>
              </a:lnSpc>
              <a:spcBef>
                <a:spcPct val="0"/>
              </a:spcBef>
              <a:spcAft>
                <a:spcPct val="0"/>
              </a:spcAft>
              <a:buClrTx/>
              <a:buSzTx/>
              <a:buFontTx/>
              <a:buNone/>
              <a:tabLst/>
              <a:defRPr/>
            </a:pPr>
            <a:r>
              <a:rPr kumimoji="1" lang="en-US" altLang="zh-CN" sz="3600" b="1" i="0" u="none" strike="noStrike" kern="0" cap="none" spc="0" normalizeH="0" baseline="0" noProof="0" dirty="0">
                <a:ln>
                  <a:noFill/>
                </a:ln>
                <a:solidFill>
                  <a:srgbClr val="000000"/>
                </a:solidFill>
                <a:effectLst/>
                <a:uLnTx/>
                <a:uFillTx/>
                <a:latin typeface="Constantia"/>
                <a:ea typeface="楷体_GB2312" pitchFamily="49" charset="-122"/>
                <a:cs typeface="+mn-cs"/>
              </a:rPr>
              <a:t>        </a:t>
            </a:r>
            <a:r>
              <a:rPr kumimoji="1" lang="zh-CN" altLang="en-US" sz="3600" b="1" i="0" u="none" strike="noStrike" kern="0" cap="none" spc="0" normalizeH="0" baseline="0" noProof="0" dirty="0">
                <a:ln>
                  <a:noFill/>
                </a:ln>
                <a:solidFill>
                  <a:srgbClr val="000099"/>
                </a:solidFill>
                <a:effectLst/>
                <a:uLnTx/>
                <a:uFillTx/>
                <a:latin typeface="Constantia"/>
                <a:ea typeface="楷体_GB2312" pitchFamily="49" charset="-122"/>
                <a:cs typeface="+mn-cs"/>
              </a:rPr>
              <a:t>假设以有向网表示一个施工流图，弧上的权值表示完成该项子工程所需时间。</a:t>
            </a:r>
          </a:p>
          <a:p>
            <a:pPr marL="0" marR="0" lvl="0" indent="0" defTabSz="914400" eaLnBrk="1" fontAlgn="base" latinLnBrk="0" hangingPunct="1">
              <a:lnSpc>
                <a:spcPct val="135000"/>
              </a:lnSpc>
              <a:spcBef>
                <a:spcPct val="0"/>
              </a:spcBef>
              <a:spcAft>
                <a:spcPct val="0"/>
              </a:spcAft>
              <a:buClrTx/>
              <a:buSzTx/>
              <a:buFontTx/>
              <a:buNone/>
              <a:tabLst/>
              <a:defRPr/>
            </a:pPr>
            <a:r>
              <a:rPr kumimoji="1" lang="zh-CN" altLang="en-US" sz="3600" b="1" i="0" u="none" strike="noStrike" kern="0" cap="none" spc="0" normalizeH="0" baseline="0" noProof="0" dirty="0">
                <a:ln>
                  <a:noFill/>
                </a:ln>
                <a:solidFill>
                  <a:srgbClr val="000099"/>
                </a:solidFill>
                <a:effectLst/>
                <a:uLnTx/>
                <a:uFillTx/>
                <a:latin typeface="Constantia"/>
                <a:ea typeface="楷体_GB2312" pitchFamily="49" charset="-122"/>
                <a:cs typeface="+mn-cs"/>
              </a:rPr>
              <a:t>问：哪些子工程项是“</a:t>
            </a:r>
            <a:r>
              <a:rPr kumimoji="1" lang="zh-CN" altLang="en-US" sz="3600" b="1" i="0" u="none" strike="noStrike" kern="0" cap="none" spc="0" normalizeH="0" baseline="0" noProof="0" dirty="0">
                <a:ln>
                  <a:noFill/>
                </a:ln>
                <a:solidFill>
                  <a:srgbClr val="FF3300"/>
                </a:solidFill>
                <a:effectLst/>
                <a:uLnTx/>
                <a:uFillTx/>
                <a:latin typeface="Constantia"/>
                <a:ea typeface="楷体_GB2312" pitchFamily="49" charset="-122"/>
                <a:cs typeface="+mn-cs"/>
              </a:rPr>
              <a:t>关键工程</a:t>
            </a:r>
            <a:r>
              <a:rPr kumimoji="1" lang="zh-CN" altLang="en-US" sz="3600" b="1" i="0" u="none" strike="noStrike" kern="0" cap="none" spc="0" normalizeH="0" baseline="0" noProof="0" dirty="0">
                <a:ln>
                  <a:noFill/>
                </a:ln>
                <a:solidFill>
                  <a:srgbClr val="000099"/>
                </a:solidFill>
                <a:effectLst/>
                <a:uLnTx/>
                <a:uFillTx/>
                <a:latin typeface="Constantia"/>
                <a:ea typeface="楷体_GB2312" pitchFamily="49" charset="-122"/>
                <a:cs typeface="+mn-cs"/>
              </a:rPr>
              <a:t>”？</a:t>
            </a:r>
          </a:p>
          <a:p>
            <a:pPr marL="0" marR="0" lvl="0" indent="0" defTabSz="914400" eaLnBrk="1" fontAlgn="base" latinLnBrk="0" hangingPunct="1">
              <a:lnSpc>
                <a:spcPct val="135000"/>
              </a:lnSpc>
              <a:spcBef>
                <a:spcPct val="0"/>
              </a:spcBef>
              <a:spcAft>
                <a:spcPct val="0"/>
              </a:spcAft>
              <a:buClrTx/>
              <a:buSzTx/>
              <a:buFontTx/>
              <a:buNone/>
              <a:tabLst/>
              <a:defRPr/>
            </a:pPr>
            <a:r>
              <a:rPr kumimoji="1" lang="zh-CN" altLang="en-US" sz="3600" b="1" i="0" u="none" strike="noStrike" kern="0" cap="none" spc="0" normalizeH="0" baseline="0" noProof="0" dirty="0">
                <a:ln>
                  <a:noFill/>
                </a:ln>
                <a:solidFill>
                  <a:srgbClr val="000099"/>
                </a:solidFill>
                <a:effectLst/>
                <a:uLnTx/>
                <a:uFillTx/>
                <a:latin typeface="Constantia"/>
                <a:ea typeface="楷体_GB2312" pitchFamily="49" charset="-122"/>
                <a:cs typeface="+mn-cs"/>
              </a:rPr>
              <a:t>即：哪些子工程项将影响整个工程的完成期限的。</a:t>
            </a:r>
          </a:p>
        </p:txBody>
      </p:sp>
    </p:spTree>
    <p:extLst>
      <p:ext uri="{BB962C8B-B14F-4D97-AF65-F5344CB8AC3E}">
        <p14:creationId xmlns:p14="http://schemas.microsoft.com/office/powerpoint/2010/main" val="322468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EC838547-D645-4DBA-91CA-7FEE4DD0BB9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71500" y="1957387"/>
            <a:ext cx="8001000" cy="954088"/>
          </a:xfrm>
          <a:prstGeom prst="rect">
            <a:avLst/>
          </a:prstGeom>
          <a:noFill/>
          <a:ln w="9525">
            <a:solidFill>
              <a:srgbClr val="009DD9"/>
            </a:solidFill>
            <a:miter lim="800000"/>
            <a:headEnd/>
            <a:tailEnd/>
          </a:ln>
        </p:spPr>
        <p:txBody>
          <a:bodyPr>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itchFamily="18" charset="0"/>
              </a:rPr>
              <a:t>带权的有向图无环图</a:t>
            </a:r>
            <a:r>
              <a:rPr kumimoji="1" lang="en-US" altLang="zh-CN" sz="2800" b="1" i="0" u="none" strike="noStrike" kern="0" cap="none" spc="0" normalizeH="0" baseline="0" noProof="0">
                <a:ln>
                  <a:noFill/>
                </a:ln>
                <a:solidFill>
                  <a:srgbClr val="0000FF"/>
                </a:solidFill>
                <a:effectLst/>
                <a:uLnTx/>
                <a:uFillTx/>
                <a:latin typeface="Times New Roman" pitchFamily="18" charset="0"/>
              </a:rPr>
              <a:t>,</a:t>
            </a:r>
            <a:r>
              <a:rPr kumimoji="1" lang="zh-CN" altLang="en-US" sz="2800" b="1" i="0" u="none" strike="noStrike" kern="0" cap="none" spc="0" normalizeH="0" baseline="0" noProof="0">
                <a:ln>
                  <a:noFill/>
                </a:ln>
                <a:solidFill>
                  <a:srgbClr val="0000FF"/>
                </a:solidFill>
                <a:effectLst/>
                <a:uLnTx/>
                <a:uFillTx/>
                <a:latin typeface="Times New Roman" pitchFamily="18" charset="0"/>
              </a:rPr>
              <a:t>顶点表示事件</a:t>
            </a:r>
            <a:r>
              <a:rPr kumimoji="1" lang="en-US" altLang="zh-CN" sz="2800" b="1" i="0" u="none" strike="noStrike" kern="0" cap="none" spc="0" normalizeH="0" baseline="0" noProof="0">
                <a:ln>
                  <a:noFill/>
                </a:ln>
                <a:solidFill>
                  <a:srgbClr val="0000FF"/>
                </a:solidFill>
                <a:effectLst/>
                <a:uLnTx/>
                <a:uFillTx/>
                <a:latin typeface="Times New Roman" pitchFamily="18" charset="0"/>
              </a:rPr>
              <a:t>,</a:t>
            </a:r>
            <a:r>
              <a:rPr kumimoji="1" lang="zh-CN" altLang="en-US" sz="2800" b="1" i="0" u="none" strike="noStrike" kern="0" cap="none" spc="0" normalizeH="0" baseline="0" noProof="0">
                <a:ln>
                  <a:noFill/>
                </a:ln>
                <a:solidFill>
                  <a:srgbClr val="0000FF"/>
                </a:solidFill>
                <a:effectLst/>
                <a:uLnTx/>
                <a:uFillTx/>
                <a:latin typeface="Times New Roman" pitchFamily="18" charset="0"/>
              </a:rPr>
              <a:t>边表示活动，权表示活动持续的时间。</a:t>
            </a:r>
          </a:p>
        </p:txBody>
      </p:sp>
      <p:sp>
        <p:nvSpPr>
          <p:cNvPr id="14" name="Text Box 36"/>
          <p:cNvSpPr txBox="1">
            <a:spLocks noChangeArrowheads="1"/>
          </p:cNvSpPr>
          <p:nvPr/>
        </p:nvSpPr>
        <p:spPr bwMode="auto">
          <a:xfrm>
            <a:off x="395288" y="1292225"/>
            <a:ext cx="4537075" cy="10398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6600"/>
                </a:solidFill>
                <a:latin typeface="Times New Roman" pitchFamily="18" charset="0"/>
              </a:rPr>
              <a:t>AOE(Activity On Edge)</a:t>
            </a:r>
            <a:r>
              <a:rPr kumimoji="1" lang="zh-CN" altLang="en-US" sz="2800" b="1">
                <a:solidFill>
                  <a:srgbClr val="006600"/>
                </a:solidFill>
                <a:latin typeface="Times New Roman" pitchFamily="18" charset="0"/>
              </a:rPr>
              <a:t>网：</a:t>
            </a:r>
            <a:endParaRPr kumimoji="1" lang="en-US" altLang="zh-CN" sz="2800" b="1">
              <a:solidFill>
                <a:srgbClr val="006600"/>
              </a:solidFill>
              <a:latin typeface="Times New Roman" pitchFamily="18" charset="0"/>
            </a:endParaRPr>
          </a:p>
          <a:p>
            <a:pPr fontAlgn="base">
              <a:spcBef>
                <a:spcPct val="20000"/>
              </a:spcBef>
              <a:spcAft>
                <a:spcPct val="0"/>
              </a:spcAft>
              <a:buFont typeface="Wingdings" pitchFamily="2" charset="2"/>
              <a:buChar char="p"/>
            </a:pPr>
            <a:endParaRPr kumimoji="1" lang="zh-CN" altLang="en-US" sz="2800" b="1">
              <a:solidFill>
                <a:srgbClr val="003300"/>
              </a:solidFill>
              <a:latin typeface="Times New Roman" pitchFamily="18" charset="0"/>
            </a:endParaRPr>
          </a:p>
        </p:txBody>
      </p:sp>
      <p:sp>
        <p:nvSpPr>
          <p:cNvPr id="15" name="Text Box 37"/>
          <p:cNvSpPr txBox="1">
            <a:spLocks noChangeArrowheads="1"/>
          </p:cNvSpPr>
          <p:nvPr/>
        </p:nvSpPr>
        <p:spPr bwMode="auto">
          <a:xfrm>
            <a:off x="642938" y="3925887"/>
            <a:ext cx="8001000" cy="2246313"/>
          </a:xfrm>
          <a:prstGeom prst="rect">
            <a:avLst/>
          </a:prstGeom>
          <a:noFill/>
          <a:ln w="9525">
            <a:solidFill>
              <a:srgbClr val="0000FF"/>
            </a:solidFill>
            <a:miter lim="800000"/>
            <a:headEnd/>
            <a:tailEnd/>
          </a:ln>
        </p:spPr>
        <p:txBody>
          <a:bodyPr>
            <a:spAutoFit/>
          </a:bodyPr>
          <a:lstStyle/>
          <a:p>
            <a:pPr algn="just" fontAlgn="base">
              <a:spcBef>
                <a:spcPct val="0"/>
              </a:spcBef>
              <a:spcAft>
                <a:spcPct val="0"/>
              </a:spcAft>
            </a:pPr>
            <a:r>
              <a:rPr kumimoji="1" lang="zh-CN" altLang="en-US" sz="2800" b="1">
                <a:solidFill>
                  <a:srgbClr val="0000FF"/>
                </a:solidFill>
                <a:latin typeface="Times New Roman" pitchFamily="18" charset="0"/>
              </a:rPr>
              <a:t> </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表示实际工程计划的</a:t>
            </a:r>
            <a:r>
              <a:rPr kumimoji="1" lang="en-US" altLang="zh-CN" sz="2800" b="1">
                <a:solidFill>
                  <a:srgbClr val="0000FF"/>
                </a:solidFill>
                <a:latin typeface="Times New Roman" pitchFamily="18" charset="0"/>
              </a:rPr>
              <a:t>AOE</a:t>
            </a:r>
            <a:r>
              <a:rPr kumimoji="1" lang="zh-CN" altLang="en-US" sz="2800" b="1">
                <a:solidFill>
                  <a:srgbClr val="0000FF"/>
                </a:solidFill>
                <a:latin typeface="Times New Roman" pitchFamily="18" charset="0"/>
              </a:rPr>
              <a:t>网应该是</a:t>
            </a:r>
            <a:r>
              <a:rPr kumimoji="1" lang="zh-CN" altLang="en-US" sz="2800" b="1">
                <a:solidFill>
                  <a:srgbClr val="FF3300"/>
                </a:solidFill>
                <a:latin typeface="Times New Roman" pitchFamily="18" charset="0"/>
              </a:rPr>
              <a:t>无回路</a:t>
            </a:r>
            <a:r>
              <a:rPr kumimoji="1" lang="zh-CN" altLang="en-US" sz="2800" b="1">
                <a:solidFill>
                  <a:srgbClr val="0000FF"/>
                </a:solidFill>
                <a:latin typeface="Times New Roman" pitchFamily="18" charset="0"/>
              </a:rPr>
              <a:t>的</a:t>
            </a:r>
            <a:r>
              <a:rPr kumimoji="1" lang="en-US" altLang="zh-CN" sz="2800" b="1">
                <a:solidFill>
                  <a:srgbClr val="0000FF"/>
                </a:solidFill>
                <a:latin typeface="Times New Roman" pitchFamily="18" charset="0"/>
              </a:rPr>
              <a:t>;</a:t>
            </a:r>
          </a:p>
          <a:p>
            <a:pPr algn="just" fontAlgn="base">
              <a:spcBef>
                <a:spcPct val="0"/>
              </a:spcBef>
              <a:spcAft>
                <a:spcPct val="0"/>
              </a:spcAft>
            </a:pPr>
            <a:r>
              <a:rPr kumimoji="1" lang="en-US" altLang="zh-CN" sz="2800" b="1">
                <a:solidFill>
                  <a:srgbClr val="0000FF"/>
                </a:solidFill>
                <a:latin typeface="Times New Roman" pitchFamily="18" charset="0"/>
              </a:rPr>
              <a:t> (2)</a:t>
            </a:r>
            <a:r>
              <a:rPr kumimoji="1" lang="zh-CN" altLang="en-US" sz="2800" b="1">
                <a:solidFill>
                  <a:srgbClr val="FF3300"/>
                </a:solidFill>
                <a:latin typeface="Times New Roman" pitchFamily="18" charset="0"/>
              </a:rPr>
              <a:t>只有一个入度为零的顶点</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称作源点</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表示整个活动开始</a:t>
            </a:r>
            <a:r>
              <a:rPr kumimoji="1" lang="en-US" altLang="zh-CN" sz="2800" b="1">
                <a:solidFill>
                  <a:srgbClr val="0000FF"/>
                </a:solidFill>
                <a:latin typeface="Times New Roman" pitchFamily="18" charset="0"/>
              </a:rPr>
              <a:t>;</a:t>
            </a:r>
          </a:p>
          <a:p>
            <a:pPr algn="just" fontAlgn="base">
              <a:spcBef>
                <a:spcPct val="0"/>
              </a:spcBef>
              <a:spcAft>
                <a:spcPct val="0"/>
              </a:spcAft>
            </a:pPr>
            <a:r>
              <a:rPr kumimoji="1" lang="en-US" altLang="zh-CN" sz="2800" b="1">
                <a:solidFill>
                  <a:srgbClr val="0000FF"/>
                </a:solidFill>
                <a:latin typeface="Times New Roman" pitchFamily="18" charset="0"/>
              </a:rPr>
              <a:t> (3)</a:t>
            </a:r>
            <a:r>
              <a:rPr kumimoji="1" lang="zh-CN" altLang="en-US" sz="2800" b="1">
                <a:solidFill>
                  <a:srgbClr val="FF3300"/>
                </a:solidFill>
                <a:latin typeface="Times New Roman" pitchFamily="18" charset="0"/>
              </a:rPr>
              <a:t>只有一个出度为零的顶点</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称作汇点</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表示整个活动结束。 </a:t>
            </a:r>
          </a:p>
        </p:txBody>
      </p:sp>
      <p:sp>
        <p:nvSpPr>
          <p:cNvPr id="16" name="矩形 15"/>
          <p:cNvSpPr>
            <a:spLocks noChangeArrowheads="1"/>
          </p:cNvSpPr>
          <p:nvPr/>
        </p:nvSpPr>
        <p:spPr bwMode="auto">
          <a:xfrm>
            <a:off x="500063" y="3171825"/>
            <a:ext cx="2725737" cy="523875"/>
          </a:xfrm>
          <a:prstGeom prst="rect">
            <a:avLst/>
          </a:prstGeom>
          <a:noFill/>
          <a:ln w="9525">
            <a:noFill/>
            <a:miter lim="800000"/>
            <a:headEnd/>
            <a:tailEnd/>
          </a:ln>
        </p:spPr>
        <p:txBody>
          <a:bodyPr wrap="none">
            <a:spAutoFit/>
          </a:bodyPr>
          <a:lstStyle/>
          <a:p>
            <a:pPr algn="just" fontAlgn="base">
              <a:spcBef>
                <a:spcPct val="0"/>
              </a:spcBef>
              <a:spcAft>
                <a:spcPct val="0"/>
              </a:spcAft>
              <a:buFont typeface="Wingdings" pitchFamily="2" charset="2"/>
              <a:buChar char="p"/>
            </a:pPr>
            <a:r>
              <a:rPr kumimoji="1" lang="en-US" altLang="zh-CN" sz="2800" b="1">
                <a:solidFill>
                  <a:srgbClr val="006600"/>
                </a:solidFill>
                <a:latin typeface="Times New Roman" pitchFamily="18" charset="0"/>
              </a:rPr>
              <a:t>AOE</a:t>
            </a:r>
            <a:r>
              <a:rPr kumimoji="1" lang="zh-CN" altLang="en-US" sz="2800" b="1">
                <a:solidFill>
                  <a:srgbClr val="006600"/>
                </a:solidFill>
                <a:latin typeface="Times New Roman" pitchFamily="18" charset="0"/>
              </a:rPr>
              <a:t>网的特点</a:t>
            </a:r>
          </a:p>
        </p:txBody>
      </p:sp>
    </p:spTree>
    <p:extLst>
      <p:ext uri="{BB962C8B-B14F-4D97-AF65-F5344CB8AC3E}">
        <p14:creationId xmlns:p14="http://schemas.microsoft.com/office/powerpoint/2010/main" val="364261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3723B456-9D2B-4F89-B066-94CCA787CA0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1954213"/>
            <a:ext cx="8248650" cy="630237"/>
          </a:xfrm>
          <a:prstGeom prst="rect">
            <a:avLst/>
          </a:prstGeom>
          <a:noFill/>
          <a:ln w="9525">
            <a:solidFill>
              <a:srgbClr val="0000FF"/>
            </a:solidFill>
            <a:miter lim="800000"/>
            <a:headEnd/>
            <a:tailEnd/>
          </a:ln>
        </p:spPr>
        <p:txBody>
          <a:bodyPr>
            <a:spAutoFit/>
          </a:bodyPr>
          <a:lstStyle/>
          <a:p>
            <a:pPr algn="just" fontAlgn="base">
              <a:lnSpc>
                <a:spcPct val="125000"/>
              </a:lnSpc>
              <a:spcBef>
                <a:spcPct val="0"/>
              </a:spcBef>
              <a:spcAft>
                <a:spcPct val="0"/>
              </a:spcAft>
            </a:pPr>
            <a:r>
              <a:rPr kumimoji="1" lang="zh-CN" altLang="en-US" sz="2800" b="1">
                <a:solidFill>
                  <a:srgbClr val="0000FF"/>
                </a:solidFill>
                <a:latin typeface="Times New Roman" pitchFamily="18" charset="0"/>
              </a:rPr>
              <a:t>在</a:t>
            </a:r>
            <a:r>
              <a:rPr kumimoji="1" lang="en-US" altLang="zh-CN" sz="2800" b="1">
                <a:solidFill>
                  <a:srgbClr val="0000FF"/>
                </a:solidFill>
                <a:latin typeface="Times New Roman" pitchFamily="18" charset="0"/>
              </a:rPr>
              <a:t>AOE </a:t>
            </a:r>
            <a:r>
              <a:rPr kumimoji="1" lang="zh-CN" altLang="en-US" sz="2800" b="1">
                <a:solidFill>
                  <a:srgbClr val="0000FF"/>
                </a:solidFill>
                <a:latin typeface="Times New Roman" pitchFamily="18" charset="0"/>
              </a:rPr>
              <a:t>网中，路径长度</a:t>
            </a:r>
            <a:r>
              <a:rPr kumimoji="1" lang="zh-CN" altLang="en-US" sz="2800" b="1">
                <a:solidFill>
                  <a:srgbClr val="FF0000"/>
                </a:solidFill>
                <a:latin typeface="Times New Roman" pitchFamily="18" charset="0"/>
              </a:rPr>
              <a:t>最长的路径称为关键路径。</a:t>
            </a:r>
            <a:endParaRPr kumimoji="1" lang="zh-CN" altLang="en-US" sz="2800" b="1">
              <a:solidFill>
                <a:srgbClr val="0000FF"/>
              </a:solidFill>
              <a:latin typeface="Times New Roman" pitchFamily="18" charset="0"/>
            </a:endParaRPr>
          </a:p>
        </p:txBody>
      </p:sp>
      <p:sp>
        <p:nvSpPr>
          <p:cNvPr id="14" name="Text Box 36"/>
          <p:cNvSpPr txBox="1">
            <a:spLocks noChangeArrowheads="1"/>
          </p:cNvSpPr>
          <p:nvPr/>
        </p:nvSpPr>
        <p:spPr bwMode="auto">
          <a:xfrm>
            <a:off x="466725" y="1219200"/>
            <a:ext cx="2592388"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关键路径</a:t>
            </a:r>
          </a:p>
        </p:txBody>
      </p:sp>
      <p:sp>
        <p:nvSpPr>
          <p:cNvPr id="15" name="Text Box 37"/>
          <p:cNvSpPr txBox="1">
            <a:spLocks noChangeArrowheads="1"/>
          </p:cNvSpPr>
          <p:nvPr/>
        </p:nvSpPr>
        <p:spPr bwMode="auto">
          <a:xfrm>
            <a:off x="500063" y="3457575"/>
            <a:ext cx="8286750" cy="630238"/>
          </a:xfrm>
          <a:prstGeom prst="rect">
            <a:avLst/>
          </a:prstGeom>
          <a:noFill/>
          <a:ln w="9525">
            <a:solidFill>
              <a:srgbClr val="0000FF"/>
            </a:solidFill>
            <a:miter lim="800000"/>
            <a:headEnd/>
            <a:tailEnd/>
          </a:ln>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rPr>
              <a:t>    </a:t>
            </a:r>
            <a:r>
              <a:rPr kumimoji="1" lang="zh-CN" altLang="en-US" sz="2800" b="1">
                <a:solidFill>
                  <a:srgbClr val="0000FF"/>
                </a:solidFill>
                <a:latin typeface="Times New Roman" pitchFamily="18" charset="0"/>
              </a:rPr>
              <a:t>关键路径上的活动都是关键活动（关键工程）。</a:t>
            </a:r>
          </a:p>
        </p:txBody>
      </p:sp>
      <p:sp>
        <p:nvSpPr>
          <p:cNvPr id="16" name="Text Box 38"/>
          <p:cNvSpPr txBox="1">
            <a:spLocks noChangeArrowheads="1"/>
          </p:cNvSpPr>
          <p:nvPr/>
        </p:nvSpPr>
        <p:spPr bwMode="auto">
          <a:xfrm>
            <a:off x="395288" y="2743200"/>
            <a:ext cx="25923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关键活动</a:t>
            </a:r>
          </a:p>
        </p:txBody>
      </p:sp>
      <p:sp>
        <p:nvSpPr>
          <p:cNvPr id="17" name="TextBox 16"/>
          <p:cNvSpPr txBox="1"/>
          <p:nvPr/>
        </p:nvSpPr>
        <p:spPr>
          <a:xfrm>
            <a:off x="1000100" y="4299625"/>
            <a:ext cx="7358114" cy="2031325"/>
          </a:xfrm>
          <a:prstGeom prst="rect">
            <a:avLst/>
          </a:prstGeom>
          <a:solidFill>
            <a:srgbClr val="009DD9">
              <a:lumMod val="20000"/>
              <a:lumOff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“关键活动”指的是：</a:t>
            </a:r>
            <a:endParaRPr kumimoji="1" lang="en-US" altLang="zh-CN" sz="2800" b="1" i="0" u="none" strike="noStrike" kern="0" cap="none" spc="0" normalizeH="0" baseline="0" noProof="0" dirty="0">
              <a:ln>
                <a:noFill/>
              </a:ln>
              <a:solidFill>
                <a:srgbClr val="0000FF"/>
              </a:solidFill>
              <a:effectLst/>
              <a:uLnTx/>
              <a:uFillTx/>
              <a:latin typeface="Constantia"/>
              <a:ea typeface="宋体"/>
              <a:cs typeface="+mn-cs"/>
            </a:endParaRPr>
          </a:p>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该弧上（</a:t>
            </a:r>
            <a:r>
              <a:rPr kumimoji="1" lang="zh-CN" altLang="en-US" sz="2800" b="1" i="0" u="none" strike="noStrike" kern="0" cap="none" spc="0" normalizeH="0" baseline="0" noProof="0" dirty="0">
                <a:ln>
                  <a:noFill/>
                </a:ln>
                <a:solidFill>
                  <a:srgbClr val="006600"/>
                </a:solidFill>
                <a:effectLst/>
                <a:uLnTx/>
                <a:uFillTx/>
                <a:latin typeface="华文琥珀" pitchFamily="2" charset="-122"/>
                <a:ea typeface="华文琥珀" pitchFamily="2" charset="-122"/>
                <a:cs typeface="+mn-cs"/>
              </a:rPr>
              <a:t>工序</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）的</a:t>
            </a: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权值（</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加工时间</a:t>
            </a: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）增加</a:t>
            </a:r>
            <a:endParaRPr kumimoji="1" lang="en-US" altLang="zh-CN" sz="2800" b="1" i="0" u="none" strike="noStrike" kern="0" cap="none" spc="0" normalizeH="0" baseline="0" noProof="0" dirty="0">
              <a:ln>
                <a:noFill/>
              </a:ln>
              <a:solidFill>
                <a:srgbClr val="FF0000"/>
              </a:solidFill>
              <a:effectLst/>
              <a:uLnTx/>
              <a:uFillTx/>
              <a:latin typeface="Constantia"/>
              <a:ea typeface="宋体"/>
              <a:cs typeface="+mn-cs"/>
            </a:endParaRPr>
          </a:p>
          <a:p>
            <a:pPr marL="0" marR="0" lvl="0" indent="0" defTabSz="914400" eaLnBrk="1" fontAlgn="base" latinLnBrk="0" hangingPunct="1">
              <a:lnSpc>
                <a:spcPct val="15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将使有向图上的</a:t>
            </a: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最长路径（工程）的长度增加。</a:t>
            </a:r>
          </a:p>
        </p:txBody>
      </p:sp>
    </p:spTree>
    <p:extLst>
      <p:ext uri="{BB962C8B-B14F-4D97-AF65-F5344CB8AC3E}">
        <p14:creationId xmlns:p14="http://schemas.microsoft.com/office/powerpoint/2010/main" val="261049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07AAD9A1-FA35-45EF-9D20-E61D44E6D60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6"/>
          <p:cNvSpPr txBox="1">
            <a:spLocks noChangeArrowheads="1"/>
          </p:cNvSpPr>
          <p:nvPr/>
        </p:nvSpPr>
        <p:spPr bwMode="auto">
          <a:xfrm>
            <a:off x="466725" y="1157288"/>
            <a:ext cx="4537075"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AOE</a:t>
            </a:r>
            <a:r>
              <a:rPr kumimoji="1" lang="zh-CN" altLang="en-US" sz="2800" b="1" dirty="0">
                <a:solidFill>
                  <a:srgbClr val="003300"/>
                </a:solidFill>
                <a:latin typeface="Times New Roman" pitchFamily="18" charset="0"/>
              </a:rPr>
              <a:t>网图示</a:t>
            </a:r>
          </a:p>
        </p:txBody>
      </p:sp>
      <p:sp>
        <p:nvSpPr>
          <p:cNvPr id="14" name="AutoShape 37"/>
          <p:cNvSpPr>
            <a:spLocks noChangeArrowheads="1"/>
          </p:cNvSpPr>
          <p:nvPr/>
        </p:nvSpPr>
        <p:spPr bwMode="auto">
          <a:xfrm flipH="1">
            <a:off x="395288" y="3211512"/>
            <a:ext cx="1081087" cy="936625"/>
          </a:xfrm>
          <a:prstGeom prst="wedgeRoundRectCallout">
            <a:avLst>
              <a:gd name="adj1" fmla="val -56759"/>
              <a:gd name="adj2" fmla="val -117458"/>
              <a:gd name="adj3" fmla="val 16667"/>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6600CC"/>
                </a:solidFill>
                <a:effectLst/>
                <a:uLnTx/>
                <a:uFillTx/>
                <a:latin typeface="Times New Roman" pitchFamily="18" charset="0"/>
              </a:rPr>
              <a:t>源点</a:t>
            </a:r>
          </a:p>
        </p:txBody>
      </p:sp>
      <p:sp>
        <p:nvSpPr>
          <p:cNvPr id="15" name="AutoShape 38"/>
          <p:cNvSpPr>
            <a:spLocks noChangeArrowheads="1"/>
          </p:cNvSpPr>
          <p:nvPr/>
        </p:nvSpPr>
        <p:spPr bwMode="auto">
          <a:xfrm flipH="1">
            <a:off x="7524750" y="3284537"/>
            <a:ext cx="1079500" cy="936625"/>
          </a:xfrm>
          <a:prstGeom prst="wedgeRoundRectCallout">
            <a:avLst>
              <a:gd name="adj1" fmla="val 86028"/>
              <a:gd name="adj2" fmla="val -114579"/>
              <a:gd name="adj3" fmla="val 16667"/>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6600CC"/>
                </a:solidFill>
                <a:effectLst/>
                <a:uLnTx/>
                <a:uFillTx/>
                <a:latin typeface="Times New Roman" pitchFamily="18" charset="0"/>
              </a:rPr>
              <a:t>汇点</a:t>
            </a:r>
          </a:p>
        </p:txBody>
      </p:sp>
      <p:sp>
        <p:nvSpPr>
          <p:cNvPr id="16" name="Text Box 39"/>
          <p:cNvSpPr txBox="1">
            <a:spLocks noChangeArrowheads="1"/>
          </p:cNvSpPr>
          <p:nvPr/>
        </p:nvSpPr>
        <p:spPr bwMode="auto">
          <a:xfrm>
            <a:off x="1857375" y="5149850"/>
            <a:ext cx="6000750" cy="170815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base" latinLnBrk="0" hangingPunct="1">
              <a:lnSpc>
                <a:spcPct val="125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讨论：</a:t>
            </a:r>
          </a:p>
          <a:p>
            <a:pPr marL="0" marR="0" lvl="0" indent="0" algn="just" defTabSz="914400" eaLnBrk="1" fontAlgn="base" latinLnBrk="0" hangingPunct="1">
              <a:lnSpc>
                <a:spcPct val="125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Constantia"/>
                <a:ea typeface="宋体"/>
                <a:cs typeface="+mn-cs"/>
              </a:rPr>
              <a:t>(1)</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整个工程需要多少时间？</a:t>
            </a:r>
          </a:p>
          <a:p>
            <a:pPr marL="0" marR="0" lvl="0" indent="0" algn="just" defTabSz="914400" eaLnBrk="1" fontAlgn="base" latinLnBrk="0" hangingPunct="1">
              <a:lnSpc>
                <a:spcPct val="125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Constantia"/>
                <a:ea typeface="宋体"/>
                <a:cs typeface="+mn-cs"/>
              </a:rPr>
              <a:t>(2)</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哪些活动是影响工程进度的关键？</a:t>
            </a:r>
          </a:p>
        </p:txBody>
      </p:sp>
      <p:sp>
        <p:nvSpPr>
          <p:cNvPr id="17" name="TextBox 16"/>
          <p:cNvSpPr txBox="1"/>
          <p:nvPr/>
        </p:nvSpPr>
        <p:spPr>
          <a:xfrm>
            <a:off x="3071813" y="4437062"/>
            <a:ext cx="3200400" cy="492125"/>
          </a:xfrm>
          <a:prstGeom prst="rect">
            <a:avLst/>
          </a:prstGeom>
          <a:solidFill>
            <a:srgbClr val="FFFFFF"/>
          </a:solidFill>
          <a:ln w="25400" cap="flat" cmpd="sng" algn="ctr">
            <a:solidFill>
              <a:srgbClr val="009DD9"/>
            </a:solidFill>
            <a:prstDash val="solid"/>
          </a:ln>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00"/>
                </a:solidFill>
                <a:effectLst/>
                <a:uLnTx/>
                <a:uFillTx/>
                <a:latin typeface="Constantia"/>
                <a:ea typeface="宋体"/>
                <a:cs typeface="+mn-cs"/>
              </a:rPr>
              <a:t>图中的弧表示子工程</a:t>
            </a:r>
          </a:p>
        </p:txBody>
      </p:sp>
      <p:grpSp>
        <p:nvGrpSpPr>
          <p:cNvPr id="18" name="组合 38"/>
          <p:cNvGrpSpPr>
            <a:grpSpLocks/>
          </p:cNvGrpSpPr>
          <p:nvPr/>
        </p:nvGrpSpPr>
        <p:grpSpPr bwMode="auto">
          <a:xfrm>
            <a:off x="1643063" y="1643062"/>
            <a:ext cx="5643562" cy="2571750"/>
            <a:chOff x="1295400" y="228600"/>
            <a:chExt cx="6553200" cy="3200400"/>
          </a:xfrm>
        </p:grpSpPr>
        <p:sp>
          <p:nvSpPr>
            <p:cNvPr id="19"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20"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21"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22"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23"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24"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25"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26"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27"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28"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0"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1"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4"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5"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6"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7"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8"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9"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40"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41"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42"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43"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4"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5"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46"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47"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48"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49"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spTree>
    <p:extLst>
      <p:ext uri="{BB962C8B-B14F-4D97-AF65-F5344CB8AC3E}">
        <p14:creationId xmlns:p14="http://schemas.microsoft.com/office/powerpoint/2010/main" val="192277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2C1A80D5-0F9A-45CA-BA63-A1F3B6F1057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6"/>
          <p:cNvSpPr txBox="1">
            <a:spLocks noChangeArrowheads="1"/>
          </p:cNvSpPr>
          <p:nvPr/>
        </p:nvSpPr>
        <p:spPr bwMode="auto">
          <a:xfrm>
            <a:off x="466725" y="1249363"/>
            <a:ext cx="4537075"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AOE</a:t>
            </a:r>
            <a:r>
              <a:rPr kumimoji="1" lang="zh-CN" altLang="en-US" sz="2800" b="1">
                <a:solidFill>
                  <a:srgbClr val="003300"/>
                </a:solidFill>
                <a:latin typeface="Times New Roman" pitchFamily="18" charset="0"/>
              </a:rPr>
              <a:t>网图示</a:t>
            </a:r>
          </a:p>
        </p:txBody>
      </p:sp>
      <p:sp>
        <p:nvSpPr>
          <p:cNvPr id="14" name="AutoShape 37"/>
          <p:cNvSpPr>
            <a:spLocks noChangeArrowheads="1"/>
          </p:cNvSpPr>
          <p:nvPr/>
        </p:nvSpPr>
        <p:spPr bwMode="auto">
          <a:xfrm flipH="1">
            <a:off x="395288" y="3625850"/>
            <a:ext cx="1081087" cy="936625"/>
          </a:xfrm>
          <a:prstGeom prst="wedgeRoundRectCallout">
            <a:avLst>
              <a:gd name="adj1" fmla="val -56759"/>
              <a:gd name="adj2" fmla="val -117458"/>
              <a:gd name="adj3" fmla="val 16667"/>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6600CC"/>
                </a:solidFill>
                <a:effectLst/>
                <a:uLnTx/>
                <a:uFillTx/>
                <a:latin typeface="Times New Roman" pitchFamily="18" charset="0"/>
              </a:rPr>
              <a:t>源点</a:t>
            </a:r>
          </a:p>
        </p:txBody>
      </p:sp>
      <p:sp>
        <p:nvSpPr>
          <p:cNvPr id="15" name="AutoShape 38"/>
          <p:cNvSpPr>
            <a:spLocks noChangeArrowheads="1"/>
          </p:cNvSpPr>
          <p:nvPr/>
        </p:nvSpPr>
        <p:spPr bwMode="auto">
          <a:xfrm flipH="1">
            <a:off x="7524750" y="3698875"/>
            <a:ext cx="1079500" cy="936625"/>
          </a:xfrm>
          <a:prstGeom prst="wedgeRoundRectCallout">
            <a:avLst>
              <a:gd name="adj1" fmla="val 86028"/>
              <a:gd name="adj2" fmla="val -114579"/>
              <a:gd name="adj3" fmla="val 16667"/>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6600CC"/>
                </a:solidFill>
                <a:effectLst/>
                <a:uLnTx/>
                <a:uFillTx/>
                <a:latin typeface="Times New Roman" pitchFamily="18" charset="0"/>
              </a:rPr>
              <a:t>汇点</a:t>
            </a:r>
          </a:p>
        </p:txBody>
      </p:sp>
      <p:sp>
        <p:nvSpPr>
          <p:cNvPr id="16" name="Text Box 38"/>
          <p:cNvSpPr txBox="1">
            <a:spLocks noChangeArrowheads="1"/>
          </p:cNvSpPr>
          <p:nvPr/>
        </p:nvSpPr>
        <p:spPr bwMode="auto">
          <a:xfrm>
            <a:off x="714375" y="4921250"/>
            <a:ext cx="7143750" cy="170815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algn="just" defTabSz="914400" eaLnBrk="1" fontAlgn="base" latinLnBrk="0" hangingPunct="1">
              <a:lnSpc>
                <a:spcPct val="125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Constantia"/>
                <a:ea typeface="宋体"/>
                <a:cs typeface="+mn-cs"/>
              </a:rPr>
              <a:t>       </a:t>
            </a: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答案：</a:t>
            </a:r>
          </a:p>
          <a:p>
            <a:pPr marL="0" marR="0" lvl="0" indent="0" algn="just" defTabSz="914400" eaLnBrk="1" fontAlgn="base" latinLnBrk="0" hangingPunct="1">
              <a:lnSpc>
                <a:spcPct val="125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 </a:t>
            </a:r>
            <a:r>
              <a:rPr kumimoji="1" lang="zh-CN" altLang="en-US" sz="2800" b="1" i="0" u="none" strike="noStrike" kern="0" cap="none" spc="0" normalizeH="0" baseline="0" noProof="0" dirty="0">
                <a:ln>
                  <a:noFill/>
                </a:ln>
                <a:solidFill>
                  <a:srgbClr val="FF3300"/>
                </a:solidFill>
                <a:effectLst/>
                <a:uLnTx/>
                <a:uFillTx/>
                <a:latin typeface="Constantia"/>
                <a:ea typeface="宋体"/>
                <a:cs typeface="+mn-cs"/>
              </a:rPr>
              <a:t>最短时间</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是从源点到汇点的最长路径长度。</a:t>
            </a:r>
          </a:p>
          <a:p>
            <a:pPr marL="0" marR="0" lvl="0" indent="0" algn="just" defTabSz="914400" eaLnBrk="1" fontAlgn="base" latinLnBrk="0" hangingPunct="1">
              <a:lnSpc>
                <a:spcPct val="125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 </a:t>
            </a:r>
            <a:r>
              <a:rPr kumimoji="1" lang="zh-CN" altLang="en-US" sz="2800" b="1" i="0" u="none" strike="noStrike" kern="0" cap="none" spc="0" normalizeH="0" baseline="0" noProof="0" dirty="0">
                <a:ln>
                  <a:noFill/>
                </a:ln>
                <a:solidFill>
                  <a:srgbClr val="FF3300"/>
                </a:solidFill>
                <a:effectLst/>
                <a:uLnTx/>
                <a:uFillTx/>
                <a:latin typeface="Constantia"/>
                <a:ea typeface="宋体"/>
                <a:cs typeface="+mn-cs"/>
              </a:rPr>
              <a:t>最长路径上的活动</a:t>
            </a:r>
            <a:r>
              <a:rPr kumimoji="1" lang="zh-CN" altLang="en-US" sz="2800" b="1" i="0" u="none" strike="noStrike" kern="0" cap="none" spc="0" normalizeH="0" baseline="0" noProof="0" dirty="0">
                <a:ln>
                  <a:noFill/>
                </a:ln>
                <a:solidFill>
                  <a:srgbClr val="0000FF"/>
                </a:solidFill>
                <a:effectLst/>
                <a:uLnTx/>
                <a:uFillTx/>
                <a:latin typeface="Constantia"/>
                <a:ea typeface="宋体"/>
                <a:cs typeface="+mn-cs"/>
              </a:rPr>
              <a:t>是影响工程进度的关键。</a:t>
            </a:r>
          </a:p>
        </p:txBody>
      </p:sp>
      <p:grpSp>
        <p:nvGrpSpPr>
          <p:cNvPr id="17" name="组合 38"/>
          <p:cNvGrpSpPr>
            <a:grpSpLocks/>
          </p:cNvGrpSpPr>
          <p:nvPr/>
        </p:nvGrpSpPr>
        <p:grpSpPr bwMode="auto">
          <a:xfrm>
            <a:off x="1643063" y="2057400"/>
            <a:ext cx="5643562" cy="2571750"/>
            <a:chOff x="1295400" y="228600"/>
            <a:chExt cx="6553200" cy="3200400"/>
          </a:xfrm>
        </p:grpSpPr>
        <p:sp>
          <p:nvSpPr>
            <p:cNvPr id="18"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19"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20"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21"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22"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23"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24"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25"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26"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27"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8"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0"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1"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4"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5"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6"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7"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8"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39"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40"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41"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42"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3"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4"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45"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46"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47"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48"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spTree>
    <p:extLst>
      <p:ext uri="{BB962C8B-B14F-4D97-AF65-F5344CB8AC3E}">
        <p14:creationId xmlns:p14="http://schemas.microsoft.com/office/powerpoint/2010/main" val="5832965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90546E33-3A4D-4021-A5C6-C864294F18D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39750" y="1849438"/>
            <a:ext cx="8135938" cy="1708150"/>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800" b="1" dirty="0">
                <a:solidFill>
                  <a:srgbClr val="0000FF"/>
                </a:solidFill>
                <a:latin typeface="微软雅黑" pitchFamily="34" charset="-122"/>
                <a:ea typeface="微软雅黑" pitchFamily="34" charset="-122"/>
              </a:rPr>
              <a:t>是从源点</a:t>
            </a:r>
            <a:r>
              <a:rPr kumimoji="1" lang="en-US" altLang="zh-CN" sz="2800" b="1" dirty="0">
                <a:solidFill>
                  <a:srgbClr val="0000FF"/>
                </a:solidFill>
                <a:latin typeface="微软雅黑" pitchFamily="34" charset="-122"/>
                <a:ea typeface="微软雅黑" pitchFamily="34" charset="-122"/>
              </a:rPr>
              <a:t>v1</a:t>
            </a:r>
            <a:r>
              <a:rPr kumimoji="1" lang="zh-CN" altLang="en-US" sz="2800" b="1" dirty="0">
                <a:solidFill>
                  <a:srgbClr val="0000FF"/>
                </a:solidFill>
                <a:latin typeface="微软雅黑" pitchFamily="34" charset="-122"/>
                <a:ea typeface="微软雅黑" pitchFamily="34" charset="-122"/>
              </a:rPr>
              <a:t>到</a:t>
            </a:r>
            <a:r>
              <a:rPr kumimoji="1" lang="en-US" altLang="zh-CN" sz="2800" b="1" dirty="0" err="1">
                <a:solidFill>
                  <a:srgbClr val="0000FF"/>
                </a:solidFill>
                <a:latin typeface="微软雅黑" pitchFamily="34" charset="-122"/>
                <a:ea typeface="微软雅黑" pitchFamily="34" charset="-122"/>
              </a:rPr>
              <a:t>vk</a:t>
            </a:r>
            <a:r>
              <a:rPr kumimoji="1" lang="zh-CN" altLang="en-US" sz="2800" b="1" dirty="0">
                <a:solidFill>
                  <a:srgbClr val="0000FF"/>
                </a:solidFill>
                <a:latin typeface="微软雅黑" pitchFamily="34" charset="-122"/>
                <a:ea typeface="微软雅黑" pitchFamily="34" charset="-122"/>
              </a:rPr>
              <a:t>的最长路径长度，记作</a:t>
            </a:r>
            <a:r>
              <a:rPr kumimoji="1" lang="en-US" altLang="zh-CN" sz="2800" b="1" dirty="0" err="1">
                <a:solidFill>
                  <a:srgbClr val="0000FF"/>
                </a:solidFill>
                <a:latin typeface="微软雅黑" pitchFamily="34" charset="-122"/>
                <a:ea typeface="微软雅黑" pitchFamily="34" charset="-122"/>
              </a:rPr>
              <a:t>ve</a:t>
            </a:r>
            <a:r>
              <a:rPr kumimoji="1" lang="en-US" altLang="zh-CN" sz="2800" b="1" dirty="0">
                <a:solidFill>
                  <a:srgbClr val="0000FF"/>
                </a:solidFill>
                <a:latin typeface="微软雅黑" pitchFamily="34" charset="-122"/>
                <a:ea typeface="微软雅黑" pitchFamily="34" charset="-122"/>
              </a:rPr>
              <a:t>(k)</a:t>
            </a:r>
            <a:r>
              <a:rPr kumimoji="1" lang="zh-CN" altLang="en-US" sz="2800" b="1" dirty="0">
                <a:solidFill>
                  <a:srgbClr val="0000FF"/>
                </a:solidFill>
                <a:latin typeface="微软雅黑" pitchFamily="34" charset="-122"/>
                <a:ea typeface="微软雅黑" pitchFamily="34" charset="-122"/>
              </a:rPr>
              <a:t>。这个长度决定了</a:t>
            </a:r>
            <a:r>
              <a:rPr kumimoji="1" lang="zh-CN" altLang="en-US" sz="2800" b="1" dirty="0">
                <a:solidFill>
                  <a:srgbClr val="FF0000"/>
                </a:solidFill>
                <a:latin typeface="微软雅黑" pitchFamily="34" charset="-122"/>
                <a:ea typeface="微软雅黑" pitchFamily="34" charset="-122"/>
              </a:rPr>
              <a:t>所有从顶点</a:t>
            </a:r>
            <a:r>
              <a:rPr kumimoji="1" lang="en-US" altLang="zh-CN" sz="2800" b="1" dirty="0" err="1">
                <a:solidFill>
                  <a:srgbClr val="FF0000"/>
                </a:solidFill>
                <a:latin typeface="微软雅黑" pitchFamily="34" charset="-122"/>
                <a:ea typeface="微软雅黑" pitchFamily="34" charset="-122"/>
              </a:rPr>
              <a:t>vk</a:t>
            </a:r>
            <a:r>
              <a:rPr kumimoji="1" lang="zh-CN" altLang="en-US" sz="2800" b="1" dirty="0">
                <a:solidFill>
                  <a:srgbClr val="FF0000"/>
                </a:solidFill>
                <a:latin typeface="微软雅黑" pitchFamily="34" charset="-122"/>
                <a:ea typeface="微软雅黑" pitchFamily="34" charset="-122"/>
              </a:rPr>
              <a:t>发出的活动能够开工的最早时间</a:t>
            </a:r>
            <a:r>
              <a:rPr kumimoji="1" lang="zh-CN" altLang="en-US" sz="2800" b="1" dirty="0">
                <a:solidFill>
                  <a:srgbClr val="0000FF"/>
                </a:solidFill>
                <a:latin typeface="微软雅黑" pitchFamily="34" charset="-122"/>
                <a:ea typeface="微软雅黑" pitchFamily="34" charset="-122"/>
              </a:rPr>
              <a:t>。</a:t>
            </a:r>
          </a:p>
        </p:txBody>
      </p:sp>
      <p:sp>
        <p:nvSpPr>
          <p:cNvPr id="14" name="Text Box 62"/>
          <p:cNvSpPr txBox="1">
            <a:spLocks noChangeArrowheads="1"/>
          </p:cNvSpPr>
          <p:nvPr/>
        </p:nvSpPr>
        <p:spPr bwMode="auto">
          <a:xfrm>
            <a:off x="539750" y="1233487"/>
            <a:ext cx="676910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微软雅黑" pitchFamily="34" charset="-122"/>
                <a:ea typeface="微软雅黑" pitchFamily="34" charset="-122"/>
              </a:rPr>
              <a:t> </a:t>
            </a:r>
            <a:r>
              <a:rPr kumimoji="1" lang="zh-CN" altLang="en-US" sz="2800" b="1" dirty="0">
                <a:solidFill>
                  <a:srgbClr val="FF0000"/>
                </a:solidFill>
                <a:latin typeface="微软雅黑" pitchFamily="34" charset="-122"/>
                <a:ea typeface="微软雅黑" pitchFamily="34" charset="-122"/>
              </a:rPr>
              <a:t>事件</a:t>
            </a:r>
            <a:r>
              <a:rPr kumimoji="1" lang="zh-CN" altLang="en-US" sz="2800" b="1" dirty="0">
                <a:solidFill>
                  <a:srgbClr val="003300"/>
                </a:solidFill>
                <a:latin typeface="微软雅黑" pitchFamily="34" charset="-122"/>
                <a:ea typeface="微软雅黑" pitchFamily="34" charset="-122"/>
              </a:rPr>
              <a:t>的最早发生时间</a:t>
            </a:r>
          </a:p>
        </p:txBody>
      </p:sp>
      <p:sp>
        <p:nvSpPr>
          <p:cNvPr id="15" name="Text Box 3"/>
          <p:cNvSpPr txBox="1">
            <a:spLocks noChangeArrowheads="1"/>
          </p:cNvSpPr>
          <p:nvPr/>
        </p:nvSpPr>
        <p:spPr bwMode="auto">
          <a:xfrm>
            <a:off x="676275" y="3671888"/>
            <a:ext cx="7324725" cy="1471612"/>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40000"/>
              </a:lnSpc>
              <a:spcBef>
                <a:spcPct val="0"/>
              </a:spcBef>
              <a:spcAft>
                <a:spcPct val="0"/>
              </a:spcAft>
              <a:buClrTx/>
              <a:buSzTx/>
              <a:buFontTx/>
              <a:buNone/>
              <a:tabLst/>
              <a:defRPr/>
            </a:pP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事件</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顶点</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的 最早发生时间 </a:t>
            </a:r>
            <a:r>
              <a:rPr kumimoji="1" lang="en-US" altLang="zh-CN" sz="3200" b="1" i="1" u="none" strike="noStrike" kern="0" cap="none" spc="0" normalizeH="0" baseline="0" noProof="0" dirty="0" err="1">
                <a:ln>
                  <a:noFill/>
                </a:ln>
                <a:solidFill>
                  <a:srgbClr val="000099"/>
                </a:solidFill>
                <a:effectLst/>
                <a:uLnTx/>
                <a:uFillTx/>
                <a:latin typeface="Constantia"/>
                <a:ea typeface="楷体_GB2312" pitchFamily="49" charset="-122"/>
                <a:cs typeface="+mn-cs"/>
              </a:rPr>
              <a:t>ve</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(j)</a:t>
            </a:r>
          </a:p>
          <a:p>
            <a:pPr marL="0" marR="0" lvl="0" indent="0" defTabSz="914400" eaLnBrk="1" fontAlgn="base" latinLnBrk="0" hangingPunct="1">
              <a:lnSpc>
                <a:spcPct val="140000"/>
              </a:lnSpc>
              <a:spcBef>
                <a:spcPct val="0"/>
              </a:spcBef>
              <a:spcAft>
                <a:spcPct val="0"/>
              </a:spcAft>
              <a:buClrTx/>
              <a:buSzTx/>
              <a:buFontTx/>
              <a:buNone/>
              <a:tabLst/>
              <a:defRPr/>
            </a:pP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ve</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(j) = </a:t>
            </a:r>
            <a:r>
              <a:rPr kumimoji="1" lang="zh-CN" altLang="en-US" sz="3200" b="1" i="0" u="none" strike="noStrike" kern="0" cap="none" spc="0" normalizeH="0" baseline="0" noProof="0" dirty="0">
                <a:ln>
                  <a:noFill/>
                </a:ln>
                <a:solidFill>
                  <a:srgbClr val="0000FF"/>
                </a:solidFill>
                <a:effectLst/>
                <a:uLnTx/>
                <a:uFillTx/>
                <a:latin typeface="Constantia"/>
                <a:ea typeface="楷体_GB2312" pitchFamily="49" charset="-122"/>
                <a:cs typeface="+mn-cs"/>
              </a:rPr>
              <a:t>从源点到顶点</a:t>
            </a:r>
            <a:r>
              <a:rPr kumimoji="1" lang="en-US" altLang="zh-CN" sz="3200" b="1" i="0" u="none" strike="noStrike" kern="0" cap="none" spc="0" normalizeH="0" baseline="0" noProof="0" dirty="0">
                <a:ln>
                  <a:noFill/>
                </a:ln>
                <a:solidFill>
                  <a:srgbClr val="0000FF"/>
                </a:solidFill>
                <a:effectLst/>
                <a:uLnTx/>
                <a:uFillTx/>
                <a:latin typeface="Constantia"/>
                <a:ea typeface="楷体_GB2312" pitchFamily="49" charset="-122"/>
                <a:cs typeface="+mn-cs"/>
              </a:rPr>
              <a:t>j</a:t>
            </a:r>
            <a:r>
              <a:rPr kumimoji="1" lang="zh-CN" altLang="en-US" sz="3200" b="1" i="0" u="none" strike="noStrike" kern="0" cap="none" spc="0" normalizeH="0" baseline="0" noProof="0" dirty="0">
                <a:ln>
                  <a:noFill/>
                </a:ln>
                <a:solidFill>
                  <a:srgbClr val="0000FF"/>
                </a:solidFill>
                <a:effectLst/>
                <a:uLnTx/>
                <a:uFillTx/>
                <a:latin typeface="Constantia"/>
                <a:ea typeface="楷体_GB2312" pitchFamily="49" charset="-122"/>
                <a:cs typeface="+mn-cs"/>
              </a:rPr>
              <a:t>的最长路径长度</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a:t>
            </a:r>
          </a:p>
        </p:txBody>
      </p:sp>
      <p:pic>
        <p:nvPicPr>
          <p:cNvPr id="16" name="Picture 36"/>
          <p:cNvPicPr>
            <a:picLocks noChangeAspect="1" noChangeArrowheads="1"/>
          </p:cNvPicPr>
          <p:nvPr/>
        </p:nvPicPr>
        <p:blipFill>
          <a:blip r:embed="rId4"/>
          <a:srcRect/>
          <a:stretch>
            <a:fillRect/>
          </a:stretch>
        </p:blipFill>
        <p:spPr bwMode="auto">
          <a:xfrm>
            <a:off x="428625" y="5419725"/>
            <a:ext cx="1655763" cy="1366838"/>
          </a:xfrm>
          <a:prstGeom prst="rect">
            <a:avLst/>
          </a:prstGeom>
          <a:noFill/>
          <a:ln w="9525">
            <a:noFill/>
            <a:miter lim="800000"/>
            <a:headEnd/>
            <a:tailEnd/>
          </a:ln>
        </p:spPr>
      </p:pic>
      <p:pic>
        <p:nvPicPr>
          <p:cNvPr id="17" name="Picture 37"/>
          <p:cNvPicPr>
            <a:picLocks noChangeAspect="1" noChangeArrowheads="1"/>
          </p:cNvPicPr>
          <p:nvPr/>
        </p:nvPicPr>
        <p:blipFill>
          <a:blip r:embed="rId5"/>
          <a:srcRect/>
          <a:stretch>
            <a:fillRect/>
          </a:stretch>
        </p:blipFill>
        <p:spPr bwMode="auto">
          <a:xfrm>
            <a:off x="2300288" y="5346700"/>
            <a:ext cx="6323012" cy="1511300"/>
          </a:xfrm>
          <a:prstGeom prst="rect">
            <a:avLst/>
          </a:prstGeom>
          <a:noFill/>
          <a:ln w="9525">
            <a:noFill/>
            <a:miter lim="800000"/>
            <a:headEnd/>
            <a:tailEnd/>
          </a:ln>
        </p:spPr>
      </p:pic>
    </p:spTree>
    <p:extLst>
      <p:ext uri="{BB962C8B-B14F-4D97-AF65-F5344CB8AC3E}">
        <p14:creationId xmlns:p14="http://schemas.microsoft.com/office/powerpoint/2010/main" val="16421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outVertic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完全图、稀疏图、稠密图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C4868DC0-B252-44B3-A970-AC978A8D915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911626"/>
            <a:ext cx="7543800" cy="3667671"/>
          </a:xfrm>
          <a:prstGeom prst="rect">
            <a:avLst/>
          </a:prstGeom>
          <a:noFill/>
          <a:ln w="9525">
            <a:noFill/>
            <a:miter lim="800000"/>
            <a:headEnd/>
            <a:tailEnd/>
          </a:ln>
        </p:spPr>
        <p:txBody>
          <a:bodyPr wrap="square">
            <a:spAutoFit/>
          </a:bodyPr>
          <a:lstStyle/>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假设图中有</a:t>
            </a:r>
            <a:r>
              <a:rPr kumimoji="1" lang="en-US" altLang="zh-CN" sz="2800" b="1" dirty="0">
                <a:solidFill>
                  <a:srgbClr val="000000"/>
                </a:solidFill>
                <a:latin typeface="Times New Roman" pitchFamily="18" charset="0"/>
                <a:ea typeface="楷体_GB2312" pitchFamily="49" charset="-122"/>
              </a:rPr>
              <a:t>n</a:t>
            </a:r>
            <a:r>
              <a:rPr kumimoji="1" lang="zh-CN" altLang="en-US" sz="2800" b="1" dirty="0">
                <a:solidFill>
                  <a:srgbClr val="000000"/>
                </a:solidFill>
                <a:latin typeface="Times New Roman" pitchFamily="18" charset="0"/>
                <a:ea typeface="楷体_GB2312" pitchFamily="49" charset="-122"/>
              </a:rPr>
              <a:t>个顶点，</a:t>
            </a:r>
            <a:r>
              <a:rPr kumimoji="1" lang="en-US" altLang="zh-CN" sz="2800" b="1" dirty="0">
                <a:solidFill>
                  <a:srgbClr val="000000"/>
                </a:solidFill>
                <a:latin typeface="Times New Roman" pitchFamily="18" charset="0"/>
                <a:ea typeface="楷体_GB2312" pitchFamily="49" charset="-122"/>
              </a:rPr>
              <a:t>e</a:t>
            </a:r>
            <a:r>
              <a:rPr kumimoji="1" lang="zh-CN" altLang="en-US" sz="2800" b="1" dirty="0">
                <a:solidFill>
                  <a:srgbClr val="000000"/>
                </a:solidFill>
                <a:latin typeface="Times New Roman" pitchFamily="18" charset="0"/>
                <a:ea typeface="楷体_GB2312" pitchFamily="49" charset="-122"/>
              </a:rPr>
              <a:t>条边，则</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含有</a:t>
            </a:r>
            <a:r>
              <a:rPr kumimoji="1" lang="en-US" altLang="zh-CN" sz="2800" b="1" dirty="0">
                <a:solidFill>
                  <a:srgbClr val="000000"/>
                </a:solidFill>
                <a:latin typeface="Times New Roman" pitchFamily="18" charset="0"/>
                <a:ea typeface="楷体_GB2312" pitchFamily="49" charset="-122"/>
              </a:rPr>
              <a:t>e=n(n-1)/2</a:t>
            </a:r>
            <a:r>
              <a:rPr kumimoji="1" lang="zh-CN" altLang="en-US" sz="2800" b="1" dirty="0">
                <a:solidFill>
                  <a:srgbClr val="000000"/>
                </a:solidFill>
                <a:latin typeface="Times New Roman" pitchFamily="18" charset="0"/>
                <a:ea typeface="楷体_GB2312" pitchFamily="49" charset="-122"/>
              </a:rPr>
              <a:t>条边的无向图称作</a:t>
            </a:r>
            <a:r>
              <a:rPr kumimoji="1" lang="zh-CN" altLang="en-US" sz="2800" b="1" dirty="0">
                <a:solidFill>
                  <a:srgbClr val="FF0000"/>
                </a:solidFill>
                <a:latin typeface="Times New Roman" pitchFamily="18" charset="0"/>
                <a:ea typeface="楷体_GB2312" pitchFamily="49" charset="-122"/>
              </a:rPr>
              <a:t>完全图</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含有</a:t>
            </a:r>
            <a:r>
              <a:rPr kumimoji="1" lang="en-US" altLang="zh-CN" sz="2800" b="1" dirty="0">
                <a:solidFill>
                  <a:srgbClr val="000000"/>
                </a:solidFill>
                <a:latin typeface="Times New Roman" pitchFamily="18" charset="0"/>
                <a:ea typeface="楷体_GB2312" pitchFamily="49" charset="-122"/>
              </a:rPr>
              <a:t>e=n(n-1)</a:t>
            </a:r>
            <a:r>
              <a:rPr kumimoji="1" lang="zh-CN" altLang="en-US" sz="2800" b="1" dirty="0">
                <a:solidFill>
                  <a:srgbClr val="000000"/>
                </a:solidFill>
                <a:latin typeface="Times New Roman" pitchFamily="18" charset="0"/>
                <a:ea typeface="楷体_GB2312" pitchFamily="49" charset="-122"/>
              </a:rPr>
              <a:t>条弧的有向图称作</a:t>
            </a:r>
            <a:r>
              <a:rPr kumimoji="1" lang="zh-CN" altLang="en-US" sz="2800" b="1" dirty="0">
                <a:solidFill>
                  <a:srgbClr val="FF0000"/>
                </a:solidFill>
                <a:latin typeface="Times New Roman" pitchFamily="18" charset="0"/>
                <a:ea typeface="楷体_GB2312" pitchFamily="49" charset="-122"/>
              </a:rPr>
              <a:t>有向完全图</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若边或弧的个数</a:t>
            </a:r>
            <a:r>
              <a:rPr kumimoji="1" lang="en-US" altLang="zh-CN" sz="2800" b="1" dirty="0">
                <a:solidFill>
                  <a:srgbClr val="000000"/>
                </a:solidFill>
                <a:latin typeface="Times New Roman" pitchFamily="18" charset="0"/>
                <a:ea typeface="楷体_GB2312" pitchFamily="49" charset="-122"/>
              </a:rPr>
              <a:t>e&lt;nlog</a:t>
            </a:r>
            <a:r>
              <a:rPr kumimoji="1" lang="en-US" altLang="zh-CN" sz="2800" b="1" baseline="-25000" dirty="0">
                <a:solidFill>
                  <a:srgbClr val="000000"/>
                </a:solidFill>
                <a:latin typeface="Times New Roman" pitchFamily="18" charset="0"/>
                <a:ea typeface="楷体_GB2312" pitchFamily="49" charset="-122"/>
              </a:rPr>
              <a:t>2</a:t>
            </a:r>
            <a:r>
              <a:rPr kumimoji="1" lang="en-US" altLang="zh-CN" sz="2800" b="1" dirty="0">
                <a:solidFill>
                  <a:srgbClr val="000000"/>
                </a:solidFill>
                <a:latin typeface="Times New Roman" pitchFamily="18" charset="0"/>
                <a:ea typeface="楷体_GB2312" pitchFamily="49" charset="-122"/>
              </a:rPr>
              <a:t>n</a:t>
            </a:r>
            <a:r>
              <a:rPr kumimoji="1" lang="zh-CN" altLang="en-US" sz="2800" b="1" dirty="0">
                <a:solidFill>
                  <a:srgbClr val="000000"/>
                </a:solidFill>
                <a:latin typeface="Times New Roman" pitchFamily="18" charset="0"/>
                <a:ea typeface="楷体_GB2312" pitchFamily="49" charset="-122"/>
              </a:rPr>
              <a:t>，则称作</a:t>
            </a:r>
            <a:r>
              <a:rPr kumimoji="1" lang="zh-CN" altLang="en-US" sz="2800" b="1" dirty="0">
                <a:solidFill>
                  <a:srgbClr val="FF0000"/>
                </a:solidFill>
                <a:latin typeface="Times New Roman" pitchFamily="18" charset="0"/>
                <a:ea typeface="楷体_GB2312" pitchFamily="49" charset="-122"/>
              </a:rPr>
              <a:t>稀疏图</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否则称作</a:t>
            </a:r>
            <a:r>
              <a:rPr kumimoji="1" lang="zh-CN" altLang="en-US" sz="2800" b="1" dirty="0">
                <a:solidFill>
                  <a:srgbClr val="FF0000"/>
                </a:solidFill>
                <a:latin typeface="Times New Roman" pitchFamily="18" charset="0"/>
                <a:ea typeface="楷体_GB2312" pitchFamily="49" charset="-122"/>
              </a:rPr>
              <a:t>稠密图</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val="11247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5FDFF9AD-1CF0-4FD0-9E23-B7D74C4EB33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2"/>
          <p:cNvSpPr>
            <a:spLocks noChangeArrowheads="1"/>
          </p:cNvSpPr>
          <p:nvPr/>
        </p:nvSpPr>
        <p:spPr bwMode="auto">
          <a:xfrm>
            <a:off x="1700213" y="24384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68" name="Oval 3"/>
          <p:cNvSpPr>
            <a:spLocks noChangeArrowheads="1"/>
          </p:cNvSpPr>
          <p:nvPr/>
        </p:nvSpPr>
        <p:spPr bwMode="auto">
          <a:xfrm>
            <a:off x="3224213" y="16002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69" name="Oval 4"/>
          <p:cNvSpPr>
            <a:spLocks noChangeArrowheads="1"/>
          </p:cNvSpPr>
          <p:nvPr/>
        </p:nvSpPr>
        <p:spPr bwMode="auto">
          <a:xfrm>
            <a:off x="3224213" y="3429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70" name="Oval 5"/>
          <p:cNvSpPr>
            <a:spLocks noChangeArrowheads="1"/>
          </p:cNvSpPr>
          <p:nvPr/>
        </p:nvSpPr>
        <p:spPr bwMode="auto">
          <a:xfrm>
            <a:off x="2309813" y="4343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71" name="Oval 6"/>
          <p:cNvSpPr>
            <a:spLocks noChangeArrowheads="1"/>
          </p:cNvSpPr>
          <p:nvPr/>
        </p:nvSpPr>
        <p:spPr bwMode="auto">
          <a:xfrm>
            <a:off x="4748213" y="2514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72" name="Oval 7"/>
          <p:cNvSpPr>
            <a:spLocks noChangeArrowheads="1"/>
          </p:cNvSpPr>
          <p:nvPr/>
        </p:nvSpPr>
        <p:spPr bwMode="auto">
          <a:xfrm>
            <a:off x="5205413" y="4343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73" name="Oval 8"/>
          <p:cNvSpPr>
            <a:spLocks noChangeArrowheads="1"/>
          </p:cNvSpPr>
          <p:nvPr/>
        </p:nvSpPr>
        <p:spPr bwMode="auto">
          <a:xfrm>
            <a:off x="6272213" y="16002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74" name="Oval 9"/>
          <p:cNvSpPr>
            <a:spLocks noChangeArrowheads="1"/>
          </p:cNvSpPr>
          <p:nvPr/>
        </p:nvSpPr>
        <p:spPr bwMode="auto">
          <a:xfrm>
            <a:off x="6272213" y="3429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75" name="Oval 10"/>
          <p:cNvSpPr>
            <a:spLocks noChangeArrowheads="1"/>
          </p:cNvSpPr>
          <p:nvPr/>
        </p:nvSpPr>
        <p:spPr bwMode="auto">
          <a:xfrm>
            <a:off x="7796213" y="25146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76" name="Line 11"/>
          <p:cNvSpPr>
            <a:spLocks noChangeShapeType="1"/>
          </p:cNvSpPr>
          <p:nvPr/>
        </p:nvSpPr>
        <p:spPr bwMode="auto">
          <a:xfrm flipV="1">
            <a:off x="2081213" y="18288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7" name="Line 12"/>
          <p:cNvSpPr>
            <a:spLocks noChangeShapeType="1"/>
          </p:cNvSpPr>
          <p:nvPr/>
        </p:nvSpPr>
        <p:spPr bwMode="auto">
          <a:xfrm>
            <a:off x="2157413" y="26670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8" name="Line 13"/>
          <p:cNvSpPr>
            <a:spLocks noChangeShapeType="1"/>
          </p:cNvSpPr>
          <p:nvPr/>
        </p:nvSpPr>
        <p:spPr bwMode="auto">
          <a:xfrm flipV="1">
            <a:off x="3681413" y="28194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9" name="Line 14"/>
          <p:cNvSpPr>
            <a:spLocks noChangeShapeType="1"/>
          </p:cNvSpPr>
          <p:nvPr/>
        </p:nvSpPr>
        <p:spPr bwMode="auto">
          <a:xfrm>
            <a:off x="3681413" y="1828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0" name="Line 15"/>
          <p:cNvSpPr>
            <a:spLocks noChangeShapeType="1"/>
          </p:cNvSpPr>
          <p:nvPr/>
        </p:nvSpPr>
        <p:spPr bwMode="auto">
          <a:xfrm flipV="1">
            <a:off x="5129213" y="1828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1" name="Line 16"/>
          <p:cNvSpPr>
            <a:spLocks noChangeShapeType="1"/>
          </p:cNvSpPr>
          <p:nvPr/>
        </p:nvSpPr>
        <p:spPr bwMode="auto">
          <a:xfrm>
            <a:off x="6729413" y="1828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2" name="Line 17"/>
          <p:cNvSpPr>
            <a:spLocks noChangeShapeType="1"/>
          </p:cNvSpPr>
          <p:nvPr/>
        </p:nvSpPr>
        <p:spPr bwMode="auto">
          <a:xfrm flipV="1">
            <a:off x="6729413" y="28956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3" name="Line 18"/>
          <p:cNvSpPr>
            <a:spLocks noChangeShapeType="1"/>
          </p:cNvSpPr>
          <p:nvPr/>
        </p:nvSpPr>
        <p:spPr bwMode="auto">
          <a:xfrm>
            <a:off x="5205413" y="28194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4" name="Line 19"/>
          <p:cNvSpPr>
            <a:spLocks noChangeShapeType="1"/>
          </p:cNvSpPr>
          <p:nvPr/>
        </p:nvSpPr>
        <p:spPr bwMode="auto">
          <a:xfrm>
            <a:off x="1928813" y="28956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5" name="Line 20"/>
          <p:cNvSpPr>
            <a:spLocks noChangeShapeType="1"/>
          </p:cNvSpPr>
          <p:nvPr/>
        </p:nvSpPr>
        <p:spPr bwMode="auto">
          <a:xfrm>
            <a:off x="2767013" y="45720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6" name="Line 21"/>
          <p:cNvSpPr>
            <a:spLocks noChangeShapeType="1"/>
          </p:cNvSpPr>
          <p:nvPr/>
        </p:nvSpPr>
        <p:spPr bwMode="auto">
          <a:xfrm flipV="1">
            <a:off x="5662613" y="38100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7" name="Text Box 22"/>
          <p:cNvSpPr txBox="1">
            <a:spLocks noChangeArrowheads="1"/>
          </p:cNvSpPr>
          <p:nvPr/>
        </p:nvSpPr>
        <p:spPr bwMode="auto">
          <a:xfrm>
            <a:off x="2303463" y="17065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88" name="Text Box 23"/>
          <p:cNvSpPr txBox="1">
            <a:spLocks noChangeArrowheads="1"/>
          </p:cNvSpPr>
          <p:nvPr/>
        </p:nvSpPr>
        <p:spPr bwMode="auto">
          <a:xfrm>
            <a:off x="2538413" y="26209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89" name="Text Box 24"/>
          <p:cNvSpPr txBox="1">
            <a:spLocks noChangeArrowheads="1"/>
          </p:cNvSpPr>
          <p:nvPr/>
        </p:nvSpPr>
        <p:spPr bwMode="auto">
          <a:xfrm>
            <a:off x="2227263" y="3295650"/>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90" name="Text Box 25"/>
          <p:cNvSpPr txBox="1">
            <a:spLocks noChangeArrowheads="1"/>
          </p:cNvSpPr>
          <p:nvPr/>
        </p:nvSpPr>
        <p:spPr bwMode="auto">
          <a:xfrm>
            <a:off x="3751263" y="40687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91" name="Text Box 26"/>
          <p:cNvSpPr txBox="1">
            <a:spLocks noChangeArrowheads="1"/>
          </p:cNvSpPr>
          <p:nvPr/>
        </p:nvSpPr>
        <p:spPr bwMode="auto">
          <a:xfrm>
            <a:off x="4062413" y="17065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92" name="Text Box 27"/>
          <p:cNvSpPr txBox="1">
            <a:spLocks noChangeArrowheads="1"/>
          </p:cNvSpPr>
          <p:nvPr/>
        </p:nvSpPr>
        <p:spPr bwMode="auto">
          <a:xfrm>
            <a:off x="3970338" y="2762250"/>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93" name="Text Box 28"/>
          <p:cNvSpPr txBox="1">
            <a:spLocks noChangeArrowheads="1"/>
          </p:cNvSpPr>
          <p:nvPr/>
        </p:nvSpPr>
        <p:spPr bwMode="auto">
          <a:xfrm>
            <a:off x="5427663" y="1752600"/>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94" name="Text Box 29"/>
          <p:cNvSpPr txBox="1">
            <a:spLocks noChangeArrowheads="1"/>
          </p:cNvSpPr>
          <p:nvPr/>
        </p:nvSpPr>
        <p:spPr bwMode="auto">
          <a:xfrm>
            <a:off x="5586413" y="2743200"/>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95" name="Text Box 30"/>
          <p:cNvSpPr txBox="1">
            <a:spLocks noChangeArrowheads="1"/>
          </p:cNvSpPr>
          <p:nvPr/>
        </p:nvSpPr>
        <p:spPr bwMode="auto">
          <a:xfrm>
            <a:off x="7180263" y="16303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96" name="Text Box 31"/>
          <p:cNvSpPr txBox="1">
            <a:spLocks noChangeArrowheads="1"/>
          </p:cNvSpPr>
          <p:nvPr/>
        </p:nvSpPr>
        <p:spPr bwMode="auto">
          <a:xfrm>
            <a:off x="6789738" y="28495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97" name="Text Box 32"/>
          <p:cNvSpPr txBox="1">
            <a:spLocks noChangeArrowheads="1"/>
          </p:cNvSpPr>
          <p:nvPr/>
        </p:nvSpPr>
        <p:spPr bwMode="auto">
          <a:xfrm>
            <a:off x="5570538" y="3840162"/>
            <a:ext cx="350837" cy="49212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98" name="Line 65"/>
          <p:cNvSpPr>
            <a:spLocks noChangeShapeType="1"/>
          </p:cNvSpPr>
          <p:nvPr/>
        </p:nvSpPr>
        <p:spPr bwMode="auto">
          <a:xfrm>
            <a:off x="1090613" y="6858000"/>
            <a:ext cx="7696200" cy="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9" name="Line 66"/>
          <p:cNvSpPr>
            <a:spLocks noChangeShapeType="1"/>
          </p:cNvSpPr>
          <p:nvPr/>
        </p:nvSpPr>
        <p:spPr bwMode="auto">
          <a:xfrm>
            <a:off x="8786813" y="4724400"/>
            <a:ext cx="0" cy="213360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00" name="Object 2"/>
          <p:cNvGraphicFramePr>
            <a:graphicFrameLocks noChangeAspect="1"/>
          </p:cNvGraphicFramePr>
          <p:nvPr>
            <p:extLst>
              <p:ext uri="{D42A27DB-BD31-4B8C-83A1-F6EECF244321}">
                <p14:modId xmlns:p14="http://schemas.microsoft.com/office/powerpoint/2010/main" val="2550299111"/>
              </p:ext>
            </p:extLst>
          </p:nvPr>
        </p:nvGraphicFramePr>
        <p:xfrm>
          <a:off x="1173163" y="4737100"/>
          <a:ext cx="7613650" cy="2273300"/>
        </p:xfrm>
        <a:graphic>
          <a:graphicData uri="http://schemas.openxmlformats.org/presentationml/2006/ole">
            <mc:AlternateContent xmlns:mc="http://schemas.openxmlformats.org/markup-compatibility/2006">
              <mc:Choice xmlns:v="urn:schemas-microsoft-com:vml" Requires="v">
                <p:oleObj spid="_x0000_s47598" name="文档" r:id="rId5" imgW="7612200" imgH="2273400" progId="Word.Document.8">
                  <p:embed/>
                </p:oleObj>
              </mc:Choice>
              <mc:Fallback>
                <p:oleObj name="文档" r:id="rId5" imgW="7612200" imgH="22734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163" y="4737100"/>
                        <a:ext cx="7613650"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Text Box 83"/>
          <p:cNvSpPr txBox="1">
            <a:spLocks noChangeArrowheads="1"/>
          </p:cNvSpPr>
          <p:nvPr/>
        </p:nvSpPr>
        <p:spPr bwMode="auto">
          <a:xfrm>
            <a:off x="2081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2" name="Text Box 84"/>
          <p:cNvSpPr txBox="1">
            <a:spLocks noChangeArrowheads="1"/>
          </p:cNvSpPr>
          <p:nvPr/>
        </p:nvSpPr>
        <p:spPr bwMode="auto">
          <a:xfrm>
            <a:off x="2843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3" name="Text Box 85"/>
          <p:cNvSpPr txBox="1">
            <a:spLocks noChangeArrowheads="1"/>
          </p:cNvSpPr>
          <p:nvPr/>
        </p:nvSpPr>
        <p:spPr bwMode="auto">
          <a:xfrm>
            <a:off x="3605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4" name="Text Box 86"/>
          <p:cNvSpPr txBox="1">
            <a:spLocks noChangeArrowheads="1"/>
          </p:cNvSpPr>
          <p:nvPr/>
        </p:nvSpPr>
        <p:spPr bwMode="auto">
          <a:xfrm>
            <a:off x="4367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5" name="Text Box 87"/>
          <p:cNvSpPr txBox="1">
            <a:spLocks noChangeArrowheads="1"/>
          </p:cNvSpPr>
          <p:nvPr/>
        </p:nvSpPr>
        <p:spPr bwMode="auto">
          <a:xfrm>
            <a:off x="5129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6" name="Text Box 88"/>
          <p:cNvSpPr txBox="1">
            <a:spLocks noChangeArrowheads="1"/>
          </p:cNvSpPr>
          <p:nvPr/>
        </p:nvSpPr>
        <p:spPr bwMode="auto">
          <a:xfrm>
            <a:off x="5891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7" name="Text Box 89"/>
          <p:cNvSpPr txBox="1">
            <a:spLocks noChangeArrowheads="1"/>
          </p:cNvSpPr>
          <p:nvPr/>
        </p:nvSpPr>
        <p:spPr bwMode="auto">
          <a:xfrm>
            <a:off x="6653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8" name="Text Box 90"/>
          <p:cNvSpPr txBox="1">
            <a:spLocks noChangeArrowheads="1"/>
          </p:cNvSpPr>
          <p:nvPr/>
        </p:nvSpPr>
        <p:spPr bwMode="auto">
          <a:xfrm>
            <a:off x="741521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09" name="Text Box 91"/>
          <p:cNvSpPr txBox="1">
            <a:spLocks noChangeArrowheads="1"/>
          </p:cNvSpPr>
          <p:nvPr/>
        </p:nvSpPr>
        <p:spPr bwMode="auto">
          <a:xfrm>
            <a:off x="8221663" y="54864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10" name="Text Box 92"/>
          <p:cNvSpPr txBox="1">
            <a:spLocks noChangeArrowheads="1"/>
          </p:cNvSpPr>
          <p:nvPr/>
        </p:nvSpPr>
        <p:spPr bwMode="auto">
          <a:xfrm>
            <a:off x="273526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6</a:t>
            </a:r>
          </a:p>
        </p:txBody>
      </p:sp>
      <p:sp>
        <p:nvSpPr>
          <p:cNvPr id="111" name="Text Box 93"/>
          <p:cNvSpPr txBox="1">
            <a:spLocks noChangeArrowheads="1"/>
          </p:cNvSpPr>
          <p:nvPr/>
        </p:nvSpPr>
        <p:spPr bwMode="auto">
          <a:xfrm>
            <a:off x="3529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4</a:t>
            </a:r>
          </a:p>
        </p:txBody>
      </p:sp>
      <p:sp>
        <p:nvSpPr>
          <p:cNvPr id="112" name="Text Box 94"/>
          <p:cNvSpPr txBox="1">
            <a:spLocks noChangeArrowheads="1"/>
          </p:cNvSpPr>
          <p:nvPr/>
        </p:nvSpPr>
        <p:spPr bwMode="auto">
          <a:xfrm>
            <a:off x="425926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5</a:t>
            </a:r>
          </a:p>
        </p:txBody>
      </p:sp>
      <p:sp>
        <p:nvSpPr>
          <p:cNvPr id="113" name="Text Box 95"/>
          <p:cNvSpPr txBox="1">
            <a:spLocks noChangeArrowheads="1"/>
          </p:cNvSpPr>
          <p:nvPr/>
        </p:nvSpPr>
        <p:spPr bwMode="auto">
          <a:xfrm>
            <a:off x="5815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7</a:t>
            </a:r>
          </a:p>
        </p:txBody>
      </p:sp>
      <p:sp>
        <p:nvSpPr>
          <p:cNvPr id="114" name="Text Box 96"/>
          <p:cNvSpPr txBox="1">
            <a:spLocks noChangeArrowheads="1"/>
          </p:cNvSpPr>
          <p:nvPr/>
        </p:nvSpPr>
        <p:spPr bwMode="auto">
          <a:xfrm>
            <a:off x="7339013" y="5486400"/>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11</a:t>
            </a:r>
          </a:p>
        </p:txBody>
      </p:sp>
      <p:sp>
        <p:nvSpPr>
          <p:cNvPr id="115" name="Text Box 97"/>
          <p:cNvSpPr txBox="1">
            <a:spLocks noChangeArrowheads="1"/>
          </p:cNvSpPr>
          <p:nvPr/>
        </p:nvSpPr>
        <p:spPr bwMode="auto">
          <a:xfrm>
            <a:off x="5021263" y="5486400"/>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5</a:t>
            </a:r>
          </a:p>
        </p:txBody>
      </p:sp>
      <p:sp>
        <p:nvSpPr>
          <p:cNvPr id="116" name="Text Box 98"/>
          <p:cNvSpPr txBox="1">
            <a:spLocks noChangeArrowheads="1"/>
          </p:cNvSpPr>
          <p:nvPr/>
        </p:nvSpPr>
        <p:spPr bwMode="auto">
          <a:xfrm>
            <a:off x="5053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7</a:t>
            </a:r>
          </a:p>
        </p:txBody>
      </p:sp>
      <p:sp>
        <p:nvSpPr>
          <p:cNvPr id="117" name="Text Box 99"/>
          <p:cNvSpPr txBox="1">
            <a:spLocks noChangeArrowheads="1"/>
          </p:cNvSpPr>
          <p:nvPr/>
        </p:nvSpPr>
        <p:spPr bwMode="auto">
          <a:xfrm>
            <a:off x="6577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15</a:t>
            </a:r>
          </a:p>
        </p:txBody>
      </p:sp>
      <p:sp>
        <p:nvSpPr>
          <p:cNvPr id="118" name="Text Box 100"/>
          <p:cNvSpPr txBox="1">
            <a:spLocks noChangeArrowheads="1"/>
          </p:cNvSpPr>
          <p:nvPr/>
        </p:nvSpPr>
        <p:spPr bwMode="auto">
          <a:xfrm>
            <a:off x="7339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14</a:t>
            </a:r>
          </a:p>
        </p:txBody>
      </p:sp>
      <p:sp>
        <p:nvSpPr>
          <p:cNvPr id="119" name="Text Box 101"/>
          <p:cNvSpPr txBox="1">
            <a:spLocks noChangeArrowheads="1"/>
          </p:cNvSpPr>
          <p:nvPr/>
        </p:nvSpPr>
        <p:spPr bwMode="auto">
          <a:xfrm>
            <a:off x="8101013" y="5486400"/>
            <a:ext cx="641350" cy="641350"/>
          </a:xfrm>
          <a:prstGeom prst="rect">
            <a:avLst/>
          </a:prstGeom>
          <a:solidFill>
            <a:srgbClr val="FFFF00"/>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18</a:t>
            </a:r>
          </a:p>
        </p:txBody>
      </p:sp>
      <p:sp>
        <p:nvSpPr>
          <p:cNvPr id="120" name="Text Box 62"/>
          <p:cNvSpPr txBox="1">
            <a:spLocks noChangeArrowheads="1"/>
          </p:cNvSpPr>
          <p:nvPr/>
        </p:nvSpPr>
        <p:spPr bwMode="auto">
          <a:xfrm>
            <a:off x="457200" y="1143000"/>
            <a:ext cx="676910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微软雅黑" pitchFamily="34" charset="-122"/>
                <a:ea typeface="微软雅黑" pitchFamily="34" charset="-122"/>
              </a:rPr>
              <a:t> </a:t>
            </a:r>
            <a:r>
              <a:rPr kumimoji="1" lang="zh-CN" altLang="en-US" sz="2800" b="1" dirty="0">
                <a:solidFill>
                  <a:srgbClr val="FF0000"/>
                </a:solidFill>
                <a:latin typeface="微软雅黑" pitchFamily="34" charset="-122"/>
                <a:ea typeface="微软雅黑" pitchFamily="34" charset="-122"/>
              </a:rPr>
              <a:t>事件</a:t>
            </a:r>
            <a:r>
              <a:rPr kumimoji="1" lang="zh-CN" altLang="en-US" sz="2800" b="1" dirty="0">
                <a:solidFill>
                  <a:srgbClr val="003300"/>
                </a:solidFill>
                <a:latin typeface="微软雅黑" pitchFamily="34" charset="-122"/>
                <a:ea typeface="微软雅黑" pitchFamily="34" charset="-122"/>
              </a:rPr>
              <a:t>的最早发生时间</a:t>
            </a:r>
            <a:r>
              <a:rPr kumimoji="1" lang="en-US" altLang="zh-CN" sz="2800" b="1" dirty="0">
                <a:solidFill>
                  <a:srgbClr val="003300"/>
                </a:solidFill>
                <a:latin typeface="微软雅黑" pitchFamily="34" charset="-122"/>
                <a:ea typeface="微软雅黑" pitchFamily="34" charset="-122"/>
              </a:rPr>
              <a:t>---</a:t>
            </a:r>
            <a:r>
              <a:rPr kumimoji="1" lang="en-US" altLang="zh-CN" sz="2800" b="1" dirty="0" err="1">
                <a:solidFill>
                  <a:srgbClr val="003300"/>
                </a:solidFill>
                <a:latin typeface="微软雅黑" pitchFamily="34" charset="-122"/>
                <a:ea typeface="微软雅黑" pitchFamily="34" charset="-122"/>
              </a:rPr>
              <a:t>ve</a:t>
            </a:r>
            <a:r>
              <a:rPr kumimoji="1" lang="en-US" altLang="zh-CN" sz="2800" b="1" dirty="0">
                <a:solidFill>
                  <a:srgbClr val="003300"/>
                </a:solidFill>
                <a:latin typeface="微软雅黑" pitchFamily="34" charset="-122"/>
                <a:ea typeface="微软雅黑" pitchFamily="34" charset="-122"/>
              </a:rPr>
              <a:t>(k)</a:t>
            </a:r>
            <a:endParaRPr kumimoji="1" lang="zh-CN" altLang="en-US" sz="2800" b="1" dirty="0">
              <a:solidFill>
                <a:srgbClr val="003300"/>
              </a:solidFill>
              <a:latin typeface="微软雅黑" pitchFamily="34" charset="-122"/>
              <a:ea typeface="微软雅黑" pitchFamily="34" charset="-122"/>
            </a:endParaRPr>
          </a:p>
        </p:txBody>
      </p:sp>
    </p:spTree>
    <p:extLst>
      <p:ext uri="{BB962C8B-B14F-4D97-AF65-F5344CB8AC3E}">
        <p14:creationId xmlns:p14="http://schemas.microsoft.com/office/powerpoint/2010/main" val="9246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wipe(left)">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wipe(left)">
                                      <p:cBhvr>
                                        <p:cTn id="22" dur="5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left)">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left)">
                                      <p:cBhvr>
                                        <p:cTn id="37" dur="500"/>
                                        <p:tgtEl>
                                          <p:spTgt spid="1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wipe(left)">
                                      <p:cBhvr>
                                        <p:cTn id="42" dur="500"/>
                                        <p:tgtEl>
                                          <p:spTgt spid="1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wipe(left)">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left)">
                                      <p:cBhvr>
                                        <p:cTn id="5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autoUpdateAnimBg="0"/>
      <p:bldP spid="111" grpId="0" animBg="1" autoUpdateAnimBg="0"/>
      <p:bldP spid="112" grpId="0" animBg="1" autoUpdateAnimBg="0"/>
      <p:bldP spid="113" grpId="0" animBg="1" autoUpdateAnimBg="0"/>
      <p:bldP spid="114" grpId="0" animBg="1" autoUpdateAnimBg="0"/>
      <p:bldP spid="115" grpId="0" animBg="1" autoUpdateAnimBg="0"/>
      <p:bldP spid="116" grpId="0" animBg="1" autoUpdateAnimBg="0"/>
      <p:bldP spid="117" grpId="0" animBg="1" autoUpdateAnimBg="0"/>
      <p:bldP spid="118" grpId="0" animBg="1" autoUpdateAnimBg="0"/>
      <p:bldP spid="119"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F5A6A17E-2E12-47AC-957B-B8A92E48FBE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39750" y="1689100"/>
            <a:ext cx="8135938" cy="1169987"/>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800" b="1">
                <a:solidFill>
                  <a:srgbClr val="0000FF"/>
                </a:solidFill>
                <a:latin typeface="微软雅黑" pitchFamily="34" charset="-122"/>
                <a:ea typeface="微软雅黑" pitchFamily="34" charset="-122"/>
              </a:rPr>
              <a:t>是指在不推迟整个工期的前提下</a:t>
            </a:r>
            <a:r>
              <a:rPr kumimoji="1" lang="en-US" altLang="zh-CN" sz="2800" b="1">
                <a:solidFill>
                  <a:srgbClr val="0000FF"/>
                </a:solidFill>
                <a:latin typeface="微软雅黑" pitchFamily="34" charset="-122"/>
                <a:ea typeface="微软雅黑" pitchFamily="34" charset="-122"/>
              </a:rPr>
              <a:t>,</a:t>
            </a:r>
            <a:r>
              <a:rPr kumimoji="1" lang="zh-CN" altLang="en-US" sz="2800" b="1">
                <a:solidFill>
                  <a:srgbClr val="0000FF"/>
                </a:solidFill>
                <a:latin typeface="微软雅黑" pitchFamily="34" charset="-122"/>
                <a:ea typeface="微软雅黑" pitchFamily="34" charset="-122"/>
              </a:rPr>
              <a:t>事件</a:t>
            </a:r>
            <a:r>
              <a:rPr kumimoji="1" lang="en-US" altLang="zh-CN" sz="2800" b="1">
                <a:solidFill>
                  <a:srgbClr val="0000FF"/>
                </a:solidFill>
                <a:latin typeface="微软雅黑" pitchFamily="34" charset="-122"/>
                <a:ea typeface="微软雅黑" pitchFamily="34" charset="-122"/>
              </a:rPr>
              <a:t>vk</a:t>
            </a:r>
            <a:r>
              <a:rPr kumimoji="1" lang="zh-CN" altLang="en-US" sz="2800" b="1">
                <a:solidFill>
                  <a:srgbClr val="0000FF"/>
                </a:solidFill>
                <a:latin typeface="微软雅黑" pitchFamily="34" charset="-122"/>
                <a:ea typeface="微软雅黑" pitchFamily="34" charset="-122"/>
              </a:rPr>
              <a:t>允许的最晚发生时间。</a:t>
            </a:r>
          </a:p>
        </p:txBody>
      </p:sp>
      <p:sp>
        <p:nvSpPr>
          <p:cNvPr id="14" name="Text Box 62"/>
          <p:cNvSpPr txBox="1">
            <a:spLocks noChangeArrowheads="1"/>
          </p:cNvSpPr>
          <p:nvPr/>
        </p:nvSpPr>
        <p:spPr bwMode="auto">
          <a:xfrm>
            <a:off x="357188" y="1157287"/>
            <a:ext cx="676910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微软雅黑" pitchFamily="34" charset="-122"/>
                <a:ea typeface="微软雅黑" pitchFamily="34" charset="-122"/>
              </a:rPr>
              <a:t> </a:t>
            </a:r>
            <a:r>
              <a:rPr kumimoji="1" lang="zh-CN" altLang="en-US" sz="2800" b="1" dirty="0">
                <a:solidFill>
                  <a:srgbClr val="FF0000"/>
                </a:solidFill>
                <a:latin typeface="微软雅黑" pitchFamily="34" charset="-122"/>
                <a:ea typeface="微软雅黑" pitchFamily="34" charset="-122"/>
              </a:rPr>
              <a:t>事件</a:t>
            </a:r>
            <a:r>
              <a:rPr kumimoji="1" lang="zh-CN" altLang="en-US" sz="2800" b="1" dirty="0">
                <a:solidFill>
                  <a:srgbClr val="003300"/>
                </a:solidFill>
                <a:latin typeface="微软雅黑" pitchFamily="34" charset="-122"/>
                <a:ea typeface="微软雅黑" pitchFamily="34" charset="-122"/>
              </a:rPr>
              <a:t>的最迟发生时间</a:t>
            </a:r>
            <a:r>
              <a:rPr kumimoji="1" lang="en-US" altLang="zh-CN" sz="2800" b="1" dirty="0">
                <a:solidFill>
                  <a:srgbClr val="003300"/>
                </a:solidFill>
                <a:latin typeface="微软雅黑" pitchFamily="34" charset="-122"/>
                <a:ea typeface="微软雅黑" pitchFamily="34" charset="-122"/>
              </a:rPr>
              <a:t>—</a:t>
            </a:r>
            <a:r>
              <a:rPr kumimoji="1" lang="en-US" altLang="zh-CN" sz="2800" b="1" dirty="0" err="1">
                <a:solidFill>
                  <a:srgbClr val="003300"/>
                </a:solidFill>
                <a:latin typeface="微软雅黑" pitchFamily="34" charset="-122"/>
                <a:ea typeface="微软雅黑" pitchFamily="34" charset="-122"/>
              </a:rPr>
              <a:t>vl</a:t>
            </a:r>
            <a:r>
              <a:rPr kumimoji="1" lang="en-US" altLang="zh-CN" sz="2800" b="1" dirty="0">
                <a:solidFill>
                  <a:srgbClr val="003300"/>
                </a:solidFill>
                <a:latin typeface="微软雅黑" pitchFamily="34" charset="-122"/>
                <a:ea typeface="微软雅黑" pitchFamily="34" charset="-122"/>
              </a:rPr>
              <a:t>(k)</a:t>
            </a:r>
            <a:endParaRPr kumimoji="1" lang="zh-CN" altLang="en-US" sz="2800" b="1" dirty="0">
              <a:solidFill>
                <a:srgbClr val="003300"/>
              </a:solidFill>
              <a:latin typeface="微软雅黑" pitchFamily="34" charset="-122"/>
              <a:ea typeface="微软雅黑" pitchFamily="34" charset="-122"/>
            </a:endParaRPr>
          </a:p>
        </p:txBody>
      </p:sp>
      <p:pic>
        <p:nvPicPr>
          <p:cNvPr id="15" name="Picture 2"/>
          <p:cNvPicPr>
            <a:picLocks noChangeAspect="1" noChangeArrowheads="1"/>
          </p:cNvPicPr>
          <p:nvPr/>
        </p:nvPicPr>
        <p:blipFill>
          <a:blip r:embed="rId4"/>
          <a:srcRect/>
          <a:stretch>
            <a:fillRect/>
          </a:stretch>
        </p:blipFill>
        <p:spPr bwMode="auto">
          <a:xfrm>
            <a:off x="611188" y="5292725"/>
            <a:ext cx="1806575" cy="1428750"/>
          </a:xfrm>
          <a:prstGeom prst="rect">
            <a:avLst/>
          </a:prstGeom>
          <a:noFill/>
          <a:ln w="9525">
            <a:noFill/>
            <a:miter lim="800000"/>
            <a:headEnd/>
            <a:tailEnd/>
          </a:ln>
        </p:spPr>
      </p:pic>
      <p:pic>
        <p:nvPicPr>
          <p:cNvPr id="16" name="Picture 3"/>
          <p:cNvPicPr>
            <a:picLocks noChangeAspect="1" noChangeArrowheads="1"/>
          </p:cNvPicPr>
          <p:nvPr/>
        </p:nvPicPr>
        <p:blipFill>
          <a:blip r:embed="rId5"/>
          <a:srcRect/>
          <a:stretch>
            <a:fillRect/>
          </a:stretch>
        </p:blipFill>
        <p:spPr bwMode="auto">
          <a:xfrm>
            <a:off x="2627313" y="5384800"/>
            <a:ext cx="6235700" cy="1473200"/>
          </a:xfrm>
          <a:prstGeom prst="rect">
            <a:avLst/>
          </a:prstGeom>
          <a:noFill/>
          <a:ln w="9525">
            <a:noFill/>
            <a:miter lim="800000"/>
            <a:headEnd/>
            <a:tailEnd/>
          </a:ln>
        </p:spPr>
      </p:pic>
      <p:sp>
        <p:nvSpPr>
          <p:cNvPr id="17" name="Text Box 4"/>
          <p:cNvSpPr txBox="1">
            <a:spLocks noChangeArrowheads="1"/>
          </p:cNvSpPr>
          <p:nvPr/>
        </p:nvSpPr>
        <p:spPr bwMode="auto">
          <a:xfrm>
            <a:off x="838200" y="2884487"/>
            <a:ext cx="7010400" cy="2160588"/>
          </a:xfrm>
          <a:prstGeom prst="rect">
            <a:avLst/>
          </a:prstGeom>
          <a:solidFill>
            <a:srgbClr val="FFFFFF"/>
          </a:solidFill>
          <a:ln w="25400" cap="flat" cmpd="sng" algn="ctr">
            <a:solidFill>
              <a:srgbClr val="009DD9"/>
            </a:solidFill>
            <a:prstDash val="solid"/>
            <a:headEnd type="none" w="sm" len="sm"/>
            <a:tailEnd type="none" w="sm" len="sm"/>
          </a:ln>
          <a:effectLst/>
        </p:spPr>
        <p:txBody>
          <a:bodyPr wrap="square">
            <a:spAutoFit/>
          </a:bodyPr>
          <a:lstStyle/>
          <a:p>
            <a:pPr marL="0" marR="0" lvl="0" indent="0" algn="just" defTabSz="914400" eaLnBrk="1" fontAlgn="base" latinLnBrk="0" hangingPunct="1">
              <a:lnSpc>
                <a:spcPct val="14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从后往回计算</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a:t>
            </a:r>
            <a:r>
              <a:rPr kumimoji="1" lang="zh-CN" altLang="en-US" sz="3200" b="1" i="0" u="none" strike="noStrike" kern="0" cap="none" spc="0" normalizeH="0" baseline="0" noProof="0" dirty="0">
                <a:ln>
                  <a:noFill/>
                </a:ln>
                <a:solidFill>
                  <a:srgbClr val="FF3300"/>
                </a:solidFill>
                <a:effectLst/>
                <a:uLnTx/>
                <a:uFillTx/>
                <a:latin typeface="Constantia"/>
                <a:ea typeface="楷体_GB2312" pitchFamily="49" charset="-122"/>
                <a:cs typeface="+mn-cs"/>
              </a:rPr>
              <a:t>从汇点开始计算</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a:t>
            </a:r>
          </a:p>
          <a:p>
            <a:pPr marL="0" marR="0" lvl="0" indent="0" algn="just" defTabSz="914400" eaLnBrk="1" fontAlgn="base" latinLnBrk="0" hangingPunct="1">
              <a:lnSpc>
                <a:spcPct val="140000"/>
              </a:lnSpc>
              <a:spcBef>
                <a:spcPct val="0"/>
              </a:spcBef>
              <a:spcAft>
                <a:spcPct val="0"/>
              </a:spcAft>
              <a:buClrTx/>
              <a:buSzTx/>
              <a:buFontTx/>
              <a:buNone/>
              <a:tabLst/>
              <a:defRPr/>
            </a:pP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vl</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(k) = </a:t>
            </a: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vn</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的最早发生时间</a:t>
            </a: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ve</a:t>
            </a:r>
            <a:r>
              <a:rPr kumimoji="1" lang="en-US" altLang="zh-CN" sz="3200" b="1" i="0" u="none" strike="noStrike" kern="0" cap="none" spc="0" normalizeH="0" baseline="0" noProof="0" dirty="0">
                <a:ln>
                  <a:noFill/>
                </a:ln>
                <a:solidFill>
                  <a:srgbClr val="000099"/>
                </a:solidFill>
                <a:effectLst/>
                <a:uLnTx/>
                <a:uFillTx/>
                <a:latin typeface="Constantia"/>
                <a:ea typeface="楷体_GB2312" pitchFamily="49" charset="-122"/>
                <a:cs typeface="+mn-cs"/>
              </a:rPr>
              <a:t>(n)-</a:t>
            </a: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vk</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到</a:t>
            </a:r>
            <a:r>
              <a:rPr kumimoji="1" lang="en-US" altLang="zh-CN" sz="3200" b="1" i="0" u="none" strike="noStrike" kern="0" cap="none" spc="0" normalizeH="0" baseline="0" noProof="0" dirty="0" err="1">
                <a:ln>
                  <a:noFill/>
                </a:ln>
                <a:solidFill>
                  <a:srgbClr val="000099"/>
                </a:solidFill>
                <a:effectLst/>
                <a:uLnTx/>
                <a:uFillTx/>
                <a:latin typeface="Constantia"/>
                <a:ea typeface="楷体_GB2312" pitchFamily="49" charset="-122"/>
                <a:cs typeface="+mn-cs"/>
              </a:rPr>
              <a:t>vn</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的</a:t>
            </a:r>
            <a:r>
              <a:rPr kumimoji="1" lang="zh-CN" altLang="en-US" sz="3200" b="1" i="0" u="none" strike="noStrike" kern="0" cap="none" spc="0" normalizeH="0" baseline="0" noProof="0" dirty="0">
                <a:ln>
                  <a:noFill/>
                </a:ln>
                <a:solidFill>
                  <a:srgbClr val="FF3300"/>
                </a:solidFill>
                <a:effectLst/>
                <a:uLnTx/>
                <a:uFillTx/>
                <a:latin typeface="Constantia"/>
                <a:ea typeface="楷体_GB2312" pitchFamily="49" charset="-122"/>
                <a:cs typeface="+mn-cs"/>
              </a:rPr>
              <a:t>最长</a:t>
            </a: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路径长度</a:t>
            </a:r>
          </a:p>
        </p:txBody>
      </p:sp>
    </p:spTree>
    <p:extLst>
      <p:ext uri="{BB962C8B-B14F-4D97-AF65-F5344CB8AC3E}">
        <p14:creationId xmlns:p14="http://schemas.microsoft.com/office/powerpoint/2010/main" val="387019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ou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112</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CC7E0B8A-4A23-4599-A352-C7A0B52117C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Line 65"/>
          <p:cNvSpPr>
            <a:spLocks noChangeShapeType="1"/>
          </p:cNvSpPr>
          <p:nvPr/>
        </p:nvSpPr>
        <p:spPr bwMode="auto">
          <a:xfrm>
            <a:off x="685800" y="6276975"/>
            <a:ext cx="7696200" cy="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 name="Line 66"/>
          <p:cNvSpPr>
            <a:spLocks noChangeShapeType="1"/>
          </p:cNvSpPr>
          <p:nvPr/>
        </p:nvSpPr>
        <p:spPr bwMode="auto">
          <a:xfrm>
            <a:off x="8382000" y="4143375"/>
            <a:ext cx="0" cy="213360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5" name="Object 2"/>
          <p:cNvGraphicFramePr>
            <a:graphicFrameLocks noChangeAspect="1"/>
          </p:cNvGraphicFramePr>
          <p:nvPr/>
        </p:nvGraphicFramePr>
        <p:xfrm>
          <a:off x="768350" y="4156075"/>
          <a:ext cx="7613650" cy="2273300"/>
        </p:xfrm>
        <a:graphic>
          <a:graphicData uri="http://schemas.openxmlformats.org/presentationml/2006/ole">
            <mc:AlternateContent xmlns:mc="http://schemas.openxmlformats.org/markup-compatibility/2006">
              <mc:Choice xmlns:v="urn:schemas-microsoft-com:vml" Requires="v">
                <p:oleObj spid="_x0000_s48620" name="文档" r:id="rId5" imgW="7612200" imgH="2273400" progId="Word.Document.8">
                  <p:embed/>
                </p:oleObj>
              </mc:Choice>
              <mc:Fallback>
                <p:oleObj name="文档" r:id="rId5" imgW="7612200" imgH="227340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4156075"/>
                        <a:ext cx="7613650"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83"/>
          <p:cNvSpPr txBox="1">
            <a:spLocks noChangeArrowheads="1"/>
          </p:cNvSpPr>
          <p:nvPr/>
        </p:nvSpPr>
        <p:spPr bwMode="auto">
          <a:xfrm>
            <a:off x="1676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7" name="Text Box 84"/>
          <p:cNvSpPr txBox="1">
            <a:spLocks noChangeArrowheads="1"/>
          </p:cNvSpPr>
          <p:nvPr/>
        </p:nvSpPr>
        <p:spPr bwMode="auto">
          <a:xfrm>
            <a:off x="2438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8" name="Text Box 85"/>
          <p:cNvSpPr txBox="1">
            <a:spLocks noChangeArrowheads="1"/>
          </p:cNvSpPr>
          <p:nvPr/>
        </p:nvSpPr>
        <p:spPr bwMode="auto">
          <a:xfrm>
            <a:off x="3200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19" name="Text Box 86"/>
          <p:cNvSpPr txBox="1">
            <a:spLocks noChangeArrowheads="1"/>
          </p:cNvSpPr>
          <p:nvPr/>
        </p:nvSpPr>
        <p:spPr bwMode="auto">
          <a:xfrm>
            <a:off x="3962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0" name="Text Box 87"/>
          <p:cNvSpPr txBox="1">
            <a:spLocks noChangeArrowheads="1"/>
          </p:cNvSpPr>
          <p:nvPr/>
        </p:nvSpPr>
        <p:spPr bwMode="auto">
          <a:xfrm>
            <a:off x="4724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1" name="Text Box 88"/>
          <p:cNvSpPr txBox="1">
            <a:spLocks noChangeArrowheads="1"/>
          </p:cNvSpPr>
          <p:nvPr/>
        </p:nvSpPr>
        <p:spPr bwMode="auto">
          <a:xfrm>
            <a:off x="5486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2" name="Text Box 89"/>
          <p:cNvSpPr txBox="1">
            <a:spLocks noChangeArrowheads="1"/>
          </p:cNvSpPr>
          <p:nvPr/>
        </p:nvSpPr>
        <p:spPr bwMode="auto">
          <a:xfrm>
            <a:off x="6248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3" name="Text Box 90"/>
          <p:cNvSpPr txBox="1">
            <a:spLocks noChangeArrowheads="1"/>
          </p:cNvSpPr>
          <p:nvPr/>
        </p:nvSpPr>
        <p:spPr bwMode="auto">
          <a:xfrm>
            <a:off x="701040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4" name="Text Box 91"/>
          <p:cNvSpPr txBox="1">
            <a:spLocks noChangeArrowheads="1"/>
          </p:cNvSpPr>
          <p:nvPr/>
        </p:nvSpPr>
        <p:spPr bwMode="auto">
          <a:xfrm>
            <a:off x="7816850" y="4905375"/>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p>
        </p:txBody>
      </p:sp>
      <p:sp>
        <p:nvSpPr>
          <p:cNvPr id="25" name="Text Box 92"/>
          <p:cNvSpPr txBox="1">
            <a:spLocks noChangeArrowheads="1"/>
          </p:cNvSpPr>
          <p:nvPr/>
        </p:nvSpPr>
        <p:spPr bwMode="auto">
          <a:xfrm>
            <a:off x="233045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6</a:t>
            </a:r>
          </a:p>
        </p:txBody>
      </p:sp>
      <p:sp>
        <p:nvSpPr>
          <p:cNvPr id="26" name="Text Box 93"/>
          <p:cNvSpPr txBox="1">
            <a:spLocks noChangeArrowheads="1"/>
          </p:cNvSpPr>
          <p:nvPr/>
        </p:nvSpPr>
        <p:spPr bwMode="auto">
          <a:xfrm>
            <a:off x="312420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4</a:t>
            </a:r>
          </a:p>
        </p:txBody>
      </p:sp>
      <p:sp>
        <p:nvSpPr>
          <p:cNvPr id="27" name="Text Box 94"/>
          <p:cNvSpPr txBox="1">
            <a:spLocks noChangeArrowheads="1"/>
          </p:cNvSpPr>
          <p:nvPr/>
        </p:nvSpPr>
        <p:spPr bwMode="auto">
          <a:xfrm>
            <a:off x="385445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5</a:t>
            </a:r>
          </a:p>
        </p:txBody>
      </p:sp>
      <p:sp>
        <p:nvSpPr>
          <p:cNvPr id="28" name="Text Box 95"/>
          <p:cNvSpPr txBox="1">
            <a:spLocks noChangeArrowheads="1"/>
          </p:cNvSpPr>
          <p:nvPr/>
        </p:nvSpPr>
        <p:spPr bwMode="auto">
          <a:xfrm>
            <a:off x="541020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7</a:t>
            </a:r>
          </a:p>
        </p:txBody>
      </p:sp>
      <p:sp>
        <p:nvSpPr>
          <p:cNvPr id="29" name="Text Box 96"/>
          <p:cNvSpPr txBox="1">
            <a:spLocks noChangeArrowheads="1"/>
          </p:cNvSpPr>
          <p:nvPr/>
        </p:nvSpPr>
        <p:spPr bwMode="auto">
          <a:xfrm>
            <a:off x="693420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11</a:t>
            </a:r>
          </a:p>
        </p:txBody>
      </p:sp>
      <p:sp>
        <p:nvSpPr>
          <p:cNvPr id="30" name="Text Box 97"/>
          <p:cNvSpPr txBox="1">
            <a:spLocks noChangeArrowheads="1"/>
          </p:cNvSpPr>
          <p:nvPr/>
        </p:nvSpPr>
        <p:spPr bwMode="auto">
          <a:xfrm>
            <a:off x="461645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5</a:t>
            </a:r>
          </a:p>
        </p:txBody>
      </p:sp>
      <p:sp>
        <p:nvSpPr>
          <p:cNvPr id="31" name="Text Box 98"/>
          <p:cNvSpPr txBox="1">
            <a:spLocks noChangeArrowheads="1"/>
          </p:cNvSpPr>
          <p:nvPr/>
        </p:nvSpPr>
        <p:spPr bwMode="auto">
          <a:xfrm>
            <a:off x="4648200" y="4905375"/>
            <a:ext cx="641350" cy="641350"/>
          </a:xfrm>
          <a:prstGeom prst="rect">
            <a:avLst/>
          </a:prstGeom>
          <a:solidFill>
            <a:srgbClr val="C673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7</a:t>
            </a:r>
          </a:p>
        </p:txBody>
      </p:sp>
      <p:sp>
        <p:nvSpPr>
          <p:cNvPr id="32" name="Text Box 99"/>
          <p:cNvSpPr txBox="1">
            <a:spLocks noChangeArrowheads="1"/>
          </p:cNvSpPr>
          <p:nvPr/>
        </p:nvSpPr>
        <p:spPr bwMode="auto">
          <a:xfrm>
            <a:off x="617220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15</a:t>
            </a:r>
          </a:p>
        </p:txBody>
      </p:sp>
      <p:sp>
        <p:nvSpPr>
          <p:cNvPr id="33" name="Text Box 100"/>
          <p:cNvSpPr txBox="1">
            <a:spLocks noChangeArrowheads="1"/>
          </p:cNvSpPr>
          <p:nvPr/>
        </p:nvSpPr>
        <p:spPr bwMode="auto">
          <a:xfrm>
            <a:off x="6934200" y="4905375"/>
            <a:ext cx="641350" cy="641350"/>
          </a:xfrm>
          <a:prstGeom prst="rect">
            <a:avLst/>
          </a:prstGeom>
          <a:solidFill>
            <a:srgbClr val="C673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14</a:t>
            </a:r>
          </a:p>
        </p:txBody>
      </p:sp>
      <p:sp>
        <p:nvSpPr>
          <p:cNvPr id="34" name="Text Box 101"/>
          <p:cNvSpPr txBox="1">
            <a:spLocks noChangeArrowheads="1"/>
          </p:cNvSpPr>
          <p:nvPr/>
        </p:nvSpPr>
        <p:spPr bwMode="auto">
          <a:xfrm>
            <a:off x="7696200" y="4905375"/>
            <a:ext cx="64135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18</a:t>
            </a:r>
          </a:p>
        </p:txBody>
      </p:sp>
      <p:sp>
        <p:nvSpPr>
          <p:cNvPr id="35" name="Text Box 102"/>
          <p:cNvSpPr txBox="1">
            <a:spLocks noChangeArrowheads="1"/>
          </p:cNvSpPr>
          <p:nvPr/>
        </p:nvSpPr>
        <p:spPr bwMode="auto">
          <a:xfrm>
            <a:off x="7664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36" name="Text Box 103"/>
          <p:cNvSpPr txBox="1">
            <a:spLocks noChangeArrowheads="1"/>
          </p:cNvSpPr>
          <p:nvPr/>
        </p:nvSpPr>
        <p:spPr bwMode="auto">
          <a:xfrm>
            <a:off x="6902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37" name="Text Box 104"/>
          <p:cNvSpPr txBox="1">
            <a:spLocks noChangeArrowheads="1"/>
          </p:cNvSpPr>
          <p:nvPr/>
        </p:nvSpPr>
        <p:spPr bwMode="auto">
          <a:xfrm>
            <a:off x="6140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38" name="Text Box 105"/>
          <p:cNvSpPr txBox="1">
            <a:spLocks noChangeArrowheads="1"/>
          </p:cNvSpPr>
          <p:nvPr/>
        </p:nvSpPr>
        <p:spPr bwMode="auto">
          <a:xfrm>
            <a:off x="5378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39" name="Text Box 106"/>
          <p:cNvSpPr txBox="1">
            <a:spLocks noChangeArrowheads="1"/>
          </p:cNvSpPr>
          <p:nvPr/>
        </p:nvSpPr>
        <p:spPr bwMode="auto">
          <a:xfrm>
            <a:off x="464820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40" name="Text Box 107"/>
          <p:cNvSpPr txBox="1">
            <a:spLocks noChangeArrowheads="1"/>
          </p:cNvSpPr>
          <p:nvPr/>
        </p:nvSpPr>
        <p:spPr bwMode="auto">
          <a:xfrm>
            <a:off x="3854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41" name="Text Box 108"/>
          <p:cNvSpPr txBox="1">
            <a:spLocks noChangeArrowheads="1"/>
          </p:cNvSpPr>
          <p:nvPr/>
        </p:nvSpPr>
        <p:spPr bwMode="auto">
          <a:xfrm>
            <a:off x="312420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42" name="Text Box 109"/>
          <p:cNvSpPr txBox="1">
            <a:spLocks noChangeArrowheads="1"/>
          </p:cNvSpPr>
          <p:nvPr/>
        </p:nvSpPr>
        <p:spPr bwMode="auto">
          <a:xfrm>
            <a:off x="2330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43" name="Text Box 110"/>
          <p:cNvSpPr txBox="1">
            <a:spLocks noChangeArrowheads="1"/>
          </p:cNvSpPr>
          <p:nvPr/>
        </p:nvSpPr>
        <p:spPr bwMode="auto">
          <a:xfrm>
            <a:off x="1568450" y="5591175"/>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18</a:t>
            </a:r>
          </a:p>
        </p:txBody>
      </p:sp>
      <p:sp>
        <p:nvSpPr>
          <p:cNvPr id="44" name="Text Box 111"/>
          <p:cNvSpPr txBox="1">
            <a:spLocks noChangeArrowheads="1"/>
          </p:cNvSpPr>
          <p:nvPr/>
        </p:nvSpPr>
        <p:spPr bwMode="auto">
          <a:xfrm>
            <a:off x="6140450" y="5591175"/>
            <a:ext cx="641350" cy="641350"/>
          </a:xfrm>
          <a:prstGeom prst="rect">
            <a:avLst/>
          </a:prstGeom>
          <a:solidFill>
            <a:srgbClr val="DFAFFF"/>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16</a:t>
            </a:r>
          </a:p>
        </p:txBody>
      </p:sp>
      <p:sp>
        <p:nvSpPr>
          <p:cNvPr id="45" name="Text Box 112"/>
          <p:cNvSpPr txBox="1">
            <a:spLocks noChangeArrowheads="1"/>
          </p:cNvSpPr>
          <p:nvPr/>
        </p:nvSpPr>
        <p:spPr bwMode="auto">
          <a:xfrm>
            <a:off x="6934200" y="5591175"/>
            <a:ext cx="641350" cy="641350"/>
          </a:xfrm>
          <a:prstGeom prst="rect">
            <a:avLst/>
          </a:prstGeom>
          <a:solidFill>
            <a:srgbClr val="DFAFFF"/>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14</a:t>
            </a:r>
          </a:p>
        </p:txBody>
      </p:sp>
      <p:sp>
        <p:nvSpPr>
          <p:cNvPr id="46" name="Text Box 113"/>
          <p:cNvSpPr txBox="1">
            <a:spLocks noChangeArrowheads="1"/>
          </p:cNvSpPr>
          <p:nvPr/>
        </p:nvSpPr>
        <p:spPr bwMode="auto">
          <a:xfrm>
            <a:off x="4648200" y="5591175"/>
            <a:ext cx="60960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8</a:t>
            </a:r>
          </a:p>
        </p:txBody>
      </p:sp>
      <p:sp>
        <p:nvSpPr>
          <p:cNvPr id="47" name="Text Box 114"/>
          <p:cNvSpPr txBox="1">
            <a:spLocks noChangeArrowheads="1"/>
          </p:cNvSpPr>
          <p:nvPr/>
        </p:nvSpPr>
        <p:spPr bwMode="auto">
          <a:xfrm>
            <a:off x="2362200" y="5591175"/>
            <a:ext cx="60960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6</a:t>
            </a:r>
          </a:p>
        </p:txBody>
      </p:sp>
      <p:sp>
        <p:nvSpPr>
          <p:cNvPr id="48" name="Text Box 115"/>
          <p:cNvSpPr txBox="1">
            <a:spLocks noChangeArrowheads="1"/>
          </p:cNvSpPr>
          <p:nvPr/>
        </p:nvSpPr>
        <p:spPr bwMode="auto">
          <a:xfrm>
            <a:off x="3124200" y="5591175"/>
            <a:ext cx="60960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6</a:t>
            </a:r>
          </a:p>
        </p:txBody>
      </p:sp>
      <p:sp>
        <p:nvSpPr>
          <p:cNvPr id="49" name="Text Box 117"/>
          <p:cNvSpPr txBox="1">
            <a:spLocks noChangeArrowheads="1"/>
          </p:cNvSpPr>
          <p:nvPr/>
        </p:nvSpPr>
        <p:spPr bwMode="auto">
          <a:xfrm>
            <a:off x="5410200" y="5591175"/>
            <a:ext cx="641350" cy="641350"/>
          </a:xfrm>
          <a:prstGeom prst="rect">
            <a:avLst/>
          </a:prstGeom>
          <a:solidFill>
            <a:srgbClr val="DFAFFF"/>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10</a:t>
            </a:r>
          </a:p>
        </p:txBody>
      </p:sp>
      <p:sp>
        <p:nvSpPr>
          <p:cNvPr id="50" name="Text Box 118"/>
          <p:cNvSpPr txBox="1">
            <a:spLocks noChangeArrowheads="1"/>
          </p:cNvSpPr>
          <p:nvPr/>
        </p:nvSpPr>
        <p:spPr bwMode="auto">
          <a:xfrm>
            <a:off x="3886200" y="5591175"/>
            <a:ext cx="60960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8</a:t>
            </a:r>
          </a:p>
        </p:txBody>
      </p:sp>
      <p:sp>
        <p:nvSpPr>
          <p:cNvPr id="51" name="Text Box 119"/>
          <p:cNvSpPr txBox="1">
            <a:spLocks noChangeArrowheads="1"/>
          </p:cNvSpPr>
          <p:nvPr/>
        </p:nvSpPr>
        <p:spPr bwMode="auto">
          <a:xfrm>
            <a:off x="1600200" y="5591175"/>
            <a:ext cx="609600" cy="641350"/>
          </a:xfrm>
          <a:prstGeom prst="rect">
            <a:avLst/>
          </a:prstGeom>
          <a:solidFill>
            <a:srgbClr val="DFAF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0</a:t>
            </a:r>
          </a:p>
        </p:txBody>
      </p:sp>
      <p:sp>
        <p:nvSpPr>
          <p:cNvPr id="52" name="Text Box 120"/>
          <p:cNvSpPr txBox="1">
            <a:spLocks noChangeArrowheads="1"/>
          </p:cNvSpPr>
          <p:nvPr/>
        </p:nvSpPr>
        <p:spPr bwMode="auto">
          <a:xfrm>
            <a:off x="4648200" y="5635625"/>
            <a:ext cx="641350" cy="641350"/>
          </a:xfrm>
          <a:prstGeom prst="rect">
            <a:avLst/>
          </a:prstGeom>
          <a:solidFill>
            <a:srgbClr val="C673FF"/>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0000FF"/>
                </a:solidFill>
                <a:latin typeface="Times New Roman" pitchFamily="18" charset="0"/>
              </a:rPr>
              <a:t>7</a:t>
            </a:r>
          </a:p>
        </p:txBody>
      </p:sp>
      <p:sp>
        <p:nvSpPr>
          <p:cNvPr id="53" name="Text Box 121"/>
          <p:cNvSpPr txBox="1">
            <a:spLocks noChangeArrowheads="1"/>
          </p:cNvSpPr>
          <p:nvPr/>
        </p:nvSpPr>
        <p:spPr bwMode="auto">
          <a:xfrm>
            <a:off x="2470150" y="6365875"/>
            <a:ext cx="6173788" cy="492125"/>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FF"/>
                </a:solidFill>
                <a:effectLst/>
                <a:uLnTx/>
                <a:uFillTx/>
                <a:latin typeface="Constantia"/>
                <a:ea typeface="隶书" pitchFamily="49" charset="-122"/>
                <a:cs typeface="+mn-cs"/>
              </a:rPr>
              <a:t>拓扑有序序列</a:t>
            </a:r>
            <a:r>
              <a:rPr kumimoji="1" lang="en-US" altLang="zh-CN" sz="2600" b="1" i="0" u="none" strike="noStrike" kern="0" cap="none" spc="0" normalizeH="0" baseline="0" noProof="0" dirty="0">
                <a:ln>
                  <a:noFill/>
                </a:ln>
                <a:solidFill>
                  <a:srgbClr val="0000FF"/>
                </a:solidFill>
                <a:effectLst/>
                <a:uLnTx/>
                <a:uFillTx/>
                <a:latin typeface="Constantia"/>
                <a:ea typeface="隶书" pitchFamily="49" charset="-122"/>
                <a:cs typeface="+mn-cs"/>
              </a:rPr>
              <a:t>:  a - d - f - c - b - e - h - g - k</a:t>
            </a:r>
            <a:endParaRPr kumimoji="1" lang="en-US" altLang="zh-CN" sz="2600" b="1" i="0" u="none" strike="noStrike" kern="0" cap="none" spc="0" normalizeH="0" baseline="0" noProof="0" dirty="0">
              <a:ln>
                <a:noFill/>
              </a:ln>
              <a:solidFill>
                <a:srgbClr val="0000FF"/>
              </a:solidFill>
              <a:effectLst/>
              <a:uLnTx/>
              <a:uFillTx/>
              <a:latin typeface="Constantia"/>
              <a:ea typeface="宋体"/>
              <a:cs typeface="+mn-cs"/>
            </a:endParaRPr>
          </a:p>
        </p:txBody>
      </p:sp>
      <p:grpSp>
        <p:nvGrpSpPr>
          <p:cNvPr id="54" name="组合 73"/>
          <p:cNvGrpSpPr>
            <a:grpSpLocks/>
          </p:cNvGrpSpPr>
          <p:nvPr/>
        </p:nvGrpSpPr>
        <p:grpSpPr bwMode="auto">
          <a:xfrm>
            <a:off x="1643063" y="1114425"/>
            <a:ext cx="6286500" cy="3000375"/>
            <a:chOff x="1295400" y="228600"/>
            <a:chExt cx="6553200" cy="3200400"/>
          </a:xfrm>
        </p:grpSpPr>
        <p:sp>
          <p:nvSpPr>
            <p:cNvPr id="55"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56"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57"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58"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59"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60"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61"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62"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63"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64"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5"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6"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7"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8"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9"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0"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1"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2"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3"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4"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5"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76"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77"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78"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79"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80"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81"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82"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83"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84"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85"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sp>
        <p:nvSpPr>
          <p:cNvPr id="86" name="Text Box 62"/>
          <p:cNvSpPr txBox="1">
            <a:spLocks noChangeArrowheads="1"/>
          </p:cNvSpPr>
          <p:nvPr/>
        </p:nvSpPr>
        <p:spPr bwMode="auto">
          <a:xfrm>
            <a:off x="393700" y="569844"/>
            <a:ext cx="676910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微软雅黑" pitchFamily="34" charset="-122"/>
                <a:ea typeface="微软雅黑" pitchFamily="34" charset="-122"/>
              </a:rPr>
              <a:t> </a:t>
            </a:r>
            <a:r>
              <a:rPr kumimoji="1" lang="zh-CN" altLang="en-US" sz="2800" b="1" dirty="0">
                <a:solidFill>
                  <a:srgbClr val="FF0000"/>
                </a:solidFill>
                <a:latin typeface="微软雅黑" pitchFamily="34" charset="-122"/>
                <a:ea typeface="微软雅黑" pitchFamily="34" charset="-122"/>
              </a:rPr>
              <a:t>事件</a:t>
            </a:r>
            <a:r>
              <a:rPr kumimoji="1" lang="zh-CN" altLang="en-US" sz="2800" b="1" dirty="0">
                <a:solidFill>
                  <a:srgbClr val="003300"/>
                </a:solidFill>
                <a:latin typeface="微软雅黑" pitchFamily="34" charset="-122"/>
                <a:ea typeface="微软雅黑" pitchFamily="34" charset="-122"/>
              </a:rPr>
              <a:t>的最迟发生时间</a:t>
            </a:r>
            <a:r>
              <a:rPr kumimoji="1" lang="en-US" altLang="zh-CN" sz="2800" b="1" dirty="0">
                <a:solidFill>
                  <a:srgbClr val="003300"/>
                </a:solidFill>
                <a:latin typeface="微软雅黑" pitchFamily="34" charset="-122"/>
                <a:ea typeface="微软雅黑" pitchFamily="34" charset="-122"/>
              </a:rPr>
              <a:t>—</a:t>
            </a:r>
            <a:r>
              <a:rPr kumimoji="1" lang="en-US" altLang="zh-CN" sz="2800" b="1" dirty="0" err="1">
                <a:solidFill>
                  <a:srgbClr val="003300"/>
                </a:solidFill>
                <a:latin typeface="微软雅黑" pitchFamily="34" charset="-122"/>
                <a:ea typeface="微软雅黑" pitchFamily="34" charset="-122"/>
              </a:rPr>
              <a:t>vl</a:t>
            </a:r>
            <a:r>
              <a:rPr kumimoji="1" lang="en-US" altLang="zh-CN" sz="2800" b="1" dirty="0">
                <a:solidFill>
                  <a:srgbClr val="003300"/>
                </a:solidFill>
                <a:latin typeface="微软雅黑" pitchFamily="34" charset="-122"/>
                <a:ea typeface="微软雅黑" pitchFamily="34" charset="-122"/>
              </a:rPr>
              <a:t>(k)</a:t>
            </a:r>
            <a:endParaRPr kumimoji="1" lang="zh-CN" altLang="en-US" sz="2800" b="1" dirty="0">
              <a:solidFill>
                <a:srgbClr val="003300"/>
              </a:solidFill>
              <a:latin typeface="微软雅黑" pitchFamily="34" charset="-122"/>
              <a:ea typeface="微软雅黑" pitchFamily="34" charset="-122"/>
            </a:endParaRPr>
          </a:p>
        </p:txBody>
      </p:sp>
      <p:sp>
        <p:nvSpPr>
          <p:cNvPr id="87" name="标题 1">
            <a:extLst>
              <a:ext uri="{FF2B5EF4-FFF2-40B4-BE49-F238E27FC236}">
                <a16:creationId xmlns:a16="http://schemas.microsoft.com/office/drawing/2014/main" id="{A68FA551-4736-B249-B516-75DB4C6F7DA5}"/>
              </a:ext>
            </a:extLst>
          </p:cNvPr>
          <p:cNvSpPr txBox="1">
            <a:spLocks/>
          </p:cNvSpPr>
          <p:nvPr/>
        </p:nvSpPr>
        <p:spPr>
          <a:xfrm>
            <a:off x="260350" y="-88585"/>
            <a:ext cx="8229600" cy="9925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i="0" kern="1200">
                <a:solidFill>
                  <a:srgbClr val="0070C0"/>
                </a:solidFill>
                <a:latin typeface="Microsoft YaHei" panose="020B0503020204020204" pitchFamily="34" charset="-122"/>
                <a:ea typeface="Microsoft YaHei" panose="020B0503020204020204" pitchFamily="34" charset="-122"/>
                <a:cs typeface="+mj-cs"/>
              </a:defRPr>
            </a:lvl1pPr>
          </a:lstStyle>
          <a:p>
            <a:pPr fontAlgn="base">
              <a:lnSpc>
                <a:spcPct val="150000"/>
              </a:lnSpc>
              <a:spcBef>
                <a:spcPct val="5000"/>
              </a:spcBef>
              <a:spcAft>
                <a:spcPct val="5000"/>
              </a:spcAft>
            </a:pPr>
            <a:r>
              <a:rPr kumimoji="1" lang="en-US" altLang="zh-CN" sz="3200" dirty="0">
                <a:latin typeface="Arial" charset="0"/>
                <a:ea typeface="宋体" charset="-122"/>
                <a:cs typeface="+mn-cs"/>
              </a:rPr>
              <a:t>9.5.2 </a:t>
            </a:r>
            <a:r>
              <a:rPr kumimoji="1" lang="zh-CN" altLang="en-US" sz="3200" dirty="0">
                <a:latin typeface="Arial" charset="0"/>
                <a:ea typeface="宋体" charset="-122"/>
                <a:cs typeface="+mn-cs"/>
              </a:rPr>
              <a:t>关键路径</a:t>
            </a:r>
          </a:p>
        </p:txBody>
      </p:sp>
    </p:spTree>
    <p:extLst>
      <p:ext uri="{BB962C8B-B14F-4D97-AF65-F5344CB8AC3E}">
        <p14:creationId xmlns:p14="http://schemas.microsoft.com/office/powerpoint/2010/main" val="3016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righ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righ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right)">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righ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righ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right)">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right)">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animBg="1" autoUpdateAnimBg="0"/>
      <p:bldP spid="45" grpId="0" animBg="1" autoUpdateAnimBg="0"/>
      <p:bldP spid="46" grpId="0" animBg="1" autoUpdateAnimBg="0"/>
      <p:bldP spid="47" grpId="0" animBg="1" autoUpdateAnimBg="0"/>
      <p:bldP spid="48" grpId="0" animBg="1" autoUpdateAnimBg="0"/>
      <p:bldP spid="49" grpId="0" animBg="1" autoUpdateAnimBg="0"/>
      <p:bldP spid="50" grpId="0" animBg="1" autoUpdateAnimBg="0"/>
      <p:bldP spid="51" grpId="0" animBg="1" autoUpdateAnimBg="0"/>
      <p:bldP spid="52"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7E5FC690-AF3A-4A22-900E-A1DD5E494D0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03262" y="1800225"/>
            <a:ext cx="8135938" cy="1708150"/>
          </a:xfrm>
          <a:prstGeom prst="rect">
            <a:avLst/>
          </a:prstGeom>
          <a:noFill/>
          <a:ln w="9525">
            <a:noFill/>
            <a:miter lim="800000"/>
            <a:headEnd/>
            <a:tailEnd/>
          </a:ln>
        </p:spPr>
        <p:txBody>
          <a:bodyPr>
            <a:spAutoFit/>
          </a:bodyPr>
          <a:lstStyle/>
          <a:p>
            <a:pPr algn="just" fontAlgn="base">
              <a:lnSpc>
                <a:spcPct val="125000"/>
              </a:lnSpc>
              <a:spcBef>
                <a:spcPct val="0"/>
              </a:spcBef>
              <a:spcAft>
                <a:spcPts val="1200"/>
              </a:spcAft>
            </a:pPr>
            <a:r>
              <a:rPr kumimoji="1" lang="zh-CN" altLang="en-US" sz="2800" b="1" dirty="0">
                <a:solidFill>
                  <a:srgbClr val="0000FF"/>
                </a:solidFill>
                <a:latin typeface="微软雅黑" pitchFamily="34" charset="-122"/>
                <a:ea typeface="微软雅黑" pitchFamily="34" charset="-122"/>
              </a:rPr>
              <a:t>若活动</a:t>
            </a:r>
            <a:r>
              <a:rPr kumimoji="1" lang="en-US" altLang="zh-CN" sz="2800" b="1" dirty="0" err="1">
                <a:solidFill>
                  <a:srgbClr val="0000FF"/>
                </a:solidFill>
                <a:latin typeface="微软雅黑" pitchFamily="34" charset="-122"/>
                <a:ea typeface="微软雅黑" pitchFamily="34" charset="-122"/>
              </a:rPr>
              <a:t>ai</a:t>
            </a:r>
            <a:r>
              <a:rPr kumimoji="1" lang="zh-CN" altLang="en-US" sz="2800" b="1" dirty="0">
                <a:solidFill>
                  <a:srgbClr val="0000FF"/>
                </a:solidFill>
                <a:latin typeface="微软雅黑" pitchFamily="34" charset="-122"/>
                <a:ea typeface="微软雅黑" pitchFamily="34" charset="-122"/>
              </a:rPr>
              <a:t>是由弧</a:t>
            </a:r>
            <a:r>
              <a:rPr kumimoji="1" lang="en-US" altLang="zh-CN" sz="2800" b="1" dirty="0">
                <a:solidFill>
                  <a:srgbClr val="0000FF"/>
                </a:solidFill>
                <a:latin typeface="微软雅黑" pitchFamily="34" charset="-122"/>
                <a:ea typeface="微软雅黑" pitchFamily="34" charset="-122"/>
              </a:rPr>
              <a:t>&lt;</a:t>
            </a:r>
            <a:r>
              <a:rPr kumimoji="1" lang="en-US" altLang="zh-CN" sz="2800" b="1" dirty="0" err="1">
                <a:solidFill>
                  <a:srgbClr val="0000FF"/>
                </a:solidFill>
                <a:latin typeface="微软雅黑" pitchFamily="34" charset="-122"/>
                <a:ea typeface="微软雅黑" pitchFamily="34" charset="-122"/>
              </a:rPr>
              <a:t>vk,vj</a:t>
            </a:r>
            <a:r>
              <a:rPr kumimoji="1" lang="en-US" altLang="zh-CN" sz="2800" b="1" dirty="0">
                <a:solidFill>
                  <a:srgbClr val="0000FF"/>
                </a:solidFill>
                <a:latin typeface="微软雅黑" pitchFamily="34" charset="-122"/>
                <a:ea typeface="微软雅黑" pitchFamily="34" charset="-122"/>
              </a:rPr>
              <a:t>&gt;</a:t>
            </a:r>
            <a:r>
              <a:rPr kumimoji="1" lang="zh-CN" altLang="en-US" sz="2800" b="1" dirty="0">
                <a:solidFill>
                  <a:srgbClr val="0000FF"/>
                </a:solidFill>
                <a:latin typeface="微软雅黑" pitchFamily="34" charset="-122"/>
                <a:ea typeface="微软雅黑" pitchFamily="34" charset="-122"/>
              </a:rPr>
              <a:t>表示，则活动</a:t>
            </a:r>
            <a:r>
              <a:rPr kumimoji="1" lang="en-US" altLang="zh-CN" sz="2800" b="1" dirty="0" err="1">
                <a:solidFill>
                  <a:srgbClr val="0000FF"/>
                </a:solidFill>
                <a:latin typeface="微软雅黑" pitchFamily="34" charset="-122"/>
                <a:ea typeface="微软雅黑" pitchFamily="34" charset="-122"/>
              </a:rPr>
              <a:t>ai</a:t>
            </a:r>
            <a:r>
              <a:rPr kumimoji="1" lang="zh-CN" altLang="en-US" sz="2800" b="1" dirty="0">
                <a:solidFill>
                  <a:srgbClr val="0000FF"/>
                </a:solidFill>
                <a:latin typeface="微软雅黑" pitchFamily="34" charset="-122"/>
                <a:ea typeface="微软雅黑" pitchFamily="34" charset="-122"/>
              </a:rPr>
              <a:t>的</a:t>
            </a:r>
            <a:r>
              <a:rPr kumimoji="1" lang="zh-CN" altLang="en-US" sz="2800" b="1" dirty="0">
                <a:solidFill>
                  <a:srgbClr val="FF0000"/>
                </a:solidFill>
                <a:latin typeface="微软雅黑" pitchFamily="34" charset="-122"/>
                <a:ea typeface="微软雅黑" pitchFamily="34" charset="-122"/>
              </a:rPr>
              <a:t>最早开始时间</a:t>
            </a:r>
            <a:r>
              <a:rPr kumimoji="1" lang="zh-CN" altLang="en-US" sz="2800" b="1" dirty="0">
                <a:solidFill>
                  <a:srgbClr val="0000FF"/>
                </a:solidFill>
                <a:latin typeface="微软雅黑" pitchFamily="34" charset="-122"/>
                <a:ea typeface="微软雅黑" pitchFamily="34" charset="-122"/>
              </a:rPr>
              <a:t>应等于事件</a:t>
            </a:r>
            <a:r>
              <a:rPr kumimoji="1" lang="en-US" altLang="zh-CN" sz="2800" b="1" dirty="0" err="1">
                <a:solidFill>
                  <a:srgbClr val="0000FF"/>
                </a:solidFill>
                <a:latin typeface="微软雅黑" pitchFamily="34" charset="-122"/>
                <a:ea typeface="微软雅黑" pitchFamily="34" charset="-122"/>
              </a:rPr>
              <a:t>vk</a:t>
            </a:r>
            <a:r>
              <a:rPr kumimoji="1" lang="zh-CN" altLang="en-US" sz="2800" b="1" dirty="0">
                <a:solidFill>
                  <a:srgbClr val="0000FF"/>
                </a:solidFill>
                <a:latin typeface="微软雅黑" pitchFamily="34" charset="-122"/>
                <a:ea typeface="微软雅黑" pitchFamily="34" charset="-122"/>
              </a:rPr>
              <a:t>的最早发生时间。因此，有：</a:t>
            </a:r>
            <a:r>
              <a:rPr kumimoji="1" lang="en-US" altLang="zh-CN" sz="2800" b="1" dirty="0">
                <a:solidFill>
                  <a:srgbClr val="0000FF"/>
                </a:solidFill>
                <a:latin typeface="微软雅黑" pitchFamily="34" charset="-122"/>
                <a:ea typeface="微软雅黑" pitchFamily="34" charset="-122"/>
              </a:rPr>
              <a:t>e[</a:t>
            </a:r>
            <a:r>
              <a:rPr kumimoji="1" lang="en-US" altLang="zh-CN" sz="2800" b="1" dirty="0" err="1">
                <a:solidFill>
                  <a:srgbClr val="0000FF"/>
                </a:solidFill>
                <a:latin typeface="微软雅黑" pitchFamily="34" charset="-122"/>
                <a:ea typeface="微软雅黑" pitchFamily="34" charset="-122"/>
              </a:rPr>
              <a:t>i</a:t>
            </a:r>
            <a:r>
              <a:rPr kumimoji="1" lang="en-US" altLang="zh-CN" sz="2800" b="1" dirty="0">
                <a:solidFill>
                  <a:srgbClr val="0000FF"/>
                </a:solidFill>
                <a:latin typeface="微软雅黑" pitchFamily="34" charset="-122"/>
                <a:ea typeface="微软雅黑" pitchFamily="34" charset="-122"/>
              </a:rPr>
              <a:t>] = </a:t>
            </a:r>
            <a:r>
              <a:rPr kumimoji="1" lang="en-US" altLang="zh-CN" sz="2800" b="1" dirty="0" err="1">
                <a:solidFill>
                  <a:srgbClr val="0000FF"/>
                </a:solidFill>
                <a:latin typeface="微软雅黑" pitchFamily="34" charset="-122"/>
                <a:ea typeface="微软雅黑" pitchFamily="34" charset="-122"/>
              </a:rPr>
              <a:t>ve</a:t>
            </a:r>
            <a:r>
              <a:rPr kumimoji="1" lang="en-US" altLang="zh-CN" sz="2800" b="1" dirty="0">
                <a:solidFill>
                  <a:srgbClr val="0000FF"/>
                </a:solidFill>
                <a:latin typeface="微软雅黑" pitchFamily="34" charset="-122"/>
                <a:ea typeface="微软雅黑" pitchFamily="34" charset="-122"/>
              </a:rPr>
              <a:t>[k]</a:t>
            </a:r>
            <a:r>
              <a:rPr kumimoji="1" lang="zh-CN" altLang="en-US" sz="2800" b="1" dirty="0">
                <a:solidFill>
                  <a:srgbClr val="0000FF"/>
                </a:solidFill>
                <a:latin typeface="微软雅黑" pitchFamily="34" charset="-122"/>
                <a:ea typeface="微软雅黑" pitchFamily="34" charset="-122"/>
              </a:rPr>
              <a:t>。</a:t>
            </a:r>
          </a:p>
        </p:txBody>
      </p:sp>
      <p:grpSp>
        <p:nvGrpSpPr>
          <p:cNvPr id="14" name="组合 36"/>
          <p:cNvGrpSpPr>
            <a:grpSpLocks/>
          </p:cNvGrpSpPr>
          <p:nvPr/>
        </p:nvGrpSpPr>
        <p:grpSpPr bwMode="auto">
          <a:xfrm>
            <a:off x="1806575" y="3781425"/>
            <a:ext cx="6286500" cy="3000375"/>
            <a:chOff x="1295400" y="228600"/>
            <a:chExt cx="6553200" cy="3200400"/>
          </a:xfrm>
        </p:grpSpPr>
        <p:sp>
          <p:nvSpPr>
            <p:cNvPr id="15"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16"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17"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18"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19"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20"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21"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22"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23"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24"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5"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7"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8"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0"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1"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4"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5"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36"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37"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38"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39"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0"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41"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42"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43"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44"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45"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sp>
        <p:nvSpPr>
          <p:cNvPr id="46" name="Text Box 62"/>
          <p:cNvSpPr txBox="1">
            <a:spLocks noChangeArrowheads="1"/>
          </p:cNvSpPr>
          <p:nvPr/>
        </p:nvSpPr>
        <p:spPr bwMode="auto">
          <a:xfrm>
            <a:off x="131762" y="1157288"/>
            <a:ext cx="676910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微软雅黑" pitchFamily="34" charset="-122"/>
                <a:ea typeface="微软雅黑" pitchFamily="34" charset="-122"/>
              </a:rPr>
              <a:t> </a:t>
            </a:r>
            <a:r>
              <a:rPr kumimoji="1" lang="zh-CN" altLang="en-US" sz="2800" b="1">
                <a:solidFill>
                  <a:srgbClr val="FF0000"/>
                </a:solidFill>
                <a:latin typeface="微软雅黑" pitchFamily="34" charset="-122"/>
                <a:ea typeface="微软雅黑" pitchFamily="34" charset="-122"/>
              </a:rPr>
              <a:t>活动</a:t>
            </a:r>
            <a:r>
              <a:rPr kumimoji="1" lang="zh-CN" altLang="en-US" sz="2800" b="1">
                <a:solidFill>
                  <a:srgbClr val="003300"/>
                </a:solidFill>
                <a:latin typeface="微软雅黑" pitchFamily="34" charset="-122"/>
                <a:ea typeface="微软雅黑" pitchFamily="34" charset="-122"/>
              </a:rPr>
              <a:t>的最早开始时间</a:t>
            </a:r>
            <a:r>
              <a:rPr kumimoji="1" lang="en-US" altLang="zh-CN" sz="2800" b="1">
                <a:solidFill>
                  <a:srgbClr val="003300"/>
                </a:solidFill>
                <a:latin typeface="微软雅黑" pitchFamily="34" charset="-122"/>
                <a:ea typeface="微软雅黑" pitchFamily="34" charset="-122"/>
              </a:rPr>
              <a:t>—e[i]</a:t>
            </a:r>
            <a:endParaRPr kumimoji="1" lang="zh-CN" altLang="en-US" sz="2800" b="1">
              <a:solidFill>
                <a:srgbClr val="003300"/>
              </a:solidFill>
              <a:latin typeface="微软雅黑" pitchFamily="34" charset="-122"/>
              <a:ea typeface="微软雅黑" pitchFamily="34" charset="-122"/>
            </a:endParaRPr>
          </a:p>
        </p:txBody>
      </p:sp>
    </p:spTree>
    <p:extLst>
      <p:ext uri="{BB962C8B-B14F-4D97-AF65-F5344CB8AC3E}">
        <p14:creationId xmlns:p14="http://schemas.microsoft.com/office/powerpoint/2010/main" val="407902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114</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D66CD916-FD5E-4951-8A46-1A05BB65D8B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Object 3"/>
          <p:cNvGraphicFramePr>
            <a:graphicFrameLocks noChangeAspect="1"/>
          </p:cNvGraphicFramePr>
          <p:nvPr/>
        </p:nvGraphicFramePr>
        <p:xfrm>
          <a:off x="484188" y="3938588"/>
          <a:ext cx="8278812" cy="3562350"/>
        </p:xfrm>
        <a:graphic>
          <a:graphicData uri="http://schemas.openxmlformats.org/presentationml/2006/ole">
            <mc:AlternateContent xmlns:mc="http://schemas.openxmlformats.org/markup-compatibility/2006">
              <mc:Choice xmlns:v="urn:schemas-microsoft-com:vml" Requires="v">
                <p:oleObj spid="_x0000_s49642" name="文档" r:id="rId5" imgW="8298000" imgH="3566160" progId="Word.Document.8">
                  <p:embed/>
                </p:oleObj>
              </mc:Choice>
              <mc:Fallback>
                <p:oleObj name="文档" r:id="rId5" imgW="8298000" imgH="3566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938588"/>
                        <a:ext cx="8278812"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51"/>
          <p:cNvSpPr>
            <a:spLocks noChangeShapeType="1"/>
          </p:cNvSpPr>
          <p:nvPr/>
        </p:nvSpPr>
        <p:spPr bwMode="auto">
          <a:xfrm>
            <a:off x="8763000" y="4114800"/>
            <a:ext cx="0" cy="327660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Text Box 52"/>
          <p:cNvSpPr txBox="1">
            <a:spLocks noChangeArrowheads="1"/>
          </p:cNvSpPr>
          <p:nvPr/>
        </p:nvSpPr>
        <p:spPr bwMode="auto">
          <a:xfrm>
            <a:off x="114300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0</a:t>
            </a:r>
            <a:endParaRPr kumimoji="1" lang="en-US" altLang="zh-CN" sz="2600" b="1">
              <a:solidFill>
                <a:srgbClr val="6600CC"/>
              </a:solidFill>
              <a:latin typeface="Times New Roman" pitchFamily="18" charset="0"/>
            </a:endParaRPr>
          </a:p>
        </p:txBody>
      </p:sp>
      <p:sp>
        <p:nvSpPr>
          <p:cNvPr id="16" name="Text Box 53"/>
          <p:cNvSpPr txBox="1">
            <a:spLocks noChangeArrowheads="1"/>
          </p:cNvSpPr>
          <p:nvPr/>
        </p:nvSpPr>
        <p:spPr bwMode="auto">
          <a:xfrm>
            <a:off x="187325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0</a:t>
            </a:r>
            <a:endParaRPr kumimoji="1" lang="en-US" altLang="zh-CN" sz="2600" b="1">
              <a:solidFill>
                <a:srgbClr val="6600CC"/>
              </a:solidFill>
              <a:latin typeface="Times New Roman" pitchFamily="18" charset="0"/>
            </a:endParaRPr>
          </a:p>
        </p:txBody>
      </p:sp>
      <p:sp>
        <p:nvSpPr>
          <p:cNvPr id="17" name="Text Box 54"/>
          <p:cNvSpPr txBox="1">
            <a:spLocks noChangeArrowheads="1"/>
          </p:cNvSpPr>
          <p:nvPr/>
        </p:nvSpPr>
        <p:spPr bwMode="auto">
          <a:xfrm>
            <a:off x="255905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0</a:t>
            </a:r>
            <a:endParaRPr kumimoji="1" lang="en-US" altLang="zh-CN" sz="2600" b="1">
              <a:solidFill>
                <a:srgbClr val="6600CC"/>
              </a:solidFill>
              <a:latin typeface="Times New Roman" pitchFamily="18" charset="0"/>
            </a:endParaRPr>
          </a:p>
        </p:txBody>
      </p:sp>
      <p:sp>
        <p:nvSpPr>
          <p:cNvPr id="18" name="Text Box 55"/>
          <p:cNvSpPr txBox="1">
            <a:spLocks noChangeArrowheads="1"/>
          </p:cNvSpPr>
          <p:nvPr/>
        </p:nvSpPr>
        <p:spPr bwMode="auto">
          <a:xfrm>
            <a:off x="324485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6</a:t>
            </a:r>
            <a:endParaRPr kumimoji="1" lang="en-US" altLang="zh-CN" sz="2600" b="1">
              <a:solidFill>
                <a:srgbClr val="6600CC"/>
              </a:solidFill>
              <a:latin typeface="Times New Roman" pitchFamily="18" charset="0"/>
            </a:endParaRPr>
          </a:p>
        </p:txBody>
      </p:sp>
      <p:sp>
        <p:nvSpPr>
          <p:cNvPr id="19" name="Text Box 56"/>
          <p:cNvSpPr txBox="1">
            <a:spLocks noChangeArrowheads="1"/>
          </p:cNvSpPr>
          <p:nvPr/>
        </p:nvSpPr>
        <p:spPr bwMode="auto">
          <a:xfrm>
            <a:off x="396240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4</a:t>
            </a:r>
            <a:endParaRPr kumimoji="1" lang="en-US" altLang="zh-CN" sz="2600" b="1">
              <a:solidFill>
                <a:srgbClr val="6600CC"/>
              </a:solidFill>
              <a:latin typeface="Times New Roman" pitchFamily="18" charset="0"/>
            </a:endParaRPr>
          </a:p>
        </p:txBody>
      </p:sp>
      <p:sp>
        <p:nvSpPr>
          <p:cNvPr id="20" name="Text Box 57"/>
          <p:cNvSpPr txBox="1">
            <a:spLocks noChangeArrowheads="1"/>
          </p:cNvSpPr>
          <p:nvPr/>
        </p:nvSpPr>
        <p:spPr bwMode="auto">
          <a:xfrm>
            <a:off x="469265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5</a:t>
            </a:r>
            <a:endParaRPr kumimoji="1" lang="en-US" altLang="zh-CN" sz="2600" b="1">
              <a:solidFill>
                <a:srgbClr val="6600CC"/>
              </a:solidFill>
              <a:latin typeface="Times New Roman" pitchFamily="18" charset="0"/>
            </a:endParaRPr>
          </a:p>
        </p:txBody>
      </p:sp>
      <p:sp>
        <p:nvSpPr>
          <p:cNvPr id="21" name="Text Box 58"/>
          <p:cNvSpPr txBox="1">
            <a:spLocks noChangeArrowheads="1"/>
          </p:cNvSpPr>
          <p:nvPr/>
        </p:nvSpPr>
        <p:spPr bwMode="auto">
          <a:xfrm>
            <a:off x="537845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7</a:t>
            </a:r>
            <a:endParaRPr kumimoji="1" lang="en-US" altLang="zh-CN" sz="2600" b="1">
              <a:solidFill>
                <a:srgbClr val="6600CC"/>
              </a:solidFill>
              <a:latin typeface="Times New Roman" pitchFamily="18" charset="0"/>
            </a:endParaRPr>
          </a:p>
        </p:txBody>
      </p:sp>
      <p:sp>
        <p:nvSpPr>
          <p:cNvPr id="22" name="Text Box 59"/>
          <p:cNvSpPr txBox="1">
            <a:spLocks noChangeArrowheads="1"/>
          </p:cNvSpPr>
          <p:nvPr/>
        </p:nvSpPr>
        <p:spPr bwMode="auto">
          <a:xfrm>
            <a:off x="609600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7</a:t>
            </a:r>
            <a:endParaRPr kumimoji="1" lang="en-US" altLang="zh-CN" sz="2600" b="1">
              <a:solidFill>
                <a:srgbClr val="6600CC"/>
              </a:solidFill>
              <a:latin typeface="Times New Roman" pitchFamily="18" charset="0"/>
            </a:endParaRPr>
          </a:p>
        </p:txBody>
      </p:sp>
      <p:sp>
        <p:nvSpPr>
          <p:cNvPr id="23" name="Text Box 60"/>
          <p:cNvSpPr txBox="1">
            <a:spLocks noChangeArrowheads="1"/>
          </p:cNvSpPr>
          <p:nvPr/>
        </p:nvSpPr>
        <p:spPr bwMode="auto">
          <a:xfrm>
            <a:off x="6781800" y="5334000"/>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7</a:t>
            </a:r>
            <a:endParaRPr kumimoji="1" lang="en-US" altLang="zh-CN" sz="2600" b="1">
              <a:solidFill>
                <a:srgbClr val="6600CC"/>
              </a:solidFill>
              <a:latin typeface="Times New Roman" pitchFamily="18" charset="0"/>
            </a:endParaRPr>
          </a:p>
        </p:txBody>
      </p:sp>
      <p:sp>
        <p:nvSpPr>
          <p:cNvPr id="24" name="Text Box 61"/>
          <p:cNvSpPr txBox="1">
            <a:spLocks noChangeArrowheads="1"/>
          </p:cNvSpPr>
          <p:nvPr/>
        </p:nvSpPr>
        <p:spPr bwMode="auto">
          <a:xfrm>
            <a:off x="7359650" y="5334000"/>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15</a:t>
            </a:r>
            <a:endParaRPr kumimoji="1" lang="en-US" altLang="zh-CN" sz="2600" b="1">
              <a:solidFill>
                <a:srgbClr val="6600CC"/>
              </a:solidFill>
              <a:latin typeface="Times New Roman" pitchFamily="18" charset="0"/>
            </a:endParaRPr>
          </a:p>
        </p:txBody>
      </p:sp>
      <p:sp>
        <p:nvSpPr>
          <p:cNvPr id="25" name="Text Box 62"/>
          <p:cNvSpPr txBox="1">
            <a:spLocks noChangeArrowheads="1"/>
          </p:cNvSpPr>
          <p:nvPr/>
        </p:nvSpPr>
        <p:spPr bwMode="auto">
          <a:xfrm>
            <a:off x="8077200" y="5334000"/>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9900FF"/>
                </a:solidFill>
                <a:latin typeface="Times New Roman" pitchFamily="18" charset="0"/>
              </a:rPr>
              <a:t>14</a:t>
            </a:r>
            <a:endParaRPr kumimoji="1" lang="en-US" altLang="zh-CN" sz="2600" b="1">
              <a:solidFill>
                <a:srgbClr val="6600CC"/>
              </a:solidFill>
              <a:latin typeface="Times New Roman" pitchFamily="18" charset="0"/>
            </a:endParaRPr>
          </a:p>
        </p:txBody>
      </p:sp>
      <p:sp>
        <p:nvSpPr>
          <p:cNvPr id="26" name="TextBox 51"/>
          <p:cNvSpPr txBox="1">
            <a:spLocks noChangeArrowheads="1"/>
          </p:cNvSpPr>
          <p:nvPr/>
        </p:nvSpPr>
        <p:spPr bwMode="auto">
          <a:xfrm>
            <a:off x="2786063" y="3848100"/>
            <a:ext cx="184150" cy="492125"/>
          </a:xfrm>
          <a:prstGeom prst="rect">
            <a:avLst/>
          </a:prstGeom>
          <a:noFill/>
          <a:ln w="9525">
            <a:noFill/>
            <a:miter lim="800000"/>
            <a:headEnd/>
            <a:tailEnd/>
          </a:ln>
        </p:spPr>
        <p:txBody>
          <a:bodyPr wrap="none">
            <a:spAutoFit/>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7" name="TextBox 52"/>
          <p:cNvSpPr txBox="1">
            <a:spLocks noChangeArrowheads="1"/>
          </p:cNvSpPr>
          <p:nvPr/>
        </p:nvSpPr>
        <p:spPr bwMode="auto">
          <a:xfrm>
            <a:off x="2714625" y="5786438"/>
            <a:ext cx="4872038" cy="110807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6600" b="1">
                <a:solidFill>
                  <a:srgbClr val="0000FF"/>
                </a:solidFill>
                <a:latin typeface="微软雅黑" pitchFamily="34" charset="-122"/>
                <a:ea typeface="微软雅黑" pitchFamily="34" charset="-122"/>
              </a:rPr>
              <a:t>e[i] = ve[k]</a:t>
            </a:r>
            <a:endParaRPr kumimoji="1" lang="zh-CN" altLang="en-US" sz="6600" b="1">
              <a:solidFill>
                <a:srgbClr val="6600CC"/>
              </a:solidFill>
              <a:latin typeface="Times New Roman" pitchFamily="18" charset="0"/>
            </a:endParaRPr>
          </a:p>
        </p:txBody>
      </p:sp>
      <p:grpSp>
        <p:nvGrpSpPr>
          <p:cNvPr id="28" name="组合 54"/>
          <p:cNvGrpSpPr>
            <a:grpSpLocks/>
          </p:cNvGrpSpPr>
          <p:nvPr/>
        </p:nvGrpSpPr>
        <p:grpSpPr bwMode="auto">
          <a:xfrm>
            <a:off x="3714750" y="642938"/>
            <a:ext cx="5286375" cy="2143125"/>
            <a:chOff x="1295400" y="228600"/>
            <a:chExt cx="6553200" cy="3200400"/>
          </a:xfrm>
        </p:grpSpPr>
        <p:sp>
          <p:nvSpPr>
            <p:cNvPr id="29"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30"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31"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32"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33"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34"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35"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36"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37"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38"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9"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0"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1"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2"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3"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4"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5"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6"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7"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8"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9"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50"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51"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52"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53"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54"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55"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56"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57"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58"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59"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graphicFrame>
        <p:nvGraphicFramePr>
          <p:cNvPr id="60" name="表格 59"/>
          <p:cNvGraphicFramePr>
            <a:graphicFrameLocks noGrp="1"/>
          </p:cNvGraphicFramePr>
          <p:nvPr/>
        </p:nvGraphicFramePr>
        <p:xfrm>
          <a:off x="1000125" y="2857500"/>
          <a:ext cx="6786610" cy="1036320"/>
        </p:xfrm>
        <a:graphic>
          <a:graphicData uri="http://schemas.openxmlformats.org/drawingml/2006/table">
            <a:tbl>
              <a:tblPr firstRow="1" bandRow="1"/>
              <a:tblGrid>
                <a:gridCol w="863593">
                  <a:extLst>
                    <a:ext uri="{9D8B030D-6E8A-4147-A177-3AD203B41FA5}">
                      <a16:colId xmlns:a16="http://schemas.microsoft.com/office/drawing/2014/main" val="20000"/>
                    </a:ext>
                  </a:extLst>
                </a:gridCol>
                <a:gridCol w="658113">
                  <a:extLst>
                    <a:ext uri="{9D8B030D-6E8A-4147-A177-3AD203B41FA5}">
                      <a16:colId xmlns:a16="http://schemas.microsoft.com/office/drawing/2014/main" val="20001"/>
                    </a:ext>
                  </a:extLst>
                </a:gridCol>
                <a:gridCol w="658113">
                  <a:extLst>
                    <a:ext uri="{9D8B030D-6E8A-4147-A177-3AD203B41FA5}">
                      <a16:colId xmlns:a16="http://schemas.microsoft.com/office/drawing/2014/main" val="20002"/>
                    </a:ext>
                  </a:extLst>
                </a:gridCol>
                <a:gridCol w="658113">
                  <a:extLst>
                    <a:ext uri="{9D8B030D-6E8A-4147-A177-3AD203B41FA5}">
                      <a16:colId xmlns:a16="http://schemas.microsoft.com/office/drawing/2014/main" val="20003"/>
                    </a:ext>
                  </a:extLst>
                </a:gridCol>
                <a:gridCol w="658113">
                  <a:extLst>
                    <a:ext uri="{9D8B030D-6E8A-4147-A177-3AD203B41FA5}">
                      <a16:colId xmlns:a16="http://schemas.microsoft.com/office/drawing/2014/main" val="20004"/>
                    </a:ext>
                  </a:extLst>
                </a:gridCol>
                <a:gridCol w="658113">
                  <a:extLst>
                    <a:ext uri="{9D8B030D-6E8A-4147-A177-3AD203B41FA5}">
                      <a16:colId xmlns:a16="http://schemas.microsoft.com/office/drawing/2014/main" val="20005"/>
                    </a:ext>
                  </a:extLst>
                </a:gridCol>
                <a:gridCol w="658113">
                  <a:extLst>
                    <a:ext uri="{9D8B030D-6E8A-4147-A177-3AD203B41FA5}">
                      <a16:colId xmlns:a16="http://schemas.microsoft.com/office/drawing/2014/main" val="20006"/>
                    </a:ext>
                  </a:extLst>
                </a:gridCol>
                <a:gridCol w="658113">
                  <a:extLst>
                    <a:ext uri="{9D8B030D-6E8A-4147-A177-3AD203B41FA5}">
                      <a16:colId xmlns:a16="http://schemas.microsoft.com/office/drawing/2014/main" val="20007"/>
                    </a:ext>
                  </a:extLst>
                </a:gridCol>
                <a:gridCol w="658113">
                  <a:extLst>
                    <a:ext uri="{9D8B030D-6E8A-4147-A177-3AD203B41FA5}">
                      <a16:colId xmlns:a16="http://schemas.microsoft.com/office/drawing/2014/main" val="20008"/>
                    </a:ext>
                  </a:extLst>
                </a:gridCol>
                <a:gridCol w="658113">
                  <a:extLst>
                    <a:ext uri="{9D8B030D-6E8A-4147-A177-3AD203B41FA5}">
                      <a16:colId xmlns:a16="http://schemas.microsoft.com/office/drawing/2014/main" val="20009"/>
                    </a:ext>
                  </a:extLst>
                </a:gridCol>
              </a:tblGrid>
              <a:tr h="464347">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zh-CN" altLang="en-US" sz="2400" dirty="0"/>
                        <a:t>事件</a:t>
                      </a: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a</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b</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c</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d</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e</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f</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g</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h</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sz="2800" dirty="0"/>
                        <a:t>k</a:t>
                      </a:r>
                      <a:endParaRPr lang="zh-CN" altLang="en-US" sz="2800"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extLst>
                  <a:ext uri="{0D108BD9-81ED-4DB2-BD59-A6C34878D82A}">
                    <a16:rowId xmlns:a16="http://schemas.microsoft.com/office/drawing/2014/main" val="10000"/>
                  </a:ext>
                </a:extLst>
              </a:tr>
              <a:tr h="464347">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err="1">
                          <a:latin typeface="+mn-ea"/>
                          <a:ea typeface="+mn-ea"/>
                        </a:rPr>
                        <a:t>ve</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0</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6</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4</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5</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7</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7</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15</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14</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sz="2800" b="1" dirty="0">
                          <a:latin typeface="+mn-ea"/>
                          <a:ea typeface="+mn-ea"/>
                        </a:rPr>
                        <a:t>18</a:t>
                      </a:r>
                      <a:endParaRPr lang="zh-CN" altLang="en-US" sz="2800"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extLst>
                  <a:ext uri="{0D108BD9-81ED-4DB2-BD59-A6C34878D82A}">
                    <a16:rowId xmlns:a16="http://schemas.microsoft.com/office/drawing/2014/main" val="10001"/>
                  </a:ext>
                </a:extLst>
              </a:tr>
            </a:tbl>
          </a:graphicData>
        </a:graphic>
      </p:graphicFrame>
      <p:sp>
        <p:nvSpPr>
          <p:cNvPr id="61" name="Text Box 62"/>
          <p:cNvSpPr txBox="1">
            <a:spLocks noChangeArrowheads="1"/>
          </p:cNvSpPr>
          <p:nvPr/>
        </p:nvSpPr>
        <p:spPr bwMode="auto">
          <a:xfrm>
            <a:off x="1347" y="1068530"/>
            <a:ext cx="6769100" cy="400110"/>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000" b="1" dirty="0">
                <a:solidFill>
                  <a:srgbClr val="003300"/>
                </a:solidFill>
                <a:latin typeface="微软雅黑" pitchFamily="34" charset="-122"/>
                <a:ea typeface="微软雅黑" pitchFamily="34" charset="-122"/>
              </a:rPr>
              <a:t> </a:t>
            </a:r>
            <a:r>
              <a:rPr kumimoji="1" lang="zh-CN" altLang="en-US" sz="2000" b="1" dirty="0">
                <a:solidFill>
                  <a:srgbClr val="FF0000"/>
                </a:solidFill>
                <a:latin typeface="微软雅黑" pitchFamily="34" charset="-122"/>
                <a:ea typeface="微软雅黑" pitchFamily="34" charset="-122"/>
              </a:rPr>
              <a:t>活动</a:t>
            </a:r>
            <a:r>
              <a:rPr kumimoji="1" lang="zh-CN" altLang="en-US" sz="2000" b="1" dirty="0">
                <a:solidFill>
                  <a:srgbClr val="003300"/>
                </a:solidFill>
                <a:latin typeface="微软雅黑" pitchFamily="34" charset="-122"/>
                <a:ea typeface="微软雅黑" pitchFamily="34" charset="-122"/>
              </a:rPr>
              <a:t>的最早开始时间</a:t>
            </a:r>
            <a:r>
              <a:rPr kumimoji="1" lang="en-US" altLang="zh-CN" sz="2000" b="1" dirty="0">
                <a:solidFill>
                  <a:srgbClr val="003300"/>
                </a:solidFill>
                <a:latin typeface="微软雅黑" pitchFamily="34" charset="-122"/>
                <a:ea typeface="微软雅黑" pitchFamily="34" charset="-122"/>
              </a:rPr>
              <a:t>—e[</a:t>
            </a:r>
            <a:r>
              <a:rPr kumimoji="1" lang="en-US" altLang="zh-CN" sz="2000" b="1" dirty="0" err="1">
                <a:solidFill>
                  <a:srgbClr val="003300"/>
                </a:solidFill>
                <a:latin typeface="微软雅黑" pitchFamily="34" charset="-122"/>
                <a:ea typeface="微软雅黑" pitchFamily="34" charset="-122"/>
              </a:rPr>
              <a:t>i</a:t>
            </a:r>
            <a:r>
              <a:rPr kumimoji="1" lang="en-US" altLang="zh-CN" sz="2000" b="1" dirty="0">
                <a:solidFill>
                  <a:srgbClr val="003300"/>
                </a:solidFill>
                <a:latin typeface="微软雅黑" pitchFamily="34" charset="-122"/>
                <a:ea typeface="微软雅黑" pitchFamily="34" charset="-122"/>
              </a:rPr>
              <a:t>]</a:t>
            </a:r>
            <a:endParaRPr kumimoji="1" lang="zh-CN" altLang="en-US" sz="2000" b="1" dirty="0">
              <a:solidFill>
                <a:srgbClr val="003300"/>
              </a:solidFill>
              <a:latin typeface="微软雅黑" pitchFamily="34" charset="-122"/>
              <a:ea typeface="微软雅黑" pitchFamily="34" charset="-122"/>
            </a:endParaRPr>
          </a:p>
        </p:txBody>
      </p:sp>
      <p:sp>
        <p:nvSpPr>
          <p:cNvPr id="63" name="标题 1">
            <a:extLst>
              <a:ext uri="{FF2B5EF4-FFF2-40B4-BE49-F238E27FC236}">
                <a16:creationId xmlns:a16="http://schemas.microsoft.com/office/drawing/2014/main" id="{A6BD5289-98B4-274F-BDD9-706AEDC4E5C5}"/>
              </a:ext>
            </a:extLst>
          </p:cNvPr>
          <p:cNvSpPr>
            <a:spLocks noGrp="1"/>
          </p:cNvSpPr>
          <p:nvPr>
            <p:ph type="title"/>
          </p:nvPr>
        </p:nvSpPr>
        <p:spPr>
          <a:xfrm>
            <a:off x="457200" y="-152400"/>
            <a:ext cx="8229600" cy="992518"/>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Tree>
    <p:extLst>
      <p:ext uri="{BB962C8B-B14F-4D97-AF65-F5344CB8AC3E}">
        <p14:creationId xmlns:p14="http://schemas.microsoft.com/office/powerpoint/2010/main" val="312276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utoUpdateAnimBg="0"/>
      <p:bldP spid="25"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30DB4C92-9666-4115-9DE7-0BD4CD4EC65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2"/>
          <p:cNvSpPr txBox="1">
            <a:spLocks noChangeArrowheads="1"/>
          </p:cNvSpPr>
          <p:nvPr/>
        </p:nvSpPr>
        <p:spPr bwMode="auto">
          <a:xfrm>
            <a:off x="71438" y="1308100"/>
            <a:ext cx="676910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微软雅黑" pitchFamily="34" charset="-122"/>
                <a:ea typeface="微软雅黑" pitchFamily="34" charset="-122"/>
              </a:rPr>
              <a:t> </a:t>
            </a:r>
            <a:r>
              <a:rPr kumimoji="1" lang="zh-CN" altLang="en-US" sz="2800" b="1">
                <a:solidFill>
                  <a:srgbClr val="FF0000"/>
                </a:solidFill>
                <a:latin typeface="微软雅黑" pitchFamily="34" charset="-122"/>
                <a:ea typeface="微软雅黑" pitchFamily="34" charset="-122"/>
              </a:rPr>
              <a:t>活动</a:t>
            </a:r>
            <a:r>
              <a:rPr kumimoji="1" lang="zh-CN" altLang="en-US" sz="2800" b="1">
                <a:solidFill>
                  <a:srgbClr val="003300"/>
                </a:solidFill>
                <a:latin typeface="微软雅黑" pitchFamily="34" charset="-122"/>
                <a:ea typeface="微软雅黑" pitchFamily="34" charset="-122"/>
              </a:rPr>
              <a:t>的最晚开始时间</a:t>
            </a:r>
            <a:r>
              <a:rPr kumimoji="1" lang="en-US" altLang="zh-CN" sz="2800" b="1">
                <a:solidFill>
                  <a:srgbClr val="003300"/>
                </a:solidFill>
                <a:latin typeface="微软雅黑" pitchFamily="34" charset="-122"/>
                <a:ea typeface="微软雅黑" pitchFamily="34" charset="-122"/>
              </a:rPr>
              <a:t>--l[i]</a:t>
            </a:r>
            <a:endParaRPr kumimoji="1" lang="zh-CN" altLang="en-US" sz="2800" b="1">
              <a:solidFill>
                <a:srgbClr val="003300"/>
              </a:solidFill>
              <a:latin typeface="微软雅黑" pitchFamily="34" charset="-122"/>
              <a:ea typeface="微软雅黑" pitchFamily="34" charset="-122"/>
            </a:endParaRPr>
          </a:p>
        </p:txBody>
      </p:sp>
      <p:sp>
        <p:nvSpPr>
          <p:cNvPr id="14" name="Text Box 2"/>
          <p:cNvSpPr txBox="1">
            <a:spLocks noChangeArrowheads="1"/>
          </p:cNvSpPr>
          <p:nvPr/>
        </p:nvSpPr>
        <p:spPr bwMode="auto">
          <a:xfrm>
            <a:off x="539750" y="2159000"/>
            <a:ext cx="8135938" cy="3632200"/>
          </a:xfrm>
          <a:prstGeom prst="rect">
            <a:avLst/>
          </a:prstGeom>
          <a:noFill/>
          <a:ln w="9525">
            <a:noFill/>
            <a:miter lim="800000"/>
            <a:headEnd/>
            <a:tailEnd/>
          </a:ln>
        </p:spPr>
        <p:txBody>
          <a:bodyPr>
            <a:spAutoFit/>
          </a:bodyPr>
          <a:lstStyle/>
          <a:p>
            <a:pPr algn="just" fontAlgn="base">
              <a:lnSpc>
                <a:spcPct val="125000"/>
              </a:lnSpc>
              <a:spcBef>
                <a:spcPct val="0"/>
              </a:spcBef>
              <a:spcAft>
                <a:spcPts val="1200"/>
              </a:spcAft>
            </a:pPr>
            <a:r>
              <a:rPr kumimoji="1" lang="zh-CN" altLang="en-US" sz="2800" b="1" dirty="0">
                <a:solidFill>
                  <a:srgbClr val="0000FF"/>
                </a:solidFill>
                <a:latin typeface="微软雅黑" pitchFamily="34" charset="-122"/>
                <a:ea typeface="微软雅黑" pitchFamily="34" charset="-122"/>
              </a:rPr>
              <a:t>在不推迟整个工期的前提下，</a:t>
            </a:r>
            <a:r>
              <a:rPr kumimoji="1" lang="en-US" altLang="zh-CN" sz="2800" b="1" dirty="0" err="1">
                <a:solidFill>
                  <a:srgbClr val="0000FF"/>
                </a:solidFill>
                <a:latin typeface="微软雅黑" pitchFamily="34" charset="-122"/>
                <a:ea typeface="微软雅黑" pitchFamily="34" charset="-122"/>
              </a:rPr>
              <a:t>ai</a:t>
            </a:r>
            <a:r>
              <a:rPr kumimoji="1" lang="zh-CN" altLang="en-US" sz="2800" b="1" dirty="0">
                <a:solidFill>
                  <a:srgbClr val="0000FF"/>
                </a:solidFill>
                <a:latin typeface="微软雅黑" pitchFamily="34" charset="-122"/>
                <a:ea typeface="微软雅黑" pitchFamily="34" charset="-122"/>
              </a:rPr>
              <a:t>必须开始的最晚时间。若</a:t>
            </a:r>
            <a:r>
              <a:rPr kumimoji="1" lang="en-US" altLang="zh-CN" sz="2800" b="1" dirty="0" err="1">
                <a:solidFill>
                  <a:srgbClr val="0000FF"/>
                </a:solidFill>
                <a:latin typeface="微软雅黑" pitchFamily="34" charset="-122"/>
                <a:ea typeface="微软雅黑" pitchFamily="34" charset="-122"/>
              </a:rPr>
              <a:t>ai</a:t>
            </a:r>
            <a:r>
              <a:rPr kumimoji="1" lang="zh-CN" altLang="en-US" sz="2800" b="1" dirty="0">
                <a:solidFill>
                  <a:srgbClr val="0000FF"/>
                </a:solidFill>
                <a:latin typeface="微软雅黑" pitchFamily="34" charset="-122"/>
                <a:ea typeface="微软雅黑" pitchFamily="34" charset="-122"/>
              </a:rPr>
              <a:t>由弧</a:t>
            </a:r>
            <a:r>
              <a:rPr kumimoji="1" lang="en-US" altLang="zh-CN" sz="2800" b="1" dirty="0">
                <a:solidFill>
                  <a:srgbClr val="0000FF"/>
                </a:solidFill>
                <a:latin typeface="微软雅黑" pitchFamily="34" charset="-122"/>
                <a:ea typeface="微软雅黑" pitchFamily="34" charset="-122"/>
              </a:rPr>
              <a:t>&lt;</a:t>
            </a:r>
            <a:r>
              <a:rPr kumimoji="1" lang="en-US" altLang="zh-CN" sz="2800" b="1" dirty="0" err="1">
                <a:solidFill>
                  <a:srgbClr val="0000FF"/>
                </a:solidFill>
                <a:latin typeface="微软雅黑" pitchFamily="34" charset="-122"/>
                <a:ea typeface="微软雅黑" pitchFamily="34" charset="-122"/>
              </a:rPr>
              <a:t>vk</a:t>
            </a:r>
            <a:r>
              <a:rPr kumimoji="1" lang="zh-CN" altLang="en-US" sz="2800" b="1" dirty="0">
                <a:solidFill>
                  <a:srgbClr val="0000FF"/>
                </a:solidFill>
                <a:latin typeface="微软雅黑" pitchFamily="34" charset="-122"/>
                <a:ea typeface="微软雅黑" pitchFamily="34" charset="-122"/>
              </a:rPr>
              <a:t>，</a:t>
            </a:r>
            <a:r>
              <a:rPr kumimoji="1" lang="en-US" altLang="zh-CN" sz="2800" b="1" dirty="0" err="1">
                <a:solidFill>
                  <a:srgbClr val="0000FF"/>
                </a:solidFill>
                <a:latin typeface="微软雅黑" pitchFamily="34" charset="-122"/>
                <a:ea typeface="微软雅黑" pitchFamily="34" charset="-122"/>
              </a:rPr>
              <a:t>vj</a:t>
            </a:r>
            <a:r>
              <a:rPr kumimoji="1" lang="en-US" altLang="zh-CN" sz="2800" b="1" dirty="0">
                <a:solidFill>
                  <a:srgbClr val="0000FF"/>
                </a:solidFill>
                <a:latin typeface="微软雅黑" pitchFamily="34" charset="-122"/>
                <a:ea typeface="微软雅黑" pitchFamily="34" charset="-122"/>
              </a:rPr>
              <a:t>&gt;</a:t>
            </a:r>
            <a:r>
              <a:rPr kumimoji="1" lang="zh-CN" altLang="en-US" sz="2800" b="1" dirty="0">
                <a:solidFill>
                  <a:srgbClr val="0000FF"/>
                </a:solidFill>
                <a:latin typeface="微软雅黑" pitchFamily="34" charset="-122"/>
                <a:ea typeface="微软雅黑" pitchFamily="34" charset="-122"/>
              </a:rPr>
              <a:t>表示，则</a:t>
            </a:r>
            <a:r>
              <a:rPr kumimoji="1" lang="en-US" altLang="zh-CN" sz="2800" b="1" dirty="0" err="1">
                <a:solidFill>
                  <a:srgbClr val="0000FF"/>
                </a:solidFill>
                <a:latin typeface="微软雅黑" pitchFamily="34" charset="-122"/>
                <a:ea typeface="微软雅黑" pitchFamily="34" charset="-122"/>
              </a:rPr>
              <a:t>ai</a:t>
            </a:r>
            <a:r>
              <a:rPr kumimoji="1" lang="zh-CN" altLang="en-US" sz="2800" b="1" dirty="0">
                <a:solidFill>
                  <a:srgbClr val="0000FF"/>
                </a:solidFill>
                <a:latin typeface="微软雅黑" pitchFamily="34" charset="-122"/>
                <a:ea typeface="微软雅黑" pitchFamily="34" charset="-122"/>
              </a:rPr>
              <a:t>的最晚开始时间要保证事件</a:t>
            </a:r>
            <a:r>
              <a:rPr kumimoji="1" lang="en-US" altLang="zh-CN" sz="2800" b="1" dirty="0" err="1">
                <a:solidFill>
                  <a:srgbClr val="0000FF"/>
                </a:solidFill>
                <a:latin typeface="微软雅黑" pitchFamily="34" charset="-122"/>
                <a:ea typeface="微软雅黑" pitchFamily="34" charset="-122"/>
              </a:rPr>
              <a:t>vj</a:t>
            </a:r>
            <a:r>
              <a:rPr kumimoji="1" lang="zh-CN" altLang="en-US" sz="2800" b="1" dirty="0">
                <a:solidFill>
                  <a:srgbClr val="0000FF"/>
                </a:solidFill>
                <a:latin typeface="微软雅黑" pitchFamily="34" charset="-122"/>
                <a:ea typeface="微软雅黑" pitchFamily="34" charset="-122"/>
              </a:rPr>
              <a:t>的最迟发生时间不拖后。</a:t>
            </a:r>
            <a:endParaRPr kumimoji="1" lang="en-US" altLang="zh-CN" sz="2800" b="1" dirty="0">
              <a:solidFill>
                <a:srgbClr val="0000FF"/>
              </a:solidFill>
              <a:latin typeface="微软雅黑" pitchFamily="34" charset="-122"/>
              <a:ea typeface="微软雅黑" pitchFamily="34" charset="-122"/>
            </a:endParaRPr>
          </a:p>
          <a:p>
            <a:pPr algn="just" fontAlgn="base">
              <a:lnSpc>
                <a:spcPct val="125000"/>
              </a:lnSpc>
              <a:spcBef>
                <a:spcPct val="0"/>
              </a:spcBef>
              <a:spcAft>
                <a:spcPts val="1200"/>
              </a:spcAft>
            </a:pPr>
            <a:r>
              <a:rPr kumimoji="1" lang="zh-CN" altLang="en-US" sz="2800" b="1" dirty="0">
                <a:solidFill>
                  <a:srgbClr val="0000FF"/>
                </a:solidFill>
                <a:latin typeface="微软雅黑" pitchFamily="34" charset="-122"/>
                <a:ea typeface="微软雅黑" pitchFamily="34" charset="-122"/>
              </a:rPr>
              <a:t>因此，等于</a:t>
            </a:r>
            <a:r>
              <a:rPr kumimoji="1" lang="en-US" altLang="zh-CN" sz="2800" b="1" dirty="0" err="1">
                <a:solidFill>
                  <a:srgbClr val="0000FF"/>
                </a:solidFill>
                <a:latin typeface="微软雅黑" pitchFamily="34" charset="-122"/>
                <a:ea typeface="微软雅黑" pitchFamily="34" charset="-122"/>
              </a:rPr>
              <a:t>vj</a:t>
            </a:r>
            <a:r>
              <a:rPr kumimoji="1" lang="zh-CN" altLang="en-US" sz="2800" b="1" dirty="0">
                <a:solidFill>
                  <a:srgbClr val="0000FF"/>
                </a:solidFill>
                <a:latin typeface="微软雅黑" pitchFamily="34" charset="-122"/>
                <a:ea typeface="微软雅黑" pitchFamily="34" charset="-122"/>
              </a:rPr>
              <a:t>的最迟发生时间减去</a:t>
            </a:r>
            <a:r>
              <a:rPr kumimoji="1" lang="en-US" altLang="zh-CN" sz="2800" b="1" dirty="0">
                <a:solidFill>
                  <a:srgbClr val="0000FF"/>
                </a:solidFill>
                <a:latin typeface="微软雅黑" pitchFamily="34" charset="-122"/>
                <a:ea typeface="微软雅黑" pitchFamily="34" charset="-122"/>
              </a:rPr>
              <a:t>&lt;</a:t>
            </a:r>
            <a:r>
              <a:rPr kumimoji="1" lang="en-US" altLang="zh-CN" sz="2800" b="1" dirty="0" err="1">
                <a:solidFill>
                  <a:srgbClr val="0000FF"/>
                </a:solidFill>
                <a:latin typeface="微软雅黑" pitchFamily="34" charset="-122"/>
                <a:ea typeface="微软雅黑" pitchFamily="34" charset="-122"/>
              </a:rPr>
              <a:t>vk,vj</a:t>
            </a:r>
            <a:r>
              <a:rPr kumimoji="1" lang="en-US" altLang="zh-CN" sz="2800" b="1" dirty="0">
                <a:solidFill>
                  <a:srgbClr val="0000FF"/>
                </a:solidFill>
                <a:latin typeface="微软雅黑" pitchFamily="34" charset="-122"/>
                <a:ea typeface="微软雅黑" pitchFamily="34" charset="-122"/>
              </a:rPr>
              <a:t>&gt;</a:t>
            </a:r>
            <a:r>
              <a:rPr kumimoji="1" lang="zh-CN" altLang="en-US" sz="2800" b="1" dirty="0">
                <a:solidFill>
                  <a:srgbClr val="0000FF"/>
                </a:solidFill>
                <a:latin typeface="微软雅黑" pitchFamily="34" charset="-122"/>
                <a:ea typeface="微软雅黑" pitchFamily="34" charset="-122"/>
              </a:rPr>
              <a:t>的持续时间即</a:t>
            </a:r>
            <a:endParaRPr kumimoji="1" lang="en-US" altLang="zh-CN" sz="2800" b="1" dirty="0">
              <a:solidFill>
                <a:srgbClr val="0000FF"/>
              </a:solidFill>
              <a:latin typeface="微软雅黑" pitchFamily="34" charset="-122"/>
              <a:ea typeface="微软雅黑" pitchFamily="34" charset="-122"/>
            </a:endParaRPr>
          </a:p>
          <a:p>
            <a:pPr algn="just" fontAlgn="base">
              <a:lnSpc>
                <a:spcPct val="125000"/>
              </a:lnSpc>
              <a:spcBef>
                <a:spcPct val="0"/>
              </a:spcBef>
              <a:spcAft>
                <a:spcPts val="1200"/>
              </a:spcAft>
            </a:pPr>
            <a:r>
              <a:rPr kumimoji="1" lang="zh-CN" altLang="en-US" sz="2800" b="1" dirty="0">
                <a:solidFill>
                  <a:srgbClr val="0000FF"/>
                </a:solidFill>
                <a:latin typeface="微软雅黑" pitchFamily="34" charset="-122"/>
                <a:ea typeface="微软雅黑" pitchFamily="34" charset="-122"/>
              </a:rPr>
              <a:t> </a:t>
            </a:r>
            <a:r>
              <a:rPr kumimoji="1" lang="en-US" altLang="zh-CN" sz="2800" b="1" dirty="0">
                <a:solidFill>
                  <a:srgbClr val="FF0000"/>
                </a:solidFill>
                <a:latin typeface="微软雅黑" pitchFamily="34" charset="-122"/>
                <a:ea typeface="微软雅黑" pitchFamily="34" charset="-122"/>
              </a:rPr>
              <a:t>l[i]=</a:t>
            </a:r>
            <a:r>
              <a:rPr kumimoji="1" lang="en-US" altLang="zh-CN" sz="2800" b="1" dirty="0" err="1">
                <a:solidFill>
                  <a:srgbClr val="FF0000"/>
                </a:solidFill>
                <a:latin typeface="微软雅黑" pitchFamily="34" charset="-122"/>
                <a:ea typeface="微软雅黑" pitchFamily="34" charset="-122"/>
              </a:rPr>
              <a:t>vl</a:t>
            </a:r>
            <a:r>
              <a:rPr kumimoji="1" lang="en-US" altLang="zh-CN" sz="2800" b="1" dirty="0">
                <a:solidFill>
                  <a:srgbClr val="FF0000"/>
                </a:solidFill>
                <a:latin typeface="微软雅黑" pitchFamily="34" charset="-122"/>
                <a:ea typeface="微软雅黑" pitchFamily="34" charset="-122"/>
              </a:rPr>
              <a:t>[j]-</a:t>
            </a:r>
            <a:r>
              <a:rPr kumimoji="1" lang="en-US" altLang="zh-CN" sz="2800" b="1" dirty="0" err="1">
                <a:solidFill>
                  <a:srgbClr val="FF0000"/>
                </a:solidFill>
                <a:latin typeface="微软雅黑" pitchFamily="34" charset="-122"/>
                <a:ea typeface="微软雅黑" pitchFamily="34" charset="-122"/>
              </a:rPr>
              <a:t>dut</a:t>
            </a:r>
            <a:r>
              <a:rPr kumimoji="1" lang="en-US" altLang="zh-CN" sz="2800" b="1" dirty="0">
                <a:solidFill>
                  <a:srgbClr val="FF0000"/>
                </a:solidFill>
                <a:latin typeface="微软雅黑" pitchFamily="34" charset="-122"/>
                <a:ea typeface="微软雅黑" pitchFamily="34" charset="-122"/>
              </a:rPr>
              <a:t>&lt;</a:t>
            </a:r>
            <a:r>
              <a:rPr kumimoji="1" lang="en-US" altLang="zh-CN" sz="2800" b="1" dirty="0" err="1">
                <a:solidFill>
                  <a:srgbClr val="FF0000"/>
                </a:solidFill>
                <a:latin typeface="微软雅黑" pitchFamily="34" charset="-122"/>
                <a:ea typeface="微软雅黑" pitchFamily="34" charset="-122"/>
              </a:rPr>
              <a:t>vk,vj</a:t>
            </a:r>
            <a:r>
              <a:rPr kumimoji="1" lang="en-US" altLang="zh-CN" sz="2800" b="1" dirty="0">
                <a:solidFill>
                  <a:srgbClr val="FF0000"/>
                </a:solidFill>
                <a:latin typeface="微软雅黑" pitchFamily="34" charset="-122"/>
                <a:ea typeface="微软雅黑" pitchFamily="34" charset="-122"/>
              </a:rPr>
              <a:t>&gt;</a:t>
            </a:r>
          </a:p>
        </p:txBody>
      </p:sp>
    </p:spTree>
    <p:extLst>
      <p:ext uri="{BB962C8B-B14F-4D97-AF65-F5344CB8AC3E}">
        <p14:creationId xmlns:p14="http://schemas.microsoft.com/office/powerpoint/2010/main" val="71093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116</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5F80CC2B-1DF8-455D-8981-3462DAABBDA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Object 3"/>
          <p:cNvGraphicFramePr>
            <a:graphicFrameLocks noChangeAspect="1"/>
          </p:cNvGraphicFramePr>
          <p:nvPr>
            <p:extLst>
              <p:ext uri="{D42A27DB-BD31-4B8C-83A1-F6EECF244321}">
                <p14:modId xmlns:p14="http://schemas.microsoft.com/office/powerpoint/2010/main" val="2831078275"/>
              </p:ext>
            </p:extLst>
          </p:nvPr>
        </p:nvGraphicFramePr>
        <p:xfrm>
          <a:off x="457200" y="3057525"/>
          <a:ext cx="8278812" cy="3562350"/>
        </p:xfrm>
        <a:graphic>
          <a:graphicData uri="http://schemas.openxmlformats.org/presentationml/2006/ole">
            <mc:AlternateContent xmlns:mc="http://schemas.openxmlformats.org/markup-compatibility/2006">
              <mc:Choice xmlns:v="urn:schemas-microsoft-com:vml" Requires="v">
                <p:oleObj spid="_x0000_s68997" name="Document" r:id="rId5" imgW="8298000" imgH="3566160" progId="Word.Document.8">
                  <p:embed/>
                </p:oleObj>
              </mc:Choice>
              <mc:Fallback>
                <p:oleObj name="Document" r:id="rId5" imgW="8298000" imgH="3566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057525"/>
                        <a:ext cx="8278812"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Line 50"/>
          <p:cNvSpPr>
            <a:spLocks noChangeShapeType="1"/>
          </p:cNvSpPr>
          <p:nvPr/>
        </p:nvSpPr>
        <p:spPr bwMode="auto">
          <a:xfrm>
            <a:off x="582612" y="6510338"/>
            <a:ext cx="8153400" cy="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Line 51"/>
          <p:cNvSpPr>
            <a:spLocks noChangeShapeType="1"/>
          </p:cNvSpPr>
          <p:nvPr/>
        </p:nvSpPr>
        <p:spPr bwMode="auto">
          <a:xfrm>
            <a:off x="8736012" y="3233738"/>
            <a:ext cx="0" cy="327660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 name="Text Box 52"/>
          <p:cNvSpPr txBox="1">
            <a:spLocks noChangeArrowheads="1"/>
          </p:cNvSpPr>
          <p:nvPr/>
        </p:nvSpPr>
        <p:spPr bwMode="auto">
          <a:xfrm>
            <a:off x="111601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endParaRPr kumimoji="1" lang="en-US" altLang="zh-CN" sz="2600" b="1">
              <a:solidFill>
                <a:srgbClr val="0000FF"/>
              </a:solidFill>
              <a:latin typeface="Times New Roman" pitchFamily="18" charset="0"/>
            </a:endParaRPr>
          </a:p>
        </p:txBody>
      </p:sp>
      <p:sp>
        <p:nvSpPr>
          <p:cNvPr id="17" name="Text Box 53"/>
          <p:cNvSpPr txBox="1">
            <a:spLocks noChangeArrowheads="1"/>
          </p:cNvSpPr>
          <p:nvPr/>
        </p:nvSpPr>
        <p:spPr bwMode="auto">
          <a:xfrm>
            <a:off x="184626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endParaRPr kumimoji="1" lang="en-US" altLang="zh-CN" sz="2600" b="1">
              <a:solidFill>
                <a:srgbClr val="0000FF"/>
              </a:solidFill>
              <a:latin typeface="Times New Roman" pitchFamily="18" charset="0"/>
            </a:endParaRPr>
          </a:p>
        </p:txBody>
      </p:sp>
      <p:sp>
        <p:nvSpPr>
          <p:cNvPr id="18" name="Text Box 54"/>
          <p:cNvSpPr txBox="1">
            <a:spLocks noChangeArrowheads="1"/>
          </p:cNvSpPr>
          <p:nvPr/>
        </p:nvSpPr>
        <p:spPr bwMode="auto">
          <a:xfrm>
            <a:off x="253206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0</a:t>
            </a:r>
            <a:endParaRPr kumimoji="1" lang="en-US" altLang="zh-CN" sz="2600" b="1">
              <a:solidFill>
                <a:srgbClr val="0000FF"/>
              </a:solidFill>
              <a:latin typeface="Times New Roman" pitchFamily="18" charset="0"/>
            </a:endParaRPr>
          </a:p>
        </p:txBody>
      </p:sp>
      <p:sp>
        <p:nvSpPr>
          <p:cNvPr id="19" name="Text Box 55"/>
          <p:cNvSpPr txBox="1">
            <a:spLocks noChangeArrowheads="1"/>
          </p:cNvSpPr>
          <p:nvPr/>
        </p:nvSpPr>
        <p:spPr bwMode="auto">
          <a:xfrm>
            <a:off x="321786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6</a:t>
            </a:r>
            <a:endParaRPr kumimoji="1" lang="en-US" altLang="zh-CN" sz="2600" b="1">
              <a:solidFill>
                <a:srgbClr val="0000FF"/>
              </a:solidFill>
              <a:latin typeface="Times New Roman" pitchFamily="18" charset="0"/>
            </a:endParaRPr>
          </a:p>
        </p:txBody>
      </p:sp>
      <p:sp>
        <p:nvSpPr>
          <p:cNvPr id="20" name="Text Box 56"/>
          <p:cNvSpPr txBox="1">
            <a:spLocks noChangeArrowheads="1"/>
          </p:cNvSpPr>
          <p:nvPr/>
        </p:nvSpPr>
        <p:spPr bwMode="auto">
          <a:xfrm>
            <a:off x="393541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4</a:t>
            </a:r>
            <a:endParaRPr kumimoji="1" lang="en-US" altLang="zh-CN" sz="2600" b="1">
              <a:solidFill>
                <a:srgbClr val="0000FF"/>
              </a:solidFill>
              <a:latin typeface="Times New Roman" pitchFamily="18" charset="0"/>
            </a:endParaRPr>
          </a:p>
        </p:txBody>
      </p:sp>
      <p:sp>
        <p:nvSpPr>
          <p:cNvPr id="21" name="Text Box 57"/>
          <p:cNvSpPr txBox="1">
            <a:spLocks noChangeArrowheads="1"/>
          </p:cNvSpPr>
          <p:nvPr/>
        </p:nvSpPr>
        <p:spPr bwMode="auto">
          <a:xfrm>
            <a:off x="466566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5</a:t>
            </a:r>
            <a:endParaRPr kumimoji="1" lang="en-US" altLang="zh-CN" sz="2600" b="1">
              <a:solidFill>
                <a:srgbClr val="0000FF"/>
              </a:solidFill>
              <a:latin typeface="Times New Roman" pitchFamily="18" charset="0"/>
            </a:endParaRPr>
          </a:p>
        </p:txBody>
      </p:sp>
      <p:sp>
        <p:nvSpPr>
          <p:cNvPr id="22" name="Text Box 58"/>
          <p:cNvSpPr txBox="1">
            <a:spLocks noChangeArrowheads="1"/>
          </p:cNvSpPr>
          <p:nvPr/>
        </p:nvSpPr>
        <p:spPr bwMode="auto">
          <a:xfrm>
            <a:off x="535146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7</a:t>
            </a:r>
            <a:endParaRPr kumimoji="1" lang="en-US" altLang="zh-CN" sz="2600" b="1">
              <a:solidFill>
                <a:srgbClr val="0000FF"/>
              </a:solidFill>
              <a:latin typeface="Times New Roman" pitchFamily="18" charset="0"/>
            </a:endParaRPr>
          </a:p>
        </p:txBody>
      </p:sp>
      <p:sp>
        <p:nvSpPr>
          <p:cNvPr id="23" name="Text Box 59"/>
          <p:cNvSpPr txBox="1">
            <a:spLocks noChangeArrowheads="1"/>
          </p:cNvSpPr>
          <p:nvPr/>
        </p:nvSpPr>
        <p:spPr bwMode="auto">
          <a:xfrm>
            <a:off x="606901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7</a:t>
            </a:r>
            <a:endParaRPr kumimoji="1" lang="en-US" altLang="zh-CN" sz="2600" b="1">
              <a:solidFill>
                <a:srgbClr val="0000FF"/>
              </a:solidFill>
              <a:latin typeface="Times New Roman" pitchFamily="18" charset="0"/>
            </a:endParaRPr>
          </a:p>
        </p:txBody>
      </p:sp>
      <p:sp>
        <p:nvSpPr>
          <p:cNvPr id="24" name="Text Box 60"/>
          <p:cNvSpPr txBox="1">
            <a:spLocks noChangeArrowheads="1"/>
          </p:cNvSpPr>
          <p:nvPr/>
        </p:nvSpPr>
        <p:spPr bwMode="auto">
          <a:xfrm>
            <a:off x="6754812" y="445293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7</a:t>
            </a:r>
            <a:endParaRPr kumimoji="1" lang="en-US" altLang="zh-CN" sz="2600" b="1">
              <a:solidFill>
                <a:srgbClr val="0000FF"/>
              </a:solidFill>
              <a:latin typeface="Times New Roman" pitchFamily="18" charset="0"/>
            </a:endParaRPr>
          </a:p>
        </p:txBody>
      </p:sp>
      <p:sp>
        <p:nvSpPr>
          <p:cNvPr id="25" name="Text Box 61"/>
          <p:cNvSpPr txBox="1">
            <a:spLocks noChangeArrowheads="1"/>
          </p:cNvSpPr>
          <p:nvPr/>
        </p:nvSpPr>
        <p:spPr bwMode="auto">
          <a:xfrm>
            <a:off x="7332662" y="4452938"/>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15</a:t>
            </a:r>
            <a:endParaRPr kumimoji="1" lang="en-US" altLang="zh-CN" sz="2600" b="1">
              <a:solidFill>
                <a:srgbClr val="0000FF"/>
              </a:solidFill>
              <a:latin typeface="Times New Roman" pitchFamily="18" charset="0"/>
            </a:endParaRPr>
          </a:p>
        </p:txBody>
      </p:sp>
      <p:sp>
        <p:nvSpPr>
          <p:cNvPr id="26" name="Text Box 62"/>
          <p:cNvSpPr txBox="1">
            <a:spLocks noChangeArrowheads="1"/>
          </p:cNvSpPr>
          <p:nvPr/>
        </p:nvSpPr>
        <p:spPr bwMode="auto">
          <a:xfrm>
            <a:off x="8050212" y="4452938"/>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00FF"/>
                </a:solidFill>
                <a:latin typeface="Times New Roman" pitchFamily="18" charset="0"/>
              </a:rPr>
              <a:t>14</a:t>
            </a:r>
            <a:endParaRPr kumimoji="1" lang="en-US" altLang="zh-CN" sz="2600" b="1">
              <a:solidFill>
                <a:srgbClr val="0000FF"/>
              </a:solidFill>
              <a:latin typeface="Times New Roman" pitchFamily="18" charset="0"/>
            </a:endParaRPr>
          </a:p>
        </p:txBody>
      </p:sp>
      <p:sp>
        <p:nvSpPr>
          <p:cNvPr id="27" name="Text Box 63"/>
          <p:cNvSpPr txBox="1">
            <a:spLocks noChangeArrowheads="1"/>
          </p:cNvSpPr>
          <p:nvPr/>
        </p:nvSpPr>
        <p:spPr bwMode="auto">
          <a:xfrm>
            <a:off x="8050212" y="5183188"/>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14</a:t>
            </a:r>
            <a:endParaRPr kumimoji="1" lang="en-US" altLang="zh-CN" sz="2600" b="1">
              <a:solidFill>
                <a:srgbClr val="003300"/>
              </a:solidFill>
              <a:latin typeface="Times New Roman" pitchFamily="18" charset="0"/>
            </a:endParaRPr>
          </a:p>
        </p:txBody>
      </p:sp>
      <p:sp>
        <p:nvSpPr>
          <p:cNvPr id="28" name="Text Box 64"/>
          <p:cNvSpPr txBox="1">
            <a:spLocks noChangeArrowheads="1"/>
          </p:cNvSpPr>
          <p:nvPr/>
        </p:nvSpPr>
        <p:spPr bwMode="auto">
          <a:xfrm>
            <a:off x="7364412" y="5183188"/>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16</a:t>
            </a:r>
            <a:endParaRPr kumimoji="1" lang="en-US" altLang="zh-CN" sz="2600" b="1">
              <a:solidFill>
                <a:srgbClr val="003300"/>
              </a:solidFill>
              <a:latin typeface="Times New Roman" pitchFamily="18" charset="0"/>
            </a:endParaRPr>
          </a:p>
        </p:txBody>
      </p:sp>
      <p:sp>
        <p:nvSpPr>
          <p:cNvPr id="29" name="Text Box 65"/>
          <p:cNvSpPr txBox="1">
            <a:spLocks noChangeArrowheads="1"/>
          </p:cNvSpPr>
          <p:nvPr/>
        </p:nvSpPr>
        <p:spPr bwMode="auto">
          <a:xfrm>
            <a:off x="111601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0</a:t>
            </a:r>
            <a:endParaRPr kumimoji="1" lang="en-US" altLang="zh-CN" sz="2600" b="1">
              <a:solidFill>
                <a:srgbClr val="003300"/>
              </a:solidFill>
              <a:latin typeface="Times New Roman" pitchFamily="18" charset="0"/>
            </a:endParaRPr>
          </a:p>
        </p:txBody>
      </p:sp>
      <p:sp>
        <p:nvSpPr>
          <p:cNvPr id="30" name="Text Box 66"/>
          <p:cNvSpPr txBox="1">
            <a:spLocks noChangeArrowheads="1"/>
          </p:cNvSpPr>
          <p:nvPr/>
        </p:nvSpPr>
        <p:spPr bwMode="auto">
          <a:xfrm>
            <a:off x="184626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2</a:t>
            </a:r>
            <a:endParaRPr kumimoji="1" lang="en-US" altLang="zh-CN" sz="2600" b="1">
              <a:solidFill>
                <a:srgbClr val="003300"/>
              </a:solidFill>
              <a:latin typeface="Times New Roman" pitchFamily="18" charset="0"/>
            </a:endParaRPr>
          </a:p>
        </p:txBody>
      </p:sp>
      <p:sp>
        <p:nvSpPr>
          <p:cNvPr id="31" name="Text Box 67"/>
          <p:cNvSpPr txBox="1">
            <a:spLocks noChangeArrowheads="1"/>
          </p:cNvSpPr>
          <p:nvPr/>
        </p:nvSpPr>
        <p:spPr bwMode="auto">
          <a:xfrm>
            <a:off x="253206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3</a:t>
            </a:r>
            <a:endParaRPr kumimoji="1" lang="en-US" altLang="zh-CN" sz="2600" b="1">
              <a:solidFill>
                <a:srgbClr val="003300"/>
              </a:solidFill>
              <a:latin typeface="Times New Roman" pitchFamily="18" charset="0"/>
            </a:endParaRPr>
          </a:p>
        </p:txBody>
      </p:sp>
      <p:sp>
        <p:nvSpPr>
          <p:cNvPr id="32" name="Text Box 68"/>
          <p:cNvSpPr txBox="1">
            <a:spLocks noChangeArrowheads="1"/>
          </p:cNvSpPr>
          <p:nvPr/>
        </p:nvSpPr>
        <p:spPr bwMode="auto">
          <a:xfrm>
            <a:off x="321786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6</a:t>
            </a:r>
            <a:endParaRPr kumimoji="1" lang="en-US" altLang="zh-CN" sz="2600" b="1">
              <a:solidFill>
                <a:srgbClr val="003300"/>
              </a:solidFill>
              <a:latin typeface="Times New Roman" pitchFamily="18" charset="0"/>
            </a:endParaRPr>
          </a:p>
        </p:txBody>
      </p:sp>
      <p:sp>
        <p:nvSpPr>
          <p:cNvPr id="33" name="Text Box 69"/>
          <p:cNvSpPr txBox="1">
            <a:spLocks noChangeArrowheads="1"/>
          </p:cNvSpPr>
          <p:nvPr/>
        </p:nvSpPr>
        <p:spPr bwMode="auto">
          <a:xfrm>
            <a:off x="393541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6</a:t>
            </a:r>
            <a:endParaRPr kumimoji="1" lang="en-US" altLang="zh-CN" sz="2600" b="1">
              <a:solidFill>
                <a:srgbClr val="003300"/>
              </a:solidFill>
              <a:latin typeface="Times New Roman" pitchFamily="18" charset="0"/>
            </a:endParaRPr>
          </a:p>
        </p:txBody>
      </p:sp>
      <p:sp>
        <p:nvSpPr>
          <p:cNvPr id="34" name="Text Box 70"/>
          <p:cNvSpPr txBox="1">
            <a:spLocks noChangeArrowheads="1"/>
          </p:cNvSpPr>
          <p:nvPr/>
        </p:nvSpPr>
        <p:spPr bwMode="auto">
          <a:xfrm>
            <a:off x="466566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8</a:t>
            </a:r>
            <a:endParaRPr kumimoji="1" lang="en-US" altLang="zh-CN" sz="2600" b="1">
              <a:solidFill>
                <a:srgbClr val="003300"/>
              </a:solidFill>
              <a:latin typeface="Times New Roman" pitchFamily="18" charset="0"/>
            </a:endParaRPr>
          </a:p>
        </p:txBody>
      </p:sp>
      <p:sp>
        <p:nvSpPr>
          <p:cNvPr id="35" name="Text Box 71"/>
          <p:cNvSpPr txBox="1">
            <a:spLocks noChangeArrowheads="1"/>
          </p:cNvSpPr>
          <p:nvPr/>
        </p:nvSpPr>
        <p:spPr bwMode="auto">
          <a:xfrm>
            <a:off x="535146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8</a:t>
            </a:r>
            <a:endParaRPr kumimoji="1" lang="en-US" altLang="zh-CN" sz="2600" b="1">
              <a:solidFill>
                <a:srgbClr val="003300"/>
              </a:solidFill>
              <a:latin typeface="Times New Roman" pitchFamily="18" charset="0"/>
            </a:endParaRPr>
          </a:p>
        </p:txBody>
      </p:sp>
      <p:sp>
        <p:nvSpPr>
          <p:cNvPr id="36" name="Text Box 72"/>
          <p:cNvSpPr txBox="1">
            <a:spLocks noChangeArrowheads="1"/>
          </p:cNvSpPr>
          <p:nvPr/>
        </p:nvSpPr>
        <p:spPr bwMode="auto">
          <a:xfrm>
            <a:off x="6069012" y="5183188"/>
            <a:ext cx="412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7</a:t>
            </a:r>
            <a:endParaRPr kumimoji="1" lang="en-US" altLang="zh-CN" sz="2600" b="1">
              <a:solidFill>
                <a:srgbClr val="003300"/>
              </a:solidFill>
              <a:latin typeface="Times New Roman" pitchFamily="18" charset="0"/>
            </a:endParaRPr>
          </a:p>
        </p:txBody>
      </p:sp>
      <p:sp>
        <p:nvSpPr>
          <p:cNvPr id="37" name="Text Box 73"/>
          <p:cNvSpPr txBox="1">
            <a:spLocks noChangeArrowheads="1"/>
          </p:cNvSpPr>
          <p:nvPr/>
        </p:nvSpPr>
        <p:spPr bwMode="auto">
          <a:xfrm>
            <a:off x="6646862" y="5183188"/>
            <a:ext cx="6413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003300"/>
                </a:solidFill>
                <a:latin typeface="Times New Roman" pitchFamily="18" charset="0"/>
              </a:rPr>
              <a:t>10</a:t>
            </a:r>
            <a:endParaRPr kumimoji="1" lang="en-US" altLang="zh-CN" sz="2600" b="1">
              <a:solidFill>
                <a:srgbClr val="003300"/>
              </a:solidFill>
              <a:latin typeface="Times New Roman" pitchFamily="18" charset="0"/>
            </a:endParaRPr>
          </a:p>
        </p:txBody>
      </p:sp>
      <p:graphicFrame>
        <p:nvGraphicFramePr>
          <p:cNvPr id="38" name="Object 4"/>
          <p:cNvGraphicFramePr>
            <a:graphicFrameLocks noChangeAspect="1"/>
          </p:cNvGraphicFramePr>
          <p:nvPr>
            <p:extLst>
              <p:ext uri="{D42A27DB-BD31-4B8C-83A1-F6EECF244321}">
                <p14:modId xmlns:p14="http://schemas.microsoft.com/office/powerpoint/2010/main" val="896314036"/>
              </p:ext>
            </p:extLst>
          </p:nvPr>
        </p:nvGraphicFramePr>
        <p:xfrm>
          <a:off x="3173412" y="6224588"/>
          <a:ext cx="609600" cy="517525"/>
        </p:xfrm>
        <a:graphic>
          <a:graphicData uri="http://schemas.openxmlformats.org/presentationml/2006/ole">
            <mc:AlternateContent xmlns:mc="http://schemas.openxmlformats.org/markup-compatibility/2006">
              <mc:Choice xmlns:v="urn:schemas-microsoft-com:vml" Requires="v">
                <p:oleObj spid="_x0000_s68998" name="剪辑" r:id="rId7" imgW="370800" imgH="315360" progId="">
                  <p:embed/>
                </p:oleObj>
              </mc:Choice>
              <mc:Fallback>
                <p:oleObj name="剪辑" r:id="rId7" imgW="370800" imgH="315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3412" y="6224588"/>
                        <a:ext cx="609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5"/>
          <p:cNvGraphicFramePr>
            <a:graphicFrameLocks noChangeAspect="1"/>
          </p:cNvGraphicFramePr>
          <p:nvPr>
            <p:extLst>
              <p:ext uri="{D42A27DB-BD31-4B8C-83A1-F6EECF244321}">
                <p14:modId xmlns:p14="http://schemas.microsoft.com/office/powerpoint/2010/main" val="1665807808"/>
              </p:ext>
            </p:extLst>
          </p:nvPr>
        </p:nvGraphicFramePr>
        <p:xfrm>
          <a:off x="973137" y="6296025"/>
          <a:ext cx="609600" cy="517525"/>
        </p:xfrm>
        <a:graphic>
          <a:graphicData uri="http://schemas.openxmlformats.org/presentationml/2006/ole">
            <mc:AlternateContent xmlns:mc="http://schemas.openxmlformats.org/markup-compatibility/2006">
              <mc:Choice xmlns:v="urn:schemas-microsoft-com:vml" Requires="v">
                <p:oleObj spid="_x0000_s68999" name="剪辑" r:id="rId9" imgW="370800" imgH="315360" progId="">
                  <p:embed/>
                </p:oleObj>
              </mc:Choice>
              <mc:Fallback>
                <p:oleObj name="剪辑" r:id="rId9" imgW="370800" imgH="315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3137" y="6296025"/>
                        <a:ext cx="609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6"/>
          <p:cNvGraphicFramePr>
            <a:graphicFrameLocks noChangeAspect="1"/>
          </p:cNvGraphicFramePr>
          <p:nvPr>
            <p:extLst>
              <p:ext uri="{D42A27DB-BD31-4B8C-83A1-F6EECF244321}">
                <p14:modId xmlns:p14="http://schemas.microsoft.com/office/powerpoint/2010/main" val="331829118"/>
              </p:ext>
            </p:extLst>
          </p:nvPr>
        </p:nvGraphicFramePr>
        <p:xfrm>
          <a:off x="5992812" y="6313488"/>
          <a:ext cx="609600" cy="517525"/>
        </p:xfrm>
        <a:graphic>
          <a:graphicData uri="http://schemas.openxmlformats.org/presentationml/2006/ole">
            <mc:AlternateContent xmlns:mc="http://schemas.openxmlformats.org/markup-compatibility/2006">
              <mc:Choice xmlns:v="urn:schemas-microsoft-com:vml" Requires="v">
                <p:oleObj spid="_x0000_s69000" name="剪辑" r:id="rId11" imgW="370800" imgH="315360" progId="">
                  <p:embed/>
                </p:oleObj>
              </mc:Choice>
              <mc:Fallback>
                <p:oleObj name="剪辑" r:id="rId11" imgW="370800" imgH="315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92812" y="6313488"/>
                        <a:ext cx="609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
          <p:cNvGraphicFramePr>
            <a:graphicFrameLocks noChangeAspect="1"/>
          </p:cNvGraphicFramePr>
          <p:nvPr>
            <p:extLst>
              <p:ext uri="{D42A27DB-BD31-4B8C-83A1-F6EECF244321}">
                <p14:modId xmlns:p14="http://schemas.microsoft.com/office/powerpoint/2010/main" val="4176913809"/>
              </p:ext>
            </p:extLst>
          </p:nvPr>
        </p:nvGraphicFramePr>
        <p:xfrm>
          <a:off x="8126412" y="6350000"/>
          <a:ext cx="609600" cy="517525"/>
        </p:xfrm>
        <a:graphic>
          <a:graphicData uri="http://schemas.openxmlformats.org/presentationml/2006/ole">
            <mc:AlternateContent xmlns:mc="http://schemas.openxmlformats.org/markup-compatibility/2006">
              <mc:Choice xmlns:v="urn:schemas-microsoft-com:vml" Requires="v">
                <p:oleObj spid="_x0000_s69001" name="剪辑" r:id="rId13" imgW="370800" imgH="315360" progId="">
                  <p:embed/>
                </p:oleObj>
              </mc:Choice>
              <mc:Fallback>
                <p:oleObj name="剪辑" r:id="rId13" imgW="370800" imgH="31536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26412" y="6350000"/>
                        <a:ext cx="609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Box 41"/>
          <p:cNvSpPr txBox="1"/>
          <p:nvPr/>
        </p:nvSpPr>
        <p:spPr>
          <a:xfrm>
            <a:off x="544512" y="4354513"/>
            <a:ext cx="8215313" cy="58420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        </a:t>
            </a:r>
            <a:r>
              <a:rPr kumimoji="1" lang="en-US" altLang="zh-CN"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l[</a:t>
            </a:r>
            <a:r>
              <a:rPr kumimoji="1" lang="en-US" altLang="zh-CN" sz="3200" b="1" i="0" u="none" strike="noStrike" kern="0" cap="none" spc="0" normalizeH="0" baseline="0" noProof="0" dirty="0" err="1">
                <a:ln>
                  <a:noFill/>
                </a:ln>
                <a:solidFill>
                  <a:srgbClr val="0707F9"/>
                </a:solidFill>
                <a:effectLst/>
                <a:uLnTx/>
                <a:uFillTx/>
                <a:latin typeface="微软雅黑" pitchFamily="34" charset="-122"/>
                <a:ea typeface="微软雅黑" pitchFamily="34" charset="-122"/>
                <a:cs typeface="+mn-cs"/>
              </a:rPr>
              <a:t>i</a:t>
            </a:r>
            <a:r>
              <a:rPr kumimoji="1" lang="en-US" altLang="zh-CN"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a:t>
            </a:r>
            <a:r>
              <a:rPr kumimoji="1" lang="en-US" altLang="zh-CN" sz="3200" b="1" i="0" u="none" strike="noStrike" kern="0" cap="none" spc="0" normalizeH="0" baseline="0" noProof="0" dirty="0" err="1">
                <a:ln>
                  <a:noFill/>
                </a:ln>
                <a:solidFill>
                  <a:srgbClr val="0707F9"/>
                </a:solidFill>
                <a:effectLst/>
                <a:uLnTx/>
                <a:uFillTx/>
                <a:latin typeface="微软雅黑" pitchFamily="34" charset="-122"/>
                <a:ea typeface="微软雅黑" pitchFamily="34" charset="-122"/>
                <a:cs typeface="+mn-cs"/>
              </a:rPr>
              <a:t>vl</a:t>
            </a:r>
            <a:r>
              <a:rPr kumimoji="1" lang="en-US" altLang="zh-CN"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[j]-</a:t>
            </a:r>
            <a:r>
              <a:rPr kumimoji="1" lang="en-US" altLang="zh-CN" sz="3200" b="1" i="0" u="none" strike="noStrike" kern="0" cap="none" spc="0" normalizeH="0" baseline="0" noProof="0" dirty="0" err="1">
                <a:ln>
                  <a:noFill/>
                </a:ln>
                <a:solidFill>
                  <a:srgbClr val="0707F9"/>
                </a:solidFill>
                <a:effectLst/>
                <a:uLnTx/>
                <a:uFillTx/>
                <a:latin typeface="微软雅黑" pitchFamily="34" charset="-122"/>
                <a:ea typeface="微软雅黑" pitchFamily="34" charset="-122"/>
                <a:cs typeface="+mn-cs"/>
              </a:rPr>
              <a:t>dut</a:t>
            </a:r>
            <a:r>
              <a:rPr kumimoji="1" lang="en-US" altLang="zh-CN"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&lt;</a:t>
            </a:r>
            <a:r>
              <a:rPr kumimoji="1" lang="en-US" altLang="zh-CN" sz="3200" b="1" i="0" u="none" strike="noStrike" kern="0" cap="none" spc="0" normalizeH="0" baseline="0" noProof="0" dirty="0" err="1">
                <a:ln>
                  <a:noFill/>
                </a:ln>
                <a:solidFill>
                  <a:srgbClr val="0707F9"/>
                </a:solidFill>
                <a:effectLst/>
                <a:uLnTx/>
                <a:uFillTx/>
                <a:latin typeface="微软雅黑" pitchFamily="34" charset="-122"/>
                <a:ea typeface="微软雅黑" pitchFamily="34" charset="-122"/>
                <a:cs typeface="+mn-cs"/>
              </a:rPr>
              <a:t>vk,vj</a:t>
            </a:r>
            <a:r>
              <a:rPr kumimoji="1" lang="en-US" altLang="zh-CN" sz="3200" b="1" i="0" u="none" strike="noStrike" kern="0" cap="none" spc="0" normalizeH="0" baseline="0" noProof="0" dirty="0">
                <a:ln>
                  <a:noFill/>
                </a:ln>
                <a:solidFill>
                  <a:srgbClr val="0707F9"/>
                </a:solidFill>
                <a:effectLst/>
                <a:uLnTx/>
                <a:uFillTx/>
                <a:latin typeface="微软雅黑" pitchFamily="34" charset="-122"/>
                <a:ea typeface="微软雅黑" pitchFamily="34" charset="-122"/>
                <a:cs typeface="+mn-cs"/>
              </a:rPr>
              <a:t>&gt;</a:t>
            </a:r>
            <a:endParaRPr kumimoji="1" lang="zh-CN" altLang="en-US" sz="3200" b="1" i="0" u="none" strike="noStrike" kern="0" cap="none" spc="0" normalizeH="0" baseline="0" noProof="0" dirty="0">
              <a:ln>
                <a:noFill/>
              </a:ln>
              <a:solidFill>
                <a:srgbClr val="0707F9"/>
              </a:solidFill>
              <a:effectLst/>
              <a:uLnTx/>
              <a:uFillTx/>
              <a:latin typeface="Constantia"/>
              <a:ea typeface="宋体"/>
              <a:cs typeface="+mn-cs"/>
            </a:endParaRPr>
          </a:p>
        </p:txBody>
      </p:sp>
      <p:sp>
        <p:nvSpPr>
          <p:cNvPr id="43" name="TextBox 42"/>
          <p:cNvSpPr txBox="1">
            <a:spLocks noChangeArrowheads="1"/>
          </p:cNvSpPr>
          <p:nvPr/>
        </p:nvSpPr>
        <p:spPr bwMode="auto">
          <a:xfrm>
            <a:off x="2416175" y="5824538"/>
            <a:ext cx="628650"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66"/>
                </a:solidFill>
                <a:latin typeface="Times New Roman" pitchFamily="18" charset="0"/>
              </a:rPr>
              <a:t>8-5</a:t>
            </a:r>
            <a:endParaRPr kumimoji="1" lang="zh-CN" altLang="en-US" sz="2600" b="1">
              <a:solidFill>
                <a:srgbClr val="000066"/>
              </a:solidFill>
              <a:latin typeface="Times New Roman" pitchFamily="18" charset="0"/>
            </a:endParaRPr>
          </a:p>
        </p:txBody>
      </p:sp>
      <p:sp>
        <p:nvSpPr>
          <p:cNvPr id="44" name="TextBox 43"/>
          <p:cNvSpPr txBox="1">
            <a:spLocks noChangeArrowheads="1"/>
          </p:cNvSpPr>
          <p:nvPr/>
        </p:nvSpPr>
        <p:spPr bwMode="auto">
          <a:xfrm>
            <a:off x="1687512" y="5832475"/>
            <a:ext cx="628650"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66"/>
                </a:solidFill>
                <a:latin typeface="Times New Roman" pitchFamily="18" charset="0"/>
              </a:rPr>
              <a:t>6-4</a:t>
            </a:r>
            <a:endParaRPr kumimoji="1" lang="zh-CN" altLang="en-US" sz="2600" b="1">
              <a:solidFill>
                <a:srgbClr val="000066"/>
              </a:solidFill>
              <a:latin typeface="Times New Roman" pitchFamily="18" charset="0"/>
            </a:endParaRPr>
          </a:p>
        </p:txBody>
      </p:sp>
      <p:sp>
        <p:nvSpPr>
          <p:cNvPr id="45" name="TextBox 44"/>
          <p:cNvSpPr txBox="1">
            <a:spLocks noChangeArrowheads="1"/>
          </p:cNvSpPr>
          <p:nvPr/>
        </p:nvSpPr>
        <p:spPr bwMode="auto">
          <a:xfrm>
            <a:off x="1116012" y="5824538"/>
            <a:ext cx="628698" cy="492443"/>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dirty="0">
                <a:solidFill>
                  <a:srgbClr val="000066"/>
                </a:solidFill>
                <a:latin typeface="Times New Roman" pitchFamily="18" charset="0"/>
              </a:rPr>
              <a:t>6-6</a:t>
            </a:r>
            <a:endParaRPr kumimoji="1" lang="zh-CN" altLang="en-US" sz="2600" b="1" dirty="0">
              <a:solidFill>
                <a:srgbClr val="000066"/>
              </a:solidFill>
              <a:latin typeface="Times New Roman" pitchFamily="18" charset="0"/>
            </a:endParaRPr>
          </a:p>
        </p:txBody>
      </p:sp>
      <p:sp>
        <p:nvSpPr>
          <p:cNvPr id="46" name="TextBox 56"/>
          <p:cNvSpPr txBox="1">
            <a:spLocks noChangeArrowheads="1"/>
          </p:cNvSpPr>
          <p:nvPr/>
        </p:nvSpPr>
        <p:spPr bwMode="auto">
          <a:xfrm>
            <a:off x="466824" y="3082245"/>
            <a:ext cx="545342" cy="523220"/>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800" b="1" dirty="0">
                <a:solidFill>
                  <a:srgbClr val="000000"/>
                </a:solidFill>
                <a:latin typeface="Times New Roman" pitchFamily="18" charset="0"/>
              </a:rPr>
              <a:t>弧</a:t>
            </a:r>
          </a:p>
        </p:txBody>
      </p:sp>
      <p:sp>
        <p:nvSpPr>
          <p:cNvPr id="47" name="TextBox 46"/>
          <p:cNvSpPr txBox="1">
            <a:spLocks noChangeArrowheads="1"/>
          </p:cNvSpPr>
          <p:nvPr/>
        </p:nvSpPr>
        <p:spPr bwMode="auto">
          <a:xfrm>
            <a:off x="3187700" y="5824538"/>
            <a:ext cx="628650"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7-1</a:t>
            </a:r>
            <a:endParaRPr kumimoji="1" lang="zh-CN" altLang="en-US" sz="2600" b="1">
              <a:solidFill>
                <a:srgbClr val="000099"/>
              </a:solidFill>
              <a:latin typeface="Times New Roman" pitchFamily="18" charset="0"/>
            </a:endParaRPr>
          </a:p>
        </p:txBody>
      </p:sp>
      <p:sp>
        <p:nvSpPr>
          <p:cNvPr id="48" name="TextBox 47"/>
          <p:cNvSpPr txBox="1">
            <a:spLocks noChangeArrowheads="1"/>
          </p:cNvSpPr>
          <p:nvPr/>
        </p:nvSpPr>
        <p:spPr bwMode="auto">
          <a:xfrm>
            <a:off x="4473575" y="5824538"/>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10-2</a:t>
            </a:r>
            <a:endParaRPr kumimoji="1" lang="zh-CN" altLang="en-US" sz="2600" b="1">
              <a:solidFill>
                <a:srgbClr val="000099"/>
              </a:solidFill>
              <a:latin typeface="Times New Roman" pitchFamily="18" charset="0"/>
            </a:endParaRPr>
          </a:p>
        </p:txBody>
      </p:sp>
      <p:sp>
        <p:nvSpPr>
          <p:cNvPr id="49" name="TextBox 48"/>
          <p:cNvSpPr txBox="1">
            <a:spLocks noChangeArrowheads="1"/>
          </p:cNvSpPr>
          <p:nvPr/>
        </p:nvSpPr>
        <p:spPr bwMode="auto">
          <a:xfrm>
            <a:off x="5187950" y="5832475"/>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16-8</a:t>
            </a:r>
            <a:endParaRPr kumimoji="1" lang="zh-CN" altLang="en-US" sz="2600" b="1">
              <a:solidFill>
                <a:srgbClr val="000099"/>
              </a:solidFill>
              <a:latin typeface="Times New Roman" pitchFamily="18" charset="0"/>
            </a:endParaRPr>
          </a:p>
        </p:txBody>
      </p:sp>
      <p:sp>
        <p:nvSpPr>
          <p:cNvPr id="50" name="TextBox 49"/>
          <p:cNvSpPr txBox="1">
            <a:spLocks noChangeArrowheads="1"/>
          </p:cNvSpPr>
          <p:nvPr/>
        </p:nvSpPr>
        <p:spPr bwMode="auto">
          <a:xfrm>
            <a:off x="5902325" y="5824538"/>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14-7</a:t>
            </a:r>
            <a:endParaRPr kumimoji="1" lang="zh-CN" altLang="en-US" sz="2600" b="1">
              <a:solidFill>
                <a:srgbClr val="000099"/>
              </a:solidFill>
              <a:latin typeface="Times New Roman" pitchFamily="18" charset="0"/>
            </a:endParaRPr>
          </a:p>
        </p:txBody>
      </p:sp>
      <p:sp>
        <p:nvSpPr>
          <p:cNvPr id="51" name="TextBox 50"/>
          <p:cNvSpPr txBox="1">
            <a:spLocks noChangeArrowheads="1"/>
          </p:cNvSpPr>
          <p:nvPr/>
        </p:nvSpPr>
        <p:spPr bwMode="auto">
          <a:xfrm>
            <a:off x="3773487" y="5824538"/>
            <a:ext cx="628650"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7-1</a:t>
            </a:r>
            <a:endParaRPr kumimoji="1" lang="zh-CN" altLang="en-US" sz="2600" b="1">
              <a:solidFill>
                <a:srgbClr val="000099"/>
              </a:solidFill>
              <a:latin typeface="Times New Roman" pitchFamily="18" charset="0"/>
            </a:endParaRPr>
          </a:p>
        </p:txBody>
      </p:sp>
      <p:sp>
        <p:nvSpPr>
          <p:cNvPr id="52" name="TextBox 51"/>
          <p:cNvSpPr txBox="1">
            <a:spLocks noChangeArrowheads="1"/>
          </p:cNvSpPr>
          <p:nvPr/>
        </p:nvSpPr>
        <p:spPr bwMode="auto">
          <a:xfrm>
            <a:off x="6616700" y="5824538"/>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14-4</a:t>
            </a:r>
            <a:endParaRPr kumimoji="1" lang="zh-CN" altLang="en-US" sz="2600" b="1">
              <a:solidFill>
                <a:srgbClr val="000099"/>
              </a:solidFill>
              <a:latin typeface="Times New Roman" pitchFamily="18" charset="0"/>
            </a:endParaRPr>
          </a:p>
        </p:txBody>
      </p:sp>
      <p:sp>
        <p:nvSpPr>
          <p:cNvPr id="53" name="TextBox 52"/>
          <p:cNvSpPr txBox="1">
            <a:spLocks noChangeArrowheads="1"/>
          </p:cNvSpPr>
          <p:nvPr/>
        </p:nvSpPr>
        <p:spPr bwMode="auto">
          <a:xfrm>
            <a:off x="7331075" y="5824538"/>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18-2</a:t>
            </a:r>
            <a:endParaRPr kumimoji="1" lang="zh-CN" altLang="en-US" sz="2600" b="1">
              <a:solidFill>
                <a:srgbClr val="000099"/>
              </a:solidFill>
              <a:latin typeface="Times New Roman" pitchFamily="18" charset="0"/>
            </a:endParaRPr>
          </a:p>
        </p:txBody>
      </p:sp>
      <p:sp>
        <p:nvSpPr>
          <p:cNvPr id="54" name="TextBox 53"/>
          <p:cNvSpPr txBox="1">
            <a:spLocks noChangeArrowheads="1"/>
          </p:cNvSpPr>
          <p:nvPr/>
        </p:nvSpPr>
        <p:spPr bwMode="auto">
          <a:xfrm>
            <a:off x="8045450" y="5824538"/>
            <a:ext cx="79533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99"/>
                </a:solidFill>
                <a:latin typeface="Times New Roman" pitchFamily="18" charset="0"/>
              </a:rPr>
              <a:t>18-4</a:t>
            </a:r>
            <a:endParaRPr kumimoji="1" lang="zh-CN" altLang="en-US" sz="2600" b="1">
              <a:solidFill>
                <a:srgbClr val="000099"/>
              </a:solidFill>
              <a:latin typeface="Times New Roman" pitchFamily="18" charset="0"/>
            </a:endParaRPr>
          </a:p>
        </p:txBody>
      </p:sp>
      <p:grpSp>
        <p:nvGrpSpPr>
          <p:cNvPr id="55" name="组合 66"/>
          <p:cNvGrpSpPr>
            <a:grpSpLocks/>
          </p:cNvGrpSpPr>
          <p:nvPr/>
        </p:nvGrpSpPr>
        <p:grpSpPr bwMode="auto">
          <a:xfrm>
            <a:off x="1901825" y="152400"/>
            <a:ext cx="5429250" cy="2143125"/>
            <a:chOff x="1295400" y="228600"/>
            <a:chExt cx="6553200" cy="3200400"/>
          </a:xfrm>
        </p:grpSpPr>
        <p:sp>
          <p:nvSpPr>
            <p:cNvPr id="56" name="Oval 2"/>
            <p:cNvSpPr>
              <a:spLocks noChangeArrowheads="1"/>
            </p:cNvSpPr>
            <p:nvPr/>
          </p:nvSpPr>
          <p:spPr bwMode="auto">
            <a:xfrm>
              <a:off x="1295400" y="10668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a</a:t>
              </a:r>
            </a:p>
          </p:txBody>
        </p:sp>
        <p:sp>
          <p:nvSpPr>
            <p:cNvPr id="57" name="Oval 3"/>
            <p:cNvSpPr>
              <a:spLocks noChangeArrowheads="1"/>
            </p:cNvSpPr>
            <p:nvPr/>
          </p:nvSpPr>
          <p:spPr bwMode="auto">
            <a:xfrm>
              <a:off x="2819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b</a:t>
              </a:r>
            </a:p>
          </p:txBody>
        </p:sp>
        <p:sp>
          <p:nvSpPr>
            <p:cNvPr id="58" name="Oval 4"/>
            <p:cNvSpPr>
              <a:spLocks noChangeArrowheads="1"/>
            </p:cNvSpPr>
            <p:nvPr/>
          </p:nvSpPr>
          <p:spPr bwMode="auto">
            <a:xfrm>
              <a:off x="2819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c</a:t>
              </a:r>
            </a:p>
          </p:txBody>
        </p:sp>
        <p:sp>
          <p:nvSpPr>
            <p:cNvPr id="59" name="Oval 5"/>
            <p:cNvSpPr>
              <a:spLocks noChangeArrowheads="1"/>
            </p:cNvSpPr>
            <p:nvPr/>
          </p:nvSpPr>
          <p:spPr bwMode="auto">
            <a:xfrm>
              <a:off x="19050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d</a:t>
              </a:r>
            </a:p>
          </p:txBody>
        </p:sp>
        <p:sp>
          <p:nvSpPr>
            <p:cNvPr id="60" name="Oval 6"/>
            <p:cNvSpPr>
              <a:spLocks noChangeArrowheads="1"/>
            </p:cNvSpPr>
            <p:nvPr/>
          </p:nvSpPr>
          <p:spPr bwMode="auto">
            <a:xfrm>
              <a:off x="4343400" y="11430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e</a:t>
              </a:r>
            </a:p>
          </p:txBody>
        </p:sp>
        <p:sp>
          <p:nvSpPr>
            <p:cNvPr id="61" name="Oval 7"/>
            <p:cNvSpPr>
              <a:spLocks noChangeArrowheads="1"/>
            </p:cNvSpPr>
            <p:nvPr/>
          </p:nvSpPr>
          <p:spPr bwMode="auto">
            <a:xfrm>
              <a:off x="4800600" y="29718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f</a:t>
              </a:r>
            </a:p>
          </p:txBody>
        </p:sp>
        <p:sp>
          <p:nvSpPr>
            <p:cNvPr id="62" name="Oval 8"/>
            <p:cNvSpPr>
              <a:spLocks noChangeArrowheads="1"/>
            </p:cNvSpPr>
            <p:nvPr/>
          </p:nvSpPr>
          <p:spPr bwMode="auto">
            <a:xfrm>
              <a:off x="5867400" y="2286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g</a:t>
              </a:r>
            </a:p>
          </p:txBody>
        </p:sp>
        <p:sp>
          <p:nvSpPr>
            <p:cNvPr id="63" name="Oval 9"/>
            <p:cNvSpPr>
              <a:spLocks noChangeArrowheads="1"/>
            </p:cNvSpPr>
            <p:nvPr/>
          </p:nvSpPr>
          <p:spPr bwMode="auto">
            <a:xfrm>
              <a:off x="5867400" y="2057400"/>
              <a:ext cx="457200" cy="457200"/>
            </a:xfrm>
            <a:prstGeom prst="ellipse">
              <a:avLst/>
            </a:prstGeom>
            <a:solidFill>
              <a:srgbClr val="FFFF99"/>
            </a:solidFill>
            <a:ln w="25400" cap="sq">
              <a:solidFill>
                <a:srgbClr val="80000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h</a:t>
              </a:r>
            </a:p>
          </p:txBody>
        </p:sp>
        <p:sp>
          <p:nvSpPr>
            <p:cNvPr id="64" name="Oval 10"/>
            <p:cNvSpPr>
              <a:spLocks noChangeArrowheads="1"/>
            </p:cNvSpPr>
            <p:nvPr/>
          </p:nvSpPr>
          <p:spPr bwMode="auto">
            <a:xfrm>
              <a:off x="7391400" y="1143000"/>
              <a:ext cx="457200" cy="457200"/>
            </a:xfrm>
            <a:prstGeom prst="ellipse">
              <a:avLst/>
            </a:prstGeom>
            <a:solidFill>
              <a:srgbClr val="99CCFF"/>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2600" b="1">
                  <a:solidFill>
                    <a:srgbClr val="0000FF"/>
                  </a:solidFill>
                  <a:latin typeface="Times New Roman" pitchFamily="18" charset="0"/>
                </a:rPr>
                <a:t>k</a:t>
              </a:r>
            </a:p>
          </p:txBody>
        </p:sp>
        <p:sp>
          <p:nvSpPr>
            <p:cNvPr id="65" name="Line 11"/>
            <p:cNvSpPr>
              <a:spLocks noChangeShapeType="1"/>
            </p:cNvSpPr>
            <p:nvPr/>
          </p:nvSpPr>
          <p:spPr bwMode="auto">
            <a:xfrm flipV="1">
              <a:off x="1676400" y="4572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6" name="Line 12"/>
            <p:cNvSpPr>
              <a:spLocks noChangeShapeType="1"/>
            </p:cNvSpPr>
            <p:nvPr/>
          </p:nvSpPr>
          <p:spPr bwMode="auto">
            <a:xfrm>
              <a:off x="1752600" y="1295400"/>
              <a:ext cx="1143000" cy="9144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7" name="Line 13"/>
            <p:cNvSpPr>
              <a:spLocks noChangeShapeType="1"/>
            </p:cNvSpPr>
            <p:nvPr/>
          </p:nvSpPr>
          <p:spPr bwMode="auto">
            <a:xfrm flipV="1">
              <a:off x="3276600" y="14478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8" name="Line 14"/>
            <p:cNvSpPr>
              <a:spLocks noChangeShapeType="1"/>
            </p:cNvSpPr>
            <p:nvPr/>
          </p:nvSpPr>
          <p:spPr bwMode="auto">
            <a:xfrm>
              <a:off x="3276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9" name="Line 15"/>
            <p:cNvSpPr>
              <a:spLocks noChangeShapeType="1"/>
            </p:cNvSpPr>
            <p:nvPr/>
          </p:nvSpPr>
          <p:spPr bwMode="auto">
            <a:xfrm flipV="1">
              <a:off x="47244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0" name="Line 16"/>
            <p:cNvSpPr>
              <a:spLocks noChangeShapeType="1"/>
            </p:cNvSpPr>
            <p:nvPr/>
          </p:nvSpPr>
          <p:spPr bwMode="auto">
            <a:xfrm>
              <a:off x="6324600" y="457200"/>
              <a:ext cx="11430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1" name="Line 17"/>
            <p:cNvSpPr>
              <a:spLocks noChangeShapeType="1"/>
            </p:cNvSpPr>
            <p:nvPr/>
          </p:nvSpPr>
          <p:spPr bwMode="auto">
            <a:xfrm flipV="1">
              <a:off x="6324600" y="1524000"/>
              <a:ext cx="1143000" cy="685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2" name="Line 18"/>
            <p:cNvSpPr>
              <a:spLocks noChangeShapeType="1"/>
            </p:cNvSpPr>
            <p:nvPr/>
          </p:nvSpPr>
          <p:spPr bwMode="auto">
            <a:xfrm>
              <a:off x="4800600" y="1447800"/>
              <a:ext cx="1066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3" name="Line 19"/>
            <p:cNvSpPr>
              <a:spLocks noChangeShapeType="1"/>
            </p:cNvSpPr>
            <p:nvPr/>
          </p:nvSpPr>
          <p:spPr bwMode="auto">
            <a:xfrm>
              <a:off x="1524000" y="1524000"/>
              <a:ext cx="609600" cy="14478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4" name="Line 20"/>
            <p:cNvSpPr>
              <a:spLocks noChangeShapeType="1"/>
            </p:cNvSpPr>
            <p:nvPr/>
          </p:nvSpPr>
          <p:spPr bwMode="auto">
            <a:xfrm>
              <a:off x="2362200" y="3200400"/>
              <a:ext cx="2438400" cy="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5" name="Line 21"/>
            <p:cNvSpPr>
              <a:spLocks noChangeShapeType="1"/>
            </p:cNvSpPr>
            <p:nvPr/>
          </p:nvSpPr>
          <p:spPr bwMode="auto">
            <a:xfrm flipV="1">
              <a:off x="5257800" y="2438400"/>
              <a:ext cx="685800" cy="762000"/>
            </a:xfrm>
            <a:prstGeom prst="line">
              <a:avLst/>
            </a:prstGeom>
            <a:noFill/>
            <a:ln w="25400" cap="sq">
              <a:solidFill>
                <a:srgbClr val="800000"/>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6" name="Text Box 22"/>
            <p:cNvSpPr txBox="1">
              <a:spLocks noChangeArrowheads="1"/>
            </p:cNvSpPr>
            <p:nvPr/>
          </p:nvSpPr>
          <p:spPr bwMode="auto">
            <a:xfrm>
              <a:off x="189865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6</a:t>
              </a:r>
            </a:p>
          </p:txBody>
        </p:sp>
        <p:sp>
          <p:nvSpPr>
            <p:cNvPr id="77" name="Text Box 23"/>
            <p:cNvSpPr txBox="1">
              <a:spLocks noChangeArrowheads="1"/>
            </p:cNvSpPr>
            <p:nvPr/>
          </p:nvSpPr>
          <p:spPr bwMode="auto">
            <a:xfrm>
              <a:off x="2133600" y="12493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78" name="Text Box 24"/>
            <p:cNvSpPr txBox="1">
              <a:spLocks noChangeArrowheads="1"/>
            </p:cNvSpPr>
            <p:nvPr/>
          </p:nvSpPr>
          <p:spPr bwMode="auto">
            <a:xfrm>
              <a:off x="1822450" y="19240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5</a:t>
              </a:r>
            </a:p>
          </p:txBody>
        </p:sp>
        <p:sp>
          <p:nvSpPr>
            <p:cNvPr id="79" name="Text Box 25"/>
            <p:cNvSpPr txBox="1">
              <a:spLocks noChangeArrowheads="1"/>
            </p:cNvSpPr>
            <p:nvPr/>
          </p:nvSpPr>
          <p:spPr bwMode="auto">
            <a:xfrm>
              <a:off x="3346450" y="26971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80" name="Text Box 26"/>
            <p:cNvSpPr txBox="1">
              <a:spLocks noChangeArrowheads="1"/>
            </p:cNvSpPr>
            <p:nvPr/>
          </p:nvSpPr>
          <p:spPr bwMode="auto">
            <a:xfrm>
              <a:off x="3657600" y="334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81" name="Text Box 27"/>
            <p:cNvSpPr txBox="1">
              <a:spLocks noChangeArrowheads="1"/>
            </p:cNvSpPr>
            <p:nvPr/>
          </p:nvSpPr>
          <p:spPr bwMode="auto">
            <a:xfrm>
              <a:off x="3565525" y="139065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1</a:t>
              </a:r>
            </a:p>
          </p:txBody>
        </p:sp>
        <p:sp>
          <p:nvSpPr>
            <p:cNvPr id="82" name="Text Box 28"/>
            <p:cNvSpPr txBox="1">
              <a:spLocks noChangeArrowheads="1"/>
            </p:cNvSpPr>
            <p:nvPr/>
          </p:nvSpPr>
          <p:spPr bwMode="auto">
            <a:xfrm>
              <a:off x="5022850" y="3810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8</a:t>
              </a:r>
            </a:p>
          </p:txBody>
        </p:sp>
        <p:sp>
          <p:nvSpPr>
            <p:cNvPr id="83" name="Text Box 29"/>
            <p:cNvSpPr txBox="1">
              <a:spLocks noChangeArrowheads="1"/>
            </p:cNvSpPr>
            <p:nvPr/>
          </p:nvSpPr>
          <p:spPr bwMode="auto">
            <a:xfrm>
              <a:off x="5181600" y="1371600"/>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7</a:t>
              </a:r>
            </a:p>
          </p:txBody>
        </p:sp>
        <p:sp>
          <p:nvSpPr>
            <p:cNvPr id="84" name="Text Box 30"/>
            <p:cNvSpPr txBox="1">
              <a:spLocks noChangeArrowheads="1"/>
            </p:cNvSpPr>
            <p:nvPr/>
          </p:nvSpPr>
          <p:spPr bwMode="auto">
            <a:xfrm>
              <a:off x="6775450" y="2587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2</a:t>
              </a:r>
            </a:p>
          </p:txBody>
        </p:sp>
        <p:sp>
          <p:nvSpPr>
            <p:cNvPr id="85" name="Text Box 31"/>
            <p:cNvSpPr txBox="1">
              <a:spLocks noChangeArrowheads="1"/>
            </p:cNvSpPr>
            <p:nvPr/>
          </p:nvSpPr>
          <p:spPr bwMode="auto">
            <a:xfrm>
              <a:off x="6384925" y="14779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sp>
          <p:nvSpPr>
            <p:cNvPr id="86" name="Text Box 32"/>
            <p:cNvSpPr txBox="1">
              <a:spLocks noChangeArrowheads="1"/>
            </p:cNvSpPr>
            <p:nvPr/>
          </p:nvSpPr>
          <p:spPr bwMode="auto">
            <a:xfrm>
              <a:off x="5165725" y="2468563"/>
              <a:ext cx="351378" cy="49244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4</a:t>
              </a:r>
            </a:p>
          </p:txBody>
        </p:sp>
      </p:grpSp>
      <p:graphicFrame>
        <p:nvGraphicFramePr>
          <p:cNvPr id="87" name="表格 86"/>
          <p:cNvGraphicFramePr>
            <a:graphicFrameLocks noGrp="1"/>
          </p:cNvGraphicFramePr>
          <p:nvPr>
            <p:extLst>
              <p:ext uri="{D42A27DB-BD31-4B8C-83A1-F6EECF244321}">
                <p14:modId xmlns:p14="http://schemas.microsoft.com/office/powerpoint/2010/main" val="3274222373"/>
              </p:ext>
            </p:extLst>
          </p:nvPr>
        </p:nvGraphicFramePr>
        <p:xfrm>
          <a:off x="2520950" y="2366963"/>
          <a:ext cx="6096000" cy="741680"/>
        </p:xfrm>
        <a:graphic>
          <a:graphicData uri="http://schemas.openxmlformats.org/drawingml/2006/table">
            <a:tbl>
              <a:tblPr firstRow="1" bandRow="1"/>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a</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b</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c</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d</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e</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f</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g</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h</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tc>
                  <a:txBody>
                    <a:bodyPr/>
                    <a:lstStyle>
                      <a:lvl1pPr marL="0" algn="l" defTabSz="914400" rtl="0" eaLnBrk="1" latinLnBrk="0" hangingPunct="1">
                        <a:defRPr sz="1800" b="1" kern="1200">
                          <a:solidFill>
                            <a:schemeClr val="dk1"/>
                          </a:solidFill>
                          <a:latin typeface="Constantia"/>
                          <a:ea typeface="宋体"/>
                        </a:defRPr>
                      </a:lvl1pPr>
                      <a:lvl2pPr marL="457200" algn="l" defTabSz="914400" rtl="0" eaLnBrk="1" latinLnBrk="0" hangingPunct="1">
                        <a:defRPr sz="1800" b="1" kern="1200">
                          <a:solidFill>
                            <a:schemeClr val="dk1"/>
                          </a:solidFill>
                          <a:latin typeface="Constantia"/>
                          <a:ea typeface="宋体"/>
                        </a:defRPr>
                      </a:lvl2pPr>
                      <a:lvl3pPr marL="914400" algn="l" defTabSz="914400" rtl="0" eaLnBrk="1" latinLnBrk="0" hangingPunct="1">
                        <a:defRPr sz="1800" b="1" kern="1200">
                          <a:solidFill>
                            <a:schemeClr val="dk1"/>
                          </a:solidFill>
                          <a:latin typeface="Constantia"/>
                          <a:ea typeface="宋体"/>
                        </a:defRPr>
                      </a:lvl3pPr>
                      <a:lvl4pPr marL="1371600" algn="l" defTabSz="914400" rtl="0" eaLnBrk="1" latinLnBrk="0" hangingPunct="1">
                        <a:defRPr sz="1800" b="1" kern="1200">
                          <a:solidFill>
                            <a:schemeClr val="dk1"/>
                          </a:solidFill>
                          <a:latin typeface="Constantia"/>
                          <a:ea typeface="宋体"/>
                        </a:defRPr>
                      </a:lvl4pPr>
                      <a:lvl5pPr marL="1828800" algn="l" defTabSz="914400" rtl="0" eaLnBrk="1" latinLnBrk="0" hangingPunct="1">
                        <a:defRPr sz="1800" b="1" kern="1200">
                          <a:solidFill>
                            <a:schemeClr val="dk1"/>
                          </a:solidFill>
                          <a:latin typeface="Constantia"/>
                          <a:ea typeface="宋体"/>
                        </a:defRPr>
                      </a:lvl5pPr>
                      <a:lvl6pPr marL="2286000" algn="l" defTabSz="914400" rtl="0" eaLnBrk="1" latinLnBrk="0" hangingPunct="1">
                        <a:defRPr sz="1800" b="1" kern="1200">
                          <a:solidFill>
                            <a:schemeClr val="dk1"/>
                          </a:solidFill>
                          <a:latin typeface="Constantia"/>
                          <a:ea typeface="宋体"/>
                        </a:defRPr>
                      </a:lvl6pPr>
                      <a:lvl7pPr marL="2743200" algn="l" defTabSz="914400" rtl="0" eaLnBrk="1" latinLnBrk="0" hangingPunct="1">
                        <a:defRPr sz="1800" b="1" kern="1200">
                          <a:solidFill>
                            <a:schemeClr val="dk1"/>
                          </a:solidFill>
                          <a:latin typeface="Constantia"/>
                          <a:ea typeface="宋体"/>
                        </a:defRPr>
                      </a:lvl7pPr>
                      <a:lvl8pPr marL="3200400" algn="l" defTabSz="914400" rtl="0" eaLnBrk="1" latinLnBrk="0" hangingPunct="1">
                        <a:defRPr sz="1800" b="1" kern="1200">
                          <a:solidFill>
                            <a:schemeClr val="dk1"/>
                          </a:solidFill>
                          <a:latin typeface="Constantia"/>
                          <a:ea typeface="宋体"/>
                        </a:defRPr>
                      </a:lvl8pPr>
                      <a:lvl9pPr marL="3657600" algn="l" defTabSz="914400" rtl="0" eaLnBrk="1" latinLnBrk="0" hangingPunct="1">
                        <a:defRPr sz="1800" b="1" kern="1200">
                          <a:solidFill>
                            <a:schemeClr val="dk1"/>
                          </a:solidFill>
                          <a:latin typeface="Constantia"/>
                          <a:ea typeface="宋体"/>
                        </a:defRPr>
                      </a:lvl9pPr>
                    </a:lstStyle>
                    <a:p>
                      <a:r>
                        <a:rPr lang="en-US" altLang="zh-CN" dirty="0"/>
                        <a:t>k</a:t>
                      </a:r>
                      <a:endParaRPr lang="zh-CN" altLang="en-US" dirty="0"/>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20000"/>
                      </a:srgbClr>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err="1">
                          <a:latin typeface="+mn-ea"/>
                          <a:ea typeface="+mn-ea"/>
                        </a:rPr>
                        <a:t>vl</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0</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6</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6</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8</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7</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10</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16</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14</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r>
                        <a:rPr lang="en-US" altLang="zh-CN" b="1" dirty="0">
                          <a:latin typeface="+mn-ea"/>
                          <a:ea typeface="+mn-ea"/>
                        </a:rPr>
                        <a:t>18</a:t>
                      </a:r>
                      <a:endParaRPr lang="zh-CN" altLang="en-US" b="1" dirty="0">
                        <a:latin typeface="+mn-ea"/>
                        <a:ea typeface="+mn-ea"/>
                      </a:endParaRPr>
                    </a:p>
                  </a:txBody>
                  <a:tcPr>
                    <a:lnL w="12700" cmpd="sng">
                      <a:solidFill>
                        <a:srgbClr val="008EC4"/>
                      </a:solidFill>
                    </a:lnL>
                    <a:lnR w="12700" cmpd="sng">
                      <a:solidFill>
                        <a:srgbClr val="008EC4"/>
                      </a:solidFill>
                    </a:lnR>
                    <a:lnT w="12700" cmpd="sng">
                      <a:solidFill>
                        <a:srgbClr val="008EC4"/>
                      </a:solidFill>
                    </a:lnT>
                    <a:lnB w="12700" cmpd="sng">
                      <a:solidFill>
                        <a:srgbClr val="008EC4"/>
                      </a:solidFill>
                    </a:lnB>
                    <a:lnTlToBr w="12700" cmpd="sng">
                      <a:noFill/>
                      <a:prstDash val="solid"/>
                    </a:lnTlToBr>
                    <a:lnBlToTr w="12700" cmpd="sng">
                      <a:noFill/>
                      <a:prstDash val="solid"/>
                    </a:lnBlToTr>
                    <a:solidFill>
                      <a:srgbClr val="008EC4">
                        <a:tint val="4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6462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left)">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left)">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left)">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left)">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0" nodeType="click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left)">
                                      <p:cBhvr>
                                        <p:cTn id="120" dur="500"/>
                                        <p:tgtEl>
                                          <p:spTgt spid="3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left)">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wipe(left)">
                                      <p:cBhvr>
                                        <p:cTn id="1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42" grpId="0" animBg="1"/>
      <p:bldP spid="43" grpId="0"/>
      <p:bldP spid="44" grpId="0"/>
      <p:bldP spid="45" grpId="0"/>
      <p:bldP spid="47" grpId="0"/>
      <p:bldP spid="48" grpId="0"/>
      <p:bldP spid="49" grpId="0"/>
      <p:bldP spid="50" grpId="0"/>
      <p:bldP spid="50" grpId="1"/>
      <p:bldP spid="51" grpId="0"/>
      <p:bldP spid="52" grpId="0"/>
      <p:bldP spid="53" grpId="0"/>
      <p:bldP spid="5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ACB9654F-A48B-4CCA-83D4-9A50F788CBC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3"/>
          <p:cNvSpPr txBox="1">
            <a:spLocks noChangeArrowheads="1"/>
          </p:cNvSpPr>
          <p:nvPr/>
        </p:nvSpPr>
        <p:spPr bwMode="auto">
          <a:xfrm>
            <a:off x="642911" y="2143116"/>
            <a:ext cx="7929618" cy="581762"/>
          </a:xfrm>
          <a:prstGeom prst="rect">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spAutoFit/>
          </a:bodyPr>
          <a:lstStyle/>
          <a:p>
            <a:pPr marL="0" marR="0" lvl="0" indent="0" algn="just" defTabSz="914400" eaLnBrk="1" fontAlgn="base" latinLnBrk="0" hangingPunct="1">
              <a:lnSpc>
                <a:spcPct val="125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最早开始时间</a:t>
            </a:r>
            <a:r>
              <a:rPr kumimoji="1" lang="en-US" altLang="zh-CN" sz="2800" b="1"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a:t>
            </a:r>
            <a:r>
              <a:rPr kumimoji="1" lang="zh-CN" altLang="en-US" sz="2800" b="1"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n-cs"/>
              </a:rPr>
              <a:t>最晚开始时间的活动为</a:t>
            </a:r>
            <a:r>
              <a:rPr kumimoji="1" lang="zh-CN" altLang="en-US" sz="2800" b="1" i="0" u="none" strike="noStrike" kern="0" cap="none" spc="0" normalizeH="0" baseline="0" noProof="0" dirty="0">
                <a:ln>
                  <a:noFill/>
                </a:ln>
                <a:solidFill>
                  <a:srgbClr val="FF0000"/>
                </a:solidFill>
                <a:effectLst/>
                <a:uLnTx/>
                <a:uFillTx/>
                <a:latin typeface="微软雅黑" pitchFamily="34" charset="-122"/>
                <a:ea typeface="微软雅黑" pitchFamily="34" charset="-122"/>
                <a:cs typeface="+mn-cs"/>
              </a:rPr>
              <a:t>关键活动。</a:t>
            </a:r>
          </a:p>
        </p:txBody>
      </p:sp>
      <p:sp>
        <p:nvSpPr>
          <p:cNvPr id="14" name="流程图: 资料带 13"/>
          <p:cNvSpPr/>
          <p:nvPr/>
        </p:nvSpPr>
        <p:spPr bwMode="auto">
          <a:xfrm>
            <a:off x="2285984" y="3714752"/>
            <a:ext cx="4572032" cy="2143140"/>
          </a:xfrm>
          <a:prstGeom prst="flowChartPunchedTape">
            <a:avLst/>
          </a:prstGeom>
          <a:solidFill>
            <a:srgbClr val="DBF5F9">
              <a:lumMod val="9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4400" b="1" i="0" u="none" strike="noStrike" kern="0" cap="none" spc="0" normalizeH="0" baseline="0" noProof="0" dirty="0">
                <a:ln>
                  <a:noFill/>
                </a:ln>
                <a:solidFill>
                  <a:srgbClr val="0000FF"/>
                </a:solidFill>
                <a:effectLst/>
                <a:uLnTx/>
                <a:uFillTx/>
                <a:latin typeface="Constantia"/>
                <a:ea typeface="楷体_GB2312" pitchFamily="49" charset="-122"/>
                <a:cs typeface="+mn-cs"/>
              </a:rPr>
              <a:t>如何求关键活动？</a:t>
            </a:r>
            <a:endParaRPr kumimoji="1" lang="zh-CN" altLang="en-US" sz="4400" b="1" i="0" u="none" strike="noStrike" kern="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364966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F2C41501-8AC6-4F8F-92BF-00DF01A4D97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47662" y="1212850"/>
            <a:ext cx="3479800" cy="52387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p"/>
            </a:pPr>
            <a:r>
              <a:rPr kumimoji="1" lang="en-US" altLang="zh-CN" sz="2800" b="1">
                <a:solidFill>
                  <a:srgbClr val="006600"/>
                </a:solidFill>
                <a:latin typeface="Times New Roman" pitchFamily="18" charset="0"/>
                <a:ea typeface="楷体_GB2312" pitchFamily="49" charset="-122"/>
              </a:rPr>
              <a:t> </a:t>
            </a:r>
            <a:r>
              <a:rPr kumimoji="1" lang="zh-CN" altLang="en-US" sz="2800" b="1">
                <a:solidFill>
                  <a:srgbClr val="006600"/>
                </a:solidFill>
                <a:latin typeface="Times New Roman" pitchFamily="18" charset="0"/>
                <a:ea typeface="楷体_GB2312" pitchFamily="49" charset="-122"/>
              </a:rPr>
              <a:t>如何求关键活动？</a:t>
            </a:r>
          </a:p>
        </p:txBody>
      </p:sp>
      <p:sp>
        <p:nvSpPr>
          <p:cNvPr id="14" name="Text Box 3"/>
          <p:cNvSpPr txBox="1">
            <a:spLocks noChangeArrowheads="1"/>
          </p:cNvSpPr>
          <p:nvPr/>
        </p:nvSpPr>
        <p:spPr bwMode="auto">
          <a:xfrm>
            <a:off x="442912" y="2427287"/>
            <a:ext cx="7250703" cy="1405578"/>
          </a:xfrm>
          <a:prstGeom prst="rect">
            <a:avLst/>
          </a:prstGeom>
          <a:noFill/>
          <a:ln w="12700" cap="sq">
            <a:solidFill>
              <a:srgbClr val="0707F9"/>
            </a:solidFill>
            <a:miter lim="800000"/>
            <a:headEnd type="none" w="sm" len="sm"/>
            <a:tailEnd type="none" w="sm" len="sm"/>
          </a:ln>
        </p:spPr>
        <p:txBody>
          <a:bodyPr wrap="none">
            <a:spAutoFit/>
          </a:bodyPr>
          <a:lstStyle/>
          <a:p>
            <a:pPr fontAlgn="base">
              <a:lnSpc>
                <a:spcPct val="140000"/>
              </a:lnSpc>
              <a:spcBef>
                <a:spcPct val="0"/>
              </a:spcBef>
              <a:spcAft>
                <a:spcPct val="0"/>
              </a:spcAft>
            </a:pPr>
            <a:r>
              <a:rPr kumimoji="1" lang="en-US" altLang="zh-CN" sz="3600" b="1" dirty="0">
                <a:solidFill>
                  <a:srgbClr val="000099"/>
                </a:solidFill>
                <a:latin typeface="Times New Roman" pitchFamily="18" charset="0"/>
                <a:ea typeface="楷体_GB2312" pitchFamily="49" charset="-122"/>
              </a:rPr>
              <a:t>“</a:t>
            </a:r>
            <a:r>
              <a:rPr kumimoji="1" lang="zh-CN" altLang="en-US" sz="3600" b="1" dirty="0">
                <a:solidFill>
                  <a:srgbClr val="000099"/>
                </a:solidFill>
                <a:latin typeface="Times New Roman" pitchFamily="18" charset="0"/>
                <a:ea typeface="楷体_GB2312" pitchFamily="49" charset="-122"/>
              </a:rPr>
              <a:t>事件</a:t>
            </a:r>
            <a:r>
              <a:rPr kumimoji="1" lang="en-US" altLang="zh-CN" sz="3600" b="1" dirty="0">
                <a:solidFill>
                  <a:srgbClr val="000099"/>
                </a:solidFill>
                <a:latin typeface="Times New Roman" pitchFamily="18" charset="0"/>
                <a:ea typeface="楷体_GB2312" pitchFamily="49" charset="-122"/>
              </a:rPr>
              <a:t>(</a:t>
            </a:r>
            <a:r>
              <a:rPr kumimoji="1" lang="zh-CN" altLang="en-US" sz="3600" b="1" dirty="0">
                <a:solidFill>
                  <a:srgbClr val="000099"/>
                </a:solidFill>
                <a:latin typeface="Times New Roman" pitchFamily="18" charset="0"/>
                <a:ea typeface="楷体_GB2312" pitchFamily="49" charset="-122"/>
              </a:rPr>
              <a:t>顶点</a:t>
            </a:r>
            <a:r>
              <a:rPr kumimoji="1" lang="en-US" altLang="zh-CN" sz="3600" b="1" dirty="0">
                <a:solidFill>
                  <a:srgbClr val="000099"/>
                </a:solidFill>
                <a:latin typeface="Times New Roman" pitchFamily="18" charset="0"/>
                <a:ea typeface="楷体_GB2312" pitchFamily="49" charset="-122"/>
              </a:rPr>
              <a:t>)” </a:t>
            </a:r>
            <a:r>
              <a:rPr kumimoji="1" lang="zh-CN" altLang="en-US" sz="3600" b="1" dirty="0">
                <a:solidFill>
                  <a:srgbClr val="000099"/>
                </a:solidFill>
                <a:latin typeface="Times New Roman" pitchFamily="18" charset="0"/>
                <a:ea typeface="楷体_GB2312" pitchFamily="49" charset="-122"/>
              </a:rPr>
              <a:t>的 最早发生时间 </a:t>
            </a:r>
            <a:r>
              <a:rPr kumimoji="1" lang="en-US" altLang="zh-CN" sz="3600" b="1" i="1" dirty="0" err="1">
                <a:solidFill>
                  <a:srgbClr val="000099"/>
                </a:solidFill>
                <a:latin typeface="Times New Roman" pitchFamily="18" charset="0"/>
                <a:ea typeface="楷体_GB2312" pitchFamily="49" charset="-122"/>
              </a:rPr>
              <a:t>ve</a:t>
            </a:r>
            <a:r>
              <a:rPr kumimoji="1" lang="en-US" altLang="zh-CN" sz="3600" b="1" dirty="0">
                <a:solidFill>
                  <a:srgbClr val="000099"/>
                </a:solidFill>
                <a:latin typeface="Times New Roman" pitchFamily="18" charset="0"/>
                <a:ea typeface="楷体_GB2312" pitchFamily="49" charset="-122"/>
              </a:rPr>
              <a:t>(j)</a:t>
            </a:r>
          </a:p>
          <a:p>
            <a:pPr fontAlgn="base">
              <a:lnSpc>
                <a:spcPct val="140000"/>
              </a:lnSpc>
              <a:spcBef>
                <a:spcPct val="0"/>
              </a:spcBef>
              <a:spcAft>
                <a:spcPct val="0"/>
              </a:spcAft>
            </a:pPr>
            <a:r>
              <a:rPr kumimoji="1" lang="en-US" altLang="zh-CN" sz="2800" b="1" dirty="0" err="1">
                <a:solidFill>
                  <a:srgbClr val="000099"/>
                </a:solidFill>
                <a:latin typeface="Times New Roman" pitchFamily="18" charset="0"/>
                <a:ea typeface="楷体_GB2312" pitchFamily="49" charset="-122"/>
              </a:rPr>
              <a:t>ve</a:t>
            </a:r>
            <a:r>
              <a:rPr kumimoji="1" lang="en-US" altLang="zh-CN" sz="2800" b="1" dirty="0">
                <a:solidFill>
                  <a:srgbClr val="000099"/>
                </a:solidFill>
                <a:latin typeface="Times New Roman" pitchFamily="18" charset="0"/>
                <a:ea typeface="楷体_GB2312" pitchFamily="49" charset="-122"/>
              </a:rPr>
              <a:t>(j) = </a:t>
            </a:r>
            <a:r>
              <a:rPr kumimoji="1" lang="zh-CN" altLang="en-US" sz="2800" b="1" dirty="0">
                <a:solidFill>
                  <a:srgbClr val="FF3300"/>
                </a:solidFill>
                <a:latin typeface="Times New Roman" pitchFamily="18" charset="0"/>
                <a:ea typeface="楷体_GB2312" pitchFamily="49" charset="-122"/>
              </a:rPr>
              <a:t>从源点到顶点</a:t>
            </a:r>
            <a:r>
              <a:rPr kumimoji="1" lang="en-US" altLang="zh-CN" sz="2800" b="1" dirty="0">
                <a:solidFill>
                  <a:srgbClr val="FF3300"/>
                </a:solidFill>
                <a:latin typeface="Times New Roman" pitchFamily="18" charset="0"/>
                <a:ea typeface="楷体_GB2312" pitchFamily="49" charset="-122"/>
              </a:rPr>
              <a:t>j</a:t>
            </a:r>
            <a:r>
              <a:rPr kumimoji="1" lang="zh-CN" altLang="en-US" sz="2800" b="1" dirty="0">
                <a:solidFill>
                  <a:srgbClr val="FF3300"/>
                </a:solidFill>
                <a:latin typeface="Times New Roman" pitchFamily="18" charset="0"/>
                <a:ea typeface="楷体_GB2312" pitchFamily="49" charset="-122"/>
              </a:rPr>
              <a:t>的最长路径长度；</a:t>
            </a:r>
          </a:p>
        </p:txBody>
      </p:sp>
      <p:sp>
        <p:nvSpPr>
          <p:cNvPr id="15" name="Text Box 4"/>
          <p:cNvSpPr txBox="1">
            <a:spLocks noChangeArrowheads="1"/>
          </p:cNvSpPr>
          <p:nvPr/>
        </p:nvSpPr>
        <p:spPr bwMode="auto">
          <a:xfrm>
            <a:off x="419100" y="4527550"/>
            <a:ext cx="8572500" cy="1481175"/>
          </a:xfrm>
          <a:prstGeom prst="rect">
            <a:avLst/>
          </a:prstGeom>
          <a:noFill/>
          <a:ln w="12700" cap="sq">
            <a:solidFill>
              <a:srgbClr val="0707F9"/>
            </a:solidFill>
            <a:miter lim="800000"/>
            <a:headEnd type="none" w="sm" len="sm"/>
            <a:tailEnd type="none" w="sm" len="sm"/>
          </a:ln>
        </p:spPr>
        <p:txBody>
          <a:bodyPr wrap="square">
            <a:spAutoFit/>
          </a:bodyPr>
          <a:lstStyle/>
          <a:p>
            <a:pPr fontAlgn="base">
              <a:lnSpc>
                <a:spcPct val="140000"/>
              </a:lnSpc>
              <a:spcBef>
                <a:spcPct val="0"/>
              </a:spcBef>
              <a:spcAft>
                <a:spcPct val="0"/>
              </a:spcAft>
            </a:pPr>
            <a:r>
              <a:rPr kumimoji="1" lang="en-US" altLang="zh-CN" sz="3600" b="1" dirty="0">
                <a:solidFill>
                  <a:srgbClr val="000099"/>
                </a:solidFill>
                <a:latin typeface="Times New Roman" pitchFamily="18" charset="0"/>
                <a:ea typeface="楷体_GB2312" pitchFamily="49" charset="-122"/>
              </a:rPr>
              <a:t>“</a:t>
            </a:r>
            <a:r>
              <a:rPr kumimoji="1" lang="zh-CN" altLang="en-US" sz="3600" b="1" dirty="0">
                <a:solidFill>
                  <a:srgbClr val="000099"/>
                </a:solidFill>
                <a:latin typeface="Times New Roman" pitchFamily="18" charset="0"/>
                <a:ea typeface="楷体_GB2312" pitchFamily="49" charset="-122"/>
              </a:rPr>
              <a:t>事件</a:t>
            </a:r>
            <a:r>
              <a:rPr kumimoji="1" lang="en-US" altLang="zh-CN" sz="3600" b="1" dirty="0">
                <a:solidFill>
                  <a:srgbClr val="000099"/>
                </a:solidFill>
                <a:latin typeface="Times New Roman" pitchFamily="18" charset="0"/>
                <a:ea typeface="楷体_GB2312" pitchFamily="49" charset="-122"/>
              </a:rPr>
              <a:t>(</a:t>
            </a:r>
            <a:r>
              <a:rPr kumimoji="1" lang="zh-CN" altLang="en-US" sz="3600" b="1" dirty="0">
                <a:solidFill>
                  <a:srgbClr val="000099"/>
                </a:solidFill>
                <a:latin typeface="Times New Roman" pitchFamily="18" charset="0"/>
                <a:ea typeface="楷体_GB2312" pitchFamily="49" charset="-122"/>
              </a:rPr>
              <a:t>顶点</a:t>
            </a:r>
            <a:r>
              <a:rPr kumimoji="1" lang="en-US" altLang="zh-CN" sz="3600" b="1" dirty="0">
                <a:solidFill>
                  <a:srgbClr val="000099"/>
                </a:solidFill>
                <a:latin typeface="Times New Roman" pitchFamily="18" charset="0"/>
                <a:ea typeface="楷体_GB2312" pitchFamily="49" charset="-122"/>
              </a:rPr>
              <a:t>)” </a:t>
            </a:r>
            <a:r>
              <a:rPr kumimoji="1" lang="zh-CN" altLang="en-US" sz="3600" b="1" dirty="0">
                <a:solidFill>
                  <a:srgbClr val="000099"/>
                </a:solidFill>
                <a:latin typeface="Times New Roman" pitchFamily="18" charset="0"/>
                <a:ea typeface="楷体_GB2312" pitchFamily="49" charset="-122"/>
              </a:rPr>
              <a:t>的最迟发生时间 </a:t>
            </a:r>
            <a:r>
              <a:rPr kumimoji="1" lang="en-US" altLang="zh-CN" sz="3600" b="1" i="1" dirty="0" err="1">
                <a:solidFill>
                  <a:srgbClr val="000099"/>
                </a:solidFill>
                <a:latin typeface="Times New Roman" pitchFamily="18" charset="0"/>
                <a:ea typeface="楷体_GB2312" pitchFamily="49" charset="-122"/>
              </a:rPr>
              <a:t>vl</a:t>
            </a:r>
            <a:r>
              <a:rPr kumimoji="1" lang="en-US" altLang="zh-CN" sz="3600" b="1" dirty="0">
                <a:solidFill>
                  <a:srgbClr val="000099"/>
                </a:solidFill>
                <a:latin typeface="Times New Roman" pitchFamily="18" charset="0"/>
                <a:ea typeface="楷体_GB2312" pitchFamily="49" charset="-122"/>
              </a:rPr>
              <a:t>(k) </a:t>
            </a:r>
          </a:p>
          <a:p>
            <a:pPr lvl="0" fontAlgn="base">
              <a:lnSpc>
                <a:spcPct val="140000"/>
              </a:lnSpc>
              <a:spcBef>
                <a:spcPct val="0"/>
              </a:spcBef>
              <a:spcAft>
                <a:spcPct val="0"/>
              </a:spcAft>
              <a:defRPr/>
            </a:pPr>
            <a:r>
              <a:rPr kumimoji="1" lang="en-US" altLang="zh-CN" sz="3200" b="1" dirty="0" err="1">
                <a:solidFill>
                  <a:srgbClr val="000099"/>
                </a:solidFill>
                <a:latin typeface="Times New Roman" pitchFamily="18" charset="0"/>
                <a:ea typeface="楷体_GB2312" pitchFamily="49" charset="-122"/>
              </a:rPr>
              <a:t>vl</a:t>
            </a:r>
            <a:r>
              <a:rPr kumimoji="1" lang="en-US" altLang="zh-CN" sz="3200" b="1" dirty="0">
                <a:solidFill>
                  <a:srgbClr val="000099"/>
                </a:solidFill>
                <a:latin typeface="Times New Roman" pitchFamily="18" charset="0"/>
                <a:ea typeface="楷体_GB2312" pitchFamily="49" charset="-122"/>
              </a:rPr>
              <a:t>(k) = </a:t>
            </a:r>
            <a:r>
              <a:rPr kumimoji="1" lang="zh-CN" altLang="en-US" sz="2800" b="1" dirty="0">
                <a:solidFill>
                  <a:srgbClr val="FF0000"/>
                </a:solidFill>
                <a:latin typeface="Times New Roman" pitchFamily="18" charset="0"/>
                <a:ea typeface="楷体_GB2312" pitchFamily="49" charset="-122"/>
              </a:rPr>
              <a:t>汇点</a:t>
            </a:r>
            <a:r>
              <a:rPr kumimoji="1" lang="zh-CN" altLang="en-US" sz="2800" b="1" kern="0" dirty="0">
                <a:solidFill>
                  <a:srgbClr val="FF0000"/>
                </a:solidFill>
                <a:latin typeface="Constantia"/>
                <a:ea typeface="楷体_GB2312" pitchFamily="49" charset="-122"/>
              </a:rPr>
              <a:t>最早发生时间</a:t>
            </a:r>
            <a:r>
              <a:rPr kumimoji="1" lang="en-US" altLang="zh-CN" sz="2800" b="1" kern="0" dirty="0">
                <a:solidFill>
                  <a:srgbClr val="FF0000"/>
                </a:solidFill>
                <a:latin typeface="Constantia"/>
                <a:ea typeface="楷体_GB2312" pitchFamily="49" charset="-122"/>
              </a:rPr>
              <a:t>-</a:t>
            </a:r>
            <a:r>
              <a:rPr kumimoji="1" lang="en-US" altLang="zh-CN" sz="2800" b="1" kern="0" dirty="0" err="1">
                <a:solidFill>
                  <a:srgbClr val="FF0000"/>
                </a:solidFill>
                <a:latin typeface="Constantia"/>
                <a:ea typeface="楷体_GB2312" pitchFamily="49" charset="-122"/>
              </a:rPr>
              <a:t>vk</a:t>
            </a:r>
            <a:r>
              <a:rPr kumimoji="1" lang="zh-CN" altLang="en-US" sz="2800" b="1" kern="0" dirty="0">
                <a:solidFill>
                  <a:srgbClr val="FF0000"/>
                </a:solidFill>
                <a:latin typeface="Constantia"/>
                <a:ea typeface="楷体_GB2312" pitchFamily="49" charset="-122"/>
              </a:rPr>
              <a:t>到汇点的最长路径长度</a:t>
            </a:r>
            <a:endParaRPr kumimoji="1" lang="zh-CN" altLang="en-US" sz="2800" b="1" dirty="0">
              <a:solidFill>
                <a:srgbClr val="FF0000"/>
              </a:solidFill>
              <a:latin typeface="Times New Roman" pitchFamily="18" charset="0"/>
              <a:ea typeface="楷体_GB2312" pitchFamily="49" charset="-122"/>
            </a:endParaRPr>
          </a:p>
        </p:txBody>
      </p:sp>
    </p:spTree>
    <p:extLst>
      <p:ext uri="{BB962C8B-B14F-4D97-AF65-F5344CB8AC3E}">
        <p14:creationId xmlns:p14="http://schemas.microsoft.com/office/powerpoint/2010/main" val="131809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To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ou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autoUpdateAnimBg="0"/>
      <p:bldP spid="15"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4B064854-2330-45A4-9BF0-C6EFB003C8E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838200" y="1560512"/>
            <a:ext cx="7662863" cy="4540282"/>
          </a:xfrm>
          <a:prstGeom prst="rect">
            <a:avLst/>
          </a:prstGeom>
          <a:noFill/>
          <a:ln w="12700" cap="sq">
            <a:solidFill>
              <a:srgbClr val="0707F9"/>
            </a:solidFill>
            <a:miter lim="800000"/>
            <a:headEnd type="none" w="sm" len="sm"/>
            <a:tailEnd type="none" w="sm" len="sm"/>
          </a:ln>
        </p:spPr>
        <p:txBody>
          <a:bodyPr>
            <a:spAutoFit/>
          </a:bodyPr>
          <a:lstStyle/>
          <a:p>
            <a:pPr fontAlgn="base">
              <a:lnSpc>
                <a:spcPct val="150000"/>
              </a:lnSpc>
              <a:spcBef>
                <a:spcPct val="0"/>
              </a:spcBef>
              <a:spcAft>
                <a:spcPct val="0"/>
              </a:spcAft>
            </a:pPr>
            <a:r>
              <a:rPr kumimoji="1" lang="en-US" altLang="zh-CN" sz="2800" b="1" dirty="0">
                <a:solidFill>
                  <a:srgbClr val="6600CC"/>
                </a:solidFill>
                <a:latin typeface="Times New Roman" pitchFamily="18" charset="0"/>
                <a:ea typeface="楷体_GB2312" pitchFamily="49" charset="-122"/>
              </a:rPr>
              <a:t> </a:t>
            </a:r>
            <a:r>
              <a:rPr kumimoji="1" lang="zh-CN" altLang="en-US" sz="2800" b="1" dirty="0">
                <a:solidFill>
                  <a:srgbClr val="000099"/>
                </a:solidFill>
                <a:latin typeface="Times New Roman" pitchFamily="18" charset="0"/>
                <a:ea typeface="楷体_GB2312" pitchFamily="49" charset="-122"/>
              </a:rPr>
              <a:t>假设第 </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 </a:t>
            </a:r>
            <a:r>
              <a:rPr kumimoji="1" lang="zh-CN" altLang="en-US" sz="2800" b="1" dirty="0">
                <a:solidFill>
                  <a:srgbClr val="000099"/>
                </a:solidFill>
                <a:latin typeface="Times New Roman" pitchFamily="18" charset="0"/>
                <a:ea typeface="楷体_GB2312" pitchFamily="49" charset="-122"/>
              </a:rPr>
              <a:t>条弧为 </a:t>
            </a:r>
            <a:r>
              <a:rPr kumimoji="1" lang="en-US" altLang="zh-CN" sz="2800" b="1" dirty="0">
                <a:solidFill>
                  <a:srgbClr val="000099"/>
                </a:solidFill>
                <a:latin typeface="Times New Roman" pitchFamily="18" charset="0"/>
                <a:ea typeface="楷体_GB2312" pitchFamily="49" charset="-122"/>
              </a:rPr>
              <a:t>&lt;j, k&gt;</a:t>
            </a:r>
            <a:r>
              <a:rPr kumimoji="1" lang="zh-CN" altLang="en-US" sz="2800" b="1" dirty="0">
                <a:solidFill>
                  <a:srgbClr val="000099"/>
                </a:solidFill>
                <a:latin typeface="Times New Roman" pitchFamily="18" charset="0"/>
                <a:ea typeface="楷体_GB2312" pitchFamily="49" charset="-122"/>
              </a:rPr>
              <a:t>（</a:t>
            </a:r>
            <a:r>
              <a:rPr kumimoji="1" lang="zh-CN" altLang="en-US" sz="2800" b="1" dirty="0">
                <a:solidFill>
                  <a:srgbClr val="FF3300"/>
                </a:solidFill>
                <a:latin typeface="Times New Roman" pitchFamily="18" charset="0"/>
                <a:ea typeface="楷体_GB2312" pitchFamily="49" charset="-122"/>
              </a:rPr>
              <a:t>弧尾是</a:t>
            </a:r>
            <a:r>
              <a:rPr kumimoji="1" lang="en-US" altLang="zh-CN" sz="2800" b="1" dirty="0">
                <a:solidFill>
                  <a:srgbClr val="FF3300"/>
                </a:solidFill>
                <a:latin typeface="Times New Roman" pitchFamily="18" charset="0"/>
                <a:ea typeface="楷体_GB2312" pitchFamily="49" charset="-122"/>
              </a:rPr>
              <a:t>j </a:t>
            </a:r>
            <a:r>
              <a:rPr kumimoji="1" lang="zh-CN" altLang="en-US" sz="2800" b="1" dirty="0">
                <a:solidFill>
                  <a:srgbClr val="000099"/>
                </a:solidFill>
                <a:latin typeface="Times New Roman" pitchFamily="18" charset="0"/>
                <a:ea typeface="楷体_GB2312" pitchFamily="49" charset="-122"/>
              </a:rPr>
              <a:t>）</a:t>
            </a:r>
            <a:endParaRPr kumimoji="1" lang="en-US" altLang="zh-CN" sz="2800" b="1" dirty="0">
              <a:solidFill>
                <a:srgbClr val="000099"/>
              </a:solidFill>
              <a:latin typeface="Times New Roman" pitchFamily="18" charset="0"/>
              <a:ea typeface="楷体_GB2312" pitchFamily="49" charset="-122"/>
            </a:endParaRPr>
          </a:p>
          <a:p>
            <a:pPr fontAlgn="base">
              <a:lnSpc>
                <a:spcPct val="150000"/>
              </a:lnSpc>
              <a:spcBef>
                <a:spcPct val="0"/>
              </a:spcBef>
              <a:spcAft>
                <a:spcPct val="0"/>
              </a:spcAft>
            </a:pPr>
            <a:r>
              <a:rPr kumimoji="1" lang="en-US" altLang="zh-CN" sz="2800" b="1" dirty="0">
                <a:solidFill>
                  <a:srgbClr val="000099"/>
                </a:solidFill>
                <a:latin typeface="Times New Roman" pitchFamily="18" charset="0"/>
                <a:ea typeface="楷体_GB2312" pitchFamily="49" charset="-122"/>
              </a:rPr>
              <a:t> </a:t>
            </a:r>
            <a:r>
              <a:rPr kumimoji="1" lang="zh-CN" altLang="en-US" sz="2800" b="1" dirty="0">
                <a:solidFill>
                  <a:srgbClr val="000099"/>
                </a:solidFill>
                <a:latin typeface="Times New Roman" pitchFamily="18" charset="0"/>
                <a:ea typeface="楷体_GB2312" pitchFamily="49" charset="-122"/>
              </a:rPr>
              <a:t>则 对第 </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 </a:t>
            </a:r>
            <a:r>
              <a:rPr kumimoji="1" lang="zh-CN" altLang="en-US" sz="2800" b="1" dirty="0">
                <a:solidFill>
                  <a:srgbClr val="000099"/>
                </a:solidFill>
                <a:latin typeface="Times New Roman" pitchFamily="18" charset="0"/>
                <a:ea typeface="楷体_GB2312" pitchFamily="49" charset="-122"/>
              </a:rPr>
              <a:t>项活动而言</a:t>
            </a:r>
          </a:p>
          <a:p>
            <a:pPr fontAlgn="base">
              <a:lnSpc>
                <a:spcPct val="150000"/>
              </a:lnSpc>
              <a:spcBef>
                <a:spcPct val="0"/>
              </a:spcBef>
              <a:spcAft>
                <a:spcPct val="0"/>
              </a:spcAft>
            </a:pPr>
            <a:r>
              <a:rPr kumimoji="1" lang="zh-CN" altLang="en-US" sz="2800" b="1" dirty="0">
                <a:solidFill>
                  <a:srgbClr val="000099"/>
                </a:solidFill>
                <a:latin typeface="Times New Roman" pitchFamily="18" charset="0"/>
                <a:ea typeface="楷体_GB2312" pitchFamily="49" charset="-122"/>
              </a:rPr>
              <a:t>  “活动</a:t>
            </a:r>
            <a:r>
              <a:rPr kumimoji="1" lang="en-US" altLang="zh-CN" sz="2800" b="1" dirty="0">
                <a:solidFill>
                  <a:srgbClr val="000099"/>
                </a:solidFill>
                <a:latin typeface="Times New Roman" pitchFamily="18" charset="0"/>
                <a:ea typeface="楷体_GB2312" pitchFamily="49" charset="-122"/>
              </a:rPr>
              <a:t>(</a:t>
            </a:r>
            <a:r>
              <a:rPr kumimoji="1" lang="zh-CN" altLang="en-US" sz="2800" b="1" dirty="0">
                <a:solidFill>
                  <a:srgbClr val="000099"/>
                </a:solidFill>
                <a:latin typeface="Times New Roman" pitchFamily="18" charset="0"/>
                <a:ea typeface="楷体_GB2312" pitchFamily="49" charset="-122"/>
              </a:rPr>
              <a:t>弧</a:t>
            </a:r>
            <a:r>
              <a:rPr kumimoji="1" lang="en-US" altLang="zh-CN" sz="2800" b="1" dirty="0">
                <a:solidFill>
                  <a:srgbClr val="000099"/>
                </a:solidFill>
                <a:latin typeface="Times New Roman" pitchFamily="18" charset="0"/>
                <a:ea typeface="楷体_GB2312" pitchFamily="49" charset="-122"/>
              </a:rPr>
              <a:t>)”</a:t>
            </a:r>
            <a:r>
              <a:rPr kumimoji="1" lang="zh-CN" altLang="en-US" sz="2800" b="1" dirty="0">
                <a:solidFill>
                  <a:srgbClr val="000099"/>
                </a:solidFill>
                <a:latin typeface="Times New Roman" pitchFamily="18" charset="0"/>
                <a:ea typeface="楷体_GB2312" pitchFamily="49" charset="-122"/>
              </a:rPr>
              <a:t>的 最早开始时间 </a:t>
            </a:r>
            <a:r>
              <a:rPr kumimoji="1" lang="en-US" altLang="zh-CN" sz="2800" b="1" i="1" dirty="0">
                <a:solidFill>
                  <a:srgbClr val="000099"/>
                </a:solidFill>
                <a:latin typeface="Times New Roman" pitchFamily="18" charset="0"/>
                <a:ea typeface="楷体_GB2312" pitchFamily="49" charset="-122"/>
              </a:rPr>
              <a:t>e</a:t>
            </a:r>
            <a:r>
              <a:rPr kumimoji="1" lang="en-US" altLang="zh-CN" sz="2800" b="1" dirty="0">
                <a:solidFill>
                  <a:srgbClr val="000099"/>
                </a:solidFill>
                <a:latin typeface="Times New Roman" pitchFamily="18" charset="0"/>
                <a:ea typeface="楷体_GB2312" pitchFamily="49" charset="-122"/>
              </a:rPr>
              <a:t>(</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a:t>
            </a:r>
          </a:p>
          <a:p>
            <a:pPr fontAlgn="base">
              <a:lnSpc>
                <a:spcPct val="150000"/>
              </a:lnSpc>
              <a:spcBef>
                <a:spcPct val="0"/>
              </a:spcBef>
              <a:spcAft>
                <a:spcPct val="0"/>
              </a:spcAft>
            </a:pPr>
            <a:r>
              <a:rPr kumimoji="1" lang="en-US" altLang="zh-CN" sz="2800" b="1" dirty="0">
                <a:solidFill>
                  <a:srgbClr val="000099"/>
                </a:solidFill>
                <a:latin typeface="Times New Roman" pitchFamily="18" charset="0"/>
                <a:ea typeface="楷体_GB2312" pitchFamily="49" charset="-122"/>
              </a:rPr>
              <a:t>      e(</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 = </a:t>
            </a:r>
            <a:r>
              <a:rPr kumimoji="1" lang="en-US" altLang="zh-CN" sz="2800" b="1" dirty="0" err="1">
                <a:solidFill>
                  <a:srgbClr val="000099"/>
                </a:solidFill>
                <a:latin typeface="Times New Roman" pitchFamily="18" charset="0"/>
                <a:ea typeface="楷体_GB2312" pitchFamily="49" charset="-122"/>
              </a:rPr>
              <a:t>ve</a:t>
            </a:r>
            <a:r>
              <a:rPr kumimoji="1" lang="en-US" altLang="zh-CN" sz="2800" b="1" dirty="0">
                <a:solidFill>
                  <a:srgbClr val="000099"/>
                </a:solidFill>
                <a:latin typeface="Times New Roman" pitchFamily="18" charset="0"/>
                <a:ea typeface="楷体_GB2312" pitchFamily="49" charset="-122"/>
              </a:rPr>
              <a:t>(j)</a:t>
            </a:r>
            <a:r>
              <a:rPr kumimoji="1" lang="zh-CN" altLang="en-US" sz="2800" b="1" dirty="0">
                <a:solidFill>
                  <a:srgbClr val="000099"/>
                </a:solidFill>
                <a:latin typeface="Times New Roman" pitchFamily="18" charset="0"/>
                <a:ea typeface="楷体_GB2312" pitchFamily="49" charset="-122"/>
              </a:rPr>
              <a:t>；</a:t>
            </a:r>
            <a:endParaRPr kumimoji="1" lang="en-US" altLang="zh-CN" sz="2800" b="1" dirty="0">
              <a:solidFill>
                <a:srgbClr val="000099"/>
              </a:solidFill>
              <a:latin typeface="Times New Roman" pitchFamily="18" charset="0"/>
              <a:ea typeface="楷体_GB2312" pitchFamily="49" charset="-122"/>
            </a:endParaRPr>
          </a:p>
          <a:p>
            <a:pPr fontAlgn="base">
              <a:lnSpc>
                <a:spcPct val="150000"/>
              </a:lnSpc>
              <a:spcBef>
                <a:spcPct val="0"/>
              </a:spcBef>
              <a:spcAft>
                <a:spcPct val="0"/>
              </a:spcAft>
            </a:pPr>
            <a:r>
              <a:rPr kumimoji="1" lang="en-US" altLang="zh-CN" sz="2800" b="1" dirty="0">
                <a:solidFill>
                  <a:srgbClr val="FF3300"/>
                </a:solidFill>
                <a:latin typeface="Times New Roman" pitchFamily="18" charset="0"/>
                <a:ea typeface="楷体_GB2312" pitchFamily="49" charset="-122"/>
              </a:rPr>
              <a:t>        //</a:t>
            </a:r>
            <a:r>
              <a:rPr kumimoji="1" lang="zh-CN" altLang="en-US" sz="2800" b="1" dirty="0">
                <a:solidFill>
                  <a:srgbClr val="FF3300"/>
                </a:solidFill>
                <a:latin typeface="Times New Roman" pitchFamily="18" charset="0"/>
                <a:ea typeface="楷体_GB2312" pitchFamily="49" charset="-122"/>
              </a:rPr>
              <a:t>弧尾</a:t>
            </a:r>
            <a:r>
              <a:rPr kumimoji="1" lang="en-US" altLang="zh-CN" sz="2800" b="1" dirty="0">
                <a:solidFill>
                  <a:srgbClr val="FF3300"/>
                </a:solidFill>
                <a:latin typeface="Times New Roman" pitchFamily="18" charset="0"/>
                <a:ea typeface="楷体_GB2312" pitchFamily="49" charset="-122"/>
              </a:rPr>
              <a:t>j</a:t>
            </a:r>
            <a:r>
              <a:rPr kumimoji="1" lang="zh-CN" altLang="en-US" sz="2800" b="1" dirty="0">
                <a:solidFill>
                  <a:srgbClr val="FF3300"/>
                </a:solidFill>
                <a:latin typeface="Times New Roman" pitchFamily="18" charset="0"/>
                <a:ea typeface="楷体_GB2312" pitchFamily="49" charset="-122"/>
              </a:rPr>
              <a:t>与顶点</a:t>
            </a:r>
            <a:r>
              <a:rPr kumimoji="1" lang="en-US" altLang="zh-CN" sz="2800" b="1" dirty="0">
                <a:solidFill>
                  <a:srgbClr val="FF3300"/>
                </a:solidFill>
                <a:latin typeface="Times New Roman" pitchFamily="18" charset="0"/>
                <a:ea typeface="楷体_GB2312" pitchFamily="49" charset="-122"/>
              </a:rPr>
              <a:t>j</a:t>
            </a:r>
            <a:r>
              <a:rPr kumimoji="1" lang="zh-CN" altLang="en-US" sz="2800" b="1" dirty="0">
                <a:solidFill>
                  <a:srgbClr val="FF3300"/>
                </a:solidFill>
                <a:latin typeface="Times New Roman" pitchFamily="18" charset="0"/>
                <a:ea typeface="楷体_GB2312" pitchFamily="49" charset="-122"/>
              </a:rPr>
              <a:t>的最早开始时间相同</a:t>
            </a:r>
          </a:p>
          <a:p>
            <a:pPr fontAlgn="base">
              <a:lnSpc>
                <a:spcPct val="150000"/>
              </a:lnSpc>
              <a:spcBef>
                <a:spcPct val="0"/>
              </a:spcBef>
              <a:spcAft>
                <a:spcPct val="0"/>
              </a:spcAft>
            </a:pPr>
            <a:r>
              <a:rPr kumimoji="1" lang="zh-CN" altLang="en-US" sz="2800" b="1" dirty="0">
                <a:solidFill>
                  <a:srgbClr val="000099"/>
                </a:solidFill>
                <a:latin typeface="Times New Roman" pitchFamily="18" charset="0"/>
                <a:ea typeface="楷体_GB2312" pitchFamily="49" charset="-122"/>
              </a:rPr>
              <a:t>  “活动</a:t>
            </a:r>
            <a:r>
              <a:rPr kumimoji="1" lang="en-US" altLang="zh-CN" sz="2800" b="1" dirty="0">
                <a:solidFill>
                  <a:srgbClr val="000099"/>
                </a:solidFill>
                <a:latin typeface="Times New Roman" pitchFamily="18" charset="0"/>
                <a:ea typeface="楷体_GB2312" pitchFamily="49" charset="-122"/>
              </a:rPr>
              <a:t>(</a:t>
            </a:r>
            <a:r>
              <a:rPr kumimoji="1" lang="zh-CN" altLang="en-US" sz="2800" b="1" dirty="0">
                <a:solidFill>
                  <a:srgbClr val="000099"/>
                </a:solidFill>
                <a:latin typeface="Times New Roman" pitchFamily="18" charset="0"/>
                <a:ea typeface="楷体_GB2312" pitchFamily="49" charset="-122"/>
              </a:rPr>
              <a:t>弧</a:t>
            </a:r>
            <a:r>
              <a:rPr kumimoji="1" lang="en-US" altLang="zh-CN" sz="2800" b="1" dirty="0">
                <a:solidFill>
                  <a:srgbClr val="000099"/>
                </a:solidFill>
                <a:latin typeface="Times New Roman" pitchFamily="18" charset="0"/>
                <a:ea typeface="楷体_GB2312" pitchFamily="49" charset="-122"/>
              </a:rPr>
              <a:t>)”</a:t>
            </a:r>
            <a:r>
              <a:rPr kumimoji="1" lang="zh-CN" altLang="en-US" sz="2800" b="1" dirty="0">
                <a:solidFill>
                  <a:srgbClr val="000099"/>
                </a:solidFill>
                <a:latin typeface="Times New Roman" pitchFamily="18" charset="0"/>
                <a:ea typeface="楷体_GB2312" pitchFamily="49" charset="-122"/>
              </a:rPr>
              <a:t>的最迟开始时间 </a:t>
            </a:r>
            <a:r>
              <a:rPr kumimoji="1" lang="en-US" altLang="zh-CN" sz="2800" b="1" i="1" dirty="0">
                <a:solidFill>
                  <a:srgbClr val="000099"/>
                </a:solidFill>
                <a:latin typeface="Times New Roman" pitchFamily="18" charset="0"/>
                <a:ea typeface="楷体_GB2312" pitchFamily="49" charset="-122"/>
              </a:rPr>
              <a:t>l</a:t>
            </a:r>
            <a:r>
              <a:rPr kumimoji="1" lang="en-US" altLang="zh-CN" sz="2800" b="1" dirty="0">
                <a:solidFill>
                  <a:srgbClr val="000099"/>
                </a:solidFill>
                <a:latin typeface="Times New Roman" pitchFamily="18" charset="0"/>
                <a:ea typeface="楷体_GB2312" pitchFamily="49" charset="-122"/>
              </a:rPr>
              <a:t>(</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a:t>
            </a:r>
          </a:p>
          <a:p>
            <a:pPr fontAlgn="base">
              <a:lnSpc>
                <a:spcPct val="150000"/>
              </a:lnSpc>
              <a:spcBef>
                <a:spcPct val="0"/>
              </a:spcBef>
              <a:spcAft>
                <a:spcPct val="0"/>
              </a:spcAft>
            </a:pPr>
            <a:r>
              <a:rPr kumimoji="1" lang="en-US" altLang="zh-CN" sz="2800" b="1" dirty="0">
                <a:solidFill>
                  <a:srgbClr val="000099"/>
                </a:solidFill>
                <a:latin typeface="Times New Roman" pitchFamily="18" charset="0"/>
                <a:ea typeface="楷体_GB2312" pitchFamily="49" charset="-122"/>
              </a:rPr>
              <a:t>      l(</a:t>
            </a:r>
            <a:r>
              <a:rPr kumimoji="1" lang="en-US" altLang="zh-CN" sz="2800" b="1" dirty="0" err="1">
                <a:solidFill>
                  <a:srgbClr val="000099"/>
                </a:solidFill>
                <a:latin typeface="Times New Roman" pitchFamily="18" charset="0"/>
                <a:ea typeface="楷体_GB2312" pitchFamily="49" charset="-122"/>
              </a:rPr>
              <a:t>i</a:t>
            </a:r>
            <a:r>
              <a:rPr kumimoji="1" lang="en-US" altLang="zh-CN" sz="2800" b="1" dirty="0">
                <a:solidFill>
                  <a:srgbClr val="000099"/>
                </a:solidFill>
                <a:latin typeface="Times New Roman" pitchFamily="18" charset="0"/>
                <a:ea typeface="楷体_GB2312" pitchFamily="49" charset="-122"/>
              </a:rPr>
              <a:t>) = </a:t>
            </a:r>
            <a:r>
              <a:rPr kumimoji="1" lang="en-US" altLang="zh-CN" sz="2800" b="1" dirty="0" err="1">
                <a:solidFill>
                  <a:srgbClr val="000099"/>
                </a:solidFill>
                <a:latin typeface="Times New Roman" pitchFamily="18" charset="0"/>
                <a:ea typeface="楷体_GB2312" pitchFamily="49" charset="-122"/>
              </a:rPr>
              <a:t>vl</a:t>
            </a:r>
            <a:r>
              <a:rPr kumimoji="1" lang="en-US" altLang="zh-CN" sz="2800" b="1" dirty="0">
                <a:solidFill>
                  <a:srgbClr val="000099"/>
                </a:solidFill>
                <a:latin typeface="Times New Roman" pitchFamily="18" charset="0"/>
                <a:ea typeface="楷体_GB2312" pitchFamily="49" charset="-122"/>
              </a:rPr>
              <a:t>(k) – </a:t>
            </a:r>
            <a:r>
              <a:rPr kumimoji="1" lang="en-US" altLang="zh-CN" sz="2800" b="1" dirty="0" err="1">
                <a:solidFill>
                  <a:srgbClr val="000099"/>
                </a:solidFill>
                <a:latin typeface="Times New Roman" pitchFamily="18" charset="0"/>
                <a:ea typeface="楷体_GB2312" pitchFamily="49" charset="-122"/>
              </a:rPr>
              <a:t>dut</a:t>
            </a:r>
            <a:r>
              <a:rPr kumimoji="1" lang="en-US" altLang="zh-CN" sz="2800" b="1" dirty="0">
                <a:solidFill>
                  <a:srgbClr val="000099"/>
                </a:solidFill>
                <a:latin typeface="Times New Roman" pitchFamily="18" charset="0"/>
                <a:ea typeface="楷体_GB2312" pitchFamily="49" charset="-122"/>
              </a:rPr>
              <a:t>(&lt;</a:t>
            </a:r>
            <a:r>
              <a:rPr kumimoji="1" lang="en-US" altLang="zh-CN" sz="2800" b="1" dirty="0" err="1">
                <a:solidFill>
                  <a:srgbClr val="000099"/>
                </a:solidFill>
                <a:latin typeface="Times New Roman" pitchFamily="18" charset="0"/>
                <a:ea typeface="楷体_GB2312" pitchFamily="49" charset="-122"/>
              </a:rPr>
              <a:t>j,k</a:t>
            </a:r>
            <a:r>
              <a:rPr kumimoji="1" lang="en-US" altLang="zh-CN" sz="2800" b="1" dirty="0">
                <a:solidFill>
                  <a:srgbClr val="000099"/>
                </a:solidFill>
                <a:latin typeface="Times New Roman" pitchFamily="18" charset="0"/>
                <a:ea typeface="楷体_GB2312" pitchFamily="49" charset="-122"/>
              </a:rPr>
              <a:t>&gt;)</a:t>
            </a:r>
            <a:r>
              <a:rPr kumimoji="1" lang="zh-CN" altLang="en-US" sz="2800" b="1" dirty="0">
                <a:solidFill>
                  <a:srgbClr val="000099"/>
                </a:solidFill>
                <a:latin typeface="Times New Roman" pitchFamily="18" charset="0"/>
                <a:ea typeface="楷体_GB2312" pitchFamily="49" charset="-122"/>
              </a:rPr>
              <a:t>；</a:t>
            </a:r>
          </a:p>
        </p:txBody>
      </p:sp>
      <p:sp>
        <p:nvSpPr>
          <p:cNvPr id="14" name="Text Box 2"/>
          <p:cNvSpPr txBox="1">
            <a:spLocks noChangeArrowheads="1"/>
          </p:cNvSpPr>
          <p:nvPr/>
        </p:nvSpPr>
        <p:spPr bwMode="auto">
          <a:xfrm>
            <a:off x="285750" y="1066800"/>
            <a:ext cx="3479800" cy="52387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p"/>
            </a:pPr>
            <a:r>
              <a:rPr kumimoji="1" lang="en-US" altLang="zh-CN" sz="2800" b="1">
                <a:solidFill>
                  <a:srgbClr val="006600"/>
                </a:solidFill>
                <a:latin typeface="Times New Roman" pitchFamily="18" charset="0"/>
                <a:ea typeface="楷体_GB2312" pitchFamily="49" charset="-122"/>
              </a:rPr>
              <a:t> </a:t>
            </a:r>
            <a:r>
              <a:rPr kumimoji="1" lang="zh-CN" altLang="en-US" sz="2800" b="1">
                <a:solidFill>
                  <a:srgbClr val="006600"/>
                </a:solidFill>
                <a:latin typeface="Times New Roman" pitchFamily="18" charset="0"/>
                <a:ea typeface="楷体_GB2312" pitchFamily="49" charset="-122"/>
              </a:rPr>
              <a:t>如何求关键活动？</a:t>
            </a:r>
          </a:p>
        </p:txBody>
      </p:sp>
    </p:spTree>
    <p:extLst>
      <p:ext uri="{BB962C8B-B14F-4D97-AF65-F5344CB8AC3E}">
        <p14:creationId xmlns:p14="http://schemas.microsoft.com/office/powerpoint/2010/main" val="1426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To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邻接点、度、入度、出度</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85382515-12A0-4B36-A873-6DC345AF203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752600"/>
            <a:ext cx="7543800" cy="4745915"/>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假若顶点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和顶点</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之间存在一条边，</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则称顶点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和</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互为</a:t>
            </a:r>
            <a:r>
              <a:rPr kumimoji="1" lang="zh-CN" altLang="en-US" sz="2800" b="1" dirty="0">
                <a:solidFill>
                  <a:srgbClr val="FF0000"/>
                </a:solidFill>
                <a:latin typeface="Times New Roman" pitchFamily="18" charset="0"/>
                <a:ea typeface="楷体_GB2312" pitchFamily="49" charset="-122"/>
              </a:rPr>
              <a:t>邻接点</a:t>
            </a:r>
            <a:r>
              <a:rPr kumimoji="1" lang="zh-CN" altLang="en-US" sz="2800" b="1" dirty="0">
                <a:solidFill>
                  <a:srgbClr val="000000"/>
                </a:solidFill>
                <a:latin typeface="Times New Roman" pitchFamily="18" charset="0"/>
                <a:ea typeface="楷体_GB2312" pitchFamily="49" charset="-122"/>
              </a:rPr>
              <a:t>，边</a:t>
            </a:r>
            <a:r>
              <a:rPr kumimoji="1" lang="en-US" altLang="zh-CN" sz="2800" b="1" dirty="0">
                <a:solidFill>
                  <a:srgbClr val="000000"/>
                </a:solidFill>
                <a:latin typeface="Times New Roman" pitchFamily="18" charset="0"/>
                <a:ea typeface="楷体_GB2312" pitchFamily="49" charset="-122"/>
              </a:rPr>
              <a:t>(</a:t>
            </a:r>
            <a:r>
              <a:rPr kumimoji="1" lang="en-US" altLang="zh-CN" sz="2800" b="1" dirty="0" err="1">
                <a:solidFill>
                  <a:srgbClr val="000000"/>
                </a:solidFill>
                <a:latin typeface="Times New Roman" pitchFamily="18" charset="0"/>
                <a:ea typeface="楷体_GB2312" pitchFamily="49" charset="-122"/>
              </a:rPr>
              <a:t>v,w</a:t>
            </a:r>
            <a:r>
              <a:rPr kumimoji="1" lang="en-US" altLang="zh-CN" sz="2800" b="1" dirty="0">
                <a:solidFill>
                  <a:srgbClr val="000000"/>
                </a:solidFill>
                <a:latin typeface="Times New Roman" pitchFamily="18" charset="0"/>
                <a:ea typeface="楷体_GB2312" pitchFamily="49" charset="-122"/>
              </a:rPr>
              <a:t>)</a:t>
            </a:r>
            <a:r>
              <a:rPr kumimoji="1" lang="zh-CN" altLang="en-US" sz="2800" b="1" dirty="0">
                <a:solidFill>
                  <a:srgbClr val="000000"/>
                </a:solidFill>
                <a:latin typeface="Times New Roman" pitchFamily="18" charset="0"/>
                <a:ea typeface="楷体_GB2312" pitchFamily="49" charset="-122"/>
              </a:rPr>
              <a:t>和顶点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和</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相</a:t>
            </a:r>
            <a:r>
              <a:rPr kumimoji="1" lang="zh-CN" altLang="en-US" sz="2800" b="1" dirty="0">
                <a:solidFill>
                  <a:srgbClr val="FF0000"/>
                </a:solidFill>
                <a:latin typeface="Times New Roman" pitchFamily="18" charset="0"/>
                <a:ea typeface="楷体_GB2312" pitchFamily="49" charset="-122"/>
              </a:rPr>
              <a:t>关联</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和顶点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关联的边的数目定义为边的</a:t>
            </a:r>
            <a:r>
              <a:rPr kumimoji="1" lang="zh-CN" altLang="en-US" sz="2800" b="1" dirty="0">
                <a:solidFill>
                  <a:srgbClr val="FF0000"/>
                </a:solidFill>
                <a:latin typeface="Times New Roman" pitchFamily="18" charset="0"/>
                <a:ea typeface="楷体_GB2312" pitchFamily="49" charset="-122"/>
              </a:rPr>
              <a:t>度</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对有向图来说，</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以顶点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为弧尾的弧的数目定义为顶点的</a:t>
            </a:r>
            <a:r>
              <a:rPr kumimoji="1" lang="zh-CN" altLang="en-US" sz="2800" b="1" dirty="0">
                <a:solidFill>
                  <a:srgbClr val="FF0000"/>
                </a:solidFill>
                <a:latin typeface="Times New Roman" pitchFamily="18" charset="0"/>
                <a:ea typeface="楷体_GB2312" pitchFamily="49" charset="-122"/>
              </a:rPr>
              <a:t>出度</a:t>
            </a:r>
            <a:r>
              <a:rPr kumimoji="1" lang="zh-CN" altLang="en-US" sz="2800" b="1" dirty="0">
                <a:solidFill>
                  <a:srgbClr val="000000"/>
                </a:solidFill>
                <a:latin typeface="Times New Roman" pitchFamily="18" charset="0"/>
                <a:ea typeface="楷体_GB2312" pitchFamily="49" charset="-122"/>
              </a:rPr>
              <a:t>；以顶点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为弧头的弧的数目定义为顶点的</a:t>
            </a:r>
            <a:r>
              <a:rPr kumimoji="1" lang="zh-CN" altLang="en-US" sz="2800" b="1" dirty="0">
                <a:solidFill>
                  <a:srgbClr val="FF0000"/>
                </a:solidFill>
                <a:latin typeface="Times New Roman" pitchFamily="18" charset="0"/>
                <a:ea typeface="楷体_GB2312" pitchFamily="49" charset="-122"/>
              </a:rPr>
              <a:t>入度</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   </a:t>
            </a:r>
            <a:r>
              <a:rPr kumimoji="1" lang="zh-CN" altLang="en-US" sz="2800" b="1" dirty="0">
                <a:solidFill>
                  <a:srgbClr val="FF0000"/>
                </a:solidFill>
                <a:latin typeface="Times New Roman" pitchFamily="18" charset="0"/>
                <a:ea typeface="楷体_GB2312" pitchFamily="49" charset="-122"/>
              </a:rPr>
              <a:t>度</a:t>
            </a:r>
            <a:r>
              <a:rPr kumimoji="1" lang="en-US" altLang="zh-CN" sz="2800" b="1" dirty="0">
                <a:solidFill>
                  <a:srgbClr val="FF0000"/>
                </a:solidFill>
                <a:latin typeface="Times New Roman" pitchFamily="18" charset="0"/>
                <a:ea typeface="楷体_GB2312" pitchFamily="49" charset="-122"/>
              </a:rPr>
              <a:t>(TD) = </a:t>
            </a:r>
            <a:r>
              <a:rPr kumimoji="1" lang="zh-CN" altLang="en-US" sz="2800" b="1" dirty="0">
                <a:solidFill>
                  <a:srgbClr val="FF0000"/>
                </a:solidFill>
                <a:latin typeface="Times New Roman" pitchFamily="18" charset="0"/>
                <a:ea typeface="楷体_GB2312" pitchFamily="49" charset="-122"/>
              </a:rPr>
              <a:t>出度</a:t>
            </a:r>
            <a:r>
              <a:rPr kumimoji="1" lang="en-US" altLang="zh-CN" sz="2800" b="1" dirty="0">
                <a:solidFill>
                  <a:srgbClr val="FF0000"/>
                </a:solidFill>
                <a:latin typeface="Times New Roman" pitchFamily="18" charset="0"/>
                <a:ea typeface="楷体_GB2312" pitchFamily="49" charset="-122"/>
              </a:rPr>
              <a:t>(OD) + </a:t>
            </a:r>
            <a:r>
              <a:rPr kumimoji="1" lang="zh-CN" altLang="en-US" sz="2800" b="1" dirty="0">
                <a:solidFill>
                  <a:srgbClr val="FF0000"/>
                </a:solidFill>
                <a:latin typeface="Times New Roman" pitchFamily="18" charset="0"/>
                <a:ea typeface="楷体_GB2312" pitchFamily="49" charset="-122"/>
              </a:rPr>
              <a:t>入度</a:t>
            </a:r>
            <a:r>
              <a:rPr kumimoji="1" lang="en-US" altLang="zh-CN" sz="2800" b="1" dirty="0">
                <a:solidFill>
                  <a:srgbClr val="FF0000"/>
                </a:solidFill>
                <a:latin typeface="Times New Roman" pitchFamily="18" charset="0"/>
                <a:ea typeface="楷体_GB2312" pitchFamily="49" charset="-122"/>
              </a:rPr>
              <a:t>(ID)</a:t>
            </a:r>
          </a:p>
        </p:txBody>
      </p:sp>
    </p:spTree>
    <p:extLst>
      <p:ext uri="{BB962C8B-B14F-4D97-AF65-F5344CB8AC3E}">
        <p14:creationId xmlns:p14="http://schemas.microsoft.com/office/powerpoint/2010/main" val="15389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4597D737-3538-428E-925E-EAFE21734A6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852487" y="2081212"/>
            <a:ext cx="6386513" cy="3786188"/>
          </a:xfrm>
          <a:prstGeom prst="rect">
            <a:avLst/>
          </a:prstGeom>
          <a:noFill/>
          <a:ln w="12700" cap="sq">
            <a:solidFill>
              <a:srgbClr val="0707F9"/>
            </a:solidFill>
            <a:miter lim="800000"/>
            <a:headEnd type="none" w="sm" len="sm"/>
            <a:tailEnd type="none" w="sm" len="sm"/>
          </a:ln>
        </p:spPr>
        <p:txBody>
          <a:bodyPr wrap="none">
            <a:spAutoFit/>
          </a:bodyPr>
          <a:lstStyle/>
          <a:p>
            <a:pPr fontAlgn="base">
              <a:lnSpc>
                <a:spcPct val="150000"/>
              </a:lnSpc>
              <a:spcBef>
                <a:spcPct val="0"/>
              </a:spcBef>
              <a:spcAft>
                <a:spcPct val="0"/>
              </a:spcAft>
            </a:pPr>
            <a:r>
              <a:rPr kumimoji="1" lang="en-US" altLang="zh-CN" sz="3200" b="1" dirty="0">
                <a:solidFill>
                  <a:srgbClr val="6600CC"/>
                </a:solidFill>
                <a:latin typeface="Times New Roman" pitchFamily="18" charset="0"/>
                <a:ea typeface="楷体_GB2312" pitchFamily="49" charset="-122"/>
              </a:rPr>
              <a:t> </a:t>
            </a:r>
            <a:r>
              <a:rPr kumimoji="1" lang="zh-CN" altLang="en-US" sz="3200" b="1" dirty="0">
                <a:solidFill>
                  <a:srgbClr val="000099"/>
                </a:solidFill>
                <a:latin typeface="Times New Roman" pitchFamily="18" charset="0"/>
                <a:ea typeface="楷体_GB2312" pitchFamily="49" charset="-122"/>
              </a:rPr>
              <a:t>事件发生时间的计算公式：</a:t>
            </a:r>
          </a:p>
          <a:p>
            <a:pPr fontAlgn="base">
              <a:lnSpc>
                <a:spcPct val="150000"/>
              </a:lnSpc>
              <a:spcBef>
                <a:spcPct val="0"/>
              </a:spcBef>
              <a:spcAft>
                <a:spcPct val="0"/>
              </a:spcAft>
            </a:pPr>
            <a:r>
              <a:rPr kumimoji="1" lang="zh-CN" altLang="en-US" sz="3200" b="1" dirty="0">
                <a:solidFill>
                  <a:srgbClr val="000099"/>
                </a:solidFill>
                <a:latin typeface="Times New Roman" pitchFamily="18" charset="0"/>
                <a:ea typeface="楷体_GB2312" pitchFamily="49" charset="-122"/>
              </a:rPr>
              <a:t>      </a:t>
            </a:r>
            <a:r>
              <a:rPr kumimoji="1" lang="en-US" altLang="zh-CN" sz="3200" b="1" dirty="0" err="1">
                <a:solidFill>
                  <a:srgbClr val="000099"/>
                </a:solidFill>
                <a:latin typeface="Times New Roman" pitchFamily="18" charset="0"/>
                <a:ea typeface="楷体_GB2312" pitchFamily="49" charset="-122"/>
              </a:rPr>
              <a:t>ve</a:t>
            </a:r>
            <a:r>
              <a:rPr kumimoji="1" lang="en-US" altLang="zh-CN" sz="3200" b="1" dirty="0">
                <a:solidFill>
                  <a:srgbClr val="000099"/>
                </a:solidFill>
                <a:latin typeface="Times New Roman" pitchFamily="18" charset="0"/>
                <a:ea typeface="楷体_GB2312" pitchFamily="49" charset="-122"/>
              </a:rPr>
              <a:t>(</a:t>
            </a:r>
            <a:r>
              <a:rPr kumimoji="1" lang="zh-CN" altLang="en-US" sz="3200" b="1" dirty="0">
                <a:solidFill>
                  <a:srgbClr val="000099"/>
                </a:solidFill>
                <a:latin typeface="Times New Roman" pitchFamily="18" charset="0"/>
                <a:ea typeface="楷体_GB2312" pitchFamily="49" charset="-122"/>
              </a:rPr>
              <a:t>源点</a:t>
            </a:r>
            <a:r>
              <a:rPr kumimoji="1" lang="en-US" altLang="zh-CN" sz="3200" b="1" dirty="0">
                <a:solidFill>
                  <a:srgbClr val="000099"/>
                </a:solidFill>
                <a:latin typeface="Times New Roman" pitchFamily="18" charset="0"/>
                <a:ea typeface="楷体_GB2312" pitchFamily="49" charset="-122"/>
              </a:rPr>
              <a:t>) = 0</a:t>
            </a:r>
            <a:r>
              <a:rPr kumimoji="1" lang="zh-CN" altLang="en-US" sz="3200" b="1" dirty="0">
                <a:solidFill>
                  <a:srgbClr val="000099"/>
                </a:solidFill>
                <a:latin typeface="Times New Roman" pitchFamily="18" charset="0"/>
                <a:ea typeface="楷体_GB2312" pitchFamily="49" charset="-122"/>
              </a:rPr>
              <a:t>；</a:t>
            </a:r>
          </a:p>
          <a:p>
            <a:pPr fontAlgn="base">
              <a:lnSpc>
                <a:spcPct val="150000"/>
              </a:lnSpc>
              <a:spcBef>
                <a:spcPct val="0"/>
              </a:spcBef>
              <a:spcAft>
                <a:spcPct val="0"/>
              </a:spcAft>
            </a:pPr>
            <a:r>
              <a:rPr kumimoji="1" lang="zh-CN" altLang="en-US" sz="3200" b="1" dirty="0">
                <a:solidFill>
                  <a:srgbClr val="000099"/>
                </a:solidFill>
                <a:latin typeface="Times New Roman" pitchFamily="18" charset="0"/>
                <a:ea typeface="楷体_GB2312" pitchFamily="49" charset="-122"/>
              </a:rPr>
              <a:t>      </a:t>
            </a:r>
            <a:r>
              <a:rPr kumimoji="1" lang="en-US" altLang="zh-CN" sz="3200" b="1" dirty="0" err="1">
                <a:solidFill>
                  <a:srgbClr val="000099"/>
                </a:solidFill>
                <a:latin typeface="Times New Roman" pitchFamily="18" charset="0"/>
                <a:ea typeface="楷体_GB2312" pitchFamily="49" charset="-122"/>
              </a:rPr>
              <a:t>ve</a:t>
            </a:r>
            <a:r>
              <a:rPr kumimoji="1" lang="en-US" altLang="zh-CN" sz="3200" b="1" dirty="0">
                <a:solidFill>
                  <a:srgbClr val="000099"/>
                </a:solidFill>
                <a:latin typeface="Times New Roman" pitchFamily="18" charset="0"/>
                <a:ea typeface="楷体_GB2312" pitchFamily="49" charset="-122"/>
              </a:rPr>
              <a:t>(k) = Max{</a:t>
            </a:r>
            <a:r>
              <a:rPr kumimoji="1" lang="en-US" altLang="zh-CN" sz="3200" b="1" dirty="0" err="1">
                <a:solidFill>
                  <a:srgbClr val="000099"/>
                </a:solidFill>
                <a:latin typeface="Times New Roman" pitchFamily="18" charset="0"/>
                <a:ea typeface="楷体_GB2312" pitchFamily="49" charset="-122"/>
              </a:rPr>
              <a:t>ve</a:t>
            </a:r>
            <a:r>
              <a:rPr kumimoji="1" lang="en-US" altLang="zh-CN" sz="3200" b="1" dirty="0">
                <a:solidFill>
                  <a:srgbClr val="000099"/>
                </a:solidFill>
                <a:latin typeface="Times New Roman" pitchFamily="18" charset="0"/>
                <a:ea typeface="楷体_GB2312" pitchFamily="49" charset="-122"/>
              </a:rPr>
              <a:t>(j) + </a:t>
            </a:r>
            <a:r>
              <a:rPr kumimoji="1" lang="en-US" altLang="zh-CN" sz="3200" b="1" dirty="0" err="1">
                <a:solidFill>
                  <a:srgbClr val="000099"/>
                </a:solidFill>
                <a:latin typeface="Times New Roman" pitchFamily="18" charset="0"/>
                <a:ea typeface="楷体_GB2312" pitchFamily="49" charset="-122"/>
              </a:rPr>
              <a:t>dut</a:t>
            </a:r>
            <a:r>
              <a:rPr kumimoji="1" lang="en-US" altLang="zh-CN" sz="3200" b="1" dirty="0">
                <a:solidFill>
                  <a:srgbClr val="000099"/>
                </a:solidFill>
                <a:latin typeface="Times New Roman" pitchFamily="18" charset="0"/>
                <a:ea typeface="楷体_GB2312" pitchFamily="49" charset="-122"/>
              </a:rPr>
              <a:t>(&lt;j, k&gt;)}</a:t>
            </a:r>
          </a:p>
          <a:p>
            <a:pPr fontAlgn="base">
              <a:lnSpc>
                <a:spcPct val="150000"/>
              </a:lnSpc>
              <a:spcBef>
                <a:spcPct val="0"/>
              </a:spcBef>
              <a:spcAft>
                <a:spcPct val="0"/>
              </a:spcAft>
            </a:pPr>
            <a:r>
              <a:rPr kumimoji="1" lang="en-US" altLang="zh-CN" sz="3200" b="1" dirty="0">
                <a:solidFill>
                  <a:srgbClr val="000099"/>
                </a:solidFill>
                <a:latin typeface="Times New Roman" pitchFamily="18" charset="0"/>
                <a:ea typeface="楷体_GB2312" pitchFamily="49" charset="-122"/>
              </a:rPr>
              <a:t>      </a:t>
            </a:r>
            <a:r>
              <a:rPr kumimoji="1" lang="en-US" altLang="zh-CN" sz="3200" b="1" dirty="0" err="1">
                <a:solidFill>
                  <a:srgbClr val="000099"/>
                </a:solidFill>
                <a:latin typeface="Times New Roman" pitchFamily="18" charset="0"/>
                <a:ea typeface="楷体_GB2312" pitchFamily="49" charset="-122"/>
              </a:rPr>
              <a:t>vl</a:t>
            </a:r>
            <a:r>
              <a:rPr kumimoji="1" lang="en-US" altLang="zh-CN" sz="3200" b="1" dirty="0">
                <a:solidFill>
                  <a:srgbClr val="000099"/>
                </a:solidFill>
                <a:latin typeface="Times New Roman" pitchFamily="18" charset="0"/>
                <a:ea typeface="楷体_GB2312" pitchFamily="49" charset="-122"/>
              </a:rPr>
              <a:t>(</a:t>
            </a:r>
            <a:r>
              <a:rPr kumimoji="1" lang="zh-CN" altLang="en-US" sz="3200" b="1" dirty="0">
                <a:solidFill>
                  <a:srgbClr val="000099"/>
                </a:solidFill>
                <a:latin typeface="Times New Roman" pitchFamily="18" charset="0"/>
                <a:ea typeface="楷体_GB2312" pitchFamily="49" charset="-122"/>
              </a:rPr>
              <a:t>汇点</a:t>
            </a:r>
            <a:r>
              <a:rPr kumimoji="1" lang="en-US" altLang="zh-CN" sz="3200" b="1" dirty="0">
                <a:solidFill>
                  <a:srgbClr val="000099"/>
                </a:solidFill>
                <a:latin typeface="Times New Roman" pitchFamily="18" charset="0"/>
                <a:ea typeface="楷体_GB2312" pitchFamily="49" charset="-122"/>
              </a:rPr>
              <a:t>) = </a:t>
            </a:r>
            <a:r>
              <a:rPr kumimoji="1" lang="en-US" altLang="zh-CN" sz="3200" b="1" dirty="0" err="1">
                <a:solidFill>
                  <a:srgbClr val="000099"/>
                </a:solidFill>
                <a:latin typeface="Times New Roman" pitchFamily="18" charset="0"/>
                <a:ea typeface="楷体_GB2312" pitchFamily="49" charset="-122"/>
              </a:rPr>
              <a:t>ve</a:t>
            </a:r>
            <a:r>
              <a:rPr kumimoji="1" lang="en-US" altLang="zh-CN" sz="3200" b="1" dirty="0">
                <a:solidFill>
                  <a:srgbClr val="000099"/>
                </a:solidFill>
                <a:latin typeface="Times New Roman" pitchFamily="18" charset="0"/>
                <a:ea typeface="楷体_GB2312" pitchFamily="49" charset="-122"/>
              </a:rPr>
              <a:t>(</a:t>
            </a:r>
            <a:r>
              <a:rPr kumimoji="1" lang="zh-CN" altLang="en-US" sz="3200" b="1" dirty="0">
                <a:solidFill>
                  <a:srgbClr val="000099"/>
                </a:solidFill>
                <a:latin typeface="Times New Roman" pitchFamily="18" charset="0"/>
                <a:ea typeface="楷体_GB2312" pitchFamily="49" charset="-122"/>
              </a:rPr>
              <a:t>汇点</a:t>
            </a:r>
            <a:r>
              <a:rPr kumimoji="1" lang="en-US" altLang="zh-CN" sz="3200" b="1" dirty="0">
                <a:solidFill>
                  <a:srgbClr val="000099"/>
                </a:solidFill>
                <a:latin typeface="Times New Roman" pitchFamily="18" charset="0"/>
                <a:ea typeface="楷体_GB2312" pitchFamily="49" charset="-122"/>
              </a:rPr>
              <a:t>)</a:t>
            </a:r>
            <a:r>
              <a:rPr kumimoji="1" lang="zh-CN" altLang="en-US" sz="3200" b="1" dirty="0">
                <a:solidFill>
                  <a:srgbClr val="000099"/>
                </a:solidFill>
                <a:latin typeface="Times New Roman" pitchFamily="18" charset="0"/>
                <a:ea typeface="楷体_GB2312" pitchFamily="49" charset="-122"/>
              </a:rPr>
              <a:t>；</a:t>
            </a:r>
          </a:p>
          <a:p>
            <a:pPr fontAlgn="base">
              <a:lnSpc>
                <a:spcPct val="150000"/>
              </a:lnSpc>
              <a:spcBef>
                <a:spcPct val="0"/>
              </a:spcBef>
              <a:spcAft>
                <a:spcPct val="0"/>
              </a:spcAft>
            </a:pPr>
            <a:r>
              <a:rPr kumimoji="1" lang="zh-CN" altLang="en-US" sz="3200" b="1" dirty="0">
                <a:solidFill>
                  <a:srgbClr val="000099"/>
                </a:solidFill>
                <a:latin typeface="Times New Roman" pitchFamily="18" charset="0"/>
                <a:ea typeface="楷体_GB2312" pitchFamily="49" charset="-122"/>
              </a:rPr>
              <a:t>      </a:t>
            </a:r>
            <a:r>
              <a:rPr kumimoji="1" lang="en-US" altLang="zh-CN" sz="3200" b="1" dirty="0" err="1">
                <a:solidFill>
                  <a:srgbClr val="000099"/>
                </a:solidFill>
                <a:latin typeface="Times New Roman" pitchFamily="18" charset="0"/>
                <a:ea typeface="楷体_GB2312" pitchFamily="49" charset="-122"/>
              </a:rPr>
              <a:t>vl</a:t>
            </a:r>
            <a:r>
              <a:rPr kumimoji="1" lang="en-US" altLang="zh-CN" sz="3200" b="1" dirty="0">
                <a:solidFill>
                  <a:srgbClr val="000099"/>
                </a:solidFill>
                <a:latin typeface="Times New Roman" pitchFamily="18" charset="0"/>
                <a:ea typeface="楷体_GB2312" pitchFamily="49" charset="-122"/>
              </a:rPr>
              <a:t>(j) = Min{</a:t>
            </a:r>
            <a:r>
              <a:rPr kumimoji="1" lang="en-US" altLang="zh-CN" sz="3200" b="1" dirty="0" err="1">
                <a:solidFill>
                  <a:srgbClr val="000099"/>
                </a:solidFill>
                <a:latin typeface="Times New Roman" pitchFamily="18" charset="0"/>
                <a:ea typeface="楷体_GB2312" pitchFamily="49" charset="-122"/>
              </a:rPr>
              <a:t>vl</a:t>
            </a:r>
            <a:r>
              <a:rPr kumimoji="1" lang="en-US" altLang="zh-CN" sz="3200" b="1" dirty="0">
                <a:solidFill>
                  <a:srgbClr val="000099"/>
                </a:solidFill>
                <a:latin typeface="Times New Roman" pitchFamily="18" charset="0"/>
                <a:ea typeface="楷体_GB2312" pitchFamily="49" charset="-122"/>
              </a:rPr>
              <a:t>(k) – </a:t>
            </a:r>
            <a:r>
              <a:rPr kumimoji="1" lang="en-US" altLang="zh-CN" sz="3200" b="1" dirty="0" err="1">
                <a:solidFill>
                  <a:srgbClr val="000099"/>
                </a:solidFill>
                <a:latin typeface="Times New Roman" pitchFamily="18" charset="0"/>
                <a:ea typeface="楷体_GB2312" pitchFamily="49" charset="-122"/>
              </a:rPr>
              <a:t>dut</a:t>
            </a:r>
            <a:r>
              <a:rPr kumimoji="1" lang="en-US" altLang="zh-CN" sz="3200" b="1" dirty="0">
                <a:solidFill>
                  <a:srgbClr val="000099"/>
                </a:solidFill>
                <a:latin typeface="Times New Roman" pitchFamily="18" charset="0"/>
                <a:ea typeface="楷体_GB2312" pitchFamily="49" charset="-122"/>
              </a:rPr>
              <a:t>(&lt;j, k&gt;)}</a:t>
            </a:r>
          </a:p>
        </p:txBody>
      </p:sp>
      <p:sp>
        <p:nvSpPr>
          <p:cNvPr id="14" name="Text Box 2"/>
          <p:cNvSpPr txBox="1">
            <a:spLocks noChangeArrowheads="1"/>
          </p:cNvSpPr>
          <p:nvPr/>
        </p:nvSpPr>
        <p:spPr bwMode="auto">
          <a:xfrm>
            <a:off x="392112" y="1247775"/>
            <a:ext cx="3479800" cy="52387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p"/>
            </a:pPr>
            <a:r>
              <a:rPr kumimoji="1" lang="en-US" altLang="zh-CN" sz="2800" b="1">
                <a:solidFill>
                  <a:srgbClr val="006600"/>
                </a:solidFill>
                <a:latin typeface="Times New Roman" pitchFamily="18" charset="0"/>
                <a:ea typeface="楷体_GB2312" pitchFamily="49" charset="-122"/>
              </a:rPr>
              <a:t> </a:t>
            </a:r>
            <a:r>
              <a:rPr kumimoji="1" lang="zh-CN" altLang="en-US" sz="2800" b="1">
                <a:solidFill>
                  <a:srgbClr val="006600"/>
                </a:solidFill>
                <a:latin typeface="Times New Roman" pitchFamily="18" charset="0"/>
                <a:ea typeface="楷体_GB2312" pitchFamily="49" charset="-122"/>
              </a:rPr>
              <a:t>如何求关键活动？</a:t>
            </a:r>
          </a:p>
        </p:txBody>
      </p:sp>
    </p:spTree>
    <p:extLst>
      <p:ext uri="{BB962C8B-B14F-4D97-AF65-F5344CB8AC3E}">
        <p14:creationId xmlns:p14="http://schemas.microsoft.com/office/powerpoint/2010/main" val="262805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To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D1A10C7B-914A-42FB-8CAC-FDFE058BC071}"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6"/>
          <p:cNvSpPr txBox="1">
            <a:spLocks noChangeArrowheads="1"/>
          </p:cNvSpPr>
          <p:nvPr/>
        </p:nvSpPr>
        <p:spPr bwMode="auto">
          <a:xfrm>
            <a:off x="468313" y="1219200"/>
            <a:ext cx="41036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求关键活动算法要点</a:t>
            </a:r>
          </a:p>
        </p:txBody>
      </p:sp>
      <p:sp>
        <p:nvSpPr>
          <p:cNvPr id="14" name="Text Box 3"/>
          <p:cNvSpPr txBox="1">
            <a:spLocks noChangeArrowheads="1"/>
          </p:cNvSpPr>
          <p:nvPr/>
        </p:nvSpPr>
        <p:spPr bwMode="auto">
          <a:xfrm>
            <a:off x="928688" y="2527300"/>
            <a:ext cx="7286625" cy="682625"/>
          </a:xfrm>
          <a:prstGeom prst="rect">
            <a:avLst/>
          </a:prstGeom>
          <a:noFill/>
          <a:ln w="12700" cap="sq">
            <a:noFill/>
            <a:miter lim="800000"/>
            <a:headEnd type="none" w="sm" len="sm"/>
            <a:tailEnd type="none" w="sm" len="sm"/>
          </a:ln>
        </p:spPr>
        <p:txBody>
          <a:bodyPr>
            <a:spAutoFit/>
          </a:bodyPr>
          <a:lstStyle/>
          <a:p>
            <a:pPr fontAlgn="base">
              <a:lnSpc>
                <a:spcPct val="120000"/>
              </a:lnSpc>
              <a:spcBef>
                <a:spcPct val="0"/>
              </a:spcBef>
              <a:spcAft>
                <a:spcPct val="0"/>
              </a:spcAft>
              <a:buFont typeface="Wingdings" pitchFamily="2" charset="2"/>
              <a:buChar char="Ø"/>
            </a:pPr>
            <a:r>
              <a:rPr kumimoji="1" lang="zh-CN" altLang="en-US" sz="3200" b="1">
                <a:solidFill>
                  <a:srgbClr val="000099"/>
                </a:solidFill>
                <a:latin typeface="Times New Roman" pitchFamily="18" charset="0"/>
                <a:ea typeface="楷体_GB2312" pitchFamily="49" charset="-122"/>
              </a:rPr>
              <a:t>求</a:t>
            </a:r>
            <a:r>
              <a:rPr kumimoji="1" lang="en-US" altLang="zh-CN" sz="3200" b="1">
                <a:solidFill>
                  <a:srgbClr val="0000FF"/>
                </a:solidFill>
                <a:latin typeface="Times New Roman" pitchFamily="18" charset="0"/>
                <a:ea typeface="楷体_GB2312" pitchFamily="49" charset="-122"/>
              </a:rPr>
              <a:t>ve</a:t>
            </a:r>
            <a:r>
              <a:rPr kumimoji="1" lang="zh-CN" altLang="en-US" sz="3200" b="1">
                <a:solidFill>
                  <a:srgbClr val="000099"/>
                </a:solidFill>
                <a:latin typeface="Times New Roman" pitchFamily="18" charset="0"/>
                <a:ea typeface="楷体_GB2312" pitchFamily="49" charset="-122"/>
              </a:rPr>
              <a:t>的顺序是</a:t>
            </a:r>
            <a:r>
              <a:rPr kumimoji="1" lang="zh-CN" altLang="en-US" sz="3200" b="1">
                <a:solidFill>
                  <a:srgbClr val="0000FF"/>
                </a:solidFill>
                <a:latin typeface="Times New Roman" pitchFamily="18" charset="0"/>
                <a:ea typeface="楷体_GB2312" pitchFamily="49" charset="-122"/>
              </a:rPr>
              <a:t>按拓扑有序</a:t>
            </a:r>
            <a:r>
              <a:rPr kumimoji="1" lang="zh-CN" altLang="en-US" sz="3200" b="1">
                <a:solidFill>
                  <a:srgbClr val="000099"/>
                </a:solidFill>
                <a:latin typeface="Times New Roman" pitchFamily="18" charset="0"/>
                <a:ea typeface="楷体_GB2312" pitchFamily="49" charset="-122"/>
              </a:rPr>
              <a:t>的</a:t>
            </a:r>
            <a:r>
              <a:rPr kumimoji="1" lang="zh-CN" altLang="en-US" sz="3200" b="1">
                <a:solidFill>
                  <a:srgbClr val="0000FF"/>
                </a:solidFill>
                <a:latin typeface="Times New Roman" pitchFamily="18" charset="0"/>
                <a:ea typeface="楷体_GB2312" pitchFamily="49" charset="-122"/>
              </a:rPr>
              <a:t>次序</a:t>
            </a:r>
            <a:r>
              <a:rPr kumimoji="1" lang="zh-CN" altLang="en-US" sz="3200" b="1">
                <a:solidFill>
                  <a:srgbClr val="000099"/>
                </a:solidFill>
                <a:latin typeface="Times New Roman" pitchFamily="18" charset="0"/>
                <a:ea typeface="楷体_GB2312" pitchFamily="49" charset="-122"/>
              </a:rPr>
              <a:t>；</a:t>
            </a:r>
            <a:endParaRPr kumimoji="1" lang="zh-CN" altLang="en-US" sz="3200" b="1">
              <a:solidFill>
                <a:srgbClr val="6600CC"/>
              </a:solidFill>
              <a:latin typeface="Times New Roman" pitchFamily="18" charset="0"/>
              <a:ea typeface="楷体_GB2312" pitchFamily="49" charset="-122"/>
            </a:endParaRPr>
          </a:p>
        </p:txBody>
      </p:sp>
      <p:sp>
        <p:nvSpPr>
          <p:cNvPr id="15" name="Rectangle 5"/>
          <p:cNvSpPr>
            <a:spLocks noChangeArrowheads="1"/>
          </p:cNvSpPr>
          <p:nvPr/>
        </p:nvSpPr>
        <p:spPr bwMode="auto">
          <a:xfrm>
            <a:off x="1009650" y="3157538"/>
            <a:ext cx="6596063" cy="58420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Ø"/>
            </a:pPr>
            <a:r>
              <a:rPr kumimoji="1" lang="zh-CN" altLang="en-US" sz="3200" b="1">
                <a:solidFill>
                  <a:srgbClr val="000099"/>
                </a:solidFill>
                <a:latin typeface="Times New Roman" pitchFamily="18" charset="0"/>
                <a:ea typeface="楷体_GB2312" pitchFamily="49" charset="-122"/>
              </a:rPr>
              <a:t>求</a:t>
            </a:r>
            <a:r>
              <a:rPr kumimoji="1" lang="en-US" altLang="zh-CN" sz="3200" b="1">
                <a:solidFill>
                  <a:srgbClr val="0000FF"/>
                </a:solidFill>
                <a:latin typeface="Times New Roman" pitchFamily="18" charset="0"/>
                <a:ea typeface="楷体_GB2312" pitchFamily="49" charset="-122"/>
              </a:rPr>
              <a:t>vl</a:t>
            </a:r>
            <a:r>
              <a:rPr kumimoji="1" lang="zh-CN" altLang="en-US" sz="3200" b="1">
                <a:solidFill>
                  <a:srgbClr val="000099"/>
                </a:solidFill>
                <a:latin typeface="Times New Roman" pitchFamily="18" charset="0"/>
                <a:ea typeface="楷体_GB2312" pitchFamily="49" charset="-122"/>
              </a:rPr>
              <a:t>的顺序是</a:t>
            </a:r>
            <a:r>
              <a:rPr kumimoji="1" lang="zh-CN" altLang="en-US" sz="3200" b="1">
                <a:solidFill>
                  <a:srgbClr val="0000FF"/>
                </a:solidFill>
                <a:latin typeface="Times New Roman" pitchFamily="18" charset="0"/>
                <a:ea typeface="楷体_GB2312" pitchFamily="49" charset="-122"/>
              </a:rPr>
              <a:t>按拓扑逆序</a:t>
            </a:r>
            <a:r>
              <a:rPr kumimoji="1" lang="zh-CN" altLang="en-US" sz="3200" b="1">
                <a:solidFill>
                  <a:srgbClr val="000099"/>
                </a:solidFill>
                <a:latin typeface="Times New Roman" pitchFamily="18" charset="0"/>
                <a:ea typeface="楷体_GB2312" pitchFamily="49" charset="-122"/>
              </a:rPr>
              <a:t>的</a:t>
            </a:r>
            <a:r>
              <a:rPr kumimoji="1" lang="zh-CN" altLang="en-US" sz="3200" b="1">
                <a:solidFill>
                  <a:srgbClr val="0000FF"/>
                </a:solidFill>
                <a:latin typeface="Times New Roman" pitchFamily="18" charset="0"/>
                <a:ea typeface="楷体_GB2312" pitchFamily="49" charset="-122"/>
              </a:rPr>
              <a:t>次序</a:t>
            </a:r>
            <a:r>
              <a:rPr kumimoji="1" lang="zh-CN" altLang="en-US" sz="3200" b="1">
                <a:solidFill>
                  <a:srgbClr val="000099"/>
                </a:solidFill>
                <a:latin typeface="Times New Roman" pitchFamily="18" charset="0"/>
                <a:ea typeface="楷体_GB2312" pitchFamily="49" charset="-122"/>
              </a:rPr>
              <a:t>；</a:t>
            </a:r>
          </a:p>
        </p:txBody>
      </p:sp>
      <p:sp>
        <p:nvSpPr>
          <p:cNvPr id="16" name="Rectangle 7"/>
          <p:cNvSpPr>
            <a:spLocks noChangeArrowheads="1"/>
          </p:cNvSpPr>
          <p:nvPr/>
        </p:nvSpPr>
        <p:spPr bwMode="auto">
          <a:xfrm>
            <a:off x="1041400" y="4313238"/>
            <a:ext cx="7188200" cy="1865312"/>
          </a:xfrm>
          <a:prstGeom prst="rect">
            <a:avLst/>
          </a:prstGeom>
          <a:noFill/>
          <a:ln w="12700" cap="sq">
            <a:solidFill>
              <a:srgbClr val="0707F9"/>
            </a:solidFill>
            <a:miter lim="800000"/>
            <a:headEnd type="none" w="sm" len="sm"/>
            <a:tailEnd type="none" w="sm" len="sm"/>
          </a:ln>
        </p:spPr>
        <p:txBody>
          <a:bodyPr wrap="none">
            <a:spAutoFit/>
          </a:bodyPr>
          <a:lstStyle/>
          <a:p>
            <a:pPr fontAlgn="base">
              <a:lnSpc>
                <a:spcPct val="120000"/>
              </a:lnSpc>
              <a:spcBef>
                <a:spcPct val="0"/>
              </a:spcBef>
              <a:spcAft>
                <a:spcPct val="0"/>
              </a:spcAft>
            </a:pPr>
            <a:r>
              <a:rPr kumimoji="1" lang="zh-CN" altLang="en-US" sz="3200" b="1">
                <a:solidFill>
                  <a:srgbClr val="FF0000"/>
                </a:solidFill>
                <a:latin typeface="Times New Roman" pitchFamily="18" charset="0"/>
                <a:ea typeface="楷体_GB2312" pitchFamily="49" charset="-122"/>
              </a:rPr>
              <a:t>方法：</a:t>
            </a:r>
            <a:endParaRPr kumimoji="1" lang="en-US" altLang="zh-CN" sz="3200" b="1">
              <a:solidFill>
                <a:srgbClr val="FF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3200" b="1">
                <a:solidFill>
                  <a:srgbClr val="0000FF"/>
                </a:solidFill>
                <a:latin typeface="Times New Roman" pitchFamily="18" charset="0"/>
                <a:ea typeface="楷体_GB2312" pitchFamily="49" charset="-122"/>
              </a:rPr>
              <a:t>在拓扑排序的过程中，另设一个“栈”</a:t>
            </a:r>
            <a:endParaRPr kumimoji="1" lang="en-US" altLang="zh-CN" sz="3200" b="1">
              <a:solidFill>
                <a:srgbClr val="0000FF"/>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3200" b="1">
                <a:solidFill>
                  <a:srgbClr val="0000FF"/>
                </a:solidFill>
                <a:latin typeface="Times New Roman" pitchFamily="18" charset="0"/>
                <a:ea typeface="楷体_GB2312" pitchFamily="49" charset="-122"/>
              </a:rPr>
              <a:t>记下拓扑有序序列。</a:t>
            </a:r>
          </a:p>
        </p:txBody>
      </p:sp>
      <p:sp>
        <p:nvSpPr>
          <p:cNvPr id="17" name="Rectangle 6"/>
          <p:cNvSpPr>
            <a:spLocks noChangeArrowheads="1"/>
          </p:cNvSpPr>
          <p:nvPr/>
        </p:nvSpPr>
        <p:spPr bwMode="auto">
          <a:xfrm>
            <a:off x="476250" y="1884363"/>
            <a:ext cx="7981950" cy="58420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rPr>
              <a:t>拓扑逆序序列即为拓扑有序序列的</a:t>
            </a:r>
            <a:r>
              <a:rPr kumimoji="1" lang="zh-CN" altLang="en-US" sz="3200" b="1" i="0" u="none" strike="noStrike" kern="0" cap="none" spc="0" normalizeH="0" baseline="0" noProof="0" dirty="0">
                <a:ln>
                  <a:noFill/>
                </a:ln>
                <a:solidFill>
                  <a:srgbClr val="FF3300"/>
                </a:solidFill>
                <a:effectLst/>
                <a:uLnTx/>
                <a:uFillTx/>
                <a:latin typeface="Constantia"/>
                <a:ea typeface="楷体_GB2312" pitchFamily="49" charset="-122"/>
                <a:cs typeface="+mn-cs"/>
              </a:rPr>
              <a:t>逆序列</a:t>
            </a:r>
            <a:endParaRPr kumimoji="1" lang="zh-CN" altLang="en-US" sz="3200" b="1" i="0" u="none" strike="noStrike" kern="0" cap="none" spc="0" normalizeH="0" baseline="0" noProof="0" dirty="0">
              <a:ln>
                <a:noFill/>
              </a:ln>
              <a:solidFill>
                <a:srgbClr val="000099"/>
              </a:solidFill>
              <a:effectLst/>
              <a:uLnTx/>
              <a:uFillTx/>
              <a:latin typeface="Constantia"/>
              <a:ea typeface="楷体_GB2312" pitchFamily="49" charset="-122"/>
              <a:cs typeface="+mn-cs"/>
            </a:endParaRPr>
          </a:p>
        </p:txBody>
      </p:sp>
    </p:spTree>
    <p:extLst>
      <p:ext uri="{BB962C8B-B14F-4D97-AF65-F5344CB8AC3E}">
        <p14:creationId xmlns:p14="http://schemas.microsoft.com/office/powerpoint/2010/main" val="186566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29F5B924-F1D1-4813-AA92-BCB8B4BA872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11163" y="2095500"/>
            <a:ext cx="8351837" cy="2246769"/>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en-US" altLang="zh-CN" sz="2800" dirty="0">
                <a:solidFill>
                  <a:srgbClr val="0000FF"/>
                </a:solidFill>
                <a:latin typeface="微软雅黑" pitchFamily="34" charset="-122"/>
                <a:ea typeface="微软雅黑" pitchFamily="34" charset="-122"/>
              </a:rPr>
              <a:t>(1)</a:t>
            </a:r>
            <a:r>
              <a:rPr kumimoji="1" lang="zh-CN" altLang="en-US" sz="2800" dirty="0">
                <a:solidFill>
                  <a:srgbClr val="0000FF"/>
                </a:solidFill>
                <a:latin typeface="微软雅黑" pitchFamily="34" charset="-122"/>
                <a:ea typeface="微软雅黑" pitchFamily="34" charset="-122"/>
              </a:rPr>
              <a:t>求出每个事件</a:t>
            </a:r>
            <a:r>
              <a:rPr kumimoji="1" lang="en-US" altLang="zh-CN" sz="2800" dirty="0" err="1">
                <a:solidFill>
                  <a:srgbClr val="0000FF"/>
                </a:solidFill>
                <a:latin typeface="微软雅黑" pitchFamily="34" charset="-122"/>
                <a:ea typeface="微软雅黑" pitchFamily="34" charset="-122"/>
              </a:rPr>
              <a:t>i</a:t>
            </a:r>
            <a:r>
              <a:rPr kumimoji="1" lang="zh-CN" altLang="en-US" sz="2800" dirty="0">
                <a:solidFill>
                  <a:srgbClr val="0000FF"/>
                </a:solidFill>
                <a:latin typeface="微软雅黑" pitchFamily="34" charset="-122"/>
                <a:ea typeface="微软雅黑" pitchFamily="34" charset="-122"/>
              </a:rPr>
              <a:t>的最早发生时间</a:t>
            </a:r>
            <a:r>
              <a:rPr kumimoji="1" lang="en-US" altLang="zh-CN" sz="2800" dirty="0" err="1">
                <a:solidFill>
                  <a:srgbClr val="FF0000"/>
                </a:solidFill>
                <a:latin typeface="微软雅黑" pitchFamily="34" charset="-122"/>
                <a:ea typeface="微软雅黑" pitchFamily="34" charset="-122"/>
              </a:rPr>
              <a:t>ve</a:t>
            </a:r>
            <a:r>
              <a:rPr kumimoji="1" lang="en-US" altLang="zh-CN" sz="2800" dirty="0">
                <a:solidFill>
                  <a:srgbClr val="FF0000"/>
                </a:solidFill>
                <a:latin typeface="微软雅黑" pitchFamily="34" charset="-122"/>
                <a:ea typeface="微软雅黑" pitchFamily="34" charset="-122"/>
              </a:rPr>
              <a:t>(</a:t>
            </a:r>
            <a:r>
              <a:rPr kumimoji="1" lang="en-US" altLang="zh-CN" sz="2800" dirty="0" err="1">
                <a:solidFill>
                  <a:srgbClr val="FF0000"/>
                </a:solidFill>
                <a:latin typeface="微软雅黑" pitchFamily="34" charset="-122"/>
                <a:ea typeface="微软雅黑" pitchFamily="34" charset="-122"/>
              </a:rPr>
              <a:t>i</a:t>
            </a:r>
            <a:r>
              <a:rPr kumimoji="1" lang="en-US" altLang="zh-CN" sz="2800" dirty="0">
                <a:solidFill>
                  <a:srgbClr val="FF0000"/>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和最晚发生</a:t>
            </a:r>
            <a:r>
              <a:rPr kumimoji="1" lang="en-US" altLang="zh-CN" sz="2800" dirty="0" err="1">
                <a:solidFill>
                  <a:srgbClr val="FF0000"/>
                </a:solidFill>
                <a:latin typeface="微软雅黑" pitchFamily="34" charset="-122"/>
                <a:ea typeface="微软雅黑" pitchFamily="34" charset="-122"/>
              </a:rPr>
              <a:t>vl</a:t>
            </a:r>
            <a:r>
              <a:rPr kumimoji="1" lang="en-US" altLang="zh-CN" sz="2800" dirty="0">
                <a:solidFill>
                  <a:srgbClr val="FF0000"/>
                </a:solidFill>
                <a:latin typeface="微软雅黑" pitchFamily="34" charset="-122"/>
                <a:ea typeface="微软雅黑" pitchFamily="34" charset="-122"/>
              </a:rPr>
              <a:t>(</a:t>
            </a:r>
            <a:r>
              <a:rPr kumimoji="1" lang="en-US" altLang="zh-CN" sz="2800" dirty="0" err="1">
                <a:solidFill>
                  <a:srgbClr val="FF0000"/>
                </a:solidFill>
                <a:latin typeface="微软雅黑" pitchFamily="34" charset="-122"/>
                <a:ea typeface="微软雅黑" pitchFamily="34" charset="-122"/>
              </a:rPr>
              <a:t>i</a:t>
            </a:r>
            <a:r>
              <a:rPr kumimoji="1" lang="en-US" altLang="zh-CN" sz="2800" dirty="0">
                <a:solidFill>
                  <a:srgbClr val="FF0000"/>
                </a:solidFill>
                <a:latin typeface="微软雅黑" pitchFamily="34" charset="-122"/>
                <a:ea typeface="微软雅黑" pitchFamily="34" charset="-122"/>
              </a:rPr>
              <a:t>)</a:t>
            </a:r>
          </a:p>
          <a:p>
            <a:pPr algn="just" fontAlgn="base">
              <a:lnSpc>
                <a:spcPct val="125000"/>
              </a:lnSpc>
              <a:spcBef>
                <a:spcPct val="0"/>
              </a:spcBef>
              <a:spcAft>
                <a:spcPct val="0"/>
              </a:spcAft>
            </a:pPr>
            <a:r>
              <a:rPr kumimoji="1" lang="en-US" altLang="zh-CN" sz="2800" dirty="0">
                <a:solidFill>
                  <a:srgbClr val="0000FF"/>
                </a:solidFill>
                <a:latin typeface="微软雅黑" pitchFamily="34" charset="-122"/>
                <a:ea typeface="微软雅黑" pitchFamily="34" charset="-122"/>
              </a:rPr>
              <a:t>(2)</a:t>
            </a:r>
            <a:r>
              <a:rPr kumimoji="1" lang="zh-CN" altLang="en-US" sz="2800" dirty="0">
                <a:solidFill>
                  <a:srgbClr val="0000FF"/>
                </a:solidFill>
                <a:latin typeface="微软雅黑" pitchFamily="34" charset="-122"/>
                <a:ea typeface="微软雅黑" pitchFamily="34" charset="-122"/>
              </a:rPr>
              <a:t>求出每个活动最早开始时间</a:t>
            </a:r>
            <a:r>
              <a:rPr kumimoji="1" lang="en-US" altLang="zh-CN" sz="2800" dirty="0">
                <a:solidFill>
                  <a:srgbClr val="0000FF"/>
                </a:solidFill>
                <a:latin typeface="微软雅黑" pitchFamily="34" charset="-122"/>
                <a:ea typeface="微软雅黑" pitchFamily="34" charset="-122"/>
              </a:rPr>
              <a:t>e(</a:t>
            </a:r>
            <a:r>
              <a:rPr kumimoji="1" lang="en-US" altLang="zh-CN" sz="2800" dirty="0" err="1">
                <a:solidFill>
                  <a:srgbClr val="0000FF"/>
                </a:solidFill>
                <a:latin typeface="微软雅黑" pitchFamily="34" charset="-122"/>
                <a:ea typeface="微软雅黑" pitchFamily="34" charset="-122"/>
              </a:rPr>
              <a:t>i</a:t>
            </a:r>
            <a:r>
              <a:rPr kumimoji="1" lang="en-US" altLang="zh-CN" sz="2800" dirty="0">
                <a:solidFill>
                  <a:srgbClr val="0000FF"/>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和最晚开始时间</a:t>
            </a:r>
            <a:r>
              <a:rPr kumimoji="1" lang="en-US" altLang="zh-CN" sz="2800" dirty="0">
                <a:solidFill>
                  <a:srgbClr val="0000FF"/>
                </a:solidFill>
                <a:latin typeface="微软雅黑" pitchFamily="34" charset="-122"/>
                <a:ea typeface="微软雅黑" pitchFamily="34" charset="-122"/>
              </a:rPr>
              <a:t>l(</a:t>
            </a:r>
            <a:r>
              <a:rPr kumimoji="1" lang="en-US" altLang="zh-CN" sz="2800" dirty="0" err="1">
                <a:solidFill>
                  <a:srgbClr val="0000FF"/>
                </a:solidFill>
                <a:latin typeface="微软雅黑" pitchFamily="34" charset="-122"/>
                <a:ea typeface="微软雅黑" pitchFamily="34" charset="-122"/>
              </a:rPr>
              <a:t>i</a:t>
            </a:r>
            <a:r>
              <a:rPr kumimoji="1" lang="en-US" altLang="zh-CN" sz="2800" dirty="0">
                <a:solidFill>
                  <a:srgbClr val="0000FF"/>
                </a:solidFill>
                <a:latin typeface="微软雅黑" pitchFamily="34" charset="-122"/>
                <a:ea typeface="微软雅黑" pitchFamily="34" charset="-122"/>
              </a:rPr>
              <a:t>):</a:t>
            </a:r>
          </a:p>
          <a:p>
            <a:pPr algn="just" fontAlgn="base">
              <a:lnSpc>
                <a:spcPct val="125000"/>
              </a:lnSpc>
              <a:spcBef>
                <a:spcPct val="0"/>
              </a:spcBef>
              <a:spcAft>
                <a:spcPct val="0"/>
              </a:spcAft>
            </a:pPr>
            <a:r>
              <a:rPr kumimoji="1" lang="en-US" altLang="zh-CN" sz="2800" dirty="0">
                <a:solidFill>
                  <a:srgbClr val="0000FF"/>
                </a:solidFill>
                <a:latin typeface="微软雅黑" pitchFamily="34" charset="-122"/>
                <a:ea typeface="微软雅黑" pitchFamily="34" charset="-122"/>
              </a:rPr>
              <a:t>    e(</a:t>
            </a:r>
            <a:r>
              <a:rPr kumimoji="1" lang="en-US" altLang="zh-CN" sz="2800" dirty="0" err="1">
                <a:solidFill>
                  <a:srgbClr val="0000FF"/>
                </a:solidFill>
                <a:latin typeface="微软雅黑" pitchFamily="34" charset="-122"/>
                <a:ea typeface="微软雅黑" pitchFamily="34" charset="-122"/>
              </a:rPr>
              <a:t>i</a:t>
            </a:r>
            <a:r>
              <a:rPr kumimoji="1" lang="en-US" altLang="zh-CN" sz="2800" dirty="0">
                <a:solidFill>
                  <a:srgbClr val="0000FF"/>
                </a:solidFill>
                <a:latin typeface="微软雅黑" pitchFamily="34" charset="-122"/>
                <a:ea typeface="微软雅黑" pitchFamily="34" charset="-122"/>
              </a:rPr>
              <a:t>)=</a:t>
            </a:r>
            <a:r>
              <a:rPr kumimoji="1" lang="en-US" altLang="zh-CN" sz="2800" dirty="0" err="1">
                <a:solidFill>
                  <a:srgbClr val="0000FF"/>
                </a:solidFill>
                <a:latin typeface="微软雅黑" pitchFamily="34" charset="-122"/>
                <a:ea typeface="微软雅黑" pitchFamily="34" charset="-122"/>
              </a:rPr>
              <a:t>ve</a:t>
            </a:r>
            <a:r>
              <a:rPr kumimoji="1" lang="en-US" altLang="zh-CN" sz="2800" dirty="0">
                <a:solidFill>
                  <a:srgbClr val="0000FF"/>
                </a:solidFill>
                <a:latin typeface="微软雅黑" pitchFamily="34" charset="-122"/>
                <a:ea typeface="微软雅黑" pitchFamily="34" charset="-122"/>
              </a:rPr>
              <a:t>[j]</a:t>
            </a:r>
          </a:p>
          <a:p>
            <a:pPr algn="just" fontAlgn="base">
              <a:lnSpc>
                <a:spcPct val="125000"/>
              </a:lnSpc>
              <a:spcBef>
                <a:spcPct val="0"/>
              </a:spcBef>
              <a:spcAft>
                <a:spcPct val="0"/>
              </a:spcAft>
            </a:pPr>
            <a:r>
              <a:rPr kumimoji="1" lang="en-US" altLang="zh-CN" sz="2800" dirty="0">
                <a:solidFill>
                  <a:srgbClr val="0000FF"/>
                </a:solidFill>
                <a:latin typeface="微软雅黑" pitchFamily="34" charset="-122"/>
                <a:ea typeface="微软雅黑" pitchFamily="34" charset="-122"/>
              </a:rPr>
              <a:t>    l(</a:t>
            </a:r>
            <a:r>
              <a:rPr kumimoji="1" lang="en-US" altLang="zh-CN" sz="2800" dirty="0" err="1">
                <a:solidFill>
                  <a:srgbClr val="0000FF"/>
                </a:solidFill>
                <a:latin typeface="微软雅黑" pitchFamily="34" charset="-122"/>
                <a:ea typeface="微软雅黑" pitchFamily="34" charset="-122"/>
              </a:rPr>
              <a:t>i</a:t>
            </a:r>
            <a:r>
              <a:rPr kumimoji="1" lang="en-US" altLang="zh-CN" sz="2800" dirty="0">
                <a:solidFill>
                  <a:srgbClr val="0000FF"/>
                </a:solidFill>
                <a:latin typeface="微软雅黑" pitchFamily="34" charset="-122"/>
                <a:ea typeface="微软雅黑" pitchFamily="34" charset="-122"/>
              </a:rPr>
              <a:t>)=</a:t>
            </a:r>
            <a:r>
              <a:rPr kumimoji="1" lang="en-US" altLang="zh-CN" sz="2800" dirty="0" err="1">
                <a:solidFill>
                  <a:srgbClr val="0000FF"/>
                </a:solidFill>
                <a:latin typeface="微软雅黑" pitchFamily="34" charset="-122"/>
                <a:ea typeface="微软雅黑" pitchFamily="34" charset="-122"/>
              </a:rPr>
              <a:t>vl</a:t>
            </a:r>
            <a:r>
              <a:rPr kumimoji="1" lang="en-US" altLang="zh-CN" sz="2800" dirty="0">
                <a:solidFill>
                  <a:srgbClr val="0000FF"/>
                </a:solidFill>
                <a:latin typeface="微软雅黑" pitchFamily="34" charset="-122"/>
                <a:ea typeface="微软雅黑" pitchFamily="34" charset="-122"/>
              </a:rPr>
              <a:t>[k]-</a:t>
            </a:r>
            <a:r>
              <a:rPr kumimoji="1" lang="en-US" altLang="zh-CN" sz="2800" dirty="0" err="1">
                <a:solidFill>
                  <a:srgbClr val="0000FF"/>
                </a:solidFill>
                <a:latin typeface="微软雅黑" pitchFamily="34" charset="-122"/>
                <a:ea typeface="微软雅黑" pitchFamily="34" charset="-122"/>
              </a:rPr>
              <a:t>dut</a:t>
            </a:r>
            <a:r>
              <a:rPr kumimoji="1" lang="en-US" altLang="zh-CN" sz="2800" dirty="0">
                <a:solidFill>
                  <a:srgbClr val="0000FF"/>
                </a:solidFill>
                <a:latin typeface="微软雅黑" pitchFamily="34" charset="-122"/>
                <a:ea typeface="微软雅黑" pitchFamily="34" charset="-122"/>
              </a:rPr>
              <a:t>(&lt;</a:t>
            </a:r>
            <a:r>
              <a:rPr kumimoji="1" lang="en-US" altLang="zh-CN" sz="2800" dirty="0" err="1">
                <a:solidFill>
                  <a:srgbClr val="0000FF"/>
                </a:solidFill>
                <a:latin typeface="微软雅黑" pitchFamily="34" charset="-122"/>
                <a:ea typeface="微软雅黑" pitchFamily="34" charset="-122"/>
              </a:rPr>
              <a:t>j,k</a:t>
            </a:r>
            <a:r>
              <a:rPr kumimoji="1" lang="en-US" altLang="zh-CN" sz="2800" dirty="0">
                <a:solidFill>
                  <a:srgbClr val="0000FF"/>
                </a:solidFill>
                <a:latin typeface="微软雅黑" pitchFamily="34" charset="-122"/>
                <a:ea typeface="微软雅黑" pitchFamily="34" charset="-122"/>
              </a:rPr>
              <a:t>&gt;)</a:t>
            </a:r>
          </a:p>
        </p:txBody>
      </p:sp>
      <p:sp>
        <p:nvSpPr>
          <p:cNvPr id="14" name="Text Box 36"/>
          <p:cNvSpPr txBox="1">
            <a:spLocks noChangeArrowheads="1"/>
          </p:cNvSpPr>
          <p:nvPr/>
        </p:nvSpPr>
        <p:spPr bwMode="auto">
          <a:xfrm>
            <a:off x="411163" y="1325562"/>
            <a:ext cx="41036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求关键活动算法要点</a:t>
            </a:r>
          </a:p>
        </p:txBody>
      </p:sp>
      <p:sp>
        <p:nvSpPr>
          <p:cNvPr id="15" name="Text Box 37"/>
          <p:cNvSpPr txBox="1">
            <a:spLocks noChangeArrowheads="1"/>
          </p:cNvSpPr>
          <p:nvPr/>
        </p:nvSpPr>
        <p:spPr bwMode="auto">
          <a:xfrm>
            <a:off x="228600" y="4327525"/>
            <a:ext cx="8351838" cy="1235075"/>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en-US" altLang="zh-CN" sz="2800">
                <a:solidFill>
                  <a:srgbClr val="0000FF"/>
                </a:solidFill>
                <a:latin typeface="微软雅黑" pitchFamily="34" charset="-122"/>
                <a:ea typeface="微软雅黑" pitchFamily="34" charset="-122"/>
              </a:rPr>
              <a:t>(3)</a:t>
            </a:r>
            <a:r>
              <a:rPr kumimoji="1" lang="zh-CN" altLang="en-US" sz="2800">
                <a:solidFill>
                  <a:srgbClr val="0000FF"/>
                </a:solidFill>
                <a:latin typeface="微软雅黑" pitchFamily="34" charset="-122"/>
                <a:ea typeface="微软雅黑" pitchFamily="34" charset="-122"/>
              </a:rPr>
              <a:t>比较</a:t>
            </a:r>
            <a:r>
              <a:rPr kumimoji="1" lang="en-US" altLang="zh-CN" sz="2800">
                <a:solidFill>
                  <a:srgbClr val="0000FF"/>
                </a:solidFill>
                <a:latin typeface="微软雅黑" pitchFamily="34" charset="-122"/>
                <a:ea typeface="微软雅黑" pitchFamily="34" charset="-122"/>
              </a:rPr>
              <a:t>e(i)</a:t>
            </a:r>
            <a:r>
              <a:rPr kumimoji="1" lang="zh-CN" altLang="en-US" sz="2800">
                <a:solidFill>
                  <a:srgbClr val="0000FF"/>
                </a:solidFill>
                <a:latin typeface="微软雅黑" pitchFamily="34" charset="-122"/>
                <a:ea typeface="微软雅黑" pitchFamily="34" charset="-122"/>
              </a:rPr>
              <a:t>和</a:t>
            </a:r>
            <a:r>
              <a:rPr kumimoji="1" lang="en-US" altLang="zh-CN" sz="2800">
                <a:solidFill>
                  <a:srgbClr val="0000FF"/>
                </a:solidFill>
                <a:latin typeface="微软雅黑" pitchFamily="34" charset="-122"/>
                <a:ea typeface="微软雅黑" pitchFamily="34" charset="-122"/>
              </a:rPr>
              <a:t>l(i)</a:t>
            </a:r>
            <a:r>
              <a:rPr kumimoji="1" lang="zh-CN" altLang="en-US" sz="2800">
                <a:solidFill>
                  <a:srgbClr val="0000FF"/>
                </a:solidFill>
                <a:latin typeface="微软雅黑" pitchFamily="34" charset="-122"/>
                <a:ea typeface="微软雅黑" pitchFamily="34" charset="-122"/>
              </a:rPr>
              <a:t>， </a:t>
            </a:r>
            <a:r>
              <a:rPr kumimoji="1" lang="en-US" altLang="zh-CN" sz="3000">
                <a:solidFill>
                  <a:srgbClr val="FF0000"/>
                </a:solidFill>
                <a:latin typeface="微软雅黑" pitchFamily="34" charset="-122"/>
                <a:ea typeface="微软雅黑" pitchFamily="34" charset="-122"/>
              </a:rPr>
              <a:t>e(i)</a:t>
            </a:r>
            <a:r>
              <a:rPr kumimoji="1" lang="zh-CN" altLang="en-US" sz="3000">
                <a:solidFill>
                  <a:srgbClr val="FF0000"/>
                </a:solidFill>
                <a:latin typeface="微软雅黑" pitchFamily="34" charset="-122"/>
                <a:ea typeface="微软雅黑" pitchFamily="34" charset="-122"/>
              </a:rPr>
              <a:t>和</a:t>
            </a:r>
            <a:r>
              <a:rPr kumimoji="1" lang="en-US" altLang="zh-CN" sz="3000">
                <a:solidFill>
                  <a:srgbClr val="FF0000"/>
                </a:solidFill>
                <a:latin typeface="微软雅黑" pitchFamily="34" charset="-122"/>
                <a:ea typeface="微软雅黑" pitchFamily="34" charset="-122"/>
              </a:rPr>
              <a:t>l(i)</a:t>
            </a:r>
            <a:r>
              <a:rPr kumimoji="1" lang="zh-CN" altLang="en-US" sz="3000">
                <a:solidFill>
                  <a:srgbClr val="FF0000"/>
                </a:solidFill>
                <a:latin typeface="微软雅黑" pitchFamily="34" charset="-122"/>
                <a:ea typeface="微软雅黑" pitchFamily="34" charset="-122"/>
              </a:rPr>
              <a:t>相等</a:t>
            </a:r>
            <a:r>
              <a:rPr kumimoji="1" lang="zh-CN" altLang="en-US" sz="3000">
                <a:solidFill>
                  <a:srgbClr val="0707F9"/>
                </a:solidFill>
                <a:latin typeface="微软雅黑" pitchFamily="34" charset="-122"/>
                <a:ea typeface="微软雅黑" pitchFamily="34" charset="-122"/>
              </a:rPr>
              <a:t>的活动即为</a:t>
            </a:r>
            <a:r>
              <a:rPr kumimoji="1" lang="zh-CN" altLang="en-US" sz="3000">
                <a:solidFill>
                  <a:srgbClr val="FF0000"/>
                </a:solidFill>
                <a:latin typeface="微软雅黑" pitchFamily="34" charset="-122"/>
                <a:ea typeface="微软雅黑" pitchFamily="34" charset="-122"/>
              </a:rPr>
              <a:t>关键活动</a:t>
            </a:r>
            <a:r>
              <a:rPr kumimoji="1" lang="zh-CN" altLang="en-US" sz="3000">
                <a:solidFill>
                  <a:srgbClr val="0000FF"/>
                </a:solidFill>
                <a:latin typeface="微软雅黑" pitchFamily="34" charset="-122"/>
                <a:ea typeface="微软雅黑" pitchFamily="34" charset="-122"/>
              </a:rPr>
              <a:t>。</a:t>
            </a:r>
          </a:p>
        </p:txBody>
      </p:sp>
      <p:sp>
        <p:nvSpPr>
          <p:cNvPr id="16" name="TextBox 15">
            <a:extLst>
              <a:ext uri="{FF2B5EF4-FFF2-40B4-BE49-F238E27FC236}">
                <a16:creationId xmlns:a16="http://schemas.microsoft.com/office/drawing/2014/main" id="{649733F3-7088-8B40-A63C-AE06C0A590B3}"/>
              </a:ext>
            </a:extLst>
          </p:cNvPr>
          <p:cNvSpPr txBox="1"/>
          <p:nvPr/>
        </p:nvSpPr>
        <p:spPr>
          <a:xfrm>
            <a:off x="3352800" y="3199642"/>
            <a:ext cx="3657600" cy="458715"/>
          </a:xfrm>
          <a:prstGeom prst="rect">
            <a:avLst/>
          </a:prstGeom>
          <a:noFill/>
          <a:ln w="12700">
            <a:solidFill>
              <a:srgbClr val="FF0000"/>
            </a:solidFill>
          </a:ln>
        </p:spPr>
        <p:txBody>
          <a:bodyPr wrap="square">
            <a:spAutoFit/>
          </a:bodyPr>
          <a:lstStyle/>
          <a:p>
            <a:pPr fontAlgn="base">
              <a:lnSpc>
                <a:spcPct val="150000"/>
              </a:lnSpc>
              <a:spcBef>
                <a:spcPct val="0"/>
              </a:spcBef>
              <a:spcAft>
                <a:spcPct val="0"/>
              </a:spcAft>
            </a:pPr>
            <a:r>
              <a:rPr kumimoji="1" lang="zh-CN" altLang="en-US" sz="1800" b="1" dirty="0">
                <a:solidFill>
                  <a:srgbClr val="000099"/>
                </a:solidFill>
                <a:latin typeface="Times New Roman" pitchFamily="18" charset="0"/>
                <a:ea typeface="楷体_GB2312" pitchFamily="49" charset="-122"/>
              </a:rPr>
              <a:t>假设第 </a:t>
            </a:r>
            <a:r>
              <a:rPr kumimoji="1" lang="en-US" altLang="zh-CN" sz="1800" b="1" dirty="0" err="1">
                <a:solidFill>
                  <a:srgbClr val="000099"/>
                </a:solidFill>
                <a:latin typeface="Times New Roman" pitchFamily="18" charset="0"/>
                <a:ea typeface="楷体_GB2312" pitchFamily="49" charset="-122"/>
              </a:rPr>
              <a:t>i</a:t>
            </a:r>
            <a:r>
              <a:rPr kumimoji="1" lang="en-US" altLang="zh-CN" sz="1800" b="1" dirty="0">
                <a:solidFill>
                  <a:srgbClr val="000099"/>
                </a:solidFill>
                <a:latin typeface="Times New Roman" pitchFamily="18" charset="0"/>
                <a:ea typeface="楷体_GB2312" pitchFamily="49" charset="-122"/>
              </a:rPr>
              <a:t> </a:t>
            </a:r>
            <a:r>
              <a:rPr kumimoji="1" lang="zh-CN" altLang="en-US" sz="1800" b="1" dirty="0">
                <a:solidFill>
                  <a:srgbClr val="000099"/>
                </a:solidFill>
                <a:latin typeface="Times New Roman" pitchFamily="18" charset="0"/>
                <a:ea typeface="楷体_GB2312" pitchFamily="49" charset="-122"/>
              </a:rPr>
              <a:t>条弧为 </a:t>
            </a:r>
            <a:r>
              <a:rPr kumimoji="1" lang="en-US" altLang="zh-CN" sz="1800" b="1" dirty="0">
                <a:solidFill>
                  <a:srgbClr val="000099"/>
                </a:solidFill>
                <a:latin typeface="Times New Roman" pitchFamily="18" charset="0"/>
                <a:ea typeface="楷体_GB2312" pitchFamily="49" charset="-122"/>
              </a:rPr>
              <a:t>&lt;j, k&gt;</a:t>
            </a:r>
            <a:r>
              <a:rPr kumimoji="1" lang="zh-CN" altLang="en-US" sz="1800" b="1" dirty="0">
                <a:solidFill>
                  <a:srgbClr val="000099"/>
                </a:solidFill>
                <a:latin typeface="Times New Roman" pitchFamily="18" charset="0"/>
                <a:ea typeface="楷体_GB2312" pitchFamily="49" charset="-122"/>
              </a:rPr>
              <a:t>（</a:t>
            </a:r>
            <a:r>
              <a:rPr kumimoji="1" lang="zh-CN" altLang="en-US" sz="1800" b="1" dirty="0">
                <a:solidFill>
                  <a:srgbClr val="FF3300"/>
                </a:solidFill>
                <a:latin typeface="Times New Roman" pitchFamily="18" charset="0"/>
                <a:ea typeface="楷体_GB2312" pitchFamily="49" charset="-122"/>
              </a:rPr>
              <a:t>弧尾是</a:t>
            </a:r>
            <a:r>
              <a:rPr kumimoji="1" lang="en-US" altLang="zh-CN" sz="1800" b="1" dirty="0">
                <a:solidFill>
                  <a:srgbClr val="FF3300"/>
                </a:solidFill>
                <a:latin typeface="Times New Roman" pitchFamily="18" charset="0"/>
                <a:ea typeface="楷体_GB2312" pitchFamily="49" charset="-122"/>
              </a:rPr>
              <a:t>j </a:t>
            </a:r>
            <a:r>
              <a:rPr kumimoji="1" lang="zh-CN" altLang="en-US" sz="1800" b="1" dirty="0">
                <a:solidFill>
                  <a:srgbClr val="000099"/>
                </a:solidFill>
                <a:latin typeface="Times New Roman" pitchFamily="18" charset="0"/>
                <a:ea typeface="楷体_GB2312" pitchFamily="49" charset="-122"/>
              </a:rPr>
              <a:t>）</a:t>
            </a:r>
            <a:endParaRPr kumimoji="1" lang="en-US" altLang="zh-CN" sz="1800" b="1" dirty="0">
              <a:solidFill>
                <a:srgbClr val="000099"/>
              </a:solidFill>
              <a:latin typeface="Times New Roman" pitchFamily="18" charset="0"/>
              <a:ea typeface="楷体_GB2312" pitchFamily="49" charset="-122"/>
            </a:endParaRPr>
          </a:p>
        </p:txBody>
      </p:sp>
    </p:spTree>
    <p:extLst>
      <p:ext uri="{BB962C8B-B14F-4D97-AF65-F5344CB8AC3E}">
        <p14:creationId xmlns:p14="http://schemas.microsoft.com/office/powerpoint/2010/main" val="359010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A1F43755-89AB-44F4-B619-1936A03F259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68313" y="1938338"/>
            <a:ext cx="8064500" cy="1708150"/>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800">
                <a:solidFill>
                  <a:srgbClr val="0000FF"/>
                </a:solidFill>
                <a:latin typeface="微软雅黑" pitchFamily="34" charset="-122"/>
                <a:ea typeface="微软雅黑" pitchFamily="34" charset="-122"/>
              </a:rPr>
              <a:t>第一步为</a:t>
            </a:r>
            <a:r>
              <a:rPr kumimoji="1" lang="zh-CN" altLang="en-US" sz="2800">
                <a:solidFill>
                  <a:srgbClr val="FF0000"/>
                </a:solidFill>
                <a:latin typeface="微软雅黑" pitchFamily="34" charset="-122"/>
                <a:ea typeface="微软雅黑" pitchFamily="34" charset="-122"/>
              </a:rPr>
              <a:t>前进阶段</a:t>
            </a:r>
            <a:r>
              <a:rPr kumimoji="1" lang="en-US" altLang="zh-CN" sz="2800">
                <a:solidFill>
                  <a:srgbClr val="0000FF"/>
                </a:solidFill>
                <a:latin typeface="微软雅黑" pitchFamily="34" charset="-122"/>
                <a:ea typeface="微软雅黑" pitchFamily="34" charset="-122"/>
              </a:rPr>
              <a:t>:</a:t>
            </a:r>
            <a:r>
              <a:rPr kumimoji="1" lang="zh-CN" altLang="en-US" sz="2800">
                <a:solidFill>
                  <a:srgbClr val="0000FF"/>
                </a:solidFill>
                <a:latin typeface="微软雅黑" pitchFamily="34" charset="-122"/>
                <a:ea typeface="微软雅黑" pitchFamily="34" charset="-122"/>
              </a:rPr>
              <a:t>从</a:t>
            </a:r>
            <a:r>
              <a:rPr kumimoji="1" lang="en-US" altLang="zh-CN" sz="2800">
                <a:solidFill>
                  <a:srgbClr val="0000FF"/>
                </a:solidFill>
                <a:latin typeface="微软雅黑" pitchFamily="34" charset="-122"/>
                <a:ea typeface="微软雅黑" pitchFamily="34" charset="-122"/>
              </a:rPr>
              <a:t>ve[1]=0</a:t>
            </a:r>
            <a:r>
              <a:rPr kumimoji="1" lang="zh-CN" altLang="en-US" sz="2800">
                <a:solidFill>
                  <a:srgbClr val="0000FF"/>
                </a:solidFill>
                <a:latin typeface="微软雅黑" pitchFamily="34" charset="-122"/>
                <a:ea typeface="微软雅黑" pitchFamily="34" charset="-122"/>
              </a:rPr>
              <a:t>开始</a:t>
            </a:r>
            <a:r>
              <a:rPr kumimoji="1" lang="en-US" altLang="zh-CN" sz="2800">
                <a:solidFill>
                  <a:srgbClr val="0000FF"/>
                </a:solidFill>
                <a:latin typeface="微软雅黑" pitchFamily="34" charset="-122"/>
                <a:ea typeface="微软雅黑" pitchFamily="34" charset="-122"/>
              </a:rPr>
              <a:t>,</a:t>
            </a:r>
            <a:r>
              <a:rPr kumimoji="1" lang="zh-CN" altLang="en-US" sz="2800">
                <a:solidFill>
                  <a:srgbClr val="0000FF"/>
                </a:solidFill>
                <a:latin typeface="微软雅黑" pitchFamily="34" charset="-122"/>
                <a:ea typeface="微软雅黑" pitchFamily="34" charset="-122"/>
              </a:rPr>
              <a:t>沿着路径上每条边的方向</a:t>
            </a:r>
            <a:r>
              <a:rPr kumimoji="1" lang="en-US" altLang="zh-CN" sz="2800">
                <a:solidFill>
                  <a:srgbClr val="0000FF"/>
                </a:solidFill>
                <a:latin typeface="微软雅黑" pitchFamily="34" charset="-122"/>
                <a:ea typeface="微软雅黑" pitchFamily="34" charset="-122"/>
              </a:rPr>
              <a:t>,</a:t>
            </a:r>
            <a:r>
              <a:rPr kumimoji="1" lang="zh-CN" altLang="en-US" sz="2800">
                <a:solidFill>
                  <a:srgbClr val="0000FF"/>
                </a:solidFill>
                <a:latin typeface="微软雅黑" pitchFamily="34" charset="-122"/>
                <a:ea typeface="微软雅黑" pitchFamily="34" charset="-122"/>
              </a:rPr>
              <a:t>用如下公式求每个事件的最早发生时间</a:t>
            </a:r>
            <a:r>
              <a:rPr kumimoji="1" lang="en-US" altLang="zh-CN" sz="2800">
                <a:solidFill>
                  <a:srgbClr val="0000FF"/>
                </a:solidFill>
                <a:latin typeface="微软雅黑" pitchFamily="34" charset="-122"/>
                <a:ea typeface="微软雅黑" pitchFamily="34" charset="-122"/>
              </a:rPr>
              <a:t>: ve[j]=</a:t>
            </a:r>
          </a:p>
        </p:txBody>
      </p:sp>
      <p:graphicFrame>
        <p:nvGraphicFramePr>
          <p:cNvPr id="14" name="Object 8"/>
          <p:cNvGraphicFramePr>
            <a:graphicFrameLocks noChangeAspect="1"/>
          </p:cNvGraphicFramePr>
          <p:nvPr>
            <p:extLst>
              <p:ext uri="{D42A27DB-BD31-4B8C-83A1-F6EECF244321}">
                <p14:modId xmlns:p14="http://schemas.microsoft.com/office/powerpoint/2010/main" val="3661171958"/>
              </p:ext>
            </p:extLst>
          </p:nvPr>
        </p:nvGraphicFramePr>
        <p:xfrm>
          <a:off x="2195513" y="3019425"/>
          <a:ext cx="4752975" cy="792163"/>
        </p:xfrm>
        <a:graphic>
          <a:graphicData uri="http://schemas.openxmlformats.org/presentationml/2006/ole">
            <mc:AlternateContent xmlns:mc="http://schemas.openxmlformats.org/markup-compatibility/2006">
              <mc:Choice xmlns:v="urn:schemas-microsoft-com:vml" Requires="v">
                <p:oleObj spid="_x0000_s52176" name="公式" r:id="rId5" imgW="1574800" imgH="279400" progId="Equation.3">
                  <p:embed/>
                </p:oleObj>
              </mc:Choice>
              <mc:Fallback>
                <p:oleObj name="公式" r:id="rId5" imgW="15748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019425"/>
                        <a:ext cx="47529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38"/>
          <p:cNvSpPr txBox="1">
            <a:spLocks noChangeArrowheads="1"/>
          </p:cNvSpPr>
          <p:nvPr/>
        </p:nvSpPr>
        <p:spPr bwMode="auto">
          <a:xfrm>
            <a:off x="396875" y="1290638"/>
            <a:ext cx="7488238" cy="523220"/>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求事件的最早发生时间和最晚发生时间步骤</a:t>
            </a:r>
          </a:p>
        </p:txBody>
      </p:sp>
      <p:sp>
        <p:nvSpPr>
          <p:cNvPr id="16" name="Text Box 39"/>
          <p:cNvSpPr txBox="1">
            <a:spLocks noChangeArrowheads="1"/>
          </p:cNvSpPr>
          <p:nvPr/>
        </p:nvSpPr>
        <p:spPr bwMode="auto">
          <a:xfrm>
            <a:off x="468313" y="3810000"/>
            <a:ext cx="8064500" cy="2225675"/>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800" dirty="0">
                <a:solidFill>
                  <a:srgbClr val="0000FF"/>
                </a:solidFill>
                <a:latin typeface="微软雅黑" pitchFamily="34" charset="-122"/>
                <a:ea typeface="微软雅黑" pitchFamily="34" charset="-122"/>
              </a:rPr>
              <a:t>第二步为</a:t>
            </a:r>
            <a:r>
              <a:rPr kumimoji="1" lang="zh-CN" altLang="en-US" sz="2800" dirty="0">
                <a:solidFill>
                  <a:srgbClr val="FF0000"/>
                </a:solidFill>
                <a:latin typeface="微软雅黑" pitchFamily="34" charset="-122"/>
                <a:ea typeface="微软雅黑" pitchFamily="34" charset="-122"/>
              </a:rPr>
              <a:t>回退阶段</a:t>
            </a:r>
            <a:r>
              <a:rPr kumimoji="1" lang="en-US" altLang="zh-CN" sz="2800" dirty="0">
                <a:solidFill>
                  <a:srgbClr val="0000FF"/>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从已求出的</a:t>
            </a:r>
            <a:r>
              <a:rPr kumimoji="1" lang="en-US" altLang="zh-CN" sz="2800" dirty="0" err="1">
                <a:solidFill>
                  <a:srgbClr val="0000FF"/>
                </a:solidFill>
                <a:latin typeface="微软雅黑" pitchFamily="34" charset="-122"/>
                <a:ea typeface="微软雅黑" pitchFamily="34" charset="-122"/>
              </a:rPr>
              <a:t>vl</a:t>
            </a:r>
            <a:r>
              <a:rPr kumimoji="1" lang="en-US" altLang="zh-CN" sz="2800" dirty="0">
                <a:solidFill>
                  <a:srgbClr val="0000FF"/>
                </a:solidFill>
                <a:latin typeface="微软雅黑" pitchFamily="34" charset="-122"/>
                <a:ea typeface="微软雅黑" pitchFamily="34" charset="-122"/>
              </a:rPr>
              <a:t>[n]=</a:t>
            </a:r>
            <a:r>
              <a:rPr kumimoji="1" lang="en-US" altLang="zh-CN" sz="2800" dirty="0" err="1">
                <a:solidFill>
                  <a:srgbClr val="0000FF"/>
                </a:solidFill>
                <a:latin typeface="微软雅黑" pitchFamily="34" charset="-122"/>
                <a:ea typeface="微软雅黑" pitchFamily="34" charset="-122"/>
              </a:rPr>
              <a:t>ve</a:t>
            </a:r>
            <a:r>
              <a:rPr kumimoji="1" lang="en-US" altLang="zh-CN" sz="2800" dirty="0">
                <a:solidFill>
                  <a:srgbClr val="0000FF"/>
                </a:solidFill>
                <a:latin typeface="微软雅黑" pitchFamily="34" charset="-122"/>
                <a:ea typeface="微软雅黑" pitchFamily="34" charset="-122"/>
              </a:rPr>
              <a:t>[n]</a:t>
            </a:r>
            <a:r>
              <a:rPr kumimoji="1" lang="zh-CN" altLang="en-US" sz="2800" dirty="0">
                <a:solidFill>
                  <a:srgbClr val="0000FF"/>
                </a:solidFill>
                <a:latin typeface="微软雅黑" pitchFamily="34" charset="-122"/>
                <a:ea typeface="微软雅黑" pitchFamily="34" charset="-122"/>
              </a:rPr>
              <a:t>开始</a:t>
            </a:r>
            <a:r>
              <a:rPr kumimoji="1" lang="en-US" altLang="zh-CN" sz="2800" dirty="0">
                <a:solidFill>
                  <a:srgbClr val="0000FF"/>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沿着路径上每条边的相反方向</a:t>
            </a:r>
            <a:r>
              <a:rPr kumimoji="1" lang="en-US" altLang="zh-CN" sz="2800" dirty="0">
                <a:solidFill>
                  <a:srgbClr val="0000FF"/>
                </a:solidFill>
                <a:latin typeface="微软雅黑" pitchFamily="34" charset="-122"/>
                <a:ea typeface="微软雅黑" pitchFamily="34" charset="-122"/>
              </a:rPr>
              <a:t>,</a:t>
            </a:r>
            <a:r>
              <a:rPr kumimoji="1" lang="zh-CN" altLang="en-US" sz="2800" dirty="0">
                <a:solidFill>
                  <a:srgbClr val="0000FF"/>
                </a:solidFill>
                <a:latin typeface="微软雅黑" pitchFamily="34" charset="-122"/>
                <a:ea typeface="微软雅黑" pitchFamily="34" charset="-122"/>
              </a:rPr>
              <a:t>用如下公式求每个事件的最迟发生时间</a:t>
            </a:r>
            <a:r>
              <a:rPr kumimoji="1" lang="en-US" altLang="zh-CN" sz="2800" dirty="0">
                <a:solidFill>
                  <a:srgbClr val="0000FF"/>
                </a:solidFill>
                <a:latin typeface="微软雅黑" pitchFamily="34" charset="-122"/>
                <a:ea typeface="微软雅黑" pitchFamily="34" charset="-122"/>
              </a:rPr>
              <a:t>:</a:t>
            </a:r>
          </a:p>
          <a:p>
            <a:pPr algn="just" fontAlgn="base">
              <a:lnSpc>
                <a:spcPct val="125000"/>
              </a:lnSpc>
              <a:spcBef>
                <a:spcPct val="0"/>
              </a:spcBef>
              <a:spcAft>
                <a:spcPct val="0"/>
              </a:spcAft>
            </a:pPr>
            <a:r>
              <a:rPr kumimoji="1" lang="en-US" altLang="zh-CN" sz="2800" dirty="0" err="1">
                <a:solidFill>
                  <a:srgbClr val="0000FF"/>
                </a:solidFill>
                <a:latin typeface="微软雅黑" pitchFamily="34" charset="-122"/>
                <a:ea typeface="微软雅黑" pitchFamily="34" charset="-122"/>
              </a:rPr>
              <a:t>vl</a:t>
            </a:r>
            <a:r>
              <a:rPr kumimoji="1" lang="en-US" altLang="zh-CN" sz="2800" dirty="0">
                <a:solidFill>
                  <a:srgbClr val="0000FF"/>
                </a:solidFill>
                <a:latin typeface="微软雅黑" pitchFamily="34" charset="-122"/>
                <a:ea typeface="微软雅黑" pitchFamily="34" charset="-122"/>
              </a:rPr>
              <a:t>[</a:t>
            </a:r>
            <a:r>
              <a:rPr kumimoji="1" lang="en-US" altLang="zh-CN" sz="2800" dirty="0" err="1">
                <a:solidFill>
                  <a:srgbClr val="0000FF"/>
                </a:solidFill>
                <a:latin typeface="微软雅黑" pitchFamily="34" charset="-122"/>
                <a:ea typeface="微软雅黑" pitchFamily="34" charset="-122"/>
              </a:rPr>
              <a:t>i</a:t>
            </a:r>
            <a:r>
              <a:rPr kumimoji="1" lang="en-US" altLang="zh-CN" sz="2800" dirty="0">
                <a:solidFill>
                  <a:srgbClr val="0000FF"/>
                </a:solidFill>
                <a:latin typeface="微软雅黑" pitchFamily="34" charset="-122"/>
                <a:ea typeface="微软雅黑" pitchFamily="34" charset="-122"/>
              </a:rPr>
              <a:t>]=</a:t>
            </a:r>
          </a:p>
        </p:txBody>
      </p:sp>
      <p:graphicFrame>
        <p:nvGraphicFramePr>
          <p:cNvPr id="17" name="Object 9"/>
          <p:cNvGraphicFramePr>
            <a:graphicFrameLocks noChangeAspect="1"/>
          </p:cNvGraphicFramePr>
          <p:nvPr>
            <p:extLst>
              <p:ext uri="{D42A27DB-BD31-4B8C-83A1-F6EECF244321}">
                <p14:modId xmlns:p14="http://schemas.microsoft.com/office/powerpoint/2010/main" val="1372756962"/>
              </p:ext>
            </p:extLst>
          </p:nvPr>
        </p:nvGraphicFramePr>
        <p:xfrm>
          <a:off x="1547813" y="5394325"/>
          <a:ext cx="5800725" cy="1006475"/>
        </p:xfrm>
        <a:graphic>
          <a:graphicData uri="http://schemas.openxmlformats.org/presentationml/2006/ole">
            <mc:AlternateContent xmlns:mc="http://schemas.openxmlformats.org/markup-compatibility/2006">
              <mc:Choice xmlns:v="urn:schemas-microsoft-com:vml" Requires="v">
                <p:oleObj spid="_x0000_s52177" name="公式" r:id="rId7" imgW="1574800" imgH="292100" progId="Equation.3">
                  <p:embed/>
                </p:oleObj>
              </mc:Choice>
              <mc:Fallback>
                <p:oleObj name="公式" r:id="rId7" imgW="1574800" imgH="292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394325"/>
                        <a:ext cx="58007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9300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510E30D2-8387-4CA3-B8C6-051232E64F9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462088" y="1538288"/>
            <a:ext cx="6781800" cy="457200"/>
          </a:xfrm>
          <a:prstGeom prst="rect">
            <a:avLst/>
          </a:prstGeom>
          <a:noFill/>
          <a:ln w="9525">
            <a:noFill/>
            <a:miter lim="800000"/>
            <a:headEnd/>
            <a:tailEnd/>
          </a:ln>
        </p:spPr>
        <p:txBody>
          <a:bodyPr>
            <a:spAutoFit/>
          </a:bodyPr>
          <a:lstStyle/>
          <a:p>
            <a:pPr fontAlgn="base">
              <a:spcBef>
                <a:spcPct val="50000"/>
              </a:spcBef>
              <a:spcAft>
                <a:spcPct val="0"/>
              </a:spcAft>
            </a:pPr>
            <a:endParaRPr kumimoji="1" lang="zh-CN" altLang="zh-CN" sz="2400">
              <a:solidFill>
                <a:srgbClr val="000000"/>
              </a:solidFill>
              <a:latin typeface="Times New Roman" pitchFamily="18" charset="0"/>
            </a:endParaRPr>
          </a:p>
        </p:txBody>
      </p:sp>
      <p:sp>
        <p:nvSpPr>
          <p:cNvPr id="14" name="Text Box 3"/>
          <p:cNvSpPr txBox="1">
            <a:spLocks noChangeArrowheads="1"/>
          </p:cNvSpPr>
          <p:nvPr/>
        </p:nvSpPr>
        <p:spPr bwMode="auto">
          <a:xfrm>
            <a:off x="395288" y="1219200"/>
            <a:ext cx="49418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关键路径算法所用数据结构</a:t>
            </a:r>
          </a:p>
        </p:txBody>
      </p:sp>
      <p:sp>
        <p:nvSpPr>
          <p:cNvPr id="15" name="Text Box 4"/>
          <p:cNvSpPr txBox="1">
            <a:spLocks noChangeArrowheads="1"/>
          </p:cNvSpPr>
          <p:nvPr/>
        </p:nvSpPr>
        <p:spPr bwMode="auto">
          <a:xfrm>
            <a:off x="928688" y="1670050"/>
            <a:ext cx="7029450" cy="1203325"/>
          </a:xfrm>
          <a:prstGeom prst="rect">
            <a:avLst/>
          </a:prstGeom>
          <a:noFill/>
          <a:ln w="9525">
            <a:noFill/>
            <a:miter lim="800000"/>
            <a:headEnd/>
            <a:tailEnd/>
          </a:ln>
        </p:spPr>
        <p:txBody>
          <a:bodyPr>
            <a:spAutoFit/>
          </a:bodyPr>
          <a:lstStyle/>
          <a:p>
            <a:pPr algn="just" fontAlgn="base">
              <a:lnSpc>
                <a:spcPct val="130000"/>
              </a:lnSpc>
              <a:spcBef>
                <a:spcPct val="0"/>
              </a:spcBef>
              <a:spcAft>
                <a:spcPct val="0"/>
              </a:spcAft>
            </a:pPr>
            <a:r>
              <a:rPr kumimoji="1" lang="en-US" altLang="zh-CN" sz="2800" b="1">
                <a:solidFill>
                  <a:srgbClr val="0000FF"/>
                </a:solidFill>
                <a:latin typeface="Times New Roman" pitchFamily="18" charset="0"/>
              </a:rPr>
              <a:t>float ve[n],vl[n];</a:t>
            </a:r>
          </a:p>
          <a:p>
            <a:pPr algn="just" fontAlgn="base">
              <a:lnSpc>
                <a:spcPct val="130000"/>
              </a:lnSpc>
              <a:spcBef>
                <a:spcPct val="0"/>
              </a:spcBef>
              <a:spcAft>
                <a:spcPct val="0"/>
              </a:spcAft>
            </a:pP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记录事件的最早发生时间和最晚发生时间</a:t>
            </a:r>
          </a:p>
        </p:txBody>
      </p:sp>
      <p:sp>
        <p:nvSpPr>
          <p:cNvPr id="16" name="Text Box 6"/>
          <p:cNvSpPr txBox="1">
            <a:spLocks noChangeArrowheads="1"/>
          </p:cNvSpPr>
          <p:nvPr/>
        </p:nvSpPr>
        <p:spPr bwMode="auto">
          <a:xfrm>
            <a:off x="871538" y="2813050"/>
            <a:ext cx="7129462" cy="523875"/>
          </a:xfrm>
          <a:prstGeom prst="rect">
            <a:avLst/>
          </a:prstGeom>
          <a:noFill/>
          <a:ln w="9525">
            <a:solidFill>
              <a:srgbClr val="0000FF"/>
            </a:solidFill>
            <a:miter lim="800000"/>
            <a:headEnd/>
            <a:tailEnd/>
          </a:ln>
        </p:spPr>
        <p:txBody>
          <a:bodyPr>
            <a:spAutoFit/>
          </a:bodyPr>
          <a:lstStyle/>
          <a:p>
            <a:pPr fontAlgn="base">
              <a:spcBef>
                <a:spcPct val="0"/>
              </a:spcBef>
              <a:spcAft>
                <a:spcPct val="0"/>
              </a:spcAft>
            </a:pPr>
            <a:r>
              <a:rPr kumimoji="1" lang="zh-CN" altLang="en-US" sz="2800" b="1">
                <a:solidFill>
                  <a:srgbClr val="0000FF"/>
                </a:solidFill>
                <a:latin typeface="Times New Roman" pitchFamily="18" charset="0"/>
              </a:rPr>
              <a:t>邻接表的存储表示</a:t>
            </a:r>
          </a:p>
        </p:txBody>
      </p:sp>
      <p:graphicFrame>
        <p:nvGraphicFramePr>
          <p:cNvPr id="17" name="Group 2"/>
          <p:cNvGraphicFramePr>
            <a:graphicFrameLocks noGrp="1"/>
          </p:cNvGraphicFramePr>
          <p:nvPr>
            <p:extLst>
              <p:ext uri="{D42A27DB-BD31-4B8C-83A1-F6EECF244321}">
                <p14:modId xmlns:p14="http://schemas.microsoft.com/office/powerpoint/2010/main" val="3220818728"/>
              </p:ext>
            </p:extLst>
          </p:nvPr>
        </p:nvGraphicFramePr>
        <p:xfrm>
          <a:off x="4014788" y="4994275"/>
          <a:ext cx="863601" cy="427037"/>
        </p:xfrm>
        <a:graphic>
          <a:graphicData uri="http://schemas.openxmlformats.org/drawingml/2006/table">
            <a:tbl>
              <a:tblPr/>
              <a:tblGrid>
                <a:gridCol w="352425">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255588">
                  <a:extLst>
                    <a:ext uri="{9D8B030D-6E8A-4147-A177-3AD203B41FA5}">
                      <a16:colId xmlns:a16="http://schemas.microsoft.com/office/drawing/2014/main" val="20002"/>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2</a:t>
                      </a: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68"/>
          <p:cNvGraphicFramePr>
            <a:graphicFrameLocks noGrp="1"/>
          </p:cNvGraphicFramePr>
          <p:nvPr>
            <p:extLst>
              <p:ext uri="{D42A27DB-BD31-4B8C-83A1-F6EECF244321}">
                <p14:modId xmlns:p14="http://schemas.microsoft.com/office/powerpoint/2010/main" val="1024315131"/>
              </p:ext>
            </p:extLst>
          </p:nvPr>
        </p:nvGraphicFramePr>
        <p:xfrm>
          <a:off x="5454650" y="4994275"/>
          <a:ext cx="863601" cy="427037"/>
        </p:xfrm>
        <a:graphic>
          <a:graphicData uri="http://schemas.openxmlformats.org/drawingml/2006/table">
            <a:tbl>
              <a:tblPr/>
              <a:tblGrid>
                <a:gridCol w="352425">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255588">
                  <a:extLst>
                    <a:ext uri="{9D8B030D-6E8A-4147-A177-3AD203B41FA5}">
                      <a16:colId xmlns:a16="http://schemas.microsoft.com/office/drawing/2014/main" val="20002"/>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8</a:t>
                      </a: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 name="Line 76"/>
          <p:cNvSpPr>
            <a:spLocks noChangeShapeType="1"/>
          </p:cNvSpPr>
          <p:nvPr/>
        </p:nvSpPr>
        <p:spPr bwMode="auto">
          <a:xfrm>
            <a:off x="4806950" y="5210175"/>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0" name="Group 86"/>
          <p:cNvGraphicFramePr>
            <a:graphicFrameLocks noGrp="1"/>
          </p:cNvGraphicFramePr>
          <p:nvPr>
            <p:extLst>
              <p:ext uri="{D42A27DB-BD31-4B8C-83A1-F6EECF244321}">
                <p14:modId xmlns:p14="http://schemas.microsoft.com/office/powerpoint/2010/main" val="491392928"/>
              </p:ext>
            </p:extLst>
          </p:nvPr>
        </p:nvGraphicFramePr>
        <p:xfrm>
          <a:off x="6894513" y="4994275"/>
          <a:ext cx="977710" cy="427037"/>
        </p:xfrm>
        <a:graphic>
          <a:graphicData uri="http://schemas.openxmlformats.org/drawingml/2006/table">
            <a:tbl>
              <a:tblPr/>
              <a:tblGrid>
                <a:gridCol w="352425">
                  <a:extLst>
                    <a:ext uri="{9D8B030D-6E8A-4147-A177-3AD203B41FA5}">
                      <a16:colId xmlns:a16="http://schemas.microsoft.com/office/drawing/2014/main" val="20000"/>
                    </a:ext>
                  </a:extLst>
                </a:gridCol>
                <a:gridCol w="369697">
                  <a:extLst>
                    <a:ext uri="{9D8B030D-6E8A-4147-A177-3AD203B41FA5}">
                      <a16:colId xmlns:a16="http://schemas.microsoft.com/office/drawing/2014/main" val="20001"/>
                    </a:ext>
                  </a:extLst>
                </a:gridCol>
                <a:gridCol w="255588">
                  <a:extLst>
                    <a:ext uri="{9D8B030D-6E8A-4147-A177-3AD203B41FA5}">
                      <a16:colId xmlns:a16="http://schemas.microsoft.com/office/drawing/2014/main" val="20002"/>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11</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anchor="ctr" anchorCtr="1"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Line 94"/>
          <p:cNvSpPr>
            <a:spLocks noChangeShapeType="1"/>
          </p:cNvSpPr>
          <p:nvPr/>
        </p:nvSpPr>
        <p:spPr bwMode="auto">
          <a:xfrm>
            <a:off x="6246813" y="5210175"/>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Line 95"/>
          <p:cNvSpPr>
            <a:spLocks noChangeShapeType="1"/>
          </p:cNvSpPr>
          <p:nvPr/>
        </p:nvSpPr>
        <p:spPr bwMode="auto">
          <a:xfrm>
            <a:off x="3295650" y="5210175"/>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3" name="Group 18"/>
          <p:cNvGraphicFramePr>
            <a:graphicFrameLocks noGrp="1"/>
          </p:cNvGraphicFramePr>
          <p:nvPr>
            <p:extLst>
              <p:ext uri="{D42A27DB-BD31-4B8C-83A1-F6EECF244321}">
                <p14:modId xmlns:p14="http://schemas.microsoft.com/office/powerpoint/2010/main" val="2605291540"/>
              </p:ext>
            </p:extLst>
          </p:nvPr>
        </p:nvGraphicFramePr>
        <p:xfrm>
          <a:off x="1714480" y="4527554"/>
          <a:ext cx="1879599" cy="36576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960791">
                  <a:extLst>
                    <a:ext uri="{9D8B030D-6E8A-4147-A177-3AD203B41FA5}">
                      <a16:colId xmlns:a16="http://schemas.microsoft.com/office/drawing/2014/main" val="20000"/>
                    </a:ext>
                  </a:extLst>
                </a:gridCol>
                <a:gridCol w="918808">
                  <a:extLst>
                    <a:ext uri="{9D8B030D-6E8A-4147-A177-3AD203B41FA5}">
                      <a16:colId xmlns:a16="http://schemas.microsoft.com/office/drawing/2014/main" val="20001"/>
                    </a:ext>
                  </a:extLst>
                </a:gridCol>
              </a:tblGrid>
              <a:tr h="334959">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data</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firstarc</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Group 3"/>
          <p:cNvGraphicFramePr>
            <a:graphicFrameLocks noGrp="1"/>
          </p:cNvGraphicFramePr>
          <p:nvPr>
            <p:extLst>
              <p:ext uri="{D42A27DB-BD31-4B8C-83A1-F6EECF244321}">
                <p14:modId xmlns:p14="http://schemas.microsoft.com/office/powerpoint/2010/main" val="2350176399"/>
              </p:ext>
            </p:extLst>
          </p:nvPr>
        </p:nvGraphicFramePr>
        <p:xfrm>
          <a:off x="3929058" y="4456116"/>
          <a:ext cx="2357454" cy="36792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889384">
                  <a:extLst>
                    <a:ext uri="{9D8B030D-6E8A-4147-A177-3AD203B41FA5}">
                      <a16:colId xmlns:a16="http://schemas.microsoft.com/office/drawing/2014/main" val="20000"/>
                    </a:ext>
                  </a:extLst>
                </a:gridCol>
                <a:gridCol w="1468070">
                  <a:extLst>
                    <a:ext uri="{9D8B030D-6E8A-4147-A177-3AD203B41FA5}">
                      <a16:colId xmlns:a16="http://schemas.microsoft.com/office/drawing/2014/main" val="20001"/>
                    </a:ext>
                  </a:extLst>
                </a:gridCol>
              </a:tblGrid>
              <a:tr h="357190">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adjvex</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info  </a:t>
                      </a:r>
                      <a:r>
                        <a:rPr kumimoji="0" lang="en-US" altLang="zh-CN" sz="1800" u="none" strike="noStrike" cap="none" normalizeH="0" baseline="0" dirty="0" err="1">
                          <a:ln>
                            <a:noFill/>
                          </a:ln>
                          <a:effectLst/>
                        </a:rPr>
                        <a:t>nextarc</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5" name="TextBox 14"/>
          <p:cNvSpPr txBox="1">
            <a:spLocks noChangeArrowheads="1"/>
          </p:cNvSpPr>
          <p:nvPr/>
        </p:nvSpPr>
        <p:spPr bwMode="auto">
          <a:xfrm>
            <a:off x="1958975" y="5099050"/>
            <a:ext cx="369888"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p</a:t>
            </a:r>
            <a:endParaRPr kumimoji="1" lang="zh-CN" altLang="en-US" sz="2600" b="1">
              <a:solidFill>
                <a:srgbClr val="0000FF"/>
              </a:solidFill>
              <a:latin typeface="Times New Roman" pitchFamily="18" charset="0"/>
            </a:endParaRPr>
          </a:p>
        </p:txBody>
      </p:sp>
      <p:cxnSp>
        <p:nvCxnSpPr>
          <p:cNvPr id="26" name="直接箭头连接符 15"/>
          <p:cNvCxnSpPr>
            <a:cxnSpLocks noChangeShapeType="1"/>
            <a:stCxn id="25" idx="3"/>
          </p:cNvCxnSpPr>
          <p:nvPr/>
        </p:nvCxnSpPr>
        <p:spPr bwMode="auto">
          <a:xfrm flipV="1">
            <a:off x="2328863" y="5099050"/>
            <a:ext cx="357187" cy="246063"/>
          </a:xfrm>
          <a:prstGeom prst="straightConnector1">
            <a:avLst/>
          </a:prstGeom>
          <a:noFill/>
          <a:ln w="28575" algn="ctr">
            <a:solidFill>
              <a:srgbClr val="0707F9"/>
            </a:solidFill>
            <a:miter lim="800000"/>
            <a:headEnd/>
            <a:tailEnd type="arrow" w="med" len="med"/>
          </a:ln>
        </p:spPr>
      </p:cxnSp>
      <p:sp>
        <p:nvSpPr>
          <p:cNvPr id="27" name="TextBox 16"/>
          <p:cNvSpPr txBox="1">
            <a:spLocks noChangeArrowheads="1"/>
          </p:cNvSpPr>
          <p:nvPr/>
        </p:nvSpPr>
        <p:spPr bwMode="auto">
          <a:xfrm>
            <a:off x="4030663" y="5392738"/>
            <a:ext cx="369887"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0000FF"/>
                </a:solidFill>
                <a:latin typeface="Times New Roman" pitchFamily="18" charset="0"/>
              </a:rPr>
              <a:t>k</a:t>
            </a:r>
            <a:endParaRPr kumimoji="1" lang="zh-CN" altLang="en-US" sz="2600" b="1">
              <a:solidFill>
                <a:srgbClr val="0000FF"/>
              </a:solidFill>
              <a:latin typeface="Times New Roman" pitchFamily="18" charset="0"/>
            </a:endParaRPr>
          </a:p>
        </p:txBody>
      </p:sp>
      <p:graphicFrame>
        <p:nvGraphicFramePr>
          <p:cNvPr id="28" name="Group 43"/>
          <p:cNvGraphicFramePr>
            <a:graphicFrameLocks noGrp="1"/>
          </p:cNvGraphicFramePr>
          <p:nvPr>
            <p:extLst>
              <p:ext uri="{D42A27DB-BD31-4B8C-83A1-F6EECF244321}">
                <p14:modId xmlns:p14="http://schemas.microsoft.com/office/powerpoint/2010/main" val="1470450304"/>
              </p:ext>
            </p:extLst>
          </p:nvPr>
        </p:nvGraphicFramePr>
        <p:xfrm>
          <a:off x="2776538" y="4956175"/>
          <a:ext cx="889000" cy="1209674"/>
        </p:xfrm>
        <a:graphic>
          <a:graphicData uri="http://schemas.openxmlformats.org/drawingml/2006/table">
            <a:tbl>
              <a:tblPr/>
              <a:tblGrid>
                <a:gridCol w="409575">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9" name="TextBox 18"/>
          <p:cNvSpPr txBox="1">
            <a:spLocks noChangeArrowheads="1"/>
          </p:cNvSpPr>
          <p:nvPr/>
        </p:nvSpPr>
        <p:spPr bwMode="auto">
          <a:xfrm>
            <a:off x="5143500" y="3884613"/>
            <a:ext cx="803275" cy="461962"/>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a:solidFill>
                  <a:srgbClr val="0000FF"/>
                </a:solidFill>
                <a:latin typeface="Times New Roman" pitchFamily="18" charset="0"/>
              </a:rPr>
              <a:t>边表</a:t>
            </a:r>
            <a:endParaRPr kumimoji="1" lang="zh-CN" altLang="en-US" sz="2600" b="1">
              <a:solidFill>
                <a:srgbClr val="0000FF"/>
              </a:solidFill>
              <a:latin typeface="Times New Roman" pitchFamily="18" charset="0"/>
            </a:endParaRPr>
          </a:p>
        </p:txBody>
      </p:sp>
      <p:sp>
        <p:nvSpPr>
          <p:cNvPr id="30" name="TextBox 19"/>
          <p:cNvSpPr txBox="1">
            <a:spLocks noChangeArrowheads="1"/>
          </p:cNvSpPr>
          <p:nvPr/>
        </p:nvSpPr>
        <p:spPr bwMode="auto">
          <a:xfrm>
            <a:off x="2143125" y="4027488"/>
            <a:ext cx="1112838" cy="461962"/>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400" b="1">
                <a:solidFill>
                  <a:srgbClr val="0000FF"/>
                </a:solidFill>
                <a:latin typeface="Times New Roman" pitchFamily="18" charset="0"/>
              </a:rPr>
              <a:t>顶点表</a:t>
            </a:r>
            <a:endParaRPr kumimoji="1" lang="zh-CN" altLang="en-US" sz="2600" b="1">
              <a:solidFill>
                <a:srgbClr val="0000FF"/>
              </a:solidFill>
              <a:latin typeface="Times New Roman" pitchFamily="18" charset="0"/>
            </a:endParaRPr>
          </a:p>
        </p:txBody>
      </p:sp>
      <p:cxnSp>
        <p:nvCxnSpPr>
          <p:cNvPr id="31" name="直接连接符 30"/>
          <p:cNvCxnSpPr/>
          <p:nvPr/>
        </p:nvCxnSpPr>
        <p:spPr bwMode="auto">
          <a:xfrm rot="5400000">
            <a:off x="5180013" y="4635500"/>
            <a:ext cx="357188" cy="1587"/>
          </a:xfrm>
          <a:prstGeom prst="line">
            <a:avLst/>
          </a:prstGeom>
          <a:noFill/>
          <a:ln w="12700" cap="flat" cmpd="sng" algn="ctr">
            <a:solidFill>
              <a:srgbClr val="04617B">
                <a:lumMod val="60000"/>
                <a:lumOff val="40000"/>
              </a:srgbClr>
            </a:solidFill>
            <a:prstDash val="solid"/>
            <a:miter lim="800000"/>
            <a:headEnd type="none" w="med" len="med"/>
            <a:tailEnd type="none" w="med" len="med"/>
          </a:ln>
          <a:effectLst/>
        </p:spPr>
      </p:cxnSp>
      <p:sp>
        <p:nvSpPr>
          <p:cNvPr id="32" name="TextBox 22"/>
          <p:cNvSpPr txBox="1">
            <a:spLocks noChangeArrowheads="1"/>
          </p:cNvSpPr>
          <p:nvPr/>
        </p:nvSpPr>
        <p:spPr bwMode="auto">
          <a:xfrm>
            <a:off x="2786063" y="6170613"/>
            <a:ext cx="850900"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en-US" altLang="zh-CN" sz="2600" b="1">
                <a:solidFill>
                  <a:srgbClr val="6600CC"/>
                </a:solidFill>
                <a:latin typeface="Times New Roman" pitchFamily="18" charset="0"/>
              </a:rPr>
              <a:t>……</a:t>
            </a:r>
            <a:endParaRPr kumimoji="1" lang="zh-CN" altLang="en-US" sz="2600" b="1">
              <a:solidFill>
                <a:srgbClr val="6600CC"/>
              </a:solidFill>
              <a:latin typeface="Times New Roman" pitchFamily="18" charset="0"/>
            </a:endParaRPr>
          </a:p>
        </p:txBody>
      </p:sp>
    </p:spTree>
    <p:extLst>
      <p:ext uri="{BB962C8B-B14F-4D97-AF65-F5344CB8AC3E}">
        <p14:creationId xmlns:p14="http://schemas.microsoft.com/office/powerpoint/2010/main" val="31793831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6987125E-AA75-4C60-ABEB-E1BF12F4E74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611188" y="2193925"/>
            <a:ext cx="7848600" cy="4924425"/>
          </a:xfrm>
          <a:prstGeom prst="rect">
            <a:avLst/>
          </a:prstGeom>
          <a:noFill/>
          <a:ln w="9525">
            <a:solidFill>
              <a:srgbClr val="0707F9"/>
            </a:solidFill>
            <a:miter lim="800000"/>
            <a:headEnd/>
            <a:tailEnd/>
          </a:ln>
        </p:spPr>
        <p:txBody>
          <a:bodyPr lIns="0" tIns="0" rIns="0" bIns="0">
            <a:spAutoFit/>
          </a:bodyPr>
          <a:lstStyle/>
          <a:p>
            <a:pPr fontAlgn="base">
              <a:spcBef>
                <a:spcPct val="0"/>
              </a:spcBef>
              <a:spcAft>
                <a:spcPct val="0"/>
              </a:spcAft>
            </a:pPr>
            <a:r>
              <a:rPr kumimoji="1" lang="en-US" altLang="zh-CN" sz="2000" b="1" dirty="0">
                <a:solidFill>
                  <a:srgbClr val="0707F9"/>
                </a:solidFill>
                <a:latin typeface="Times New Roman" pitchFamily="18" charset="0"/>
              </a:rPr>
              <a:t>//</a:t>
            </a:r>
            <a:r>
              <a:rPr kumimoji="1" lang="zh-CN" altLang="en-US" sz="2000" b="1" dirty="0">
                <a:solidFill>
                  <a:srgbClr val="FF0000"/>
                </a:solidFill>
                <a:latin typeface="Times New Roman" pitchFamily="18" charset="0"/>
              </a:rPr>
              <a:t>修改后的拓扑排序只是添加了求事件的最早开始时间</a:t>
            </a:r>
            <a:endParaRPr kumimoji="1" lang="en-US" altLang="zh-CN" sz="2000" b="1" dirty="0">
              <a:solidFill>
                <a:srgbClr val="FF0000"/>
              </a:solidFill>
              <a:latin typeface="Times New Roman" pitchFamily="18" charset="0"/>
            </a:endParaRPr>
          </a:p>
          <a:p>
            <a:pPr fontAlgn="base">
              <a:spcBef>
                <a:spcPct val="0"/>
              </a:spcBef>
              <a:spcAft>
                <a:spcPct val="0"/>
              </a:spcAft>
            </a:pPr>
            <a:r>
              <a:rPr kumimoji="1" lang="en-US" altLang="zh-CN" sz="2000" b="1" dirty="0">
                <a:solidFill>
                  <a:srgbClr val="0707F9"/>
                </a:solidFill>
                <a:latin typeface="Times New Roman" pitchFamily="18" charset="0"/>
              </a:rPr>
              <a:t>Stack </a:t>
            </a:r>
            <a:r>
              <a:rPr kumimoji="1" lang="en-US" altLang="zh-CN" sz="2000" b="1" dirty="0" err="1">
                <a:solidFill>
                  <a:srgbClr val="0707F9"/>
                </a:solidFill>
                <a:latin typeface="Times New Roman" pitchFamily="18" charset="0"/>
              </a:rPr>
              <a:t>S;int</a:t>
            </a:r>
            <a:r>
              <a:rPr kumimoji="1" lang="en-US" altLang="zh-CN" sz="2000" b="1" dirty="0">
                <a:solidFill>
                  <a:srgbClr val="0707F9"/>
                </a:solidFill>
                <a:latin typeface="Times New Roman" pitchFamily="18" charset="0"/>
              </a:rPr>
              <a:t> count=0,k;</a:t>
            </a:r>
          </a:p>
          <a:p>
            <a:pPr fontAlgn="base">
              <a:spcBef>
                <a:spcPct val="0"/>
              </a:spcBef>
              <a:spcAft>
                <a:spcPct val="0"/>
              </a:spcAft>
            </a:pPr>
            <a:r>
              <a:rPr kumimoji="1" lang="en-US" altLang="zh-CN" sz="2000" b="1" dirty="0">
                <a:solidFill>
                  <a:srgbClr val="0707F9"/>
                </a:solidFill>
                <a:latin typeface="Times New Roman" pitchFamily="18" charset="0"/>
              </a:rPr>
              <a:t>  char </a:t>
            </a:r>
            <a:r>
              <a:rPr kumimoji="1" lang="en-US" altLang="zh-CN" sz="2000" b="1" dirty="0" err="1">
                <a:solidFill>
                  <a:srgbClr val="0707F9"/>
                </a:solidFill>
                <a:latin typeface="Times New Roman" pitchFamily="18" charset="0"/>
              </a:rPr>
              <a:t>indegree</a:t>
            </a:r>
            <a:r>
              <a:rPr kumimoji="1" lang="en-US" altLang="zh-CN" sz="2000" b="1" dirty="0">
                <a:solidFill>
                  <a:srgbClr val="0707F9"/>
                </a:solidFill>
                <a:latin typeface="Times New Roman" pitchFamily="18" charset="0"/>
              </a:rPr>
              <a:t>[40];  </a:t>
            </a:r>
            <a:r>
              <a:rPr kumimoji="1" lang="en-US" altLang="zh-CN" sz="2000" b="1" dirty="0" err="1">
                <a:solidFill>
                  <a:srgbClr val="0707F9"/>
                </a:solidFill>
                <a:latin typeface="Times New Roman" pitchFamily="18" charset="0"/>
              </a:rPr>
              <a:t>ArcNode</a:t>
            </a:r>
            <a:r>
              <a:rPr kumimoji="1" lang="en-US" altLang="zh-CN" sz="2000" b="1" dirty="0">
                <a:solidFill>
                  <a:srgbClr val="0707F9"/>
                </a:solidFill>
                <a:latin typeface="Times New Roman" pitchFamily="18" charset="0"/>
              </a:rPr>
              <a:t> *p;</a:t>
            </a:r>
          </a:p>
          <a:p>
            <a:pPr fontAlgn="base">
              <a:spcBef>
                <a:spcPct val="0"/>
              </a:spcBef>
              <a:spcAft>
                <a:spcPct val="0"/>
              </a:spcAft>
            </a:pPr>
            <a:r>
              <a:rPr kumimoji="1" lang="en-US" altLang="zh-CN" sz="2000" b="1" dirty="0">
                <a:solidFill>
                  <a:srgbClr val="0707F9"/>
                </a:solidFill>
                <a:latin typeface="Times New Roman" pitchFamily="18" charset="0"/>
              </a:rPr>
              <a:t>  </a:t>
            </a:r>
            <a:r>
              <a:rPr kumimoji="1" lang="en-US" altLang="zh-CN" sz="2000" b="1" dirty="0" err="1">
                <a:solidFill>
                  <a:srgbClr val="0707F9"/>
                </a:solidFill>
                <a:latin typeface="Times New Roman" pitchFamily="18" charset="0"/>
              </a:rPr>
              <a:t>InitStack</a:t>
            </a:r>
            <a:r>
              <a:rPr kumimoji="1" lang="en-US" altLang="zh-CN" sz="2000" b="1" dirty="0">
                <a:solidFill>
                  <a:srgbClr val="0707F9"/>
                </a:solidFill>
                <a:latin typeface="Times New Roman" pitchFamily="18" charset="0"/>
              </a:rPr>
              <a:t>(S);</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err="1">
                <a:solidFill>
                  <a:srgbClr val="0000FF"/>
                </a:solidFill>
                <a:latin typeface="Times New Roman" pitchFamily="18" charset="0"/>
              </a:rPr>
              <a:t>FindInDegree</a:t>
            </a:r>
            <a:r>
              <a:rPr kumimoji="1" lang="en-US" altLang="zh-CN" sz="2000" b="1" dirty="0">
                <a:solidFill>
                  <a:srgbClr val="0000FF"/>
                </a:solidFill>
                <a:latin typeface="Times New Roman" pitchFamily="18" charset="0"/>
              </a:rPr>
              <a:t>(G, </a:t>
            </a:r>
            <a:r>
              <a:rPr kumimoji="1" lang="en-US" altLang="zh-CN" sz="2000" b="1" dirty="0" err="1">
                <a:solidFill>
                  <a:srgbClr val="0000FF"/>
                </a:solidFill>
                <a:latin typeface="Times New Roman" pitchFamily="18" charset="0"/>
              </a:rPr>
              <a:t>indegree</a:t>
            </a:r>
            <a:r>
              <a:rPr kumimoji="1" lang="en-US" altLang="zh-CN" sz="2000" b="1" dirty="0">
                <a:solidFill>
                  <a:srgbClr val="0000FF"/>
                </a:solidFill>
                <a:latin typeface="Times New Roman" pitchFamily="18" charset="0"/>
              </a:rPr>
              <a:t>); </a:t>
            </a:r>
          </a:p>
          <a:p>
            <a:pPr fontAlgn="base">
              <a:spcBef>
                <a:spcPct val="0"/>
              </a:spcBef>
              <a:spcAft>
                <a:spcPct val="0"/>
              </a:spcAft>
            </a:pPr>
            <a:r>
              <a:rPr kumimoji="1" lang="en-US" altLang="zh-CN" sz="2000" b="1" dirty="0">
                <a:solidFill>
                  <a:srgbClr val="0000FF"/>
                </a:solidFill>
                <a:latin typeface="Times New Roman" pitchFamily="18" charset="0"/>
              </a:rPr>
              <a:t>  for (int j=0; j&lt;</a:t>
            </a:r>
            <a:r>
              <a:rPr kumimoji="1" lang="en-US" altLang="zh-CN" sz="2000" b="1" dirty="0" err="1">
                <a:solidFill>
                  <a:srgbClr val="0000FF"/>
                </a:solidFill>
                <a:latin typeface="Times New Roman" pitchFamily="18" charset="0"/>
              </a:rPr>
              <a:t>G.vexnum</a:t>
            </a:r>
            <a:r>
              <a:rPr kumimoji="1" lang="en-US" altLang="zh-CN" sz="2000" b="1" dirty="0">
                <a:solidFill>
                  <a:srgbClr val="0000FF"/>
                </a:solidFill>
                <a:latin typeface="Times New Roman" pitchFamily="18" charset="0"/>
              </a:rPr>
              <a:t>; ++j) </a:t>
            </a:r>
          </a:p>
          <a:p>
            <a:pPr fontAlgn="base">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if (indegree[j]==0) Push(S, j);</a:t>
            </a:r>
            <a:r>
              <a:rPr kumimoji="1" lang="en-US" altLang="zh-CN" sz="2000" b="1" dirty="0">
                <a:solidFill>
                  <a:srgbClr val="000000"/>
                </a:solidFill>
                <a:latin typeface="Times New Roman" pitchFamily="18" charset="0"/>
              </a:rPr>
              <a:t> //</a:t>
            </a:r>
            <a:r>
              <a:rPr kumimoji="1" lang="zh-CN" altLang="en-US" sz="2000" b="1" dirty="0">
                <a:solidFill>
                  <a:srgbClr val="0000FF"/>
                </a:solidFill>
                <a:latin typeface="Times New Roman" pitchFamily="18" charset="0"/>
              </a:rPr>
              <a:t>建零入度顶点栈</a:t>
            </a:r>
            <a:r>
              <a:rPr kumimoji="1" lang="en-US" altLang="zh-CN" sz="2000" b="1" dirty="0">
                <a:solidFill>
                  <a:srgbClr val="0000FF"/>
                </a:solidFill>
                <a:latin typeface="Times New Roman" pitchFamily="18" charset="0"/>
              </a:rPr>
              <a:t>S</a:t>
            </a:r>
            <a:r>
              <a:rPr kumimoji="1" lang="zh-CN" altLang="en-US" sz="2000" b="1" dirty="0">
                <a:solidFill>
                  <a:srgbClr val="0000FF"/>
                </a:solidFill>
                <a:latin typeface="Times New Roman" pitchFamily="18" charset="0"/>
              </a:rPr>
              <a:t>，</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入度为</a:t>
            </a:r>
            <a:r>
              <a:rPr kumimoji="1" lang="en-US" altLang="zh-CN" sz="2000" b="1" dirty="0">
                <a:solidFill>
                  <a:srgbClr val="000000"/>
                </a:solidFill>
                <a:latin typeface="Times New Roman" pitchFamily="18" charset="0"/>
              </a:rPr>
              <a:t>0</a:t>
            </a:r>
            <a:r>
              <a:rPr kumimoji="1" lang="zh-CN" altLang="en-US" sz="2000" b="1" dirty="0">
                <a:solidFill>
                  <a:srgbClr val="000000"/>
                </a:solidFill>
                <a:latin typeface="Times New Roman" pitchFamily="18" charset="0"/>
              </a:rPr>
              <a:t>者进栈 </a:t>
            </a: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err="1">
                <a:solidFill>
                  <a:srgbClr val="0000FF"/>
                </a:solidFill>
                <a:latin typeface="Times New Roman" pitchFamily="18" charset="0"/>
              </a:rPr>
              <a:t>InitStack</a:t>
            </a:r>
            <a:r>
              <a:rPr kumimoji="1" lang="en-US" altLang="zh-CN" sz="2000" b="1" dirty="0">
                <a:solidFill>
                  <a:srgbClr val="0000FF"/>
                </a:solidFill>
                <a:latin typeface="Times New Roman" pitchFamily="18" charset="0"/>
              </a:rPr>
              <a:t>(T);                      </a:t>
            </a:r>
            <a:r>
              <a:rPr kumimoji="1" lang="en-US" altLang="zh-CN" sz="2000" b="1" dirty="0">
                <a:solidFill>
                  <a:srgbClr val="000000"/>
                </a:solidFill>
                <a:latin typeface="Times New Roman" pitchFamily="18" charset="0"/>
              </a:rPr>
              <a:t>//</a:t>
            </a:r>
            <a:r>
              <a:rPr kumimoji="1" lang="zh-CN" altLang="en-US" sz="2000" b="1" dirty="0">
                <a:solidFill>
                  <a:srgbClr val="000000"/>
                </a:solidFill>
                <a:latin typeface="Times New Roman" pitchFamily="18" charset="0"/>
              </a:rPr>
              <a:t>建</a:t>
            </a:r>
            <a:r>
              <a:rPr kumimoji="1" lang="zh-CN" altLang="en-US" sz="2000" b="1" dirty="0">
                <a:solidFill>
                  <a:srgbClr val="003300"/>
                </a:solidFill>
                <a:latin typeface="Times New Roman" pitchFamily="18" charset="0"/>
              </a:rPr>
              <a:t>拓扑序列顶点栈</a:t>
            </a:r>
            <a:r>
              <a:rPr kumimoji="1" lang="en-US" altLang="zh-CN" sz="2000" b="1" dirty="0">
                <a:solidFill>
                  <a:srgbClr val="003300"/>
                </a:solidFill>
                <a:latin typeface="Times New Roman" pitchFamily="18" charset="0"/>
              </a:rPr>
              <a:t>T</a:t>
            </a:r>
          </a:p>
          <a:p>
            <a:pPr fontAlgn="base">
              <a:spcBef>
                <a:spcPct val="0"/>
              </a:spcBef>
              <a:spcAft>
                <a:spcPct val="0"/>
              </a:spcAft>
            </a:pPr>
            <a:r>
              <a:rPr kumimoji="1" lang="en-US" altLang="zh-CN" sz="2000" b="1" dirty="0">
                <a:solidFill>
                  <a:srgbClr val="0707F9"/>
                </a:solidFill>
                <a:latin typeface="Times New Roman" pitchFamily="18" charset="0"/>
              </a:rPr>
              <a:t>  count = 0;  </a:t>
            </a:r>
          </a:p>
          <a:p>
            <a:pPr fontAlgn="base">
              <a:spcBef>
                <a:spcPct val="0"/>
              </a:spcBef>
              <a:spcAft>
                <a:spcPct val="0"/>
              </a:spcAft>
            </a:pPr>
            <a:r>
              <a:rPr kumimoji="1" lang="zh-CN" altLang="en-US" sz="2000" b="1" dirty="0">
                <a:solidFill>
                  <a:srgbClr val="0707F9"/>
                </a:solidFill>
                <a:latin typeface="Times New Roman" pitchFamily="18" charset="0"/>
              </a:rPr>
              <a:t>  </a:t>
            </a:r>
            <a:r>
              <a:rPr kumimoji="1" lang="en-US" altLang="zh-CN" sz="2000" b="1" dirty="0">
                <a:solidFill>
                  <a:srgbClr val="0707F9"/>
                </a:solidFill>
                <a:latin typeface="Times New Roman" pitchFamily="18" charset="0"/>
              </a:rPr>
              <a:t>for (int </a:t>
            </a:r>
            <a:r>
              <a:rPr kumimoji="1" lang="en-US" altLang="zh-CN" sz="2000" b="1" dirty="0" err="1">
                <a:solidFill>
                  <a:srgbClr val="0707F9"/>
                </a:solidFill>
                <a:latin typeface="Times New Roman" pitchFamily="18" charset="0"/>
              </a:rPr>
              <a:t>i</a:t>
            </a:r>
            <a:r>
              <a:rPr kumimoji="1" lang="en-US" altLang="zh-CN" sz="2000" b="1" dirty="0">
                <a:solidFill>
                  <a:srgbClr val="0707F9"/>
                </a:solidFill>
                <a:latin typeface="Times New Roman" pitchFamily="18" charset="0"/>
              </a:rPr>
              <a:t>=0; </a:t>
            </a:r>
            <a:r>
              <a:rPr kumimoji="1" lang="en-US" altLang="zh-CN" sz="2000" b="1" dirty="0" err="1">
                <a:solidFill>
                  <a:srgbClr val="0707F9"/>
                </a:solidFill>
                <a:latin typeface="Times New Roman" pitchFamily="18" charset="0"/>
              </a:rPr>
              <a:t>i</a:t>
            </a:r>
            <a:r>
              <a:rPr kumimoji="1" lang="en-US" altLang="zh-CN" sz="2000" b="1" dirty="0">
                <a:solidFill>
                  <a:srgbClr val="0707F9"/>
                </a:solidFill>
                <a:latin typeface="Times New Roman" pitchFamily="18" charset="0"/>
              </a:rPr>
              <a:t>&lt;</a:t>
            </a:r>
            <a:r>
              <a:rPr kumimoji="1" lang="en-US" altLang="zh-CN" sz="2000" b="1" dirty="0" err="1">
                <a:solidFill>
                  <a:srgbClr val="0707F9"/>
                </a:solidFill>
                <a:latin typeface="Times New Roman" pitchFamily="18" charset="0"/>
              </a:rPr>
              <a:t>G.vexnum</a:t>
            </a:r>
            <a:r>
              <a:rPr kumimoji="1" lang="en-US" altLang="zh-CN" sz="2000" b="1" dirty="0">
                <a:solidFill>
                  <a:srgbClr val="0707F9"/>
                </a:solidFill>
                <a:latin typeface="Times New Roman" pitchFamily="18" charset="0"/>
              </a:rPr>
              <a:t>; </a:t>
            </a:r>
            <a:r>
              <a:rPr kumimoji="1" lang="en-US" altLang="zh-CN" sz="2000" b="1" dirty="0" err="1">
                <a:solidFill>
                  <a:srgbClr val="0707F9"/>
                </a:solidFill>
                <a:latin typeface="Times New Roman" pitchFamily="18" charset="0"/>
              </a:rPr>
              <a:t>i</a:t>
            </a:r>
            <a:r>
              <a:rPr kumimoji="1" lang="en-US" altLang="zh-CN" sz="2000" b="1" dirty="0">
                <a:solidFill>
                  <a:srgbClr val="0707F9"/>
                </a:solidFill>
                <a:latin typeface="Times New Roman" pitchFamily="18" charset="0"/>
              </a:rPr>
              <a:t>++) </a:t>
            </a:r>
            <a:r>
              <a:rPr kumimoji="1" lang="en-US" altLang="zh-CN" sz="2000" b="1" dirty="0" err="1">
                <a:solidFill>
                  <a:srgbClr val="0707F9"/>
                </a:solidFill>
                <a:latin typeface="Times New Roman" pitchFamily="18" charset="0"/>
              </a:rPr>
              <a:t>ve</a:t>
            </a:r>
            <a:r>
              <a:rPr kumimoji="1" lang="en-US" altLang="zh-CN" sz="2000" b="1" dirty="0">
                <a:solidFill>
                  <a:srgbClr val="0707F9"/>
                </a:solidFill>
                <a:latin typeface="Times New Roman" pitchFamily="18" charset="0"/>
              </a:rPr>
              <a:t>[</a:t>
            </a:r>
            <a:r>
              <a:rPr kumimoji="1" lang="en-US" altLang="zh-CN" sz="2000" b="1" dirty="0" err="1">
                <a:solidFill>
                  <a:srgbClr val="0707F9"/>
                </a:solidFill>
                <a:latin typeface="Times New Roman" pitchFamily="18" charset="0"/>
              </a:rPr>
              <a:t>i</a:t>
            </a:r>
            <a:r>
              <a:rPr kumimoji="1" lang="en-US" altLang="zh-CN" sz="2000" b="1" dirty="0">
                <a:solidFill>
                  <a:srgbClr val="0707F9"/>
                </a:solidFill>
                <a:latin typeface="Times New Roman" pitchFamily="18" charset="0"/>
              </a:rPr>
              <a:t>] = 0;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初始化</a:t>
            </a:r>
          </a:p>
          <a:p>
            <a:pPr fontAlgn="base">
              <a:spcBef>
                <a:spcPct val="0"/>
              </a:spcBef>
              <a:spcAft>
                <a:spcPct val="0"/>
              </a:spcAft>
            </a:pPr>
            <a:r>
              <a:rPr kumimoji="1" lang="zh-CN" altLang="en-US" sz="2000" b="1" dirty="0">
                <a:solidFill>
                  <a:srgbClr val="0707F9"/>
                </a:solidFill>
                <a:latin typeface="Times New Roman" pitchFamily="18" charset="0"/>
              </a:rPr>
              <a:t>  </a:t>
            </a:r>
            <a:r>
              <a:rPr kumimoji="1" lang="en-US" altLang="zh-CN" sz="2000" b="1" dirty="0">
                <a:solidFill>
                  <a:srgbClr val="0707F9"/>
                </a:solidFill>
                <a:latin typeface="Times New Roman" pitchFamily="18" charset="0"/>
              </a:rPr>
              <a:t>while (!</a:t>
            </a:r>
            <a:r>
              <a:rPr kumimoji="1" lang="en-US" altLang="zh-CN" sz="2000" b="1" dirty="0" err="1">
                <a:solidFill>
                  <a:srgbClr val="0707F9"/>
                </a:solidFill>
                <a:latin typeface="Times New Roman" pitchFamily="18" charset="0"/>
              </a:rPr>
              <a:t>StackEmpty</a:t>
            </a:r>
            <a:r>
              <a:rPr kumimoji="1" lang="en-US" altLang="zh-CN" sz="2000" b="1" dirty="0">
                <a:solidFill>
                  <a:srgbClr val="0707F9"/>
                </a:solidFill>
                <a:latin typeface="Times New Roman" pitchFamily="18" charset="0"/>
              </a:rPr>
              <a:t>(S)) {</a:t>
            </a:r>
          </a:p>
          <a:p>
            <a:pPr fontAlgn="base">
              <a:spcBef>
                <a:spcPct val="0"/>
              </a:spcBef>
              <a:spcAft>
                <a:spcPct val="0"/>
              </a:spcAft>
            </a:pPr>
            <a:r>
              <a:rPr kumimoji="1" lang="en-US" altLang="zh-CN" sz="2000" b="1" dirty="0">
                <a:solidFill>
                  <a:srgbClr val="0707F9"/>
                </a:solidFill>
                <a:latin typeface="Times New Roman" pitchFamily="18" charset="0"/>
              </a:rPr>
              <a:t>     </a:t>
            </a:r>
            <a:r>
              <a:rPr kumimoji="1" lang="zh-CN" altLang="en-US" sz="2000" b="1" dirty="0">
                <a:solidFill>
                  <a:srgbClr val="0707F9"/>
                </a:solidFill>
                <a:latin typeface="Times New Roman" pitchFamily="18" charset="0"/>
              </a:rPr>
              <a:t> </a:t>
            </a:r>
            <a:r>
              <a:rPr kumimoji="1" lang="en-US" altLang="zh-CN" sz="2000" b="1" dirty="0">
                <a:solidFill>
                  <a:srgbClr val="0707F9"/>
                </a:solidFill>
                <a:latin typeface="Times New Roman" pitchFamily="18" charset="0"/>
              </a:rPr>
              <a:t>Pop(S, j);Push(T, j);++count;</a:t>
            </a:r>
          </a:p>
          <a:p>
            <a:pPr fontAlgn="base">
              <a:spcBef>
                <a:spcPct val="0"/>
              </a:spcBef>
              <a:spcAft>
                <a:spcPct val="0"/>
              </a:spcAft>
            </a:pPr>
            <a:r>
              <a:rPr kumimoji="1" lang="en-US" altLang="zh-CN" sz="2000" b="1" dirty="0">
                <a:solidFill>
                  <a:srgbClr val="0707F9"/>
                </a:solidFill>
                <a:latin typeface="Times New Roman" pitchFamily="18" charset="0"/>
              </a:rPr>
              <a:t>     </a:t>
            </a:r>
            <a:r>
              <a:rPr kumimoji="1" lang="zh-CN" altLang="en-US" sz="2000" b="1" dirty="0">
                <a:solidFill>
                  <a:srgbClr val="0707F9"/>
                </a:solidFill>
                <a:latin typeface="Times New Roman" pitchFamily="18" charset="0"/>
              </a:rPr>
              <a:t> </a:t>
            </a:r>
            <a:r>
              <a:rPr kumimoji="1" lang="en-US" altLang="zh-CN" sz="2000" b="1" dirty="0">
                <a:solidFill>
                  <a:srgbClr val="0000FF"/>
                </a:solidFill>
                <a:latin typeface="Times New Roman" pitchFamily="18" charset="0"/>
              </a:rPr>
              <a:t>for (p=</a:t>
            </a:r>
            <a:r>
              <a:rPr kumimoji="1" lang="en-US" altLang="zh-CN" sz="2000" b="1" dirty="0" err="1">
                <a:solidFill>
                  <a:srgbClr val="0000FF"/>
                </a:solidFill>
                <a:latin typeface="Times New Roman" pitchFamily="18" charset="0"/>
              </a:rPr>
              <a:t>G.vertices</a:t>
            </a:r>
            <a:r>
              <a:rPr kumimoji="1" lang="en-US" altLang="zh-CN" sz="2000" b="1" dirty="0">
                <a:solidFill>
                  <a:srgbClr val="0000FF"/>
                </a:solidFill>
                <a:latin typeface="Times New Roman" pitchFamily="18" charset="0"/>
              </a:rPr>
              <a:t>[j].</a:t>
            </a:r>
            <a:r>
              <a:rPr kumimoji="1" lang="en-US" altLang="zh-CN" sz="2000" b="1" dirty="0" err="1">
                <a:solidFill>
                  <a:srgbClr val="0000FF"/>
                </a:solidFill>
                <a:latin typeface="Times New Roman" pitchFamily="18" charset="0"/>
              </a:rPr>
              <a:t>firstarc</a:t>
            </a:r>
            <a:r>
              <a:rPr kumimoji="1" lang="en-US" altLang="zh-CN" sz="2000" b="1" dirty="0">
                <a:solidFill>
                  <a:srgbClr val="0000FF"/>
                </a:solidFill>
                <a:latin typeface="Times New Roman" pitchFamily="18" charset="0"/>
              </a:rPr>
              <a:t>; p; p=p-&gt;</a:t>
            </a:r>
            <a:r>
              <a:rPr kumimoji="1" lang="en-US" altLang="zh-CN" sz="2000" b="1" dirty="0" err="1">
                <a:solidFill>
                  <a:srgbClr val="0000FF"/>
                </a:solidFill>
                <a:latin typeface="Times New Roman" pitchFamily="18" charset="0"/>
              </a:rPr>
              <a:t>nextarc</a:t>
            </a:r>
            <a:r>
              <a:rPr kumimoji="1" lang="en-US" altLang="zh-CN" sz="2000" b="1" dirty="0">
                <a:solidFill>
                  <a:srgbClr val="0000FF"/>
                </a:solidFill>
                <a:latin typeface="Times New Roman" pitchFamily="18" charset="0"/>
              </a:rPr>
              <a:t>) </a:t>
            </a:r>
          </a:p>
          <a:p>
            <a:pPr fontAlgn="base">
              <a:spcBef>
                <a:spcPct val="0"/>
              </a:spcBef>
              <a:spcAft>
                <a:spcPct val="0"/>
              </a:spcAft>
            </a:pPr>
            <a:r>
              <a:rPr kumimoji="1" lang="en-US" altLang="zh-CN" sz="2000" b="1" dirty="0">
                <a:solidFill>
                  <a:srgbClr val="0000FF"/>
                </a:solidFill>
                <a:latin typeface="Times New Roman" pitchFamily="18" charset="0"/>
              </a:rPr>
              <a:t>       { k = p-&gt;</a:t>
            </a:r>
            <a:r>
              <a:rPr kumimoji="1" lang="en-US" altLang="zh-CN" sz="2000" b="1" dirty="0" err="1">
                <a:solidFill>
                  <a:srgbClr val="0000FF"/>
                </a:solidFill>
                <a:latin typeface="Times New Roman" pitchFamily="18" charset="0"/>
              </a:rPr>
              <a:t>adjvex</a:t>
            </a:r>
            <a:r>
              <a:rPr kumimoji="1" lang="en-US" altLang="zh-CN" sz="2000" b="1" dirty="0">
                <a:solidFill>
                  <a:srgbClr val="0000FF"/>
                </a:solidFill>
                <a:latin typeface="Times New Roman" pitchFamily="18" charset="0"/>
              </a:rPr>
              <a:t>;</a:t>
            </a:r>
          </a:p>
          <a:p>
            <a:pPr fontAlgn="base">
              <a:spcBef>
                <a:spcPct val="0"/>
              </a:spcBef>
              <a:spcAft>
                <a:spcPct val="0"/>
              </a:spcAft>
            </a:pPr>
            <a:r>
              <a:rPr kumimoji="1" lang="en-US" altLang="zh-CN" sz="2000" b="1" dirty="0">
                <a:solidFill>
                  <a:srgbClr val="000000"/>
                </a:solidFill>
                <a:latin typeface="Times New Roman" pitchFamily="18" charset="0"/>
              </a:rPr>
              <a:t>                            // </a:t>
            </a:r>
            <a:r>
              <a:rPr kumimoji="1" lang="zh-CN" altLang="en-US" sz="2000" b="1" dirty="0">
                <a:solidFill>
                  <a:srgbClr val="000000"/>
                </a:solidFill>
                <a:latin typeface="Times New Roman" pitchFamily="18" charset="0"/>
              </a:rPr>
              <a:t>对</a:t>
            </a:r>
            <a:r>
              <a:rPr kumimoji="1" lang="en-US" altLang="zh-CN" sz="2000" b="1" dirty="0">
                <a:solidFill>
                  <a:srgbClr val="000000"/>
                </a:solidFill>
                <a:latin typeface="Times New Roman" pitchFamily="18" charset="0"/>
              </a:rPr>
              <a:t>j</a:t>
            </a:r>
            <a:r>
              <a:rPr kumimoji="1" lang="zh-CN" altLang="en-US" sz="2000" b="1" dirty="0">
                <a:solidFill>
                  <a:srgbClr val="000000"/>
                </a:solidFill>
                <a:latin typeface="Times New Roman" pitchFamily="18" charset="0"/>
              </a:rPr>
              <a:t>号顶点的每个邻接点的入度减</a:t>
            </a:r>
            <a:r>
              <a:rPr kumimoji="1" lang="en-US" altLang="zh-CN" sz="2000" b="1" dirty="0">
                <a:solidFill>
                  <a:srgbClr val="000000"/>
                </a:solidFill>
                <a:latin typeface="Times New Roman" pitchFamily="18" charset="0"/>
              </a:rPr>
              <a:t>1        </a:t>
            </a:r>
          </a:p>
          <a:p>
            <a:pPr fontAlgn="base">
              <a:spcBef>
                <a:spcPct val="0"/>
              </a:spcBef>
              <a:spcAft>
                <a:spcPct val="0"/>
              </a:spcAft>
            </a:pPr>
            <a:r>
              <a:rPr kumimoji="1" lang="en-US" altLang="zh-CN" sz="2000" b="1" dirty="0">
                <a:solidFill>
                  <a:srgbClr val="0707F9"/>
                </a:solidFill>
                <a:latin typeface="Times New Roman" pitchFamily="18" charset="0"/>
              </a:rPr>
              <a:t>  </a:t>
            </a:r>
          </a:p>
        </p:txBody>
      </p:sp>
      <p:sp>
        <p:nvSpPr>
          <p:cNvPr id="14" name="Text Box 7"/>
          <p:cNvSpPr txBox="1">
            <a:spLocks noChangeArrowheads="1"/>
          </p:cNvSpPr>
          <p:nvPr/>
        </p:nvSpPr>
        <p:spPr bwMode="auto">
          <a:xfrm>
            <a:off x="304800" y="1136650"/>
            <a:ext cx="4941888"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关键路径算法详解</a:t>
            </a:r>
          </a:p>
        </p:txBody>
      </p:sp>
      <p:sp>
        <p:nvSpPr>
          <p:cNvPr id="15" name="矩形 6"/>
          <p:cNvSpPr>
            <a:spLocks noChangeArrowheads="1"/>
          </p:cNvSpPr>
          <p:nvPr/>
        </p:nvSpPr>
        <p:spPr bwMode="auto">
          <a:xfrm>
            <a:off x="285750" y="1636712"/>
            <a:ext cx="6858000" cy="461963"/>
          </a:xfrm>
          <a:prstGeom prst="rect">
            <a:avLst/>
          </a:prstGeom>
          <a:noFill/>
          <a:ln w="9525">
            <a:noFill/>
            <a:miter lim="800000"/>
            <a:headEnd/>
            <a:tailEnd/>
          </a:ln>
        </p:spPr>
        <p:txBody>
          <a:bodyPr>
            <a:spAutoFit/>
          </a:bodyPr>
          <a:lstStyle/>
          <a:p>
            <a:pPr fontAlgn="base">
              <a:spcBef>
                <a:spcPct val="0"/>
              </a:spcBef>
              <a:spcAft>
                <a:spcPct val="0"/>
              </a:spcAft>
            </a:pPr>
            <a:r>
              <a:rPr kumimoji="1" lang="en-US" altLang="zh-CN" sz="2400" b="1">
                <a:solidFill>
                  <a:srgbClr val="0707F9"/>
                </a:solidFill>
                <a:latin typeface="Times New Roman" pitchFamily="18" charset="0"/>
              </a:rPr>
              <a:t>status TopologicalOrder(ALGraph G, Stack &amp;T)</a:t>
            </a:r>
          </a:p>
        </p:txBody>
      </p:sp>
    </p:spTree>
    <p:extLst>
      <p:ext uri="{BB962C8B-B14F-4D97-AF65-F5344CB8AC3E}">
        <p14:creationId xmlns:p14="http://schemas.microsoft.com/office/powerpoint/2010/main" val="33174911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013C9398-31EB-47E1-9A24-24517353020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500063" y="1995487"/>
            <a:ext cx="8208962" cy="2769989"/>
          </a:xfrm>
          <a:prstGeom prst="rect">
            <a:avLst/>
          </a:prstGeom>
          <a:noFill/>
          <a:ln w="9525">
            <a:solidFill>
              <a:srgbClr val="0000FF"/>
            </a:solidFill>
            <a:miter lim="800000"/>
            <a:headEnd/>
            <a:tailEnd/>
          </a:ln>
        </p:spPr>
        <p:txBody>
          <a:bodyPr wrap="square" lIns="0" tIns="0" rIns="0" bIns="0">
            <a:spAutoFit/>
          </a:bodyPr>
          <a:lstStyle/>
          <a:p>
            <a:pPr fontAlgn="base">
              <a:spcBef>
                <a:spcPct val="0"/>
              </a:spcBef>
              <a:spcAft>
                <a:spcPct val="0"/>
              </a:spcAft>
            </a:pPr>
            <a:r>
              <a:rPr kumimoji="1" lang="en-US" altLang="zh-CN" sz="2000" b="1" dirty="0">
                <a:solidFill>
                  <a:srgbClr val="0000FF"/>
                </a:solidFill>
                <a:latin typeface="Times New Roman" pitchFamily="18" charset="0"/>
              </a:rPr>
              <a:t>if (--</a:t>
            </a:r>
            <a:r>
              <a:rPr kumimoji="1" lang="en-US" altLang="zh-CN" sz="2000" b="1" dirty="0" err="1">
                <a:solidFill>
                  <a:srgbClr val="0000FF"/>
                </a:solidFill>
                <a:latin typeface="Times New Roman" pitchFamily="18" charset="0"/>
              </a:rPr>
              <a:t>indegree</a:t>
            </a:r>
            <a:r>
              <a:rPr kumimoji="1" lang="en-US" altLang="zh-CN" sz="2000" b="1" dirty="0">
                <a:solidFill>
                  <a:srgbClr val="0000FF"/>
                </a:solidFill>
                <a:latin typeface="Times New Roman" pitchFamily="18" charset="0"/>
              </a:rPr>
              <a:t>[k] == 0) Push(S, k); </a:t>
            </a:r>
          </a:p>
          <a:p>
            <a:pPr fontAlgn="base">
              <a:spcBef>
                <a:spcPct val="0"/>
              </a:spcBef>
              <a:spcAft>
                <a:spcPct val="0"/>
              </a:spcAft>
            </a:pPr>
            <a:r>
              <a:rPr kumimoji="1" lang="en-US" altLang="zh-CN" sz="2000" b="1" dirty="0">
                <a:solidFill>
                  <a:srgbClr val="000000"/>
                </a:solidFill>
                <a:latin typeface="Times New Roman" pitchFamily="18" charset="0"/>
              </a:rPr>
              <a:t>                                       // </a:t>
            </a:r>
            <a:r>
              <a:rPr kumimoji="1" lang="zh-CN" altLang="en-US" sz="2000" b="1" dirty="0">
                <a:solidFill>
                  <a:srgbClr val="000000"/>
                </a:solidFill>
                <a:latin typeface="Times New Roman" pitchFamily="18" charset="0"/>
              </a:rPr>
              <a:t>若入度减为</a:t>
            </a:r>
            <a:r>
              <a:rPr kumimoji="1" lang="en-US" altLang="zh-CN" sz="2000" b="1" dirty="0">
                <a:solidFill>
                  <a:srgbClr val="000000"/>
                </a:solidFill>
                <a:latin typeface="Times New Roman" pitchFamily="18" charset="0"/>
              </a:rPr>
              <a:t>0</a:t>
            </a:r>
            <a:r>
              <a:rPr kumimoji="1" lang="zh-CN" altLang="en-US" sz="2000" b="1" dirty="0">
                <a:solidFill>
                  <a:srgbClr val="000000"/>
                </a:solidFill>
                <a:latin typeface="Times New Roman" pitchFamily="18" charset="0"/>
              </a:rPr>
              <a:t>，则入栈</a:t>
            </a: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FF0000"/>
                </a:solidFill>
                <a:latin typeface="Times New Roman" pitchFamily="18" charset="0"/>
              </a:rPr>
              <a:t>if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[j]+p-&gt;info &gt;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[k])//</a:t>
            </a:r>
            <a:r>
              <a:rPr kumimoji="1" lang="zh-CN" altLang="en-US" sz="2000" b="1" dirty="0">
                <a:solidFill>
                  <a:srgbClr val="000000"/>
                </a:solidFill>
                <a:latin typeface="Times New Roman" pitchFamily="18" charset="0"/>
              </a:rPr>
              <a:t>求事件的最早开始时间</a:t>
            </a:r>
            <a:r>
              <a:rPr kumimoji="1" lang="en-US" altLang="zh-CN" sz="2000" b="1" dirty="0" err="1">
                <a:solidFill>
                  <a:srgbClr val="000000"/>
                </a:solidFill>
                <a:latin typeface="Times New Roman" pitchFamily="18" charset="0"/>
              </a:rPr>
              <a:t>ve</a:t>
            </a:r>
            <a:endParaRPr kumimoji="1" lang="en-US" altLang="zh-CN" sz="2000" b="1" dirty="0">
              <a:solidFill>
                <a:srgbClr val="000000"/>
              </a:solidFill>
              <a:latin typeface="Times New Roman" pitchFamily="18" charset="0"/>
            </a:endParaRPr>
          </a:p>
          <a:p>
            <a:pPr fontAlgn="base">
              <a:spcBef>
                <a:spcPct val="0"/>
              </a:spcBef>
              <a:spcAft>
                <a:spcPct val="0"/>
              </a:spcAft>
            </a:pPr>
            <a:r>
              <a:rPr kumimoji="1" lang="en-US" altLang="zh-CN" sz="2000" b="1" dirty="0">
                <a:solidFill>
                  <a:srgbClr val="FF0000"/>
                </a:solidFill>
                <a:latin typeface="Times New Roman" pitchFamily="18" charset="0"/>
              </a:rPr>
              <a:t>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[k] =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[j]+p-&gt;info</a:t>
            </a:r>
            <a:r>
              <a:rPr kumimoji="1" lang="en-US" altLang="zh-CN" sz="2000" b="1" dirty="0">
                <a:solidFill>
                  <a:srgbClr val="000000"/>
                </a:solidFill>
                <a:latin typeface="Times New Roman" pitchFamily="18" charset="0"/>
              </a:rPr>
              <a:t>;// *p-&gt;info=</a:t>
            </a:r>
            <a:r>
              <a:rPr kumimoji="1" lang="en-US" altLang="zh-CN" sz="2000" b="1" dirty="0" err="1">
                <a:solidFill>
                  <a:srgbClr val="000000"/>
                </a:solidFill>
                <a:latin typeface="Times New Roman" pitchFamily="18" charset="0"/>
              </a:rPr>
              <a:t>dut</a:t>
            </a:r>
            <a:r>
              <a:rPr kumimoji="1" lang="en-US" altLang="zh-CN" sz="2000" b="1" dirty="0">
                <a:solidFill>
                  <a:srgbClr val="000000"/>
                </a:solidFill>
                <a:latin typeface="Times New Roman" pitchFamily="18" charset="0"/>
              </a:rPr>
              <a:t>(&lt;</a:t>
            </a:r>
            <a:r>
              <a:rPr kumimoji="1" lang="en-US" altLang="zh-CN" sz="2000" b="1" dirty="0" err="1">
                <a:solidFill>
                  <a:srgbClr val="000000"/>
                </a:solidFill>
                <a:latin typeface="Times New Roman" pitchFamily="18" charset="0"/>
              </a:rPr>
              <a:t>j,k</a:t>
            </a:r>
            <a:r>
              <a:rPr kumimoji="1" lang="en-US" altLang="zh-CN" sz="2000" b="1" dirty="0">
                <a:solidFill>
                  <a:srgbClr val="000000"/>
                </a:solidFill>
                <a:latin typeface="Times New Roman" pitchFamily="18" charset="0"/>
              </a:rPr>
              <a:t>&gt;)</a:t>
            </a:r>
          </a:p>
          <a:p>
            <a:pPr fontAlgn="base">
              <a:spcBef>
                <a:spcPct val="0"/>
              </a:spcBef>
              <a:spcAft>
                <a:spcPct val="0"/>
              </a:spcAft>
            </a:pPr>
            <a:r>
              <a:rPr kumimoji="1" lang="en-US" altLang="zh-CN" sz="2000" b="1" dirty="0">
                <a:solidFill>
                  <a:srgbClr val="000000"/>
                </a:solidFill>
                <a:latin typeface="Times New Roman" pitchFamily="18" charset="0"/>
              </a:rPr>
              <a:t>}   </a:t>
            </a:r>
          </a:p>
          <a:p>
            <a:pPr fontAlgn="base">
              <a:spcBef>
                <a:spcPct val="0"/>
              </a:spcBef>
              <a:spcAft>
                <a:spcPct val="0"/>
              </a:spcAft>
            </a:pPr>
            <a:r>
              <a:rPr kumimoji="1" lang="en-US" altLang="zh-CN" sz="2000" b="1" dirty="0">
                <a:solidFill>
                  <a:srgbClr val="000000"/>
                </a:solidFill>
                <a:latin typeface="Times New Roman" pitchFamily="18" charset="0"/>
              </a:rPr>
              <a:t>}</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if (count&lt;</a:t>
            </a:r>
            <a:r>
              <a:rPr kumimoji="1" lang="en-US" altLang="zh-CN" sz="2000" b="1" dirty="0" err="1">
                <a:solidFill>
                  <a:srgbClr val="0000FF"/>
                </a:solidFill>
                <a:latin typeface="Times New Roman" pitchFamily="18" charset="0"/>
              </a:rPr>
              <a:t>G.vexnum</a:t>
            </a:r>
            <a:r>
              <a:rPr kumimoji="1" lang="en-US" altLang="zh-CN" sz="2000" b="1" dirty="0">
                <a:solidFill>
                  <a:srgbClr val="0000FF"/>
                </a:solidFill>
                <a:latin typeface="Times New Roman" pitchFamily="18" charset="0"/>
              </a:rPr>
              <a:t>) return ERROR;</a:t>
            </a:r>
          </a:p>
          <a:p>
            <a:pPr fontAlgn="base">
              <a:spcBef>
                <a:spcPct val="0"/>
              </a:spcBef>
              <a:spcAft>
                <a:spcPct val="0"/>
              </a:spcAft>
            </a:pPr>
            <a:r>
              <a:rPr kumimoji="1" lang="en-US" altLang="zh-CN" sz="2000" b="1" dirty="0">
                <a:solidFill>
                  <a:srgbClr val="0000FF"/>
                </a:solidFill>
                <a:latin typeface="Times New Roman" pitchFamily="18" charset="0"/>
              </a:rPr>
              <a:t>  else return OK;</a:t>
            </a:r>
          </a:p>
          <a:p>
            <a:pPr fontAlgn="base">
              <a:spcBef>
                <a:spcPct val="0"/>
              </a:spcBef>
              <a:spcAft>
                <a:spcPct val="0"/>
              </a:spcAft>
            </a:pPr>
            <a:r>
              <a:rPr kumimoji="1" lang="en-US" altLang="zh-CN" sz="2000" b="1" dirty="0">
                <a:solidFill>
                  <a:srgbClr val="0000FF"/>
                </a:solidFill>
                <a:latin typeface="Times New Roman" pitchFamily="18" charset="0"/>
              </a:rPr>
              <a:t>} // </a:t>
            </a:r>
            <a:r>
              <a:rPr kumimoji="1" lang="en-US" altLang="zh-CN" sz="2000" b="1" dirty="0" err="1">
                <a:solidFill>
                  <a:srgbClr val="0000FF"/>
                </a:solidFill>
                <a:latin typeface="Times New Roman" pitchFamily="18" charset="0"/>
              </a:rPr>
              <a:t>TopologicalOrder</a:t>
            </a:r>
            <a:endParaRPr kumimoji="1" lang="en-US" altLang="zh-CN" sz="2000" b="1" dirty="0">
              <a:solidFill>
                <a:srgbClr val="0000FF"/>
              </a:solidFill>
              <a:latin typeface="Times New Roman" pitchFamily="18" charset="0"/>
            </a:endParaRPr>
          </a:p>
        </p:txBody>
      </p:sp>
      <p:sp>
        <p:nvSpPr>
          <p:cNvPr id="14" name="Text Box 5"/>
          <p:cNvSpPr txBox="1">
            <a:spLocks noChangeArrowheads="1"/>
          </p:cNvSpPr>
          <p:nvPr/>
        </p:nvSpPr>
        <p:spPr bwMode="auto">
          <a:xfrm>
            <a:off x="422275" y="1258887"/>
            <a:ext cx="4941888"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关键路径算法详解</a:t>
            </a:r>
          </a:p>
        </p:txBody>
      </p:sp>
      <p:sp>
        <p:nvSpPr>
          <p:cNvPr id="15" name="Rectangle 6">
            <a:hlinkClick r:id="rId4" action="ppaction://hlinksldjump"/>
          </p:cNvPr>
          <p:cNvSpPr>
            <a:spLocks noChangeArrowheads="1"/>
          </p:cNvSpPr>
          <p:nvPr/>
        </p:nvSpPr>
        <p:spPr bwMode="auto">
          <a:xfrm>
            <a:off x="5562600" y="1181454"/>
            <a:ext cx="1800225" cy="519112"/>
          </a:xfrm>
          <a:prstGeom prst="rect">
            <a:avLst/>
          </a:prstGeom>
          <a:solidFill>
            <a:srgbClr val="DBF5F9"/>
          </a:solidFill>
          <a:ln w="9525" algn="ctr">
            <a:solidFill>
              <a:srgbClr val="000000"/>
            </a:solidFill>
            <a:miter lim="800000"/>
            <a:headEnd/>
            <a:tailEnd/>
          </a:ln>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600" b="1" i="0" u="sng" strike="noStrike" kern="0" cap="none" spc="0" normalizeH="0" baseline="0" noProof="0" dirty="0">
                <a:ln>
                  <a:noFill/>
                </a:ln>
                <a:solidFill>
                  <a:srgbClr val="FF3300"/>
                </a:solidFill>
                <a:effectLst/>
                <a:uLnTx/>
                <a:uFillTx/>
                <a:latin typeface="Times New Roman" pitchFamily="18" charset="0"/>
                <a:ea typeface="楷体_GB2312" pitchFamily="49" charset="-122"/>
              </a:rPr>
              <a:t>接上页</a:t>
            </a:r>
          </a:p>
        </p:txBody>
      </p:sp>
      <p:sp>
        <p:nvSpPr>
          <p:cNvPr id="16" name="流程图: 资料带 15"/>
          <p:cNvSpPr/>
          <p:nvPr/>
        </p:nvSpPr>
        <p:spPr bwMode="auto">
          <a:xfrm>
            <a:off x="2362200" y="5234694"/>
            <a:ext cx="3500437" cy="500063"/>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707F9"/>
                </a:solidFill>
                <a:effectLst/>
                <a:uLnTx/>
                <a:uFillTx/>
                <a:latin typeface="Times New Roman" pitchFamily="18" charset="0"/>
                <a:ea typeface="楷体_GB2312" pitchFamily="49" charset="-122"/>
                <a:cs typeface="+mn-cs"/>
              </a:rPr>
              <a:t>修改后的拓扑排序</a:t>
            </a:r>
          </a:p>
        </p:txBody>
      </p:sp>
    </p:spTree>
    <p:extLst>
      <p:ext uri="{BB962C8B-B14F-4D97-AF65-F5344CB8AC3E}">
        <p14:creationId xmlns:p14="http://schemas.microsoft.com/office/powerpoint/2010/main" val="11083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2A0BB506-50C2-4513-B04B-3333522B41F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4"/>
          <a:srcRect/>
          <a:stretch>
            <a:fillRect/>
          </a:stretch>
        </p:blipFill>
        <p:spPr bwMode="auto">
          <a:xfrm>
            <a:off x="1057175" y="136525"/>
            <a:ext cx="6802438" cy="6713537"/>
          </a:xfrm>
          <a:prstGeom prst="rect">
            <a:avLst/>
          </a:prstGeom>
          <a:noFill/>
          <a:ln w="9525">
            <a:noFill/>
            <a:miter lim="800000"/>
            <a:headEnd/>
            <a:tailEnd/>
          </a:ln>
        </p:spPr>
      </p:pic>
      <p:sp>
        <p:nvSpPr>
          <p:cNvPr id="14" name="流程图: 资料带 13"/>
          <p:cNvSpPr/>
          <p:nvPr/>
        </p:nvSpPr>
        <p:spPr bwMode="auto">
          <a:xfrm>
            <a:off x="3929063" y="6215063"/>
            <a:ext cx="3500437" cy="500062"/>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707F9"/>
                </a:solidFill>
                <a:effectLst/>
                <a:uLnTx/>
                <a:uFillTx/>
                <a:latin typeface="Times New Roman" pitchFamily="18" charset="0"/>
                <a:ea typeface="楷体_GB2312" pitchFamily="49" charset="-122"/>
                <a:cs typeface="+mn-cs"/>
              </a:rPr>
              <a:t>修改后的拓扑排序</a:t>
            </a:r>
          </a:p>
        </p:txBody>
      </p:sp>
    </p:spTree>
    <p:extLst>
      <p:ext uri="{BB962C8B-B14F-4D97-AF65-F5344CB8AC3E}">
        <p14:creationId xmlns:p14="http://schemas.microsoft.com/office/powerpoint/2010/main" val="31645627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C684D07C-0800-47AC-83D5-751C13A450E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539750" y="1779588"/>
            <a:ext cx="7632700" cy="4924425"/>
          </a:xfrm>
          <a:prstGeom prst="rect">
            <a:avLst/>
          </a:prstGeom>
          <a:noFill/>
          <a:ln w="9525">
            <a:solidFill>
              <a:srgbClr val="0000FF"/>
            </a:solidFill>
            <a:miter lim="800000"/>
            <a:headEnd/>
            <a:tailEnd/>
          </a:ln>
        </p:spPr>
        <p:txBody>
          <a:bodyPr lIns="0" tIns="0" rIns="0" bIns="0">
            <a:spAutoFit/>
          </a:bodyPr>
          <a:lstStyle/>
          <a:p>
            <a:pPr fontAlgn="base">
              <a:spcBef>
                <a:spcPct val="0"/>
              </a:spcBef>
              <a:spcAft>
                <a:spcPct val="0"/>
              </a:spcAft>
            </a:pPr>
            <a:r>
              <a:rPr kumimoji="1" lang="en-US" altLang="zh-CN" sz="2000" b="1" dirty="0">
                <a:solidFill>
                  <a:srgbClr val="0000FF"/>
                </a:solidFill>
                <a:latin typeface="Times New Roman" pitchFamily="18" charset="0"/>
              </a:rPr>
              <a:t>Status</a:t>
            </a: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CriticalPath</a:t>
            </a:r>
            <a:r>
              <a:rPr kumimoji="1" lang="en-US" altLang="zh-CN"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ALGraph</a:t>
            </a:r>
            <a:r>
              <a:rPr kumimoji="1" lang="en-US" altLang="zh-CN" sz="2000" b="1" dirty="0">
                <a:solidFill>
                  <a:srgbClr val="000000"/>
                </a:solidFill>
                <a:latin typeface="Times New Roman" pitchFamily="18" charset="0"/>
              </a:rPr>
              <a:t> G) { </a:t>
            </a:r>
          </a:p>
          <a:p>
            <a:pPr fontAlgn="base">
              <a:spcBef>
                <a:spcPct val="0"/>
              </a:spcBef>
              <a:spcAft>
                <a:spcPct val="0"/>
              </a:spcAft>
            </a:pPr>
            <a:r>
              <a:rPr kumimoji="1" lang="en-US" altLang="zh-CN" sz="2000" b="1" dirty="0">
                <a:solidFill>
                  <a:srgbClr val="000000"/>
                </a:solidFill>
                <a:latin typeface="Times New Roman" pitchFamily="18" charset="0"/>
              </a:rPr>
              <a:t>                  // G</a:t>
            </a:r>
            <a:r>
              <a:rPr kumimoji="1" lang="zh-CN" altLang="en-US" sz="2000" b="1" dirty="0">
                <a:solidFill>
                  <a:srgbClr val="000000"/>
                </a:solidFill>
                <a:latin typeface="Times New Roman" pitchFamily="18" charset="0"/>
              </a:rPr>
              <a:t>为有向网，输出</a:t>
            </a:r>
            <a:r>
              <a:rPr kumimoji="1" lang="en-US" altLang="zh-CN" sz="2000" b="1" dirty="0">
                <a:solidFill>
                  <a:srgbClr val="000000"/>
                </a:solidFill>
                <a:latin typeface="Times New Roman" pitchFamily="18" charset="0"/>
              </a:rPr>
              <a:t>G</a:t>
            </a:r>
            <a:r>
              <a:rPr kumimoji="1" lang="zh-CN" altLang="en-US" sz="2000" b="1" dirty="0">
                <a:solidFill>
                  <a:srgbClr val="000000"/>
                </a:solidFill>
                <a:latin typeface="Times New Roman" pitchFamily="18" charset="0"/>
              </a:rPr>
              <a:t>的各项关键活动。</a:t>
            </a: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Stack</a:t>
            </a:r>
            <a:r>
              <a:rPr kumimoji="1" lang="en-US" altLang="zh-CN" sz="2000" b="1" dirty="0">
                <a:solidFill>
                  <a:srgbClr val="000000"/>
                </a:solidFill>
                <a:latin typeface="Times New Roman" pitchFamily="18" charset="0"/>
              </a:rPr>
              <a:t> T;</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err="1">
                <a:solidFill>
                  <a:srgbClr val="0000FF"/>
                </a:solidFill>
                <a:latin typeface="Times New Roman" pitchFamily="18" charset="0"/>
              </a:rPr>
              <a:t>int</a:t>
            </a: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a,j,k,el,ee,dut</a:t>
            </a:r>
            <a:r>
              <a:rPr kumimoji="1" lang="en-US" altLang="zh-CN" sz="2000" b="1" dirty="0">
                <a:solidFill>
                  <a:srgbClr val="000000"/>
                </a:solidFill>
                <a:latin typeface="Times New Roman" pitchFamily="18" charset="0"/>
              </a:rPr>
              <a:t>;</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char</a:t>
            </a:r>
            <a:r>
              <a:rPr kumimoji="1" lang="en-US" altLang="zh-CN" sz="2000" b="1" dirty="0">
                <a:solidFill>
                  <a:srgbClr val="000000"/>
                </a:solidFill>
                <a:latin typeface="Times New Roman" pitchFamily="18" charset="0"/>
              </a:rPr>
              <a:t> tag;</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err="1">
                <a:solidFill>
                  <a:srgbClr val="0000FF"/>
                </a:solidFill>
                <a:latin typeface="Times New Roman" pitchFamily="18" charset="0"/>
              </a:rPr>
              <a:t>ArcNode</a:t>
            </a:r>
            <a:r>
              <a:rPr kumimoji="1" lang="en-US" altLang="zh-CN" sz="2000" b="1" dirty="0">
                <a:solidFill>
                  <a:srgbClr val="000000"/>
                </a:solidFill>
                <a:latin typeface="Times New Roman" pitchFamily="18" charset="0"/>
              </a:rPr>
              <a:t> *p;</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if</a:t>
            </a: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TopologicalOrder</a:t>
            </a:r>
            <a:r>
              <a:rPr kumimoji="1" lang="en-US" altLang="zh-CN" sz="2000" b="1" dirty="0">
                <a:solidFill>
                  <a:srgbClr val="000000"/>
                </a:solidFill>
                <a:latin typeface="Times New Roman" pitchFamily="18" charset="0"/>
              </a:rPr>
              <a:t>(G, T)) </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return</a:t>
            </a:r>
            <a:r>
              <a:rPr kumimoji="1" lang="en-US" altLang="zh-CN" sz="2000" b="1" dirty="0">
                <a:solidFill>
                  <a:srgbClr val="000000"/>
                </a:solidFill>
                <a:latin typeface="Times New Roman" pitchFamily="18" charset="0"/>
              </a:rPr>
              <a:t> ERROR;</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FF0000"/>
                </a:solidFill>
                <a:latin typeface="Times New Roman" pitchFamily="18" charset="0"/>
              </a:rPr>
              <a:t>for(a=0; a&lt;</a:t>
            </a:r>
            <a:r>
              <a:rPr kumimoji="1" lang="en-US" altLang="zh-CN" sz="2000" b="1" dirty="0" err="1">
                <a:solidFill>
                  <a:srgbClr val="FF0000"/>
                </a:solidFill>
                <a:latin typeface="Times New Roman" pitchFamily="18" charset="0"/>
              </a:rPr>
              <a:t>G.vexnum</a:t>
            </a:r>
            <a:r>
              <a:rPr kumimoji="1" lang="en-US" altLang="zh-CN" sz="2000" b="1" dirty="0">
                <a:solidFill>
                  <a:srgbClr val="FF0000"/>
                </a:solidFill>
                <a:latin typeface="Times New Roman" pitchFamily="18" charset="0"/>
              </a:rPr>
              <a:t>; a++)</a:t>
            </a:r>
            <a:r>
              <a:rPr kumimoji="1" lang="en-US" altLang="zh-CN" sz="2000" b="1" dirty="0">
                <a:solidFill>
                  <a:srgbClr val="0000FF"/>
                </a:solidFill>
                <a:latin typeface="Times New Roman" pitchFamily="18" charset="0"/>
              </a:rPr>
              <a:t>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初始化顶点事件的</a:t>
            </a:r>
            <a:r>
              <a:rPr kumimoji="1" lang="zh-CN" altLang="en-US" sz="2000" b="1" dirty="0">
                <a:solidFill>
                  <a:srgbClr val="FF3300"/>
                </a:solidFill>
                <a:latin typeface="Times New Roman" pitchFamily="18" charset="0"/>
              </a:rPr>
              <a:t>最迟发生时间</a:t>
            </a:r>
            <a:endParaRPr kumimoji="1" lang="en-US" altLang="zh-CN" sz="2000" b="1" dirty="0">
              <a:solidFill>
                <a:srgbClr val="FF0000"/>
              </a:solidFill>
              <a:latin typeface="Times New Roman" pitchFamily="18" charset="0"/>
            </a:endParaRPr>
          </a:p>
          <a:p>
            <a:pPr fontAlgn="base">
              <a:spcBef>
                <a:spcPct val="0"/>
              </a:spcBef>
              <a:spcAft>
                <a:spcPct val="0"/>
              </a:spcAft>
            </a:pP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 </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[a] =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[G.vexnum-1];</a:t>
            </a:r>
            <a:r>
              <a:rPr kumimoji="1" lang="en-US" altLang="zh-CN" sz="2000" b="1" dirty="0">
                <a:solidFill>
                  <a:srgbClr val="0000FF"/>
                </a:solidFill>
                <a:latin typeface="Times New Roman" pitchFamily="18" charset="0"/>
              </a:rPr>
              <a:t> </a:t>
            </a: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while (!</a:t>
            </a:r>
            <a:r>
              <a:rPr kumimoji="1" lang="en-US" altLang="zh-CN" sz="2000" b="1" dirty="0" err="1">
                <a:solidFill>
                  <a:srgbClr val="000000"/>
                </a:solidFill>
                <a:latin typeface="Times New Roman" pitchFamily="18" charset="0"/>
              </a:rPr>
              <a:t>StackEmpty</a:t>
            </a:r>
            <a:r>
              <a:rPr kumimoji="1" lang="en-US" altLang="zh-CN" sz="2000" b="1" dirty="0">
                <a:solidFill>
                  <a:srgbClr val="000000"/>
                </a:solidFill>
                <a:latin typeface="Times New Roman" pitchFamily="18" charset="0"/>
              </a:rPr>
              <a:t>(T)) // </a:t>
            </a:r>
            <a:r>
              <a:rPr kumimoji="1" lang="zh-CN" altLang="en-US" sz="2000" b="1" dirty="0">
                <a:solidFill>
                  <a:srgbClr val="000000"/>
                </a:solidFill>
                <a:latin typeface="Times New Roman" pitchFamily="18" charset="0"/>
              </a:rPr>
              <a:t>按拓扑逆序</a:t>
            </a:r>
            <a:r>
              <a:rPr kumimoji="1" lang="zh-CN" altLang="en-US" sz="2000" b="1" dirty="0">
                <a:solidFill>
                  <a:srgbClr val="FF0000"/>
                </a:solidFill>
                <a:latin typeface="Times New Roman" pitchFamily="18" charset="0"/>
              </a:rPr>
              <a:t>求各顶点的</a:t>
            </a:r>
            <a:r>
              <a:rPr kumimoji="1" lang="en-US" altLang="zh-CN" sz="2000" b="1" dirty="0" err="1">
                <a:solidFill>
                  <a:srgbClr val="FF0000"/>
                </a:solidFill>
                <a:latin typeface="Times New Roman" pitchFamily="18" charset="0"/>
              </a:rPr>
              <a:t>vl</a:t>
            </a:r>
            <a:r>
              <a:rPr kumimoji="1" lang="zh-CN" altLang="en-US" sz="2000" b="1" dirty="0">
                <a:solidFill>
                  <a:srgbClr val="FF0000"/>
                </a:solidFill>
                <a:latin typeface="Times New Roman" pitchFamily="18" charset="0"/>
              </a:rPr>
              <a:t>值</a:t>
            </a:r>
            <a:endParaRPr kumimoji="1" lang="en-US" altLang="zh-CN" sz="2000" b="1" dirty="0">
              <a:solidFill>
                <a:srgbClr val="000000"/>
              </a:solidFill>
              <a:latin typeface="Times New Roman" pitchFamily="18" charset="0"/>
            </a:endParaRPr>
          </a:p>
          <a:p>
            <a:pPr fontAlgn="base">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for </a:t>
            </a:r>
            <a:r>
              <a:rPr kumimoji="1" lang="en-US" altLang="zh-CN" sz="2000" b="1" dirty="0">
                <a:solidFill>
                  <a:srgbClr val="000000"/>
                </a:solidFill>
                <a:latin typeface="Times New Roman" pitchFamily="18" charset="0"/>
              </a:rPr>
              <a:t>(Pop(T, j), p=</a:t>
            </a:r>
            <a:r>
              <a:rPr kumimoji="1" lang="en-US" altLang="zh-CN" sz="2000" b="1" dirty="0" err="1">
                <a:solidFill>
                  <a:srgbClr val="000000"/>
                </a:solidFill>
                <a:latin typeface="Times New Roman" pitchFamily="18" charset="0"/>
              </a:rPr>
              <a:t>G.vertices</a:t>
            </a:r>
            <a:r>
              <a:rPr kumimoji="1" lang="en-US" altLang="zh-CN" sz="2000" b="1" dirty="0">
                <a:solidFill>
                  <a:srgbClr val="000000"/>
                </a:solidFill>
                <a:latin typeface="Times New Roman" pitchFamily="18" charset="0"/>
              </a:rPr>
              <a:t>[j].</a:t>
            </a:r>
            <a:r>
              <a:rPr kumimoji="1" lang="en-US" altLang="zh-CN" sz="2000" b="1" dirty="0" err="1">
                <a:solidFill>
                  <a:srgbClr val="000000"/>
                </a:solidFill>
                <a:latin typeface="Times New Roman" pitchFamily="18" charset="0"/>
              </a:rPr>
              <a:t>firstarc</a:t>
            </a:r>
            <a:r>
              <a:rPr kumimoji="1" lang="en-US" altLang="zh-CN" sz="2000" b="1" dirty="0">
                <a:solidFill>
                  <a:srgbClr val="000000"/>
                </a:solidFill>
                <a:latin typeface="Times New Roman" pitchFamily="18" charset="0"/>
              </a:rPr>
              <a:t>;  p; p=p-&gt;</a:t>
            </a:r>
            <a:r>
              <a:rPr kumimoji="1" lang="en-US" altLang="zh-CN" sz="2000" b="1" dirty="0" err="1">
                <a:solidFill>
                  <a:srgbClr val="000000"/>
                </a:solidFill>
                <a:latin typeface="Times New Roman" pitchFamily="18" charset="0"/>
              </a:rPr>
              <a:t>nextarc</a:t>
            </a:r>
            <a:r>
              <a:rPr kumimoji="1" lang="en-US" altLang="zh-CN" sz="2000" b="1" dirty="0">
                <a:solidFill>
                  <a:srgbClr val="000000"/>
                </a:solidFill>
                <a:latin typeface="Times New Roman" pitchFamily="18" charset="0"/>
              </a:rPr>
              <a:t>){</a:t>
            </a: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k=p-&gt;</a:t>
            </a:r>
            <a:r>
              <a:rPr kumimoji="1" lang="en-US" altLang="zh-CN" sz="2000" b="1" dirty="0" err="1">
                <a:solidFill>
                  <a:srgbClr val="000000"/>
                </a:solidFill>
                <a:latin typeface="Times New Roman" pitchFamily="18" charset="0"/>
              </a:rPr>
              <a:t>adjvex</a:t>
            </a: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dut</a:t>
            </a:r>
            <a:r>
              <a:rPr kumimoji="1" lang="en-US" altLang="zh-CN" sz="2000" b="1" dirty="0">
                <a:solidFill>
                  <a:srgbClr val="000000"/>
                </a:solidFill>
                <a:latin typeface="Times New Roman" pitchFamily="18" charset="0"/>
              </a:rPr>
              <a:t>=p-&gt;info;                 //</a:t>
            </a:r>
            <a:r>
              <a:rPr kumimoji="1" lang="en-US" altLang="zh-CN" sz="2000" b="1" dirty="0" err="1">
                <a:solidFill>
                  <a:srgbClr val="000000"/>
                </a:solidFill>
                <a:latin typeface="Times New Roman" pitchFamily="18" charset="0"/>
              </a:rPr>
              <a:t>dut</a:t>
            </a:r>
            <a:r>
              <a:rPr kumimoji="1" lang="en-US" altLang="zh-CN" sz="2000" b="1" dirty="0">
                <a:solidFill>
                  <a:srgbClr val="000000"/>
                </a:solidFill>
                <a:latin typeface="Times New Roman" pitchFamily="18" charset="0"/>
              </a:rPr>
              <a:t>&lt;</a:t>
            </a:r>
            <a:r>
              <a:rPr kumimoji="1" lang="en-US" altLang="zh-CN" sz="2000" b="1" dirty="0" err="1">
                <a:solidFill>
                  <a:srgbClr val="000000"/>
                </a:solidFill>
                <a:latin typeface="Times New Roman" pitchFamily="18" charset="0"/>
              </a:rPr>
              <a:t>j,k</a:t>
            </a:r>
            <a:r>
              <a:rPr kumimoji="1" lang="en-US" altLang="zh-CN" sz="2000" b="1" dirty="0">
                <a:solidFill>
                  <a:srgbClr val="000000"/>
                </a:solidFill>
                <a:latin typeface="Times New Roman" pitchFamily="18" charset="0"/>
              </a:rPr>
              <a:t>&gt;</a:t>
            </a:r>
          </a:p>
          <a:p>
            <a:pPr fontAlgn="base">
              <a:spcBef>
                <a:spcPct val="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if </a:t>
            </a:r>
            <a:r>
              <a:rPr kumimoji="1" lang="en-US" altLang="zh-CN" sz="2000" b="1" dirty="0">
                <a:solidFill>
                  <a:srgbClr val="FF0000"/>
                </a:solidFill>
                <a:latin typeface="Times New Roman" pitchFamily="18" charset="0"/>
              </a:rPr>
              <a:t>(</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[k]-</a:t>
            </a:r>
            <a:r>
              <a:rPr kumimoji="1" lang="en-US" altLang="zh-CN" sz="2000" b="1" dirty="0" err="1">
                <a:solidFill>
                  <a:srgbClr val="FF0000"/>
                </a:solidFill>
                <a:latin typeface="Times New Roman" pitchFamily="18" charset="0"/>
              </a:rPr>
              <a:t>dut</a:t>
            </a:r>
            <a:r>
              <a:rPr kumimoji="1" lang="en-US" altLang="zh-CN" sz="2000" b="1" dirty="0">
                <a:solidFill>
                  <a:srgbClr val="FF0000"/>
                </a:solidFill>
                <a:latin typeface="Times New Roman" pitchFamily="18" charset="0"/>
              </a:rPr>
              <a:t> &lt; </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[j])  </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[j] = </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[k]-</a:t>
            </a:r>
            <a:r>
              <a:rPr kumimoji="1" lang="en-US" altLang="zh-CN" sz="2000" b="1" dirty="0" err="1">
                <a:solidFill>
                  <a:srgbClr val="FF0000"/>
                </a:solidFill>
                <a:latin typeface="Times New Roman" pitchFamily="18" charset="0"/>
              </a:rPr>
              <a:t>dut</a:t>
            </a:r>
            <a:r>
              <a:rPr kumimoji="1" lang="en-US" altLang="zh-CN" sz="2000" b="1" dirty="0">
                <a:solidFill>
                  <a:srgbClr val="FF0000"/>
                </a:solidFill>
                <a:latin typeface="Times New Roman" pitchFamily="18" charset="0"/>
              </a:rPr>
              <a:t>;</a:t>
            </a:r>
          </a:p>
          <a:p>
            <a:pPr fontAlgn="base">
              <a:spcBef>
                <a:spcPct val="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00"/>
                </a:solidFill>
                <a:latin typeface="Times New Roman" pitchFamily="18" charset="0"/>
              </a:rPr>
              <a:t>}//</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for</a:t>
            </a:r>
          </a:p>
          <a:p>
            <a:pPr fontAlgn="base">
              <a:spcBef>
                <a:spcPct val="0"/>
              </a:spcBef>
              <a:spcAft>
                <a:spcPct val="0"/>
              </a:spcAft>
            </a:pPr>
            <a:endParaRPr kumimoji="1" lang="zh-CN" altLang="en-US" sz="2000" b="1" dirty="0">
              <a:solidFill>
                <a:srgbClr val="FF3300"/>
              </a:solidFill>
              <a:latin typeface="Times New Roman" pitchFamily="18" charset="0"/>
            </a:endParaRPr>
          </a:p>
        </p:txBody>
      </p:sp>
      <p:sp>
        <p:nvSpPr>
          <p:cNvPr id="14" name="Text Box 5"/>
          <p:cNvSpPr txBox="1">
            <a:spLocks noChangeArrowheads="1"/>
          </p:cNvSpPr>
          <p:nvPr/>
        </p:nvSpPr>
        <p:spPr bwMode="auto">
          <a:xfrm>
            <a:off x="395288" y="1185878"/>
            <a:ext cx="49418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关键路径算法详解</a:t>
            </a:r>
          </a:p>
        </p:txBody>
      </p:sp>
    </p:spTree>
    <p:extLst>
      <p:ext uri="{BB962C8B-B14F-4D97-AF65-F5344CB8AC3E}">
        <p14:creationId xmlns:p14="http://schemas.microsoft.com/office/powerpoint/2010/main" val="97033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2BC224C2-03D0-461A-A42F-5766F3F78D9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85775" y="1627187"/>
            <a:ext cx="8201025" cy="2769989"/>
          </a:xfrm>
          <a:prstGeom prst="rect">
            <a:avLst/>
          </a:prstGeom>
          <a:noFill/>
          <a:ln w="9525">
            <a:solidFill>
              <a:srgbClr val="0707F9"/>
            </a:solidFill>
            <a:miter lim="800000"/>
            <a:headEnd/>
            <a:tailEnd/>
          </a:ln>
        </p:spPr>
        <p:txBody>
          <a:bodyPr wrap="square" lIns="0" tIns="0" rIns="0" bIns="0">
            <a:spAutoFit/>
          </a:bodyPr>
          <a:lstStyle/>
          <a:p>
            <a:pPr fontAlgn="base">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for</a:t>
            </a:r>
            <a:r>
              <a:rPr kumimoji="1" lang="en-US" altLang="zh-CN" sz="2000" b="1" dirty="0">
                <a:solidFill>
                  <a:srgbClr val="000000"/>
                </a:solidFill>
                <a:latin typeface="Times New Roman" pitchFamily="18" charset="0"/>
              </a:rPr>
              <a:t> (j=0; j&lt;</a:t>
            </a:r>
            <a:r>
              <a:rPr kumimoji="1" lang="en-US" altLang="zh-CN" sz="2000" b="1" dirty="0" err="1">
                <a:solidFill>
                  <a:srgbClr val="000000"/>
                </a:solidFill>
                <a:latin typeface="Times New Roman" pitchFamily="18" charset="0"/>
              </a:rPr>
              <a:t>G.vexnum</a:t>
            </a:r>
            <a:r>
              <a:rPr kumimoji="1" lang="en-US" altLang="zh-CN" sz="2000" b="1" dirty="0">
                <a:solidFill>
                  <a:srgbClr val="000000"/>
                </a:solidFill>
                <a:latin typeface="Times New Roman" pitchFamily="18" charset="0"/>
              </a:rPr>
              <a:t>; ++j) // </a:t>
            </a:r>
            <a:r>
              <a:rPr kumimoji="1" lang="zh-CN" altLang="en-US" sz="2000" b="1" dirty="0">
                <a:solidFill>
                  <a:srgbClr val="000000"/>
                </a:solidFill>
                <a:latin typeface="Times New Roman" pitchFamily="18" charset="0"/>
              </a:rPr>
              <a:t>求</a:t>
            </a:r>
            <a:r>
              <a:rPr kumimoji="1" lang="en-US" altLang="zh-CN" sz="2000" b="1" dirty="0" err="1">
                <a:solidFill>
                  <a:srgbClr val="000000"/>
                </a:solidFill>
                <a:latin typeface="Times New Roman" pitchFamily="18" charset="0"/>
              </a:rPr>
              <a:t>ee,el</a:t>
            </a:r>
            <a:r>
              <a:rPr kumimoji="1" lang="zh-CN" altLang="en-US" sz="2000" b="1" dirty="0">
                <a:solidFill>
                  <a:srgbClr val="000000"/>
                </a:solidFill>
                <a:latin typeface="Times New Roman" pitchFamily="18" charset="0"/>
              </a:rPr>
              <a:t>和关键活动</a:t>
            </a:r>
            <a:endParaRPr kumimoji="1" lang="en-US" altLang="zh-CN" sz="2000" b="1" dirty="0">
              <a:solidFill>
                <a:srgbClr val="000000"/>
              </a:solidFill>
              <a:latin typeface="Times New Roman" pitchFamily="18" charset="0"/>
            </a:endParaRP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for (p=</a:t>
            </a:r>
            <a:r>
              <a:rPr kumimoji="1" lang="en-US" altLang="zh-CN" sz="2000" b="1" dirty="0" err="1">
                <a:solidFill>
                  <a:srgbClr val="000000"/>
                </a:solidFill>
                <a:latin typeface="Times New Roman" pitchFamily="18" charset="0"/>
              </a:rPr>
              <a:t>G.vertices</a:t>
            </a:r>
            <a:r>
              <a:rPr kumimoji="1" lang="en-US" altLang="zh-CN" sz="2000" b="1" dirty="0">
                <a:solidFill>
                  <a:srgbClr val="000000"/>
                </a:solidFill>
                <a:latin typeface="Times New Roman" pitchFamily="18" charset="0"/>
              </a:rPr>
              <a:t>[j].</a:t>
            </a:r>
            <a:r>
              <a:rPr kumimoji="1" lang="en-US" altLang="zh-CN" sz="2000" b="1" dirty="0" err="1">
                <a:solidFill>
                  <a:srgbClr val="000000"/>
                </a:solidFill>
                <a:latin typeface="Times New Roman" pitchFamily="18" charset="0"/>
              </a:rPr>
              <a:t>firstarc</a:t>
            </a:r>
            <a:r>
              <a:rPr kumimoji="1" lang="en-US" altLang="zh-CN" sz="2000" b="1" dirty="0">
                <a:solidFill>
                  <a:srgbClr val="000000"/>
                </a:solidFill>
                <a:latin typeface="Times New Roman" pitchFamily="18" charset="0"/>
              </a:rPr>
              <a:t>;  p; p=p-&gt;</a:t>
            </a:r>
            <a:r>
              <a:rPr kumimoji="1" lang="en-US" altLang="zh-CN" sz="2000" b="1" dirty="0" err="1">
                <a:solidFill>
                  <a:srgbClr val="000000"/>
                </a:solidFill>
                <a:latin typeface="Times New Roman" pitchFamily="18" charset="0"/>
              </a:rPr>
              <a:t>nextarc</a:t>
            </a:r>
            <a:r>
              <a:rPr kumimoji="1" lang="en-US" altLang="zh-CN" sz="2000" b="1" dirty="0">
                <a:solidFill>
                  <a:srgbClr val="000000"/>
                </a:solidFill>
                <a:latin typeface="Times New Roman" pitchFamily="18" charset="0"/>
              </a:rPr>
              <a:t>){</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k=p-&gt;</a:t>
            </a:r>
            <a:r>
              <a:rPr kumimoji="1" lang="en-US" altLang="zh-CN" sz="2000" b="1" dirty="0" err="1">
                <a:solidFill>
                  <a:srgbClr val="000000"/>
                </a:solidFill>
                <a:latin typeface="Times New Roman" pitchFamily="18" charset="0"/>
              </a:rPr>
              <a:t>adjvex;dut</a:t>
            </a:r>
            <a:r>
              <a:rPr kumimoji="1" lang="en-US" altLang="zh-CN" sz="2000" b="1" dirty="0">
                <a:solidFill>
                  <a:srgbClr val="000000"/>
                </a:solidFill>
                <a:latin typeface="Times New Roman" pitchFamily="18" charset="0"/>
              </a:rPr>
              <a:t>=p-&gt;info;   </a:t>
            </a:r>
          </a:p>
          <a:p>
            <a:pPr fontAlgn="base">
              <a:spcBef>
                <a:spcPct val="0"/>
              </a:spcBef>
              <a:spcAft>
                <a:spcPct val="0"/>
              </a:spcAft>
            </a:pP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    </a:t>
            </a:r>
            <a:r>
              <a:rPr kumimoji="1" lang="en-US" altLang="zh-CN" sz="2000" b="1" dirty="0" err="1">
                <a:solidFill>
                  <a:srgbClr val="FF0000"/>
                </a:solidFill>
                <a:latin typeface="Times New Roman" pitchFamily="18" charset="0"/>
              </a:rPr>
              <a:t>ee</a:t>
            </a:r>
            <a:r>
              <a:rPr kumimoji="1" lang="en-US" altLang="zh-CN" sz="2000" b="1" dirty="0">
                <a:solidFill>
                  <a:srgbClr val="FF0000"/>
                </a:solidFill>
                <a:latin typeface="Times New Roman" pitchFamily="18" charset="0"/>
              </a:rPr>
              <a:t> = </a:t>
            </a:r>
            <a:r>
              <a:rPr kumimoji="1" lang="en-US" altLang="zh-CN" sz="2000" b="1" dirty="0" err="1">
                <a:solidFill>
                  <a:srgbClr val="FF0000"/>
                </a:solidFill>
                <a:latin typeface="Times New Roman" pitchFamily="18" charset="0"/>
              </a:rPr>
              <a:t>ve</a:t>
            </a:r>
            <a:r>
              <a:rPr kumimoji="1" lang="en-US" altLang="zh-CN" sz="2000" b="1" dirty="0">
                <a:solidFill>
                  <a:srgbClr val="FF0000"/>
                </a:solidFill>
                <a:latin typeface="Times New Roman" pitchFamily="18" charset="0"/>
              </a:rPr>
              <a:t>[j];  el = </a:t>
            </a:r>
            <a:r>
              <a:rPr kumimoji="1" lang="en-US" altLang="zh-CN" sz="2000" b="1" dirty="0" err="1">
                <a:solidFill>
                  <a:srgbClr val="FF0000"/>
                </a:solidFill>
                <a:latin typeface="Times New Roman" pitchFamily="18" charset="0"/>
              </a:rPr>
              <a:t>vl</a:t>
            </a:r>
            <a:r>
              <a:rPr kumimoji="1" lang="en-US" altLang="zh-CN" sz="2000" b="1" dirty="0">
                <a:solidFill>
                  <a:srgbClr val="FF0000"/>
                </a:solidFill>
                <a:latin typeface="Times New Roman" pitchFamily="18" charset="0"/>
              </a:rPr>
              <a:t>[k]-</a:t>
            </a:r>
            <a:r>
              <a:rPr kumimoji="1" lang="en-US" altLang="zh-CN" sz="2000" b="1" dirty="0" err="1">
                <a:solidFill>
                  <a:srgbClr val="FF0000"/>
                </a:solidFill>
                <a:latin typeface="Times New Roman" pitchFamily="18" charset="0"/>
              </a:rPr>
              <a:t>dut</a:t>
            </a:r>
            <a:r>
              <a:rPr kumimoji="1" lang="en-US" altLang="zh-CN" sz="2000" b="1" dirty="0">
                <a:solidFill>
                  <a:srgbClr val="FF0000"/>
                </a:solidFill>
                <a:latin typeface="Times New Roman" pitchFamily="18" charset="0"/>
              </a:rPr>
              <a:t>;</a:t>
            </a:r>
          </a:p>
          <a:p>
            <a:pPr fontAlgn="base">
              <a:spcBef>
                <a:spcPct val="0"/>
              </a:spcBef>
              <a:spcAft>
                <a:spcPct val="0"/>
              </a:spcAft>
            </a:pP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tag = (</a:t>
            </a:r>
            <a:r>
              <a:rPr kumimoji="1" lang="en-US" altLang="zh-CN" sz="2000" b="1" dirty="0" err="1">
                <a:solidFill>
                  <a:srgbClr val="FF0000"/>
                </a:solidFill>
                <a:latin typeface="Times New Roman" pitchFamily="18" charset="0"/>
              </a:rPr>
              <a:t>ee</a:t>
            </a:r>
            <a:r>
              <a:rPr kumimoji="1" lang="en-US" altLang="zh-CN" sz="2000" b="1" dirty="0">
                <a:solidFill>
                  <a:srgbClr val="FF0000"/>
                </a:solidFill>
                <a:latin typeface="Times New Roman" pitchFamily="18" charset="0"/>
              </a:rPr>
              <a:t>==el) ? '*' : ' ';</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err="1">
                <a:solidFill>
                  <a:srgbClr val="0000FF"/>
                </a:solidFill>
                <a:latin typeface="Times New Roman" pitchFamily="18" charset="0"/>
              </a:rPr>
              <a:t>printf</a:t>
            </a:r>
            <a:r>
              <a:rPr kumimoji="1" lang="en-US" altLang="zh-CN" sz="2000" b="1" dirty="0">
                <a:solidFill>
                  <a:srgbClr val="000000"/>
                </a:solidFill>
                <a:latin typeface="Times New Roman" pitchFamily="18" charset="0"/>
              </a:rPr>
              <a:t>(j, k, </a:t>
            </a:r>
            <a:r>
              <a:rPr kumimoji="1" lang="en-US" altLang="zh-CN" sz="2000" b="1" dirty="0" err="1">
                <a:solidFill>
                  <a:srgbClr val="000000"/>
                </a:solidFill>
                <a:latin typeface="Times New Roman" pitchFamily="18" charset="0"/>
              </a:rPr>
              <a:t>dut</a:t>
            </a: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ee</a:t>
            </a:r>
            <a:r>
              <a:rPr kumimoji="1" lang="en-US" altLang="zh-CN" sz="2000" b="1" dirty="0">
                <a:solidFill>
                  <a:srgbClr val="000000"/>
                </a:solidFill>
                <a:latin typeface="Times New Roman" pitchFamily="18" charset="0"/>
              </a:rPr>
              <a:t>, el, tag); // </a:t>
            </a:r>
            <a:r>
              <a:rPr kumimoji="1" lang="zh-CN" altLang="en-US" sz="2000" b="1" dirty="0">
                <a:solidFill>
                  <a:srgbClr val="000000"/>
                </a:solidFill>
                <a:latin typeface="Times New Roman" pitchFamily="18" charset="0"/>
              </a:rPr>
              <a:t>输出关键活动</a:t>
            </a:r>
            <a:endParaRPr kumimoji="1" lang="en-US" altLang="zh-CN" sz="2000" b="1" dirty="0">
              <a:solidFill>
                <a:srgbClr val="000000"/>
              </a:solidFill>
              <a:latin typeface="Times New Roman" pitchFamily="18" charset="0"/>
            </a:endParaRPr>
          </a:p>
          <a:p>
            <a:pPr fontAlgn="base">
              <a:spcBef>
                <a:spcPct val="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a:solidFill>
                  <a:srgbClr val="0000FF"/>
                </a:solidFill>
                <a:latin typeface="Times New Roman" pitchFamily="18" charset="0"/>
              </a:rPr>
              <a:t>return</a:t>
            </a:r>
            <a:r>
              <a:rPr kumimoji="1" lang="en-US" altLang="zh-CN" sz="2000" b="1" dirty="0">
                <a:solidFill>
                  <a:srgbClr val="000000"/>
                </a:solidFill>
                <a:latin typeface="Times New Roman" pitchFamily="18" charset="0"/>
              </a:rPr>
              <a:t> OK;</a:t>
            </a:r>
          </a:p>
          <a:p>
            <a:pPr fontAlgn="base">
              <a:spcBef>
                <a:spcPct val="0"/>
              </a:spcBef>
              <a:spcAft>
                <a:spcPct val="0"/>
              </a:spcAft>
            </a:pPr>
            <a:r>
              <a:rPr kumimoji="1" lang="en-US" altLang="zh-CN"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CriticalPath</a:t>
            </a:r>
            <a:endParaRPr kumimoji="1" lang="en-US" altLang="zh-CN" sz="2000" b="1" dirty="0">
              <a:solidFill>
                <a:srgbClr val="000000"/>
              </a:solidFill>
              <a:latin typeface="Times New Roman" pitchFamily="18" charset="0"/>
            </a:endParaRPr>
          </a:p>
        </p:txBody>
      </p:sp>
      <p:sp>
        <p:nvSpPr>
          <p:cNvPr id="14" name="Text Box 5"/>
          <p:cNvSpPr txBox="1">
            <a:spLocks noChangeArrowheads="1"/>
          </p:cNvSpPr>
          <p:nvPr/>
        </p:nvSpPr>
        <p:spPr bwMode="auto">
          <a:xfrm>
            <a:off x="395288" y="1157288"/>
            <a:ext cx="4941887"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关键路径算法详解</a:t>
            </a:r>
          </a:p>
        </p:txBody>
      </p:sp>
    </p:spTree>
    <p:extLst>
      <p:ext uri="{BB962C8B-B14F-4D97-AF65-F5344CB8AC3E}">
        <p14:creationId xmlns:p14="http://schemas.microsoft.com/office/powerpoint/2010/main" val="268892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路径、路径长度、简单路径、简单回路</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BAAFA441-A4DD-4887-915E-1E1BE470B17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29337" y="1752600"/>
            <a:ext cx="7543800" cy="4043351"/>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2400" b="1" dirty="0">
                <a:latin typeface="Times New Roman" pitchFamily="18" charset="0"/>
                <a:ea typeface="楷体_GB2312" pitchFamily="49" charset="-122"/>
              </a:rPr>
              <a:t>设图</a:t>
            </a:r>
            <a:r>
              <a:rPr kumimoji="1" lang="en-US" altLang="zh-CN" sz="2400" b="1" dirty="0">
                <a:latin typeface="Times New Roman" pitchFamily="18" charset="0"/>
                <a:ea typeface="楷体_GB2312" pitchFamily="49" charset="-122"/>
              </a:rPr>
              <a:t>G=(V,{VR})</a:t>
            </a:r>
            <a:r>
              <a:rPr kumimoji="1" lang="zh-CN" altLang="en-US" sz="2400" b="1" dirty="0">
                <a:latin typeface="Times New Roman" pitchFamily="18" charset="0"/>
                <a:ea typeface="楷体_GB2312" pitchFamily="49" charset="-122"/>
              </a:rPr>
              <a:t>中的一个顶点序列</a:t>
            </a: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a:latin typeface="Times New Roman" pitchFamily="18" charset="0"/>
                <a:ea typeface="楷体_GB2312" pitchFamily="49" charset="-122"/>
              </a:rPr>
              <a:t>{u=v</a:t>
            </a:r>
            <a:r>
              <a:rPr kumimoji="1" lang="en-US" altLang="zh-CN" sz="2400" b="1" baseline="-25000" dirty="0">
                <a:latin typeface="Times New Roman" pitchFamily="18" charset="0"/>
                <a:ea typeface="楷体_GB2312" pitchFamily="49" charset="-122"/>
              </a:rPr>
              <a:t>i,0</a:t>
            </a:r>
            <a:r>
              <a:rPr kumimoji="1" lang="en-US" altLang="zh-CN" sz="2400" b="1" dirty="0">
                <a:latin typeface="Times New Roman" pitchFamily="18" charset="0"/>
                <a:ea typeface="楷体_GB2312" pitchFamily="49" charset="-122"/>
              </a:rPr>
              <a:t>,v</a:t>
            </a:r>
            <a:r>
              <a:rPr kumimoji="1" lang="en-US" altLang="zh-CN" sz="2400" b="1" baseline="-25000" dirty="0">
                <a:latin typeface="Times New Roman" pitchFamily="18" charset="0"/>
                <a:ea typeface="楷体_GB2312" pitchFamily="49" charset="-122"/>
              </a:rPr>
              <a:t>i,1</a:t>
            </a:r>
            <a:r>
              <a:rPr kumimoji="1" lang="en-US" altLang="zh-CN" sz="2400" b="1" dirty="0">
                <a:latin typeface="Times New Roman" pitchFamily="18" charset="0"/>
                <a:ea typeface="楷体_GB2312" pitchFamily="49" charset="-122"/>
              </a:rPr>
              <a:t>,…,</a:t>
            </a:r>
            <a:r>
              <a:rPr kumimoji="1" lang="en-US" altLang="zh-CN" sz="2400" b="1" dirty="0" err="1">
                <a:latin typeface="Times New Roman" pitchFamily="18" charset="0"/>
                <a:ea typeface="楷体_GB2312" pitchFamily="49" charset="-122"/>
              </a:rPr>
              <a:t>v</a:t>
            </a:r>
            <a:r>
              <a:rPr kumimoji="1" lang="en-US" altLang="zh-CN" sz="2400" b="1" baseline="-25000" dirty="0" err="1">
                <a:latin typeface="Times New Roman" pitchFamily="18" charset="0"/>
                <a:ea typeface="楷体_GB2312" pitchFamily="49" charset="-122"/>
              </a:rPr>
              <a:t>i,m</a:t>
            </a:r>
            <a:r>
              <a:rPr kumimoji="1" lang="en-US" altLang="zh-CN" sz="2400" b="1" dirty="0">
                <a:latin typeface="Times New Roman" pitchFamily="18" charset="0"/>
                <a:ea typeface="楷体_GB2312" pitchFamily="49" charset="-122"/>
              </a:rPr>
              <a:t>=w}</a:t>
            </a:r>
            <a:r>
              <a:rPr kumimoji="1" lang="zh-CN" altLang="en-US" sz="2400" b="1" dirty="0">
                <a:latin typeface="Times New Roman" pitchFamily="18" charset="0"/>
                <a:ea typeface="楷体_GB2312" pitchFamily="49" charset="-122"/>
              </a:rPr>
              <a:t>中，</a:t>
            </a:r>
            <a:r>
              <a:rPr kumimoji="1" lang="en-US" altLang="zh-CN" sz="2400" b="1" dirty="0">
                <a:latin typeface="Times New Roman" pitchFamily="18" charset="0"/>
                <a:ea typeface="楷体_GB2312" pitchFamily="49" charset="-122"/>
              </a:rPr>
              <a:t>(v</a:t>
            </a:r>
            <a:r>
              <a:rPr kumimoji="1" lang="en-US" altLang="zh-CN" sz="2400" b="1" baseline="-25000" dirty="0">
                <a:latin typeface="Times New Roman" pitchFamily="18" charset="0"/>
                <a:ea typeface="楷体_GB2312" pitchFamily="49" charset="-122"/>
              </a:rPr>
              <a:t>i,j-1</a:t>
            </a:r>
            <a:r>
              <a:rPr kumimoji="1" lang="en-US" altLang="zh-CN" sz="2400" b="1" dirty="0">
                <a:latin typeface="Times New Roman" pitchFamily="18" charset="0"/>
                <a:ea typeface="楷体_GB2312" pitchFamily="49" charset="-122"/>
              </a:rPr>
              <a:t>,v</a:t>
            </a:r>
            <a:r>
              <a:rPr kumimoji="1" lang="en-US" altLang="zh-CN" sz="2400" b="1" baseline="-25000" dirty="0">
                <a:latin typeface="Times New Roman" pitchFamily="18" charset="0"/>
                <a:ea typeface="楷体_GB2312" pitchFamily="49" charset="-122"/>
              </a:rPr>
              <a:t>i,j</a:t>
            </a:r>
            <a:r>
              <a:rPr kumimoji="1" lang="en-US" altLang="zh-CN" sz="2400" b="1" dirty="0">
                <a:latin typeface="Times New Roman" pitchFamily="18" charset="0"/>
                <a:ea typeface="楷体_GB2312" pitchFamily="49" charset="-122"/>
              </a:rPr>
              <a:t>) ∈VR, 1&lt;=j&lt;=m,</a:t>
            </a:r>
          </a:p>
          <a:p>
            <a:pPr fontAlgn="base">
              <a:lnSpc>
                <a:spcPct val="120000"/>
              </a:lnSpc>
              <a:spcBef>
                <a:spcPct val="0"/>
              </a:spcBef>
              <a:spcAft>
                <a:spcPct val="0"/>
              </a:spcAft>
            </a:pPr>
            <a:r>
              <a:rPr kumimoji="1" lang="zh-CN" altLang="en-US" sz="2400" b="1" dirty="0">
                <a:latin typeface="Times New Roman" pitchFamily="18" charset="0"/>
                <a:ea typeface="楷体_GB2312" pitchFamily="49" charset="-122"/>
              </a:rPr>
              <a:t>则称从顶点</a:t>
            </a:r>
            <a:r>
              <a:rPr kumimoji="1" lang="en-US" altLang="zh-CN" sz="2400" b="1" dirty="0">
                <a:latin typeface="Times New Roman" pitchFamily="18" charset="0"/>
                <a:ea typeface="楷体_GB2312" pitchFamily="49" charset="-122"/>
              </a:rPr>
              <a:t>u</a:t>
            </a:r>
            <a:r>
              <a:rPr kumimoji="1" lang="zh-CN" altLang="en-US" sz="2400" b="1" dirty="0">
                <a:latin typeface="Times New Roman" pitchFamily="18" charset="0"/>
                <a:ea typeface="楷体_GB2312" pitchFamily="49" charset="-122"/>
              </a:rPr>
              <a:t>到顶点</a:t>
            </a:r>
            <a:r>
              <a:rPr kumimoji="1" lang="en-US" altLang="zh-CN" sz="2400" b="1" dirty="0">
                <a:latin typeface="Times New Roman" pitchFamily="18" charset="0"/>
                <a:ea typeface="楷体_GB2312" pitchFamily="49" charset="-122"/>
              </a:rPr>
              <a:t>w</a:t>
            </a:r>
            <a:r>
              <a:rPr kumimoji="1" lang="zh-CN" altLang="en-US" sz="2400" b="1" dirty="0">
                <a:latin typeface="Times New Roman" pitchFamily="18" charset="0"/>
                <a:ea typeface="楷体_GB2312" pitchFamily="49" charset="-122"/>
              </a:rPr>
              <a:t>之间存在一条</a:t>
            </a:r>
            <a:r>
              <a:rPr kumimoji="1" lang="zh-CN" altLang="en-US" sz="2400" b="1" dirty="0">
                <a:solidFill>
                  <a:srgbClr val="FF0000"/>
                </a:solidFill>
                <a:latin typeface="Times New Roman" pitchFamily="18" charset="0"/>
                <a:ea typeface="楷体_GB2312" pitchFamily="49" charset="-122"/>
              </a:rPr>
              <a:t>路径</a:t>
            </a:r>
            <a:r>
              <a:rPr kumimoji="1" lang="zh-CN" altLang="en-US" sz="2400" b="1" dirty="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latin typeface="Times New Roman" pitchFamily="18" charset="0"/>
                <a:ea typeface="楷体_GB2312" pitchFamily="49" charset="-122"/>
              </a:rPr>
              <a:t>路径上边的数目称作</a:t>
            </a:r>
            <a:r>
              <a:rPr kumimoji="1" lang="zh-CN" altLang="en-US" sz="2400" b="1" dirty="0">
                <a:solidFill>
                  <a:srgbClr val="FF0000"/>
                </a:solidFill>
                <a:latin typeface="Times New Roman" pitchFamily="18" charset="0"/>
                <a:ea typeface="楷体_GB2312" pitchFamily="49" charset="-122"/>
              </a:rPr>
              <a:t>路径长度</a:t>
            </a:r>
            <a:r>
              <a:rPr kumimoji="1" lang="zh-CN" altLang="en-US" sz="2400" b="1" dirty="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latin typeface="Times New Roman" pitchFamily="18" charset="0"/>
                <a:ea typeface="楷体_GB2312" pitchFamily="49" charset="-122"/>
              </a:rPr>
              <a:t>若序列中的</a:t>
            </a:r>
            <a:r>
              <a:rPr kumimoji="1" lang="zh-CN" altLang="en-US" sz="2400" b="1" dirty="0">
                <a:latin typeface="Microsoft YaHei" panose="020B0503020204020204" pitchFamily="34" charset="-122"/>
                <a:ea typeface="Microsoft YaHei" panose="020B0503020204020204" pitchFamily="34" charset="-122"/>
              </a:rPr>
              <a:t>边不重复出现</a:t>
            </a:r>
            <a:r>
              <a:rPr kumimoji="1" lang="zh-CN" altLang="en-US" sz="2400" b="1" dirty="0">
                <a:latin typeface="Times New Roman" pitchFamily="18" charset="0"/>
                <a:ea typeface="楷体_GB2312" pitchFamily="49" charset="-122"/>
              </a:rPr>
              <a:t>，则称作</a:t>
            </a:r>
            <a:r>
              <a:rPr kumimoji="1" lang="zh-CN" altLang="en-US" sz="2400" b="1" dirty="0">
                <a:solidFill>
                  <a:srgbClr val="FF0000"/>
                </a:solidFill>
                <a:latin typeface="Times New Roman" pitchFamily="18" charset="0"/>
                <a:ea typeface="楷体_GB2312" pitchFamily="49" charset="-122"/>
              </a:rPr>
              <a:t>简单路径</a:t>
            </a:r>
            <a:r>
              <a:rPr kumimoji="1" lang="zh-CN" altLang="en-US" sz="2400" b="1" dirty="0">
                <a:latin typeface="Times New Roman" pitchFamily="18" charset="0"/>
                <a:ea typeface="楷体_GB2312" pitchFamily="49" charset="-122"/>
              </a:rPr>
              <a:t>；若路径中的所有顶点和所有边都不重复出现，则称作</a:t>
            </a:r>
            <a:r>
              <a:rPr kumimoji="1" lang="zh-CN" altLang="en-US" sz="2400" b="1" dirty="0">
                <a:solidFill>
                  <a:srgbClr val="FF0000"/>
                </a:solidFill>
                <a:latin typeface="Times New Roman" pitchFamily="18" charset="0"/>
                <a:ea typeface="楷体_GB2312" pitchFamily="49" charset="-122"/>
              </a:rPr>
              <a:t>初级路径</a:t>
            </a:r>
            <a:r>
              <a:rPr kumimoji="1" lang="zh-CN" altLang="en-US" sz="2400" b="1" dirty="0">
                <a:latin typeface="Times New Roman" pitchFamily="18" charset="0"/>
                <a:ea typeface="楷体_GB2312" pitchFamily="49" charset="-122"/>
              </a:rPr>
              <a:t>。</a:t>
            </a: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endParaRPr kumimoji="1" lang="en-US" altLang="zh-CN" sz="2400" b="1" dirty="0">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latin typeface="Times New Roman" pitchFamily="18" charset="0"/>
                <a:ea typeface="楷体_GB2312" pitchFamily="49" charset="-122"/>
              </a:rPr>
              <a:t>若</a:t>
            </a:r>
            <a:r>
              <a:rPr kumimoji="1" lang="en-US" altLang="zh-CN" sz="2400" b="1" dirty="0">
                <a:latin typeface="Times New Roman" pitchFamily="18" charset="0"/>
                <a:ea typeface="楷体_GB2312" pitchFamily="49" charset="-122"/>
              </a:rPr>
              <a:t>u=w</a:t>
            </a:r>
            <a:r>
              <a:rPr kumimoji="1" lang="zh-CN" altLang="en-US" sz="2400" b="1" dirty="0">
                <a:latin typeface="Times New Roman" pitchFamily="18" charset="0"/>
                <a:ea typeface="楷体_GB2312" pitchFamily="49" charset="-122"/>
              </a:rPr>
              <a:t>，则称这条路径为</a:t>
            </a:r>
            <a:r>
              <a:rPr kumimoji="1" lang="zh-CN" altLang="en-US" sz="2400" b="1" dirty="0">
                <a:solidFill>
                  <a:srgbClr val="FF0000"/>
                </a:solidFill>
                <a:latin typeface="Times New Roman" pitchFamily="18" charset="0"/>
                <a:ea typeface="楷体_GB2312" pitchFamily="49" charset="-122"/>
              </a:rPr>
              <a:t>回路</a:t>
            </a:r>
            <a:endParaRPr kumimoji="1" lang="en-US" altLang="zh-CN" sz="2400" b="1" dirty="0">
              <a:latin typeface="Times New Roman" pitchFamily="18" charset="0"/>
              <a:ea typeface="楷体_GB2312" pitchFamily="49" charset="-122"/>
            </a:endParaRPr>
          </a:p>
        </p:txBody>
      </p:sp>
    </p:spTree>
    <p:extLst>
      <p:ext uri="{BB962C8B-B14F-4D97-AF65-F5344CB8AC3E}">
        <p14:creationId xmlns:p14="http://schemas.microsoft.com/office/powerpoint/2010/main" val="328503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9935AC5F-EFAF-4B6F-9412-C70BDFF7435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4"/>
          <a:srcRect/>
          <a:stretch>
            <a:fillRect/>
          </a:stretch>
        </p:blipFill>
        <p:spPr bwMode="auto">
          <a:xfrm>
            <a:off x="972237" y="838200"/>
            <a:ext cx="7200900" cy="6004707"/>
          </a:xfrm>
          <a:prstGeom prst="rect">
            <a:avLst/>
          </a:prstGeom>
          <a:noFill/>
          <a:ln w="9525">
            <a:noFill/>
            <a:miter lim="800000"/>
            <a:headEnd/>
            <a:tailEnd/>
          </a:ln>
        </p:spPr>
      </p:pic>
    </p:spTree>
    <p:extLst>
      <p:ext uri="{BB962C8B-B14F-4D97-AF65-F5344CB8AC3E}">
        <p14:creationId xmlns:p14="http://schemas.microsoft.com/office/powerpoint/2010/main" val="8634142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9.5.2 </a:t>
            </a:r>
            <a:r>
              <a:rPr kumimoji="1" lang="zh-CN" altLang="en-US" sz="3200" b="1" dirty="0">
                <a:latin typeface="Arial" charset="0"/>
                <a:ea typeface="宋体" charset="-122"/>
                <a:cs typeface="+mn-cs"/>
              </a:rPr>
              <a:t>关键路径</a:t>
            </a:r>
          </a:p>
        </p:txBody>
      </p:sp>
      <p:sp>
        <p:nvSpPr>
          <p:cNvPr id="4" name="日期占位符 3"/>
          <p:cNvSpPr>
            <a:spLocks noGrp="1"/>
          </p:cNvSpPr>
          <p:nvPr>
            <p:ph type="dt" sz="half" idx="4294967295"/>
          </p:nvPr>
        </p:nvSpPr>
        <p:spPr>
          <a:xfrm>
            <a:off x="0" y="6356350"/>
            <a:ext cx="2133600" cy="365125"/>
          </a:xfrm>
        </p:spPr>
        <p:txBody>
          <a:bodyPr/>
          <a:lstStyle/>
          <a:p>
            <a:fld id="{F94BCF98-3877-4F4C-B441-DDAE4DA07B41}"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395288" y="1285875"/>
            <a:ext cx="21605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算法分析</a:t>
            </a:r>
          </a:p>
        </p:txBody>
      </p:sp>
      <p:sp>
        <p:nvSpPr>
          <p:cNvPr id="14" name="Rectangle 4"/>
          <p:cNvSpPr>
            <a:spLocks noChangeArrowheads="1"/>
          </p:cNvSpPr>
          <p:nvPr/>
        </p:nvSpPr>
        <p:spPr bwMode="auto">
          <a:xfrm>
            <a:off x="0" y="4637088"/>
            <a:ext cx="9144000" cy="498475"/>
          </a:xfrm>
          <a:prstGeom prst="rect">
            <a:avLst/>
          </a:prstGeom>
          <a:noFill/>
          <a:ln w="9525">
            <a:noFill/>
            <a:miter lim="800000"/>
            <a:headEnd/>
            <a:tailEnd/>
          </a:ln>
          <a:effectLst/>
        </p:spPr>
        <p:txBody>
          <a:bodyPr>
            <a:spAutoFit/>
          </a:bodyPr>
          <a:lstStyle/>
          <a:p>
            <a:pPr eaLnBrk="0" fontAlgn="base" hangingPunct="0">
              <a:lnSpc>
                <a:spcPct val="95000"/>
              </a:lnSpc>
              <a:spcBef>
                <a:spcPct val="0"/>
              </a:spcBef>
              <a:spcAft>
                <a:spcPct val="0"/>
              </a:spcAft>
              <a:defRPr/>
            </a:pPr>
            <a:r>
              <a:rPr kumimoji="1" lang="en-US" altLang="zh-CN" sz="2800" b="1">
                <a:solidFill>
                  <a:srgbClr val="000000"/>
                </a:solidFill>
                <a:effectLst>
                  <a:outerShdw blurRad="38100" dist="38100" dir="2700000" algn="tl">
                    <a:srgbClr val="FFFFFF"/>
                  </a:outerShdw>
                </a:effectLst>
                <a:latin typeface="Times New Roman" pitchFamily="18" charset="0"/>
                <a:ea typeface="楷体_GB2312" pitchFamily="49" charset="-122"/>
              </a:rPr>
              <a:t> </a:t>
            </a:r>
            <a:endParaRPr kumimoji="1" lang="en-US" altLang="zh-CN" sz="2400">
              <a:solidFill>
                <a:srgbClr val="000000"/>
              </a:solidFill>
              <a:latin typeface="Times New Roman" pitchFamily="18" charset="0"/>
            </a:endParaRPr>
          </a:p>
        </p:txBody>
      </p:sp>
      <p:sp>
        <p:nvSpPr>
          <p:cNvPr id="15" name="Rectangle 7"/>
          <p:cNvSpPr>
            <a:spLocks noChangeArrowheads="1"/>
          </p:cNvSpPr>
          <p:nvPr/>
        </p:nvSpPr>
        <p:spPr bwMode="auto">
          <a:xfrm>
            <a:off x="486878" y="2054643"/>
            <a:ext cx="7818922" cy="2491836"/>
          </a:xfrm>
          <a:prstGeom prst="rect">
            <a:avLst/>
          </a:prstGeom>
          <a:noFill/>
          <a:ln w="9525">
            <a:noFill/>
            <a:miter lim="800000"/>
            <a:headEnd/>
            <a:tailEnd/>
          </a:ln>
        </p:spPr>
        <p:txBody>
          <a:bodyPr wrap="square">
            <a:spAutoFit/>
          </a:bodyPr>
          <a:lstStyle/>
          <a:p>
            <a:pPr algn="just" fontAlgn="base">
              <a:lnSpc>
                <a:spcPct val="125000"/>
              </a:lnSpc>
              <a:spcBef>
                <a:spcPct val="0"/>
              </a:spcBef>
              <a:spcAft>
                <a:spcPct val="0"/>
              </a:spcAft>
            </a:pPr>
            <a:r>
              <a:rPr kumimoji="1" lang="zh-CN" altLang="en-US" sz="3200" b="1" dirty="0">
                <a:solidFill>
                  <a:srgbClr val="0000FF"/>
                </a:solidFill>
                <a:latin typeface="Times New Roman" pitchFamily="18" charset="0"/>
              </a:rPr>
              <a:t>在拓扑排序求</a:t>
            </a:r>
            <a:r>
              <a:rPr kumimoji="1" lang="en-US" altLang="zh-CN" sz="3200" b="1" dirty="0" err="1">
                <a:solidFill>
                  <a:srgbClr val="0000FF"/>
                </a:solidFill>
                <a:latin typeface="Times New Roman" pitchFamily="18" charset="0"/>
              </a:rPr>
              <a:t>Ve</a:t>
            </a:r>
            <a:r>
              <a:rPr kumimoji="1" lang="en-US" altLang="zh-CN" sz="3200" b="1" dirty="0">
                <a:solidFill>
                  <a:srgbClr val="0000FF"/>
                </a:solidFill>
                <a:latin typeface="Times New Roman" pitchFamily="18" charset="0"/>
              </a:rPr>
              <a:t>[</a:t>
            </a:r>
            <a:r>
              <a:rPr kumimoji="1" lang="en-US" altLang="zh-CN" sz="3200" b="1" dirty="0" err="1">
                <a:solidFill>
                  <a:srgbClr val="0000FF"/>
                </a:solidFill>
                <a:latin typeface="Times New Roman" pitchFamily="18" charset="0"/>
              </a:rPr>
              <a:t>i</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和逆拓扑有序求</a:t>
            </a:r>
            <a:r>
              <a:rPr kumimoji="1" lang="en-US" altLang="zh-CN" sz="3200" b="1" dirty="0" err="1">
                <a:solidFill>
                  <a:srgbClr val="0000FF"/>
                </a:solidFill>
                <a:latin typeface="Times New Roman" pitchFamily="18" charset="0"/>
              </a:rPr>
              <a:t>Vl</a:t>
            </a:r>
            <a:r>
              <a:rPr kumimoji="1" lang="en-US" altLang="zh-CN" sz="3200" b="1" dirty="0">
                <a:solidFill>
                  <a:srgbClr val="0000FF"/>
                </a:solidFill>
                <a:latin typeface="Times New Roman" pitchFamily="18" charset="0"/>
              </a:rPr>
              <a:t>[</a:t>
            </a:r>
            <a:r>
              <a:rPr kumimoji="1" lang="en-US" altLang="zh-CN" sz="3200" b="1" dirty="0" err="1">
                <a:solidFill>
                  <a:srgbClr val="0000FF"/>
                </a:solidFill>
                <a:latin typeface="Times New Roman" pitchFamily="18" charset="0"/>
              </a:rPr>
              <a:t>i</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时</a:t>
            </a:r>
            <a:r>
              <a:rPr kumimoji="1" lang="en-US" altLang="zh-CN" sz="3200" b="1" dirty="0">
                <a:solidFill>
                  <a:srgbClr val="0000FF"/>
                </a:solidFill>
                <a:latin typeface="Times New Roman" pitchFamily="18" charset="0"/>
              </a:rPr>
              <a:t>, </a:t>
            </a:r>
            <a:r>
              <a:rPr kumimoji="1" lang="zh-CN" altLang="en-US" sz="3200" b="1" dirty="0">
                <a:solidFill>
                  <a:srgbClr val="0000FF"/>
                </a:solidFill>
                <a:latin typeface="Times New Roman" pitchFamily="18" charset="0"/>
              </a:rPr>
              <a:t>所需时间为</a:t>
            </a:r>
            <a:r>
              <a:rPr kumimoji="1" lang="en-US" altLang="zh-CN" sz="3200" b="1" dirty="0">
                <a:solidFill>
                  <a:srgbClr val="0000FF"/>
                </a:solidFill>
                <a:latin typeface="Times New Roman" pitchFamily="18" charset="0"/>
              </a:rPr>
              <a:t>O(</a:t>
            </a:r>
            <a:r>
              <a:rPr kumimoji="1" lang="en-US" altLang="zh-CN" sz="3200" b="1" dirty="0" err="1">
                <a:solidFill>
                  <a:srgbClr val="0000FF"/>
                </a:solidFill>
                <a:latin typeface="Times New Roman" pitchFamily="18" charset="0"/>
              </a:rPr>
              <a:t>n+e</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  </a:t>
            </a:r>
            <a:endParaRPr kumimoji="1" lang="en-US" altLang="zh-CN" sz="3200" b="1" dirty="0">
              <a:solidFill>
                <a:srgbClr val="0000FF"/>
              </a:solidFill>
              <a:latin typeface="Times New Roman" pitchFamily="18" charset="0"/>
            </a:endParaRPr>
          </a:p>
          <a:p>
            <a:pPr algn="just" fontAlgn="base">
              <a:lnSpc>
                <a:spcPct val="125000"/>
              </a:lnSpc>
              <a:spcBef>
                <a:spcPct val="0"/>
              </a:spcBef>
              <a:spcAft>
                <a:spcPct val="0"/>
              </a:spcAft>
            </a:pPr>
            <a:r>
              <a:rPr kumimoji="1" lang="zh-CN" altLang="en-US" sz="3200" b="1" dirty="0">
                <a:solidFill>
                  <a:srgbClr val="0000FF"/>
                </a:solidFill>
                <a:latin typeface="Times New Roman" pitchFamily="18" charset="0"/>
              </a:rPr>
              <a:t>求各个活动的</a:t>
            </a:r>
            <a:r>
              <a:rPr kumimoji="1" lang="en-US" altLang="zh-CN" sz="3200" b="1" dirty="0">
                <a:solidFill>
                  <a:srgbClr val="0000FF"/>
                </a:solidFill>
                <a:latin typeface="Times New Roman" pitchFamily="18" charset="0"/>
              </a:rPr>
              <a:t>e[k]</a:t>
            </a:r>
            <a:r>
              <a:rPr kumimoji="1" lang="zh-CN" altLang="en-US" sz="3200" b="1" dirty="0">
                <a:solidFill>
                  <a:srgbClr val="0000FF"/>
                </a:solidFill>
                <a:latin typeface="Times New Roman" pitchFamily="18" charset="0"/>
              </a:rPr>
              <a:t>和</a:t>
            </a:r>
            <a:r>
              <a:rPr kumimoji="1" lang="en-US" altLang="zh-CN" sz="3200" b="1" dirty="0">
                <a:solidFill>
                  <a:srgbClr val="0000FF"/>
                </a:solidFill>
                <a:latin typeface="Times New Roman" pitchFamily="18" charset="0"/>
              </a:rPr>
              <a:t>l[k]</a:t>
            </a:r>
            <a:r>
              <a:rPr kumimoji="1" lang="zh-CN" altLang="en-US" sz="3200" b="1" dirty="0">
                <a:solidFill>
                  <a:srgbClr val="0000FF"/>
                </a:solidFill>
                <a:latin typeface="Times New Roman" pitchFamily="18" charset="0"/>
              </a:rPr>
              <a:t>时所需时间为</a:t>
            </a:r>
            <a:r>
              <a:rPr kumimoji="1" lang="en-US" altLang="zh-CN" sz="3200" b="1" dirty="0">
                <a:solidFill>
                  <a:srgbClr val="0000FF"/>
                </a:solidFill>
                <a:latin typeface="Times New Roman" pitchFamily="18" charset="0"/>
              </a:rPr>
              <a:t>O(e)</a:t>
            </a:r>
            <a:r>
              <a:rPr kumimoji="1" lang="zh-CN" altLang="en-US" sz="3200" b="1" dirty="0">
                <a:solidFill>
                  <a:srgbClr val="0000FF"/>
                </a:solidFill>
                <a:latin typeface="Times New Roman" pitchFamily="18" charset="0"/>
              </a:rPr>
              <a:t>；</a:t>
            </a:r>
          </a:p>
          <a:p>
            <a:pPr algn="just" fontAlgn="base">
              <a:lnSpc>
                <a:spcPct val="125000"/>
              </a:lnSpc>
              <a:spcBef>
                <a:spcPct val="0"/>
              </a:spcBef>
              <a:spcAft>
                <a:spcPct val="0"/>
              </a:spcAft>
            </a:pPr>
            <a:r>
              <a:rPr kumimoji="1" lang="zh-CN" altLang="en-US" sz="3200" b="1" dirty="0">
                <a:solidFill>
                  <a:srgbClr val="0000FF"/>
                </a:solidFill>
                <a:latin typeface="Times New Roman" pitchFamily="18" charset="0"/>
              </a:rPr>
              <a:t>       总共花费时间仍然是</a:t>
            </a:r>
            <a:r>
              <a:rPr kumimoji="1" lang="en-US" altLang="zh-CN" sz="3200" b="1" dirty="0">
                <a:solidFill>
                  <a:srgbClr val="0000FF"/>
                </a:solidFill>
                <a:latin typeface="Times New Roman" pitchFamily="18" charset="0"/>
              </a:rPr>
              <a:t>O(</a:t>
            </a:r>
            <a:r>
              <a:rPr kumimoji="1" lang="en-US" altLang="zh-CN" sz="3200" b="1" dirty="0" err="1">
                <a:solidFill>
                  <a:srgbClr val="0000FF"/>
                </a:solidFill>
                <a:latin typeface="Times New Roman" pitchFamily="18" charset="0"/>
              </a:rPr>
              <a:t>n+e</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a:t>
            </a:r>
          </a:p>
        </p:txBody>
      </p:sp>
    </p:spTree>
    <p:extLst>
      <p:ext uri="{BB962C8B-B14F-4D97-AF65-F5344CB8AC3E}">
        <p14:creationId xmlns:p14="http://schemas.microsoft.com/office/powerpoint/2010/main" val="42836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132</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50B53F42-74FF-4D47-A008-3CCDCB2D0F8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sp>
        <p:nvSpPr>
          <p:cNvPr id="11" name="页脚占位符 4"/>
          <p:cNvSpPr txBox="1">
            <a:spLocks/>
          </p:cNvSpPr>
          <p:nvPr/>
        </p:nvSpPr>
        <p:spPr>
          <a:xfrm>
            <a:off x="0" y="-29817"/>
            <a:ext cx="28956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00B0F0"/>
                </a:solidFill>
              </a:rPr>
              <a:t>第</a:t>
            </a:r>
            <a:r>
              <a:rPr lang="en-US" altLang="zh-CN" b="1" dirty="0">
                <a:solidFill>
                  <a:srgbClr val="00B0F0"/>
                </a:solidFill>
              </a:rPr>
              <a:t>9</a:t>
            </a:r>
            <a:r>
              <a:rPr lang="zh-CN" altLang="en-US" b="1" dirty="0">
                <a:solidFill>
                  <a:srgbClr val="00B0F0"/>
                </a:solidFill>
              </a:rPr>
              <a:t>章 图</a:t>
            </a: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139825" y="2665413"/>
            <a:ext cx="79248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00"/>
                </a:solidFill>
                <a:latin typeface="Times New Roman" pitchFamily="18" charset="0"/>
              </a:rPr>
              <a:t>V</a:t>
            </a:r>
            <a:r>
              <a:rPr kumimoji="1" lang="en-US" altLang="zh-CN" sz="2400" b="1" baseline="-25000">
                <a:solidFill>
                  <a:srgbClr val="000000"/>
                </a:solidFill>
                <a:latin typeface="Times New Roman" pitchFamily="18" charset="0"/>
              </a:rPr>
              <a:t>1</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2 </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3</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4</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5    </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6</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7</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8        </a:t>
            </a:r>
            <a:r>
              <a:rPr kumimoji="1" lang="en-US" altLang="zh-CN" sz="2400" b="1">
                <a:solidFill>
                  <a:srgbClr val="000000"/>
                </a:solidFill>
                <a:latin typeface="Times New Roman" pitchFamily="18" charset="0"/>
              </a:rPr>
              <a:t>V</a:t>
            </a:r>
            <a:r>
              <a:rPr kumimoji="1" lang="en-US" altLang="zh-CN" sz="2400" b="1" baseline="-25000">
                <a:solidFill>
                  <a:srgbClr val="000000"/>
                </a:solidFill>
                <a:latin typeface="Times New Roman" pitchFamily="18" charset="0"/>
              </a:rPr>
              <a:t>9</a:t>
            </a:r>
            <a:r>
              <a:rPr kumimoji="1" lang="en-US" altLang="zh-CN" sz="2400" b="1">
                <a:solidFill>
                  <a:srgbClr val="000000"/>
                </a:solidFill>
                <a:latin typeface="Times New Roman" pitchFamily="18" charset="0"/>
              </a:rPr>
              <a:t>      V</a:t>
            </a:r>
            <a:r>
              <a:rPr kumimoji="1" lang="en-US" altLang="zh-CN" sz="2400" b="1" baseline="-25000">
                <a:solidFill>
                  <a:srgbClr val="000000"/>
                </a:solidFill>
                <a:latin typeface="Times New Roman" pitchFamily="18" charset="0"/>
              </a:rPr>
              <a:t>10</a:t>
            </a:r>
            <a:r>
              <a:rPr kumimoji="1" lang="en-US" altLang="zh-CN" sz="2400" b="1">
                <a:solidFill>
                  <a:srgbClr val="000000"/>
                </a:solidFill>
                <a:latin typeface="Times New Roman" pitchFamily="18" charset="0"/>
              </a:rPr>
              <a:t> </a:t>
            </a:r>
          </a:p>
        </p:txBody>
      </p:sp>
      <p:sp>
        <p:nvSpPr>
          <p:cNvPr id="14" name="Text Box 3"/>
          <p:cNvSpPr txBox="1">
            <a:spLocks noChangeArrowheads="1"/>
          </p:cNvSpPr>
          <p:nvPr/>
        </p:nvSpPr>
        <p:spPr bwMode="auto">
          <a:xfrm>
            <a:off x="835025" y="2970213"/>
            <a:ext cx="79248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1</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2</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3</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4</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5</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6</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7</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8</a:t>
            </a:r>
            <a:r>
              <a:rPr kumimoji="1" lang="en-US" altLang="zh-CN" sz="2400" b="1">
                <a:solidFill>
                  <a:srgbClr val="3333FF"/>
                </a:solidFill>
                <a:latin typeface="Times New Roman" pitchFamily="18" charset="0"/>
              </a:rPr>
              <a:t>)</a:t>
            </a:r>
            <a:r>
              <a:rPr kumimoji="1" lang="en-US" altLang="zh-CN" sz="2000" b="1">
                <a:solidFill>
                  <a:srgbClr val="3333FF"/>
                </a:solidFill>
                <a:latin typeface="Times New Roman" pitchFamily="18" charset="0"/>
              </a:rPr>
              <a:t>  </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9</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10</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11</a:t>
            </a:r>
            <a:r>
              <a:rPr kumimoji="1" lang="en-US" altLang="zh-CN" sz="2400" b="1">
                <a:solidFill>
                  <a:srgbClr val="3333FF"/>
                </a:solidFill>
                <a:latin typeface="Times New Roman" pitchFamily="18" charset="0"/>
              </a:rPr>
              <a:t>a</a:t>
            </a:r>
            <a:r>
              <a:rPr kumimoji="1" lang="en-US" altLang="zh-CN" sz="2400" b="1" baseline="-25000">
                <a:solidFill>
                  <a:srgbClr val="3333FF"/>
                </a:solidFill>
                <a:latin typeface="Times New Roman" pitchFamily="18" charset="0"/>
              </a:rPr>
              <a:t>13</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12</a:t>
            </a:r>
            <a:r>
              <a:rPr kumimoji="1" lang="en-US" altLang="zh-CN" sz="2400" b="1">
                <a:solidFill>
                  <a:srgbClr val="3333FF"/>
                </a:solidFill>
                <a:latin typeface="Times New Roman" pitchFamily="18" charset="0"/>
              </a:rPr>
              <a:t>)  (a</a:t>
            </a:r>
            <a:r>
              <a:rPr kumimoji="1" lang="en-US" altLang="zh-CN" sz="2400" b="1" baseline="-25000">
                <a:solidFill>
                  <a:srgbClr val="3333FF"/>
                </a:solidFill>
                <a:latin typeface="Times New Roman" pitchFamily="18" charset="0"/>
              </a:rPr>
              <a:t>14</a:t>
            </a:r>
            <a:r>
              <a:rPr kumimoji="1" lang="en-US" altLang="zh-CN" sz="2400" b="1">
                <a:solidFill>
                  <a:srgbClr val="3333FF"/>
                </a:solidFill>
                <a:latin typeface="Times New Roman" pitchFamily="18" charset="0"/>
              </a:rPr>
              <a:t>)</a:t>
            </a:r>
            <a:r>
              <a:rPr kumimoji="1" lang="en-US" altLang="zh-CN" sz="2400" b="1">
                <a:solidFill>
                  <a:srgbClr val="000000"/>
                </a:solidFill>
                <a:latin typeface="Times New Roman" pitchFamily="18" charset="0"/>
              </a:rPr>
              <a:t> </a:t>
            </a:r>
          </a:p>
        </p:txBody>
      </p:sp>
      <p:sp>
        <p:nvSpPr>
          <p:cNvPr id="15" name="Text Box 4"/>
          <p:cNvSpPr txBox="1">
            <a:spLocks noChangeArrowheads="1"/>
          </p:cNvSpPr>
          <p:nvPr/>
        </p:nvSpPr>
        <p:spPr bwMode="auto">
          <a:xfrm>
            <a:off x="431800" y="3438525"/>
            <a:ext cx="1119188"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b="1">
                <a:solidFill>
                  <a:srgbClr val="003300"/>
                </a:solidFill>
                <a:latin typeface="Times New Roman" pitchFamily="18" charset="0"/>
              </a:rPr>
              <a:t>ve</a:t>
            </a:r>
            <a:r>
              <a:rPr kumimoji="1" lang="zh-CN" altLang="en-US" sz="2800" b="1">
                <a:solidFill>
                  <a:srgbClr val="003300"/>
                </a:solidFill>
                <a:latin typeface="Times New Roman" pitchFamily="18" charset="0"/>
              </a:rPr>
              <a:t>：</a:t>
            </a:r>
            <a:endParaRPr kumimoji="1" lang="zh-CN" altLang="en-US" sz="2400" b="1">
              <a:solidFill>
                <a:srgbClr val="003300"/>
              </a:solidFill>
              <a:latin typeface="Times New Roman" pitchFamily="18" charset="0"/>
            </a:endParaRPr>
          </a:p>
        </p:txBody>
      </p:sp>
      <p:sp>
        <p:nvSpPr>
          <p:cNvPr id="16" name="Text Box 5"/>
          <p:cNvSpPr txBox="1">
            <a:spLocks noChangeArrowheads="1"/>
          </p:cNvSpPr>
          <p:nvPr/>
        </p:nvSpPr>
        <p:spPr bwMode="auto">
          <a:xfrm>
            <a:off x="1216025"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0</a:t>
            </a:r>
          </a:p>
        </p:txBody>
      </p:sp>
      <p:sp>
        <p:nvSpPr>
          <p:cNvPr id="17" name="Text Box 6"/>
          <p:cNvSpPr txBox="1">
            <a:spLocks noChangeArrowheads="1"/>
          </p:cNvSpPr>
          <p:nvPr/>
        </p:nvSpPr>
        <p:spPr bwMode="auto">
          <a:xfrm>
            <a:off x="20145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4</a:t>
            </a:r>
          </a:p>
        </p:txBody>
      </p:sp>
      <p:sp>
        <p:nvSpPr>
          <p:cNvPr id="18" name="Text Box 7"/>
          <p:cNvSpPr txBox="1">
            <a:spLocks noChangeArrowheads="1"/>
          </p:cNvSpPr>
          <p:nvPr/>
        </p:nvSpPr>
        <p:spPr bwMode="auto">
          <a:xfrm>
            <a:off x="27765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3</a:t>
            </a:r>
          </a:p>
        </p:txBody>
      </p:sp>
      <p:sp>
        <p:nvSpPr>
          <p:cNvPr id="19" name="Text Box 8"/>
          <p:cNvSpPr txBox="1">
            <a:spLocks noChangeArrowheads="1"/>
          </p:cNvSpPr>
          <p:nvPr/>
        </p:nvSpPr>
        <p:spPr bwMode="auto">
          <a:xfrm>
            <a:off x="36147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2</a:t>
            </a:r>
          </a:p>
        </p:txBody>
      </p:sp>
      <p:sp>
        <p:nvSpPr>
          <p:cNvPr id="20" name="Text Box 9"/>
          <p:cNvSpPr txBox="1">
            <a:spLocks noChangeArrowheads="1"/>
          </p:cNvSpPr>
          <p:nvPr/>
        </p:nvSpPr>
        <p:spPr bwMode="auto">
          <a:xfrm>
            <a:off x="43767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7</a:t>
            </a:r>
          </a:p>
        </p:txBody>
      </p:sp>
      <p:sp>
        <p:nvSpPr>
          <p:cNvPr id="21" name="Text Box 10"/>
          <p:cNvSpPr txBox="1">
            <a:spLocks noChangeArrowheads="1"/>
          </p:cNvSpPr>
          <p:nvPr/>
        </p:nvSpPr>
        <p:spPr bwMode="auto">
          <a:xfrm>
            <a:off x="51387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8</a:t>
            </a:r>
          </a:p>
        </p:txBody>
      </p:sp>
      <p:sp>
        <p:nvSpPr>
          <p:cNvPr id="22" name="Text Box 11"/>
          <p:cNvSpPr txBox="1">
            <a:spLocks noChangeArrowheads="1"/>
          </p:cNvSpPr>
          <p:nvPr/>
        </p:nvSpPr>
        <p:spPr bwMode="auto">
          <a:xfrm>
            <a:off x="59007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13</a:t>
            </a:r>
          </a:p>
        </p:txBody>
      </p:sp>
      <p:sp>
        <p:nvSpPr>
          <p:cNvPr id="23" name="Text Box 12"/>
          <p:cNvSpPr txBox="1">
            <a:spLocks noChangeArrowheads="1"/>
          </p:cNvSpPr>
          <p:nvPr/>
        </p:nvSpPr>
        <p:spPr bwMode="auto">
          <a:xfrm>
            <a:off x="68151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10</a:t>
            </a:r>
          </a:p>
        </p:txBody>
      </p:sp>
      <p:sp>
        <p:nvSpPr>
          <p:cNvPr id="24" name="Text Box 13"/>
          <p:cNvSpPr txBox="1">
            <a:spLocks noChangeArrowheads="1"/>
          </p:cNvSpPr>
          <p:nvPr/>
        </p:nvSpPr>
        <p:spPr bwMode="auto">
          <a:xfrm>
            <a:off x="7500938"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15</a:t>
            </a:r>
          </a:p>
        </p:txBody>
      </p:sp>
      <p:sp>
        <p:nvSpPr>
          <p:cNvPr id="25" name="Text Box 14"/>
          <p:cNvSpPr txBox="1">
            <a:spLocks noChangeArrowheads="1"/>
          </p:cNvSpPr>
          <p:nvPr/>
        </p:nvSpPr>
        <p:spPr bwMode="auto">
          <a:xfrm>
            <a:off x="8226425" y="35036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3300"/>
                </a:solidFill>
                <a:latin typeface="Times New Roman" pitchFamily="18" charset="0"/>
              </a:rPr>
              <a:t>21</a:t>
            </a:r>
          </a:p>
        </p:txBody>
      </p:sp>
      <p:sp>
        <p:nvSpPr>
          <p:cNvPr id="26" name="Text Box 15"/>
          <p:cNvSpPr txBox="1">
            <a:spLocks noChangeArrowheads="1"/>
          </p:cNvSpPr>
          <p:nvPr/>
        </p:nvSpPr>
        <p:spPr bwMode="auto">
          <a:xfrm>
            <a:off x="487363" y="4705350"/>
            <a:ext cx="814387"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b="1">
                <a:solidFill>
                  <a:srgbClr val="0000CC"/>
                </a:solidFill>
                <a:latin typeface="Times New Roman" pitchFamily="18" charset="0"/>
              </a:rPr>
              <a:t>e</a:t>
            </a:r>
            <a:r>
              <a:rPr kumimoji="1" lang="zh-CN" altLang="en-US" sz="2800" b="1">
                <a:solidFill>
                  <a:srgbClr val="0000CC"/>
                </a:solidFill>
                <a:latin typeface="Times New Roman" pitchFamily="18" charset="0"/>
              </a:rPr>
              <a:t>：</a:t>
            </a:r>
            <a:endParaRPr kumimoji="1" lang="zh-CN" altLang="en-US" sz="2400" b="1">
              <a:solidFill>
                <a:srgbClr val="0000CC"/>
              </a:solidFill>
              <a:latin typeface="Times New Roman" pitchFamily="18" charset="0"/>
            </a:endParaRPr>
          </a:p>
        </p:txBody>
      </p:sp>
      <p:sp>
        <p:nvSpPr>
          <p:cNvPr id="27" name="Text Box 16"/>
          <p:cNvSpPr txBox="1">
            <a:spLocks noChangeArrowheads="1"/>
          </p:cNvSpPr>
          <p:nvPr/>
        </p:nvSpPr>
        <p:spPr bwMode="auto">
          <a:xfrm>
            <a:off x="850900" y="4752975"/>
            <a:ext cx="1371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(0  0  0)</a:t>
            </a:r>
          </a:p>
        </p:txBody>
      </p:sp>
      <p:sp>
        <p:nvSpPr>
          <p:cNvPr id="28" name="Text Box 17"/>
          <p:cNvSpPr txBox="1">
            <a:spLocks noChangeArrowheads="1"/>
          </p:cNvSpPr>
          <p:nvPr/>
        </p:nvSpPr>
        <p:spPr bwMode="auto">
          <a:xfrm>
            <a:off x="1917700" y="4752975"/>
            <a:ext cx="7620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(4)</a:t>
            </a:r>
          </a:p>
        </p:txBody>
      </p:sp>
      <p:sp>
        <p:nvSpPr>
          <p:cNvPr id="29" name="Text Box 18"/>
          <p:cNvSpPr txBox="1">
            <a:spLocks noChangeArrowheads="1"/>
          </p:cNvSpPr>
          <p:nvPr/>
        </p:nvSpPr>
        <p:spPr bwMode="auto">
          <a:xfrm>
            <a:off x="2451100" y="4752975"/>
            <a:ext cx="990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(3  3)</a:t>
            </a:r>
          </a:p>
        </p:txBody>
      </p:sp>
      <p:sp>
        <p:nvSpPr>
          <p:cNvPr id="30" name="Text Box 19"/>
          <p:cNvSpPr txBox="1">
            <a:spLocks noChangeArrowheads="1"/>
          </p:cNvSpPr>
          <p:nvPr/>
        </p:nvSpPr>
        <p:spPr bwMode="auto">
          <a:xfrm>
            <a:off x="3517900" y="4752975"/>
            <a:ext cx="6858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(2)</a:t>
            </a:r>
          </a:p>
        </p:txBody>
      </p:sp>
      <p:sp>
        <p:nvSpPr>
          <p:cNvPr id="31" name="Text Box 20"/>
          <p:cNvSpPr txBox="1">
            <a:spLocks noChangeArrowheads="1"/>
          </p:cNvSpPr>
          <p:nvPr/>
        </p:nvSpPr>
        <p:spPr bwMode="auto">
          <a:xfrm>
            <a:off x="4279900" y="4752975"/>
            <a:ext cx="7620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(7)</a:t>
            </a:r>
          </a:p>
        </p:txBody>
      </p:sp>
      <p:sp>
        <p:nvSpPr>
          <p:cNvPr id="32" name="Text Box 21"/>
          <p:cNvSpPr txBox="1">
            <a:spLocks noChangeArrowheads="1"/>
          </p:cNvSpPr>
          <p:nvPr/>
        </p:nvSpPr>
        <p:spPr bwMode="auto">
          <a:xfrm>
            <a:off x="4813300" y="4752975"/>
            <a:ext cx="914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(8  8)</a:t>
            </a:r>
          </a:p>
        </p:txBody>
      </p:sp>
      <p:sp>
        <p:nvSpPr>
          <p:cNvPr id="33" name="Text Box 22"/>
          <p:cNvSpPr txBox="1">
            <a:spLocks noChangeArrowheads="1"/>
          </p:cNvSpPr>
          <p:nvPr/>
        </p:nvSpPr>
        <p:spPr bwMode="auto">
          <a:xfrm>
            <a:off x="5575300" y="4752975"/>
            <a:ext cx="1219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(13  13)</a:t>
            </a:r>
          </a:p>
        </p:txBody>
      </p:sp>
      <p:sp>
        <p:nvSpPr>
          <p:cNvPr id="34" name="Text Box 23"/>
          <p:cNvSpPr txBox="1">
            <a:spLocks noChangeArrowheads="1"/>
          </p:cNvSpPr>
          <p:nvPr/>
        </p:nvSpPr>
        <p:spPr bwMode="auto">
          <a:xfrm>
            <a:off x="6718300" y="4752975"/>
            <a:ext cx="7620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(10)</a:t>
            </a:r>
          </a:p>
        </p:txBody>
      </p:sp>
      <p:sp>
        <p:nvSpPr>
          <p:cNvPr id="35" name="Text Box 24"/>
          <p:cNvSpPr txBox="1">
            <a:spLocks noChangeArrowheads="1"/>
          </p:cNvSpPr>
          <p:nvPr/>
        </p:nvSpPr>
        <p:spPr bwMode="auto">
          <a:xfrm>
            <a:off x="7404100" y="4752975"/>
            <a:ext cx="7620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(15)</a:t>
            </a:r>
          </a:p>
        </p:txBody>
      </p:sp>
      <p:sp>
        <p:nvSpPr>
          <p:cNvPr id="36" name="Text Box 25"/>
          <p:cNvSpPr txBox="1">
            <a:spLocks noChangeArrowheads="1"/>
          </p:cNvSpPr>
          <p:nvPr/>
        </p:nvSpPr>
        <p:spPr bwMode="auto">
          <a:xfrm>
            <a:off x="395288" y="3971925"/>
            <a:ext cx="1119187"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b="1">
                <a:solidFill>
                  <a:srgbClr val="006600"/>
                </a:solidFill>
                <a:latin typeface="Times New Roman" pitchFamily="18" charset="0"/>
              </a:rPr>
              <a:t>vl</a:t>
            </a:r>
            <a:r>
              <a:rPr kumimoji="1" lang="zh-CN" altLang="en-US" sz="2800" b="1">
                <a:solidFill>
                  <a:srgbClr val="006600"/>
                </a:solidFill>
                <a:latin typeface="Times New Roman" pitchFamily="18" charset="0"/>
              </a:rPr>
              <a:t>：</a:t>
            </a:r>
            <a:endParaRPr kumimoji="1" lang="zh-CN" altLang="en-US" sz="2400" b="1">
              <a:solidFill>
                <a:srgbClr val="006600"/>
              </a:solidFill>
              <a:latin typeface="Times New Roman" pitchFamily="18" charset="0"/>
            </a:endParaRPr>
          </a:p>
        </p:txBody>
      </p:sp>
      <p:sp>
        <p:nvSpPr>
          <p:cNvPr id="37" name="Text Box 26"/>
          <p:cNvSpPr txBox="1">
            <a:spLocks noChangeArrowheads="1"/>
          </p:cNvSpPr>
          <p:nvPr/>
        </p:nvSpPr>
        <p:spPr bwMode="auto">
          <a:xfrm>
            <a:off x="12160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0</a:t>
            </a:r>
          </a:p>
        </p:txBody>
      </p:sp>
      <p:sp>
        <p:nvSpPr>
          <p:cNvPr id="38" name="Text Box 27"/>
          <p:cNvSpPr txBox="1">
            <a:spLocks noChangeArrowheads="1"/>
          </p:cNvSpPr>
          <p:nvPr/>
        </p:nvSpPr>
        <p:spPr bwMode="auto">
          <a:xfrm>
            <a:off x="19780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006600"/>
                </a:solidFill>
                <a:latin typeface="Times New Roman" pitchFamily="18" charset="0"/>
              </a:rPr>
              <a:t>4</a:t>
            </a:r>
          </a:p>
        </p:txBody>
      </p:sp>
      <p:sp>
        <p:nvSpPr>
          <p:cNvPr id="39" name="Text Box 28"/>
          <p:cNvSpPr txBox="1">
            <a:spLocks noChangeArrowheads="1"/>
          </p:cNvSpPr>
          <p:nvPr/>
        </p:nvSpPr>
        <p:spPr bwMode="auto">
          <a:xfrm>
            <a:off x="27400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006600"/>
                </a:solidFill>
                <a:latin typeface="Times New Roman" pitchFamily="18" charset="0"/>
              </a:rPr>
              <a:t>3</a:t>
            </a:r>
          </a:p>
        </p:txBody>
      </p:sp>
      <p:sp>
        <p:nvSpPr>
          <p:cNvPr id="40" name="Text Box 29"/>
          <p:cNvSpPr txBox="1">
            <a:spLocks noChangeArrowheads="1"/>
          </p:cNvSpPr>
          <p:nvPr/>
        </p:nvSpPr>
        <p:spPr bwMode="auto">
          <a:xfrm>
            <a:off x="3616527" y="4017962"/>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006600"/>
                </a:solidFill>
                <a:latin typeface="Times New Roman" pitchFamily="18" charset="0"/>
              </a:rPr>
              <a:t>4</a:t>
            </a:r>
          </a:p>
        </p:txBody>
      </p:sp>
      <p:sp>
        <p:nvSpPr>
          <p:cNvPr id="41" name="Text Box 30"/>
          <p:cNvSpPr txBox="1">
            <a:spLocks noChangeArrowheads="1"/>
          </p:cNvSpPr>
          <p:nvPr/>
        </p:nvSpPr>
        <p:spPr bwMode="auto">
          <a:xfrm>
            <a:off x="4378527" y="4037012"/>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7</a:t>
            </a:r>
          </a:p>
        </p:txBody>
      </p:sp>
      <p:sp>
        <p:nvSpPr>
          <p:cNvPr id="42" name="Text Box 31"/>
          <p:cNvSpPr txBox="1">
            <a:spLocks noChangeArrowheads="1"/>
          </p:cNvSpPr>
          <p:nvPr/>
        </p:nvSpPr>
        <p:spPr bwMode="auto">
          <a:xfrm>
            <a:off x="51022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8</a:t>
            </a:r>
          </a:p>
        </p:txBody>
      </p:sp>
      <p:sp>
        <p:nvSpPr>
          <p:cNvPr id="43" name="Text Box 32"/>
          <p:cNvSpPr txBox="1">
            <a:spLocks noChangeArrowheads="1"/>
          </p:cNvSpPr>
          <p:nvPr/>
        </p:nvSpPr>
        <p:spPr bwMode="auto">
          <a:xfrm>
            <a:off x="58642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13</a:t>
            </a:r>
          </a:p>
        </p:txBody>
      </p:sp>
      <p:sp>
        <p:nvSpPr>
          <p:cNvPr id="44" name="Text Box 33"/>
          <p:cNvSpPr txBox="1">
            <a:spLocks noChangeArrowheads="1"/>
          </p:cNvSpPr>
          <p:nvPr/>
        </p:nvSpPr>
        <p:spPr bwMode="auto">
          <a:xfrm>
            <a:off x="67786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11</a:t>
            </a:r>
          </a:p>
        </p:txBody>
      </p:sp>
      <p:sp>
        <p:nvSpPr>
          <p:cNvPr id="45" name="Text Box 34"/>
          <p:cNvSpPr txBox="1">
            <a:spLocks noChangeArrowheads="1"/>
          </p:cNvSpPr>
          <p:nvPr/>
        </p:nvSpPr>
        <p:spPr bwMode="auto">
          <a:xfrm>
            <a:off x="74644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16</a:t>
            </a:r>
          </a:p>
        </p:txBody>
      </p:sp>
      <p:sp>
        <p:nvSpPr>
          <p:cNvPr id="46" name="Text Box 35"/>
          <p:cNvSpPr txBox="1">
            <a:spLocks noChangeArrowheads="1"/>
          </p:cNvSpPr>
          <p:nvPr/>
        </p:nvSpPr>
        <p:spPr bwMode="auto">
          <a:xfrm>
            <a:off x="8226425" y="4037013"/>
            <a:ext cx="5334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6600"/>
                </a:solidFill>
                <a:latin typeface="Times New Roman" pitchFamily="18" charset="0"/>
              </a:rPr>
              <a:t>21</a:t>
            </a:r>
          </a:p>
        </p:txBody>
      </p:sp>
      <p:sp>
        <p:nvSpPr>
          <p:cNvPr id="47" name="Text Box 39"/>
          <p:cNvSpPr txBox="1">
            <a:spLocks noChangeArrowheads="1"/>
          </p:cNvSpPr>
          <p:nvPr/>
        </p:nvSpPr>
        <p:spPr bwMode="auto">
          <a:xfrm>
            <a:off x="4264025" y="4572000"/>
            <a:ext cx="533400" cy="457200"/>
          </a:xfrm>
          <a:prstGeom prst="rect">
            <a:avLst/>
          </a:prstGeom>
          <a:noFill/>
          <a:ln w="9525">
            <a:noFill/>
            <a:miter lim="800000"/>
            <a:headEnd/>
            <a:tailEnd/>
          </a:ln>
        </p:spPr>
        <p:txBody>
          <a:bodyPr>
            <a:spAutoFit/>
          </a:bodyPr>
          <a:lstStyle/>
          <a:p>
            <a:pPr fontAlgn="base">
              <a:spcBef>
                <a:spcPct val="50000"/>
              </a:spcBef>
              <a:spcAft>
                <a:spcPct val="0"/>
              </a:spcAft>
            </a:pPr>
            <a:endParaRPr kumimoji="1" lang="en-US" altLang="zh-CN" sz="2400" b="1">
              <a:solidFill>
                <a:srgbClr val="000000"/>
              </a:solidFill>
              <a:latin typeface="Times New Roman" pitchFamily="18" charset="0"/>
            </a:endParaRPr>
          </a:p>
        </p:txBody>
      </p:sp>
      <p:sp>
        <p:nvSpPr>
          <p:cNvPr id="48" name="Text Box 43"/>
          <p:cNvSpPr txBox="1">
            <a:spLocks noChangeArrowheads="1"/>
          </p:cNvSpPr>
          <p:nvPr/>
        </p:nvSpPr>
        <p:spPr bwMode="auto">
          <a:xfrm>
            <a:off x="1333500" y="5972175"/>
            <a:ext cx="6286500" cy="457200"/>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itchFamily="18" charset="0"/>
              </a:rPr>
              <a:t>关键活动： </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1</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2</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4</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6 </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8 </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9 </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a</a:t>
            </a:r>
            <a:r>
              <a:rPr kumimoji="1" lang="en-US" altLang="zh-CN" sz="2400" b="1" i="0" u="none" strike="noStrike" kern="0" cap="none" spc="0" normalizeH="0" baseline="-25000" noProof="0" dirty="0">
                <a:ln>
                  <a:noFill/>
                </a:ln>
                <a:solidFill>
                  <a:srgbClr val="000000"/>
                </a:solidFill>
                <a:effectLst/>
                <a:uLnTx/>
                <a:uFillTx/>
                <a:latin typeface="Times New Roman" pitchFamily="18" charset="0"/>
              </a:rPr>
              <a:t>13</a:t>
            </a:r>
            <a:r>
              <a:rPr kumimoji="1" lang="zh-CN" altLang="en-US" sz="2400" b="1" i="0" u="none" strike="noStrike" kern="0" cap="none" spc="0" normalizeH="0" baseline="-25000" noProof="0" dirty="0">
                <a:ln>
                  <a:noFill/>
                </a:ln>
                <a:solidFill>
                  <a:srgbClr val="000000"/>
                </a:solidFill>
                <a:effectLst/>
                <a:uLnTx/>
                <a:uFillTx/>
                <a:latin typeface="Times New Roman" pitchFamily="18" charset="0"/>
              </a:rPr>
              <a:t>；</a:t>
            </a:r>
          </a:p>
        </p:txBody>
      </p:sp>
      <p:sp>
        <p:nvSpPr>
          <p:cNvPr id="49" name="Text Box 44"/>
          <p:cNvSpPr txBox="1">
            <a:spLocks noChangeArrowheads="1"/>
          </p:cNvSpPr>
          <p:nvPr/>
        </p:nvSpPr>
        <p:spPr bwMode="auto">
          <a:xfrm>
            <a:off x="1333500" y="6400800"/>
            <a:ext cx="6215063" cy="457200"/>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itchFamily="18" charset="0"/>
              </a:rPr>
              <a:t>关键路径： </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1</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2</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5</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7</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10</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   </a:t>
            </a:r>
            <a:r>
              <a:rPr kumimoji="1" lang="zh-CN" altLang="en-US" sz="2400" b="1" i="0" u="none" strike="noStrike" kern="0" cap="none" spc="0" normalizeH="0" baseline="0" noProof="0" dirty="0">
                <a:ln>
                  <a:noFill/>
                </a:ln>
                <a:solidFill>
                  <a:srgbClr val="0000FF"/>
                </a:solidFill>
                <a:effectLst/>
                <a:uLnTx/>
                <a:uFillTx/>
                <a:latin typeface="Times New Roman" pitchFamily="18" charset="0"/>
              </a:rPr>
              <a:t>和   </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1</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3</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6</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7</a:t>
            </a:r>
            <a:r>
              <a:rPr kumimoji="1" lang="en-US" altLang="zh-CN" sz="24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400" b="1" i="0" u="none" strike="noStrike" kern="0" cap="none" spc="0" normalizeH="0" baseline="-25000" noProof="0" dirty="0">
                <a:ln>
                  <a:noFill/>
                </a:ln>
                <a:solidFill>
                  <a:srgbClr val="0000FF"/>
                </a:solidFill>
                <a:effectLst/>
                <a:uLnTx/>
                <a:uFillTx/>
                <a:latin typeface="Times New Roman" pitchFamily="18" charset="0"/>
              </a:rPr>
              <a:t>10 </a:t>
            </a:r>
            <a:r>
              <a:rPr kumimoji="1" lang="zh-CN" altLang="en-US" sz="2400" b="0" i="0" u="none" strike="noStrike" kern="0" cap="none" spc="0" normalizeH="0" baseline="-25000" noProof="0" dirty="0">
                <a:ln>
                  <a:noFill/>
                </a:ln>
                <a:solidFill>
                  <a:srgbClr val="0000FF"/>
                </a:solidFill>
                <a:effectLst/>
                <a:uLnTx/>
                <a:uFillTx/>
                <a:latin typeface="Times New Roman" pitchFamily="18" charset="0"/>
              </a:rPr>
              <a:t>。</a:t>
            </a:r>
            <a:endParaRPr kumimoji="1" lang="zh-CN" altLang="en-US" sz="2400" b="1" i="0" u="none" strike="noStrike" kern="0" cap="none" spc="0" normalizeH="0" baseline="-25000" noProof="0" dirty="0">
              <a:ln>
                <a:noFill/>
              </a:ln>
              <a:solidFill>
                <a:srgbClr val="0000FF"/>
              </a:solidFill>
              <a:effectLst/>
              <a:uLnTx/>
              <a:uFillTx/>
              <a:latin typeface="Times New Roman" pitchFamily="18" charset="0"/>
            </a:endParaRPr>
          </a:p>
        </p:txBody>
      </p:sp>
      <p:sp>
        <p:nvSpPr>
          <p:cNvPr id="50" name="Text Box 45"/>
          <p:cNvSpPr txBox="1">
            <a:spLocks noChangeArrowheads="1"/>
          </p:cNvSpPr>
          <p:nvPr/>
        </p:nvSpPr>
        <p:spPr bwMode="auto">
          <a:xfrm>
            <a:off x="8242300" y="4752975"/>
            <a:ext cx="609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CC"/>
                </a:solidFill>
                <a:latin typeface="Times New Roman" pitchFamily="18" charset="0"/>
              </a:rPr>
              <a:t>21</a:t>
            </a:r>
          </a:p>
        </p:txBody>
      </p:sp>
      <p:grpSp>
        <p:nvGrpSpPr>
          <p:cNvPr id="51" name="Group 46"/>
          <p:cNvGrpSpPr>
            <a:grpSpLocks/>
          </p:cNvGrpSpPr>
          <p:nvPr/>
        </p:nvGrpSpPr>
        <p:grpSpPr bwMode="auto">
          <a:xfrm>
            <a:off x="1643063" y="214313"/>
            <a:ext cx="6715125" cy="2438400"/>
            <a:chOff x="384" y="480"/>
            <a:chExt cx="3360" cy="1488"/>
          </a:xfrm>
        </p:grpSpPr>
        <p:grpSp>
          <p:nvGrpSpPr>
            <p:cNvPr id="52" name="Group 47"/>
            <p:cNvGrpSpPr>
              <a:grpSpLocks/>
            </p:cNvGrpSpPr>
            <p:nvPr/>
          </p:nvGrpSpPr>
          <p:grpSpPr bwMode="auto">
            <a:xfrm>
              <a:off x="384" y="576"/>
              <a:ext cx="3360" cy="1392"/>
              <a:chOff x="384" y="576"/>
              <a:chExt cx="3360" cy="1392"/>
            </a:xfrm>
          </p:grpSpPr>
          <p:grpSp>
            <p:nvGrpSpPr>
              <p:cNvPr id="67" name="Group 48"/>
              <p:cNvGrpSpPr>
                <a:grpSpLocks/>
              </p:cNvGrpSpPr>
              <p:nvPr/>
            </p:nvGrpSpPr>
            <p:grpSpPr bwMode="auto">
              <a:xfrm>
                <a:off x="384" y="1104"/>
                <a:ext cx="384" cy="288"/>
                <a:chOff x="480" y="2640"/>
                <a:chExt cx="384" cy="288"/>
              </a:xfrm>
            </p:grpSpPr>
            <p:sp>
              <p:nvSpPr>
                <p:cNvPr id="109" name="Oval 49"/>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10" name="Text Box 50"/>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1</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68" name="Group 51"/>
              <p:cNvGrpSpPr>
                <a:grpSpLocks/>
              </p:cNvGrpSpPr>
              <p:nvPr/>
            </p:nvGrpSpPr>
            <p:grpSpPr bwMode="auto">
              <a:xfrm>
                <a:off x="912" y="576"/>
                <a:ext cx="384" cy="288"/>
                <a:chOff x="480" y="2640"/>
                <a:chExt cx="384" cy="288"/>
              </a:xfrm>
            </p:grpSpPr>
            <p:sp>
              <p:nvSpPr>
                <p:cNvPr id="107" name="Oval 52"/>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08" name="Text Box 53"/>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2</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69" name="Group 54"/>
              <p:cNvGrpSpPr>
                <a:grpSpLocks/>
              </p:cNvGrpSpPr>
              <p:nvPr/>
            </p:nvGrpSpPr>
            <p:grpSpPr bwMode="auto">
              <a:xfrm>
                <a:off x="912" y="1104"/>
                <a:ext cx="384" cy="288"/>
                <a:chOff x="480" y="2640"/>
                <a:chExt cx="384" cy="288"/>
              </a:xfrm>
            </p:grpSpPr>
            <p:sp>
              <p:nvSpPr>
                <p:cNvPr id="105" name="Oval 55"/>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06" name="Text Box 56"/>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3</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0" name="Group 57"/>
              <p:cNvGrpSpPr>
                <a:grpSpLocks/>
              </p:cNvGrpSpPr>
              <p:nvPr/>
            </p:nvGrpSpPr>
            <p:grpSpPr bwMode="auto">
              <a:xfrm>
                <a:off x="1680" y="1392"/>
                <a:ext cx="384" cy="288"/>
                <a:chOff x="480" y="2640"/>
                <a:chExt cx="384" cy="288"/>
              </a:xfrm>
            </p:grpSpPr>
            <p:sp>
              <p:nvSpPr>
                <p:cNvPr id="103" name="Oval 58"/>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04" name="Text Box 59"/>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6</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1" name="Group 60"/>
              <p:cNvGrpSpPr>
                <a:grpSpLocks/>
              </p:cNvGrpSpPr>
              <p:nvPr/>
            </p:nvGrpSpPr>
            <p:grpSpPr bwMode="auto">
              <a:xfrm>
                <a:off x="912" y="1680"/>
                <a:ext cx="384" cy="288"/>
                <a:chOff x="480" y="2640"/>
                <a:chExt cx="384" cy="288"/>
              </a:xfrm>
            </p:grpSpPr>
            <p:sp>
              <p:nvSpPr>
                <p:cNvPr id="101" name="Oval 61"/>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02" name="Text Box 62"/>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V4</a:t>
                  </a:r>
                </a:p>
              </p:txBody>
            </p:sp>
          </p:grpSp>
          <p:grpSp>
            <p:nvGrpSpPr>
              <p:cNvPr id="72" name="Group 63"/>
              <p:cNvGrpSpPr>
                <a:grpSpLocks/>
              </p:cNvGrpSpPr>
              <p:nvPr/>
            </p:nvGrpSpPr>
            <p:grpSpPr bwMode="auto">
              <a:xfrm>
                <a:off x="1680" y="576"/>
                <a:ext cx="384" cy="288"/>
                <a:chOff x="480" y="2640"/>
                <a:chExt cx="384" cy="288"/>
              </a:xfrm>
            </p:grpSpPr>
            <p:sp>
              <p:nvSpPr>
                <p:cNvPr id="99" name="Oval 64"/>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100" name="Text Box 65"/>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5</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3" name="Group 66"/>
              <p:cNvGrpSpPr>
                <a:grpSpLocks/>
              </p:cNvGrpSpPr>
              <p:nvPr/>
            </p:nvGrpSpPr>
            <p:grpSpPr bwMode="auto">
              <a:xfrm>
                <a:off x="2400" y="576"/>
                <a:ext cx="384" cy="288"/>
                <a:chOff x="480" y="2640"/>
                <a:chExt cx="384" cy="288"/>
              </a:xfrm>
            </p:grpSpPr>
            <p:sp>
              <p:nvSpPr>
                <p:cNvPr id="97" name="Oval 67"/>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98" name="Text Box 68"/>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7</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4" name="Group 69"/>
              <p:cNvGrpSpPr>
                <a:grpSpLocks/>
              </p:cNvGrpSpPr>
              <p:nvPr/>
            </p:nvGrpSpPr>
            <p:grpSpPr bwMode="auto">
              <a:xfrm>
                <a:off x="2352" y="1392"/>
                <a:ext cx="384" cy="288"/>
                <a:chOff x="480" y="2640"/>
                <a:chExt cx="384" cy="288"/>
              </a:xfrm>
            </p:grpSpPr>
            <p:sp>
              <p:nvSpPr>
                <p:cNvPr id="95" name="Oval 70"/>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96" name="Text Box 71"/>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8</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5" name="Group 72"/>
              <p:cNvGrpSpPr>
                <a:grpSpLocks/>
              </p:cNvGrpSpPr>
              <p:nvPr/>
            </p:nvGrpSpPr>
            <p:grpSpPr bwMode="auto">
              <a:xfrm>
                <a:off x="2928" y="1392"/>
                <a:ext cx="384" cy="288"/>
                <a:chOff x="480" y="2640"/>
                <a:chExt cx="384" cy="288"/>
              </a:xfrm>
            </p:grpSpPr>
            <p:sp>
              <p:nvSpPr>
                <p:cNvPr id="93" name="Oval 73"/>
                <p:cNvSpPr>
                  <a:spLocks noChangeArrowheads="1"/>
                </p:cNvSpPr>
                <p:nvPr/>
              </p:nvSpPr>
              <p:spPr bwMode="auto">
                <a:xfrm>
                  <a:off x="480" y="2640"/>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94" name="Text Box 74"/>
                <p:cNvSpPr txBox="1">
                  <a:spLocks noChangeArrowheads="1"/>
                </p:cNvSpPr>
                <p:nvPr/>
              </p:nvSpPr>
              <p:spPr bwMode="auto">
                <a:xfrm>
                  <a:off x="480" y="2640"/>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9</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grpSp>
            <p:nvGrpSpPr>
              <p:cNvPr id="76" name="Group 75"/>
              <p:cNvGrpSpPr>
                <a:grpSpLocks/>
              </p:cNvGrpSpPr>
              <p:nvPr/>
            </p:nvGrpSpPr>
            <p:grpSpPr bwMode="auto">
              <a:xfrm>
                <a:off x="3360" y="1008"/>
                <a:ext cx="384" cy="288"/>
                <a:chOff x="4914" y="3253"/>
                <a:chExt cx="384" cy="288"/>
              </a:xfrm>
            </p:grpSpPr>
            <p:sp>
              <p:nvSpPr>
                <p:cNvPr id="91" name="Oval 76"/>
                <p:cNvSpPr>
                  <a:spLocks noChangeArrowheads="1"/>
                </p:cNvSpPr>
                <p:nvPr/>
              </p:nvSpPr>
              <p:spPr bwMode="auto">
                <a:xfrm>
                  <a:off x="4947" y="3253"/>
                  <a:ext cx="288" cy="288"/>
                </a:xfrm>
                <a:prstGeom prst="ellipse">
                  <a:avLst/>
                </a:prstGeom>
                <a:noFill/>
                <a:ln w="9525">
                  <a:solidFill>
                    <a:srgbClr val="000000"/>
                  </a:solidFill>
                  <a:round/>
                  <a:headEnd/>
                  <a:tailEnd/>
                </a:ln>
              </p:spPr>
              <p:txBody>
                <a:bodyPr wrap="none" anchor="ct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itchFamily="18" charset="0"/>
                  </a:endParaRPr>
                </a:p>
              </p:txBody>
            </p:sp>
            <p:sp>
              <p:nvSpPr>
                <p:cNvPr id="92" name="Text Box 77"/>
                <p:cNvSpPr txBox="1">
                  <a:spLocks noChangeArrowheads="1"/>
                </p:cNvSpPr>
                <p:nvPr/>
              </p:nvSpPr>
              <p:spPr bwMode="auto">
                <a:xfrm>
                  <a:off x="4914" y="3264"/>
                  <a:ext cx="384" cy="219"/>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V</a:t>
                  </a:r>
                  <a:r>
                    <a:rPr kumimoji="1" lang="en-US" altLang="zh-CN" sz="2000" b="1" i="0" u="none" strike="noStrike" kern="0" cap="none" spc="0" normalizeH="0" baseline="-25000" noProof="0">
                      <a:ln>
                        <a:noFill/>
                      </a:ln>
                      <a:solidFill>
                        <a:srgbClr val="0000FF"/>
                      </a:solidFill>
                      <a:effectLst/>
                      <a:uLnTx/>
                      <a:uFillTx/>
                      <a:latin typeface="Times New Roman" pitchFamily="18" charset="0"/>
                    </a:rPr>
                    <a:t>10</a:t>
                  </a: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p:txBody>
            </p:sp>
          </p:grpSp>
          <p:sp>
            <p:nvSpPr>
              <p:cNvPr id="77" name="Line 78"/>
              <p:cNvSpPr>
                <a:spLocks noChangeShapeType="1"/>
              </p:cNvSpPr>
              <p:nvPr/>
            </p:nvSpPr>
            <p:spPr bwMode="auto">
              <a:xfrm flipV="1">
                <a:off x="576" y="816"/>
                <a:ext cx="384" cy="288"/>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8" name="Line 79"/>
              <p:cNvSpPr>
                <a:spLocks noChangeShapeType="1"/>
              </p:cNvSpPr>
              <p:nvPr/>
            </p:nvSpPr>
            <p:spPr bwMode="auto">
              <a:xfrm flipV="1">
                <a:off x="3216" y="1248"/>
                <a:ext cx="192" cy="192"/>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9" name="Line 80"/>
              <p:cNvSpPr>
                <a:spLocks noChangeShapeType="1"/>
              </p:cNvSpPr>
              <p:nvPr/>
            </p:nvSpPr>
            <p:spPr bwMode="auto">
              <a:xfrm>
                <a:off x="672" y="1248"/>
                <a:ext cx="240" cy="0"/>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0" name="Line 81"/>
              <p:cNvSpPr>
                <a:spLocks noChangeShapeType="1"/>
              </p:cNvSpPr>
              <p:nvPr/>
            </p:nvSpPr>
            <p:spPr bwMode="auto">
              <a:xfrm>
                <a:off x="1200" y="720"/>
                <a:ext cx="480" cy="0"/>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1" name="Line 82"/>
              <p:cNvSpPr>
                <a:spLocks noChangeShapeType="1"/>
              </p:cNvSpPr>
              <p:nvPr/>
            </p:nvSpPr>
            <p:spPr bwMode="auto">
              <a:xfrm>
                <a:off x="1968" y="720"/>
                <a:ext cx="432" cy="0"/>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2" name="Line 83"/>
              <p:cNvSpPr>
                <a:spLocks noChangeShapeType="1"/>
              </p:cNvSpPr>
              <p:nvPr/>
            </p:nvSpPr>
            <p:spPr bwMode="auto">
              <a:xfrm>
                <a:off x="576" y="1392"/>
                <a:ext cx="384" cy="336"/>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3" name="Line 84"/>
              <p:cNvSpPr>
                <a:spLocks noChangeShapeType="1"/>
              </p:cNvSpPr>
              <p:nvPr/>
            </p:nvSpPr>
            <p:spPr bwMode="auto">
              <a:xfrm flipV="1">
                <a:off x="1200" y="1584"/>
                <a:ext cx="480" cy="288"/>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4" name="Line 85"/>
              <p:cNvSpPr>
                <a:spLocks noChangeShapeType="1"/>
              </p:cNvSpPr>
              <p:nvPr/>
            </p:nvSpPr>
            <p:spPr bwMode="auto">
              <a:xfrm>
                <a:off x="1200" y="1296"/>
                <a:ext cx="480" cy="192"/>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5" name="Line 86"/>
              <p:cNvSpPr>
                <a:spLocks noChangeShapeType="1"/>
              </p:cNvSpPr>
              <p:nvPr/>
            </p:nvSpPr>
            <p:spPr bwMode="auto">
              <a:xfrm>
                <a:off x="1968" y="1536"/>
                <a:ext cx="384" cy="0"/>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6" name="Line 87"/>
              <p:cNvSpPr>
                <a:spLocks noChangeShapeType="1"/>
              </p:cNvSpPr>
              <p:nvPr/>
            </p:nvSpPr>
            <p:spPr bwMode="auto">
              <a:xfrm flipV="1">
                <a:off x="1200" y="816"/>
                <a:ext cx="528" cy="336"/>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7" name="Line 88"/>
              <p:cNvSpPr>
                <a:spLocks noChangeShapeType="1"/>
              </p:cNvSpPr>
              <p:nvPr/>
            </p:nvSpPr>
            <p:spPr bwMode="auto">
              <a:xfrm>
                <a:off x="2640" y="1536"/>
                <a:ext cx="288" cy="0"/>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8" name="Line 89"/>
              <p:cNvSpPr>
                <a:spLocks noChangeShapeType="1"/>
              </p:cNvSpPr>
              <p:nvPr/>
            </p:nvSpPr>
            <p:spPr bwMode="auto">
              <a:xfrm>
                <a:off x="2592" y="864"/>
                <a:ext cx="384" cy="528"/>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9" name="Line 90"/>
              <p:cNvSpPr>
                <a:spLocks noChangeShapeType="1"/>
              </p:cNvSpPr>
              <p:nvPr/>
            </p:nvSpPr>
            <p:spPr bwMode="auto">
              <a:xfrm>
                <a:off x="2688" y="768"/>
                <a:ext cx="720" cy="288"/>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0" name="Line 91"/>
              <p:cNvSpPr>
                <a:spLocks noChangeShapeType="1"/>
              </p:cNvSpPr>
              <p:nvPr/>
            </p:nvSpPr>
            <p:spPr bwMode="auto">
              <a:xfrm flipV="1">
                <a:off x="1872" y="864"/>
                <a:ext cx="624" cy="528"/>
              </a:xfrm>
              <a:prstGeom prst="line">
                <a:avLst/>
              </a:prstGeom>
              <a:noFill/>
              <a:ln w="9525">
                <a:solidFill>
                  <a:srgbClr val="000000"/>
                </a:solidFill>
                <a:round/>
                <a:headEnd/>
                <a:tailEnd type="triangle" w="med" len="med"/>
              </a:ln>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53" name="Text Box 92"/>
            <p:cNvSpPr txBox="1">
              <a:spLocks noChangeArrowheads="1"/>
            </p:cNvSpPr>
            <p:nvPr/>
          </p:nvSpPr>
          <p:spPr bwMode="auto">
            <a:xfrm>
              <a:off x="384" y="768"/>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a:t>
              </a:r>
              <a:r>
                <a:rPr kumimoji="1" lang="en-US" altLang="zh-CN" sz="2000" b="1" i="0" u="none" strike="noStrike" kern="0" cap="none" spc="0" normalizeH="0" baseline="0" noProof="0">
                  <a:ln>
                    <a:noFill/>
                  </a:ln>
                  <a:solidFill>
                    <a:srgbClr val="000000"/>
                  </a:solidFill>
                  <a:effectLst/>
                  <a:uLnTx/>
                  <a:uFillTx/>
                  <a:latin typeface="Times New Roman" pitchFamily="18" charset="0"/>
                </a:rPr>
                <a:t>=4</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54" name="Text Box 93"/>
            <p:cNvSpPr txBox="1">
              <a:spLocks noChangeArrowheads="1"/>
            </p:cNvSpPr>
            <p:nvPr/>
          </p:nvSpPr>
          <p:spPr bwMode="auto">
            <a:xfrm>
              <a:off x="602" y="997"/>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2</a:t>
              </a:r>
              <a:r>
                <a:rPr kumimoji="1" lang="en-US" altLang="zh-CN" sz="2000" b="1" i="0" u="none" strike="noStrike" kern="0" cap="none" spc="0" normalizeH="0" baseline="0" noProof="0">
                  <a:ln>
                    <a:noFill/>
                  </a:ln>
                  <a:solidFill>
                    <a:srgbClr val="000000"/>
                  </a:solidFill>
                  <a:effectLst/>
                  <a:uLnTx/>
                  <a:uFillTx/>
                  <a:latin typeface="Times New Roman" pitchFamily="18" charset="0"/>
                </a:rPr>
                <a:t>=3</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55" name="Text Box 94"/>
            <p:cNvSpPr txBox="1">
              <a:spLocks noChangeArrowheads="1"/>
            </p:cNvSpPr>
            <p:nvPr/>
          </p:nvSpPr>
          <p:spPr bwMode="auto">
            <a:xfrm>
              <a:off x="432" y="1536"/>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3</a:t>
              </a:r>
              <a:r>
                <a:rPr kumimoji="1" lang="en-US" altLang="zh-CN" sz="2000" b="1" i="0" u="none" strike="noStrike" kern="0" cap="none" spc="0" normalizeH="0" baseline="0" noProof="0">
                  <a:ln>
                    <a:noFill/>
                  </a:ln>
                  <a:solidFill>
                    <a:srgbClr val="000000"/>
                  </a:solidFill>
                  <a:effectLst/>
                  <a:uLnTx/>
                  <a:uFillTx/>
                  <a:latin typeface="Times New Roman" pitchFamily="18" charset="0"/>
                </a:rPr>
                <a:t>=2</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56" name="Text Box 95"/>
            <p:cNvSpPr txBox="1">
              <a:spLocks noChangeArrowheads="1"/>
            </p:cNvSpPr>
            <p:nvPr/>
          </p:nvSpPr>
          <p:spPr bwMode="auto">
            <a:xfrm>
              <a:off x="1200" y="480"/>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4</a:t>
              </a:r>
              <a:r>
                <a:rPr kumimoji="1" lang="en-US" altLang="zh-CN" sz="2000" b="1" i="0" u="none" strike="noStrike" kern="0" cap="none" spc="0" normalizeH="0" baseline="0" noProof="0">
                  <a:ln>
                    <a:noFill/>
                  </a:ln>
                  <a:solidFill>
                    <a:srgbClr val="000000"/>
                  </a:solidFill>
                  <a:effectLst/>
                  <a:uLnTx/>
                  <a:uFillTx/>
                  <a:latin typeface="Times New Roman" pitchFamily="18" charset="0"/>
                </a:rPr>
                <a:t>=3</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57" name="Text Box 96"/>
            <p:cNvSpPr txBox="1">
              <a:spLocks noChangeArrowheads="1"/>
            </p:cNvSpPr>
            <p:nvPr/>
          </p:nvSpPr>
          <p:spPr bwMode="auto">
            <a:xfrm>
              <a:off x="1056" y="816"/>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5</a:t>
              </a:r>
              <a:r>
                <a:rPr kumimoji="1" lang="en-US" altLang="zh-CN" sz="2000" b="1" i="0" u="none" strike="noStrike" kern="0" cap="none" spc="0" normalizeH="0" baseline="0" noProof="0">
                  <a:ln>
                    <a:noFill/>
                  </a:ln>
                  <a:solidFill>
                    <a:srgbClr val="000000"/>
                  </a:solidFill>
                  <a:effectLst/>
                  <a:uLnTx/>
                  <a:uFillTx/>
                  <a:latin typeface="Times New Roman" pitchFamily="18" charset="0"/>
                </a:rPr>
                <a:t>=3</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58" name="Text Box 97"/>
            <p:cNvSpPr txBox="1">
              <a:spLocks noChangeArrowheads="1"/>
            </p:cNvSpPr>
            <p:nvPr/>
          </p:nvSpPr>
          <p:spPr bwMode="auto">
            <a:xfrm>
              <a:off x="1296" y="1152"/>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6</a:t>
              </a:r>
              <a:r>
                <a:rPr kumimoji="1" lang="en-US" altLang="zh-CN" sz="2000" b="1" i="0" u="none" strike="noStrike" kern="0" cap="none" spc="0" normalizeH="0" baseline="0" noProof="0">
                  <a:ln>
                    <a:noFill/>
                  </a:ln>
                  <a:solidFill>
                    <a:srgbClr val="000000"/>
                  </a:solidFill>
                  <a:effectLst/>
                  <a:uLnTx/>
                  <a:uFillTx/>
                  <a:latin typeface="Times New Roman" pitchFamily="18" charset="0"/>
                </a:rPr>
                <a:t>=5</a:t>
              </a:r>
            </a:p>
          </p:txBody>
        </p:sp>
        <p:sp>
          <p:nvSpPr>
            <p:cNvPr id="59" name="Text Box 98"/>
            <p:cNvSpPr txBox="1">
              <a:spLocks noChangeArrowheads="1"/>
            </p:cNvSpPr>
            <p:nvPr/>
          </p:nvSpPr>
          <p:spPr bwMode="auto">
            <a:xfrm>
              <a:off x="1776" y="960"/>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9</a:t>
              </a:r>
              <a:r>
                <a:rPr kumimoji="1" lang="en-US" altLang="zh-CN" sz="2000" b="1" i="0" u="none" strike="noStrike" kern="0" cap="none" spc="0" normalizeH="0" baseline="0" noProof="0">
                  <a:ln>
                    <a:noFill/>
                  </a:ln>
                  <a:solidFill>
                    <a:srgbClr val="000000"/>
                  </a:solidFill>
                  <a:effectLst/>
                  <a:uLnTx/>
                  <a:uFillTx/>
                  <a:latin typeface="Times New Roman" pitchFamily="18" charset="0"/>
                </a:rPr>
                <a:t>=5</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0" name="Text Box 99"/>
            <p:cNvSpPr txBox="1">
              <a:spLocks noChangeArrowheads="1"/>
            </p:cNvSpPr>
            <p:nvPr/>
          </p:nvSpPr>
          <p:spPr bwMode="auto">
            <a:xfrm>
              <a:off x="2544" y="1536"/>
              <a:ext cx="672"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12</a:t>
              </a:r>
              <a:r>
                <a:rPr kumimoji="1" lang="en-US" altLang="zh-CN" sz="2000" b="1" i="0" u="none" strike="noStrike" kern="0" cap="none" spc="0" normalizeH="0" baseline="0" noProof="0">
                  <a:ln>
                    <a:noFill/>
                  </a:ln>
                  <a:solidFill>
                    <a:srgbClr val="000000"/>
                  </a:solidFill>
                  <a:effectLst/>
                  <a:uLnTx/>
                  <a:uFillTx/>
                  <a:latin typeface="Times New Roman" pitchFamily="18" charset="0"/>
                </a:rPr>
                <a:t>=5</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1" name="Text Box 100"/>
            <p:cNvSpPr txBox="1">
              <a:spLocks noChangeArrowheads="1"/>
            </p:cNvSpPr>
            <p:nvPr/>
          </p:nvSpPr>
          <p:spPr bwMode="auto">
            <a:xfrm>
              <a:off x="1104" y="1536"/>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7</a:t>
              </a:r>
              <a:r>
                <a:rPr kumimoji="1" lang="en-US" altLang="zh-CN" sz="2000" b="1" i="0" u="none" strike="noStrike" kern="0" cap="none" spc="0" normalizeH="0" baseline="0" noProof="0">
                  <a:ln>
                    <a:noFill/>
                  </a:ln>
                  <a:solidFill>
                    <a:srgbClr val="000000"/>
                  </a:solidFill>
                  <a:effectLst/>
                  <a:uLnTx/>
                  <a:uFillTx/>
                  <a:latin typeface="Times New Roman" pitchFamily="18" charset="0"/>
                </a:rPr>
                <a:t>=4</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2" name="Text Box 101"/>
            <p:cNvSpPr txBox="1">
              <a:spLocks noChangeArrowheads="1"/>
            </p:cNvSpPr>
            <p:nvPr/>
          </p:nvSpPr>
          <p:spPr bwMode="auto">
            <a:xfrm>
              <a:off x="1968" y="480"/>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8</a:t>
              </a:r>
              <a:r>
                <a:rPr kumimoji="1" lang="en-US" altLang="zh-CN" sz="2000" b="1" i="0" u="none" strike="noStrike" kern="0" cap="none" spc="0" normalizeH="0" baseline="0" noProof="0">
                  <a:ln>
                    <a:noFill/>
                  </a:ln>
                  <a:solidFill>
                    <a:srgbClr val="000000"/>
                  </a:solidFill>
                  <a:effectLst/>
                  <a:uLnTx/>
                  <a:uFillTx/>
                  <a:latin typeface="Times New Roman" pitchFamily="18" charset="0"/>
                </a:rPr>
                <a:t>=6</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3" name="Text Box 102"/>
            <p:cNvSpPr txBox="1">
              <a:spLocks noChangeArrowheads="1"/>
            </p:cNvSpPr>
            <p:nvPr/>
          </p:nvSpPr>
          <p:spPr bwMode="auto">
            <a:xfrm>
              <a:off x="1920" y="1536"/>
              <a:ext cx="624"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10</a:t>
              </a:r>
              <a:r>
                <a:rPr kumimoji="1" lang="en-US" altLang="zh-CN" sz="2000" b="1" i="0" u="none" strike="noStrike" kern="0" cap="none" spc="0" normalizeH="0" baseline="0" noProof="0">
                  <a:ln>
                    <a:noFill/>
                  </a:ln>
                  <a:solidFill>
                    <a:srgbClr val="000000"/>
                  </a:solidFill>
                  <a:effectLst/>
                  <a:uLnTx/>
                  <a:uFillTx/>
                  <a:latin typeface="Times New Roman" pitchFamily="18" charset="0"/>
                </a:rPr>
                <a:t>=2</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4" name="Text Box 103"/>
            <p:cNvSpPr txBox="1">
              <a:spLocks noChangeArrowheads="1"/>
            </p:cNvSpPr>
            <p:nvPr/>
          </p:nvSpPr>
          <p:spPr bwMode="auto">
            <a:xfrm>
              <a:off x="2352" y="1008"/>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11</a:t>
              </a:r>
              <a:r>
                <a:rPr kumimoji="1" lang="en-US" altLang="zh-CN" sz="2000" b="1" i="0" u="none" strike="noStrike" kern="0" cap="none" spc="0" normalizeH="0" baseline="0" noProof="0">
                  <a:ln>
                    <a:noFill/>
                  </a:ln>
                  <a:solidFill>
                    <a:srgbClr val="000000"/>
                  </a:solidFill>
                  <a:effectLst/>
                  <a:uLnTx/>
                  <a:uFillTx/>
                  <a:latin typeface="Times New Roman" pitchFamily="18" charset="0"/>
                </a:rPr>
                <a:t>=1</a:t>
              </a:r>
            </a:p>
          </p:txBody>
        </p:sp>
        <p:sp>
          <p:nvSpPr>
            <p:cNvPr id="65" name="Text Box 104"/>
            <p:cNvSpPr txBox="1">
              <a:spLocks noChangeArrowheads="1"/>
            </p:cNvSpPr>
            <p:nvPr/>
          </p:nvSpPr>
          <p:spPr bwMode="auto">
            <a:xfrm>
              <a:off x="2928" y="672"/>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13</a:t>
              </a:r>
              <a:r>
                <a:rPr kumimoji="1" lang="en-US" altLang="zh-CN" sz="2000" b="1" i="0" u="none" strike="noStrike" kern="0" cap="none" spc="0" normalizeH="0" baseline="0" noProof="0">
                  <a:ln>
                    <a:noFill/>
                  </a:ln>
                  <a:solidFill>
                    <a:srgbClr val="000000"/>
                  </a:solidFill>
                  <a:effectLst/>
                  <a:uLnTx/>
                  <a:uFillTx/>
                  <a:latin typeface="Times New Roman" pitchFamily="18" charset="0"/>
                </a:rPr>
                <a:t>=8</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sp>
          <p:nvSpPr>
            <p:cNvPr id="66" name="Text Box 105"/>
            <p:cNvSpPr txBox="1">
              <a:spLocks noChangeArrowheads="1"/>
            </p:cNvSpPr>
            <p:nvPr/>
          </p:nvSpPr>
          <p:spPr bwMode="auto">
            <a:xfrm>
              <a:off x="3216" y="1344"/>
              <a:ext cx="52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itchFamily="18" charset="0"/>
                </a:rPr>
                <a:t>a</a:t>
              </a:r>
              <a:r>
                <a:rPr kumimoji="1" lang="en-US" altLang="zh-CN" sz="2000" b="1" i="0" u="none" strike="noStrike" kern="0" cap="none" spc="0" normalizeH="0" baseline="-25000" noProof="0">
                  <a:ln>
                    <a:noFill/>
                  </a:ln>
                  <a:solidFill>
                    <a:srgbClr val="000000"/>
                  </a:solidFill>
                  <a:effectLst/>
                  <a:uLnTx/>
                  <a:uFillTx/>
                  <a:latin typeface="Times New Roman" pitchFamily="18" charset="0"/>
                </a:rPr>
                <a:t>14</a:t>
              </a:r>
              <a:r>
                <a:rPr kumimoji="1" lang="en-US" altLang="zh-CN" sz="2000" b="1" i="0" u="none" strike="noStrike" kern="0" cap="none" spc="0" normalizeH="0" baseline="0" noProof="0">
                  <a:ln>
                    <a:noFill/>
                  </a:ln>
                  <a:solidFill>
                    <a:srgbClr val="000000"/>
                  </a:solidFill>
                  <a:effectLst/>
                  <a:uLnTx/>
                  <a:uFillTx/>
                  <a:latin typeface="Times New Roman" pitchFamily="18" charset="0"/>
                </a:rPr>
                <a:t>=5</a:t>
              </a:r>
              <a:endParaRPr kumimoji="1" lang="en-US" altLang="zh-CN" sz="2400" b="1" i="0" u="none" strike="noStrike" kern="0" cap="none" spc="0" normalizeH="0" baseline="0" noProof="0">
                <a:ln>
                  <a:noFill/>
                </a:ln>
                <a:solidFill>
                  <a:srgbClr val="000000"/>
                </a:solidFill>
                <a:effectLst/>
                <a:uLnTx/>
                <a:uFillTx/>
                <a:latin typeface="Times New Roman" pitchFamily="18" charset="0"/>
              </a:endParaRPr>
            </a:p>
          </p:txBody>
        </p:sp>
      </p:grpSp>
      <p:sp>
        <p:nvSpPr>
          <p:cNvPr id="111" name="Text Box 106"/>
          <p:cNvSpPr txBox="1">
            <a:spLocks noChangeArrowheads="1"/>
          </p:cNvSpPr>
          <p:nvPr/>
        </p:nvSpPr>
        <p:spPr bwMode="auto">
          <a:xfrm>
            <a:off x="461963" y="5148263"/>
            <a:ext cx="814387" cy="519112"/>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l</a:t>
            </a:r>
            <a:r>
              <a:rPr kumimoji="1" lang="zh-CN" altLang="en-US" sz="28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a:t>
            </a:r>
            <a:endParaRPr kumimoji="1" lang="zh-CN" altLang="en-US"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endParaRPr>
          </a:p>
        </p:txBody>
      </p:sp>
      <p:sp>
        <p:nvSpPr>
          <p:cNvPr id="112" name="Text Box 107"/>
          <p:cNvSpPr txBox="1">
            <a:spLocks noChangeArrowheads="1"/>
          </p:cNvSpPr>
          <p:nvPr/>
        </p:nvSpPr>
        <p:spPr bwMode="auto">
          <a:xfrm>
            <a:off x="825500" y="5195888"/>
            <a:ext cx="13716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(0  0  2)</a:t>
            </a:r>
          </a:p>
        </p:txBody>
      </p:sp>
      <p:sp>
        <p:nvSpPr>
          <p:cNvPr id="113" name="Text Box 108"/>
          <p:cNvSpPr txBox="1">
            <a:spLocks noChangeArrowheads="1"/>
          </p:cNvSpPr>
          <p:nvPr/>
        </p:nvSpPr>
        <p:spPr bwMode="auto">
          <a:xfrm>
            <a:off x="1892300" y="5195888"/>
            <a:ext cx="7620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(4)</a:t>
            </a:r>
          </a:p>
        </p:txBody>
      </p:sp>
      <p:sp>
        <p:nvSpPr>
          <p:cNvPr id="114" name="Text Box 109"/>
          <p:cNvSpPr txBox="1">
            <a:spLocks noChangeArrowheads="1"/>
          </p:cNvSpPr>
          <p:nvPr/>
        </p:nvSpPr>
        <p:spPr bwMode="auto">
          <a:xfrm>
            <a:off x="2425700" y="5195888"/>
            <a:ext cx="9906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(4  3)</a:t>
            </a:r>
          </a:p>
        </p:txBody>
      </p:sp>
      <p:sp>
        <p:nvSpPr>
          <p:cNvPr id="115" name="Text Box 110"/>
          <p:cNvSpPr txBox="1">
            <a:spLocks noChangeArrowheads="1"/>
          </p:cNvSpPr>
          <p:nvPr/>
        </p:nvSpPr>
        <p:spPr bwMode="auto">
          <a:xfrm>
            <a:off x="3492500" y="5195888"/>
            <a:ext cx="6858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4617B">
                    <a:lumMod val="50000"/>
                  </a:srgbClr>
                </a:solidFill>
                <a:effectLst/>
                <a:uLnTx/>
                <a:uFillTx/>
                <a:latin typeface="Times New Roman" pitchFamily="18" charset="0"/>
                <a:ea typeface="宋体" pitchFamily="2" charset="-122"/>
              </a:rPr>
              <a:t>(4)</a:t>
            </a:r>
          </a:p>
        </p:txBody>
      </p:sp>
      <p:sp>
        <p:nvSpPr>
          <p:cNvPr id="116" name="Text Box 111"/>
          <p:cNvSpPr txBox="1">
            <a:spLocks noChangeArrowheads="1"/>
          </p:cNvSpPr>
          <p:nvPr/>
        </p:nvSpPr>
        <p:spPr bwMode="auto">
          <a:xfrm>
            <a:off x="4254500" y="5195888"/>
            <a:ext cx="7620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(7)</a:t>
            </a:r>
          </a:p>
        </p:txBody>
      </p:sp>
      <p:sp>
        <p:nvSpPr>
          <p:cNvPr id="117" name="Text Box 112"/>
          <p:cNvSpPr txBox="1">
            <a:spLocks noChangeArrowheads="1"/>
          </p:cNvSpPr>
          <p:nvPr/>
        </p:nvSpPr>
        <p:spPr bwMode="auto">
          <a:xfrm>
            <a:off x="4787900" y="5195888"/>
            <a:ext cx="9144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(8  9)</a:t>
            </a:r>
          </a:p>
        </p:txBody>
      </p:sp>
      <p:sp>
        <p:nvSpPr>
          <p:cNvPr id="118" name="Text Box 113"/>
          <p:cNvSpPr txBox="1">
            <a:spLocks noChangeArrowheads="1"/>
          </p:cNvSpPr>
          <p:nvPr/>
        </p:nvSpPr>
        <p:spPr bwMode="auto">
          <a:xfrm>
            <a:off x="5549900" y="5195888"/>
            <a:ext cx="12192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(15  13)</a:t>
            </a:r>
          </a:p>
        </p:txBody>
      </p:sp>
      <p:sp>
        <p:nvSpPr>
          <p:cNvPr id="119" name="Text Box 114"/>
          <p:cNvSpPr txBox="1">
            <a:spLocks noChangeArrowheads="1"/>
          </p:cNvSpPr>
          <p:nvPr/>
        </p:nvSpPr>
        <p:spPr bwMode="auto">
          <a:xfrm>
            <a:off x="6692900" y="5195888"/>
            <a:ext cx="7620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(11)</a:t>
            </a:r>
          </a:p>
        </p:txBody>
      </p:sp>
      <p:sp>
        <p:nvSpPr>
          <p:cNvPr id="120" name="Text Box 115"/>
          <p:cNvSpPr txBox="1">
            <a:spLocks noChangeArrowheads="1"/>
          </p:cNvSpPr>
          <p:nvPr/>
        </p:nvSpPr>
        <p:spPr bwMode="auto">
          <a:xfrm>
            <a:off x="7378700" y="5195888"/>
            <a:ext cx="7620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(16)</a:t>
            </a:r>
          </a:p>
        </p:txBody>
      </p:sp>
      <p:sp>
        <p:nvSpPr>
          <p:cNvPr id="121" name="Text Box 116"/>
          <p:cNvSpPr txBox="1">
            <a:spLocks noChangeArrowheads="1"/>
          </p:cNvSpPr>
          <p:nvPr/>
        </p:nvSpPr>
        <p:spPr bwMode="auto">
          <a:xfrm>
            <a:off x="8216900" y="5195888"/>
            <a:ext cx="609600" cy="457200"/>
          </a:xfrm>
          <a:prstGeom prst="rect">
            <a:avLst/>
          </a:prstGeom>
          <a:noFill/>
          <a:ln>
            <a:noFill/>
          </a:ln>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4617B">
                    <a:lumMod val="50000"/>
                  </a:srgbClr>
                </a:solidFill>
                <a:effectLst/>
                <a:uLnTx/>
                <a:uFillTx/>
                <a:latin typeface="Times New Roman" pitchFamily="18" charset="0"/>
                <a:ea typeface="宋体" pitchFamily="2" charset="-122"/>
              </a:rPr>
              <a:t>21</a:t>
            </a:r>
          </a:p>
        </p:txBody>
      </p:sp>
      <p:sp>
        <p:nvSpPr>
          <p:cNvPr id="122" name="TextBox 121"/>
          <p:cNvSpPr txBox="1">
            <a:spLocks noChangeArrowheads="1"/>
          </p:cNvSpPr>
          <p:nvPr/>
        </p:nvSpPr>
        <p:spPr bwMode="auto">
          <a:xfrm>
            <a:off x="2981325" y="3786188"/>
            <a:ext cx="1579563" cy="36988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b="1">
                <a:solidFill>
                  <a:srgbClr val="FF0000"/>
                </a:solidFill>
                <a:latin typeface="Times New Roman" pitchFamily="18" charset="0"/>
              </a:rPr>
              <a:t>正向取最大值</a:t>
            </a:r>
          </a:p>
        </p:txBody>
      </p:sp>
      <p:sp>
        <p:nvSpPr>
          <p:cNvPr id="123" name="TextBox 122"/>
          <p:cNvSpPr txBox="1">
            <a:spLocks noChangeArrowheads="1"/>
          </p:cNvSpPr>
          <p:nvPr/>
        </p:nvSpPr>
        <p:spPr bwMode="auto">
          <a:xfrm>
            <a:off x="3000375" y="4243388"/>
            <a:ext cx="1579563" cy="369887"/>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b="1" dirty="0">
                <a:solidFill>
                  <a:srgbClr val="FF0000"/>
                </a:solidFill>
                <a:latin typeface="Times New Roman" pitchFamily="18" charset="0"/>
              </a:rPr>
              <a:t>反向取最小值</a:t>
            </a:r>
          </a:p>
        </p:txBody>
      </p:sp>
      <p:sp>
        <p:nvSpPr>
          <p:cNvPr id="124" name="Text Box 7"/>
          <p:cNvSpPr txBox="1">
            <a:spLocks noChangeArrowheads="1"/>
          </p:cNvSpPr>
          <p:nvPr/>
        </p:nvSpPr>
        <p:spPr bwMode="auto">
          <a:xfrm>
            <a:off x="0" y="9986"/>
            <a:ext cx="2571751" cy="523875"/>
          </a:xfrm>
          <a:prstGeom prst="rect">
            <a:avLst/>
          </a:prstGeom>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ln w="9525" cap="flat" cmpd="sng" algn="ctr">
            <a:solidFill>
              <a:srgbClr val="009DD9">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华文行楷" pitchFamily="2" charset="-122"/>
                <a:ea typeface="华文行楷" pitchFamily="2" charset="-122"/>
                <a:cs typeface="+mn-cs"/>
              </a:rPr>
              <a:t>例</a:t>
            </a:r>
            <a:r>
              <a:rPr kumimoji="1" lang="en-US" altLang="zh-CN" sz="2800" b="1" i="0" u="none" strike="noStrike" kern="0" cap="none" spc="0" normalizeH="0" baseline="0" noProof="0" dirty="0">
                <a:ln>
                  <a:noFill/>
                </a:ln>
                <a:solidFill>
                  <a:srgbClr val="0000FF"/>
                </a:solidFill>
                <a:effectLst/>
                <a:uLnTx/>
                <a:uFillTx/>
                <a:latin typeface="华文行楷" pitchFamily="2" charset="-122"/>
                <a:ea typeface="华文行楷" pitchFamily="2" charset="-122"/>
                <a:cs typeface="+mn-cs"/>
              </a:rPr>
              <a:t>:</a:t>
            </a:r>
            <a:r>
              <a:rPr kumimoji="1" lang="zh-CN" altLang="en-US" sz="2800" b="1" i="0" u="none" strike="noStrike" kern="0" cap="none" spc="0" normalizeH="0" baseline="0" noProof="0" dirty="0">
                <a:ln>
                  <a:noFill/>
                </a:ln>
                <a:solidFill>
                  <a:srgbClr val="0000FF"/>
                </a:solidFill>
                <a:effectLst/>
                <a:uLnTx/>
                <a:uFillTx/>
                <a:latin typeface="华文行楷" pitchFamily="2" charset="-122"/>
                <a:ea typeface="华文行楷" pitchFamily="2" charset="-122"/>
                <a:cs typeface="+mn-cs"/>
              </a:rPr>
              <a:t>求关键路径</a:t>
            </a:r>
          </a:p>
        </p:txBody>
      </p:sp>
    </p:spTree>
    <p:extLst>
      <p:ext uri="{BB962C8B-B14F-4D97-AF65-F5344CB8AC3E}">
        <p14:creationId xmlns:p14="http://schemas.microsoft.com/office/powerpoint/2010/main" val="297083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nodePh="1">
                                  <p:stCondLst>
                                    <p:cond delay="0"/>
                                  </p:stCondLst>
                                  <p:endCondLst>
                                    <p:cond evt="begin" delay="0">
                                      <p:tn val="81"/>
                                    </p:cond>
                                  </p:end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animBg="1"/>
      <p:bldP spid="49" grpId="0" animBg="1"/>
      <p:bldP spid="5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9.1 </a:t>
            </a:r>
            <a:r>
              <a:rPr kumimoji="1" lang="zh-CN" altLang="en-US" b="1" dirty="0">
                <a:solidFill>
                  <a:schemeClr val="bg1">
                    <a:lumMod val="65000"/>
                  </a:schemeClr>
                </a:solidFill>
                <a:latin typeface="Arial" charset="0"/>
                <a:ea typeface="宋体" charset="-122"/>
              </a:rPr>
              <a:t>图的定义和术语（集合与图论）</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9.2 </a:t>
            </a:r>
            <a:r>
              <a:rPr kumimoji="1" lang="zh-CN" altLang="en-US" b="1" dirty="0">
                <a:solidFill>
                  <a:schemeClr val="bg1">
                    <a:lumMod val="65000"/>
                  </a:schemeClr>
                </a:solidFill>
                <a:latin typeface="Arial" charset="0"/>
                <a:ea typeface="宋体" charset="-122"/>
              </a:rPr>
              <a:t>图的存储结构</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9.3 </a:t>
            </a:r>
            <a:r>
              <a:rPr kumimoji="1" lang="zh-CN" altLang="en-US" b="1" dirty="0">
                <a:solidFill>
                  <a:schemeClr val="bg1">
                    <a:lumMod val="65000"/>
                  </a:schemeClr>
                </a:solidFill>
                <a:latin typeface="Arial" charset="0"/>
                <a:ea typeface="宋体" charset="-122"/>
              </a:rPr>
              <a:t>图的遍历</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9.4 </a:t>
            </a:r>
            <a:r>
              <a:rPr kumimoji="1" lang="zh-CN" altLang="en-US" b="1" dirty="0">
                <a:solidFill>
                  <a:schemeClr val="bg1">
                    <a:lumMod val="65000"/>
                  </a:schemeClr>
                </a:solidFill>
                <a:latin typeface="Arial" charset="0"/>
                <a:ea typeface="宋体" charset="-122"/>
              </a:rPr>
              <a:t>有向无环图的应用</a:t>
            </a:r>
          </a:p>
          <a:p>
            <a:pPr marL="0" lvl="0" indent="0" fontAlgn="base">
              <a:lnSpc>
                <a:spcPct val="150000"/>
              </a:lnSpc>
              <a:spcBef>
                <a:spcPct val="5000"/>
              </a:spcBef>
              <a:spcAft>
                <a:spcPct val="5000"/>
              </a:spcAft>
              <a:buNone/>
            </a:pPr>
            <a:r>
              <a:rPr kumimoji="1" lang="zh-CN" altLang="en-US" b="1" dirty="0">
                <a:solidFill>
                  <a:srgbClr val="0000FF"/>
                </a:solidFill>
                <a:latin typeface="Arial" charset="0"/>
                <a:ea typeface="宋体" charset="-122"/>
              </a:rPr>
              <a:t> </a:t>
            </a:r>
            <a:r>
              <a:rPr kumimoji="1" lang="en-US" altLang="zh-CN" b="1" dirty="0">
                <a:solidFill>
                  <a:srgbClr val="0000FF"/>
                </a:solidFill>
                <a:latin typeface="Arial" charset="0"/>
                <a:ea typeface="宋体" charset="-122"/>
              </a:rPr>
              <a:t>9.5 </a:t>
            </a:r>
            <a:r>
              <a:rPr kumimoji="1" lang="zh-CN" altLang="en-US" b="1" dirty="0">
                <a:solidFill>
                  <a:srgbClr val="0000FF"/>
                </a:solidFill>
                <a:latin typeface="Arial" charset="0"/>
                <a:ea typeface="宋体" charset="-122"/>
              </a:rPr>
              <a:t>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133</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C4551E9C-9707-4756-96CD-387EBEB4B39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4310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9.5 </a:t>
            </a:r>
            <a:r>
              <a:rPr kumimoji="1" lang="zh-CN" altLang="en-US" sz="3200" b="1" dirty="0">
                <a:latin typeface="Arial" charset="0"/>
                <a:ea typeface="宋体" charset="-122"/>
                <a:cs typeface="+mn-cs"/>
              </a:rPr>
              <a:t>最短路径</a:t>
            </a:r>
          </a:p>
        </p:txBody>
      </p:sp>
      <p:sp>
        <p:nvSpPr>
          <p:cNvPr id="4" name="日期占位符 3"/>
          <p:cNvSpPr>
            <a:spLocks noGrp="1"/>
          </p:cNvSpPr>
          <p:nvPr>
            <p:ph type="dt" sz="half" idx="4294967295"/>
          </p:nvPr>
        </p:nvSpPr>
        <p:spPr>
          <a:xfrm>
            <a:off x="0" y="6356350"/>
            <a:ext cx="2133600" cy="365125"/>
          </a:xfrm>
        </p:spPr>
        <p:txBody>
          <a:bodyPr/>
          <a:lstStyle/>
          <a:p>
            <a:fld id="{DC0C61A9-58BE-4FF5-9B90-4A5ED2436C2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625475" y="3243263"/>
            <a:ext cx="8137525" cy="1114425"/>
          </a:xfrm>
          <a:prstGeom prst="rect">
            <a:avLst/>
          </a:prstGeom>
          <a:noFill/>
          <a:ln w="9525">
            <a:solidFill>
              <a:srgbClr val="0000FF"/>
            </a:solidFill>
            <a:miter lim="800000"/>
            <a:headEnd/>
            <a:tailEnd/>
          </a:ln>
        </p:spPr>
        <p:txBody>
          <a:bodyPr>
            <a:spAutoFit/>
          </a:bodyPr>
          <a:lstStyle/>
          <a:p>
            <a:pPr algn="just" fontAlgn="base">
              <a:lnSpc>
                <a:spcPct val="125000"/>
              </a:lnSpc>
              <a:spcBef>
                <a:spcPct val="0"/>
              </a:spcBef>
              <a:spcAft>
                <a:spcPct val="0"/>
              </a:spcAft>
            </a:pPr>
            <a:r>
              <a:rPr kumimoji="1" lang="zh-CN" altLang="en-US" sz="2800" b="1" dirty="0">
                <a:solidFill>
                  <a:srgbClr val="FF0000"/>
                </a:solidFill>
                <a:latin typeface="Times New Roman" pitchFamily="18" charset="0"/>
              </a:rPr>
              <a:t>应用：</a:t>
            </a:r>
            <a:r>
              <a:rPr kumimoji="1" lang="zh-CN" altLang="en-US" sz="2800" b="1" dirty="0">
                <a:solidFill>
                  <a:srgbClr val="0000FF"/>
                </a:solidFill>
                <a:latin typeface="Times New Roman" pitchFamily="18" charset="0"/>
              </a:rPr>
              <a:t>交通咨询系统、通讯网、计算机网络常要寻找两结点间最短路径</a:t>
            </a:r>
          </a:p>
        </p:txBody>
      </p:sp>
      <p:sp>
        <p:nvSpPr>
          <p:cNvPr id="14" name="Rectangle 3"/>
          <p:cNvSpPr txBox="1">
            <a:spLocks noChangeArrowheads="1"/>
          </p:cNvSpPr>
          <p:nvPr/>
        </p:nvSpPr>
        <p:spPr bwMode="auto">
          <a:xfrm>
            <a:off x="382587" y="1428750"/>
            <a:ext cx="8348663" cy="1400175"/>
          </a:xfrm>
          <a:prstGeom prst="rect">
            <a:avLst/>
          </a:prstGeom>
          <a:noFill/>
          <a:ln>
            <a:solidFill>
              <a:srgbClr val="0000FF"/>
            </a:solidFill>
          </a:ln>
        </p:spPr>
        <p:txBody>
          <a:bodyPr/>
          <a:lstStyle/>
          <a:p>
            <a:pPr marL="273050" indent="-273050" eaLnBrk="0" fontAlgn="base" hangingPunct="0">
              <a:lnSpc>
                <a:spcPct val="150000"/>
              </a:lnSpc>
              <a:spcBef>
                <a:spcPct val="0"/>
              </a:spcBef>
              <a:spcAft>
                <a:spcPct val="0"/>
              </a:spcAft>
              <a:buClr>
                <a:srgbClr val="0000FF"/>
              </a:buClr>
              <a:buSzPct val="95000"/>
              <a:buFont typeface="Wingdings" pitchFamily="2" charset="2"/>
              <a:buChar char="Ø"/>
              <a:defRPr/>
            </a:pPr>
            <a:r>
              <a:rPr lang="zh-CN" altLang="en-US" sz="2800" b="1" kern="0" dirty="0">
                <a:solidFill>
                  <a:srgbClr val="FF0000"/>
                </a:solidFill>
                <a:latin typeface="宋体"/>
              </a:rPr>
              <a:t>问题的提出： </a:t>
            </a:r>
            <a:r>
              <a:rPr lang="zh-CN" altLang="en-US" sz="2800" b="1" kern="0" dirty="0">
                <a:solidFill>
                  <a:srgbClr val="0000FF"/>
                </a:solidFill>
                <a:latin typeface="宋体"/>
              </a:rPr>
              <a:t>给定一个带权有向图</a:t>
            </a:r>
            <a:r>
              <a:rPr lang="en-US" altLang="zh-CN" sz="2800" b="1" i="1" kern="0" dirty="0">
                <a:solidFill>
                  <a:srgbClr val="0000FF"/>
                </a:solidFill>
                <a:latin typeface="宋体"/>
              </a:rPr>
              <a:t>G</a:t>
            </a:r>
            <a:r>
              <a:rPr lang="zh-CN" altLang="en-US" sz="2800" b="1" kern="0" dirty="0">
                <a:solidFill>
                  <a:srgbClr val="0000FF"/>
                </a:solidFill>
                <a:latin typeface="宋体"/>
              </a:rPr>
              <a:t>与源点</a:t>
            </a:r>
            <a:r>
              <a:rPr lang="en-US" altLang="zh-CN" sz="2800" b="1" i="1" kern="0" dirty="0">
                <a:solidFill>
                  <a:srgbClr val="0000FF"/>
                </a:solidFill>
                <a:latin typeface="宋体"/>
              </a:rPr>
              <a:t>v</a:t>
            </a:r>
            <a:r>
              <a:rPr lang="zh-CN" altLang="en-US" sz="2800" b="1" kern="0" dirty="0">
                <a:solidFill>
                  <a:srgbClr val="0000FF"/>
                </a:solidFill>
                <a:latin typeface="宋体"/>
              </a:rPr>
              <a:t>，求从</a:t>
            </a:r>
            <a:r>
              <a:rPr lang="en-US" altLang="zh-CN" sz="2800" b="1" i="1" kern="0" dirty="0">
                <a:solidFill>
                  <a:srgbClr val="0000FF"/>
                </a:solidFill>
                <a:latin typeface="宋体"/>
              </a:rPr>
              <a:t>v</a:t>
            </a:r>
            <a:r>
              <a:rPr lang="zh-CN" altLang="en-US" sz="2800" b="1" kern="0" dirty="0">
                <a:solidFill>
                  <a:srgbClr val="0000FF"/>
                </a:solidFill>
                <a:latin typeface="宋体"/>
              </a:rPr>
              <a:t>到</a:t>
            </a:r>
            <a:r>
              <a:rPr lang="en-US" altLang="zh-CN" sz="2800" b="1" i="1" kern="0" dirty="0">
                <a:solidFill>
                  <a:srgbClr val="0000FF"/>
                </a:solidFill>
                <a:latin typeface="宋体"/>
              </a:rPr>
              <a:t>G</a:t>
            </a:r>
            <a:r>
              <a:rPr lang="zh-CN" altLang="en-US" sz="2800" b="1" kern="0" dirty="0">
                <a:solidFill>
                  <a:srgbClr val="0000FF"/>
                </a:solidFill>
                <a:latin typeface="宋体"/>
              </a:rPr>
              <a:t>中其它顶点的最短路径。</a:t>
            </a:r>
          </a:p>
        </p:txBody>
      </p:sp>
    </p:spTree>
    <p:extLst>
      <p:ext uri="{BB962C8B-B14F-4D97-AF65-F5344CB8AC3E}">
        <p14:creationId xmlns:p14="http://schemas.microsoft.com/office/powerpoint/2010/main" val="12408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9.5.1 </a:t>
            </a:r>
            <a:r>
              <a:rPr kumimoji="1" lang="zh-CN" altLang="en-US" sz="2800" b="1" dirty="0">
                <a:solidFill>
                  <a:srgbClr val="0000FF"/>
                </a:solidFill>
                <a:latin typeface="Arial" charset="0"/>
                <a:ea typeface="宋体" charset="-122"/>
              </a:rPr>
              <a:t>单源最短路径</a:t>
            </a:r>
            <a:r>
              <a:rPr kumimoji="1" lang="en-US" altLang="zh-CN" sz="2800" b="1" dirty="0">
                <a:solidFill>
                  <a:srgbClr val="0000FF"/>
                </a:solidFill>
                <a:latin typeface="Arial" charset="0"/>
                <a:ea typeface="宋体" charset="-122"/>
              </a:rPr>
              <a:t>(</a:t>
            </a:r>
            <a:r>
              <a:rPr kumimoji="1" lang="zh-CN" altLang="en-US" sz="2800" b="1" dirty="0">
                <a:solidFill>
                  <a:srgbClr val="FF0000"/>
                </a:solidFill>
                <a:latin typeface="Arial" charset="0"/>
                <a:ea typeface="宋体" charset="-122"/>
              </a:rPr>
              <a:t>集合与图论</a:t>
            </a:r>
            <a:r>
              <a:rPr kumimoji="1" lang="en-US" altLang="zh-CN" sz="2800" b="1" dirty="0">
                <a:solidFill>
                  <a:srgbClr val="0000FF"/>
                </a:solidFill>
                <a:latin typeface="Arial" charset="0"/>
                <a:ea typeface="宋体" charset="-122"/>
              </a:rPr>
              <a:t>)</a:t>
            </a: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9.5.2 </a:t>
            </a:r>
            <a:r>
              <a:rPr kumimoji="1" lang="zh-CN" altLang="en-US" sz="2800" b="1" dirty="0">
                <a:solidFill>
                  <a:srgbClr val="0000FF"/>
                </a:solidFill>
                <a:latin typeface="Arial" charset="0"/>
                <a:ea typeface="宋体" charset="-122"/>
              </a:rPr>
              <a:t>每一对顶点之间的最短路径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9.5 </a:t>
            </a:r>
            <a:r>
              <a:rPr kumimoji="1" lang="zh-CN" altLang="en-US" sz="3600" b="1" dirty="0">
                <a:latin typeface="Arial" charset="0"/>
                <a:ea typeface="宋体" charset="-122"/>
                <a:cs typeface="+mn-cs"/>
              </a:rPr>
              <a:t>最短路径</a:t>
            </a:r>
          </a:p>
        </p:txBody>
      </p:sp>
      <p:sp>
        <p:nvSpPr>
          <p:cNvPr id="4" name="日期占位符 3"/>
          <p:cNvSpPr>
            <a:spLocks noGrp="1"/>
          </p:cNvSpPr>
          <p:nvPr>
            <p:ph type="dt" sz="half" idx="4294967295"/>
          </p:nvPr>
        </p:nvSpPr>
        <p:spPr>
          <a:xfrm>
            <a:off x="0" y="6356350"/>
            <a:ext cx="2133600" cy="365125"/>
          </a:xfrm>
        </p:spPr>
        <p:txBody>
          <a:bodyPr/>
          <a:lstStyle/>
          <a:p>
            <a:fld id="{3A9EDA7A-E97E-460A-9204-E74907C593E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1891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9.6.1 </a:t>
            </a:r>
            <a:r>
              <a:rPr kumimoji="1" lang="zh-CN" altLang="en-US" sz="2800" b="1" dirty="0">
                <a:solidFill>
                  <a:srgbClr val="0000FF"/>
                </a:solidFill>
                <a:latin typeface="Arial" charset="0"/>
                <a:ea typeface="宋体" charset="-122"/>
              </a:rPr>
              <a:t>单源最短路径</a:t>
            </a:r>
            <a:r>
              <a:rPr kumimoji="1" lang="en-US" altLang="zh-CN" sz="2800" b="1" dirty="0">
                <a:solidFill>
                  <a:srgbClr val="0000FF"/>
                </a:solidFill>
                <a:latin typeface="Arial" charset="0"/>
                <a:ea typeface="宋体" charset="-122"/>
              </a:rPr>
              <a:t>(</a:t>
            </a:r>
            <a:r>
              <a:rPr kumimoji="1" lang="zh-CN" altLang="en-US" sz="2800" b="1" dirty="0">
                <a:solidFill>
                  <a:srgbClr val="FF0000"/>
                </a:solidFill>
                <a:latin typeface="Arial" charset="0"/>
                <a:ea typeface="宋体" charset="-122"/>
              </a:rPr>
              <a:t>集合与图论</a:t>
            </a:r>
            <a:r>
              <a:rPr kumimoji="1" lang="en-US" altLang="zh-CN" sz="2800" b="1" dirty="0">
                <a:solidFill>
                  <a:srgbClr val="0000FF"/>
                </a:solidFill>
                <a:latin typeface="Arial" charset="0"/>
                <a:ea typeface="宋体" charset="-122"/>
              </a:rPr>
              <a:t>)</a:t>
            </a: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9.6.2 </a:t>
            </a:r>
            <a:r>
              <a:rPr kumimoji="1" lang="zh-CN" altLang="en-US" sz="2800" b="1" dirty="0">
                <a:solidFill>
                  <a:schemeClr val="bg1">
                    <a:lumMod val="65000"/>
                  </a:schemeClr>
                </a:solidFill>
                <a:latin typeface="Arial" charset="0"/>
                <a:ea typeface="宋体" charset="-122"/>
              </a:rPr>
              <a:t>每一对顶点之间的最短路径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9.6 </a:t>
            </a:r>
            <a:r>
              <a:rPr kumimoji="1" lang="zh-CN" altLang="en-US" sz="3600" b="1" dirty="0">
                <a:latin typeface="Arial" charset="0"/>
                <a:ea typeface="宋体" charset="-122"/>
                <a:cs typeface="+mn-cs"/>
              </a:rPr>
              <a:t>最短路径</a:t>
            </a:r>
          </a:p>
        </p:txBody>
      </p:sp>
      <p:sp>
        <p:nvSpPr>
          <p:cNvPr id="4" name="日期占位符 3"/>
          <p:cNvSpPr>
            <a:spLocks noGrp="1"/>
          </p:cNvSpPr>
          <p:nvPr>
            <p:ph type="dt" sz="half" idx="4294967295"/>
          </p:nvPr>
        </p:nvSpPr>
        <p:spPr>
          <a:xfrm>
            <a:off x="0" y="6356350"/>
            <a:ext cx="2133600" cy="365125"/>
          </a:xfrm>
        </p:spPr>
        <p:txBody>
          <a:bodyPr/>
          <a:lstStyle/>
          <a:p>
            <a:fld id="{445D41DD-BDDE-4B59-9853-8F2C833C465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7664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F4420A01-11FC-497E-BDBE-7AC47E41E30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2"/>
          <p:cNvSpPr txBox="1">
            <a:spLocks/>
          </p:cNvSpPr>
          <p:nvPr/>
        </p:nvSpPr>
        <p:spPr>
          <a:xfrm>
            <a:off x="304800" y="1144602"/>
            <a:ext cx="7772400" cy="571500"/>
          </a:xfrm>
          <a:prstGeom prst="rect">
            <a:avLst/>
          </a:prstGeom>
        </p:spPr>
        <p:txBody>
          <a:bodyPr/>
          <a:lstStyle/>
          <a:p>
            <a:pPr lvl="0" eaLnBrk="0" fontAlgn="base" hangingPunct="0">
              <a:spcBef>
                <a:spcPct val="0"/>
              </a:spcBef>
              <a:spcAft>
                <a:spcPct val="0"/>
              </a:spcAft>
              <a:buFont typeface="Wingdings" pitchFamily="2" charset="2"/>
              <a:buChar char="p"/>
              <a:defRPr/>
            </a:pPr>
            <a:r>
              <a:rPr kumimoji="0" lang="en-US" altLang="zh-CN" sz="2800" b="1" i="0" u="none" strike="noStrike" kern="0" cap="none" spc="0" normalizeH="0" baseline="0" noProof="0" dirty="0">
                <a:ln>
                  <a:noFill/>
                </a:ln>
                <a:solidFill>
                  <a:srgbClr val="003300"/>
                </a:solidFill>
                <a:effectLst/>
                <a:uLnTx/>
                <a:uFillTx/>
              </a:rPr>
              <a:t>Dijkstra</a:t>
            </a:r>
            <a:r>
              <a:rPr lang="en-US" altLang="zh-CN" sz="2800" dirty="0"/>
              <a:t> </a:t>
            </a:r>
            <a:r>
              <a:rPr kumimoji="0" lang="zh-CN" altLang="en-US" sz="2800" b="1" i="0" u="none" strike="noStrike" kern="0" cap="none" spc="0" normalizeH="0" baseline="0" noProof="0" dirty="0">
                <a:ln>
                  <a:noFill/>
                </a:ln>
                <a:solidFill>
                  <a:srgbClr val="003300"/>
                </a:solidFill>
                <a:effectLst/>
                <a:uLnTx/>
                <a:uFillTx/>
              </a:rPr>
              <a:t>算法基本思想：</a:t>
            </a:r>
          </a:p>
        </p:txBody>
      </p:sp>
      <p:sp>
        <p:nvSpPr>
          <p:cNvPr id="16" name="Text Box 3"/>
          <p:cNvSpPr txBox="1">
            <a:spLocks noChangeArrowheads="1"/>
          </p:cNvSpPr>
          <p:nvPr/>
        </p:nvSpPr>
        <p:spPr bwMode="auto">
          <a:xfrm>
            <a:off x="412750" y="1697736"/>
            <a:ext cx="8318500" cy="4456414"/>
          </a:xfrm>
          <a:prstGeom prst="rect">
            <a:avLst/>
          </a:prstGeom>
          <a:noFill/>
          <a:ln w="9525">
            <a:solidFill>
              <a:srgbClr val="3333FF"/>
            </a:solidFill>
            <a:miter lim="800000"/>
            <a:headEnd/>
            <a:tailEnd/>
          </a:ln>
        </p:spPr>
        <p:txBody>
          <a:bodyPr lIns="90000" tIns="46800" rIns="90000" bIns="46800">
            <a:spAutoFit/>
          </a:bodyPr>
          <a:lstStyle/>
          <a:p>
            <a:pPr marL="514350" indent="-514350" fontAlgn="base">
              <a:lnSpc>
                <a:spcPct val="150000"/>
              </a:lnSpc>
              <a:spcBef>
                <a:spcPct val="0"/>
              </a:spcBef>
              <a:spcAft>
                <a:spcPct val="0"/>
              </a:spcAft>
              <a:buClr>
                <a:srgbClr val="0000FF"/>
              </a:buClr>
              <a:buFont typeface="Calibri" pitchFamily="34" charset="0"/>
              <a:buAutoNum type="arabicPeriod"/>
            </a:pPr>
            <a:r>
              <a:rPr kumimoji="1" lang="zh-CN" altLang="en-US" sz="2400" b="1" dirty="0">
                <a:solidFill>
                  <a:srgbClr val="3333FF"/>
                </a:solidFill>
                <a:latin typeface="Times New Roman" pitchFamily="18" charset="0"/>
              </a:rPr>
              <a:t>集合</a:t>
            </a:r>
            <a:r>
              <a:rPr kumimoji="1" lang="en-US" altLang="zh-CN" sz="2400" b="1" dirty="0">
                <a:solidFill>
                  <a:srgbClr val="3333FF"/>
                </a:solidFill>
                <a:latin typeface="Times New Roman" pitchFamily="18" charset="0"/>
              </a:rPr>
              <a:t>S</a:t>
            </a:r>
            <a:r>
              <a:rPr kumimoji="1" lang="zh-CN" altLang="en-US" sz="2400" b="1" dirty="0">
                <a:solidFill>
                  <a:srgbClr val="3333FF"/>
                </a:solidFill>
                <a:latin typeface="Times New Roman" pitchFamily="18" charset="0"/>
              </a:rPr>
              <a:t>的初值为</a:t>
            </a:r>
            <a:r>
              <a:rPr kumimoji="1" lang="en-US" altLang="zh-CN" sz="2400" b="1" dirty="0">
                <a:solidFill>
                  <a:srgbClr val="3333FF"/>
                </a:solidFill>
                <a:latin typeface="Times New Roman" pitchFamily="18" charset="0"/>
              </a:rPr>
              <a:t>S={1}</a:t>
            </a:r>
          </a:p>
          <a:p>
            <a:pPr marL="514350" indent="-514350" fontAlgn="base">
              <a:lnSpc>
                <a:spcPct val="150000"/>
              </a:lnSpc>
              <a:spcBef>
                <a:spcPct val="0"/>
              </a:spcBef>
              <a:spcAft>
                <a:spcPct val="0"/>
              </a:spcAft>
              <a:buClr>
                <a:srgbClr val="0000FF"/>
              </a:buClr>
              <a:buFont typeface="Calibri" pitchFamily="34" charset="0"/>
              <a:buAutoNum type="arabicPeriod"/>
            </a:pPr>
            <a:r>
              <a:rPr kumimoji="1" lang="en-US" altLang="zh-CN" sz="2400" b="1" dirty="0">
                <a:solidFill>
                  <a:srgbClr val="3333FF"/>
                </a:solidFill>
                <a:latin typeface="Times New Roman" pitchFamily="18" charset="0"/>
              </a:rPr>
              <a:t>D</a:t>
            </a:r>
            <a:r>
              <a:rPr kumimoji="1" lang="zh-CN" altLang="en-US" sz="2400" b="1" dirty="0">
                <a:solidFill>
                  <a:srgbClr val="3333FF"/>
                </a:solidFill>
                <a:latin typeface="Times New Roman" pitchFamily="18" charset="0"/>
              </a:rPr>
              <a:t>为各顶点当前最短路径</a:t>
            </a:r>
          </a:p>
          <a:p>
            <a:pPr marL="514350" indent="-514350" fontAlgn="base">
              <a:lnSpc>
                <a:spcPct val="150000"/>
              </a:lnSpc>
              <a:spcBef>
                <a:spcPct val="0"/>
              </a:spcBef>
              <a:spcAft>
                <a:spcPct val="0"/>
              </a:spcAft>
              <a:buClr>
                <a:srgbClr val="0000FF"/>
              </a:buClr>
              <a:buFont typeface="Calibri" pitchFamily="34" charset="0"/>
              <a:buAutoNum type="arabicPeriod"/>
            </a:pPr>
            <a:r>
              <a:rPr kumimoji="1" lang="zh-CN" altLang="en-US" sz="2400" b="1" dirty="0">
                <a:solidFill>
                  <a:srgbClr val="3333FF"/>
                </a:solidFill>
                <a:latin typeface="Times New Roman" pitchFamily="18" charset="0"/>
              </a:rPr>
              <a:t>从</a:t>
            </a:r>
            <a:r>
              <a:rPr kumimoji="1" lang="en-US" altLang="zh-CN" sz="2400" b="1" dirty="0">
                <a:solidFill>
                  <a:srgbClr val="3333FF"/>
                </a:solidFill>
                <a:latin typeface="Times New Roman" pitchFamily="18" charset="0"/>
              </a:rPr>
              <a:t>V-S</a:t>
            </a:r>
            <a:r>
              <a:rPr kumimoji="1" lang="zh-CN" altLang="en-US" sz="2400" b="1" dirty="0">
                <a:solidFill>
                  <a:srgbClr val="3333FF"/>
                </a:solidFill>
                <a:latin typeface="Times New Roman" pitchFamily="18" charset="0"/>
              </a:rPr>
              <a:t>中选择顶点</a:t>
            </a:r>
            <a:r>
              <a:rPr kumimoji="1" lang="en-US" altLang="zh-CN" sz="2400" b="1" dirty="0">
                <a:solidFill>
                  <a:srgbClr val="3333FF"/>
                </a:solidFill>
                <a:latin typeface="Times New Roman" pitchFamily="18" charset="0"/>
              </a:rPr>
              <a:t>w</a:t>
            </a:r>
            <a:r>
              <a:rPr kumimoji="1" lang="zh-CN" altLang="en-US" sz="2400" b="1" dirty="0">
                <a:solidFill>
                  <a:srgbClr val="3333FF"/>
                </a:solidFill>
                <a:latin typeface="Times New Roman" pitchFamily="18" charset="0"/>
              </a:rPr>
              <a:t>，使</a:t>
            </a:r>
            <a:r>
              <a:rPr kumimoji="1" lang="en-US" altLang="zh-CN" sz="2400" b="1" dirty="0">
                <a:solidFill>
                  <a:srgbClr val="3333FF"/>
                </a:solidFill>
                <a:latin typeface="Times New Roman" pitchFamily="18" charset="0"/>
              </a:rPr>
              <a:t>D[w]</a:t>
            </a:r>
            <a:r>
              <a:rPr kumimoji="1" lang="zh-CN" altLang="en-US" sz="2400" b="1" dirty="0">
                <a:solidFill>
                  <a:srgbClr val="3333FF"/>
                </a:solidFill>
                <a:latin typeface="Times New Roman" pitchFamily="18" charset="0"/>
              </a:rPr>
              <a:t>的值最小</a:t>
            </a:r>
            <a:r>
              <a:rPr kumimoji="1" lang="zh-CN" altLang="en-US" sz="2400" b="1" dirty="0">
                <a:solidFill>
                  <a:srgbClr val="FF0000"/>
                </a:solidFill>
                <a:latin typeface="Times New Roman" pitchFamily="18" charset="0"/>
              </a:rPr>
              <a:t>（选择权值最小的边加入）</a:t>
            </a:r>
          </a:p>
          <a:p>
            <a:pPr marL="514350" indent="-514350" fontAlgn="base">
              <a:lnSpc>
                <a:spcPct val="150000"/>
              </a:lnSpc>
              <a:spcBef>
                <a:spcPct val="0"/>
              </a:spcBef>
              <a:spcAft>
                <a:spcPct val="0"/>
              </a:spcAft>
              <a:buClr>
                <a:srgbClr val="0000FF"/>
              </a:buClr>
              <a:buFont typeface="Calibri" pitchFamily="34" charset="0"/>
              <a:buAutoNum type="arabicPeriod"/>
            </a:pPr>
            <a:r>
              <a:rPr kumimoji="1" lang="zh-CN" altLang="en-US" sz="2400" b="1" dirty="0">
                <a:solidFill>
                  <a:srgbClr val="3333FF"/>
                </a:solidFill>
                <a:latin typeface="Times New Roman" pitchFamily="18" charset="0"/>
              </a:rPr>
              <a:t>并将 </a:t>
            </a:r>
            <a:r>
              <a:rPr kumimoji="1" lang="en-US" altLang="zh-CN" sz="2400" b="1" dirty="0">
                <a:solidFill>
                  <a:srgbClr val="3333FF"/>
                </a:solidFill>
                <a:latin typeface="Times New Roman" pitchFamily="18" charset="0"/>
              </a:rPr>
              <a:t>w</a:t>
            </a:r>
            <a:r>
              <a:rPr kumimoji="1" lang="zh-CN" altLang="en-US" sz="2400" b="1" dirty="0">
                <a:solidFill>
                  <a:srgbClr val="3333FF"/>
                </a:solidFill>
                <a:latin typeface="Times New Roman" pitchFamily="18" charset="0"/>
              </a:rPr>
              <a:t>加入集合 </a:t>
            </a:r>
            <a:r>
              <a:rPr kumimoji="1" lang="en-US" altLang="zh-CN" sz="2400" b="1" dirty="0">
                <a:solidFill>
                  <a:srgbClr val="3333FF"/>
                </a:solidFill>
                <a:latin typeface="Times New Roman" pitchFamily="18" charset="0"/>
              </a:rPr>
              <a:t>S</a:t>
            </a:r>
            <a:r>
              <a:rPr kumimoji="1" lang="zh-CN" altLang="en-US" sz="2400" b="1" dirty="0">
                <a:solidFill>
                  <a:srgbClr val="3333FF"/>
                </a:solidFill>
                <a:latin typeface="Times New Roman" pitchFamily="18" charset="0"/>
              </a:rPr>
              <a:t>，则</a:t>
            </a:r>
            <a:r>
              <a:rPr kumimoji="1" lang="en-US" altLang="zh-CN" sz="2400" b="1" dirty="0">
                <a:solidFill>
                  <a:srgbClr val="3333FF"/>
                </a:solidFill>
                <a:latin typeface="Times New Roman" pitchFamily="18" charset="0"/>
              </a:rPr>
              <a:t>w</a:t>
            </a:r>
            <a:r>
              <a:rPr kumimoji="1" lang="zh-CN" altLang="en-US" sz="2400" b="1" dirty="0">
                <a:solidFill>
                  <a:srgbClr val="3333FF"/>
                </a:solidFill>
                <a:latin typeface="Times New Roman" pitchFamily="18" charset="0"/>
              </a:rPr>
              <a:t>的最短路径已求出。</a:t>
            </a:r>
          </a:p>
          <a:p>
            <a:pPr marL="514350" indent="-514350" fontAlgn="base">
              <a:lnSpc>
                <a:spcPct val="150000"/>
              </a:lnSpc>
              <a:spcBef>
                <a:spcPct val="0"/>
              </a:spcBef>
              <a:spcAft>
                <a:spcPct val="0"/>
              </a:spcAft>
              <a:buClr>
                <a:srgbClr val="0000FF"/>
              </a:buClr>
              <a:buFont typeface="Calibri" pitchFamily="34" charset="0"/>
              <a:buAutoNum type="arabicPeriod"/>
            </a:pPr>
            <a:r>
              <a:rPr kumimoji="1" lang="zh-CN" altLang="en-US" sz="2400" b="1" dirty="0">
                <a:solidFill>
                  <a:srgbClr val="3333FF"/>
                </a:solidFill>
                <a:latin typeface="Times New Roman" pitchFamily="18" charset="0"/>
              </a:rPr>
              <a:t>调整其它各结点的当前最短路径</a:t>
            </a:r>
          </a:p>
          <a:p>
            <a:pPr marL="514350" indent="-514350" fontAlgn="base">
              <a:lnSpc>
                <a:spcPct val="150000"/>
              </a:lnSpc>
              <a:spcBef>
                <a:spcPct val="0"/>
              </a:spcBef>
              <a:spcAft>
                <a:spcPct val="0"/>
              </a:spcAft>
              <a:buClr>
                <a:srgbClr val="0000FF"/>
              </a:buClr>
              <a:buFont typeface="Calibri" pitchFamily="34" charset="0"/>
              <a:buAutoNum type="arabicPeriod"/>
            </a:pPr>
            <a:r>
              <a:rPr kumimoji="1" lang="en-US" altLang="zh-CN" sz="2400" b="1" dirty="0">
                <a:solidFill>
                  <a:srgbClr val="3333FF"/>
                </a:solidFill>
                <a:latin typeface="Times New Roman" pitchFamily="18" charset="0"/>
              </a:rPr>
              <a:t>D[k]=min{D[k], D[w]+C[w][k]}</a:t>
            </a:r>
          </a:p>
          <a:p>
            <a:pPr marL="514350" indent="-514350" fontAlgn="base">
              <a:lnSpc>
                <a:spcPct val="150000"/>
              </a:lnSpc>
              <a:spcBef>
                <a:spcPct val="0"/>
              </a:spcBef>
              <a:spcAft>
                <a:spcPct val="0"/>
              </a:spcAft>
              <a:buClr>
                <a:srgbClr val="0000FF"/>
              </a:buClr>
              <a:buFont typeface="Calibri" pitchFamily="34" charset="0"/>
              <a:buAutoNum type="arabicPeriod"/>
            </a:pPr>
            <a:r>
              <a:rPr kumimoji="1" lang="zh-CN" altLang="en-US" sz="2400" b="1" dirty="0">
                <a:solidFill>
                  <a:srgbClr val="3333FF"/>
                </a:solidFill>
                <a:latin typeface="Times New Roman" pitchFamily="18" charset="0"/>
              </a:rPr>
              <a:t>直到</a:t>
            </a:r>
            <a:r>
              <a:rPr kumimoji="1" lang="en-US" altLang="zh-CN" sz="2400" b="1" dirty="0">
                <a:solidFill>
                  <a:srgbClr val="3333FF"/>
                </a:solidFill>
                <a:latin typeface="Times New Roman" pitchFamily="18" charset="0"/>
              </a:rPr>
              <a:t>S</a:t>
            </a:r>
            <a:r>
              <a:rPr kumimoji="1" lang="zh-CN" altLang="en-US" sz="2400" b="1" dirty="0">
                <a:solidFill>
                  <a:srgbClr val="3333FF"/>
                </a:solidFill>
                <a:latin typeface="Times New Roman" pitchFamily="18" charset="0"/>
              </a:rPr>
              <a:t>中包含所有顶点</a:t>
            </a:r>
          </a:p>
        </p:txBody>
      </p:sp>
    </p:spTree>
    <p:extLst>
      <p:ext uri="{BB962C8B-B14F-4D97-AF65-F5344CB8AC3E}">
        <p14:creationId xmlns:p14="http://schemas.microsoft.com/office/powerpoint/2010/main" val="5130579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F38D6BC5-A4EC-4BDB-88AE-7D3F3BF4D24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295275" y="1000125"/>
            <a:ext cx="6715125" cy="523875"/>
          </a:xfrm>
          <a:prstGeom prst="rect">
            <a:avLst/>
          </a:prstGeom>
          <a:noFill/>
          <a:ln w="9525">
            <a:noFill/>
            <a:miter lim="800000"/>
            <a:headEnd/>
            <a:tailEnd/>
          </a:ln>
        </p:spPr>
        <p:txBody>
          <a:bodyPr>
            <a:spAutoFit/>
          </a:bodyPr>
          <a:lstStyle/>
          <a:p>
            <a:pPr fontAlgn="base">
              <a:spcBef>
                <a:spcPct val="0"/>
              </a:spcBef>
              <a:spcAft>
                <a:spcPct val="0"/>
              </a:spcAft>
              <a:buFont typeface="Wingdings" pitchFamily="2" charset="2"/>
              <a:buChar char="p"/>
            </a:pPr>
            <a:r>
              <a:rPr kumimoji="1" lang="en-US" altLang="zh-CN" sz="2800" b="1" dirty="0">
                <a:solidFill>
                  <a:srgbClr val="003300"/>
                </a:solidFill>
                <a:latin typeface="Times New Roman" pitchFamily="18" charset="0"/>
              </a:rPr>
              <a:t>Dijkstra(</a:t>
            </a:r>
            <a:r>
              <a:rPr kumimoji="1" lang="zh-CN" altLang="en-US" sz="2800" b="1" dirty="0">
                <a:solidFill>
                  <a:srgbClr val="003300"/>
                </a:solidFill>
                <a:latin typeface="Times New Roman" pitchFamily="18" charset="0"/>
              </a:rPr>
              <a:t>迪杰斯特拉</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算法的求解过程</a:t>
            </a:r>
          </a:p>
        </p:txBody>
      </p:sp>
      <p:graphicFrame>
        <p:nvGraphicFramePr>
          <p:cNvPr id="17" name="Object 2"/>
          <p:cNvGraphicFramePr>
            <a:graphicFrameLocks noChangeAspect="1"/>
          </p:cNvGraphicFramePr>
          <p:nvPr>
            <p:extLst>
              <p:ext uri="{D42A27DB-BD31-4B8C-83A1-F6EECF244321}">
                <p14:modId xmlns:p14="http://schemas.microsoft.com/office/powerpoint/2010/main" val="693651995"/>
              </p:ext>
            </p:extLst>
          </p:nvPr>
        </p:nvGraphicFramePr>
        <p:xfrm>
          <a:off x="804862" y="1371600"/>
          <a:ext cx="7500938" cy="3048000"/>
        </p:xfrm>
        <a:graphic>
          <a:graphicData uri="http://schemas.openxmlformats.org/presentationml/2006/ole">
            <mc:AlternateContent xmlns:mc="http://schemas.openxmlformats.org/markup-compatibility/2006">
              <mc:Choice xmlns:v="urn:schemas-microsoft-com:vml" Requires="v">
                <p:oleObj spid="_x0000_s66987" name="Picture" r:id="rId5" imgW="4686480" imgH="1905120" progId="Word.Picture.8">
                  <p:embed/>
                </p:oleObj>
              </mc:Choice>
              <mc:Fallback>
                <p:oleObj name="Picture" r:id="rId5" imgW="4686480" imgH="190512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862" y="1371600"/>
                        <a:ext cx="7500938"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a:spLocks noChangeArrowheads="1"/>
          </p:cNvSpPr>
          <p:nvPr/>
        </p:nvSpPr>
        <p:spPr bwMode="auto">
          <a:xfrm>
            <a:off x="214313" y="5810250"/>
            <a:ext cx="1571625" cy="4619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3300"/>
                </a:solidFill>
                <a:latin typeface="Times New Roman" pitchFamily="18" charset="0"/>
              </a:rPr>
              <a:t>选择顶点</a:t>
            </a:r>
            <a:r>
              <a:rPr kumimoji="1" lang="en-US" altLang="zh-CN" sz="2400" b="1">
                <a:solidFill>
                  <a:srgbClr val="003300"/>
                </a:solidFill>
                <a:latin typeface="Times New Roman" pitchFamily="18" charset="0"/>
              </a:rPr>
              <a:t>1</a:t>
            </a:r>
            <a:endParaRPr kumimoji="1" lang="zh-CN" altLang="en-US" sz="2400" b="1">
              <a:solidFill>
                <a:srgbClr val="003300"/>
              </a:solidFill>
              <a:latin typeface="Times New Roman" pitchFamily="18" charset="0"/>
            </a:endParaRPr>
          </a:p>
        </p:txBody>
      </p:sp>
      <p:graphicFrame>
        <p:nvGraphicFramePr>
          <p:cNvPr id="19" name="Object 3"/>
          <p:cNvGraphicFramePr>
            <a:graphicFrameLocks noChangeAspect="1"/>
          </p:cNvGraphicFramePr>
          <p:nvPr>
            <p:extLst>
              <p:ext uri="{D42A27DB-BD31-4B8C-83A1-F6EECF244321}">
                <p14:modId xmlns:p14="http://schemas.microsoft.com/office/powerpoint/2010/main" val="4183519896"/>
              </p:ext>
            </p:extLst>
          </p:nvPr>
        </p:nvGraphicFramePr>
        <p:xfrm>
          <a:off x="1285875" y="4024312"/>
          <a:ext cx="7143750" cy="3121025"/>
        </p:xfrm>
        <a:graphic>
          <a:graphicData uri="http://schemas.openxmlformats.org/presentationml/2006/ole">
            <mc:AlternateContent xmlns:mc="http://schemas.openxmlformats.org/markup-compatibility/2006">
              <mc:Choice xmlns:v="urn:schemas-microsoft-com:vml" Requires="v">
                <p:oleObj spid="_x0000_s66988" name="Picture" r:id="rId7" imgW="4000680" imgH="1857240" progId="Word.Picture.8">
                  <p:embed/>
                </p:oleObj>
              </mc:Choice>
              <mc:Fallback>
                <p:oleObj name="Picture" r:id="rId7" imgW="4000680" imgH="185724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5" y="4024312"/>
                        <a:ext cx="7143750" cy="312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797390652"/>
              </p:ext>
            </p:extLst>
          </p:nvPr>
        </p:nvGraphicFramePr>
        <p:xfrm>
          <a:off x="1285875" y="4117975"/>
          <a:ext cx="7143750" cy="3121025"/>
        </p:xfrm>
        <a:graphic>
          <a:graphicData uri="http://schemas.openxmlformats.org/presentationml/2006/ole">
            <mc:AlternateContent xmlns:mc="http://schemas.openxmlformats.org/markup-compatibility/2006">
              <mc:Choice xmlns:v="urn:schemas-microsoft-com:vml" Requires="v">
                <p:oleObj spid="_x0000_s66989" name="Picture" r:id="rId9" imgW="4000680" imgH="1857240" progId="Word.Picture.8">
                  <p:embed/>
                </p:oleObj>
              </mc:Choice>
              <mc:Fallback>
                <p:oleObj name="Picture" r:id="rId9" imgW="4000680" imgH="185724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4117975"/>
                        <a:ext cx="7143750" cy="312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a:spLocks noChangeArrowheads="1"/>
          </p:cNvSpPr>
          <p:nvPr/>
        </p:nvSpPr>
        <p:spPr bwMode="auto">
          <a:xfrm>
            <a:off x="4143375" y="5810250"/>
            <a:ext cx="1571625" cy="4619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3300"/>
                </a:solidFill>
                <a:latin typeface="Times New Roman" pitchFamily="18" charset="0"/>
              </a:rPr>
              <a:t>选择顶点</a:t>
            </a:r>
            <a:r>
              <a:rPr kumimoji="1" lang="en-US" altLang="zh-CN" sz="2400" b="1">
                <a:solidFill>
                  <a:srgbClr val="003300"/>
                </a:solidFill>
                <a:latin typeface="Times New Roman" pitchFamily="18" charset="0"/>
              </a:rPr>
              <a:t>3</a:t>
            </a:r>
            <a:endParaRPr kumimoji="1" lang="zh-CN" altLang="en-US" sz="2400" b="1">
              <a:solidFill>
                <a:srgbClr val="003300"/>
              </a:solidFill>
              <a:latin typeface="Times New Roman" pitchFamily="18" charset="0"/>
            </a:endParaRPr>
          </a:p>
        </p:txBody>
      </p:sp>
    </p:spTree>
    <p:extLst>
      <p:ext uri="{BB962C8B-B14F-4D97-AF65-F5344CB8AC3E}">
        <p14:creationId xmlns:p14="http://schemas.microsoft.com/office/powerpoint/2010/main" val="29158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4"/>
          <p:cNvGraphicFramePr>
            <a:graphicFrameLocks noChangeAspect="1"/>
          </p:cNvGraphicFramePr>
          <p:nvPr>
            <p:extLst>
              <p:ext uri="{D42A27DB-BD31-4B8C-83A1-F6EECF244321}">
                <p14:modId xmlns:p14="http://schemas.microsoft.com/office/powerpoint/2010/main" val="1760215147"/>
              </p:ext>
            </p:extLst>
          </p:nvPr>
        </p:nvGraphicFramePr>
        <p:xfrm>
          <a:off x="-1123951" y="3810001"/>
          <a:ext cx="7258051" cy="3563937"/>
        </p:xfrm>
        <a:graphic>
          <a:graphicData uri="http://schemas.openxmlformats.org/presentationml/2006/ole">
            <mc:AlternateContent xmlns:mc="http://schemas.openxmlformats.org/markup-compatibility/2006">
              <mc:Choice xmlns:v="urn:schemas-microsoft-com:vml" Requires="v">
                <p:oleObj spid="_x0000_s68009" name="Picture" r:id="rId4" imgW="4229280" imgH="2076480" progId="Word.Picture.8">
                  <p:embed/>
                </p:oleObj>
              </mc:Choice>
              <mc:Fallback>
                <p:oleObj name="Picture" r:id="rId4" imgW="4229280" imgH="20764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51" y="3810001"/>
                        <a:ext cx="7258051" cy="356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9" name="Picture 1" descr="C:\Users\Haijun\AppData\Roaming\Tencent\Users\2968516474\QQ\WinTemp\RichOle\O5)[OOM[}$H7(6{A~41GY`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8C66D140-56C4-40AF-B074-23BD9F3A8A9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2"/>
          <p:cNvSpPr txBox="1">
            <a:spLocks noChangeArrowheads="1"/>
          </p:cNvSpPr>
          <p:nvPr/>
        </p:nvSpPr>
        <p:spPr bwMode="auto">
          <a:xfrm>
            <a:off x="342849" y="1024101"/>
            <a:ext cx="6715125" cy="523875"/>
          </a:xfrm>
          <a:prstGeom prst="rect">
            <a:avLst/>
          </a:prstGeom>
          <a:noFill/>
          <a:ln w="9525">
            <a:noFill/>
            <a:miter lim="800000"/>
            <a:headEnd/>
            <a:tailEnd/>
          </a:ln>
        </p:spPr>
        <p:txBody>
          <a:bodyPr>
            <a:spAutoFit/>
          </a:bodyPr>
          <a:lstStyle/>
          <a:p>
            <a:pPr fontAlgn="base">
              <a:spcBef>
                <a:spcPct val="0"/>
              </a:spcBef>
              <a:spcAft>
                <a:spcPct val="0"/>
              </a:spcAft>
              <a:buFont typeface="Wingdings" pitchFamily="2" charset="2"/>
              <a:buChar char="p"/>
            </a:pPr>
            <a:r>
              <a:rPr kumimoji="1" lang="en-US" altLang="zh-CN" sz="2800" b="1" dirty="0" err="1">
                <a:solidFill>
                  <a:srgbClr val="003300"/>
                </a:solidFill>
                <a:latin typeface="Times New Roman" pitchFamily="18" charset="0"/>
              </a:rPr>
              <a:t>Dijkstra</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迪杰斯特拉</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算法的求解过程</a:t>
            </a:r>
          </a:p>
        </p:txBody>
      </p:sp>
      <p:graphicFrame>
        <p:nvGraphicFramePr>
          <p:cNvPr id="23" name="Object 2"/>
          <p:cNvGraphicFramePr>
            <a:graphicFrameLocks noChangeAspect="1"/>
          </p:cNvGraphicFramePr>
          <p:nvPr>
            <p:extLst>
              <p:ext uri="{D42A27DB-BD31-4B8C-83A1-F6EECF244321}">
                <p14:modId xmlns:p14="http://schemas.microsoft.com/office/powerpoint/2010/main" val="3314738659"/>
              </p:ext>
            </p:extLst>
          </p:nvPr>
        </p:nvGraphicFramePr>
        <p:xfrm>
          <a:off x="804862" y="1476376"/>
          <a:ext cx="7500938" cy="3048000"/>
        </p:xfrm>
        <a:graphic>
          <a:graphicData uri="http://schemas.openxmlformats.org/presentationml/2006/ole">
            <mc:AlternateContent xmlns:mc="http://schemas.openxmlformats.org/markup-compatibility/2006">
              <mc:Choice xmlns:v="urn:schemas-microsoft-com:vml" Requires="v">
                <p:oleObj spid="_x0000_s68010" name="Picture" r:id="rId7" imgW="4686480" imgH="1905120" progId="Word.Picture.8">
                  <p:embed/>
                </p:oleObj>
              </mc:Choice>
              <mc:Fallback>
                <p:oleObj name="Picture" r:id="rId7" imgW="4686480" imgH="190512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862" y="1476376"/>
                        <a:ext cx="7500938"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6"/>
          <p:cNvSpPr txBox="1">
            <a:spLocks noChangeArrowheads="1"/>
          </p:cNvSpPr>
          <p:nvPr/>
        </p:nvSpPr>
        <p:spPr bwMode="auto">
          <a:xfrm>
            <a:off x="4019550" y="2881313"/>
            <a:ext cx="1571625" cy="461963"/>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3300"/>
                </a:solidFill>
                <a:latin typeface="Times New Roman" pitchFamily="18" charset="0"/>
              </a:rPr>
              <a:t>选择顶点</a:t>
            </a:r>
            <a:r>
              <a:rPr kumimoji="1" lang="en-US" altLang="zh-CN" sz="2400" b="1">
                <a:solidFill>
                  <a:srgbClr val="003300"/>
                </a:solidFill>
                <a:latin typeface="Times New Roman" pitchFamily="18" charset="0"/>
              </a:rPr>
              <a:t>2</a:t>
            </a:r>
            <a:endParaRPr kumimoji="1" lang="zh-CN" altLang="en-US" sz="2400" b="1">
              <a:solidFill>
                <a:srgbClr val="003300"/>
              </a:solidFill>
              <a:latin typeface="Times New Roman" pitchFamily="18" charset="0"/>
            </a:endParaRPr>
          </a:p>
        </p:txBody>
      </p:sp>
      <p:sp>
        <p:nvSpPr>
          <p:cNvPr id="26" name="TextBox 25"/>
          <p:cNvSpPr txBox="1">
            <a:spLocks noChangeArrowheads="1"/>
          </p:cNvSpPr>
          <p:nvPr/>
        </p:nvSpPr>
        <p:spPr bwMode="auto">
          <a:xfrm>
            <a:off x="876300" y="5667376"/>
            <a:ext cx="1571625" cy="461962"/>
          </a:xfrm>
          <a:prstGeom prst="rect">
            <a:avLst/>
          </a:prstGeom>
          <a:noFill/>
          <a:ln w="9525">
            <a:noFill/>
            <a:miter lim="800000"/>
            <a:headEnd/>
            <a:tailEnd/>
          </a:ln>
        </p:spPr>
        <p:txBody>
          <a:bodyPr>
            <a:spAutoFit/>
          </a:bodyPr>
          <a:lstStyle/>
          <a:p>
            <a:pPr fontAlgn="base">
              <a:spcBef>
                <a:spcPct val="0"/>
              </a:spcBef>
              <a:spcAft>
                <a:spcPct val="0"/>
              </a:spcAft>
            </a:pPr>
            <a:r>
              <a:rPr kumimoji="1" lang="zh-CN" altLang="en-US" sz="2400" b="1">
                <a:solidFill>
                  <a:srgbClr val="003300"/>
                </a:solidFill>
                <a:latin typeface="Times New Roman" pitchFamily="18" charset="0"/>
              </a:rPr>
              <a:t>选择顶点</a:t>
            </a:r>
            <a:r>
              <a:rPr kumimoji="1" lang="en-US" altLang="zh-CN" sz="2400" b="1">
                <a:solidFill>
                  <a:srgbClr val="003300"/>
                </a:solidFill>
                <a:latin typeface="Times New Roman" pitchFamily="18" charset="0"/>
              </a:rPr>
              <a:t>4</a:t>
            </a:r>
            <a:endParaRPr kumimoji="1" lang="zh-CN" altLang="en-US" sz="2400" b="1">
              <a:solidFill>
                <a:srgbClr val="003300"/>
              </a:solidFill>
              <a:latin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62688011"/>
              </p:ext>
            </p:extLst>
          </p:nvPr>
        </p:nvGraphicFramePr>
        <p:xfrm>
          <a:off x="5162550" y="1371600"/>
          <a:ext cx="7258050" cy="3563938"/>
        </p:xfrm>
        <a:graphic>
          <a:graphicData uri="http://schemas.openxmlformats.org/presentationml/2006/ole">
            <mc:AlternateContent xmlns:mc="http://schemas.openxmlformats.org/markup-compatibility/2006">
              <mc:Choice xmlns:v="urn:schemas-microsoft-com:vml" Requires="v">
                <p:oleObj spid="_x0000_s68011" name="Picture" r:id="rId9" imgW="4243137" imgH="2085474" progId="Word.Picture.8">
                  <p:embed/>
                </p:oleObj>
              </mc:Choice>
              <mc:Fallback>
                <p:oleObj name="Picture" r:id="rId9" imgW="4243137" imgH="2085474" progId="Word.Picture.8">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1371600"/>
                        <a:ext cx="725805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765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连通图、连通分量、强连通图、强连通分量</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9A8F5402-32C5-4643-AF9D-E5ED2897BF2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752600"/>
            <a:ext cx="7543800" cy="4038734"/>
          </a:xfrm>
          <a:prstGeom prst="rect">
            <a:avLst/>
          </a:prstGeom>
          <a:noFill/>
          <a:ln w="9525">
            <a:noFill/>
            <a:miter lim="800000"/>
            <a:headEnd/>
            <a:tailEnd/>
          </a:ln>
        </p:spPr>
        <p:txBody>
          <a:bodyPr wrap="square">
            <a:spAutoFit/>
          </a:bodyPr>
          <a:lstStyle/>
          <a:p>
            <a:pPr algn="just"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若图</a:t>
            </a:r>
            <a:r>
              <a:rPr kumimoji="1" lang="en-US" altLang="zh-CN" sz="2400" b="1" dirty="0">
                <a:solidFill>
                  <a:prstClr val="black"/>
                </a:solidFill>
                <a:latin typeface="Times New Roman" pitchFamily="18" charset="0"/>
                <a:ea typeface="楷体_GB2312" pitchFamily="49" charset="-122"/>
              </a:rPr>
              <a:t>G</a:t>
            </a:r>
            <a:r>
              <a:rPr kumimoji="1" lang="zh-CN" altLang="en-US" sz="2400" b="1" dirty="0">
                <a:solidFill>
                  <a:prstClr val="black"/>
                </a:solidFill>
                <a:latin typeface="Times New Roman" pitchFamily="18" charset="0"/>
                <a:ea typeface="楷体_GB2312" pitchFamily="49" charset="-122"/>
              </a:rPr>
              <a:t>中任意两个顶点之间都有路径相通，则称作此图为</a:t>
            </a:r>
            <a:r>
              <a:rPr kumimoji="1" lang="zh-CN" altLang="en-US" sz="2400" b="1" dirty="0">
                <a:solidFill>
                  <a:srgbClr val="FF0000"/>
                </a:solidFill>
                <a:latin typeface="Times New Roman" pitchFamily="18" charset="0"/>
                <a:ea typeface="楷体_GB2312" pitchFamily="49" charset="-122"/>
              </a:rPr>
              <a:t>连通图</a:t>
            </a:r>
            <a:r>
              <a:rPr kumimoji="1" lang="zh-CN" altLang="en-US" sz="2400" b="1" dirty="0">
                <a:solidFill>
                  <a:prstClr val="black"/>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a:p>
            <a:pPr algn="just" fontAlgn="base">
              <a:lnSpc>
                <a:spcPct val="120000"/>
              </a:lnSpc>
              <a:spcBef>
                <a:spcPct val="0"/>
              </a:spcBef>
              <a:spcAft>
                <a:spcPct val="0"/>
              </a:spcAft>
            </a:pPr>
            <a:endParaRPr kumimoji="1" lang="en-US" altLang="zh-CN" sz="2400" b="1" dirty="0">
              <a:solidFill>
                <a:prstClr val="black"/>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若无向图为非连通图，则图中各个极大连通子图称作此图的</a:t>
            </a:r>
            <a:r>
              <a:rPr kumimoji="1" lang="zh-CN" altLang="en-US" sz="2400" b="1" dirty="0">
                <a:solidFill>
                  <a:srgbClr val="FF0000"/>
                </a:solidFill>
                <a:latin typeface="Times New Roman" pitchFamily="18" charset="0"/>
                <a:ea typeface="楷体_GB2312" pitchFamily="49" charset="-122"/>
              </a:rPr>
              <a:t>连通分量</a:t>
            </a:r>
            <a:r>
              <a:rPr kumimoji="1" lang="zh-CN" altLang="en-US" sz="2400" b="1" dirty="0">
                <a:solidFill>
                  <a:prstClr val="black"/>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a:p>
            <a:pPr algn="just" fontAlgn="base">
              <a:lnSpc>
                <a:spcPct val="120000"/>
              </a:lnSpc>
              <a:spcBef>
                <a:spcPct val="0"/>
              </a:spcBef>
              <a:spcAft>
                <a:spcPct val="0"/>
              </a:spcAft>
            </a:pPr>
            <a:endParaRPr kumimoji="1" lang="en-US" altLang="zh-CN" sz="2400" b="1" dirty="0">
              <a:solidFill>
                <a:prstClr val="black"/>
              </a:solidFill>
              <a:latin typeface="Times New Roman" pitchFamily="18" charset="0"/>
              <a:ea typeface="楷体_GB2312" pitchFamily="49" charset="-122"/>
            </a:endParaRPr>
          </a:p>
          <a:p>
            <a:pPr algn="just"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对有向图，若任意两个顶点之间都存在一条有向路径，则称此有向图为</a:t>
            </a:r>
            <a:r>
              <a:rPr kumimoji="1" lang="zh-CN" altLang="en-US" sz="2400" b="1" dirty="0">
                <a:solidFill>
                  <a:srgbClr val="FF0000"/>
                </a:solidFill>
                <a:latin typeface="Times New Roman" pitchFamily="18" charset="0"/>
                <a:ea typeface="楷体_GB2312" pitchFamily="49" charset="-122"/>
              </a:rPr>
              <a:t>强连通图</a:t>
            </a:r>
            <a:r>
              <a:rPr kumimoji="1" lang="zh-CN" altLang="en-US" sz="2400" b="1" dirty="0">
                <a:solidFill>
                  <a:prstClr val="black"/>
                </a:solidFill>
                <a:latin typeface="Times New Roman" pitchFamily="18" charset="0"/>
                <a:ea typeface="楷体_GB2312" pitchFamily="49" charset="-122"/>
              </a:rPr>
              <a:t>。否则，其各个强连通子图称作它的</a:t>
            </a:r>
            <a:r>
              <a:rPr kumimoji="1" lang="zh-CN" altLang="en-US" sz="2400" b="1" dirty="0">
                <a:solidFill>
                  <a:srgbClr val="FF0000"/>
                </a:solidFill>
                <a:latin typeface="Times New Roman" pitchFamily="18" charset="0"/>
                <a:ea typeface="楷体_GB2312" pitchFamily="49" charset="-122"/>
              </a:rPr>
              <a:t>强连通分量</a:t>
            </a:r>
            <a:r>
              <a:rPr kumimoji="1" lang="zh-CN" altLang="en-US" sz="2400" b="1" dirty="0">
                <a:solidFill>
                  <a:prstClr val="black"/>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308559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F803DDF7-D489-4F87-9928-F419DB71D84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 name="Group 45"/>
          <p:cNvGraphicFramePr>
            <a:graphicFrameLocks noGrp="1"/>
          </p:cNvGraphicFramePr>
          <p:nvPr>
            <p:extLst>
              <p:ext uri="{D42A27DB-BD31-4B8C-83A1-F6EECF244321}">
                <p14:modId xmlns:p14="http://schemas.microsoft.com/office/powerpoint/2010/main" val="387363387"/>
              </p:ext>
            </p:extLst>
          </p:nvPr>
        </p:nvGraphicFramePr>
        <p:xfrm>
          <a:off x="471430" y="4205287"/>
          <a:ext cx="8215370" cy="1780032"/>
        </p:xfrm>
        <a:graphic>
          <a:graphicData uri="http://schemas.openxmlformats.org/drawingml/2006/table">
            <a:tbl>
              <a:tblPr/>
              <a:tblGrid>
                <a:gridCol w="1047264">
                  <a:extLst>
                    <a:ext uri="{9D8B030D-6E8A-4147-A177-3AD203B41FA5}">
                      <a16:colId xmlns:a16="http://schemas.microsoft.com/office/drawing/2014/main" val="20000"/>
                    </a:ext>
                  </a:extLst>
                </a:gridCol>
                <a:gridCol w="1752471">
                  <a:extLst>
                    <a:ext uri="{9D8B030D-6E8A-4147-A177-3AD203B41FA5}">
                      <a16:colId xmlns:a16="http://schemas.microsoft.com/office/drawing/2014/main" val="20001"/>
                    </a:ext>
                  </a:extLst>
                </a:gridCol>
                <a:gridCol w="876989">
                  <a:extLst>
                    <a:ext uri="{9D8B030D-6E8A-4147-A177-3AD203B41FA5}">
                      <a16:colId xmlns:a16="http://schemas.microsoft.com/office/drawing/2014/main" val="20002"/>
                    </a:ext>
                  </a:extLst>
                </a:gridCol>
                <a:gridCol w="2707818">
                  <a:extLst>
                    <a:ext uri="{9D8B030D-6E8A-4147-A177-3AD203B41FA5}">
                      <a16:colId xmlns:a16="http://schemas.microsoft.com/office/drawing/2014/main" val="20003"/>
                    </a:ext>
                  </a:extLst>
                </a:gridCol>
                <a:gridCol w="1830828">
                  <a:extLst>
                    <a:ext uri="{9D8B030D-6E8A-4147-A177-3AD203B41FA5}">
                      <a16:colId xmlns:a16="http://schemas.microsoft.com/office/drawing/2014/main" val="20004"/>
                    </a:ext>
                  </a:extLst>
                </a:gridCol>
              </a:tblGrid>
              <a:tr h="31432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循环</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源点集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k+1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D[0]…D[4]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charset="-122"/>
                        </a:rPr>
                        <a:t>P[]…P[4]</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57309">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charset="-122"/>
                        </a:rPr>
                        <a:t>初始化</a:t>
                      </a:r>
                    </a:p>
                    <a:p>
                      <a:pPr marL="0" marR="0" lvl="0" indent="0" algn="ctr" defTabSz="914400" rtl="0" eaLnBrk="1" fontAlgn="base" latinLnBrk="0" hangingPunct="1">
                        <a:lnSpc>
                          <a:spcPct val="100000"/>
                        </a:lnSpc>
                        <a:spcBef>
                          <a:spcPct val="5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１</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２</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a:t>
                      </a:r>
                      <a:r>
                        <a:rPr kumimoji="1" lang="en-US" altLang="zh-CN" sz="2400" b="1" i="0" u="none" strike="noStrike" cap="none" normalizeH="0" baseline="0" dirty="0">
                          <a:ln>
                            <a:noFill/>
                          </a:ln>
                          <a:solidFill>
                            <a:schemeClr val="tx1"/>
                          </a:solidFill>
                          <a:effectLst/>
                          <a:latin typeface="Times New Roman" pitchFamily="18" charset="0"/>
                          <a:ea typeface="宋体" charset="-122"/>
                        </a:rPr>
                        <a:t>4</a:t>
                      </a:r>
                      <a:r>
                        <a:rPr kumimoji="1" lang="zh-CN" altLang="en-US" sz="24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{4,3}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{4,3,5}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 ∞  ∞   20  0  60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  ∞   20  0  30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  ∞    20  0  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0  0  4  0  4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0  0  4  0  3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0  0  4  0  3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3" name="Group 22"/>
          <p:cNvGrpSpPr>
            <a:grpSpLocks/>
          </p:cNvGrpSpPr>
          <p:nvPr/>
        </p:nvGrpSpPr>
        <p:grpSpPr bwMode="auto">
          <a:xfrm>
            <a:off x="481013" y="1177925"/>
            <a:ext cx="3805237" cy="2955925"/>
            <a:chOff x="1056" y="672"/>
            <a:chExt cx="3264" cy="3013"/>
          </a:xfrm>
        </p:grpSpPr>
        <p:sp>
          <p:nvSpPr>
            <p:cNvPr id="24" name="Oval 23"/>
            <p:cNvSpPr>
              <a:spLocks noChangeArrowheads="1"/>
            </p:cNvSpPr>
            <p:nvPr/>
          </p:nvSpPr>
          <p:spPr bwMode="auto">
            <a:xfrm>
              <a:off x="2352" y="672"/>
              <a:ext cx="528" cy="480"/>
            </a:xfrm>
            <a:prstGeom prst="ellipse">
              <a:avLst/>
            </a:prstGeom>
            <a:solidFill>
              <a:srgbClr val="DBF5F9"/>
            </a:solidFill>
            <a:ln w="9525">
              <a:solidFill>
                <a:srgbClr val="000000"/>
              </a:solidFill>
              <a:round/>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a:ln>
                    <a:noFill/>
                  </a:ln>
                  <a:solidFill>
                    <a:srgbClr val="6600CC"/>
                  </a:solidFill>
                  <a:effectLst/>
                  <a:uLnTx/>
                  <a:uFillTx/>
                  <a:latin typeface="Times New Roman" pitchFamily="18" charset="0"/>
                </a:rPr>
                <a:t>１</a:t>
              </a:r>
            </a:p>
          </p:txBody>
        </p:sp>
        <p:sp>
          <p:nvSpPr>
            <p:cNvPr id="25" name="Oval 24"/>
            <p:cNvSpPr>
              <a:spLocks noChangeArrowheads="1"/>
            </p:cNvSpPr>
            <p:nvPr/>
          </p:nvSpPr>
          <p:spPr bwMode="auto">
            <a:xfrm>
              <a:off x="1056" y="1728"/>
              <a:ext cx="528" cy="480"/>
            </a:xfrm>
            <a:prstGeom prst="ellipse">
              <a:avLst/>
            </a:prstGeom>
            <a:solidFill>
              <a:srgbClr val="DBF5F9"/>
            </a:solidFill>
            <a:ln w="9525">
              <a:solidFill>
                <a:srgbClr val="000000"/>
              </a:solidFill>
              <a:round/>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a:ln>
                    <a:noFill/>
                  </a:ln>
                  <a:solidFill>
                    <a:srgbClr val="6600CC"/>
                  </a:solidFill>
                  <a:effectLst/>
                  <a:uLnTx/>
                  <a:uFillTx/>
                  <a:latin typeface="Times New Roman" pitchFamily="18" charset="0"/>
                </a:rPr>
                <a:t>２</a:t>
              </a:r>
            </a:p>
          </p:txBody>
        </p:sp>
        <p:sp>
          <p:nvSpPr>
            <p:cNvPr id="26" name="Oval 25"/>
            <p:cNvSpPr>
              <a:spLocks noChangeArrowheads="1"/>
            </p:cNvSpPr>
            <p:nvPr/>
          </p:nvSpPr>
          <p:spPr bwMode="auto">
            <a:xfrm>
              <a:off x="3792" y="1728"/>
              <a:ext cx="528" cy="480"/>
            </a:xfrm>
            <a:prstGeom prst="ellipse">
              <a:avLst/>
            </a:prstGeom>
            <a:solidFill>
              <a:srgbClr val="DBF5F9"/>
            </a:solidFill>
            <a:ln w="9525">
              <a:solidFill>
                <a:srgbClr val="000000"/>
              </a:solidFill>
              <a:round/>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a:ln>
                    <a:noFill/>
                  </a:ln>
                  <a:solidFill>
                    <a:srgbClr val="6600CC"/>
                  </a:solidFill>
                  <a:effectLst/>
                  <a:uLnTx/>
                  <a:uFillTx/>
                  <a:latin typeface="Times New Roman" pitchFamily="18" charset="0"/>
                </a:rPr>
                <a:t>５</a:t>
              </a:r>
            </a:p>
          </p:txBody>
        </p:sp>
        <p:sp>
          <p:nvSpPr>
            <p:cNvPr id="27" name="Oval 26"/>
            <p:cNvSpPr>
              <a:spLocks noChangeArrowheads="1"/>
            </p:cNvSpPr>
            <p:nvPr/>
          </p:nvSpPr>
          <p:spPr bwMode="auto">
            <a:xfrm>
              <a:off x="1536" y="3072"/>
              <a:ext cx="528" cy="480"/>
            </a:xfrm>
            <a:prstGeom prst="ellipse">
              <a:avLst/>
            </a:prstGeom>
            <a:solidFill>
              <a:srgbClr val="DBF5F9"/>
            </a:solidFill>
            <a:ln w="9525">
              <a:solidFill>
                <a:srgbClr val="000000"/>
              </a:solidFill>
              <a:round/>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a:ln>
                    <a:noFill/>
                  </a:ln>
                  <a:solidFill>
                    <a:srgbClr val="6600CC"/>
                  </a:solidFill>
                  <a:effectLst/>
                  <a:uLnTx/>
                  <a:uFillTx/>
                  <a:latin typeface="Times New Roman" pitchFamily="18" charset="0"/>
                </a:rPr>
                <a:t>３</a:t>
              </a:r>
            </a:p>
          </p:txBody>
        </p:sp>
        <p:sp>
          <p:nvSpPr>
            <p:cNvPr id="28" name="Oval 27"/>
            <p:cNvSpPr>
              <a:spLocks noChangeArrowheads="1"/>
            </p:cNvSpPr>
            <p:nvPr/>
          </p:nvSpPr>
          <p:spPr bwMode="auto">
            <a:xfrm>
              <a:off x="3120" y="3072"/>
              <a:ext cx="528" cy="480"/>
            </a:xfrm>
            <a:prstGeom prst="ellipse">
              <a:avLst/>
            </a:prstGeom>
            <a:solidFill>
              <a:srgbClr val="DBF5F9"/>
            </a:solidFill>
            <a:ln w="9525">
              <a:solidFill>
                <a:srgbClr val="000000"/>
              </a:solidFill>
              <a:round/>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600" b="1" i="0" u="none" strike="noStrike" kern="0" cap="none" spc="0" normalizeH="0" baseline="0" noProof="0">
                  <a:ln>
                    <a:noFill/>
                  </a:ln>
                  <a:solidFill>
                    <a:srgbClr val="6600CC"/>
                  </a:solidFill>
                  <a:effectLst/>
                  <a:uLnTx/>
                  <a:uFillTx/>
                  <a:latin typeface="Times New Roman" pitchFamily="18" charset="0"/>
                </a:rPr>
                <a:t>４</a:t>
              </a:r>
            </a:p>
          </p:txBody>
        </p:sp>
        <p:sp>
          <p:nvSpPr>
            <p:cNvPr id="29" name="Line 28"/>
            <p:cNvSpPr>
              <a:spLocks noChangeShapeType="1"/>
            </p:cNvSpPr>
            <p:nvPr/>
          </p:nvSpPr>
          <p:spPr bwMode="auto">
            <a:xfrm flipH="1">
              <a:off x="1488" y="1056"/>
              <a:ext cx="912" cy="768"/>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Line 29"/>
            <p:cNvSpPr>
              <a:spLocks noChangeShapeType="1"/>
            </p:cNvSpPr>
            <p:nvPr/>
          </p:nvSpPr>
          <p:spPr bwMode="auto">
            <a:xfrm>
              <a:off x="1440" y="2208"/>
              <a:ext cx="288" cy="864"/>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1" name="Line 30"/>
            <p:cNvSpPr>
              <a:spLocks noChangeShapeType="1"/>
            </p:cNvSpPr>
            <p:nvPr/>
          </p:nvSpPr>
          <p:spPr bwMode="auto">
            <a:xfrm>
              <a:off x="2832" y="1056"/>
              <a:ext cx="1008" cy="768"/>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Line 31"/>
            <p:cNvSpPr>
              <a:spLocks noChangeShapeType="1"/>
            </p:cNvSpPr>
            <p:nvPr/>
          </p:nvSpPr>
          <p:spPr bwMode="auto">
            <a:xfrm>
              <a:off x="2688" y="1152"/>
              <a:ext cx="624" cy="1920"/>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Line 32"/>
            <p:cNvSpPr>
              <a:spLocks noChangeShapeType="1"/>
            </p:cNvSpPr>
            <p:nvPr/>
          </p:nvSpPr>
          <p:spPr bwMode="auto">
            <a:xfrm flipV="1">
              <a:off x="2016" y="2064"/>
              <a:ext cx="1824" cy="1104"/>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Line 33"/>
            <p:cNvSpPr>
              <a:spLocks noChangeShapeType="1"/>
            </p:cNvSpPr>
            <p:nvPr/>
          </p:nvSpPr>
          <p:spPr bwMode="auto">
            <a:xfrm flipV="1">
              <a:off x="3552" y="2208"/>
              <a:ext cx="432" cy="912"/>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5" name="Line 34"/>
            <p:cNvSpPr>
              <a:spLocks noChangeShapeType="1"/>
            </p:cNvSpPr>
            <p:nvPr/>
          </p:nvSpPr>
          <p:spPr bwMode="auto">
            <a:xfrm flipH="1">
              <a:off x="2064" y="3312"/>
              <a:ext cx="1056"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Text Box 35"/>
            <p:cNvSpPr txBox="1">
              <a:spLocks noChangeArrowheads="1"/>
            </p:cNvSpPr>
            <p:nvPr/>
          </p:nvSpPr>
          <p:spPr bwMode="auto">
            <a:xfrm>
              <a:off x="1153" y="2497"/>
              <a:ext cx="526" cy="372"/>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50</a:t>
              </a:r>
            </a:p>
          </p:txBody>
        </p:sp>
        <p:sp>
          <p:nvSpPr>
            <p:cNvPr id="37" name="Text Box 36"/>
            <p:cNvSpPr txBox="1">
              <a:spLocks noChangeArrowheads="1"/>
            </p:cNvSpPr>
            <p:nvPr/>
          </p:nvSpPr>
          <p:spPr bwMode="auto">
            <a:xfrm>
              <a:off x="2210" y="2546"/>
              <a:ext cx="527" cy="372"/>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10</a:t>
              </a:r>
            </a:p>
          </p:txBody>
        </p:sp>
        <p:sp>
          <p:nvSpPr>
            <p:cNvPr id="38" name="Text Box 37"/>
            <p:cNvSpPr txBox="1">
              <a:spLocks noChangeArrowheads="1"/>
            </p:cNvSpPr>
            <p:nvPr/>
          </p:nvSpPr>
          <p:spPr bwMode="auto">
            <a:xfrm>
              <a:off x="2833" y="1776"/>
              <a:ext cx="527" cy="373"/>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30</a:t>
              </a:r>
            </a:p>
          </p:txBody>
        </p:sp>
        <p:sp>
          <p:nvSpPr>
            <p:cNvPr id="39" name="Text Box 38"/>
            <p:cNvSpPr txBox="1">
              <a:spLocks noChangeArrowheads="1"/>
            </p:cNvSpPr>
            <p:nvPr/>
          </p:nvSpPr>
          <p:spPr bwMode="auto">
            <a:xfrm>
              <a:off x="1633" y="1200"/>
              <a:ext cx="529" cy="372"/>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10</a:t>
              </a:r>
            </a:p>
          </p:txBody>
        </p:sp>
        <p:sp>
          <p:nvSpPr>
            <p:cNvPr id="40" name="Text Box 39"/>
            <p:cNvSpPr txBox="1">
              <a:spLocks noChangeArrowheads="1"/>
            </p:cNvSpPr>
            <p:nvPr/>
          </p:nvSpPr>
          <p:spPr bwMode="auto">
            <a:xfrm>
              <a:off x="2350" y="3312"/>
              <a:ext cx="531" cy="373"/>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20</a:t>
              </a:r>
            </a:p>
          </p:txBody>
        </p:sp>
        <p:sp>
          <p:nvSpPr>
            <p:cNvPr id="41" name="Text Box 40"/>
            <p:cNvSpPr txBox="1">
              <a:spLocks noChangeArrowheads="1"/>
            </p:cNvSpPr>
            <p:nvPr/>
          </p:nvSpPr>
          <p:spPr bwMode="auto">
            <a:xfrm>
              <a:off x="3601" y="2592"/>
              <a:ext cx="526" cy="372"/>
            </a:xfrm>
            <a:prstGeom prst="rect">
              <a:avLst/>
            </a:prstGeom>
            <a:noFill/>
            <a:ln w="9525">
              <a:noFill/>
              <a:miter lim="800000"/>
              <a:headEnd/>
              <a:tailEnd/>
            </a:ln>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6600CC"/>
                  </a:solidFill>
                  <a:effectLst/>
                  <a:uLnTx/>
                  <a:uFillTx/>
                  <a:latin typeface="Times New Roman" pitchFamily="18" charset="0"/>
                </a:rPr>
                <a:t>60</a:t>
              </a:r>
            </a:p>
          </p:txBody>
        </p:sp>
        <p:sp>
          <p:nvSpPr>
            <p:cNvPr id="42" name="Text Box 41"/>
            <p:cNvSpPr txBox="1">
              <a:spLocks noChangeArrowheads="1"/>
            </p:cNvSpPr>
            <p:nvPr/>
          </p:nvSpPr>
          <p:spPr bwMode="auto">
            <a:xfrm>
              <a:off x="3265" y="1200"/>
              <a:ext cx="1055" cy="502"/>
            </a:xfrm>
            <a:prstGeom prst="rect">
              <a:avLst/>
            </a:prstGeom>
            <a:noFill/>
            <a:ln w="9525">
              <a:noFill/>
              <a:miter lim="800000"/>
              <a:headEnd/>
              <a:tailEnd/>
            </a:ln>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dirty="0">
                  <a:ln>
                    <a:noFill/>
                  </a:ln>
                  <a:solidFill>
                    <a:srgbClr val="6600CC"/>
                  </a:solidFill>
                  <a:effectLst/>
                  <a:uLnTx/>
                  <a:uFillTx/>
                  <a:latin typeface="Times New Roman" pitchFamily="18" charset="0"/>
                </a:rPr>
                <a:t>100</a:t>
              </a:r>
            </a:p>
          </p:txBody>
        </p:sp>
      </p:grpSp>
      <p:sp>
        <p:nvSpPr>
          <p:cNvPr id="43" name="Text Box 46"/>
          <p:cNvSpPr txBox="1">
            <a:spLocks noChangeArrowheads="1"/>
          </p:cNvSpPr>
          <p:nvPr/>
        </p:nvSpPr>
        <p:spPr bwMode="auto">
          <a:xfrm>
            <a:off x="1428750" y="6305550"/>
            <a:ext cx="6429375" cy="400050"/>
          </a:xfrm>
          <a:prstGeom prst="rect">
            <a:avLst/>
          </a:prstGeom>
          <a:solidFill>
            <a:srgbClr val="04617B">
              <a:lumMod val="20000"/>
              <a:lumOff val="80000"/>
            </a:srgbClr>
          </a:solidFill>
          <a:ln w="9525">
            <a:noFill/>
            <a:miter lim="800000"/>
            <a:headEnd/>
            <a:tailEnd/>
          </a:ln>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3333FF"/>
                </a:solidFill>
                <a:effectLst/>
                <a:uLnTx/>
                <a:uFillTx/>
                <a:latin typeface="Times New Roman" pitchFamily="18" charset="0"/>
              </a:rPr>
              <a:t>P[i-1]</a:t>
            </a:r>
            <a:r>
              <a:rPr kumimoji="1" lang="zh-CN" altLang="en-US" sz="2000" b="1" i="0" u="none" strike="noStrike" kern="0" cap="none" spc="0" normalizeH="0" baseline="0" noProof="0" dirty="0">
                <a:ln>
                  <a:noFill/>
                </a:ln>
                <a:solidFill>
                  <a:srgbClr val="3333FF"/>
                </a:solidFill>
                <a:effectLst/>
                <a:uLnTx/>
                <a:uFillTx/>
                <a:latin typeface="Times New Roman" pitchFamily="18" charset="0"/>
              </a:rPr>
              <a:t>表示从源点到达</a:t>
            </a:r>
            <a:r>
              <a:rPr kumimoji="1" lang="en-US" altLang="zh-CN" sz="2000" b="1" i="0" u="none" strike="noStrike" kern="0" cap="none" spc="0" normalizeH="0" baseline="0" noProof="0" dirty="0" err="1">
                <a:ln>
                  <a:noFill/>
                </a:ln>
                <a:solidFill>
                  <a:srgbClr val="3333FF"/>
                </a:solidFill>
                <a:effectLst/>
                <a:uLnTx/>
                <a:uFillTx/>
                <a:latin typeface="Times New Roman" pitchFamily="18" charset="0"/>
              </a:rPr>
              <a:t>i</a:t>
            </a:r>
            <a:r>
              <a:rPr kumimoji="1" lang="zh-CN" altLang="en-US" sz="2000" b="1" i="0" u="none" strike="noStrike" kern="0" cap="none" spc="0" normalizeH="0" baseline="0" noProof="0" dirty="0">
                <a:ln>
                  <a:noFill/>
                </a:ln>
                <a:solidFill>
                  <a:srgbClr val="3333FF"/>
                </a:solidFill>
                <a:effectLst/>
                <a:uLnTx/>
                <a:uFillTx/>
                <a:latin typeface="Times New Roman" pitchFamily="18" charset="0"/>
              </a:rPr>
              <a:t>点的最短路径上该点的前驱顶点</a:t>
            </a:r>
          </a:p>
        </p:txBody>
      </p:sp>
    </p:spTree>
    <p:extLst>
      <p:ext uri="{BB962C8B-B14F-4D97-AF65-F5344CB8AC3E}">
        <p14:creationId xmlns:p14="http://schemas.microsoft.com/office/powerpoint/2010/main" val="52409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47132C16-CC60-4B1D-802E-FFFD79EA193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a:xfrm>
            <a:off x="2298700" y="1219200"/>
            <a:ext cx="3643313" cy="568325"/>
          </a:xfrm>
          <a:prstGeom prst="rect">
            <a:avLst/>
          </a:prstGeom>
          <a:solidFill>
            <a:srgbClr val="3333FF"/>
          </a:solidFill>
          <a:ln>
            <a:noFill/>
          </a:ln>
          <a:effectLst>
            <a:outerShdw dist="107763" dir="18900000" algn="ctr" rotWithShape="0">
              <a:srgbClr val="808080">
                <a:alpha val="50000"/>
              </a:srgbClr>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3600" b="0" i="0" u="none" strike="noStrike" kern="0" cap="none" spc="0" normalizeH="0" baseline="0" noProof="0" dirty="0" err="1">
                <a:ln>
                  <a:noFill/>
                </a:ln>
                <a:solidFill>
                  <a:srgbClr val="FFFF00"/>
                </a:solidFill>
                <a:effectLst/>
                <a:uLnTx/>
                <a:uFillTx/>
              </a:rPr>
              <a:t>Dijkstra</a:t>
            </a:r>
            <a:r>
              <a:rPr kumimoji="0" lang="zh-CN" altLang="en-US" sz="3600" b="0" i="0" u="none" strike="noStrike" kern="0" cap="none" spc="0" normalizeH="0" baseline="0" noProof="0" dirty="0">
                <a:ln>
                  <a:noFill/>
                </a:ln>
                <a:solidFill>
                  <a:srgbClr val="FFFF00"/>
                </a:solidFill>
                <a:effectLst/>
                <a:uLnTx/>
                <a:uFillTx/>
              </a:rPr>
              <a:t>算法要点</a:t>
            </a:r>
          </a:p>
        </p:txBody>
      </p:sp>
      <p:sp>
        <p:nvSpPr>
          <p:cNvPr id="14" name="Rectangle 3"/>
          <p:cNvSpPr txBox="1">
            <a:spLocks/>
          </p:cNvSpPr>
          <p:nvPr/>
        </p:nvSpPr>
        <p:spPr>
          <a:xfrm>
            <a:off x="228600" y="2216150"/>
            <a:ext cx="8570913" cy="3675063"/>
          </a:xfrm>
          <a:prstGeom prst="rect">
            <a:avLst/>
          </a:prstGeom>
          <a:ln>
            <a:solidFill>
              <a:srgbClr val="333399"/>
            </a:solidFill>
          </a:ln>
        </p:spPr>
        <p:txBody>
          <a:bodyPr/>
          <a:lstStyle/>
          <a:p>
            <a:pPr marL="609600" indent="-609600" eaLnBrk="0" fontAlgn="base" hangingPunct="0">
              <a:lnSpc>
                <a:spcPct val="140000"/>
              </a:lnSpc>
              <a:spcBef>
                <a:spcPct val="20000"/>
              </a:spcBef>
              <a:spcAft>
                <a:spcPct val="0"/>
              </a:spcAft>
              <a:buClr>
                <a:srgbClr val="0000FF"/>
              </a:buClr>
              <a:buSzPct val="95000"/>
              <a:buFontTx/>
              <a:buAutoNum type="arabicPeriod"/>
              <a:defRPr/>
            </a:pPr>
            <a:r>
              <a:rPr lang="zh-CN" altLang="en-US" sz="3200" b="1" kern="0" dirty="0">
                <a:solidFill>
                  <a:srgbClr val="3333FF"/>
                </a:solidFill>
                <a:latin typeface="Constantia"/>
              </a:rPr>
              <a:t>将</a:t>
            </a:r>
            <a:r>
              <a:rPr lang="en-US" altLang="zh-CN" sz="3200" b="1" kern="0" dirty="0">
                <a:solidFill>
                  <a:srgbClr val="3333FF"/>
                </a:solidFill>
                <a:latin typeface="Constantia"/>
              </a:rPr>
              <a:t>V</a:t>
            </a:r>
            <a:r>
              <a:rPr lang="zh-CN" altLang="en-US" sz="3200" b="1" kern="0" dirty="0">
                <a:solidFill>
                  <a:srgbClr val="3333FF"/>
                </a:solidFill>
                <a:latin typeface="Constantia"/>
              </a:rPr>
              <a:t>（顶点集合）分成两个集合</a:t>
            </a:r>
            <a:r>
              <a:rPr lang="en-US" altLang="zh-CN" sz="3200" b="1" kern="0" dirty="0">
                <a:solidFill>
                  <a:srgbClr val="3333FF"/>
                </a:solidFill>
                <a:latin typeface="Constantia"/>
              </a:rPr>
              <a:t>S(</a:t>
            </a:r>
            <a:r>
              <a:rPr lang="zh-CN" altLang="en-US" sz="3200" b="1" kern="0" dirty="0">
                <a:solidFill>
                  <a:srgbClr val="3333FF"/>
                </a:solidFill>
                <a:latin typeface="Constantia"/>
              </a:rPr>
              <a:t>开始只包含源点</a:t>
            </a:r>
            <a:r>
              <a:rPr lang="en-US" altLang="zh-CN" sz="3200" b="1" kern="0" dirty="0">
                <a:solidFill>
                  <a:srgbClr val="3333FF"/>
                </a:solidFill>
                <a:latin typeface="Constantia"/>
              </a:rPr>
              <a:t>)</a:t>
            </a:r>
            <a:r>
              <a:rPr lang="zh-CN" altLang="en-US" sz="3200" b="1" kern="0" dirty="0">
                <a:solidFill>
                  <a:srgbClr val="3333FF"/>
                </a:solidFill>
                <a:latin typeface="Constantia"/>
              </a:rPr>
              <a:t>和</a:t>
            </a:r>
            <a:r>
              <a:rPr lang="en-US" altLang="zh-CN" sz="3200" b="1" kern="0" dirty="0">
                <a:solidFill>
                  <a:srgbClr val="3333FF"/>
                </a:solidFill>
                <a:latin typeface="Constantia"/>
              </a:rPr>
              <a:t>V-S</a:t>
            </a:r>
            <a:r>
              <a:rPr lang="zh-CN" altLang="en-US" sz="3200" b="1" kern="0" dirty="0">
                <a:solidFill>
                  <a:srgbClr val="3333FF"/>
                </a:solidFill>
                <a:latin typeface="Constantia"/>
              </a:rPr>
              <a:t>。</a:t>
            </a:r>
          </a:p>
          <a:p>
            <a:pPr marL="609600" indent="-609600" eaLnBrk="0" fontAlgn="base" hangingPunct="0">
              <a:lnSpc>
                <a:spcPct val="140000"/>
              </a:lnSpc>
              <a:spcBef>
                <a:spcPct val="20000"/>
              </a:spcBef>
              <a:spcAft>
                <a:spcPct val="0"/>
              </a:spcAft>
              <a:buClr>
                <a:srgbClr val="0000FF"/>
              </a:buClr>
              <a:buSzPct val="95000"/>
              <a:buFontTx/>
              <a:buAutoNum type="arabicPeriod"/>
              <a:defRPr/>
            </a:pPr>
            <a:r>
              <a:rPr lang="zh-CN" altLang="en-US" sz="3200" b="1" kern="0" dirty="0">
                <a:solidFill>
                  <a:srgbClr val="3333FF"/>
                </a:solidFill>
                <a:latin typeface="Constantia"/>
              </a:rPr>
              <a:t>每一步从</a:t>
            </a:r>
            <a:r>
              <a:rPr lang="en-US" altLang="zh-CN" sz="3200" b="1" kern="0" dirty="0">
                <a:solidFill>
                  <a:srgbClr val="3333FF"/>
                </a:solidFill>
                <a:latin typeface="Constantia"/>
              </a:rPr>
              <a:t>V-S</a:t>
            </a:r>
            <a:r>
              <a:rPr lang="zh-CN" altLang="en-US" sz="3200" b="1" kern="0" dirty="0">
                <a:solidFill>
                  <a:srgbClr val="3333FF"/>
                </a:solidFill>
                <a:latin typeface="Constantia"/>
              </a:rPr>
              <a:t>中选择一结点</a:t>
            </a:r>
            <a:r>
              <a:rPr lang="en-US" altLang="zh-CN" sz="3200" b="1" kern="0" dirty="0">
                <a:solidFill>
                  <a:srgbClr val="3333FF"/>
                </a:solidFill>
                <a:latin typeface="Constantia"/>
              </a:rPr>
              <a:t>w</a:t>
            </a:r>
            <a:r>
              <a:rPr lang="zh-CN" altLang="en-US" sz="3200" b="1" kern="0" dirty="0">
                <a:solidFill>
                  <a:srgbClr val="3333FF"/>
                </a:solidFill>
                <a:latin typeface="Constantia"/>
              </a:rPr>
              <a:t>加入</a:t>
            </a:r>
            <a:r>
              <a:rPr lang="en-US" altLang="zh-CN" sz="3200" b="1" kern="0" dirty="0">
                <a:solidFill>
                  <a:srgbClr val="3333FF"/>
                </a:solidFill>
                <a:latin typeface="Constantia"/>
              </a:rPr>
              <a:t>S</a:t>
            </a:r>
            <a:r>
              <a:rPr lang="zh-CN" altLang="en-US" sz="3200" b="1" kern="0" dirty="0">
                <a:solidFill>
                  <a:srgbClr val="3333FF"/>
                </a:solidFill>
                <a:latin typeface="Constantia"/>
              </a:rPr>
              <a:t>，使</a:t>
            </a:r>
            <a:r>
              <a:rPr lang="en-US" altLang="zh-CN" sz="3200" b="1" kern="0" dirty="0">
                <a:solidFill>
                  <a:srgbClr val="3333FF"/>
                </a:solidFill>
                <a:latin typeface="Constantia"/>
              </a:rPr>
              <a:t>S</a:t>
            </a:r>
            <a:r>
              <a:rPr lang="zh-CN" altLang="en-US" sz="3200" b="1" kern="0" dirty="0">
                <a:solidFill>
                  <a:srgbClr val="3333FF"/>
                </a:solidFill>
                <a:latin typeface="Constantia"/>
              </a:rPr>
              <a:t>中从源点到其余结点的路长最短，此过程进行到</a:t>
            </a:r>
            <a:r>
              <a:rPr lang="en-US" altLang="zh-CN" sz="3200" b="1" kern="0" dirty="0">
                <a:solidFill>
                  <a:srgbClr val="3333FF"/>
                </a:solidFill>
                <a:latin typeface="Constantia"/>
              </a:rPr>
              <a:t>V-S</a:t>
            </a:r>
            <a:r>
              <a:rPr lang="zh-CN" altLang="en-US" sz="3200" b="1" kern="0" dirty="0">
                <a:solidFill>
                  <a:srgbClr val="3333FF"/>
                </a:solidFill>
                <a:latin typeface="Constantia"/>
              </a:rPr>
              <a:t>变成空集为止。</a:t>
            </a:r>
          </a:p>
        </p:txBody>
      </p:sp>
    </p:spTree>
    <p:extLst>
      <p:ext uri="{BB962C8B-B14F-4D97-AF65-F5344CB8AC3E}">
        <p14:creationId xmlns:p14="http://schemas.microsoft.com/office/powerpoint/2010/main" val="262782742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377FAEA3-EDDB-4C00-82E2-84F8CFDCB65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a:xfrm>
            <a:off x="554037" y="1431926"/>
            <a:ext cx="8035925" cy="4876799"/>
          </a:xfrm>
          <a:prstGeom prst="rect">
            <a:avLst/>
          </a:prstGeom>
          <a:ln>
            <a:solidFill>
              <a:srgbClr val="0000FF"/>
            </a:solidFill>
          </a:ln>
        </p:spPr>
        <p:txBody>
          <a:bodyPr/>
          <a:lstStyle/>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000000"/>
                </a:solidFill>
                <a:latin typeface="Times New Roman" pitchFamily="18" charset="0"/>
                <a:cs typeface="Times New Roman" pitchFamily="18" charset="0"/>
              </a:rPr>
              <a:t>Void </a:t>
            </a:r>
            <a:r>
              <a:rPr lang="en-US" altLang="zh-CN" sz="2400" b="1" kern="0" dirty="0" err="1">
                <a:solidFill>
                  <a:srgbClr val="FF3300"/>
                </a:solidFill>
                <a:latin typeface="Times New Roman" pitchFamily="18" charset="0"/>
                <a:cs typeface="Times New Roman" pitchFamily="18" charset="0"/>
              </a:rPr>
              <a:t>Dijkstra</a:t>
            </a:r>
            <a:r>
              <a:rPr lang="zh-CN" altLang="en-US" sz="2400" b="1" kern="0" dirty="0">
                <a:solidFill>
                  <a:srgbClr val="000000"/>
                </a:solidFill>
                <a:latin typeface="Times New Roman" pitchFamily="18" charset="0"/>
                <a:cs typeface="Times New Roman" pitchFamily="18" charset="0"/>
              </a:rPr>
              <a:t>（</a:t>
            </a:r>
            <a:r>
              <a:rPr lang="en-US" altLang="zh-CN" sz="2400" b="1" kern="0" dirty="0">
                <a:solidFill>
                  <a:srgbClr val="000000"/>
                </a:solidFill>
                <a:latin typeface="Times New Roman" pitchFamily="18" charset="0"/>
                <a:cs typeface="Times New Roman" pitchFamily="18" charset="0"/>
              </a:rPr>
              <a:t>C</a:t>
            </a:r>
            <a:r>
              <a:rPr lang="zh-CN" altLang="en-US" sz="2400" b="1" kern="0" dirty="0">
                <a:solidFill>
                  <a:srgbClr val="000000"/>
                </a:solidFill>
                <a:latin typeface="Times New Roman" pitchFamily="18" charset="0"/>
                <a:cs typeface="Times New Roman" pitchFamily="18" charset="0"/>
              </a:rPr>
              <a:t>）</a:t>
            </a:r>
            <a:r>
              <a:rPr lang="en-US" altLang="zh-CN" sz="2400" b="1" kern="0" dirty="0">
                <a:solidFill>
                  <a:srgbClr val="000000"/>
                </a:solidFill>
                <a:latin typeface="Times New Roman" pitchFamily="18" charset="0"/>
                <a:cs typeface="Times New Roman" pitchFamily="18" charset="0"/>
              </a:rPr>
              <a:t>//</a:t>
            </a:r>
            <a:r>
              <a:rPr lang="zh-CN" altLang="en-US" sz="2400" b="1" kern="0" dirty="0">
                <a:solidFill>
                  <a:srgbClr val="000000"/>
                </a:solidFill>
                <a:latin typeface="Times New Roman" pitchFamily="18" charset="0"/>
                <a:cs typeface="Times New Roman" pitchFamily="18" charset="0"/>
              </a:rPr>
              <a:t>用邻接矩阵表示有向图</a:t>
            </a:r>
            <a:r>
              <a:rPr lang="en-US" altLang="zh-CN" sz="2400" b="1" kern="0" dirty="0">
                <a:solidFill>
                  <a:srgbClr val="000000"/>
                </a:solidFill>
                <a:latin typeface="Times New Roman" pitchFamily="18" charset="0"/>
                <a:cs typeface="Times New Roman" pitchFamily="18" charset="0"/>
              </a:rPr>
              <a:t>G</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000000"/>
                </a:solidFill>
                <a:latin typeface="Times New Roman" pitchFamily="18" charset="0"/>
                <a:cs typeface="Times New Roman" pitchFamily="18" charset="0"/>
              </a:rPr>
              <a:t>{S={1}</a:t>
            </a:r>
            <a:r>
              <a:rPr lang="zh-CN" altLang="en-US" sz="2400" b="1" kern="0" dirty="0">
                <a:solidFill>
                  <a:srgbClr val="000000"/>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400" b="1" kern="0" dirty="0">
                <a:solidFill>
                  <a:srgbClr val="000000"/>
                </a:solidFill>
                <a:latin typeface="Times New Roman" pitchFamily="18" charset="0"/>
                <a:cs typeface="Times New Roman" pitchFamily="18" charset="0"/>
              </a:rPr>
              <a:t> </a:t>
            </a:r>
            <a:r>
              <a:rPr lang="en-US" altLang="zh-CN" sz="2400" b="1" kern="0" dirty="0">
                <a:solidFill>
                  <a:srgbClr val="000000"/>
                </a:solidFill>
                <a:latin typeface="Times New Roman" pitchFamily="18" charset="0"/>
                <a:cs typeface="Times New Roman" pitchFamily="18" charset="0"/>
              </a:rPr>
              <a:t>for (</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=2;i&lt;=n; </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000000"/>
                </a:solidFill>
                <a:latin typeface="Times New Roman" pitchFamily="18" charset="0"/>
                <a:cs typeface="Times New Roman" pitchFamily="18" charset="0"/>
              </a:rPr>
              <a:t>     D[</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]=C[1][</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];//D</a:t>
            </a:r>
            <a:r>
              <a:rPr lang="zh-CN" altLang="en-US" sz="2400" b="1" kern="0" dirty="0">
                <a:solidFill>
                  <a:srgbClr val="000000"/>
                </a:solidFill>
                <a:latin typeface="Times New Roman" pitchFamily="18" charset="0"/>
                <a:cs typeface="Times New Roman" pitchFamily="18" charset="0"/>
              </a:rPr>
              <a:t>置初值</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400" b="1" kern="0" dirty="0">
                <a:solidFill>
                  <a:srgbClr val="000000"/>
                </a:solidFill>
                <a:latin typeface="Times New Roman" pitchFamily="18" charset="0"/>
                <a:cs typeface="Times New Roman" pitchFamily="18" charset="0"/>
              </a:rPr>
              <a:t> </a:t>
            </a:r>
            <a:r>
              <a:rPr lang="en-US" altLang="zh-CN" sz="2400" b="1" kern="0" dirty="0">
                <a:solidFill>
                  <a:srgbClr val="000000"/>
                </a:solidFill>
                <a:latin typeface="Times New Roman" pitchFamily="18" charset="0"/>
                <a:cs typeface="Times New Roman" pitchFamily="18" charset="0"/>
              </a:rPr>
              <a:t>for (</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=1;i&lt;=n-1; </a:t>
            </a:r>
            <a:r>
              <a:rPr lang="en-US" altLang="zh-CN" sz="2400" b="1" kern="0" dirty="0" err="1">
                <a:solidFill>
                  <a:srgbClr val="000000"/>
                </a:solidFill>
                <a:latin typeface="Times New Roman" pitchFamily="18" charset="0"/>
                <a:cs typeface="Times New Roman" pitchFamily="18" charset="0"/>
              </a:rPr>
              <a:t>i</a:t>
            </a:r>
            <a:r>
              <a:rPr lang="en-US" altLang="zh-CN" sz="2400" b="1" kern="0" dirty="0">
                <a:solidFill>
                  <a:srgbClr val="000000"/>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000000"/>
                </a:solidFill>
                <a:latin typeface="Times New Roman" pitchFamily="18" charset="0"/>
                <a:cs typeface="Times New Roman" pitchFamily="18" charset="0"/>
              </a:rPr>
              <a:t>     </a:t>
            </a:r>
            <a:r>
              <a:rPr lang="en-US" altLang="zh-CN" sz="2400" b="1" kern="0" dirty="0">
                <a:solidFill>
                  <a:srgbClr val="3333FF"/>
                </a:solidFill>
                <a:latin typeface="Times New Roman" pitchFamily="18" charset="0"/>
                <a:cs typeface="Times New Roman" pitchFamily="18" charset="0"/>
              </a:rPr>
              <a:t>{</a:t>
            </a:r>
            <a:r>
              <a:rPr lang="zh-CN" altLang="en-US" sz="2400" b="1" kern="0" dirty="0">
                <a:solidFill>
                  <a:srgbClr val="3333FF"/>
                </a:solidFill>
                <a:latin typeface="Times New Roman" pitchFamily="18" charset="0"/>
                <a:cs typeface="Times New Roman" pitchFamily="18" charset="0"/>
              </a:rPr>
              <a:t>从</a:t>
            </a:r>
            <a:r>
              <a:rPr lang="en-US" altLang="zh-CN" sz="2400" b="1" kern="0" dirty="0">
                <a:solidFill>
                  <a:srgbClr val="3333FF"/>
                </a:solidFill>
                <a:latin typeface="Times New Roman" pitchFamily="18" charset="0"/>
                <a:cs typeface="Times New Roman" pitchFamily="18" charset="0"/>
              </a:rPr>
              <a:t>V-S </a:t>
            </a:r>
            <a:r>
              <a:rPr lang="zh-CN" altLang="en-US" sz="2400" b="1" kern="0" dirty="0">
                <a:solidFill>
                  <a:srgbClr val="3333FF"/>
                </a:solidFill>
                <a:latin typeface="Times New Roman" pitchFamily="18" charset="0"/>
                <a:cs typeface="Times New Roman" pitchFamily="18" charset="0"/>
              </a:rPr>
              <a:t>中选出一个顶点</a:t>
            </a:r>
            <a:r>
              <a:rPr lang="en-US" altLang="zh-CN" sz="2400" b="1" kern="0" dirty="0">
                <a:solidFill>
                  <a:srgbClr val="3333FF"/>
                </a:solidFill>
                <a:latin typeface="Times New Roman" pitchFamily="18" charset="0"/>
                <a:cs typeface="Times New Roman" pitchFamily="18" charset="0"/>
              </a:rPr>
              <a:t>w</a:t>
            </a:r>
            <a:r>
              <a:rPr lang="zh-CN" altLang="en-US" sz="2400" b="1" kern="0" dirty="0">
                <a:solidFill>
                  <a:srgbClr val="3333FF"/>
                </a:solidFill>
                <a:latin typeface="Times New Roman" pitchFamily="18" charset="0"/>
                <a:cs typeface="Times New Roman" pitchFamily="18" charset="0"/>
              </a:rPr>
              <a:t>，使</a:t>
            </a:r>
            <a:r>
              <a:rPr lang="en-US" altLang="zh-CN" sz="2400" b="1" kern="0" dirty="0">
                <a:solidFill>
                  <a:srgbClr val="3333FF"/>
                </a:solidFill>
                <a:latin typeface="Times New Roman" pitchFamily="18" charset="0"/>
                <a:cs typeface="Times New Roman" pitchFamily="18" charset="0"/>
              </a:rPr>
              <a:t>D[w]</a:t>
            </a:r>
            <a:r>
              <a:rPr lang="zh-CN" altLang="en-US" sz="2400" b="1" kern="0" dirty="0">
                <a:solidFill>
                  <a:srgbClr val="3333FF"/>
                </a:solidFill>
                <a:latin typeface="Times New Roman" pitchFamily="18" charset="0"/>
                <a:cs typeface="Times New Roman" pitchFamily="18" charset="0"/>
              </a:rPr>
              <a:t>的值最小；</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400" b="1" kern="0" dirty="0">
                <a:solidFill>
                  <a:srgbClr val="3333FF"/>
                </a:solidFill>
                <a:latin typeface="Times New Roman" pitchFamily="18" charset="0"/>
                <a:cs typeface="Times New Roman" pitchFamily="18" charset="0"/>
              </a:rPr>
              <a:t>	   把</a:t>
            </a:r>
            <a:r>
              <a:rPr lang="en-US" altLang="zh-CN" sz="2400" b="1" kern="0" dirty="0">
                <a:solidFill>
                  <a:srgbClr val="3333FF"/>
                </a:solidFill>
                <a:latin typeface="Times New Roman" pitchFamily="18" charset="0"/>
                <a:cs typeface="Times New Roman" pitchFamily="18" charset="0"/>
              </a:rPr>
              <a:t>w</a:t>
            </a:r>
            <a:r>
              <a:rPr lang="zh-CN" altLang="en-US" sz="2400" b="1" kern="0" dirty="0">
                <a:solidFill>
                  <a:srgbClr val="3333FF"/>
                </a:solidFill>
                <a:latin typeface="Times New Roman" pitchFamily="18" charset="0"/>
                <a:cs typeface="Times New Roman" pitchFamily="18" charset="0"/>
              </a:rPr>
              <a:t>加入</a:t>
            </a:r>
            <a:r>
              <a:rPr lang="en-US" altLang="zh-CN" sz="2400" b="1" kern="0" dirty="0">
                <a:solidFill>
                  <a:srgbClr val="3333FF"/>
                </a:solidFill>
                <a:latin typeface="Times New Roman" pitchFamily="18" charset="0"/>
                <a:cs typeface="Times New Roman" pitchFamily="18" charset="0"/>
              </a:rPr>
              <a:t>S</a:t>
            </a:r>
            <a:r>
              <a:rPr lang="zh-CN" altLang="en-US" sz="2400" b="1" kern="0" dirty="0">
                <a:solidFill>
                  <a:srgbClr val="3333FF"/>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400" b="1" kern="0" dirty="0">
                <a:solidFill>
                  <a:srgbClr val="3333FF"/>
                </a:solidFill>
                <a:latin typeface="Times New Roman" pitchFamily="18" charset="0"/>
                <a:cs typeface="Times New Roman" pitchFamily="18" charset="0"/>
              </a:rPr>
              <a:t>         </a:t>
            </a:r>
            <a:r>
              <a:rPr lang="en-US" altLang="zh-CN" sz="2400" b="1" kern="0" dirty="0">
                <a:solidFill>
                  <a:srgbClr val="3333FF"/>
                </a:solidFill>
                <a:latin typeface="Times New Roman" pitchFamily="18" charset="0"/>
                <a:cs typeface="Times New Roman" pitchFamily="18" charset="0"/>
              </a:rPr>
              <a:t>for </a:t>
            </a:r>
            <a:r>
              <a:rPr lang="zh-CN" altLang="en-US" sz="2400" b="1" kern="0" dirty="0">
                <a:solidFill>
                  <a:srgbClr val="3333FF"/>
                </a:solidFill>
                <a:latin typeface="Times New Roman" pitchFamily="18" charset="0"/>
                <a:cs typeface="Times New Roman" pitchFamily="18" charset="0"/>
              </a:rPr>
              <a:t>（</a:t>
            </a:r>
            <a:r>
              <a:rPr lang="en-US" altLang="zh-CN" sz="2400" b="1" kern="0" dirty="0">
                <a:solidFill>
                  <a:srgbClr val="3333FF"/>
                </a:solidFill>
                <a:latin typeface="Times New Roman" pitchFamily="18" charset="0"/>
                <a:cs typeface="Times New Roman" pitchFamily="18" charset="0"/>
              </a:rPr>
              <a:t>V-S</a:t>
            </a:r>
            <a:r>
              <a:rPr lang="zh-CN" altLang="en-US" sz="2400" b="1" kern="0" dirty="0">
                <a:solidFill>
                  <a:srgbClr val="3333FF"/>
                </a:solidFill>
                <a:latin typeface="Times New Roman" pitchFamily="18" charset="0"/>
                <a:cs typeface="Times New Roman" pitchFamily="18" charset="0"/>
              </a:rPr>
              <a:t>中的每个顶点</a:t>
            </a:r>
            <a:r>
              <a:rPr lang="en-US" altLang="zh-CN" sz="2400" b="1" kern="0" dirty="0">
                <a:solidFill>
                  <a:srgbClr val="3333FF"/>
                </a:solidFill>
                <a:latin typeface="Times New Roman" pitchFamily="18" charset="0"/>
                <a:cs typeface="Times New Roman" pitchFamily="18" charset="0"/>
              </a:rPr>
              <a:t>v</a:t>
            </a:r>
            <a:r>
              <a:rPr lang="zh-CN" altLang="en-US" sz="2400" b="1" kern="0" dirty="0">
                <a:solidFill>
                  <a:srgbClr val="3333FF"/>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400" b="1" kern="0" dirty="0">
                <a:solidFill>
                  <a:srgbClr val="3333FF"/>
                </a:solidFill>
                <a:latin typeface="Times New Roman" pitchFamily="18" charset="0"/>
                <a:cs typeface="Times New Roman" pitchFamily="18" charset="0"/>
              </a:rPr>
              <a:t>               </a:t>
            </a:r>
            <a:r>
              <a:rPr lang="en-US" altLang="zh-CN" sz="2400" b="1" kern="0" dirty="0">
                <a:solidFill>
                  <a:srgbClr val="3333FF"/>
                </a:solidFill>
                <a:latin typeface="Times New Roman" pitchFamily="18" charset="0"/>
                <a:cs typeface="Times New Roman" pitchFamily="18" charset="0"/>
              </a:rPr>
              <a:t>D[v]=min</a:t>
            </a:r>
            <a:r>
              <a:rPr lang="zh-CN" altLang="en-US" sz="2400" b="1" kern="0" dirty="0">
                <a:solidFill>
                  <a:srgbClr val="3333FF"/>
                </a:solidFill>
                <a:latin typeface="Times New Roman" pitchFamily="18" charset="0"/>
                <a:cs typeface="Times New Roman" pitchFamily="18" charset="0"/>
              </a:rPr>
              <a:t>（ </a:t>
            </a:r>
            <a:r>
              <a:rPr lang="en-US" altLang="zh-CN" sz="2400" b="1" kern="0" dirty="0">
                <a:solidFill>
                  <a:srgbClr val="3333FF"/>
                </a:solidFill>
                <a:latin typeface="Times New Roman" pitchFamily="18" charset="0"/>
                <a:cs typeface="Times New Roman" pitchFamily="18" charset="0"/>
              </a:rPr>
              <a:t>D[v], D[w]+C[w][v] </a:t>
            </a:r>
            <a:r>
              <a:rPr lang="zh-CN" altLang="en-US" sz="2400" b="1" kern="0" dirty="0">
                <a:solidFill>
                  <a:srgbClr val="3333FF"/>
                </a:solidFill>
                <a:latin typeface="Times New Roman" pitchFamily="18" charset="0"/>
                <a:cs typeface="Times New Roman" pitchFamily="18" charset="0"/>
              </a:rPr>
              <a:t>）</a:t>
            </a:r>
            <a:r>
              <a:rPr lang="en-US" altLang="zh-CN" sz="2400" b="1" kern="0" dirty="0">
                <a:solidFill>
                  <a:srgbClr val="3333FF"/>
                </a:solidFill>
                <a:latin typeface="Times New Roman" pitchFamily="18" charset="0"/>
                <a:cs typeface="Times New Roman" pitchFamily="18" charset="0"/>
              </a:rPr>
              <a:t>;</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3333FF"/>
                </a:solidFill>
                <a:latin typeface="Times New Roman" pitchFamily="18" charset="0"/>
                <a:cs typeface="Times New Roman" pitchFamily="18" charset="0"/>
              </a:rPr>
              <a:t>      }     </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400" b="1" kern="0" dirty="0">
                <a:solidFill>
                  <a:srgbClr val="000000"/>
                </a:solidFill>
                <a:latin typeface="Times New Roman" pitchFamily="18" charset="0"/>
                <a:cs typeface="Times New Roman" pitchFamily="18" charset="0"/>
              </a:rPr>
              <a:t>}</a:t>
            </a:r>
          </a:p>
        </p:txBody>
      </p:sp>
      <p:sp>
        <p:nvSpPr>
          <p:cNvPr id="14" name="Rectangle 2"/>
          <p:cNvSpPr txBox="1">
            <a:spLocks/>
          </p:cNvSpPr>
          <p:nvPr/>
        </p:nvSpPr>
        <p:spPr>
          <a:xfrm>
            <a:off x="381000" y="963613"/>
            <a:ext cx="3643312" cy="568325"/>
          </a:xfrm>
          <a:prstGeom prst="rect">
            <a:avLst/>
          </a:prstGeom>
          <a:noFill/>
          <a:ln>
            <a:noFill/>
          </a:ln>
          <a:effectLst/>
        </p:spPr>
        <p:txBody>
          <a:bodyPr/>
          <a:lstStyle/>
          <a:p>
            <a:pPr eaLnBrk="0" fontAlgn="base" hangingPunct="0">
              <a:spcBef>
                <a:spcPct val="0"/>
              </a:spcBef>
              <a:spcAft>
                <a:spcPct val="0"/>
              </a:spcAft>
              <a:buFont typeface="Wingdings" pitchFamily="2" charset="2"/>
              <a:buChar char="p"/>
              <a:defRPr/>
            </a:pPr>
            <a:r>
              <a:rPr lang="en-US" altLang="zh-CN" sz="2800" b="1" kern="0" dirty="0" err="1">
                <a:solidFill>
                  <a:srgbClr val="003300"/>
                </a:solidFill>
                <a:latin typeface="Times New Roman" pitchFamily="18" charset="0"/>
                <a:cs typeface="Times New Roman" pitchFamily="18" charset="0"/>
              </a:rPr>
              <a:t>Dijkstra</a:t>
            </a:r>
            <a:r>
              <a:rPr lang="zh-CN" altLang="en-US" sz="2800" b="1" kern="0" dirty="0">
                <a:solidFill>
                  <a:srgbClr val="003300"/>
                </a:solidFill>
                <a:latin typeface="Times New Roman" pitchFamily="18" charset="0"/>
                <a:cs typeface="Times New Roman" pitchFamily="18" charset="0"/>
              </a:rPr>
              <a:t>算法概要</a:t>
            </a:r>
          </a:p>
        </p:txBody>
      </p:sp>
    </p:spTree>
    <p:extLst>
      <p:ext uri="{BB962C8B-B14F-4D97-AF65-F5344CB8AC3E}">
        <p14:creationId xmlns:p14="http://schemas.microsoft.com/office/powerpoint/2010/main" val="11109920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C9D15128-6124-44E3-92C4-57D49760E6D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a:xfrm>
            <a:off x="457201" y="1210469"/>
            <a:ext cx="8229600" cy="3818732"/>
          </a:xfrm>
          <a:prstGeom prst="rect">
            <a:avLst/>
          </a:prstGeom>
          <a:ln>
            <a:solidFill>
              <a:srgbClr val="0000FF"/>
            </a:solidFill>
          </a:ln>
        </p:spPr>
        <p:txBody>
          <a:bodyPr/>
          <a:lstStyle/>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Void </a:t>
            </a:r>
            <a:r>
              <a:rPr lang="en-US" altLang="zh-CN" sz="2000" b="1" kern="0" dirty="0" err="1">
                <a:solidFill>
                  <a:srgbClr val="3333FF"/>
                </a:solidFill>
                <a:latin typeface="Times New Roman" pitchFamily="18" charset="0"/>
                <a:cs typeface="Times New Roman" pitchFamily="18" charset="0"/>
              </a:rPr>
              <a:t>ShortestPath_DIJ</a:t>
            </a:r>
            <a:r>
              <a:rPr lang="en-US" altLang="zh-CN" sz="2000" b="1" kern="0" dirty="0">
                <a:solidFill>
                  <a:srgbClr val="3333FF"/>
                </a:solidFill>
                <a:latin typeface="Times New Roman" pitchFamily="18" charset="0"/>
                <a:cs typeface="Times New Roman" pitchFamily="18" charset="0"/>
              </a:rPr>
              <a:t>(Graph </a:t>
            </a:r>
            <a:r>
              <a:rPr lang="en-US" altLang="zh-CN" sz="2000" b="1" kern="0" dirty="0" err="1">
                <a:solidFill>
                  <a:srgbClr val="3333FF"/>
                </a:solidFill>
                <a:latin typeface="Times New Roman" pitchFamily="18" charset="0"/>
                <a:cs typeface="Times New Roman" pitchFamily="18" charset="0"/>
              </a:rPr>
              <a:t>G,int</a:t>
            </a:r>
            <a:r>
              <a:rPr lang="en-US" altLang="zh-CN" sz="2000" b="1" kern="0" dirty="0">
                <a:solidFill>
                  <a:srgbClr val="3333FF"/>
                </a:solidFill>
                <a:latin typeface="Times New Roman" pitchFamily="18" charset="0"/>
                <a:cs typeface="Times New Roman" pitchFamily="18" charset="0"/>
              </a:rPr>
              <a:t> v0){</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000000"/>
                </a:solidFill>
                <a:latin typeface="Times New Roman" pitchFamily="18" charset="0"/>
                <a:cs typeface="Times New Roman" pitchFamily="18" charset="0"/>
              </a:rPr>
              <a:t>求有向图</a:t>
            </a:r>
            <a:r>
              <a:rPr lang="en-US" altLang="zh-CN" sz="2000" b="1" kern="0" dirty="0">
                <a:solidFill>
                  <a:srgbClr val="000000"/>
                </a:solidFill>
                <a:latin typeface="Times New Roman" pitchFamily="18" charset="0"/>
                <a:cs typeface="Times New Roman" pitchFamily="18" charset="0"/>
              </a:rPr>
              <a:t>G</a:t>
            </a:r>
            <a:r>
              <a:rPr lang="zh-CN" altLang="en-US" sz="2000" b="1" kern="0" dirty="0">
                <a:solidFill>
                  <a:srgbClr val="000000"/>
                </a:solidFill>
                <a:latin typeface="Times New Roman" pitchFamily="18" charset="0"/>
                <a:cs typeface="Times New Roman" pitchFamily="18" charset="0"/>
              </a:rPr>
              <a:t>的</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顶点到其余顶点</a:t>
            </a:r>
            <a:r>
              <a:rPr lang="en-US" altLang="zh-CN" sz="2000" b="1" kern="0" dirty="0">
                <a:solidFill>
                  <a:srgbClr val="000000"/>
                </a:solidFill>
                <a:latin typeface="Times New Roman" pitchFamily="18" charset="0"/>
                <a:cs typeface="Times New Roman" pitchFamily="18" charset="0"/>
              </a:rPr>
              <a:t>v</a:t>
            </a:r>
            <a:r>
              <a:rPr lang="zh-CN" altLang="en-US" sz="2000" b="1" kern="0" dirty="0">
                <a:solidFill>
                  <a:srgbClr val="000000"/>
                </a:solidFill>
                <a:latin typeface="Times New Roman" pitchFamily="18" charset="0"/>
                <a:cs typeface="Times New Roman" pitchFamily="18" charset="0"/>
              </a:rPr>
              <a:t>的带权长度</a:t>
            </a:r>
            <a:r>
              <a:rPr lang="en-US" altLang="zh-CN" sz="2000" b="1" kern="0" dirty="0">
                <a:solidFill>
                  <a:srgbClr val="000000"/>
                </a:solidFill>
                <a:latin typeface="Times New Roman" pitchFamily="18" charset="0"/>
                <a:cs typeface="Times New Roman" pitchFamily="18" charset="0"/>
              </a:rPr>
              <a:t>D[v]</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000000"/>
                </a:solidFill>
                <a:latin typeface="Times New Roman" pitchFamily="18" charset="0"/>
                <a:cs typeface="Times New Roman" pitchFamily="18" charset="0"/>
              </a:rPr>
              <a:t>//final[v]</a:t>
            </a:r>
            <a:r>
              <a:rPr lang="zh-CN" altLang="en-US" sz="2000" b="1" kern="0" dirty="0">
                <a:solidFill>
                  <a:srgbClr val="000000"/>
                </a:solidFill>
                <a:latin typeface="Times New Roman" pitchFamily="18" charset="0"/>
                <a:cs typeface="Times New Roman" pitchFamily="18" charset="0"/>
              </a:rPr>
              <a:t>为</a:t>
            </a:r>
            <a:r>
              <a:rPr lang="en-US" altLang="zh-CN" sz="2000" b="1" kern="0" dirty="0">
                <a:solidFill>
                  <a:srgbClr val="000000"/>
                </a:solidFill>
                <a:latin typeface="Times New Roman" pitchFamily="18" charset="0"/>
                <a:cs typeface="Times New Roman" pitchFamily="18" charset="0"/>
              </a:rPr>
              <a:t>TRUE</a:t>
            </a:r>
            <a:r>
              <a:rPr lang="zh-CN" altLang="en-US" sz="2000" b="1" kern="0" dirty="0">
                <a:solidFill>
                  <a:srgbClr val="000000"/>
                </a:solidFill>
                <a:latin typeface="Times New Roman" pitchFamily="18" charset="0"/>
                <a:cs typeface="Times New Roman" pitchFamily="18" charset="0"/>
              </a:rPr>
              <a:t>当且仅当</a:t>
            </a:r>
            <a:r>
              <a:rPr lang="en-US" altLang="zh-CN" sz="2000" b="1" kern="0" dirty="0" err="1">
                <a:solidFill>
                  <a:srgbClr val="000000"/>
                </a:solidFill>
                <a:latin typeface="Times New Roman" pitchFamily="18" charset="0"/>
                <a:cs typeface="Times New Roman" pitchFamily="18" charset="0"/>
              </a:rPr>
              <a:t>v∈S</a:t>
            </a:r>
            <a:r>
              <a:rPr lang="zh-CN" altLang="en-US" sz="2000" b="1" kern="0" dirty="0">
                <a:solidFill>
                  <a:srgbClr val="000000"/>
                </a:solidFill>
                <a:latin typeface="Times New Roman" pitchFamily="18" charset="0"/>
                <a:cs typeface="Times New Roman" pitchFamily="18" charset="0"/>
              </a:rPr>
              <a:t>，即已经求得</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到</a:t>
            </a:r>
            <a:r>
              <a:rPr lang="en-US" altLang="zh-CN" sz="2000" b="1" kern="0" dirty="0">
                <a:solidFill>
                  <a:srgbClr val="000000"/>
                </a:solidFill>
                <a:latin typeface="Times New Roman" pitchFamily="18" charset="0"/>
                <a:cs typeface="Times New Roman" pitchFamily="18" charset="0"/>
              </a:rPr>
              <a:t>v</a:t>
            </a:r>
            <a:r>
              <a:rPr lang="zh-CN" altLang="en-US" sz="2000" b="1" kern="0" dirty="0">
                <a:solidFill>
                  <a:srgbClr val="000000"/>
                </a:solidFill>
                <a:latin typeface="Times New Roman" pitchFamily="18" charset="0"/>
                <a:cs typeface="Times New Roman" pitchFamily="18" charset="0"/>
              </a:rPr>
              <a:t>的最短路径</a:t>
            </a: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for(v=0;v&lt;</a:t>
            </a:r>
            <a:r>
              <a:rPr lang="en-US" altLang="zh-CN" sz="2000" b="1" kern="0" dirty="0" err="1">
                <a:solidFill>
                  <a:srgbClr val="3333FF"/>
                </a:solidFill>
                <a:latin typeface="Times New Roman" pitchFamily="18" charset="0"/>
                <a:cs typeface="Times New Roman" pitchFamily="18" charset="0"/>
              </a:rPr>
              <a:t>G.vexnum</a:t>
            </a:r>
            <a:r>
              <a:rPr lang="en-US" altLang="zh-CN" sz="2000" b="1" kern="0" dirty="0">
                <a:solidFill>
                  <a:srgbClr val="3333FF"/>
                </a:solidFill>
                <a:latin typeface="Times New Roman" pitchFamily="18" charset="0"/>
                <a:cs typeface="Times New Roman" pitchFamily="18" charset="0"/>
              </a:rPr>
              <a:t>;++v){</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       final[v]=FALSE;</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      </a:t>
            </a: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D[v]=</a:t>
            </a:r>
            <a:r>
              <a:rPr lang="en-US" altLang="zh-CN" sz="2000" b="1" kern="0" dirty="0" err="1">
                <a:solidFill>
                  <a:srgbClr val="3333FF"/>
                </a:solidFill>
                <a:latin typeface="Times New Roman" pitchFamily="18" charset="0"/>
                <a:cs typeface="Times New Roman" pitchFamily="18" charset="0"/>
              </a:rPr>
              <a:t>G.arcs</a:t>
            </a:r>
            <a:r>
              <a:rPr lang="en-US" altLang="zh-CN" sz="2000" b="1" kern="0" dirty="0">
                <a:solidFill>
                  <a:srgbClr val="3333FF"/>
                </a:solidFill>
                <a:latin typeface="Times New Roman" pitchFamily="18" charset="0"/>
                <a:cs typeface="Times New Roman" pitchFamily="18" charset="0"/>
              </a:rPr>
              <a:t>[v0][v];</a:t>
            </a:r>
          </a:p>
          <a:p>
            <a:pPr marL="273050" indent="-273050" eaLnBrk="0" fontAlgn="base" hangingPunct="0">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   </a:t>
            </a: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FF0000"/>
                </a:solidFill>
                <a:latin typeface="Times New Roman" pitchFamily="18" charset="0"/>
                <a:cs typeface="Times New Roman" pitchFamily="18" charset="0"/>
              </a:rPr>
              <a:t>初始化</a:t>
            </a:r>
          </a:p>
          <a:p>
            <a:pPr marL="273050" indent="-273050" eaLnBrk="0" fontAlgn="base" hangingPunct="0">
              <a:spcBef>
                <a:spcPct val="20000"/>
              </a:spcBef>
              <a:spcAft>
                <a:spcPct val="0"/>
              </a:spcAft>
              <a:buClr>
                <a:srgbClr val="0BD0D9"/>
              </a:buClr>
              <a:buSzPct val="95000"/>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D[v0]=0</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3333FF"/>
                </a:solidFill>
                <a:latin typeface="Times New Roman" pitchFamily="18" charset="0"/>
                <a:cs typeface="Times New Roman" pitchFamily="18" charset="0"/>
              </a:rPr>
              <a:t>final[v0]=TRUE</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000000"/>
                </a:solidFill>
                <a:latin typeface="Times New Roman" pitchFamily="18" charset="0"/>
                <a:cs typeface="Times New Roman" pitchFamily="18" charset="0"/>
              </a:rPr>
              <a:t>从顶点</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出发，首先将</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加入</a:t>
            </a:r>
            <a:r>
              <a:rPr lang="en-US" altLang="zh-CN" sz="2000" b="1" kern="0" dirty="0">
                <a:solidFill>
                  <a:srgbClr val="000000"/>
                </a:solidFill>
                <a:latin typeface="Times New Roman" pitchFamily="18" charset="0"/>
                <a:cs typeface="Times New Roman" pitchFamily="18" charset="0"/>
              </a:rPr>
              <a:t>S</a:t>
            </a:r>
            <a:r>
              <a:rPr lang="zh-CN" altLang="en-US" sz="2000" b="1" kern="0" dirty="0">
                <a:solidFill>
                  <a:srgbClr val="000000"/>
                </a:solidFill>
                <a:latin typeface="Times New Roman" pitchFamily="18" charset="0"/>
                <a:cs typeface="Times New Roman" pitchFamily="18" charset="0"/>
              </a:rPr>
              <a:t>集</a:t>
            </a:r>
          </a:p>
          <a:p>
            <a:pPr marL="273050" indent="-273050" eaLnBrk="0" fontAlgn="base" hangingPunct="0">
              <a:spcBef>
                <a:spcPct val="20000"/>
              </a:spcBef>
              <a:spcAft>
                <a:spcPct val="0"/>
              </a:spcAft>
              <a:buClr>
                <a:srgbClr val="0BD0D9"/>
              </a:buClr>
              <a:buSzPct val="95000"/>
              <a:buFont typeface="Wingdings 2" pitchFamily="18" charset="2"/>
              <a:buNone/>
              <a:defRPr/>
            </a:pPr>
            <a:endParaRPr lang="zh-CN" altLang="en-US" sz="2000" b="1" kern="0" dirty="0">
              <a:solidFill>
                <a:srgbClr val="3333FF"/>
              </a:solidFill>
              <a:latin typeface="Times New Roman" pitchFamily="18" charset="0"/>
              <a:cs typeface="Times New Roman" pitchFamily="18" charset="0"/>
            </a:endParaRPr>
          </a:p>
          <a:p>
            <a:pPr marL="273050" indent="-273050" eaLnBrk="0" fontAlgn="base" hangingPunct="0">
              <a:spcBef>
                <a:spcPct val="20000"/>
              </a:spcBef>
              <a:spcAft>
                <a:spcPct val="0"/>
              </a:spcAft>
              <a:buClr>
                <a:srgbClr val="0BD0D9"/>
              </a:buClr>
              <a:buSzPct val="95000"/>
              <a:buFont typeface="Wingdings 2" pitchFamily="18" charset="2"/>
              <a:buNone/>
              <a:defRPr/>
            </a:pPr>
            <a:r>
              <a:rPr lang="zh-CN" altLang="en-US" sz="2000" b="1" kern="0" dirty="0">
                <a:solidFill>
                  <a:srgbClr val="000000"/>
                </a:solidFill>
                <a:latin typeface="Times New Roman" pitchFamily="18" charset="0"/>
                <a:cs typeface="Times New Roman" pitchFamily="18" charset="0"/>
              </a:rPr>
              <a:t>                                </a:t>
            </a:r>
            <a:endParaRPr lang="en-US" altLang="zh-CN" sz="2000" b="1" kern="0" dirty="0">
              <a:solidFill>
                <a:srgbClr val="3333FF"/>
              </a:solidFill>
              <a:latin typeface="Times New Roman" pitchFamily="18" charset="0"/>
              <a:cs typeface="Times New Roman" pitchFamily="18" charset="0"/>
            </a:endParaRPr>
          </a:p>
        </p:txBody>
      </p:sp>
    </p:spTree>
    <p:extLst>
      <p:ext uri="{BB962C8B-B14F-4D97-AF65-F5344CB8AC3E}">
        <p14:creationId xmlns:p14="http://schemas.microsoft.com/office/powerpoint/2010/main" val="3117067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9.6.1 </a:t>
            </a:r>
            <a:r>
              <a:rPr kumimoji="1" lang="zh-CN" altLang="en-US" sz="3200" b="1" dirty="0">
                <a:latin typeface="Arial" charset="0"/>
                <a:ea typeface="宋体" charset="-122"/>
                <a:cs typeface="+mn-cs"/>
              </a:rPr>
              <a:t>从某源点到其余各点的最短路径</a:t>
            </a:r>
          </a:p>
        </p:txBody>
      </p:sp>
      <p:sp>
        <p:nvSpPr>
          <p:cNvPr id="4" name="日期占位符 3"/>
          <p:cNvSpPr>
            <a:spLocks noGrp="1"/>
          </p:cNvSpPr>
          <p:nvPr>
            <p:ph type="dt" sz="half" idx="4294967295"/>
          </p:nvPr>
        </p:nvSpPr>
        <p:spPr>
          <a:xfrm>
            <a:off x="0" y="6356350"/>
            <a:ext cx="2133600" cy="365125"/>
          </a:xfrm>
        </p:spPr>
        <p:txBody>
          <a:bodyPr/>
          <a:lstStyle/>
          <a:p>
            <a:fld id="{EDA9E310-DB18-41F6-AFC9-085CD918810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bwMode="auto">
          <a:xfrm>
            <a:off x="457201" y="1219201"/>
            <a:ext cx="8229600" cy="4419600"/>
          </a:xfrm>
          <a:prstGeom prst="rect">
            <a:avLst/>
          </a:prstGeom>
          <a:noFill/>
          <a:ln>
            <a:noFill/>
          </a:ln>
        </p:spPr>
        <p:txBody>
          <a:bodyPr/>
          <a:lstStyle/>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000000"/>
                </a:solidFill>
                <a:latin typeface="Times New Roman" pitchFamily="18" charset="0"/>
                <a:cs typeface="Times New Roman" pitchFamily="18" charset="0"/>
              </a:rPr>
              <a:t>开始主循环，每次求得</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到某个</a:t>
            </a:r>
            <a:r>
              <a:rPr lang="en-US" altLang="zh-CN" sz="2000" b="1" kern="0" dirty="0">
                <a:solidFill>
                  <a:srgbClr val="000000"/>
                </a:solidFill>
                <a:latin typeface="Times New Roman" pitchFamily="18" charset="0"/>
                <a:cs typeface="Times New Roman" pitchFamily="18" charset="0"/>
              </a:rPr>
              <a:t>v</a:t>
            </a:r>
            <a:r>
              <a:rPr lang="zh-CN" altLang="en-US" sz="2000" b="1" kern="0" dirty="0">
                <a:solidFill>
                  <a:srgbClr val="000000"/>
                </a:solidFill>
                <a:latin typeface="Times New Roman" pitchFamily="18" charset="0"/>
                <a:cs typeface="Times New Roman" pitchFamily="18" charset="0"/>
              </a:rPr>
              <a:t>顶点的最短路径，并加</a:t>
            </a:r>
            <a:r>
              <a:rPr lang="en-US" altLang="zh-CN" sz="2000" b="1" kern="0" dirty="0">
                <a:solidFill>
                  <a:srgbClr val="000000"/>
                </a:solidFill>
                <a:latin typeface="Times New Roman" pitchFamily="18" charset="0"/>
                <a:cs typeface="Times New Roman" pitchFamily="18" charset="0"/>
              </a:rPr>
              <a:t>v</a:t>
            </a:r>
            <a:r>
              <a:rPr lang="zh-CN" altLang="en-US" sz="2000" b="1" kern="0" dirty="0">
                <a:solidFill>
                  <a:srgbClr val="000000"/>
                </a:solidFill>
                <a:latin typeface="Times New Roman" pitchFamily="18" charset="0"/>
                <a:cs typeface="Times New Roman" pitchFamily="18" charset="0"/>
              </a:rPr>
              <a:t>到</a:t>
            </a:r>
            <a:r>
              <a:rPr lang="en-US" altLang="zh-CN" sz="2000" b="1" kern="0" dirty="0">
                <a:solidFill>
                  <a:srgbClr val="000000"/>
                </a:solidFill>
                <a:latin typeface="Times New Roman" pitchFamily="18" charset="0"/>
                <a:cs typeface="Times New Roman" pitchFamily="18" charset="0"/>
              </a:rPr>
              <a:t>S</a:t>
            </a:r>
            <a:r>
              <a:rPr lang="zh-CN" altLang="en-US" sz="2000" b="1" kern="0" dirty="0">
                <a:solidFill>
                  <a:srgbClr val="000000"/>
                </a:solidFill>
                <a:latin typeface="Times New Roman" pitchFamily="18" charset="0"/>
                <a:cs typeface="Times New Roman" pitchFamily="18" charset="0"/>
              </a:rPr>
              <a:t>集</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for(</a:t>
            </a:r>
            <a:r>
              <a:rPr lang="en-US" altLang="zh-CN" sz="2000" b="1" kern="0" dirty="0" err="1">
                <a:solidFill>
                  <a:srgbClr val="3333FF"/>
                </a:solidFill>
                <a:latin typeface="Times New Roman" pitchFamily="18" charset="0"/>
                <a:cs typeface="Times New Roman" pitchFamily="18" charset="0"/>
              </a:rPr>
              <a:t>i</a:t>
            </a:r>
            <a:r>
              <a:rPr lang="en-US" altLang="zh-CN" sz="2000" b="1" kern="0" dirty="0">
                <a:solidFill>
                  <a:srgbClr val="3333FF"/>
                </a:solidFill>
                <a:latin typeface="Times New Roman" pitchFamily="18" charset="0"/>
                <a:cs typeface="Times New Roman" pitchFamily="18" charset="0"/>
              </a:rPr>
              <a:t>=1;i&lt;</a:t>
            </a:r>
            <a:r>
              <a:rPr lang="en-US" altLang="zh-CN" sz="2000" b="1" kern="0" dirty="0" err="1">
                <a:solidFill>
                  <a:srgbClr val="3333FF"/>
                </a:solidFill>
                <a:latin typeface="Times New Roman" pitchFamily="18" charset="0"/>
                <a:cs typeface="Times New Roman" pitchFamily="18" charset="0"/>
              </a:rPr>
              <a:t>G.vexnum</a:t>
            </a:r>
            <a:r>
              <a:rPr lang="en-US" altLang="zh-CN" sz="2000" b="1" kern="0" dirty="0">
                <a:solidFill>
                  <a:srgbClr val="3333FF"/>
                </a:solidFill>
                <a:latin typeface="Times New Roman" pitchFamily="18" charset="0"/>
                <a:cs typeface="Times New Roman" pitchFamily="18" charset="0"/>
              </a:rPr>
              <a:t>;++</a:t>
            </a:r>
            <a:r>
              <a:rPr lang="en-US" altLang="zh-CN" sz="2000" b="1" kern="0" dirty="0" err="1">
                <a:solidFill>
                  <a:srgbClr val="3333FF"/>
                </a:solidFill>
                <a:latin typeface="Times New Roman" pitchFamily="18" charset="0"/>
                <a:cs typeface="Times New Roman" pitchFamily="18" charset="0"/>
              </a:rPr>
              <a:t>i</a:t>
            </a: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000000"/>
                </a:solidFill>
                <a:latin typeface="Times New Roman" pitchFamily="18" charset="0"/>
                <a:cs typeface="Times New Roman" pitchFamily="18" charset="0"/>
              </a:rPr>
              <a:t> </a:t>
            </a: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000000"/>
                </a:solidFill>
                <a:latin typeface="Times New Roman" pitchFamily="18" charset="0"/>
                <a:cs typeface="Times New Roman" pitchFamily="18" charset="0"/>
              </a:rPr>
              <a:t>其余</a:t>
            </a:r>
            <a:r>
              <a:rPr lang="en-US" altLang="zh-CN" sz="2000" b="1" kern="0" dirty="0">
                <a:solidFill>
                  <a:srgbClr val="000000"/>
                </a:solidFill>
                <a:latin typeface="Times New Roman" pitchFamily="18" charset="0"/>
                <a:cs typeface="Times New Roman" pitchFamily="18" charset="0"/>
              </a:rPr>
              <a:t>G.vexnum-1</a:t>
            </a:r>
            <a:r>
              <a:rPr lang="zh-CN" altLang="en-US" sz="2000" b="1" kern="0" dirty="0">
                <a:solidFill>
                  <a:srgbClr val="000000"/>
                </a:solidFill>
                <a:latin typeface="Times New Roman" pitchFamily="18" charset="0"/>
                <a:cs typeface="Times New Roman" pitchFamily="18" charset="0"/>
              </a:rPr>
              <a:t>个顶点</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min=INFINITY</a:t>
            </a:r>
            <a:r>
              <a:rPr lang="en-US" altLang="zh-CN" sz="2000" b="1" kern="0" dirty="0">
                <a:solidFill>
                  <a:srgbClr val="000000"/>
                </a:solidFill>
                <a:latin typeface="Times New Roman" pitchFamily="18" charset="0"/>
                <a:cs typeface="Times New Roman" pitchFamily="18" charset="0"/>
              </a:rPr>
              <a:t>;                               //</a:t>
            </a:r>
            <a:r>
              <a:rPr lang="zh-CN" altLang="en-US" sz="2000" b="1" kern="0" dirty="0">
                <a:solidFill>
                  <a:srgbClr val="000000"/>
                </a:solidFill>
                <a:latin typeface="Times New Roman" pitchFamily="18" charset="0"/>
                <a:cs typeface="Times New Roman" pitchFamily="18" charset="0"/>
              </a:rPr>
              <a:t>当前所知离</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顶点的最近距离</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for (w=0;w&lt;</a:t>
            </a:r>
            <a:r>
              <a:rPr lang="en-US" altLang="zh-CN" sz="2000" b="1" kern="0" dirty="0" err="1">
                <a:solidFill>
                  <a:srgbClr val="3333FF"/>
                </a:solidFill>
                <a:latin typeface="Times New Roman" pitchFamily="18" charset="0"/>
                <a:cs typeface="Times New Roman" pitchFamily="18" charset="0"/>
              </a:rPr>
              <a:t>G.vexnum</a:t>
            </a:r>
            <a:r>
              <a:rPr lang="en-US" altLang="zh-CN" sz="2000" b="1" kern="0" dirty="0">
                <a:solidFill>
                  <a:srgbClr val="3333FF"/>
                </a:solidFill>
                <a:latin typeface="Times New Roman" pitchFamily="18" charset="0"/>
                <a:cs typeface="Times New Roman" pitchFamily="18" charset="0"/>
              </a:rPr>
              <a:t>;++w)</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       </a:t>
            </a: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if(!final[w]) </a:t>
            </a:r>
            <a:r>
              <a:rPr lang="en-US" altLang="zh-CN" sz="2000" b="1" kern="0" dirty="0">
                <a:solidFill>
                  <a:srgbClr val="000000"/>
                </a:solidFill>
                <a:latin typeface="Times New Roman" pitchFamily="18" charset="0"/>
                <a:cs typeface="Times New Roman" pitchFamily="18" charset="0"/>
              </a:rPr>
              <a:t>//w</a:t>
            </a:r>
            <a:r>
              <a:rPr lang="zh-CN" altLang="en-US" sz="2000" b="1" kern="0" dirty="0">
                <a:solidFill>
                  <a:srgbClr val="000000"/>
                </a:solidFill>
                <a:latin typeface="Times New Roman" pitchFamily="18" charset="0"/>
                <a:cs typeface="Times New Roman" pitchFamily="18" charset="0"/>
              </a:rPr>
              <a:t>顶点在</a:t>
            </a:r>
            <a:r>
              <a:rPr lang="en-US" altLang="zh-CN" sz="2000" b="1" kern="0" dirty="0">
                <a:solidFill>
                  <a:srgbClr val="000000"/>
                </a:solidFill>
                <a:latin typeface="Times New Roman" pitchFamily="18" charset="0"/>
                <a:cs typeface="Times New Roman" pitchFamily="18" charset="0"/>
              </a:rPr>
              <a:t>V-S</a:t>
            </a:r>
            <a:r>
              <a:rPr lang="zh-CN" altLang="en-US" sz="2000" b="1" kern="0" dirty="0">
                <a:solidFill>
                  <a:srgbClr val="000000"/>
                </a:solidFill>
                <a:latin typeface="Times New Roman" pitchFamily="18" charset="0"/>
                <a:cs typeface="Times New Roman" pitchFamily="18" charset="0"/>
              </a:rPr>
              <a:t>中，即顶点</a:t>
            </a:r>
            <a:r>
              <a:rPr lang="en-US" altLang="zh-CN" sz="2000" b="1" kern="0" dirty="0">
                <a:solidFill>
                  <a:srgbClr val="000000"/>
                </a:solidFill>
                <a:latin typeface="Times New Roman" pitchFamily="18" charset="0"/>
                <a:cs typeface="Times New Roman" pitchFamily="18" charset="0"/>
              </a:rPr>
              <a:t>w</a:t>
            </a:r>
            <a:r>
              <a:rPr lang="zh-CN" altLang="en-US" sz="2000" b="1" kern="0" dirty="0">
                <a:solidFill>
                  <a:srgbClr val="000000"/>
                </a:solidFill>
                <a:latin typeface="Times New Roman" pitchFamily="18" charset="0"/>
                <a:cs typeface="Times New Roman" pitchFamily="18" charset="0"/>
              </a:rPr>
              <a:t>还没有加入</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if</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FF0000"/>
                </a:solidFill>
                <a:latin typeface="Times New Roman" pitchFamily="18" charset="0"/>
                <a:cs typeface="Times New Roman" pitchFamily="18" charset="0"/>
              </a:rPr>
              <a:t>D[w]&lt;min</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3333FF"/>
                </a:solidFill>
                <a:latin typeface="Times New Roman" pitchFamily="18" charset="0"/>
                <a:cs typeface="Times New Roman" pitchFamily="18" charset="0"/>
              </a:rPr>
              <a:t>{</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v=</a:t>
            </a:r>
            <a:r>
              <a:rPr lang="en-US" altLang="zh-CN" sz="2000" b="1" kern="0" dirty="0" err="1">
                <a:solidFill>
                  <a:srgbClr val="3333FF"/>
                </a:solidFill>
                <a:latin typeface="Times New Roman" pitchFamily="18" charset="0"/>
                <a:cs typeface="Times New Roman" pitchFamily="18" charset="0"/>
              </a:rPr>
              <a:t>w;min</a:t>
            </a:r>
            <a:r>
              <a:rPr lang="en-US" altLang="zh-CN" sz="2000" b="1" kern="0" dirty="0">
                <a:solidFill>
                  <a:srgbClr val="3333FF"/>
                </a:solidFill>
                <a:latin typeface="Times New Roman" pitchFamily="18" charset="0"/>
                <a:cs typeface="Times New Roman" pitchFamily="18" charset="0"/>
              </a:rPr>
              <a:t>=D[w]</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000000"/>
                </a:solidFill>
                <a:latin typeface="Times New Roman" pitchFamily="18" charset="0"/>
                <a:cs typeface="Times New Roman" pitchFamily="18" charset="0"/>
              </a:rPr>
              <a:t> //w</a:t>
            </a:r>
            <a:r>
              <a:rPr lang="zh-CN" altLang="en-US" sz="2000" b="1" kern="0" dirty="0">
                <a:solidFill>
                  <a:srgbClr val="000000"/>
                </a:solidFill>
                <a:latin typeface="Times New Roman" pitchFamily="18" charset="0"/>
                <a:cs typeface="Times New Roman" pitchFamily="18" charset="0"/>
              </a:rPr>
              <a:t>顶点离</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顶点更近</a:t>
            </a:r>
            <a:endParaRPr lang="zh-CN" altLang="en-US" sz="2000" b="1" kern="0" dirty="0">
              <a:solidFill>
                <a:srgbClr val="3333FF"/>
              </a:solidFill>
              <a:latin typeface="Times New Roman" pitchFamily="18" charset="0"/>
              <a:cs typeface="Times New Roman" pitchFamily="18" charset="0"/>
            </a:endParaRP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000000"/>
                </a:solidFill>
                <a:latin typeface="Times New Roman" pitchFamily="18" charset="0"/>
                <a:cs typeface="Times New Roman" pitchFamily="18" charset="0"/>
              </a:rPr>
              <a:t>                </a:t>
            </a:r>
            <a:r>
              <a:rPr lang="en-US" altLang="zh-CN" sz="2000" b="1" kern="0" dirty="0">
                <a:solidFill>
                  <a:srgbClr val="000000"/>
                </a:solidFill>
                <a:latin typeface="Times New Roman" pitchFamily="18" charset="0"/>
                <a:cs typeface="Times New Roman" pitchFamily="18" charset="0"/>
              </a:rPr>
              <a:t>}//</a:t>
            </a:r>
            <a:r>
              <a:rPr lang="zh-CN" altLang="en-US" sz="2000" b="1" kern="0" dirty="0">
                <a:solidFill>
                  <a:srgbClr val="FF0000"/>
                </a:solidFill>
                <a:latin typeface="Times New Roman" pitchFamily="18" charset="0"/>
                <a:cs typeface="Times New Roman" pitchFamily="18" charset="0"/>
              </a:rPr>
              <a:t>选择最小的</a:t>
            </a:r>
            <a:r>
              <a:rPr lang="en-US" altLang="zh-CN" sz="2000" b="1" kern="0" dirty="0">
                <a:solidFill>
                  <a:srgbClr val="FF0000"/>
                </a:solidFill>
                <a:latin typeface="Times New Roman" pitchFamily="18" charset="0"/>
                <a:cs typeface="Times New Roman" pitchFamily="18" charset="0"/>
              </a:rPr>
              <a:t>D[w]</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FF0000"/>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final[v]=TRUE</a:t>
            </a:r>
            <a:r>
              <a:rPr lang="en-US" altLang="zh-CN" sz="2000" b="1" kern="0" dirty="0">
                <a:solidFill>
                  <a:srgbClr val="000000"/>
                </a:solidFill>
                <a:latin typeface="Times New Roman" pitchFamily="18" charset="0"/>
                <a:cs typeface="Times New Roman" pitchFamily="18" charset="0"/>
              </a:rPr>
              <a:t>;       //</a:t>
            </a:r>
            <a:r>
              <a:rPr lang="zh-CN" altLang="en-US" sz="2000" b="1" kern="0" dirty="0">
                <a:solidFill>
                  <a:srgbClr val="000000"/>
                </a:solidFill>
                <a:latin typeface="Times New Roman" pitchFamily="18" charset="0"/>
                <a:cs typeface="Times New Roman" pitchFamily="18" charset="0"/>
              </a:rPr>
              <a:t>离</a:t>
            </a:r>
            <a:r>
              <a:rPr lang="en-US" altLang="zh-CN" sz="2000" b="1" kern="0" dirty="0">
                <a:solidFill>
                  <a:srgbClr val="000000"/>
                </a:solidFill>
                <a:latin typeface="Times New Roman" pitchFamily="18" charset="0"/>
                <a:cs typeface="Times New Roman" pitchFamily="18" charset="0"/>
              </a:rPr>
              <a:t>v0</a:t>
            </a:r>
            <a:r>
              <a:rPr lang="zh-CN" altLang="en-US" sz="2000" b="1" kern="0" dirty="0">
                <a:solidFill>
                  <a:srgbClr val="000000"/>
                </a:solidFill>
                <a:latin typeface="Times New Roman" pitchFamily="18" charset="0"/>
                <a:cs typeface="Times New Roman" pitchFamily="18" charset="0"/>
              </a:rPr>
              <a:t>顶点最近的</a:t>
            </a:r>
            <a:r>
              <a:rPr lang="en-US" altLang="zh-CN" sz="2000" b="1" kern="0" dirty="0">
                <a:solidFill>
                  <a:srgbClr val="000000"/>
                </a:solidFill>
                <a:latin typeface="Times New Roman" pitchFamily="18" charset="0"/>
                <a:cs typeface="Times New Roman" pitchFamily="18" charset="0"/>
              </a:rPr>
              <a:t>v</a:t>
            </a:r>
            <a:r>
              <a:rPr lang="zh-CN" altLang="en-US" sz="2000" b="1" kern="0" dirty="0">
                <a:solidFill>
                  <a:srgbClr val="000000"/>
                </a:solidFill>
                <a:latin typeface="Times New Roman" pitchFamily="18" charset="0"/>
                <a:cs typeface="Times New Roman" pitchFamily="18" charset="0"/>
              </a:rPr>
              <a:t>加入</a:t>
            </a:r>
            <a:r>
              <a:rPr lang="en-US" altLang="zh-CN" sz="2000" b="1" kern="0" dirty="0">
                <a:solidFill>
                  <a:srgbClr val="000000"/>
                </a:solidFill>
                <a:latin typeface="Times New Roman" pitchFamily="18" charset="0"/>
                <a:cs typeface="Times New Roman" pitchFamily="18" charset="0"/>
              </a:rPr>
              <a:t>S</a:t>
            </a:r>
            <a:r>
              <a:rPr lang="zh-CN" altLang="en-US" sz="2000" b="1" kern="0" dirty="0">
                <a:solidFill>
                  <a:srgbClr val="000000"/>
                </a:solidFill>
                <a:latin typeface="Times New Roman" pitchFamily="18" charset="0"/>
                <a:cs typeface="Times New Roman" pitchFamily="18" charset="0"/>
              </a:rPr>
              <a:t>集</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for (w=0;w&lt;</a:t>
            </a:r>
            <a:r>
              <a:rPr lang="en-US" altLang="zh-CN" sz="2000" b="1" kern="0" dirty="0" err="1">
                <a:solidFill>
                  <a:srgbClr val="3333FF"/>
                </a:solidFill>
                <a:latin typeface="Times New Roman" pitchFamily="18" charset="0"/>
                <a:cs typeface="Times New Roman" pitchFamily="18" charset="0"/>
              </a:rPr>
              <a:t>G.vexnum</a:t>
            </a:r>
            <a:r>
              <a:rPr lang="en-US" altLang="zh-CN" sz="2000" b="1" kern="0" dirty="0">
                <a:solidFill>
                  <a:srgbClr val="3333FF"/>
                </a:solidFill>
                <a:latin typeface="Times New Roman" pitchFamily="18" charset="0"/>
                <a:cs typeface="Times New Roman" pitchFamily="18" charset="0"/>
              </a:rPr>
              <a:t>;++w)//</a:t>
            </a:r>
            <a:r>
              <a:rPr lang="zh-CN" altLang="en-US" sz="2000" b="1" kern="0" dirty="0">
                <a:solidFill>
                  <a:srgbClr val="3333FF"/>
                </a:solidFill>
                <a:latin typeface="Times New Roman" pitchFamily="18" charset="0"/>
                <a:cs typeface="Times New Roman" pitchFamily="18" charset="0"/>
              </a:rPr>
              <a:t>更新当前最短距离</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if(</a:t>
            </a:r>
            <a:r>
              <a:rPr lang="zh-CN" altLang="en-US" sz="2000" b="1" kern="0" dirty="0">
                <a:solidFill>
                  <a:srgbClr val="3333FF"/>
                </a:solidFill>
                <a:latin typeface="Times New Roman" pitchFamily="18" charset="0"/>
                <a:cs typeface="Times New Roman" pitchFamily="18" charset="0"/>
              </a:rPr>
              <a:t>！</a:t>
            </a:r>
            <a:r>
              <a:rPr lang="en-US" altLang="zh-CN" sz="2000" b="1" kern="0" dirty="0">
                <a:solidFill>
                  <a:srgbClr val="FF0000"/>
                </a:solidFill>
                <a:latin typeface="Times New Roman" pitchFamily="18" charset="0"/>
                <a:cs typeface="Times New Roman" pitchFamily="18" charset="0"/>
              </a:rPr>
              <a:t>final[w]&amp;&amp;(</a:t>
            </a:r>
            <a:r>
              <a:rPr lang="en-US" altLang="zh-CN" sz="2000" b="1" kern="0" dirty="0" err="1">
                <a:solidFill>
                  <a:srgbClr val="FF0000"/>
                </a:solidFill>
                <a:latin typeface="Times New Roman" pitchFamily="18" charset="0"/>
                <a:cs typeface="Times New Roman" pitchFamily="18" charset="0"/>
              </a:rPr>
              <a:t>min+G.arcs</a:t>
            </a:r>
            <a:r>
              <a:rPr lang="en-US" altLang="zh-CN" sz="2000" b="1" kern="0" dirty="0">
                <a:solidFill>
                  <a:srgbClr val="FF0000"/>
                </a:solidFill>
                <a:latin typeface="Times New Roman" pitchFamily="18" charset="0"/>
                <a:cs typeface="Times New Roman" pitchFamily="18" charset="0"/>
              </a:rPr>
              <a:t>[v][w]&lt;D[w]))</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FF0000"/>
                </a:solidFill>
                <a:latin typeface="Times New Roman" pitchFamily="18" charset="0"/>
                <a:cs typeface="Times New Roman" pitchFamily="18" charset="0"/>
              </a:rPr>
              <a:t>                </a:t>
            </a:r>
            <a:r>
              <a:rPr lang="en-US" altLang="zh-CN" sz="2000" b="1" kern="0" dirty="0">
                <a:solidFill>
                  <a:srgbClr val="FF0000"/>
                </a:solidFill>
                <a:latin typeface="Times New Roman" pitchFamily="18" charset="0"/>
                <a:cs typeface="Times New Roman" pitchFamily="18" charset="0"/>
              </a:rPr>
              <a:t>D[w]=</a:t>
            </a:r>
            <a:r>
              <a:rPr lang="en-US" altLang="zh-CN" sz="2000" b="1" kern="0" dirty="0" err="1">
                <a:solidFill>
                  <a:srgbClr val="FF0000"/>
                </a:solidFill>
                <a:latin typeface="Times New Roman" pitchFamily="18" charset="0"/>
                <a:cs typeface="Times New Roman" pitchFamily="18" charset="0"/>
              </a:rPr>
              <a:t>min+G.arcs</a:t>
            </a:r>
            <a:r>
              <a:rPr lang="en-US" altLang="zh-CN" sz="2000" b="1" kern="0" dirty="0">
                <a:solidFill>
                  <a:srgbClr val="FF0000"/>
                </a:solidFill>
                <a:latin typeface="Times New Roman" pitchFamily="18" charset="0"/>
                <a:cs typeface="Times New Roman" pitchFamily="18" charset="0"/>
              </a:rPr>
              <a:t>[v][w];</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000" b="1" kern="0" dirty="0">
                <a:solidFill>
                  <a:srgbClr val="3333FF"/>
                </a:solidFill>
                <a:latin typeface="Times New Roman" pitchFamily="18" charset="0"/>
                <a:cs typeface="Times New Roman" pitchFamily="18" charset="0"/>
              </a:rPr>
              <a:t>    </a:t>
            </a:r>
            <a:r>
              <a:rPr lang="en-US" altLang="zh-CN" sz="2000" b="1" kern="0" dirty="0">
                <a:solidFill>
                  <a:srgbClr val="3333FF"/>
                </a:solidFill>
                <a:latin typeface="Times New Roman" pitchFamily="18" charset="0"/>
                <a:cs typeface="Times New Roman" pitchFamily="18" charset="0"/>
              </a:rPr>
              <a:t>}</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en-US" altLang="zh-CN" sz="2000" b="1" kern="0" dirty="0">
                <a:solidFill>
                  <a:srgbClr val="3333FF"/>
                </a:solidFill>
                <a:latin typeface="Times New Roman" pitchFamily="18" charset="0"/>
                <a:cs typeface="Times New Roman" pitchFamily="18" charset="0"/>
              </a:rPr>
              <a:t>}</a:t>
            </a:r>
          </a:p>
        </p:txBody>
      </p:sp>
      <p:sp>
        <p:nvSpPr>
          <p:cNvPr id="14" name="AutoShape 3"/>
          <p:cNvSpPr>
            <a:spLocks noChangeArrowheads="1"/>
          </p:cNvSpPr>
          <p:nvPr/>
        </p:nvSpPr>
        <p:spPr bwMode="auto">
          <a:xfrm>
            <a:off x="3657600" y="5197475"/>
            <a:ext cx="4679950" cy="936625"/>
          </a:xfrm>
          <a:prstGeom prst="cloudCallout">
            <a:avLst>
              <a:gd name="adj1" fmla="val -46065"/>
              <a:gd name="adj2" fmla="val 65426"/>
            </a:avLst>
          </a:prstGeom>
          <a:solidFill>
            <a:srgbClr val="DBF5F9">
              <a:lumMod val="90000"/>
            </a:srgbClr>
          </a:solidFill>
          <a:ln w="9525">
            <a:noFill/>
            <a:round/>
            <a:headEnd/>
            <a:tailEnd/>
          </a:ln>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itchFamily="18" charset="0"/>
              </a:rPr>
              <a:t>时间复杂度 </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O</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n</a:t>
            </a:r>
            <a:r>
              <a:rPr kumimoji="1" lang="en-US" altLang="zh-CN" sz="2400" b="1" i="0" u="none" strike="noStrike" kern="0" cap="none" spc="0" normalizeH="0" baseline="30000" noProof="0" dirty="0">
                <a:ln>
                  <a:noFill/>
                </a:ln>
                <a:solidFill>
                  <a:srgbClr val="000000"/>
                </a:solidFill>
                <a:effectLst/>
                <a:uLnTx/>
                <a:uFillTx/>
                <a:latin typeface="Times New Roman" pitchFamily="18" charset="0"/>
              </a:rPr>
              <a:t>2</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p>
        </p:txBody>
      </p:sp>
    </p:spTree>
    <p:extLst>
      <p:ext uri="{BB962C8B-B14F-4D97-AF65-F5344CB8AC3E}">
        <p14:creationId xmlns:p14="http://schemas.microsoft.com/office/powerpoint/2010/main" val="18561855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9.6.1 </a:t>
            </a:r>
            <a:r>
              <a:rPr kumimoji="1" lang="zh-CN" altLang="en-US" sz="2800" b="1" dirty="0">
                <a:solidFill>
                  <a:schemeClr val="bg1">
                    <a:lumMod val="65000"/>
                  </a:schemeClr>
                </a:solidFill>
                <a:latin typeface="Arial" charset="0"/>
                <a:ea typeface="宋体" charset="-122"/>
              </a:rPr>
              <a:t>单源最短路径</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集合与图论</a:t>
            </a:r>
            <a:r>
              <a:rPr kumimoji="1" lang="en-US" altLang="zh-CN" sz="2800" b="1" dirty="0">
                <a:solidFill>
                  <a:schemeClr val="bg1">
                    <a:lumMod val="65000"/>
                  </a:schemeClr>
                </a:solidFill>
                <a:latin typeface="Arial" charset="0"/>
                <a:ea typeface="宋体" charset="-122"/>
              </a:rPr>
              <a:t>)</a:t>
            </a: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9.6.2 </a:t>
            </a:r>
            <a:r>
              <a:rPr kumimoji="1" lang="zh-CN" altLang="en-US" sz="2800" b="1" dirty="0">
                <a:solidFill>
                  <a:srgbClr val="0000FF"/>
                </a:solidFill>
                <a:latin typeface="Arial" charset="0"/>
                <a:ea typeface="宋体" charset="-122"/>
              </a:rPr>
              <a:t>每一对顶点之间的最短路径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9.6 </a:t>
            </a:r>
            <a:r>
              <a:rPr kumimoji="1" lang="zh-CN" altLang="en-US" sz="3600" b="1" dirty="0">
                <a:latin typeface="Arial" charset="0"/>
                <a:ea typeface="宋体" charset="-122"/>
                <a:cs typeface="+mn-cs"/>
              </a:rPr>
              <a:t>最短路径</a:t>
            </a:r>
          </a:p>
        </p:txBody>
      </p:sp>
      <p:sp>
        <p:nvSpPr>
          <p:cNvPr id="4" name="日期占位符 3"/>
          <p:cNvSpPr>
            <a:spLocks noGrp="1"/>
          </p:cNvSpPr>
          <p:nvPr>
            <p:ph type="dt" sz="half" idx="4294967295"/>
          </p:nvPr>
        </p:nvSpPr>
        <p:spPr>
          <a:xfrm>
            <a:off x="0" y="6356350"/>
            <a:ext cx="2133600" cy="365125"/>
          </a:xfrm>
        </p:spPr>
        <p:txBody>
          <a:bodyPr/>
          <a:lstStyle/>
          <a:p>
            <a:fld id="{B68B600E-E9D1-4F34-9C9E-5676F86E2E7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7241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146</a:t>
            </a:fld>
            <a:endParaRPr lang="zh-CN" altLang="en-US" b="1" dirty="0">
              <a:solidFill>
                <a:srgbClr val="F79646">
                  <a:lumMod val="75000"/>
                </a:srgbClr>
              </a:solidFill>
            </a:endParaRPr>
          </a:p>
        </p:txBody>
      </p:sp>
      <p:sp>
        <p:nvSpPr>
          <p:cNvPr id="2" name="标题 1"/>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
        <p:nvSpPr>
          <p:cNvPr id="4" name="日期占位符 3"/>
          <p:cNvSpPr>
            <a:spLocks noGrp="1"/>
          </p:cNvSpPr>
          <p:nvPr>
            <p:ph type="dt" sz="half" idx="4294967295"/>
          </p:nvPr>
        </p:nvSpPr>
        <p:spPr>
          <a:xfrm>
            <a:off x="0" y="6356350"/>
            <a:ext cx="2133600" cy="365125"/>
          </a:xfrm>
        </p:spPr>
        <p:txBody>
          <a:bodyPr/>
          <a:lstStyle/>
          <a:p>
            <a:fld id="{9C3B2D9D-0734-4491-8C8D-282074A8A32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35"/>
          <p:cNvSpPr>
            <a:spLocks noChangeArrowheads="1"/>
          </p:cNvSpPr>
          <p:nvPr/>
        </p:nvSpPr>
        <p:spPr bwMode="auto">
          <a:xfrm>
            <a:off x="539750" y="1565275"/>
            <a:ext cx="7772400" cy="1371600"/>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en-US" altLang="zh-CN" sz="3000" b="1">
                <a:solidFill>
                  <a:srgbClr val="0000FF"/>
                </a:solidFill>
                <a:latin typeface="Times New Roman" pitchFamily="18" charset="0"/>
              </a:rPr>
              <a:t>        </a:t>
            </a:r>
            <a:r>
              <a:rPr kumimoji="1" lang="zh-CN" altLang="en-US" sz="3000" b="1">
                <a:solidFill>
                  <a:srgbClr val="0000FF"/>
                </a:solidFill>
                <a:latin typeface="Times New Roman" pitchFamily="18" charset="0"/>
              </a:rPr>
              <a:t>依次把有向网络的每个顶点作为源点，重复执行</a:t>
            </a:r>
            <a:r>
              <a:rPr kumimoji="1" lang="en-US" altLang="zh-CN" sz="3000" b="1">
                <a:solidFill>
                  <a:srgbClr val="0000FF"/>
                </a:solidFill>
                <a:latin typeface="Times New Roman" pitchFamily="18" charset="0"/>
              </a:rPr>
              <a:t>Dijkstra</a:t>
            </a:r>
            <a:r>
              <a:rPr kumimoji="1" lang="zh-CN" altLang="en-US" sz="3000" b="1">
                <a:solidFill>
                  <a:srgbClr val="0000FF"/>
                </a:solidFill>
                <a:latin typeface="Times New Roman" pitchFamily="18" charset="0"/>
              </a:rPr>
              <a:t>算法</a:t>
            </a:r>
            <a:r>
              <a:rPr kumimoji="1" lang="en-US" altLang="zh-CN" sz="3000" b="1">
                <a:solidFill>
                  <a:srgbClr val="0000FF"/>
                </a:solidFill>
                <a:latin typeface="Times New Roman" pitchFamily="18" charset="0"/>
              </a:rPr>
              <a:t>n</a:t>
            </a:r>
            <a:r>
              <a:rPr kumimoji="1" lang="zh-CN" altLang="en-US" sz="3000" b="1">
                <a:solidFill>
                  <a:srgbClr val="0000FF"/>
                </a:solidFill>
                <a:latin typeface="Times New Roman" pitchFamily="18" charset="0"/>
              </a:rPr>
              <a:t>次，即可求得每对顶点之间的最短路径。</a:t>
            </a:r>
          </a:p>
        </p:txBody>
      </p:sp>
      <p:sp>
        <p:nvSpPr>
          <p:cNvPr id="14" name="Rectangle 138"/>
          <p:cNvSpPr>
            <a:spLocks noChangeArrowheads="1"/>
          </p:cNvSpPr>
          <p:nvPr/>
        </p:nvSpPr>
        <p:spPr bwMode="auto">
          <a:xfrm>
            <a:off x="1187450" y="3365500"/>
            <a:ext cx="4464050" cy="457200"/>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3000" b="1">
                <a:solidFill>
                  <a:srgbClr val="FF0000"/>
                </a:solidFill>
                <a:latin typeface="Times New Roman" pitchFamily="18" charset="0"/>
              </a:rPr>
              <a:t>是否有更简洁的方法？</a:t>
            </a:r>
          </a:p>
        </p:txBody>
      </p:sp>
      <p:sp>
        <p:nvSpPr>
          <p:cNvPr id="15" name="AutoShape 139"/>
          <p:cNvSpPr>
            <a:spLocks noChangeArrowheads="1"/>
          </p:cNvSpPr>
          <p:nvPr/>
        </p:nvSpPr>
        <p:spPr bwMode="auto">
          <a:xfrm flipH="1">
            <a:off x="1979613" y="5381625"/>
            <a:ext cx="4321175" cy="790575"/>
          </a:xfrm>
          <a:prstGeom prst="wedgeRoundRectCallout">
            <a:avLst>
              <a:gd name="adj1" fmla="val 12856"/>
              <a:gd name="adj2" fmla="val -242773"/>
              <a:gd name="adj3" fmla="val 16667"/>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a:ln>
                  <a:noFill/>
                </a:ln>
                <a:solidFill>
                  <a:srgbClr val="3333FF"/>
                </a:solidFill>
                <a:effectLst/>
                <a:uLnTx/>
                <a:uFillTx/>
                <a:latin typeface="Times New Roman" pitchFamily="18" charset="0"/>
                <a:ea typeface="楷体_GB2312" pitchFamily="49" charset="-122"/>
              </a:rPr>
              <a:t>Floyd</a:t>
            </a:r>
            <a:r>
              <a:rPr kumimoji="1" lang="zh-CN" altLang="en-US" sz="3000" b="1" i="0" u="none" strike="noStrike" kern="0" cap="none" spc="0" normalizeH="0" baseline="0" noProof="0">
                <a:ln>
                  <a:noFill/>
                </a:ln>
                <a:solidFill>
                  <a:srgbClr val="3333FF"/>
                </a:solidFill>
                <a:effectLst/>
                <a:uLnTx/>
                <a:uFillTx/>
                <a:latin typeface="Times New Roman" pitchFamily="18" charset="0"/>
                <a:ea typeface="楷体_GB2312" pitchFamily="49" charset="-122"/>
              </a:rPr>
              <a:t>算法</a:t>
            </a:r>
            <a:endParaRPr kumimoji="1" lang="zh-CN" altLang="en-US" sz="2400" b="1" i="0" u="none" strike="noStrike" kern="0" cap="none" spc="0" normalizeH="0" baseline="0" noProof="0">
              <a:ln>
                <a:noFill/>
              </a:ln>
              <a:solidFill>
                <a:srgbClr val="0000FF"/>
              </a:solidFill>
              <a:effectLst/>
              <a:uLnTx/>
              <a:uFillTx/>
              <a:latin typeface="Times New Roman" pitchFamily="18" charset="0"/>
            </a:endParaRPr>
          </a:p>
        </p:txBody>
      </p:sp>
    </p:spTree>
    <p:extLst>
      <p:ext uri="{BB962C8B-B14F-4D97-AF65-F5344CB8AC3E}">
        <p14:creationId xmlns:p14="http://schemas.microsoft.com/office/powerpoint/2010/main" val="16580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147</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4907A02F-FB34-433A-B608-E97044446AB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544513" y="1296987"/>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算法的基本想法：</a:t>
            </a:r>
            <a:r>
              <a:rPr kumimoji="1" lang="zh-CN" altLang="en-US" sz="2800" b="1" dirty="0">
                <a:solidFill>
                  <a:srgbClr val="0070C0"/>
                </a:solidFill>
                <a:latin typeface="Times New Roman" pitchFamily="18" charset="0"/>
              </a:rPr>
              <a:t>动态规划算法 </a:t>
            </a:r>
            <a:endParaRPr kumimoji="1" lang="zh-CN" altLang="en-US" sz="2800" b="1" dirty="0">
              <a:solidFill>
                <a:srgbClr val="0070C0"/>
              </a:solidFill>
              <a:latin typeface="Times New Roman" pitchFamily="18" charset="0"/>
              <a:sym typeface="Symbol" pitchFamily="18" charset="2"/>
            </a:endParaRPr>
          </a:p>
        </p:txBody>
      </p:sp>
      <p:sp>
        <p:nvSpPr>
          <p:cNvPr id="17" name="Text Box 4"/>
          <p:cNvSpPr txBox="1">
            <a:spLocks noChangeArrowheads="1"/>
          </p:cNvSpPr>
          <p:nvPr/>
        </p:nvSpPr>
        <p:spPr bwMode="auto">
          <a:xfrm>
            <a:off x="400050" y="1946275"/>
            <a:ext cx="7848600" cy="4308872"/>
          </a:xfrm>
          <a:prstGeom prst="rect">
            <a:avLst/>
          </a:prstGeom>
          <a:noFill/>
          <a:ln w="9525">
            <a:noFill/>
            <a:miter lim="800000"/>
            <a:headEnd/>
            <a:tailEnd/>
          </a:ln>
        </p:spPr>
        <p:txBody>
          <a:bodyPr lIns="0" tIns="0" rIns="0" bIns="0">
            <a:spAutoFit/>
          </a:bodyPr>
          <a:lstStyle/>
          <a:p>
            <a:pPr marL="457200" indent="-457200" fontAlgn="base">
              <a:spcBef>
                <a:spcPct val="0"/>
              </a:spcBef>
              <a:spcAft>
                <a:spcPct val="0"/>
              </a:spcAft>
              <a:buFont typeface="Wingdings" panose="05000000000000000000" pitchFamily="2" charset="2"/>
              <a:buChar char="ü"/>
            </a:pPr>
            <a:r>
              <a:rPr kumimoji="1" lang="zh-CN" altLang="en-US" sz="2800" b="1" dirty="0">
                <a:latin typeface="Times New Roman" pitchFamily="18" charset="0"/>
              </a:rPr>
              <a:t>如果</a:t>
            </a:r>
            <a:r>
              <a:rPr kumimoji="1" lang="en-US" altLang="zh-CN" sz="2800" b="1" dirty="0">
                <a:latin typeface="Times New Roman" pitchFamily="18" charset="0"/>
              </a:rPr>
              <a:t>vi</a:t>
            </a:r>
            <a:r>
              <a:rPr kumimoji="1" lang="zh-CN" altLang="en-US" sz="2800" b="1" dirty="0">
                <a:latin typeface="Times New Roman" pitchFamily="18" charset="0"/>
              </a:rPr>
              <a:t>与</a:t>
            </a:r>
            <a:r>
              <a:rPr kumimoji="1" lang="en-US" altLang="zh-CN" sz="2800" b="1" dirty="0" err="1">
                <a:latin typeface="Times New Roman" pitchFamily="18" charset="0"/>
              </a:rPr>
              <a:t>vj</a:t>
            </a:r>
            <a:r>
              <a:rPr kumimoji="1" lang="zh-CN" altLang="en-US" sz="2800" b="1" dirty="0">
                <a:latin typeface="Times New Roman" pitchFamily="18" charset="0"/>
              </a:rPr>
              <a:t>之间有有向边，则</a:t>
            </a:r>
            <a:r>
              <a:rPr kumimoji="1" lang="en-US" altLang="zh-CN" sz="2800" b="1" dirty="0">
                <a:latin typeface="Times New Roman" pitchFamily="18" charset="0"/>
              </a:rPr>
              <a:t>vi</a:t>
            </a:r>
            <a:r>
              <a:rPr kumimoji="1" lang="zh-CN" altLang="en-US" sz="2800" b="1" dirty="0">
                <a:latin typeface="Times New Roman" pitchFamily="18" charset="0"/>
              </a:rPr>
              <a:t>与</a:t>
            </a:r>
            <a:r>
              <a:rPr kumimoji="1" lang="en-US" altLang="zh-CN" sz="2800" b="1" dirty="0" err="1">
                <a:latin typeface="Times New Roman" pitchFamily="18" charset="0"/>
              </a:rPr>
              <a:t>vj</a:t>
            </a:r>
            <a:r>
              <a:rPr kumimoji="1" lang="zh-CN" altLang="en-US" sz="2800" b="1" dirty="0">
                <a:latin typeface="Times New Roman" pitchFamily="18" charset="0"/>
              </a:rPr>
              <a:t>之间有一条路径，但不一定是最短的；也许经过某些中间点会使路径长度更短。 </a:t>
            </a:r>
            <a:endParaRPr kumimoji="1" lang="en-US" altLang="zh-CN" sz="2800" b="1" dirty="0">
              <a:latin typeface="Times New Roman" pitchFamily="18" charset="0"/>
            </a:endParaRPr>
          </a:p>
          <a:p>
            <a:pPr marL="457200" indent="-457200" fontAlgn="base">
              <a:spcBef>
                <a:spcPct val="0"/>
              </a:spcBef>
              <a:spcAft>
                <a:spcPct val="0"/>
              </a:spcAft>
              <a:buFont typeface="Wingdings" panose="05000000000000000000" pitchFamily="2" charset="2"/>
              <a:buChar char="ü"/>
            </a:pPr>
            <a:r>
              <a:rPr kumimoji="1" lang="zh-CN" altLang="en-US" sz="2800" b="1" dirty="0">
                <a:latin typeface="Times New Roman" pitchFamily="18" charset="0"/>
              </a:rPr>
              <a:t>经过哪些中间点会使路径长度缩短呢</a:t>
            </a:r>
            <a:r>
              <a:rPr kumimoji="1" lang="en-US" altLang="zh-CN" sz="2800" b="1" dirty="0">
                <a:latin typeface="Times New Roman" pitchFamily="18" charset="0"/>
              </a:rPr>
              <a:t>?</a:t>
            </a:r>
            <a:r>
              <a:rPr kumimoji="1" lang="zh-CN" altLang="en-US" sz="2800" b="1" dirty="0">
                <a:latin typeface="Times New Roman" pitchFamily="18" charset="0"/>
              </a:rPr>
              <a:t>经过哪些中间点会使 路径长度最短呢</a:t>
            </a:r>
            <a:r>
              <a:rPr kumimoji="1" lang="en-US" altLang="zh-CN" sz="2800" b="1" dirty="0">
                <a:latin typeface="Times New Roman" pitchFamily="18" charset="0"/>
              </a:rPr>
              <a:t>? </a:t>
            </a:r>
          </a:p>
          <a:p>
            <a:pPr marL="914400" lvl="1" indent="-457200" fontAlgn="base">
              <a:spcBef>
                <a:spcPct val="0"/>
              </a:spcBef>
              <a:spcAft>
                <a:spcPct val="0"/>
              </a:spcAft>
              <a:buFont typeface="Wingdings" panose="05000000000000000000" pitchFamily="2" charset="2"/>
              <a:buChar char="l"/>
            </a:pPr>
            <a:r>
              <a:rPr kumimoji="1" lang="zh-CN" altLang="en-US" sz="2800" b="1" dirty="0">
                <a:latin typeface="Times New Roman" pitchFamily="18" charset="0"/>
              </a:rPr>
              <a:t>只需尝试在原路径中间加入其它顶点作为中间顶点。 </a:t>
            </a:r>
            <a:endParaRPr kumimoji="1" lang="en-US" altLang="zh-CN" sz="2800" b="1" dirty="0">
              <a:latin typeface="Times New Roman" pitchFamily="18" charset="0"/>
            </a:endParaRPr>
          </a:p>
          <a:p>
            <a:pPr marL="457200" indent="-457200" fontAlgn="base">
              <a:spcBef>
                <a:spcPct val="0"/>
              </a:spcBef>
              <a:spcAft>
                <a:spcPct val="0"/>
              </a:spcAft>
              <a:buFont typeface="Wingdings" panose="05000000000000000000" pitchFamily="2" charset="2"/>
              <a:buChar char="ü"/>
            </a:pPr>
            <a:r>
              <a:rPr kumimoji="1" lang="zh-CN" altLang="en-US" sz="2800" b="1" dirty="0">
                <a:latin typeface="Times New Roman" pitchFamily="18" charset="0"/>
              </a:rPr>
              <a:t>如何尝试？ </a:t>
            </a:r>
            <a:endParaRPr kumimoji="1" lang="en-US" altLang="zh-CN" sz="2800" b="1" dirty="0">
              <a:latin typeface="Times New Roman" pitchFamily="18" charset="0"/>
            </a:endParaRPr>
          </a:p>
          <a:p>
            <a:pPr marL="914400" lvl="1" indent="-457200" fontAlgn="base">
              <a:spcBef>
                <a:spcPct val="0"/>
              </a:spcBef>
              <a:spcAft>
                <a:spcPct val="0"/>
              </a:spcAft>
              <a:buFont typeface="Wingdings" panose="05000000000000000000" pitchFamily="2" charset="2"/>
              <a:buChar char="l"/>
            </a:pPr>
            <a:r>
              <a:rPr kumimoji="1" lang="zh-CN" altLang="en-US" sz="2800" b="1" dirty="0">
                <a:latin typeface="Times New Roman" pitchFamily="18" charset="0"/>
              </a:rPr>
              <a:t>系统地在原路径中间加入每个顶点，然后不断地调整当前 路径</a:t>
            </a:r>
            <a:r>
              <a:rPr kumimoji="1" lang="en-US" altLang="zh-CN" sz="2800" b="1" dirty="0">
                <a:latin typeface="Times New Roman" pitchFamily="18" charset="0"/>
              </a:rPr>
              <a:t>(</a:t>
            </a:r>
            <a:r>
              <a:rPr kumimoji="1" lang="zh-CN" altLang="en-US" sz="2800" b="1" dirty="0">
                <a:latin typeface="Times New Roman" pitchFamily="18" charset="0"/>
              </a:rPr>
              <a:t>和路径长度</a:t>
            </a:r>
            <a:r>
              <a:rPr kumimoji="1" lang="en-US" altLang="zh-CN" sz="2800" b="1" dirty="0">
                <a:latin typeface="Times New Roman" pitchFamily="18" charset="0"/>
              </a:rPr>
              <a:t>)</a:t>
            </a:r>
            <a:r>
              <a:rPr kumimoji="1" lang="zh-CN" altLang="en-US" sz="2800" b="1" dirty="0">
                <a:latin typeface="Times New Roman" pitchFamily="18" charset="0"/>
              </a:rPr>
              <a:t>即可。</a:t>
            </a:r>
          </a:p>
        </p:txBody>
      </p:sp>
      <p:sp>
        <p:nvSpPr>
          <p:cNvPr id="18" name="标题 1">
            <a:extLst>
              <a:ext uri="{FF2B5EF4-FFF2-40B4-BE49-F238E27FC236}">
                <a16:creationId xmlns:a16="http://schemas.microsoft.com/office/drawing/2014/main" id="{59AFAD1D-1703-5543-A173-2DC6B835C7E8}"/>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14689884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734" y="4267200"/>
            <a:ext cx="228096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148</a:t>
            </a:fld>
            <a:endParaRPr lang="zh-CN" altLang="en-US" b="1" dirty="0">
              <a:solidFill>
                <a:srgbClr val="F79646">
                  <a:lumMod val="75000"/>
                </a:srgbClr>
              </a:solidFill>
            </a:endParaRPr>
          </a:p>
        </p:txBody>
      </p:sp>
      <p:sp>
        <p:nvSpPr>
          <p:cNvPr id="5" name="页脚占位符 4"/>
          <p:cNvSpPr>
            <a:spLocks noGrp="1"/>
          </p:cNvSpPr>
          <p:nvPr>
            <p:ph type="ftr" sz="quarter" idx="4294967295"/>
          </p:nvPr>
        </p:nvSpPr>
        <p:spPr>
          <a:xfrm>
            <a:off x="0" y="6356350"/>
            <a:ext cx="2895600" cy="365125"/>
          </a:xfrm>
          <a:prstGeom prst="rect">
            <a:avLst/>
          </a:prstGeom>
        </p:spPr>
        <p:txBody>
          <a:bodyPr/>
          <a:lstStyle/>
          <a:p>
            <a:r>
              <a:rPr lang="zh-CN" altLang="en-US" b="1">
                <a:solidFill>
                  <a:srgbClr val="F79646">
                    <a:lumMod val="75000"/>
                  </a:srgbClr>
                </a:solidFill>
              </a:rPr>
              <a:t>哈工大（深圳）计算机</a:t>
            </a:r>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510D0622-993B-46FB-906C-CF4AFF737C3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52400" y="1143000"/>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示例： </a:t>
            </a:r>
            <a:endParaRPr kumimoji="1" lang="zh-CN" altLang="en-US" sz="2800" b="1" dirty="0">
              <a:solidFill>
                <a:srgbClr val="0070C0"/>
              </a:solidFill>
              <a:latin typeface="Times New Roman" pitchFamily="18" charset="0"/>
              <a:sym typeface="Symbol" pitchFamily="18" charset="2"/>
            </a:endParaRPr>
          </a:p>
        </p:txBody>
      </p:sp>
      <p:sp>
        <p:nvSpPr>
          <p:cNvPr id="17" name="Text Box 4"/>
          <p:cNvSpPr txBox="1">
            <a:spLocks noChangeArrowheads="1"/>
          </p:cNvSpPr>
          <p:nvPr/>
        </p:nvSpPr>
        <p:spPr bwMode="auto">
          <a:xfrm>
            <a:off x="228600" y="1752600"/>
            <a:ext cx="8915400" cy="3016210"/>
          </a:xfrm>
          <a:prstGeom prst="rect">
            <a:avLst/>
          </a:prstGeom>
          <a:noFill/>
          <a:ln w="9525">
            <a:noFill/>
            <a:miter lim="800000"/>
            <a:headEnd/>
            <a:tailEnd/>
          </a:ln>
        </p:spPr>
        <p:txBody>
          <a:bodyPr wrap="square" lIns="0" tIns="0" rIns="0" bIns="0">
            <a:spAutoFit/>
          </a:bodyPr>
          <a:lstStyle/>
          <a:p>
            <a:pPr marL="457200" indent="-457200" fontAlgn="base">
              <a:spcBef>
                <a:spcPct val="0"/>
              </a:spcBef>
              <a:spcAft>
                <a:spcPct val="0"/>
              </a:spcAft>
              <a:buFont typeface="Arial" panose="020B0604020202020204" pitchFamily="34" charset="0"/>
              <a:buChar char="•"/>
            </a:pPr>
            <a:r>
              <a:rPr kumimoji="1" lang="en-US" altLang="zh-CN" sz="2800" b="1" dirty="0">
                <a:solidFill>
                  <a:prstClr val="black"/>
                </a:solidFill>
                <a:latin typeface="Times New Roman" pitchFamily="18" charset="0"/>
              </a:rPr>
              <a:t>&lt;</a:t>
            </a:r>
            <a:r>
              <a:rPr kumimoji="1" lang="en-US" altLang="zh-CN" sz="2800" b="1" dirty="0">
                <a:solidFill>
                  <a:srgbClr val="FF0000"/>
                </a:solidFill>
                <a:latin typeface="Times New Roman" pitchFamily="18" charset="0"/>
              </a:rPr>
              <a:t>2,1</a:t>
            </a:r>
            <a:r>
              <a:rPr kumimoji="1" lang="en-US" altLang="zh-CN" sz="2800" b="1" dirty="0">
                <a:solidFill>
                  <a:prstClr val="black"/>
                </a:solidFill>
                <a:latin typeface="Times New Roman" pitchFamily="18" charset="0"/>
              </a:rPr>
              <a:t>&gt;5; &lt;2,0&gt;&lt;0,1&gt;4; a[2][1]=a[2][0]+a[0][1] </a:t>
            </a:r>
            <a:r>
              <a:rPr kumimoji="1" lang="zh-CN" altLang="en-US" sz="2800" b="1" dirty="0">
                <a:solidFill>
                  <a:srgbClr val="FF0000"/>
                </a:solidFill>
                <a:latin typeface="Times New Roman" pitchFamily="18" charset="0"/>
              </a:rPr>
              <a:t>调整</a:t>
            </a:r>
            <a:endParaRPr kumimoji="1" lang="en-US" altLang="zh-CN" sz="2800" b="1" dirty="0">
              <a:solidFill>
                <a:srgbClr val="FF0000"/>
              </a:solidFill>
              <a:latin typeface="Times New Roman" pitchFamily="18" charset="0"/>
            </a:endParaRPr>
          </a:p>
          <a:p>
            <a:pPr marL="457200" indent="-457200" fontAlgn="base">
              <a:spcBef>
                <a:spcPct val="0"/>
              </a:spcBef>
              <a:spcAft>
                <a:spcPct val="0"/>
              </a:spcAft>
              <a:buFont typeface="Arial" panose="020B0604020202020204" pitchFamily="34" charset="0"/>
              <a:buChar char="•"/>
            </a:pPr>
            <a:r>
              <a:rPr kumimoji="1" lang="zh-CN" altLang="en-US" sz="2800" b="1" dirty="0">
                <a:solidFill>
                  <a:srgbClr val="00B0F0"/>
                </a:solidFill>
                <a:latin typeface="Times New Roman" pitchFamily="18" charset="0"/>
                <a:sym typeface="Symbol" pitchFamily="18" charset="2"/>
              </a:rPr>
              <a:t>注意</a:t>
            </a:r>
            <a:r>
              <a:rPr kumimoji="1" lang="en-US" altLang="zh-CN" sz="2800" b="1" dirty="0">
                <a:solidFill>
                  <a:srgbClr val="00B0F0"/>
                </a:solidFill>
                <a:latin typeface="Times New Roman" pitchFamily="18" charset="0"/>
                <a:sym typeface="Symbol" pitchFamily="18" charset="2"/>
              </a:rPr>
              <a:t>:</a:t>
            </a:r>
            <a:r>
              <a:rPr kumimoji="1" lang="zh-CN" altLang="en-US" sz="2800" b="1" dirty="0">
                <a:latin typeface="Times New Roman" pitchFamily="18" charset="0"/>
                <a:sym typeface="Symbol" pitchFamily="18" charset="2"/>
              </a:rPr>
              <a:t>考虑</a:t>
            </a:r>
            <a:r>
              <a:rPr kumimoji="1" lang="en-US" altLang="zh-CN" sz="2800" b="1" dirty="0">
                <a:latin typeface="Times New Roman" pitchFamily="18" charset="0"/>
                <a:sym typeface="Symbol" pitchFamily="18" charset="2"/>
              </a:rPr>
              <a:t>v0</a:t>
            </a:r>
            <a:r>
              <a:rPr kumimoji="1" lang="zh-CN" altLang="en-US" sz="2800" b="1" dirty="0">
                <a:latin typeface="Times New Roman" pitchFamily="18" charset="0"/>
                <a:sym typeface="Symbol" pitchFamily="18" charset="2"/>
              </a:rPr>
              <a:t>做中间点可能还会改变其它顶点间的距离</a:t>
            </a:r>
            <a:r>
              <a:rPr kumimoji="1" lang="en-US" altLang="zh-CN" sz="2800" b="1" dirty="0">
                <a:latin typeface="Times New Roman" pitchFamily="18" charset="0"/>
                <a:sym typeface="Symbol" pitchFamily="18" charset="2"/>
              </a:rPr>
              <a:t>: </a:t>
            </a:r>
            <a:r>
              <a:rPr kumimoji="1" lang="pt-BR" altLang="zh-CN" sz="2800" b="1" dirty="0">
                <a:latin typeface="Times New Roman" pitchFamily="18" charset="0"/>
                <a:sym typeface="Symbol" pitchFamily="18" charset="2"/>
              </a:rPr>
              <a:t>&lt;2,0,3&gt;7</a:t>
            </a:r>
            <a:r>
              <a:rPr kumimoji="1" lang="en-US" altLang="zh-CN" sz="2800" b="1" dirty="0">
                <a:latin typeface="Times New Roman" pitchFamily="18" charset="0"/>
                <a:sym typeface="Symbol" pitchFamily="18" charset="2"/>
              </a:rPr>
              <a:t>; </a:t>
            </a:r>
            <a:r>
              <a:rPr kumimoji="1" lang="pt-BR" altLang="zh-CN" sz="2800" b="1" dirty="0">
                <a:latin typeface="Times New Roman" pitchFamily="18" charset="0"/>
                <a:sym typeface="Symbol" pitchFamily="18" charset="2"/>
              </a:rPr>
              <a:t>&lt;</a:t>
            </a:r>
            <a:r>
              <a:rPr kumimoji="1" lang="pt-BR" altLang="zh-CN" sz="2800" b="1" dirty="0">
                <a:solidFill>
                  <a:srgbClr val="FF0000"/>
                </a:solidFill>
                <a:latin typeface="Times New Roman" pitchFamily="18" charset="0"/>
                <a:sym typeface="Symbol" pitchFamily="18" charset="2"/>
              </a:rPr>
              <a:t>2,3</a:t>
            </a:r>
            <a:r>
              <a:rPr kumimoji="1" lang="pt-BR" altLang="zh-CN" sz="2800" b="1" dirty="0">
                <a:latin typeface="Times New Roman" pitchFamily="18" charset="0"/>
                <a:sym typeface="Symbol" pitchFamily="18" charset="2"/>
              </a:rPr>
              <a:t>&gt;8 ; a[2][3]=a[2][0]+a[0][3] </a:t>
            </a:r>
          </a:p>
          <a:p>
            <a:pPr marL="457200" indent="-457200" fontAlgn="base">
              <a:spcBef>
                <a:spcPct val="0"/>
              </a:spcBef>
              <a:spcAft>
                <a:spcPct val="0"/>
              </a:spcAft>
              <a:buFont typeface="Arial" panose="020B0604020202020204" pitchFamily="34" charset="0"/>
              <a:buChar char="•"/>
            </a:pPr>
            <a:r>
              <a:rPr kumimoji="1" lang="pt-BR" altLang="zh-CN" sz="2800" b="1" dirty="0">
                <a:latin typeface="Times New Roman" pitchFamily="18" charset="0"/>
                <a:sym typeface="Symbol" pitchFamily="18" charset="2"/>
              </a:rPr>
              <a:t>&lt;2,3&gt;:  &lt;2,0&gt;&lt;0,3&gt;:  &lt;2,0&gt;&lt;0,1&gt;&lt;1,3&gt;=&lt;2,0,1,3&gt; a[2][3]=6   </a:t>
            </a:r>
            <a:r>
              <a:rPr kumimoji="1" lang="zh-CN" altLang="en-US" sz="2800" b="1" dirty="0">
                <a:solidFill>
                  <a:srgbClr val="FF0000"/>
                </a:solidFill>
                <a:latin typeface="Times New Roman" pitchFamily="18" charset="0"/>
                <a:sym typeface="Symbol" pitchFamily="18" charset="2"/>
              </a:rPr>
              <a:t>调整</a:t>
            </a:r>
            <a:endParaRPr kumimoji="1" lang="en-US" altLang="zh-CN" sz="2800" b="1" dirty="0">
              <a:solidFill>
                <a:srgbClr val="FF0000"/>
              </a:solidFill>
              <a:latin typeface="Times New Roman" pitchFamily="18" charset="0"/>
              <a:sym typeface="Symbol" pitchFamily="18" charset="2"/>
            </a:endParaRPr>
          </a:p>
          <a:p>
            <a:pPr marL="457200" indent="-457200" fontAlgn="base">
              <a:spcBef>
                <a:spcPct val="0"/>
              </a:spcBef>
              <a:spcAft>
                <a:spcPct val="0"/>
              </a:spcAft>
              <a:buFont typeface="Arial" panose="020B0604020202020204" pitchFamily="34" charset="0"/>
              <a:buChar char="•"/>
            </a:pPr>
            <a:r>
              <a:rPr kumimoji="1" lang="zh-CN" altLang="en-US" sz="2800" b="1" dirty="0">
                <a:solidFill>
                  <a:srgbClr val="00B0F0"/>
                </a:solidFill>
                <a:latin typeface="Times New Roman" pitchFamily="18" charset="0"/>
                <a:sym typeface="Symbol" pitchFamily="18" charset="2"/>
              </a:rPr>
              <a:t>注意</a:t>
            </a:r>
            <a:r>
              <a:rPr kumimoji="1" lang="zh-CN" altLang="en-US" sz="2800" b="1" dirty="0">
                <a:latin typeface="Times New Roman" pitchFamily="18" charset="0"/>
                <a:sym typeface="Symbol" pitchFamily="18" charset="2"/>
              </a:rPr>
              <a:t>：有时加入中间顶点后的路径比原路径长   </a:t>
            </a:r>
            <a:r>
              <a:rPr kumimoji="1" lang="zh-CN" altLang="en-US" sz="2800" b="1" dirty="0">
                <a:solidFill>
                  <a:srgbClr val="FF0000"/>
                </a:solidFill>
                <a:latin typeface="Times New Roman" pitchFamily="18" charset="0"/>
                <a:sym typeface="Symbol" pitchFamily="18" charset="2"/>
              </a:rPr>
              <a:t>保持</a:t>
            </a:r>
          </a:p>
          <a:p>
            <a:pPr marL="457200" indent="-457200" fontAlgn="base">
              <a:spcBef>
                <a:spcPct val="0"/>
              </a:spcBef>
              <a:spcAft>
                <a:spcPct val="0"/>
              </a:spcAft>
              <a:buFont typeface="Arial" panose="020B0604020202020204" pitchFamily="34" charset="0"/>
              <a:buChar char="•"/>
            </a:pPr>
            <a:endParaRPr kumimoji="1" lang="en-US" altLang="zh-CN" sz="2800" b="1" dirty="0">
              <a:solidFill>
                <a:srgbClr val="FF0000"/>
              </a:solidFill>
              <a:latin typeface="Times New Roman" pitchFamily="18" charset="0"/>
              <a:sym typeface="Symbol" pitchFamily="18" charset="2"/>
            </a:endParaRPr>
          </a:p>
        </p:txBody>
      </p:sp>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343400"/>
            <a:ext cx="2895600" cy="1939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标题 1">
            <a:extLst>
              <a:ext uri="{FF2B5EF4-FFF2-40B4-BE49-F238E27FC236}">
                <a16:creationId xmlns:a16="http://schemas.microsoft.com/office/drawing/2014/main" id="{31D6CE55-879A-724B-9DFE-9BA84F966359}"/>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27766989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149</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5B71A499-A71A-469E-B772-EF36E7A5272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457200" y="1103782"/>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算法的基本思想：</a:t>
            </a:r>
            <a:endParaRPr kumimoji="1" lang="zh-CN" altLang="en-US" sz="2800" b="1" dirty="0">
              <a:solidFill>
                <a:srgbClr val="0070C0"/>
              </a:solidFill>
              <a:latin typeface="Times New Roman" pitchFamily="18" charset="0"/>
              <a:sym typeface="Symbol" pitchFamily="18" charset="2"/>
            </a:endParaRPr>
          </a:p>
        </p:txBody>
      </p:sp>
      <p:sp>
        <p:nvSpPr>
          <p:cNvPr id="17" name="Text Box 4"/>
          <p:cNvSpPr txBox="1">
            <a:spLocks noChangeArrowheads="1"/>
          </p:cNvSpPr>
          <p:nvPr/>
        </p:nvSpPr>
        <p:spPr bwMode="auto">
          <a:xfrm>
            <a:off x="400050" y="1946275"/>
            <a:ext cx="7848600" cy="861774"/>
          </a:xfrm>
          <a:prstGeom prst="rect">
            <a:avLst/>
          </a:prstGeom>
          <a:noFill/>
          <a:ln w="9525">
            <a:noFill/>
            <a:miter lim="800000"/>
            <a:headEnd/>
            <a:tailEnd/>
          </a:ln>
        </p:spPr>
        <p:txBody>
          <a:bodyPr lIns="0" tIns="0" rIns="0" bIns="0">
            <a:spAutoFit/>
          </a:bodyPr>
          <a:lstStyle/>
          <a:p>
            <a:pPr fontAlgn="base">
              <a:spcBef>
                <a:spcPct val="0"/>
              </a:spcBef>
              <a:spcAft>
                <a:spcPct val="0"/>
              </a:spcAft>
            </a:pPr>
            <a:endParaRPr kumimoji="1" lang="en-US" altLang="zh-CN" sz="2800" b="1" dirty="0">
              <a:solidFill>
                <a:prstClr val="black"/>
              </a:solidFill>
              <a:latin typeface="Times New Roman" pitchFamily="18" charset="0"/>
            </a:endParaRPr>
          </a:p>
          <a:p>
            <a:pPr fontAlgn="base">
              <a:spcBef>
                <a:spcPct val="0"/>
              </a:spcBef>
              <a:spcAft>
                <a:spcPct val="0"/>
              </a:spcAft>
            </a:pPr>
            <a:endParaRPr kumimoji="1" lang="en-US" altLang="zh-CN" sz="2800" b="1" dirty="0">
              <a:solidFill>
                <a:srgbClr val="0000FF"/>
              </a:solidFill>
              <a:latin typeface="Times New Roman" pitchFamily="18" charset="0"/>
              <a:sym typeface="Symbol" pitchFamily="18" charset="2"/>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8048968"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 y="2362200"/>
            <a:ext cx="82169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25" y="3308350"/>
            <a:ext cx="8210550" cy="179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50" y="5156200"/>
            <a:ext cx="8223250" cy="132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标题 1">
            <a:extLst>
              <a:ext uri="{FF2B5EF4-FFF2-40B4-BE49-F238E27FC236}">
                <a16:creationId xmlns:a16="http://schemas.microsoft.com/office/drawing/2014/main" id="{F7D66CF7-3779-BF4A-9B82-EDC2207C6029}"/>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190732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3FF1E95B-CF26-4FFD-978D-C11ECC96248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 Box 2"/>
          <p:cNvSpPr txBox="1">
            <a:spLocks noChangeArrowheads="1"/>
          </p:cNvSpPr>
          <p:nvPr/>
        </p:nvSpPr>
        <p:spPr bwMode="auto">
          <a:xfrm>
            <a:off x="755650" y="1618456"/>
            <a:ext cx="7705725" cy="1411288"/>
          </a:xfrm>
          <a:prstGeom prst="rect">
            <a:avLst/>
          </a:prstGeom>
          <a:noFill/>
          <a:ln w="38100" cmpd="dbl" algn="ctr">
            <a:solidFill>
              <a:srgbClr val="808000"/>
            </a:solidFill>
            <a:miter lim="800000"/>
            <a:headEnd/>
            <a:tailEnd/>
          </a:ln>
        </p:spPr>
        <p:txBody>
          <a:bodyPr>
            <a:spAutoFit/>
          </a:bodyPr>
          <a:lstStyle/>
          <a:p>
            <a:pPr algn="just" fontAlgn="base">
              <a:spcBef>
                <a:spcPct val="0"/>
              </a:spcBef>
              <a:spcAft>
                <a:spcPct val="0"/>
              </a:spcAft>
            </a:pPr>
            <a:r>
              <a:rPr lang="zh-CN" altLang="en-US" sz="2800" b="1" dirty="0">
                <a:solidFill>
                  <a:srgbClr val="FF0000"/>
                </a:solidFill>
                <a:latin typeface="Times New Roman" pitchFamily="18" charset="0"/>
              </a:rPr>
              <a:t>连通图（强连通图）</a:t>
            </a:r>
            <a:r>
              <a:rPr lang="en-US" altLang="zh-CN" sz="2800" b="1" dirty="0">
                <a:solidFill>
                  <a:srgbClr val="FF0000"/>
                </a:solidFill>
                <a:latin typeface="Times New Roman" pitchFamily="18" charset="0"/>
              </a:rPr>
              <a:t>: </a:t>
            </a:r>
            <a:r>
              <a:rPr lang="zh-CN" altLang="en-US" sz="2800" b="1" dirty="0">
                <a:solidFill>
                  <a:srgbClr val="0707F9"/>
                </a:solidFill>
                <a:latin typeface="Times New Roman" pitchFamily="18" charset="0"/>
              </a:rPr>
              <a:t>在</a:t>
            </a:r>
            <a:r>
              <a:rPr lang="zh-CN" altLang="en-US" sz="2800" b="1" dirty="0">
                <a:solidFill>
                  <a:srgbClr val="FF0000"/>
                </a:solidFill>
                <a:latin typeface="Times New Roman" pitchFamily="18" charset="0"/>
              </a:rPr>
              <a:t>无</a:t>
            </a:r>
            <a:r>
              <a:rPr lang="en-US" altLang="zh-CN" sz="2800" b="1" dirty="0">
                <a:solidFill>
                  <a:srgbClr val="FF0000"/>
                </a:solidFill>
                <a:latin typeface="Times New Roman" pitchFamily="18" charset="0"/>
              </a:rPr>
              <a:t>(</a:t>
            </a:r>
            <a:r>
              <a:rPr lang="zh-CN" altLang="en-US" sz="2800" b="1" dirty="0">
                <a:solidFill>
                  <a:srgbClr val="0707F9"/>
                </a:solidFill>
                <a:latin typeface="Times New Roman" pitchFamily="18" charset="0"/>
              </a:rPr>
              <a:t>有</a:t>
            </a:r>
            <a:r>
              <a:rPr lang="en-US" altLang="zh-CN" sz="2800" b="1" dirty="0">
                <a:solidFill>
                  <a:srgbClr val="0707F9"/>
                </a:solidFill>
                <a:latin typeface="Times New Roman" pitchFamily="18" charset="0"/>
              </a:rPr>
              <a:t>)</a:t>
            </a:r>
            <a:r>
              <a:rPr lang="zh-CN" altLang="en-US" sz="2800" b="1" dirty="0">
                <a:solidFill>
                  <a:srgbClr val="0707F9"/>
                </a:solidFill>
                <a:latin typeface="Times New Roman" pitchFamily="18" charset="0"/>
              </a:rPr>
              <a:t>向图</a:t>
            </a:r>
            <a:r>
              <a:rPr lang="en-US" altLang="zh-CN" sz="2800" b="1" dirty="0">
                <a:solidFill>
                  <a:srgbClr val="0707F9"/>
                </a:solidFill>
                <a:latin typeface="Times New Roman" pitchFamily="18" charset="0"/>
              </a:rPr>
              <a:t>G=&lt; V, E &gt;</a:t>
            </a:r>
            <a:r>
              <a:rPr lang="zh-CN" altLang="en-US" sz="2800" b="1" dirty="0">
                <a:solidFill>
                  <a:srgbClr val="0707F9"/>
                </a:solidFill>
                <a:latin typeface="Times New Roman" pitchFamily="18" charset="0"/>
              </a:rPr>
              <a:t>中，若对任何两个顶点 </a:t>
            </a:r>
            <a:r>
              <a:rPr lang="en-US" altLang="zh-CN" sz="2800" b="1" dirty="0">
                <a:solidFill>
                  <a:srgbClr val="0707F9"/>
                </a:solidFill>
                <a:latin typeface="Times New Roman" pitchFamily="18" charset="0"/>
              </a:rPr>
              <a:t>v</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u </a:t>
            </a:r>
            <a:r>
              <a:rPr lang="zh-CN" altLang="en-US" sz="2800" b="1" dirty="0">
                <a:solidFill>
                  <a:srgbClr val="0707F9"/>
                </a:solidFill>
                <a:latin typeface="Times New Roman" pitchFamily="18" charset="0"/>
              </a:rPr>
              <a:t>都存在从</a:t>
            </a:r>
            <a:r>
              <a:rPr lang="en-US" altLang="zh-CN" sz="2800" b="1" dirty="0">
                <a:solidFill>
                  <a:srgbClr val="0707F9"/>
                </a:solidFill>
                <a:latin typeface="Times New Roman" pitchFamily="18" charset="0"/>
              </a:rPr>
              <a:t>v </a:t>
            </a:r>
            <a:r>
              <a:rPr lang="zh-CN" altLang="en-US" sz="2800" b="1" dirty="0">
                <a:solidFill>
                  <a:srgbClr val="0707F9"/>
                </a:solidFill>
                <a:latin typeface="Times New Roman" pitchFamily="18" charset="0"/>
              </a:rPr>
              <a:t>到 </a:t>
            </a:r>
            <a:r>
              <a:rPr lang="en-US" altLang="zh-CN" sz="2800" b="1" dirty="0">
                <a:solidFill>
                  <a:srgbClr val="0707F9"/>
                </a:solidFill>
                <a:latin typeface="Times New Roman" pitchFamily="18" charset="0"/>
              </a:rPr>
              <a:t>u </a:t>
            </a:r>
            <a:r>
              <a:rPr lang="zh-CN" altLang="en-US" sz="2800" b="1" dirty="0">
                <a:solidFill>
                  <a:srgbClr val="0707F9"/>
                </a:solidFill>
                <a:latin typeface="Times New Roman" pitchFamily="18" charset="0"/>
              </a:rPr>
              <a:t>的路径，则称</a:t>
            </a:r>
            <a:r>
              <a:rPr lang="en-US" altLang="zh-CN" sz="2800" b="1" dirty="0">
                <a:solidFill>
                  <a:srgbClr val="0707F9"/>
                </a:solidFill>
                <a:latin typeface="Times New Roman" pitchFamily="18" charset="0"/>
              </a:rPr>
              <a:t>G</a:t>
            </a:r>
            <a:r>
              <a:rPr lang="zh-CN" altLang="en-US" sz="2800" b="1" dirty="0">
                <a:solidFill>
                  <a:srgbClr val="0707F9"/>
                </a:solidFill>
                <a:latin typeface="Times New Roman" pitchFamily="18" charset="0"/>
              </a:rPr>
              <a:t>是连通图（强连通图）</a:t>
            </a:r>
            <a:endParaRPr lang="zh-CN" altLang="en-US" dirty="0">
              <a:solidFill>
                <a:srgbClr val="000000"/>
              </a:solidFill>
              <a:latin typeface="Arial" charset="0"/>
            </a:endParaRPr>
          </a:p>
        </p:txBody>
      </p:sp>
      <p:sp>
        <p:nvSpPr>
          <p:cNvPr id="48" name="Text Box 3"/>
          <p:cNvSpPr txBox="1">
            <a:spLocks noChangeArrowheads="1"/>
          </p:cNvSpPr>
          <p:nvPr/>
        </p:nvSpPr>
        <p:spPr bwMode="auto">
          <a:xfrm>
            <a:off x="838200" y="3524857"/>
            <a:ext cx="7704138" cy="1411287"/>
          </a:xfrm>
          <a:prstGeom prst="rect">
            <a:avLst/>
          </a:prstGeom>
          <a:noFill/>
          <a:ln w="38100" cmpd="dbl" algn="ctr">
            <a:solidFill>
              <a:srgbClr val="808000"/>
            </a:solidFill>
            <a:miter lim="800000"/>
            <a:headEnd/>
            <a:tailEnd/>
          </a:ln>
        </p:spPr>
        <p:txBody>
          <a:bodyPr wrap="square">
            <a:spAutoFit/>
          </a:bodyPr>
          <a:lstStyle/>
          <a:p>
            <a:pPr algn="just" fontAlgn="base">
              <a:spcBef>
                <a:spcPct val="0"/>
              </a:spcBef>
              <a:spcAft>
                <a:spcPct val="0"/>
              </a:spcAft>
            </a:pPr>
            <a:r>
              <a:rPr lang="zh-CN" altLang="en-US" sz="2800" b="1" dirty="0">
                <a:solidFill>
                  <a:srgbClr val="FF0000"/>
                </a:solidFill>
                <a:latin typeface="Times New Roman" pitchFamily="18" charset="0"/>
              </a:rPr>
              <a:t>子图</a:t>
            </a:r>
            <a:r>
              <a:rPr lang="en-US" altLang="zh-CN" sz="2800" b="1" dirty="0">
                <a:solidFill>
                  <a:srgbClr val="FF0000"/>
                </a:solidFill>
                <a:latin typeface="Times New Roman" pitchFamily="18" charset="0"/>
              </a:rPr>
              <a:t>: </a:t>
            </a:r>
            <a:r>
              <a:rPr lang="zh-CN" altLang="en-US" sz="2800" b="1" dirty="0">
                <a:solidFill>
                  <a:srgbClr val="0707F9"/>
                </a:solidFill>
                <a:latin typeface="Times New Roman" pitchFamily="18" charset="0"/>
              </a:rPr>
              <a:t>设有两个图</a:t>
            </a:r>
            <a:r>
              <a:rPr lang="en-US" altLang="zh-CN" sz="2800" b="1" dirty="0">
                <a:solidFill>
                  <a:srgbClr val="0707F9"/>
                </a:solidFill>
                <a:latin typeface="Times New Roman" pitchFamily="18" charset="0"/>
              </a:rPr>
              <a:t>G=</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V</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E</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G1=</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V1</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E1</a:t>
            </a:r>
            <a:r>
              <a:rPr lang="zh-CN" altLang="en-US" sz="2800" b="1" dirty="0">
                <a:solidFill>
                  <a:srgbClr val="0707F9"/>
                </a:solidFill>
                <a:latin typeface="Times New Roman" pitchFamily="18" charset="0"/>
              </a:rPr>
              <a:t>），若</a:t>
            </a:r>
            <a:r>
              <a:rPr lang="en-US" altLang="zh-CN" sz="2800" b="1" dirty="0">
                <a:solidFill>
                  <a:srgbClr val="0707F9"/>
                </a:solidFill>
                <a:latin typeface="Times New Roman" pitchFamily="18" charset="0"/>
              </a:rPr>
              <a:t>V1</a:t>
            </a:r>
            <a:r>
              <a:rPr lang="en-US" altLang="zh-CN" sz="2800" b="1" dirty="0">
                <a:solidFill>
                  <a:srgbClr val="0707F9"/>
                </a:solidFill>
                <a:latin typeface="Times New Roman" pitchFamily="18" charset="0"/>
                <a:sym typeface="Symbol" pitchFamily="18" charset="2"/>
              </a:rPr>
              <a:t></a:t>
            </a:r>
            <a:r>
              <a:rPr lang="en-US" altLang="zh-CN" sz="2800" b="1" dirty="0">
                <a:solidFill>
                  <a:srgbClr val="0707F9"/>
                </a:solidFill>
                <a:latin typeface="Times New Roman" pitchFamily="18" charset="0"/>
              </a:rPr>
              <a:t>  V</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E1 </a:t>
            </a:r>
            <a:r>
              <a:rPr lang="en-US" altLang="zh-CN" sz="2800" b="1" dirty="0">
                <a:solidFill>
                  <a:srgbClr val="0707F9"/>
                </a:solidFill>
                <a:latin typeface="Times New Roman" pitchFamily="18" charset="0"/>
                <a:sym typeface="Symbol" pitchFamily="18" charset="2"/>
              </a:rPr>
              <a:t></a:t>
            </a:r>
            <a:r>
              <a:rPr lang="en-US" altLang="zh-CN" sz="2800" b="1" dirty="0">
                <a:solidFill>
                  <a:srgbClr val="0707F9"/>
                </a:solidFill>
                <a:latin typeface="Times New Roman" pitchFamily="18" charset="0"/>
              </a:rPr>
              <a:t> E</a:t>
            </a:r>
            <a:r>
              <a:rPr lang="zh-CN" altLang="en-US" sz="2800" b="1" dirty="0">
                <a:solidFill>
                  <a:srgbClr val="0707F9"/>
                </a:solidFill>
                <a:latin typeface="Times New Roman" pitchFamily="18" charset="0"/>
              </a:rPr>
              <a:t>，</a:t>
            </a:r>
            <a:r>
              <a:rPr lang="en-US" altLang="zh-CN" sz="2800" b="1" dirty="0">
                <a:solidFill>
                  <a:srgbClr val="0707F9"/>
                </a:solidFill>
                <a:latin typeface="Times New Roman" pitchFamily="18" charset="0"/>
              </a:rPr>
              <a:t>E1</a:t>
            </a:r>
            <a:r>
              <a:rPr lang="zh-CN" altLang="en-US" sz="2800" b="1" dirty="0">
                <a:solidFill>
                  <a:srgbClr val="0707F9"/>
                </a:solidFill>
                <a:latin typeface="Times New Roman" pitchFamily="18" charset="0"/>
              </a:rPr>
              <a:t>关联的顶点都在</a:t>
            </a:r>
            <a:r>
              <a:rPr lang="en-US" altLang="zh-CN" sz="2800" b="1" dirty="0">
                <a:solidFill>
                  <a:srgbClr val="0707F9"/>
                </a:solidFill>
                <a:latin typeface="Times New Roman" pitchFamily="18" charset="0"/>
              </a:rPr>
              <a:t>V1</a:t>
            </a:r>
            <a:r>
              <a:rPr lang="zh-CN" altLang="en-US" sz="2800" b="1" dirty="0">
                <a:solidFill>
                  <a:srgbClr val="0707F9"/>
                </a:solidFill>
                <a:latin typeface="Times New Roman" pitchFamily="18" charset="0"/>
              </a:rPr>
              <a:t>中，则称 </a:t>
            </a:r>
            <a:r>
              <a:rPr lang="en-US" altLang="zh-CN" sz="2800" b="1" dirty="0">
                <a:solidFill>
                  <a:srgbClr val="0707F9"/>
                </a:solidFill>
                <a:latin typeface="Times New Roman" pitchFamily="18" charset="0"/>
              </a:rPr>
              <a:t>G1</a:t>
            </a:r>
            <a:r>
              <a:rPr lang="zh-CN" altLang="en-US" sz="2800" b="1" dirty="0">
                <a:solidFill>
                  <a:srgbClr val="0707F9"/>
                </a:solidFill>
                <a:latin typeface="Times New Roman" pitchFamily="18" charset="0"/>
              </a:rPr>
              <a:t>是</a:t>
            </a:r>
            <a:r>
              <a:rPr lang="en-US" altLang="zh-CN" sz="2800" b="1" dirty="0">
                <a:solidFill>
                  <a:srgbClr val="0707F9"/>
                </a:solidFill>
                <a:latin typeface="Times New Roman" pitchFamily="18" charset="0"/>
              </a:rPr>
              <a:t>G</a:t>
            </a:r>
            <a:r>
              <a:rPr lang="zh-CN" altLang="en-US" sz="2800" b="1" dirty="0">
                <a:solidFill>
                  <a:srgbClr val="0707F9"/>
                </a:solidFill>
                <a:latin typeface="Times New Roman" pitchFamily="18" charset="0"/>
              </a:rPr>
              <a:t>的子图；</a:t>
            </a:r>
            <a:endParaRPr lang="zh-CN" altLang="en-US" dirty="0">
              <a:solidFill>
                <a:srgbClr val="000000"/>
              </a:solidFill>
              <a:latin typeface="Arial" charset="0"/>
            </a:endParaRPr>
          </a:p>
        </p:txBody>
      </p:sp>
      <p:sp>
        <p:nvSpPr>
          <p:cNvPr id="14" name="TextBox 13">
            <a:extLst>
              <a:ext uri="{FF2B5EF4-FFF2-40B4-BE49-F238E27FC236}">
                <a16:creationId xmlns:a16="http://schemas.microsoft.com/office/drawing/2014/main" id="{AB0C2E06-8BA7-2F42-A973-99644F189E2A}"/>
              </a:ext>
            </a:extLst>
          </p:cNvPr>
          <p:cNvSpPr txBox="1"/>
          <p:nvPr/>
        </p:nvSpPr>
        <p:spPr>
          <a:xfrm>
            <a:off x="2819400" y="5355193"/>
            <a:ext cx="3429000" cy="461665"/>
          </a:xfrm>
          <a:prstGeom prst="rect">
            <a:avLst/>
          </a:prstGeom>
          <a:noFill/>
          <a:ln w="19050">
            <a:solidFill>
              <a:srgbClr val="FF0000"/>
            </a:solidFill>
          </a:ln>
        </p:spPr>
        <p:txBody>
          <a:bodyPr wrap="square">
            <a:spAutoFit/>
          </a:bodyPr>
          <a:lstStyle/>
          <a:p>
            <a:pPr algn="just"/>
            <a:r>
              <a:rPr lang="zh-CN" altLang="en-US" sz="2400" b="1" dirty="0">
                <a:solidFill>
                  <a:srgbClr val="000000"/>
                </a:solidFill>
                <a:latin typeface="PingFang SC" panose="020B0400000000000000" pitchFamily="34" charset="-122"/>
                <a:ea typeface="PingFang SC" panose="020B0400000000000000" pitchFamily="34" charset="-122"/>
              </a:rPr>
              <a:t>生成子图：如果</a:t>
            </a:r>
            <a:r>
              <a:rPr lang="en-US" altLang="zh-CN" sz="2400" b="1" dirty="0">
                <a:solidFill>
                  <a:srgbClr val="000000"/>
                </a:solidFill>
                <a:latin typeface="PingFang SC" panose="020B0400000000000000" pitchFamily="34" charset="-122"/>
                <a:ea typeface="PingFang SC" panose="020B0400000000000000" pitchFamily="34" charset="-122"/>
              </a:rPr>
              <a:t>V1==V</a:t>
            </a:r>
            <a:endParaRPr lang="en-CN" sz="2400" dirty="0"/>
          </a:p>
        </p:txBody>
      </p:sp>
    </p:spTree>
    <p:extLst>
      <p:ext uri="{BB962C8B-B14F-4D97-AF65-F5344CB8AC3E}">
        <p14:creationId xmlns:p14="http://schemas.microsoft.com/office/powerpoint/2010/main" val="14426265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150</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D49FE094-CF31-4A41-A00F-B7D034543A4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457200" y="1088466"/>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算法的数据结构 </a:t>
            </a:r>
            <a:endParaRPr kumimoji="1" lang="zh-CN" altLang="en-US" sz="2800" b="1" dirty="0">
              <a:solidFill>
                <a:srgbClr val="0070C0"/>
              </a:solidFill>
              <a:latin typeface="Times New Roman" pitchFamily="18" charset="0"/>
              <a:sym typeface="Symbol" pitchFamily="18" charset="2"/>
            </a:endParaRPr>
          </a:p>
        </p:txBody>
      </p:sp>
      <p:sp>
        <p:nvSpPr>
          <p:cNvPr id="17" name="Text Box 4"/>
          <p:cNvSpPr txBox="1">
            <a:spLocks noChangeArrowheads="1"/>
          </p:cNvSpPr>
          <p:nvPr/>
        </p:nvSpPr>
        <p:spPr bwMode="auto">
          <a:xfrm>
            <a:off x="400050" y="1739425"/>
            <a:ext cx="7848600" cy="4247317"/>
          </a:xfrm>
          <a:prstGeom prst="rect">
            <a:avLst/>
          </a:prstGeom>
          <a:noFill/>
          <a:ln w="9525">
            <a:noFill/>
            <a:miter lim="800000"/>
            <a:headEnd/>
            <a:tailEnd/>
          </a:ln>
        </p:spPr>
        <p:txBody>
          <a:bodyPr lIns="0" tIns="0" rIns="0" bIns="0">
            <a:spAutoFit/>
          </a:bodyPr>
          <a:lstStyle/>
          <a:p>
            <a:pPr marL="457200" indent="-457200" fontAlgn="base">
              <a:spcBef>
                <a:spcPct val="0"/>
              </a:spcBef>
              <a:spcAft>
                <a:spcPct val="0"/>
              </a:spcAft>
              <a:buFont typeface="Wingdings" panose="05000000000000000000" pitchFamily="2" charset="2"/>
              <a:buChar char="l"/>
            </a:pPr>
            <a:r>
              <a:rPr kumimoji="1" lang="zh-CN" altLang="en-US" sz="2800" b="1" dirty="0">
                <a:solidFill>
                  <a:srgbClr val="FF0000"/>
                </a:solidFill>
                <a:latin typeface="Times New Roman" pitchFamily="18" charset="0"/>
                <a:sym typeface="Symbol" pitchFamily="18" charset="2"/>
              </a:rPr>
              <a:t>图的存储结构： </a:t>
            </a:r>
            <a:endParaRPr kumimoji="1" lang="en-US" altLang="zh-CN" sz="2800" b="1" dirty="0">
              <a:solidFill>
                <a:srgbClr val="FF0000"/>
              </a:solidFill>
              <a:latin typeface="Times New Roman" pitchFamily="18" charset="0"/>
              <a:sym typeface="Symbol" pitchFamily="18" charset="2"/>
            </a:endParaRPr>
          </a:p>
          <a:p>
            <a:pPr marL="914400" lvl="1" indent="-457200" fontAlgn="base">
              <a:spcBef>
                <a:spcPct val="0"/>
              </a:spcBef>
              <a:spcAft>
                <a:spcPct val="0"/>
              </a:spcAft>
              <a:buFont typeface="Wingdings" panose="05000000000000000000" pitchFamily="2" charset="2"/>
              <a:buChar char="ü"/>
            </a:pPr>
            <a:r>
              <a:rPr kumimoji="1" lang="zh-CN" altLang="en-US" sz="2800" b="1" dirty="0">
                <a:latin typeface="Times New Roman" pitchFamily="18" charset="0"/>
                <a:sym typeface="Symbol" pitchFamily="18" charset="2"/>
              </a:rPr>
              <a:t>带权的有向图采用邻接矩阵</a:t>
            </a:r>
            <a:r>
              <a:rPr kumimoji="1" lang="en-US" altLang="zh-CN" sz="2800" b="1" dirty="0">
                <a:latin typeface="Times New Roman" pitchFamily="18" charset="0"/>
                <a:sym typeface="Symbol" pitchFamily="18" charset="2"/>
              </a:rPr>
              <a:t>C[n][n]</a:t>
            </a:r>
            <a:r>
              <a:rPr kumimoji="1" lang="zh-CN" altLang="en-US" sz="2800" b="1" dirty="0">
                <a:latin typeface="Times New Roman" pitchFamily="18" charset="0"/>
                <a:sym typeface="Symbol" pitchFamily="18" charset="2"/>
              </a:rPr>
              <a:t>存储</a:t>
            </a:r>
            <a:endParaRPr kumimoji="1" lang="en-US" altLang="zh-CN" sz="2800" b="1" dirty="0">
              <a:latin typeface="Times New Roman" pitchFamily="18" charset="0"/>
              <a:sym typeface="Symbol" pitchFamily="18" charset="2"/>
            </a:endParaRPr>
          </a:p>
          <a:p>
            <a:pPr marL="457200" indent="-457200" fontAlgn="base">
              <a:spcBef>
                <a:spcPct val="0"/>
              </a:spcBef>
              <a:spcAft>
                <a:spcPct val="0"/>
              </a:spcAft>
              <a:buFont typeface="Wingdings" panose="05000000000000000000" pitchFamily="2" charset="2"/>
              <a:buChar char="l"/>
            </a:pPr>
            <a:r>
              <a:rPr kumimoji="1" lang="zh-CN" altLang="en-US" sz="2800" b="1" dirty="0">
                <a:solidFill>
                  <a:srgbClr val="FF0000"/>
                </a:solidFill>
                <a:latin typeface="Times New Roman" pitchFamily="18" charset="0"/>
                <a:sym typeface="Symbol" pitchFamily="18" charset="2"/>
              </a:rPr>
              <a:t>数组</a:t>
            </a:r>
            <a:r>
              <a:rPr kumimoji="1" lang="en-US" altLang="zh-CN" sz="2800" b="1" dirty="0">
                <a:solidFill>
                  <a:srgbClr val="FF0000"/>
                </a:solidFill>
                <a:latin typeface="Times New Roman" pitchFamily="18" charset="0"/>
                <a:sym typeface="Symbol" pitchFamily="18" charset="2"/>
              </a:rPr>
              <a:t>D[n][n]</a:t>
            </a:r>
            <a:r>
              <a:rPr kumimoji="1" lang="zh-CN" altLang="en-US" sz="2800" b="1" dirty="0">
                <a:solidFill>
                  <a:srgbClr val="FF0000"/>
                </a:solidFill>
                <a:latin typeface="Times New Roman" pitchFamily="18" charset="0"/>
                <a:sym typeface="Symbol" pitchFamily="18" charset="2"/>
              </a:rPr>
              <a:t>：</a:t>
            </a:r>
            <a:endParaRPr kumimoji="1" lang="en-US" altLang="zh-CN" sz="2800" b="1" dirty="0">
              <a:solidFill>
                <a:srgbClr val="FF0000"/>
              </a:solidFill>
              <a:latin typeface="Times New Roman" pitchFamily="18" charset="0"/>
              <a:sym typeface="Symbol" pitchFamily="18" charset="2"/>
            </a:endParaRPr>
          </a:p>
          <a:p>
            <a:pPr marL="914400" lvl="1" indent="-457200" fontAlgn="base">
              <a:spcBef>
                <a:spcPct val="0"/>
              </a:spcBef>
              <a:spcAft>
                <a:spcPct val="0"/>
              </a:spcAft>
              <a:buFont typeface="Wingdings" panose="05000000000000000000" pitchFamily="2" charset="2"/>
              <a:buChar char="ü"/>
            </a:pPr>
            <a:r>
              <a:rPr kumimoji="1" lang="zh-CN" altLang="en-US" sz="2800" b="1" dirty="0">
                <a:latin typeface="Times New Roman" pitchFamily="18" charset="0"/>
                <a:sym typeface="Symbol" pitchFamily="18" charset="2"/>
              </a:rPr>
              <a:t>存放在迭代过程中求得的最短路径长度。迭代公式：  </a:t>
            </a:r>
            <a:endParaRPr kumimoji="1" lang="en-US" altLang="zh-CN" sz="2800" b="1" dirty="0">
              <a:latin typeface="Times New Roman" pitchFamily="18" charset="0"/>
              <a:sym typeface="Symbol" pitchFamily="18" charset="2"/>
            </a:endParaRPr>
          </a:p>
          <a:p>
            <a:pPr marL="457200" indent="-457200" fontAlgn="base">
              <a:spcBef>
                <a:spcPct val="0"/>
              </a:spcBef>
              <a:spcAft>
                <a:spcPct val="0"/>
              </a:spcAft>
              <a:buFont typeface="Wingdings" panose="05000000000000000000" pitchFamily="2" charset="2"/>
              <a:buChar char="l"/>
            </a:pPr>
            <a:endParaRPr kumimoji="1" lang="en-US" altLang="zh-CN" sz="2800" b="1" dirty="0">
              <a:solidFill>
                <a:srgbClr val="0000FF"/>
              </a:solidFill>
              <a:latin typeface="Times New Roman" pitchFamily="18" charset="0"/>
              <a:sym typeface="Symbol" pitchFamily="18" charset="2"/>
            </a:endParaRPr>
          </a:p>
          <a:p>
            <a:pPr marL="457200" indent="-457200" fontAlgn="base">
              <a:spcBef>
                <a:spcPct val="0"/>
              </a:spcBef>
              <a:spcAft>
                <a:spcPct val="0"/>
              </a:spcAft>
              <a:buFont typeface="Wingdings" panose="05000000000000000000" pitchFamily="2" charset="2"/>
              <a:buChar char="l"/>
            </a:pPr>
            <a:endParaRPr kumimoji="1" lang="en-US" altLang="zh-CN" sz="2800" b="1" dirty="0">
              <a:solidFill>
                <a:srgbClr val="0000FF"/>
              </a:solidFill>
              <a:latin typeface="Times New Roman" pitchFamily="18" charset="0"/>
              <a:sym typeface="Symbol" pitchFamily="18" charset="2"/>
            </a:endParaRPr>
          </a:p>
          <a:p>
            <a:pPr marL="457200" indent="-457200" fontAlgn="base">
              <a:spcBef>
                <a:spcPct val="0"/>
              </a:spcBef>
              <a:spcAft>
                <a:spcPct val="0"/>
              </a:spcAft>
              <a:buFont typeface="Wingdings" panose="05000000000000000000" pitchFamily="2" charset="2"/>
              <a:buChar char="l"/>
            </a:pPr>
            <a:endParaRPr kumimoji="1" lang="en-US" altLang="zh-CN" sz="2800" b="1" dirty="0">
              <a:solidFill>
                <a:srgbClr val="FF0000"/>
              </a:solidFill>
              <a:latin typeface="Times New Roman" pitchFamily="18" charset="0"/>
              <a:sym typeface="Symbol" pitchFamily="18" charset="2"/>
            </a:endParaRPr>
          </a:p>
          <a:p>
            <a:pPr marL="457200" indent="-457200" fontAlgn="base">
              <a:spcBef>
                <a:spcPct val="0"/>
              </a:spcBef>
              <a:spcAft>
                <a:spcPct val="0"/>
              </a:spcAft>
              <a:buFont typeface="Wingdings" panose="05000000000000000000" pitchFamily="2" charset="2"/>
              <a:buChar char="l"/>
            </a:pPr>
            <a:r>
              <a:rPr kumimoji="1" lang="zh-CN" altLang="en-US" sz="2800" b="1" dirty="0">
                <a:solidFill>
                  <a:srgbClr val="FF0000"/>
                </a:solidFill>
                <a:latin typeface="Times New Roman" pitchFamily="18" charset="0"/>
                <a:sym typeface="Symbol" pitchFamily="18" charset="2"/>
              </a:rPr>
              <a:t>数组</a:t>
            </a:r>
            <a:r>
              <a:rPr kumimoji="1" lang="en-US" altLang="zh-CN" sz="2800" b="1" dirty="0">
                <a:solidFill>
                  <a:srgbClr val="FF0000"/>
                </a:solidFill>
                <a:latin typeface="Times New Roman" pitchFamily="18" charset="0"/>
                <a:sym typeface="Symbol" pitchFamily="18" charset="2"/>
              </a:rPr>
              <a:t>P[n][n]</a:t>
            </a:r>
            <a:r>
              <a:rPr kumimoji="1" lang="zh-CN" altLang="en-US" sz="2800" b="1" dirty="0">
                <a:solidFill>
                  <a:srgbClr val="FF0000"/>
                </a:solidFill>
                <a:latin typeface="Times New Roman" pitchFamily="18" charset="0"/>
                <a:sym typeface="Symbol" pitchFamily="18" charset="2"/>
              </a:rPr>
              <a:t>： </a:t>
            </a:r>
            <a:endParaRPr kumimoji="1" lang="en-US" altLang="zh-CN" sz="2800" b="1" dirty="0">
              <a:solidFill>
                <a:srgbClr val="FF0000"/>
              </a:solidFill>
              <a:latin typeface="Times New Roman" pitchFamily="18" charset="0"/>
              <a:sym typeface="Symbol" pitchFamily="18" charset="2"/>
            </a:endParaRPr>
          </a:p>
          <a:p>
            <a:pPr marL="914400" lvl="1" indent="-457200" fontAlgn="base">
              <a:spcBef>
                <a:spcPct val="0"/>
              </a:spcBef>
              <a:spcAft>
                <a:spcPct val="0"/>
              </a:spcAft>
              <a:buFont typeface="Wingdings" panose="05000000000000000000" pitchFamily="2" charset="2"/>
              <a:buChar char="ü"/>
            </a:pPr>
            <a:r>
              <a:rPr kumimoji="1" lang="zh-CN" altLang="en-US" sz="2400" b="1" dirty="0">
                <a:latin typeface="Times New Roman" pitchFamily="18" charset="0"/>
                <a:sym typeface="Symbol" pitchFamily="18" charset="2"/>
              </a:rPr>
              <a:t>存放从</a:t>
            </a:r>
            <a:r>
              <a:rPr kumimoji="1" lang="en-US" altLang="zh-CN" sz="2400" b="1" dirty="0">
                <a:latin typeface="Times New Roman" pitchFamily="18" charset="0"/>
                <a:sym typeface="Symbol" pitchFamily="18" charset="2"/>
              </a:rPr>
              <a:t>v</a:t>
            </a:r>
            <a:r>
              <a:rPr kumimoji="1" lang="en-US" altLang="zh-CN" sz="2400" b="1" baseline="-25000" dirty="0">
                <a:latin typeface="Times New Roman" pitchFamily="18" charset="0"/>
                <a:sym typeface="Symbol" pitchFamily="18" charset="2"/>
              </a:rPr>
              <a:t>i</a:t>
            </a:r>
            <a:r>
              <a:rPr kumimoji="1" lang="zh-CN" altLang="en-US" sz="2400" b="1" dirty="0">
                <a:latin typeface="Times New Roman" pitchFamily="18" charset="0"/>
                <a:sym typeface="Symbol" pitchFamily="18" charset="2"/>
              </a:rPr>
              <a:t>到</a:t>
            </a:r>
            <a:r>
              <a:rPr kumimoji="1" lang="en-US" altLang="zh-CN" sz="2400" b="1" dirty="0" err="1">
                <a:latin typeface="Times New Roman" pitchFamily="18" charset="0"/>
                <a:sym typeface="Symbol" pitchFamily="18" charset="2"/>
              </a:rPr>
              <a:t>v</a:t>
            </a:r>
            <a:r>
              <a:rPr kumimoji="1" lang="en-US" altLang="zh-CN" sz="2400" b="1" baseline="-25000" dirty="0" err="1">
                <a:latin typeface="Times New Roman" pitchFamily="18" charset="0"/>
                <a:sym typeface="Symbol" pitchFamily="18" charset="2"/>
              </a:rPr>
              <a:t>j</a:t>
            </a:r>
            <a:r>
              <a:rPr kumimoji="1" lang="zh-CN" altLang="en-US" sz="2400" b="1" dirty="0">
                <a:latin typeface="Times New Roman" pitchFamily="18" charset="0"/>
                <a:sym typeface="Symbol" pitchFamily="18" charset="2"/>
              </a:rPr>
              <a:t>求得的最短路径。初始时，</a:t>
            </a:r>
            <a:r>
              <a:rPr kumimoji="1" lang="en-US" altLang="zh-CN" sz="2400" b="1" dirty="0">
                <a:latin typeface="Times New Roman" pitchFamily="18" charset="0"/>
                <a:sym typeface="Symbol" pitchFamily="18" charset="2"/>
              </a:rPr>
              <a:t>P[</a:t>
            </a:r>
            <a:r>
              <a:rPr kumimoji="1" lang="en-US" altLang="zh-CN" sz="2400" b="1" dirty="0" err="1">
                <a:latin typeface="Times New Roman" pitchFamily="18" charset="0"/>
                <a:sym typeface="Symbol" pitchFamily="18" charset="2"/>
              </a:rPr>
              <a:t>i</a:t>
            </a:r>
            <a:r>
              <a:rPr kumimoji="1" lang="en-US" altLang="zh-CN" sz="2400" b="1" dirty="0">
                <a:latin typeface="Times New Roman" pitchFamily="18" charset="0"/>
                <a:sym typeface="Symbol" pitchFamily="18" charset="2"/>
              </a:rPr>
              <a:t>][j]=-1</a:t>
            </a: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4269927"/>
            <a:ext cx="7321550" cy="83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标题 1">
            <a:extLst>
              <a:ext uri="{FF2B5EF4-FFF2-40B4-BE49-F238E27FC236}">
                <a16:creationId xmlns:a16="http://schemas.microsoft.com/office/drawing/2014/main" id="{3FBFF993-729D-1543-AC4F-80EEBCFDB365}"/>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22359331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151</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4063FCE3-3FD9-458D-9E9F-DCEE778C15E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457200" y="1115870"/>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算法思想</a:t>
            </a:r>
            <a:endParaRPr kumimoji="1" lang="zh-CN" altLang="en-US" sz="2800" b="1" dirty="0">
              <a:solidFill>
                <a:srgbClr val="003300"/>
              </a:solidFill>
              <a:latin typeface="Times New Roman" pitchFamily="18" charset="0"/>
              <a:sym typeface="Symbol" pitchFamily="18" charset="2"/>
            </a:endParaRPr>
          </a:p>
        </p:txBody>
      </p:sp>
      <p:sp>
        <p:nvSpPr>
          <p:cNvPr id="17" name="Text Box 4"/>
          <p:cNvSpPr txBox="1">
            <a:spLocks noChangeArrowheads="1"/>
          </p:cNvSpPr>
          <p:nvPr/>
        </p:nvSpPr>
        <p:spPr bwMode="auto">
          <a:xfrm>
            <a:off x="457200" y="1726663"/>
            <a:ext cx="7848600" cy="862012"/>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对顶点进行编号，设顶点为</a:t>
            </a:r>
            <a:r>
              <a:rPr kumimoji="1" lang="en-US" altLang="zh-CN" sz="2800" b="1" dirty="0">
                <a:solidFill>
                  <a:srgbClr val="0000FF"/>
                </a:solidFill>
                <a:latin typeface="Times New Roman" pitchFamily="18" charset="0"/>
              </a:rPr>
              <a:t>0,1,...,n-1</a:t>
            </a:r>
            <a:r>
              <a:rPr kumimoji="1" lang="zh-CN" altLang="en-US" sz="2800" b="1" dirty="0">
                <a:solidFill>
                  <a:srgbClr val="0000FF"/>
                </a:solidFill>
                <a:latin typeface="Times New Roman" pitchFamily="18" charset="0"/>
              </a:rPr>
              <a:t>，</a:t>
            </a:r>
            <a:r>
              <a:rPr kumimoji="1" lang="zh-CN" altLang="en-US" sz="2800" b="1" dirty="0">
                <a:solidFill>
                  <a:srgbClr val="0000FF"/>
                </a:solidFill>
                <a:latin typeface="Times New Roman" pitchFamily="18" charset="0"/>
                <a:sym typeface="Symbol" pitchFamily="18" charset="2"/>
              </a:rPr>
              <a:t>算法仍采用邻接矩阵</a:t>
            </a:r>
            <a:r>
              <a:rPr kumimoji="1" lang="en-US" altLang="zh-CN" sz="2800" b="1" dirty="0" err="1">
                <a:solidFill>
                  <a:srgbClr val="0000FF"/>
                </a:solidFill>
                <a:latin typeface="Times New Roman" pitchFamily="18" charset="0"/>
                <a:sym typeface="Symbol" pitchFamily="18" charset="2"/>
              </a:rPr>
              <a:t>G.arcs</a:t>
            </a:r>
            <a:r>
              <a:rPr kumimoji="1" lang="en-US" altLang="zh-CN" sz="2800" b="1" dirty="0">
                <a:solidFill>
                  <a:srgbClr val="0000FF"/>
                </a:solidFill>
                <a:latin typeface="Times New Roman" pitchFamily="18" charset="0"/>
                <a:sym typeface="Symbol" pitchFamily="18" charset="2"/>
              </a:rPr>
              <a:t>[n][n]</a:t>
            </a:r>
            <a:r>
              <a:rPr kumimoji="1" lang="zh-CN" altLang="en-US" sz="2800" b="1" dirty="0">
                <a:solidFill>
                  <a:srgbClr val="0000FF"/>
                </a:solidFill>
                <a:latin typeface="Times New Roman" pitchFamily="18" charset="0"/>
                <a:sym typeface="Symbol" pitchFamily="18" charset="2"/>
              </a:rPr>
              <a:t>表示有向网络</a:t>
            </a:r>
            <a:r>
              <a:rPr kumimoji="1" lang="en-US" altLang="zh-CN" sz="2800" b="1" dirty="0">
                <a:solidFill>
                  <a:srgbClr val="0000FF"/>
                </a:solidFill>
                <a:latin typeface="Times New Roman" pitchFamily="18" charset="0"/>
                <a:sym typeface="Symbol" pitchFamily="18" charset="2"/>
              </a:rPr>
              <a:t>.</a:t>
            </a:r>
          </a:p>
        </p:txBody>
      </p:sp>
      <p:sp>
        <p:nvSpPr>
          <p:cNvPr id="18" name="Rectangle 2"/>
          <p:cNvSpPr txBox="1">
            <a:spLocks/>
          </p:cNvSpPr>
          <p:nvPr/>
        </p:nvSpPr>
        <p:spPr>
          <a:xfrm>
            <a:off x="457200" y="2931050"/>
            <a:ext cx="7989887" cy="3019425"/>
          </a:xfrm>
          <a:prstGeom prst="rect">
            <a:avLst/>
          </a:prstGeom>
          <a:ln>
            <a:solidFill>
              <a:srgbClr val="003300"/>
            </a:solidFill>
          </a:ln>
        </p:spPr>
        <p:txBody>
          <a:bodyPr/>
          <a:lstStyle/>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zh-CN" altLang="en-US" sz="2800" b="1" kern="0" dirty="0">
                <a:solidFill>
                  <a:srgbClr val="000000"/>
                </a:solidFill>
                <a:latin typeface="Times New Roman" pitchFamily="18" charset="0"/>
                <a:cs typeface="Times New Roman" pitchFamily="18" charset="0"/>
              </a:rPr>
              <a:t>　</a:t>
            </a:r>
            <a:r>
              <a:rPr lang="zh-CN" altLang="en-US" sz="2800" b="1" kern="0" dirty="0">
                <a:solidFill>
                  <a:srgbClr val="FF0000"/>
                </a:solidFill>
                <a:latin typeface="Times New Roman" pitchFamily="18" charset="0"/>
                <a:cs typeface="Times New Roman" pitchFamily="18" charset="0"/>
              </a:rPr>
              <a:t>弗洛伊德算法的基本操作</a:t>
            </a:r>
            <a:r>
              <a:rPr lang="zh-CN" altLang="en-US" sz="2800" b="1" kern="0" dirty="0">
                <a:solidFill>
                  <a:srgbClr val="000066"/>
                </a:solidFill>
                <a:latin typeface="Times New Roman" pitchFamily="18" charset="0"/>
                <a:cs typeface="Times New Roman" pitchFamily="18" charset="0"/>
              </a:rPr>
              <a:t>为：</a:t>
            </a:r>
          </a:p>
          <a:p>
            <a:pPr marL="273050" indent="-273050" eaLnBrk="0" fontAlgn="base" hangingPunct="0">
              <a:lnSpc>
                <a:spcPct val="90000"/>
              </a:lnSpc>
              <a:spcBef>
                <a:spcPct val="20000"/>
              </a:spcBef>
              <a:spcAft>
                <a:spcPct val="0"/>
              </a:spcAft>
              <a:buClr>
                <a:srgbClr val="0BD0D9"/>
              </a:buClr>
              <a:buSzPct val="95000"/>
              <a:buFont typeface="Wingdings 2" pitchFamily="18" charset="2"/>
              <a:buNone/>
              <a:defRPr/>
            </a:pPr>
            <a:r>
              <a:rPr lang="en-US" altLang="zh-CN" sz="2800" b="1" kern="0" dirty="0">
                <a:solidFill>
                  <a:srgbClr val="000000"/>
                </a:solidFill>
                <a:latin typeface="Times New Roman" pitchFamily="18" charset="0"/>
                <a:cs typeface="Times New Roman" pitchFamily="18" charset="0"/>
              </a:rPr>
              <a:t>if (D[</a:t>
            </a:r>
            <a:r>
              <a:rPr lang="en-US" altLang="zh-CN" sz="2800" b="1" kern="0" dirty="0" err="1">
                <a:solidFill>
                  <a:srgbClr val="000000"/>
                </a:solidFill>
                <a:latin typeface="Times New Roman" pitchFamily="18" charset="0"/>
                <a:cs typeface="Times New Roman" pitchFamily="18" charset="0"/>
              </a:rPr>
              <a:t>i</a:t>
            </a:r>
            <a:r>
              <a:rPr lang="en-US" altLang="zh-CN" sz="2800" b="1" kern="0" dirty="0">
                <a:solidFill>
                  <a:srgbClr val="000000"/>
                </a:solidFill>
                <a:latin typeface="Times New Roman" pitchFamily="18" charset="0"/>
                <a:cs typeface="Times New Roman" pitchFamily="18" charset="0"/>
              </a:rPr>
              <a:t>][k]+D[k][j] &lt; D[</a:t>
            </a:r>
            <a:r>
              <a:rPr lang="en-US" altLang="zh-CN" sz="2800" b="1" kern="0" dirty="0" err="1">
                <a:solidFill>
                  <a:srgbClr val="000000"/>
                </a:solidFill>
                <a:latin typeface="Times New Roman" pitchFamily="18" charset="0"/>
                <a:cs typeface="Times New Roman" pitchFamily="18" charset="0"/>
              </a:rPr>
              <a:t>i</a:t>
            </a:r>
            <a:r>
              <a:rPr lang="en-US" altLang="zh-CN" sz="2800" b="1" kern="0" dirty="0">
                <a:solidFill>
                  <a:srgbClr val="000000"/>
                </a:solidFill>
                <a:latin typeface="Times New Roman" pitchFamily="18" charset="0"/>
                <a:cs typeface="Times New Roman" pitchFamily="18" charset="0"/>
              </a:rPr>
              <a:t>][j])</a:t>
            </a:r>
            <a:br>
              <a:rPr lang="en-US" altLang="zh-CN" sz="2800" b="1" kern="0" dirty="0">
                <a:solidFill>
                  <a:srgbClr val="000000"/>
                </a:solidFill>
                <a:latin typeface="Times New Roman" pitchFamily="18" charset="0"/>
                <a:cs typeface="Times New Roman" pitchFamily="18" charset="0"/>
              </a:rPr>
            </a:br>
            <a:r>
              <a:rPr lang="zh-CN" altLang="en-US" sz="2800" b="1" kern="0" dirty="0">
                <a:solidFill>
                  <a:srgbClr val="000000"/>
                </a:solidFill>
                <a:latin typeface="Times New Roman" pitchFamily="18" charset="0"/>
                <a:cs typeface="Times New Roman" pitchFamily="18" charset="0"/>
              </a:rPr>
              <a:t>　</a:t>
            </a:r>
            <a:r>
              <a:rPr lang="en-US" altLang="zh-CN" sz="2800" b="1" kern="0" dirty="0">
                <a:solidFill>
                  <a:srgbClr val="000000"/>
                </a:solidFill>
                <a:latin typeface="Times New Roman" pitchFamily="18" charset="0"/>
                <a:cs typeface="Times New Roman" pitchFamily="18" charset="0"/>
              </a:rPr>
              <a:t>{</a:t>
            </a:r>
            <a:br>
              <a:rPr lang="en-US" altLang="zh-CN" sz="2800" b="1" kern="0" dirty="0">
                <a:solidFill>
                  <a:srgbClr val="000000"/>
                </a:solidFill>
                <a:latin typeface="Times New Roman" pitchFamily="18" charset="0"/>
                <a:cs typeface="Times New Roman" pitchFamily="18" charset="0"/>
              </a:rPr>
            </a:br>
            <a:r>
              <a:rPr lang="zh-CN" altLang="en-US" sz="2800" b="1" kern="0" dirty="0">
                <a:solidFill>
                  <a:srgbClr val="000000"/>
                </a:solidFill>
                <a:latin typeface="Times New Roman" pitchFamily="18" charset="0"/>
                <a:cs typeface="Times New Roman" pitchFamily="18" charset="0"/>
              </a:rPr>
              <a:t>　　</a:t>
            </a:r>
            <a:r>
              <a:rPr lang="en-US" altLang="zh-CN" sz="2800" b="1" kern="0" dirty="0">
                <a:solidFill>
                  <a:srgbClr val="000000"/>
                </a:solidFill>
                <a:latin typeface="Times New Roman" pitchFamily="18" charset="0"/>
                <a:cs typeface="Times New Roman" pitchFamily="18" charset="0"/>
              </a:rPr>
              <a:t>D[</a:t>
            </a:r>
            <a:r>
              <a:rPr lang="en-US" altLang="zh-CN" sz="2800" b="1" kern="0" dirty="0" err="1">
                <a:solidFill>
                  <a:srgbClr val="000000"/>
                </a:solidFill>
                <a:latin typeface="Times New Roman" pitchFamily="18" charset="0"/>
                <a:cs typeface="Times New Roman" pitchFamily="18" charset="0"/>
              </a:rPr>
              <a:t>i</a:t>
            </a:r>
            <a:r>
              <a:rPr lang="en-US" altLang="zh-CN" sz="2800" b="1" kern="0" dirty="0">
                <a:solidFill>
                  <a:srgbClr val="000000"/>
                </a:solidFill>
                <a:latin typeface="Times New Roman" pitchFamily="18" charset="0"/>
                <a:cs typeface="Times New Roman" pitchFamily="18" charset="0"/>
              </a:rPr>
              <a:t>][j] = D[</a:t>
            </a:r>
            <a:r>
              <a:rPr lang="en-US" altLang="zh-CN" sz="2800" b="1" kern="0" dirty="0" err="1">
                <a:solidFill>
                  <a:srgbClr val="000000"/>
                </a:solidFill>
                <a:latin typeface="Times New Roman" pitchFamily="18" charset="0"/>
                <a:cs typeface="Times New Roman" pitchFamily="18" charset="0"/>
              </a:rPr>
              <a:t>i</a:t>
            </a:r>
            <a:r>
              <a:rPr lang="en-US" altLang="zh-CN" sz="2800" b="1" kern="0" dirty="0">
                <a:solidFill>
                  <a:srgbClr val="000000"/>
                </a:solidFill>
                <a:latin typeface="Times New Roman" pitchFamily="18" charset="0"/>
                <a:cs typeface="Times New Roman" pitchFamily="18" charset="0"/>
              </a:rPr>
              <a:t>][k]+D[k][j]; </a:t>
            </a:r>
            <a:br>
              <a:rPr lang="en-US" altLang="zh-CN" sz="2800" b="1" kern="0" dirty="0">
                <a:solidFill>
                  <a:srgbClr val="000000"/>
                </a:solidFill>
                <a:latin typeface="Times New Roman" pitchFamily="18" charset="0"/>
                <a:cs typeface="Times New Roman" pitchFamily="18" charset="0"/>
              </a:rPr>
            </a:br>
            <a:r>
              <a:rPr lang="zh-CN" altLang="en-US" sz="2800" b="1" kern="0" dirty="0">
                <a:solidFill>
                  <a:srgbClr val="000000"/>
                </a:solidFill>
                <a:latin typeface="Times New Roman" pitchFamily="18" charset="0"/>
                <a:cs typeface="Times New Roman" pitchFamily="18" charset="0"/>
              </a:rPr>
              <a:t>  　</a:t>
            </a:r>
            <a:r>
              <a:rPr lang="en-US" altLang="zh-CN" sz="2800" b="1" kern="0" dirty="0">
                <a:solidFill>
                  <a:srgbClr val="000000"/>
                </a:solidFill>
                <a:latin typeface="Times New Roman" pitchFamily="18" charset="0"/>
                <a:cs typeface="Times New Roman" pitchFamily="18" charset="0"/>
              </a:rPr>
              <a:t>}</a:t>
            </a:r>
            <a:br>
              <a:rPr lang="en-US" altLang="zh-CN" sz="2800" b="1" kern="0" dirty="0">
                <a:solidFill>
                  <a:srgbClr val="000000"/>
                </a:solidFill>
                <a:latin typeface="Times New Roman" pitchFamily="18" charset="0"/>
                <a:cs typeface="Times New Roman" pitchFamily="18" charset="0"/>
              </a:rPr>
            </a:br>
            <a:r>
              <a:rPr kumimoji="1" lang="zh-CN" altLang="en-US" sz="2800" b="1" dirty="0">
                <a:solidFill>
                  <a:srgbClr val="0000FF"/>
                </a:solidFill>
                <a:latin typeface="Times New Roman" pitchFamily="18" charset="0"/>
              </a:rPr>
              <a:t>其中 </a:t>
            </a:r>
            <a:r>
              <a:rPr kumimoji="1" lang="en-US" altLang="zh-CN" sz="2800" b="1" dirty="0">
                <a:solidFill>
                  <a:srgbClr val="0000FF"/>
                </a:solidFill>
                <a:latin typeface="Times New Roman" pitchFamily="18" charset="0"/>
              </a:rPr>
              <a:t>k </a:t>
            </a:r>
            <a:r>
              <a:rPr kumimoji="1" lang="zh-CN" altLang="en-US" sz="2800" b="1" dirty="0">
                <a:solidFill>
                  <a:srgbClr val="0000FF"/>
                </a:solidFill>
                <a:latin typeface="Times New Roman" pitchFamily="18" charset="0"/>
              </a:rPr>
              <a:t>表示在路径中新增添考虑的顶点号，</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为路径的起始顶点号，</a:t>
            </a:r>
            <a:r>
              <a:rPr kumimoji="1" lang="en-US" altLang="zh-CN" sz="2800" b="1" dirty="0">
                <a:solidFill>
                  <a:srgbClr val="0000FF"/>
                </a:solidFill>
                <a:latin typeface="Times New Roman" pitchFamily="18" charset="0"/>
              </a:rPr>
              <a:t>j </a:t>
            </a:r>
            <a:r>
              <a:rPr kumimoji="1" lang="zh-CN" altLang="en-US" sz="2800" b="1" dirty="0">
                <a:solidFill>
                  <a:srgbClr val="0000FF"/>
                </a:solidFill>
                <a:latin typeface="Times New Roman" pitchFamily="18" charset="0"/>
              </a:rPr>
              <a:t>为路径的终止顶点号。</a:t>
            </a:r>
          </a:p>
        </p:txBody>
      </p:sp>
      <p:sp>
        <p:nvSpPr>
          <p:cNvPr id="19" name="标题 1">
            <a:extLst>
              <a:ext uri="{FF2B5EF4-FFF2-40B4-BE49-F238E27FC236}">
                <a16:creationId xmlns:a16="http://schemas.microsoft.com/office/drawing/2014/main" id="{F21C2D13-2523-524B-9CD0-ECF36D9B2FC8}"/>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38953559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152</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A2F24A17-CE25-45F1-9CE5-65303A79579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489284" y="1122362"/>
            <a:ext cx="662463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算法思想</a:t>
            </a:r>
            <a:endParaRPr kumimoji="1" lang="zh-CN" altLang="en-US" sz="2800" b="1" dirty="0">
              <a:solidFill>
                <a:srgbClr val="003300"/>
              </a:solidFill>
              <a:latin typeface="Times New Roman" pitchFamily="18" charset="0"/>
              <a:sym typeface="Symbol" pitchFamily="18" charset="2"/>
            </a:endParaRPr>
          </a:p>
        </p:txBody>
      </p:sp>
      <p:sp>
        <p:nvSpPr>
          <p:cNvPr id="17" name="Text Box 4"/>
          <p:cNvSpPr txBox="1">
            <a:spLocks noChangeArrowheads="1"/>
          </p:cNvSpPr>
          <p:nvPr/>
        </p:nvSpPr>
        <p:spPr bwMode="auto">
          <a:xfrm>
            <a:off x="400050" y="1946275"/>
            <a:ext cx="7848600" cy="862012"/>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对顶点进行编号，设顶点为</a:t>
            </a:r>
            <a:r>
              <a:rPr kumimoji="1" lang="en-US" altLang="zh-CN" sz="2800" b="1" dirty="0">
                <a:solidFill>
                  <a:srgbClr val="0000FF"/>
                </a:solidFill>
                <a:latin typeface="Times New Roman" pitchFamily="18" charset="0"/>
              </a:rPr>
              <a:t>0,1,...,n-1</a:t>
            </a:r>
            <a:r>
              <a:rPr kumimoji="1" lang="zh-CN" altLang="en-US" sz="2800" b="1" dirty="0">
                <a:solidFill>
                  <a:srgbClr val="0000FF"/>
                </a:solidFill>
                <a:latin typeface="Times New Roman" pitchFamily="18" charset="0"/>
              </a:rPr>
              <a:t>，</a:t>
            </a:r>
            <a:r>
              <a:rPr kumimoji="1" lang="zh-CN" altLang="en-US" sz="2800" b="1" dirty="0">
                <a:solidFill>
                  <a:srgbClr val="0000FF"/>
                </a:solidFill>
                <a:latin typeface="Times New Roman" pitchFamily="18" charset="0"/>
                <a:sym typeface="Symbol" pitchFamily="18" charset="2"/>
              </a:rPr>
              <a:t>算法仍采用邻接矩阵</a:t>
            </a:r>
            <a:r>
              <a:rPr kumimoji="1" lang="en-US" altLang="zh-CN" sz="2800" b="1" dirty="0" err="1">
                <a:solidFill>
                  <a:srgbClr val="0000FF"/>
                </a:solidFill>
                <a:latin typeface="Times New Roman" pitchFamily="18" charset="0"/>
                <a:sym typeface="Symbol" pitchFamily="18" charset="2"/>
              </a:rPr>
              <a:t>G.arcs</a:t>
            </a:r>
            <a:r>
              <a:rPr kumimoji="1" lang="en-US" altLang="zh-CN" sz="2800" b="1" dirty="0">
                <a:solidFill>
                  <a:srgbClr val="0000FF"/>
                </a:solidFill>
                <a:latin typeface="Times New Roman" pitchFamily="18" charset="0"/>
                <a:sym typeface="Symbol" pitchFamily="18" charset="2"/>
              </a:rPr>
              <a:t>[n][n]</a:t>
            </a:r>
            <a:r>
              <a:rPr kumimoji="1" lang="zh-CN" altLang="en-US" sz="2800" b="1" dirty="0">
                <a:solidFill>
                  <a:srgbClr val="0000FF"/>
                </a:solidFill>
                <a:latin typeface="Times New Roman" pitchFamily="18" charset="0"/>
                <a:sym typeface="Symbol" pitchFamily="18" charset="2"/>
              </a:rPr>
              <a:t>表示有向网络</a:t>
            </a:r>
            <a:r>
              <a:rPr kumimoji="1" lang="en-US" altLang="zh-CN" sz="2800" b="1" dirty="0">
                <a:solidFill>
                  <a:srgbClr val="0000FF"/>
                </a:solidFill>
                <a:latin typeface="Times New Roman" pitchFamily="18" charset="0"/>
                <a:sym typeface="Symbol" pitchFamily="18" charset="2"/>
              </a:rPr>
              <a:t>.</a:t>
            </a:r>
          </a:p>
        </p:txBody>
      </p:sp>
      <p:sp>
        <p:nvSpPr>
          <p:cNvPr id="14" name="Text Box 6"/>
          <p:cNvSpPr txBox="1">
            <a:spLocks noChangeArrowheads="1"/>
          </p:cNvSpPr>
          <p:nvPr/>
        </p:nvSpPr>
        <p:spPr bwMode="auto">
          <a:xfrm>
            <a:off x="790575" y="2898775"/>
            <a:ext cx="752475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itchFamily="18" charset="0"/>
                <a:ea typeface="宋体" pitchFamily="2" charset="-122"/>
              </a:defRPr>
            </a:lvl1pPr>
            <a:lvl2pPr marL="914400" indent="-457200" algn="l">
              <a:defRPr kumimoji="1" sz="2400">
                <a:solidFill>
                  <a:schemeClr val="tx1"/>
                </a:solidFill>
                <a:latin typeface="Times New Roman" pitchFamily="18" charset="0"/>
                <a:ea typeface="宋体" pitchFamily="2" charset="-122"/>
              </a:defRPr>
            </a:lvl2pPr>
            <a:lvl3pPr marL="1371600" indent="-457200" algn="l">
              <a:defRPr kumimoji="1" sz="2400">
                <a:solidFill>
                  <a:schemeClr val="tx1"/>
                </a:solidFill>
                <a:latin typeface="Times New Roman" pitchFamily="18" charset="0"/>
                <a:ea typeface="宋体" pitchFamily="2" charset="-122"/>
              </a:defRPr>
            </a:lvl3pPr>
            <a:lvl4pPr marL="1828800" indent="-457200" algn="l">
              <a:defRPr kumimoji="1" sz="2400">
                <a:solidFill>
                  <a:schemeClr val="tx1"/>
                </a:solidFill>
                <a:latin typeface="Times New Roman" pitchFamily="18" charset="0"/>
                <a:ea typeface="宋体" pitchFamily="2" charset="-122"/>
              </a:defRPr>
            </a:lvl4pPr>
            <a:lvl5pPr marL="2286000" indent="-457200" algn="l">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marR="0" lvl="0" indent="-457200" algn="just" defTabSz="914400" eaLnBrk="1" fontAlgn="base" latinLnBrk="0" hangingPunct="1">
              <a:lnSpc>
                <a:spcPct val="13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D</a:t>
            </a:r>
            <a:r>
              <a:rPr kumimoji="1" lang="en-US" altLang="zh-CN" sz="2800" b="1" i="0" u="none" strike="noStrike" kern="0" cap="none" spc="0" normalizeH="0" baseline="30000" noProof="0" dirty="0">
                <a:ln>
                  <a:noFill/>
                </a:ln>
                <a:solidFill>
                  <a:srgbClr val="0000FF"/>
                </a:solidFill>
                <a:effectLst/>
                <a:uLnTx/>
                <a:uFillTx/>
                <a:latin typeface="Times New Roman" pitchFamily="18" charset="0"/>
                <a:ea typeface="宋体" pitchFamily="2" charset="-122"/>
                <a:sym typeface="Symbol" pitchFamily="18" charset="2"/>
              </a:rPr>
              <a:t>(-1)</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[n][n]</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表示中间不经过任何点的最短路径；它就是邻接距阵</a:t>
            </a: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宋体" pitchFamily="2" charset="-122"/>
                <a:sym typeface="Symbol" pitchFamily="18" charset="2"/>
              </a:rPr>
              <a:t>G.arcs</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[n][n]</a:t>
            </a:r>
            <a:r>
              <a:rPr kumimoji="1" lang="en-US" altLang="zh-CN" sz="2800" b="0"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 </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a:t>
            </a:r>
          </a:p>
          <a:p>
            <a:pPr marL="457200" marR="0" lvl="0" indent="-457200" algn="just" defTabSz="914400" eaLnBrk="1" fontAlgn="base" latinLnBrk="0" hangingPunct="1">
              <a:lnSpc>
                <a:spcPct val="13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D</a:t>
            </a:r>
            <a:r>
              <a:rPr kumimoji="1" lang="en-US" altLang="zh-CN" sz="2800" b="1" i="0" u="none" strike="noStrike" kern="0" cap="none" spc="0" normalizeH="0" baseline="30000" noProof="0" dirty="0">
                <a:ln>
                  <a:noFill/>
                </a:ln>
                <a:solidFill>
                  <a:srgbClr val="0000FF"/>
                </a:solidFill>
                <a:effectLst/>
                <a:uLnTx/>
                <a:uFillTx/>
                <a:latin typeface="Times New Roman" pitchFamily="18" charset="0"/>
                <a:ea typeface="宋体" pitchFamily="2" charset="-122"/>
                <a:sym typeface="Symbol" pitchFamily="18" charset="2"/>
              </a:rPr>
              <a:t>(0)</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[n][n]</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中间只允许经过</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0</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的最短路径；</a:t>
            </a:r>
          </a:p>
          <a:p>
            <a:pPr marL="457200" marR="0" lvl="0" indent="-457200" algn="just" defTabSz="914400" eaLnBrk="1" fontAlgn="base" latinLnBrk="0" hangingPunct="1">
              <a:lnSpc>
                <a:spcPct val="13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D</a:t>
            </a:r>
            <a:r>
              <a:rPr kumimoji="1" lang="en-US" altLang="zh-CN" sz="2800" b="1" i="0" u="none" strike="noStrike" kern="0" cap="none" spc="0" normalizeH="0" baseline="30000" noProof="0" dirty="0">
                <a:ln>
                  <a:noFill/>
                </a:ln>
                <a:solidFill>
                  <a:srgbClr val="0000FF"/>
                </a:solidFill>
                <a:effectLst/>
                <a:uLnTx/>
                <a:uFillTx/>
                <a:latin typeface="Times New Roman" pitchFamily="18" charset="0"/>
                <a:ea typeface="宋体" pitchFamily="2" charset="-122"/>
                <a:sym typeface="Symbol" pitchFamily="18" charset="2"/>
              </a:rPr>
              <a:t>(1)</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[n][n]</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中间只允许经过</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0</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1</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的最短路径；</a:t>
            </a:r>
          </a:p>
          <a:p>
            <a:pPr marL="457200" marR="0" lvl="0" indent="-457200" algn="just" defTabSz="914400" eaLnBrk="1" fontAlgn="base" latinLnBrk="0" hangingPunct="1">
              <a:lnSpc>
                <a:spcPct val="13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        </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a:t>
            </a:r>
          </a:p>
          <a:p>
            <a:pPr marL="457200" marR="0" lvl="0" indent="-457200" algn="just" defTabSz="914400" eaLnBrk="1" fontAlgn="base" latinLnBrk="0" hangingPunct="1">
              <a:lnSpc>
                <a:spcPct val="13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D</a:t>
            </a:r>
            <a:r>
              <a:rPr kumimoji="1" lang="en-US" altLang="zh-CN" sz="2800" b="1" i="0" u="none" strike="noStrike" kern="0" cap="none" spc="0" normalizeH="0" baseline="30000" noProof="0" dirty="0">
                <a:ln>
                  <a:noFill/>
                </a:ln>
                <a:solidFill>
                  <a:srgbClr val="0000FF"/>
                </a:solidFill>
                <a:effectLst/>
                <a:uLnTx/>
                <a:uFillTx/>
                <a:latin typeface="Times New Roman" pitchFamily="18" charset="0"/>
                <a:ea typeface="宋体" pitchFamily="2" charset="-122"/>
                <a:sym typeface="Symbol" pitchFamily="18" charset="2"/>
              </a:rPr>
              <a:t>( n-1)</a:t>
            </a: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[n][n],</a:t>
            </a: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宋体" pitchFamily="2" charset="-122"/>
                <a:sym typeface="Symbol" pitchFamily="18" charset="2"/>
              </a:rPr>
              <a:t>中间可经过所有顶点的最短路径。    </a:t>
            </a:r>
          </a:p>
        </p:txBody>
      </p:sp>
      <p:sp>
        <p:nvSpPr>
          <p:cNvPr id="18" name="标题 1">
            <a:extLst>
              <a:ext uri="{FF2B5EF4-FFF2-40B4-BE49-F238E27FC236}">
                <a16:creationId xmlns:a16="http://schemas.microsoft.com/office/drawing/2014/main" id="{62471B0F-EE1F-8246-8EF6-589432E00477}"/>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344869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153</a:t>
            </a:fld>
            <a:endParaRPr lang="zh-CN" altLang="en-US" b="1" dirty="0">
              <a:solidFill>
                <a:srgbClr val="F79646">
                  <a:lumMod val="75000"/>
                </a:srgbClr>
              </a:solidFill>
            </a:endParaRPr>
          </a:p>
        </p:txBody>
      </p:sp>
      <p:sp>
        <p:nvSpPr>
          <p:cNvPr id="5" name="页脚占位符 4"/>
          <p:cNvSpPr>
            <a:spLocks noGrp="1"/>
          </p:cNvSpPr>
          <p:nvPr>
            <p:ph type="ftr" sz="quarter" idx="4294967295"/>
          </p:nvPr>
        </p:nvSpPr>
        <p:spPr>
          <a:xfrm>
            <a:off x="0" y="6356350"/>
            <a:ext cx="2895600" cy="365125"/>
          </a:xfrm>
          <a:prstGeom prst="rect">
            <a:avLst/>
          </a:prstGeom>
        </p:spPr>
        <p:txBody>
          <a:bodyPr/>
          <a:lstStyle/>
          <a:p>
            <a:r>
              <a:rPr lang="zh-CN" altLang="en-US" b="1">
                <a:solidFill>
                  <a:srgbClr val="F79646">
                    <a:lumMod val="75000"/>
                  </a:srgbClr>
                </a:solidFill>
              </a:rPr>
              <a:t>哈工大（深圳）计算机</a:t>
            </a:r>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0CD6FAD8-9BFE-408A-8ACA-B068CA9A187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2"/>
          <p:cNvGrpSpPr>
            <a:grpSpLocks/>
          </p:cNvGrpSpPr>
          <p:nvPr/>
        </p:nvGrpSpPr>
        <p:grpSpPr bwMode="auto">
          <a:xfrm>
            <a:off x="677863" y="1420813"/>
            <a:ext cx="3322637" cy="2922587"/>
            <a:chOff x="1056" y="672"/>
            <a:chExt cx="3264" cy="3096"/>
          </a:xfrm>
        </p:grpSpPr>
        <p:sp>
          <p:nvSpPr>
            <p:cNvPr id="14" name="Oval 3"/>
            <p:cNvSpPr>
              <a:spLocks noChangeArrowheads="1"/>
            </p:cNvSpPr>
            <p:nvPr/>
          </p:nvSpPr>
          <p:spPr bwMode="auto">
            <a:xfrm>
              <a:off x="2352" y="672"/>
              <a:ext cx="528" cy="480"/>
            </a:xfrm>
            <a:prstGeom prst="ellipse">
              <a:avLst/>
            </a:prstGeom>
            <a:solidFill>
              <a:srgbClr val="DBF5F9"/>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itchFamily="18" charset="0"/>
                </a:rPr>
                <a:t>１</a:t>
              </a:r>
            </a:p>
          </p:txBody>
        </p:sp>
        <p:sp>
          <p:nvSpPr>
            <p:cNvPr id="15" name="Oval 4"/>
            <p:cNvSpPr>
              <a:spLocks noChangeArrowheads="1"/>
            </p:cNvSpPr>
            <p:nvPr/>
          </p:nvSpPr>
          <p:spPr bwMode="auto">
            <a:xfrm>
              <a:off x="1056" y="1728"/>
              <a:ext cx="528" cy="480"/>
            </a:xfrm>
            <a:prstGeom prst="ellipse">
              <a:avLst/>
            </a:prstGeom>
            <a:solidFill>
              <a:srgbClr val="DBF5F9"/>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itchFamily="18" charset="0"/>
                </a:rPr>
                <a:t>２</a:t>
              </a:r>
            </a:p>
          </p:txBody>
        </p:sp>
        <p:sp>
          <p:nvSpPr>
            <p:cNvPr id="16" name="Oval 5"/>
            <p:cNvSpPr>
              <a:spLocks noChangeArrowheads="1"/>
            </p:cNvSpPr>
            <p:nvPr/>
          </p:nvSpPr>
          <p:spPr bwMode="auto">
            <a:xfrm>
              <a:off x="3792" y="1728"/>
              <a:ext cx="528" cy="480"/>
            </a:xfrm>
            <a:prstGeom prst="ellipse">
              <a:avLst/>
            </a:prstGeom>
            <a:solidFill>
              <a:srgbClr val="DBF5F9"/>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itchFamily="18" charset="0"/>
                </a:rPr>
                <a:t>５</a:t>
              </a:r>
            </a:p>
          </p:txBody>
        </p:sp>
        <p:sp>
          <p:nvSpPr>
            <p:cNvPr id="17" name="Oval 6"/>
            <p:cNvSpPr>
              <a:spLocks noChangeArrowheads="1"/>
            </p:cNvSpPr>
            <p:nvPr/>
          </p:nvSpPr>
          <p:spPr bwMode="auto">
            <a:xfrm>
              <a:off x="1536" y="3072"/>
              <a:ext cx="528" cy="480"/>
            </a:xfrm>
            <a:prstGeom prst="ellipse">
              <a:avLst/>
            </a:prstGeom>
            <a:solidFill>
              <a:srgbClr val="DBF5F9"/>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itchFamily="18" charset="0"/>
                </a:rPr>
                <a:t>３</a:t>
              </a:r>
            </a:p>
          </p:txBody>
        </p:sp>
        <p:sp>
          <p:nvSpPr>
            <p:cNvPr id="18" name="Oval 7"/>
            <p:cNvSpPr>
              <a:spLocks noChangeArrowheads="1"/>
            </p:cNvSpPr>
            <p:nvPr/>
          </p:nvSpPr>
          <p:spPr bwMode="auto">
            <a:xfrm>
              <a:off x="3120" y="3072"/>
              <a:ext cx="528" cy="480"/>
            </a:xfrm>
            <a:prstGeom prst="ellipse">
              <a:avLst/>
            </a:prstGeom>
            <a:solidFill>
              <a:srgbClr val="DBF5F9"/>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itchFamily="18" charset="0"/>
                </a:rPr>
                <a:t>４</a:t>
              </a:r>
            </a:p>
          </p:txBody>
        </p:sp>
        <p:sp>
          <p:nvSpPr>
            <p:cNvPr id="19" name="Line 8"/>
            <p:cNvSpPr>
              <a:spLocks noChangeShapeType="1"/>
            </p:cNvSpPr>
            <p:nvPr/>
          </p:nvSpPr>
          <p:spPr bwMode="auto">
            <a:xfrm flipH="1">
              <a:off x="1488" y="1056"/>
              <a:ext cx="912" cy="768"/>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Line 9"/>
            <p:cNvSpPr>
              <a:spLocks noChangeShapeType="1"/>
            </p:cNvSpPr>
            <p:nvPr/>
          </p:nvSpPr>
          <p:spPr bwMode="auto">
            <a:xfrm>
              <a:off x="1440" y="2208"/>
              <a:ext cx="288" cy="864"/>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10"/>
            <p:cNvSpPr>
              <a:spLocks noChangeShapeType="1"/>
            </p:cNvSpPr>
            <p:nvPr/>
          </p:nvSpPr>
          <p:spPr bwMode="auto">
            <a:xfrm>
              <a:off x="2832" y="1056"/>
              <a:ext cx="1008" cy="768"/>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Line 11"/>
            <p:cNvSpPr>
              <a:spLocks noChangeShapeType="1"/>
            </p:cNvSpPr>
            <p:nvPr/>
          </p:nvSpPr>
          <p:spPr bwMode="auto">
            <a:xfrm>
              <a:off x="2688" y="1152"/>
              <a:ext cx="624" cy="1920"/>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Line 12"/>
            <p:cNvSpPr>
              <a:spLocks noChangeShapeType="1"/>
            </p:cNvSpPr>
            <p:nvPr/>
          </p:nvSpPr>
          <p:spPr bwMode="auto">
            <a:xfrm flipV="1">
              <a:off x="2016" y="2064"/>
              <a:ext cx="1824" cy="1104"/>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13"/>
            <p:cNvSpPr>
              <a:spLocks noChangeShapeType="1"/>
            </p:cNvSpPr>
            <p:nvPr/>
          </p:nvSpPr>
          <p:spPr bwMode="auto">
            <a:xfrm flipV="1">
              <a:off x="3552" y="2208"/>
              <a:ext cx="432" cy="912"/>
            </a:xfrm>
            <a:prstGeom prst="line">
              <a:avLst/>
            </a:prstGeom>
            <a:noFill/>
            <a:ln w="9525">
              <a:solidFill>
                <a:srgbClr val="000000"/>
              </a:solidFill>
              <a:round/>
              <a:headEnd/>
              <a:tailEnd type="triangle" w="lg"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5" name="Line 14"/>
            <p:cNvSpPr>
              <a:spLocks noChangeShapeType="1"/>
            </p:cNvSpPr>
            <p:nvPr/>
          </p:nvSpPr>
          <p:spPr bwMode="auto">
            <a:xfrm flipH="1">
              <a:off x="2064" y="3312"/>
              <a:ext cx="1056" cy="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Text Box 15"/>
            <p:cNvSpPr txBox="1">
              <a:spLocks noChangeArrowheads="1"/>
            </p:cNvSpPr>
            <p:nvPr/>
          </p:nvSpPr>
          <p:spPr bwMode="auto">
            <a:xfrm>
              <a:off x="1152" y="2496"/>
              <a:ext cx="529"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50</a:t>
              </a:r>
            </a:p>
          </p:txBody>
        </p:sp>
        <p:sp>
          <p:nvSpPr>
            <p:cNvPr id="27" name="Text Box 16"/>
            <p:cNvSpPr txBox="1">
              <a:spLocks noChangeArrowheads="1"/>
            </p:cNvSpPr>
            <p:nvPr/>
          </p:nvSpPr>
          <p:spPr bwMode="auto">
            <a:xfrm>
              <a:off x="2208" y="2544"/>
              <a:ext cx="529"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10</a:t>
              </a:r>
            </a:p>
          </p:txBody>
        </p:sp>
        <p:sp>
          <p:nvSpPr>
            <p:cNvPr id="28" name="Text Box 17"/>
            <p:cNvSpPr txBox="1">
              <a:spLocks noChangeArrowheads="1"/>
            </p:cNvSpPr>
            <p:nvPr/>
          </p:nvSpPr>
          <p:spPr bwMode="auto">
            <a:xfrm>
              <a:off x="2833" y="1776"/>
              <a:ext cx="527"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30</a:t>
              </a:r>
            </a:p>
          </p:txBody>
        </p:sp>
        <p:sp>
          <p:nvSpPr>
            <p:cNvPr id="29" name="Text Box 18"/>
            <p:cNvSpPr txBox="1">
              <a:spLocks noChangeArrowheads="1"/>
            </p:cNvSpPr>
            <p:nvPr/>
          </p:nvSpPr>
          <p:spPr bwMode="auto">
            <a:xfrm>
              <a:off x="1632" y="1199"/>
              <a:ext cx="529"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10</a:t>
              </a:r>
            </a:p>
          </p:txBody>
        </p:sp>
        <p:sp>
          <p:nvSpPr>
            <p:cNvPr id="30" name="Text Box 19"/>
            <p:cNvSpPr txBox="1">
              <a:spLocks noChangeArrowheads="1"/>
            </p:cNvSpPr>
            <p:nvPr/>
          </p:nvSpPr>
          <p:spPr bwMode="auto">
            <a:xfrm>
              <a:off x="2353" y="3312"/>
              <a:ext cx="527"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20</a:t>
              </a:r>
            </a:p>
          </p:txBody>
        </p:sp>
        <p:sp>
          <p:nvSpPr>
            <p:cNvPr id="31" name="Text Box 20"/>
            <p:cNvSpPr txBox="1">
              <a:spLocks noChangeArrowheads="1"/>
            </p:cNvSpPr>
            <p:nvPr/>
          </p:nvSpPr>
          <p:spPr bwMode="auto">
            <a:xfrm>
              <a:off x="3601" y="2591"/>
              <a:ext cx="527" cy="45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60</a:t>
              </a:r>
            </a:p>
          </p:txBody>
        </p:sp>
        <p:sp>
          <p:nvSpPr>
            <p:cNvPr id="32" name="Text Box 21"/>
            <p:cNvSpPr txBox="1">
              <a:spLocks noChangeArrowheads="1"/>
            </p:cNvSpPr>
            <p:nvPr/>
          </p:nvSpPr>
          <p:spPr bwMode="auto">
            <a:xfrm>
              <a:off x="3264" y="1199"/>
              <a:ext cx="720" cy="489"/>
            </a:xfrm>
            <a:prstGeom prst="rect">
              <a:avLst/>
            </a:prstGeom>
            <a:noFill/>
            <a:ln w="9525">
              <a:noFill/>
              <a:miter lim="800000"/>
              <a:headEnd/>
              <a:tailEnd/>
            </a:ln>
          </p:spPr>
          <p:txBody>
            <a:bodyPr wrap="squar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Times New Roman" pitchFamily="18" charset="0"/>
                </a:rPr>
                <a:t>100</a:t>
              </a:r>
            </a:p>
          </p:txBody>
        </p:sp>
      </p:grpSp>
      <p:graphicFrame>
        <p:nvGraphicFramePr>
          <p:cNvPr id="33" name="Object 2"/>
          <p:cNvGraphicFramePr>
            <a:graphicFrameLocks noChangeAspect="1"/>
          </p:cNvGraphicFramePr>
          <p:nvPr>
            <p:extLst>
              <p:ext uri="{D42A27DB-BD31-4B8C-83A1-F6EECF244321}">
                <p14:modId xmlns:p14="http://schemas.microsoft.com/office/powerpoint/2010/main" val="1954646209"/>
              </p:ext>
            </p:extLst>
          </p:nvPr>
        </p:nvGraphicFramePr>
        <p:xfrm>
          <a:off x="4470400" y="949325"/>
          <a:ext cx="3959225" cy="2424112"/>
        </p:xfrm>
        <a:graphic>
          <a:graphicData uri="http://schemas.openxmlformats.org/presentationml/2006/ole">
            <mc:AlternateContent xmlns:mc="http://schemas.openxmlformats.org/markup-compatibility/2006">
              <mc:Choice xmlns:v="urn:schemas-microsoft-com:vml" Requires="v">
                <p:oleObj spid="_x0000_s59262" name="Equation" r:id="rId5" imgW="1866600" imgH="1143000" progId="Equation.3">
                  <p:embed/>
                </p:oleObj>
              </mc:Choice>
              <mc:Fallback>
                <p:oleObj name="Equation" r:id="rId5" imgW="1866600" imgH="1143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0400" y="949325"/>
                        <a:ext cx="3959225" cy="242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
          <p:cNvGraphicFramePr>
            <a:graphicFrameLocks noChangeAspect="1"/>
          </p:cNvGraphicFramePr>
          <p:nvPr>
            <p:extLst>
              <p:ext uri="{D42A27DB-BD31-4B8C-83A1-F6EECF244321}">
                <p14:modId xmlns:p14="http://schemas.microsoft.com/office/powerpoint/2010/main" val="714163982"/>
              </p:ext>
            </p:extLst>
          </p:nvPr>
        </p:nvGraphicFramePr>
        <p:xfrm>
          <a:off x="401638" y="4273550"/>
          <a:ext cx="3598862" cy="2203450"/>
        </p:xfrm>
        <a:graphic>
          <a:graphicData uri="http://schemas.openxmlformats.org/presentationml/2006/ole">
            <mc:AlternateContent xmlns:mc="http://schemas.openxmlformats.org/markup-compatibility/2006">
              <mc:Choice xmlns:v="urn:schemas-microsoft-com:vml" Requires="v">
                <p:oleObj spid="_x0000_s59263" name="Equation" r:id="rId7" imgW="1866600" imgH="1143000" progId="Equation.3">
                  <p:embed/>
                </p:oleObj>
              </mc:Choice>
              <mc:Fallback>
                <p:oleObj name="Equation" r:id="rId7" imgW="1866600" imgH="1143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38" y="4273550"/>
                        <a:ext cx="3598862" cy="220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 Box 24"/>
          <p:cNvSpPr txBox="1">
            <a:spLocks noChangeArrowheads="1"/>
          </p:cNvSpPr>
          <p:nvPr/>
        </p:nvSpPr>
        <p:spPr bwMode="auto">
          <a:xfrm>
            <a:off x="71438" y="6396037"/>
            <a:ext cx="3897312" cy="461963"/>
          </a:xfrm>
          <a:prstGeom prst="rect">
            <a:avLst/>
          </a:prstGeom>
          <a:solidFill>
            <a:srgbClr val="DBF5F9"/>
          </a:solidFill>
          <a:ln w="9525">
            <a:noFill/>
            <a:miter lim="800000"/>
            <a:headEnd/>
            <a:tailEnd/>
          </a:ln>
        </p:spPr>
        <p:txBody>
          <a:bodyPr wrap="non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3333FF"/>
                </a:solidFill>
                <a:effectLst/>
                <a:uLnTx/>
                <a:uFillTx/>
                <a:latin typeface="Times New Roman" pitchFamily="18" charset="0"/>
              </a:rPr>
              <a:t>可以经过第二个点后的矩阵</a:t>
            </a:r>
          </a:p>
        </p:txBody>
      </p:sp>
      <p:graphicFrame>
        <p:nvGraphicFramePr>
          <p:cNvPr id="36" name="Object 4"/>
          <p:cNvGraphicFramePr>
            <a:graphicFrameLocks noChangeAspect="1"/>
          </p:cNvGraphicFramePr>
          <p:nvPr>
            <p:extLst>
              <p:ext uri="{D42A27DB-BD31-4B8C-83A1-F6EECF244321}">
                <p14:modId xmlns:p14="http://schemas.microsoft.com/office/powerpoint/2010/main" val="1548543355"/>
              </p:ext>
            </p:extLst>
          </p:nvPr>
        </p:nvGraphicFramePr>
        <p:xfrm>
          <a:off x="4762500" y="3865563"/>
          <a:ext cx="3792538" cy="2436812"/>
        </p:xfrm>
        <a:graphic>
          <a:graphicData uri="http://schemas.openxmlformats.org/presentationml/2006/ole">
            <mc:AlternateContent xmlns:mc="http://schemas.openxmlformats.org/markup-compatibility/2006">
              <mc:Choice xmlns:v="urn:schemas-microsoft-com:vml" Requires="v">
                <p:oleObj spid="_x0000_s59264" name="Equation" r:id="rId9" imgW="1777680" imgH="1143000" progId="Equation.DSMT4">
                  <p:embed/>
                </p:oleObj>
              </mc:Choice>
              <mc:Fallback>
                <p:oleObj name="Equation" r:id="rId9" imgW="1777680" imgH="1143000" progId="Equation.DSMT4">
                  <p:embed/>
                  <p:pic>
                    <p:nvPicPr>
                      <p:cNvPr id="0" name=""/>
                      <p:cNvPicPr>
                        <a:picLocks noChangeAspect="1" noChangeArrowheads="1"/>
                      </p:cNvPicPr>
                      <p:nvPr/>
                    </p:nvPicPr>
                    <p:blipFill>
                      <a:blip r:embed="rId10"/>
                      <a:srcRect/>
                      <a:stretch>
                        <a:fillRect/>
                      </a:stretch>
                    </p:blipFill>
                    <p:spPr bwMode="auto">
                      <a:xfrm>
                        <a:off x="4762500" y="3865563"/>
                        <a:ext cx="3792538"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ext uri="{D42A27DB-BD31-4B8C-83A1-F6EECF244321}">
                <p14:modId xmlns:p14="http://schemas.microsoft.com/office/powerpoint/2010/main" val="2704134982"/>
              </p:ext>
            </p:extLst>
          </p:nvPr>
        </p:nvGraphicFramePr>
        <p:xfrm>
          <a:off x="4565650" y="1023938"/>
          <a:ext cx="3656013" cy="2349500"/>
        </p:xfrm>
        <a:graphic>
          <a:graphicData uri="http://schemas.openxmlformats.org/presentationml/2006/ole">
            <mc:AlternateContent xmlns:mc="http://schemas.openxmlformats.org/markup-compatibility/2006">
              <mc:Choice xmlns:v="urn:schemas-microsoft-com:vml" Requires="v">
                <p:oleObj spid="_x0000_s59265" name="Equation" r:id="rId11" imgW="1777680" imgH="1143000" progId="Equation.DSMT4">
                  <p:embed/>
                </p:oleObj>
              </mc:Choice>
              <mc:Fallback>
                <p:oleObj name="Equation" r:id="rId11" imgW="1777680" imgH="1143000" progId="Equation.DSMT4">
                  <p:embed/>
                  <p:pic>
                    <p:nvPicPr>
                      <p:cNvPr id="0" name=""/>
                      <p:cNvPicPr>
                        <a:picLocks noChangeAspect="1" noChangeArrowheads="1"/>
                      </p:cNvPicPr>
                      <p:nvPr/>
                    </p:nvPicPr>
                    <p:blipFill>
                      <a:blip r:embed="rId12"/>
                      <a:srcRect/>
                      <a:stretch>
                        <a:fillRect/>
                      </a:stretch>
                    </p:blipFill>
                    <p:spPr bwMode="auto">
                      <a:xfrm>
                        <a:off x="4565650" y="1023938"/>
                        <a:ext cx="3656013" cy="234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 Box 135"/>
          <p:cNvSpPr txBox="1">
            <a:spLocks noChangeArrowheads="1"/>
          </p:cNvSpPr>
          <p:nvPr/>
        </p:nvSpPr>
        <p:spPr bwMode="auto">
          <a:xfrm>
            <a:off x="297679" y="1027789"/>
            <a:ext cx="4962525" cy="523875"/>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算法思想示例分析</a:t>
            </a:r>
            <a:endParaRPr kumimoji="1" lang="zh-CN" altLang="en-US" sz="2800" b="1" dirty="0">
              <a:solidFill>
                <a:srgbClr val="003300"/>
              </a:solidFill>
              <a:latin typeface="Times New Roman" pitchFamily="18" charset="0"/>
              <a:sym typeface="Symbol" pitchFamily="18" charset="2"/>
            </a:endParaRPr>
          </a:p>
        </p:txBody>
      </p:sp>
      <p:sp>
        <p:nvSpPr>
          <p:cNvPr id="39" name="标题 1">
            <a:extLst>
              <a:ext uri="{FF2B5EF4-FFF2-40B4-BE49-F238E27FC236}">
                <a16:creationId xmlns:a16="http://schemas.microsoft.com/office/drawing/2014/main" id="{785B754D-02CF-E249-BCD8-9CE6BD464195}"/>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365608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nodeType="clickEffect">
                                  <p:stCondLst>
                                    <p:cond delay="0"/>
                                  </p:stCondLst>
                                  <p:childTnLst>
                                    <p:anim calcmode="lin" valueType="num">
                                      <p:cBhvr additive="base">
                                        <p:cTn id="30" dur="500"/>
                                        <p:tgtEl>
                                          <p:spTgt spid="33"/>
                                        </p:tgtEl>
                                        <p:attrNameLst>
                                          <p:attrName>ppt_x</p:attrName>
                                        </p:attrNameLst>
                                      </p:cBhvr>
                                      <p:tavLst>
                                        <p:tav tm="0">
                                          <p:val>
                                            <p:strVal val="ppt_x"/>
                                          </p:val>
                                        </p:tav>
                                        <p:tav tm="100000">
                                          <p:val>
                                            <p:strVal val="1+ppt_w/2"/>
                                          </p:val>
                                        </p:tav>
                                      </p:tavLst>
                                    </p:anim>
                                    <p:anim calcmode="lin" valueType="num">
                                      <p:cBhvr additive="base">
                                        <p:cTn id="31" dur="500"/>
                                        <p:tgtEl>
                                          <p:spTgt spid="33"/>
                                        </p:tgtEl>
                                        <p:attrNameLst>
                                          <p:attrName>ppt_y</p:attrName>
                                        </p:attrNameLst>
                                      </p:cBhvr>
                                      <p:tavLst>
                                        <p:tav tm="0">
                                          <p:val>
                                            <p:strVal val="ppt_y"/>
                                          </p:val>
                                        </p:tav>
                                        <p:tav tm="100000">
                                          <p:val>
                                            <p:strVal val="ppt_y"/>
                                          </p:val>
                                        </p:tav>
                                      </p:tavLst>
                                    </p:anim>
                                    <p:set>
                                      <p:cBhvr>
                                        <p:cTn id="32" dur="1" fill="hold">
                                          <p:stCondLst>
                                            <p:cond delay="499"/>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154</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A94C7621-5013-40C7-9A27-A2476943D32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2"/>
          <p:cNvSpPr>
            <a:spLocks noChangeArrowheads="1"/>
          </p:cNvSpPr>
          <p:nvPr/>
        </p:nvSpPr>
        <p:spPr bwMode="auto">
          <a:xfrm>
            <a:off x="539750" y="4995863"/>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B</a:t>
            </a:r>
          </a:p>
        </p:txBody>
      </p:sp>
      <p:sp>
        <p:nvSpPr>
          <p:cNvPr id="40" name="Oval 3"/>
          <p:cNvSpPr>
            <a:spLocks noChangeArrowheads="1"/>
          </p:cNvSpPr>
          <p:nvPr/>
        </p:nvSpPr>
        <p:spPr bwMode="auto">
          <a:xfrm>
            <a:off x="1476375" y="5859463"/>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C</a:t>
            </a:r>
          </a:p>
        </p:txBody>
      </p:sp>
      <p:sp>
        <p:nvSpPr>
          <p:cNvPr id="41" name="Oval 4"/>
          <p:cNvSpPr>
            <a:spLocks noChangeArrowheads="1"/>
          </p:cNvSpPr>
          <p:nvPr/>
        </p:nvSpPr>
        <p:spPr bwMode="auto">
          <a:xfrm>
            <a:off x="1547813" y="4346575"/>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A</a:t>
            </a:r>
          </a:p>
        </p:txBody>
      </p:sp>
      <p:sp>
        <p:nvSpPr>
          <p:cNvPr id="42" name="Oval 5"/>
          <p:cNvSpPr>
            <a:spLocks noChangeArrowheads="1"/>
          </p:cNvSpPr>
          <p:nvPr/>
        </p:nvSpPr>
        <p:spPr bwMode="auto">
          <a:xfrm>
            <a:off x="2484438" y="5067300"/>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D</a:t>
            </a:r>
          </a:p>
        </p:txBody>
      </p:sp>
      <p:sp>
        <p:nvSpPr>
          <p:cNvPr id="43" name="Text Box 6"/>
          <p:cNvSpPr txBox="1">
            <a:spLocks noChangeArrowheads="1"/>
          </p:cNvSpPr>
          <p:nvPr/>
        </p:nvSpPr>
        <p:spPr bwMode="auto">
          <a:xfrm>
            <a:off x="539750" y="2774950"/>
            <a:ext cx="2500313" cy="85407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800" b="1">
                <a:solidFill>
                  <a:srgbClr val="000000"/>
                </a:solidFill>
                <a:latin typeface="Tahoma" pitchFamily="34" charset="0"/>
                <a:ea typeface="楷体_GB2312" pitchFamily="49" charset="-122"/>
              </a:rPr>
              <a:t>求下图各顶点之</a:t>
            </a:r>
          </a:p>
          <a:p>
            <a:pPr fontAlgn="base">
              <a:spcBef>
                <a:spcPct val="0"/>
              </a:spcBef>
              <a:spcAft>
                <a:spcPct val="0"/>
              </a:spcAft>
            </a:pPr>
            <a:r>
              <a:rPr kumimoji="1" lang="zh-CN" altLang="en-US" sz="2800" b="1">
                <a:solidFill>
                  <a:srgbClr val="000000"/>
                </a:solidFill>
                <a:latin typeface="Tahoma" pitchFamily="34" charset="0"/>
                <a:ea typeface="楷体_GB2312" pitchFamily="49" charset="-122"/>
              </a:rPr>
              <a:t>间的最短路径</a:t>
            </a:r>
          </a:p>
        </p:txBody>
      </p:sp>
      <p:sp>
        <p:nvSpPr>
          <p:cNvPr id="44" name="Line 7"/>
          <p:cNvSpPr>
            <a:spLocks noChangeShapeType="1"/>
          </p:cNvSpPr>
          <p:nvPr/>
        </p:nvSpPr>
        <p:spPr bwMode="auto">
          <a:xfrm>
            <a:off x="755650" y="5356225"/>
            <a:ext cx="720725" cy="576263"/>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8"/>
          <p:cNvSpPr>
            <a:spLocks noChangeShapeType="1"/>
          </p:cNvSpPr>
          <p:nvPr/>
        </p:nvSpPr>
        <p:spPr bwMode="auto">
          <a:xfrm flipV="1">
            <a:off x="1836738" y="5427663"/>
            <a:ext cx="719137" cy="504825"/>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6" name="Line 9"/>
          <p:cNvSpPr>
            <a:spLocks noChangeShapeType="1"/>
          </p:cNvSpPr>
          <p:nvPr/>
        </p:nvSpPr>
        <p:spPr bwMode="auto">
          <a:xfrm flipH="1" flipV="1">
            <a:off x="900113" y="5213350"/>
            <a:ext cx="1584325" cy="7143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7" name="Line 10"/>
          <p:cNvSpPr>
            <a:spLocks noChangeShapeType="1"/>
          </p:cNvSpPr>
          <p:nvPr/>
        </p:nvSpPr>
        <p:spPr bwMode="auto">
          <a:xfrm flipV="1">
            <a:off x="1692275" y="4708525"/>
            <a:ext cx="0" cy="115093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8" name="Line 11"/>
          <p:cNvSpPr>
            <a:spLocks noChangeShapeType="1"/>
          </p:cNvSpPr>
          <p:nvPr/>
        </p:nvSpPr>
        <p:spPr bwMode="auto">
          <a:xfrm flipH="1">
            <a:off x="828675" y="4564063"/>
            <a:ext cx="719138" cy="43180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9" name="Line 12"/>
          <p:cNvSpPr>
            <a:spLocks noChangeShapeType="1"/>
          </p:cNvSpPr>
          <p:nvPr/>
        </p:nvSpPr>
        <p:spPr bwMode="auto">
          <a:xfrm>
            <a:off x="1908175" y="4635500"/>
            <a:ext cx="647700" cy="43338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cxnSp>
        <p:nvCxnSpPr>
          <p:cNvPr id="50" name="AutoShape 13"/>
          <p:cNvCxnSpPr>
            <a:cxnSpLocks noChangeShapeType="1"/>
            <a:stCxn id="39" idx="0"/>
            <a:endCxn id="41" idx="1"/>
          </p:cNvCxnSpPr>
          <p:nvPr/>
        </p:nvCxnSpPr>
        <p:spPr bwMode="auto">
          <a:xfrm rot="-5400000">
            <a:off x="862013" y="4243387"/>
            <a:ext cx="596900" cy="879475"/>
          </a:xfrm>
          <a:prstGeom prst="curvedConnector3">
            <a:avLst>
              <a:gd name="adj1" fmla="val 144681"/>
            </a:avLst>
          </a:prstGeom>
          <a:noFill/>
          <a:ln w="22225">
            <a:solidFill>
              <a:srgbClr val="000000"/>
            </a:solidFill>
            <a:miter lim="800000"/>
            <a:headEnd/>
            <a:tailEnd type="triangle" w="med" len="med"/>
          </a:ln>
        </p:spPr>
      </p:cxnSp>
      <p:cxnSp>
        <p:nvCxnSpPr>
          <p:cNvPr id="51" name="AutoShape 14"/>
          <p:cNvCxnSpPr>
            <a:cxnSpLocks noChangeShapeType="1"/>
            <a:stCxn id="42" idx="0"/>
            <a:endCxn id="41" idx="7"/>
          </p:cNvCxnSpPr>
          <p:nvPr/>
        </p:nvCxnSpPr>
        <p:spPr bwMode="auto">
          <a:xfrm rot="5400000" flipH="1">
            <a:off x="1926432" y="4314031"/>
            <a:ext cx="668338" cy="809625"/>
          </a:xfrm>
          <a:prstGeom prst="curvedConnector3">
            <a:avLst>
              <a:gd name="adj1" fmla="val 139903"/>
            </a:avLst>
          </a:prstGeom>
          <a:noFill/>
          <a:ln w="22225">
            <a:solidFill>
              <a:srgbClr val="000000"/>
            </a:solidFill>
            <a:miter lim="800000"/>
            <a:headEnd/>
            <a:tailEnd type="triangle" w="med" len="med"/>
          </a:ln>
        </p:spPr>
      </p:cxnSp>
      <p:sp>
        <p:nvSpPr>
          <p:cNvPr id="52" name="Text Box 15"/>
          <p:cNvSpPr txBox="1">
            <a:spLocks noChangeArrowheads="1"/>
          </p:cNvSpPr>
          <p:nvPr/>
        </p:nvSpPr>
        <p:spPr bwMode="auto">
          <a:xfrm>
            <a:off x="900113" y="5588000"/>
            <a:ext cx="177800"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1</a:t>
            </a:r>
          </a:p>
        </p:txBody>
      </p:sp>
      <p:sp>
        <p:nvSpPr>
          <p:cNvPr id="53" name="Text Box 16"/>
          <p:cNvSpPr txBox="1">
            <a:spLocks noChangeArrowheads="1"/>
          </p:cNvSpPr>
          <p:nvPr/>
        </p:nvSpPr>
        <p:spPr bwMode="auto">
          <a:xfrm>
            <a:off x="2173288" y="5673725"/>
            <a:ext cx="177800"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2</a:t>
            </a:r>
          </a:p>
        </p:txBody>
      </p:sp>
      <p:sp>
        <p:nvSpPr>
          <p:cNvPr id="54" name="Text Box 17"/>
          <p:cNvSpPr txBox="1">
            <a:spLocks noChangeArrowheads="1"/>
          </p:cNvSpPr>
          <p:nvPr/>
        </p:nvSpPr>
        <p:spPr bwMode="auto">
          <a:xfrm>
            <a:off x="1908175" y="4881563"/>
            <a:ext cx="1778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2</a:t>
            </a:r>
          </a:p>
        </p:txBody>
      </p:sp>
      <p:sp>
        <p:nvSpPr>
          <p:cNvPr id="55" name="Text Box 18"/>
          <p:cNvSpPr txBox="1">
            <a:spLocks noChangeArrowheads="1"/>
          </p:cNvSpPr>
          <p:nvPr/>
        </p:nvSpPr>
        <p:spPr bwMode="auto">
          <a:xfrm>
            <a:off x="1476375" y="4737100"/>
            <a:ext cx="177800"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3</a:t>
            </a:r>
          </a:p>
        </p:txBody>
      </p:sp>
      <p:sp>
        <p:nvSpPr>
          <p:cNvPr id="56" name="Text Box 19"/>
          <p:cNvSpPr txBox="1">
            <a:spLocks noChangeArrowheads="1"/>
          </p:cNvSpPr>
          <p:nvPr/>
        </p:nvSpPr>
        <p:spPr bwMode="auto">
          <a:xfrm>
            <a:off x="2030413" y="4376738"/>
            <a:ext cx="1778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3</a:t>
            </a:r>
          </a:p>
        </p:txBody>
      </p:sp>
      <p:sp>
        <p:nvSpPr>
          <p:cNvPr id="57" name="Text Box 20"/>
          <p:cNvSpPr txBox="1">
            <a:spLocks noChangeArrowheads="1"/>
          </p:cNvSpPr>
          <p:nvPr/>
        </p:nvSpPr>
        <p:spPr bwMode="auto">
          <a:xfrm>
            <a:off x="1116013" y="4371975"/>
            <a:ext cx="177800"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6</a:t>
            </a:r>
          </a:p>
        </p:txBody>
      </p:sp>
      <p:sp>
        <p:nvSpPr>
          <p:cNvPr id="58" name="Text Box 21"/>
          <p:cNvSpPr txBox="1">
            <a:spLocks noChangeArrowheads="1"/>
          </p:cNvSpPr>
          <p:nvPr/>
        </p:nvSpPr>
        <p:spPr bwMode="auto">
          <a:xfrm>
            <a:off x="684213" y="3938588"/>
            <a:ext cx="1778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5</a:t>
            </a:r>
          </a:p>
        </p:txBody>
      </p:sp>
      <p:sp>
        <p:nvSpPr>
          <p:cNvPr id="59" name="Text Box 22"/>
          <p:cNvSpPr txBox="1">
            <a:spLocks noChangeArrowheads="1"/>
          </p:cNvSpPr>
          <p:nvPr/>
        </p:nvSpPr>
        <p:spPr bwMode="auto">
          <a:xfrm>
            <a:off x="2246313" y="3729038"/>
            <a:ext cx="1778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8</a:t>
            </a:r>
          </a:p>
        </p:txBody>
      </p:sp>
      <p:graphicFrame>
        <p:nvGraphicFramePr>
          <p:cNvPr id="60" name="Group 23"/>
          <p:cNvGraphicFramePr>
            <a:graphicFrameLocks noGrp="1"/>
          </p:cNvGraphicFramePr>
          <p:nvPr>
            <p:extLst>
              <p:ext uri="{D42A27DB-BD31-4B8C-83A1-F6EECF244321}">
                <p14:modId xmlns:p14="http://schemas.microsoft.com/office/powerpoint/2010/main" val="4039136562"/>
              </p:ext>
            </p:extLst>
          </p:nvPr>
        </p:nvGraphicFramePr>
        <p:xfrm>
          <a:off x="6421438" y="4851400"/>
          <a:ext cx="2398712" cy="1608137"/>
        </p:xfrm>
        <a:graphic>
          <a:graphicData uri="http://schemas.openxmlformats.org/drawingml/2006/table">
            <a:tbl>
              <a:tblPr/>
              <a:tblGrid>
                <a:gridCol w="598487">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8487">
                  <a:extLst>
                    <a:ext uri="{9D8B030D-6E8A-4147-A177-3AD203B41FA5}">
                      <a16:colId xmlns:a16="http://schemas.microsoft.com/office/drawing/2014/main" val="20003"/>
                    </a:ext>
                  </a:extLst>
                </a:gridCol>
              </a:tblGrid>
              <a:tr h="36583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0</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6</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rgbClr val="0000FF"/>
                          </a:solidFill>
                          <a:effectLst/>
                          <a:latin typeface="+mn-ea"/>
                          <a:ea typeface="+mn-ea"/>
                        </a:rPr>
                        <a:t>8</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8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rgbClr val="0000FF"/>
                          </a:solidFill>
                          <a:effectLst/>
                          <a:latin typeface="+mn-ea"/>
                          <a:ea typeface="+mn-ea"/>
                        </a:rPr>
                        <a:t>9</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8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8</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1" name="Group 50"/>
          <p:cNvGraphicFramePr>
            <a:graphicFrameLocks noGrp="1"/>
          </p:cNvGraphicFramePr>
          <p:nvPr>
            <p:extLst>
              <p:ext uri="{D42A27DB-BD31-4B8C-83A1-F6EECF244321}">
                <p14:modId xmlns:p14="http://schemas.microsoft.com/office/powerpoint/2010/main" val="200156020"/>
              </p:ext>
            </p:extLst>
          </p:nvPr>
        </p:nvGraphicFramePr>
        <p:xfrm>
          <a:off x="3348038" y="4851400"/>
          <a:ext cx="2881312" cy="1677987"/>
        </p:xfrm>
        <a:graphic>
          <a:graphicData uri="http://schemas.openxmlformats.org/drawingml/2006/table">
            <a:tbl>
              <a:tblPr/>
              <a:tblGrid>
                <a:gridCol w="719137">
                  <a:extLst>
                    <a:ext uri="{9D8B030D-6E8A-4147-A177-3AD203B41FA5}">
                      <a16:colId xmlns:a16="http://schemas.microsoft.com/office/drawing/2014/main" val="20000"/>
                    </a:ext>
                  </a:extLst>
                </a:gridCol>
                <a:gridCol w="722313">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tblGrid>
              <a:tr h="365829">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29">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rgbClr val="0000FF"/>
                          </a:solidFill>
                          <a:effectLst/>
                          <a:latin typeface="Constantia" pitchFamily="18" charset="0"/>
                          <a:ea typeface="宋体" pitchFamily="2" charset="-122"/>
                        </a:rPr>
                        <a:t>BAD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44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rgbClr val="0000FF"/>
                          </a:solidFill>
                          <a:effectLst/>
                          <a:latin typeface="Constantia" pitchFamily="18" charset="0"/>
                          <a:ea typeface="宋体" pitchFamily="2" charset="-122"/>
                        </a:rPr>
                        <a:t>CAB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8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 name="Text Box 77"/>
          <p:cNvSpPr txBox="1">
            <a:spLocks noChangeArrowheads="1"/>
          </p:cNvSpPr>
          <p:nvPr/>
        </p:nvSpPr>
        <p:spPr bwMode="auto">
          <a:xfrm>
            <a:off x="3276600" y="4132263"/>
            <a:ext cx="6119813" cy="427037"/>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800" b="1">
                <a:solidFill>
                  <a:srgbClr val="000000"/>
                </a:solidFill>
                <a:latin typeface="Tahoma" pitchFamily="34" charset="0"/>
                <a:ea typeface="楷体_GB2312" pitchFamily="49" charset="-122"/>
              </a:rPr>
              <a:t>两点之间只允许经过</a:t>
            </a:r>
            <a:r>
              <a:rPr kumimoji="1" lang="en-US" altLang="zh-CN" sz="2800" b="1">
                <a:solidFill>
                  <a:srgbClr val="FF0000"/>
                </a:solidFill>
                <a:latin typeface="Tahoma" pitchFamily="34" charset="0"/>
                <a:ea typeface="楷体_GB2312" pitchFamily="49" charset="-122"/>
              </a:rPr>
              <a:t>A</a:t>
            </a:r>
            <a:r>
              <a:rPr kumimoji="1" lang="zh-CN" altLang="en-US" sz="2800" b="1">
                <a:solidFill>
                  <a:srgbClr val="FF0000"/>
                </a:solidFill>
                <a:latin typeface="Tahoma" pitchFamily="34" charset="0"/>
                <a:ea typeface="楷体_GB2312" pitchFamily="49" charset="-122"/>
              </a:rPr>
              <a:t>点</a:t>
            </a:r>
            <a:r>
              <a:rPr kumimoji="1" lang="zh-CN" altLang="en-US" sz="2800" b="1">
                <a:solidFill>
                  <a:srgbClr val="000000"/>
                </a:solidFill>
                <a:latin typeface="Tahoma" pitchFamily="34" charset="0"/>
                <a:ea typeface="楷体_GB2312" pitchFamily="49" charset="-122"/>
              </a:rPr>
              <a:t>的距阵</a:t>
            </a:r>
            <a:r>
              <a:rPr kumimoji="1" lang="en-US" altLang="zh-CN" sz="2800" b="1">
                <a:solidFill>
                  <a:srgbClr val="000000"/>
                </a:solidFill>
                <a:latin typeface="Tahoma" pitchFamily="34" charset="0"/>
                <a:ea typeface="楷体_GB2312" pitchFamily="49" charset="-122"/>
              </a:rPr>
              <a:t>D</a:t>
            </a:r>
            <a:r>
              <a:rPr kumimoji="1" lang="en-US" altLang="zh-CN" sz="2800" b="1" baseline="30000">
                <a:solidFill>
                  <a:srgbClr val="000000"/>
                </a:solidFill>
                <a:latin typeface="Tahoma" pitchFamily="34" charset="0"/>
                <a:ea typeface="楷体_GB2312" pitchFamily="49" charset="-122"/>
              </a:rPr>
              <a:t>(0)</a:t>
            </a:r>
            <a:r>
              <a:rPr kumimoji="1" lang="zh-CN" altLang="en-US" sz="2800" b="1">
                <a:solidFill>
                  <a:srgbClr val="000000"/>
                </a:solidFill>
                <a:latin typeface="Tahoma" pitchFamily="34" charset="0"/>
                <a:ea typeface="楷体_GB2312" pitchFamily="49" charset="-122"/>
              </a:rPr>
              <a:t>：</a:t>
            </a:r>
          </a:p>
        </p:txBody>
      </p:sp>
      <p:graphicFrame>
        <p:nvGraphicFramePr>
          <p:cNvPr id="63" name="Group 78"/>
          <p:cNvGraphicFramePr>
            <a:graphicFrameLocks noGrp="1"/>
          </p:cNvGraphicFramePr>
          <p:nvPr>
            <p:extLst>
              <p:ext uri="{D42A27DB-BD31-4B8C-83A1-F6EECF244321}">
                <p14:modId xmlns:p14="http://schemas.microsoft.com/office/powerpoint/2010/main" val="2648520968"/>
              </p:ext>
            </p:extLst>
          </p:nvPr>
        </p:nvGraphicFramePr>
        <p:xfrm>
          <a:off x="3348038" y="2049463"/>
          <a:ext cx="2881312" cy="1677987"/>
        </p:xfrm>
        <a:graphic>
          <a:graphicData uri="http://schemas.openxmlformats.org/drawingml/2006/table">
            <a:tbl>
              <a:tblPr/>
              <a:tblGrid>
                <a:gridCol w="719137">
                  <a:extLst>
                    <a:ext uri="{9D8B030D-6E8A-4147-A177-3AD203B41FA5}">
                      <a16:colId xmlns:a16="http://schemas.microsoft.com/office/drawing/2014/main" val="20000"/>
                    </a:ext>
                  </a:extLst>
                </a:gridCol>
                <a:gridCol w="722313">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tblGrid>
              <a:tr h="365829">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Constantia" pitchFamily="18" charset="0"/>
                          <a:ea typeface="宋体" pitchFamily="2" charset="-122"/>
                        </a:rPr>
                        <a:t>AA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rgbClr val="FF0000"/>
                          </a:solidFill>
                          <a:effectLst/>
                          <a:latin typeface="Constantia" pitchFamily="18" charset="0"/>
                          <a:ea typeface="宋体" pitchFamily="2" charset="-122"/>
                        </a:rPr>
                        <a:t>AC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AD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29">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BC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rgbClr val="FF0000"/>
                          </a:solidFill>
                          <a:effectLst/>
                          <a:latin typeface="Constantia" pitchFamily="18" charset="0"/>
                          <a:ea typeface="宋体" pitchFamily="2" charset="-122"/>
                        </a:rPr>
                        <a:t>BD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44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rgbClr val="FF0000"/>
                          </a:solidFill>
                          <a:effectLst/>
                          <a:latin typeface="Constantia" pitchFamily="18" charset="0"/>
                          <a:ea typeface="宋体" pitchFamily="2" charset="-122"/>
                        </a:rPr>
                        <a:t>CB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CD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8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DA</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DB</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rgbClr val="FF0000"/>
                          </a:solidFill>
                          <a:effectLst/>
                          <a:latin typeface="Constantia" pitchFamily="18" charset="0"/>
                          <a:ea typeface="宋体" pitchFamily="2" charset="-122"/>
                        </a:rPr>
                        <a:t>DC</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DD</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4" name="Text Box 105"/>
          <p:cNvSpPr txBox="1">
            <a:spLocks noChangeArrowheads="1"/>
          </p:cNvSpPr>
          <p:nvPr/>
        </p:nvSpPr>
        <p:spPr bwMode="auto">
          <a:xfrm>
            <a:off x="4284663" y="1395413"/>
            <a:ext cx="4464050" cy="427037"/>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800" b="1">
                <a:solidFill>
                  <a:srgbClr val="000000"/>
                </a:solidFill>
                <a:latin typeface="Tahoma" pitchFamily="34" charset="0"/>
                <a:ea typeface="楷体_GB2312" pitchFamily="49" charset="-122"/>
              </a:rPr>
              <a:t>两点之间直达的距阵</a:t>
            </a:r>
            <a:r>
              <a:rPr kumimoji="1" lang="en-US" altLang="zh-CN" sz="2800" b="1">
                <a:solidFill>
                  <a:srgbClr val="000000"/>
                </a:solidFill>
                <a:latin typeface="Tahoma" pitchFamily="34" charset="0"/>
                <a:ea typeface="楷体_GB2312" pitchFamily="49" charset="-122"/>
              </a:rPr>
              <a:t>D</a:t>
            </a:r>
            <a:r>
              <a:rPr kumimoji="1" lang="en-US" altLang="zh-CN" sz="2800" b="1" baseline="30000">
                <a:solidFill>
                  <a:srgbClr val="000000"/>
                </a:solidFill>
                <a:latin typeface="Tahoma" pitchFamily="34" charset="0"/>
                <a:ea typeface="楷体_GB2312" pitchFamily="49" charset="-122"/>
              </a:rPr>
              <a:t>(-1)</a:t>
            </a:r>
            <a:r>
              <a:rPr kumimoji="1" lang="zh-CN" altLang="en-US" sz="2800" b="1">
                <a:solidFill>
                  <a:srgbClr val="000000"/>
                </a:solidFill>
                <a:latin typeface="Tahoma" pitchFamily="34" charset="0"/>
                <a:ea typeface="楷体_GB2312" pitchFamily="49" charset="-122"/>
              </a:rPr>
              <a:t>：</a:t>
            </a:r>
          </a:p>
        </p:txBody>
      </p:sp>
      <p:graphicFrame>
        <p:nvGraphicFramePr>
          <p:cNvPr id="65" name="Group 106"/>
          <p:cNvGraphicFramePr>
            <a:graphicFrameLocks noGrp="1"/>
          </p:cNvGraphicFramePr>
          <p:nvPr>
            <p:extLst>
              <p:ext uri="{D42A27DB-BD31-4B8C-83A1-F6EECF244321}">
                <p14:modId xmlns:p14="http://schemas.microsoft.com/office/powerpoint/2010/main" val="1750620434"/>
              </p:ext>
            </p:extLst>
          </p:nvPr>
        </p:nvGraphicFramePr>
        <p:xfrm>
          <a:off x="6494463" y="2043113"/>
          <a:ext cx="2398712" cy="1606549"/>
        </p:xfrm>
        <a:graphic>
          <a:graphicData uri="http://schemas.openxmlformats.org/drawingml/2006/table">
            <a:tbl>
              <a:tblPr/>
              <a:tblGrid>
                <a:gridCol w="598487">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8487">
                  <a:extLst>
                    <a:ext uri="{9D8B030D-6E8A-4147-A177-3AD203B41FA5}">
                      <a16:colId xmlns:a16="http://schemas.microsoft.com/office/drawing/2014/main" val="20003"/>
                    </a:ext>
                  </a:extLst>
                </a:gridCol>
              </a:tblGrid>
              <a:tr h="36583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0</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6</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30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8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8</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mn-ea"/>
                          <a:ea typeface="+mn-ea"/>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mn-ea"/>
                          <a:ea typeface="+mn-ea"/>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 name="Text Box 135"/>
          <p:cNvSpPr txBox="1">
            <a:spLocks noChangeArrowheads="1"/>
          </p:cNvSpPr>
          <p:nvPr/>
        </p:nvSpPr>
        <p:spPr bwMode="auto">
          <a:xfrm>
            <a:off x="142875" y="914400"/>
            <a:ext cx="4962525" cy="523875"/>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Floyd</a:t>
            </a:r>
            <a:r>
              <a:rPr kumimoji="1" lang="zh-CN" altLang="en-US" sz="2800" b="1">
                <a:solidFill>
                  <a:srgbClr val="003300"/>
                </a:solidFill>
                <a:latin typeface="Times New Roman" pitchFamily="18" charset="0"/>
              </a:rPr>
              <a:t>算法思想示例分析</a:t>
            </a:r>
            <a:endParaRPr kumimoji="1" lang="zh-CN" altLang="en-US" sz="2800" b="1">
              <a:solidFill>
                <a:srgbClr val="003300"/>
              </a:solidFill>
              <a:latin typeface="Times New Roman" pitchFamily="18" charset="0"/>
              <a:sym typeface="Symbol" pitchFamily="18" charset="2"/>
            </a:endParaRPr>
          </a:p>
        </p:txBody>
      </p:sp>
      <p:sp>
        <p:nvSpPr>
          <p:cNvPr id="67" name="Oval 136"/>
          <p:cNvSpPr>
            <a:spLocks noChangeArrowheads="1"/>
          </p:cNvSpPr>
          <p:nvPr/>
        </p:nvSpPr>
        <p:spPr bwMode="auto">
          <a:xfrm>
            <a:off x="107950" y="1955800"/>
            <a:ext cx="1143000" cy="592138"/>
          </a:xfrm>
          <a:prstGeom prst="ellipse">
            <a:avLst/>
          </a:prstGeom>
          <a:gradFill rotWithShape="0">
            <a:gsLst>
              <a:gs pos="0">
                <a:srgbClr val="65A865"/>
              </a:gs>
              <a:gs pos="50000">
                <a:srgbClr val="99FF99"/>
              </a:gs>
              <a:gs pos="100000">
                <a:srgbClr val="65A865"/>
              </a:gs>
            </a:gsLst>
            <a:lin ang="18900000" scaled="1"/>
          </a:gradFill>
          <a:ln w="9525">
            <a:solidFill>
              <a:srgbClr val="CCFFCC"/>
            </a:solidFill>
            <a:round/>
            <a:headEnd/>
            <a:tailEnd/>
          </a:ln>
        </p:spPr>
        <p:txBody>
          <a:bodyPr wrap="none" anchor="ctr"/>
          <a:lstStyle/>
          <a:p>
            <a:pPr algn="ctr" fontAlgn="base">
              <a:spcBef>
                <a:spcPct val="0"/>
              </a:spcBef>
              <a:spcAft>
                <a:spcPct val="0"/>
              </a:spcAft>
            </a:pPr>
            <a:r>
              <a:rPr kumimoji="1" lang="zh-CN" altLang="en-US" sz="2800" b="1">
                <a:solidFill>
                  <a:srgbClr val="000000"/>
                </a:solidFill>
                <a:latin typeface="Times New Roman" pitchFamily="18" charset="0"/>
              </a:rPr>
              <a:t>例</a:t>
            </a:r>
          </a:p>
        </p:txBody>
      </p:sp>
      <p:sp>
        <p:nvSpPr>
          <p:cNvPr id="68" name="标题 1">
            <a:extLst>
              <a:ext uri="{FF2B5EF4-FFF2-40B4-BE49-F238E27FC236}">
                <a16:creationId xmlns:a16="http://schemas.microsoft.com/office/drawing/2014/main" id="{3FCA89DE-71E5-F145-94FF-C6607841B4E9}"/>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355962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155</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6DCF09E3-035B-477D-BA4E-B50DF81818C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228600" y="1114425"/>
            <a:ext cx="228600" cy="457200"/>
          </a:xfrm>
          <a:prstGeom prst="rect">
            <a:avLst/>
          </a:prstGeom>
          <a:noFill/>
          <a:ln w="9525">
            <a:noFill/>
            <a:miter lim="800000"/>
            <a:headEnd/>
            <a:tailEnd/>
          </a:ln>
        </p:spPr>
        <p:txBody>
          <a:bodyPr>
            <a:spAutoFit/>
          </a:bodyPr>
          <a:lstStyle/>
          <a:p>
            <a:pPr fontAlgn="base">
              <a:spcBef>
                <a:spcPct val="50000"/>
              </a:spcBef>
              <a:spcAft>
                <a:spcPct val="0"/>
              </a:spcAft>
            </a:pPr>
            <a:endParaRPr kumimoji="1" lang="zh-CN" altLang="zh-CN" sz="2400">
              <a:solidFill>
                <a:srgbClr val="000000"/>
              </a:solidFill>
              <a:latin typeface="Times New Roman" pitchFamily="18" charset="0"/>
            </a:endParaRPr>
          </a:p>
        </p:txBody>
      </p:sp>
      <p:sp>
        <p:nvSpPr>
          <p:cNvPr id="14" name="Text Box 7"/>
          <p:cNvSpPr txBox="1">
            <a:spLocks noChangeArrowheads="1"/>
          </p:cNvSpPr>
          <p:nvPr/>
        </p:nvSpPr>
        <p:spPr bwMode="auto">
          <a:xfrm>
            <a:off x="381000" y="942274"/>
            <a:ext cx="6624638"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Floyd</a:t>
            </a:r>
            <a:r>
              <a:rPr kumimoji="1" lang="zh-CN" altLang="en-US" sz="2800" b="1" dirty="0">
                <a:solidFill>
                  <a:srgbClr val="003300"/>
                </a:solidFill>
                <a:latin typeface="Times New Roman" pitchFamily="18" charset="0"/>
              </a:rPr>
              <a:t>算法</a:t>
            </a:r>
            <a:endParaRPr kumimoji="1" lang="zh-CN" altLang="en-US" sz="2800" b="1" dirty="0">
              <a:solidFill>
                <a:srgbClr val="003300"/>
              </a:solidFill>
              <a:latin typeface="Times New Roman" pitchFamily="18" charset="0"/>
              <a:sym typeface="Symbol" pitchFamily="18" charset="2"/>
            </a:endParaRPr>
          </a:p>
        </p:txBody>
      </p:sp>
      <p:sp>
        <p:nvSpPr>
          <p:cNvPr id="15" name="Text Box 2"/>
          <p:cNvSpPr txBox="1">
            <a:spLocks noChangeArrowheads="1"/>
          </p:cNvSpPr>
          <p:nvPr/>
        </p:nvSpPr>
        <p:spPr bwMode="auto">
          <a:xfrm>
            <a:off x="500062" y="1509846"/>
            <a:ext cx="8143875" cy="4678204"/>
          </a:xfrm>
          <a:prstGeom prst="rect">
            <a:avLst/>
          </a:prstGeom>
          <a:noFill/>
          <a:ln w="9525">
            <a:solidFill>
              <a:srgbClr val="003300"/>
            </a:solidFill>
            <a:miter lim="800000"/>
            <a:headEnd/>
            <a:tailEnd/>
          </a:ln>
        </p:spPr>
        <p:txBody>
          <a:bodyPr>
            <a:spAutoFit/>
          </a:bodyPr>
          <a:lstStyle/>
          <a:p>
            <a:pPr eaLnBrk="0" fontAlgn="base" hangingPunct="0">
              <a:lnSpc>
                <a:spcPct val="80000"/>
              </a:lnSpc>
              <a:spcBef>
                <a:spcPct val="50000"/>
              </a:spcBef>
              <a:spcAft>
                <a:spcPct val="0"/>
              </a:spcAft>
            </a:pPr>
            <a:r>
              <a:rPr kumimoji="1" lang="en-US" altLang="zh-CN" sz="2000" b="1" dirty="0">
                <a:solidFill>
                  <a:srgbClr val="0000FF"/>
                </a:solidFill>
                <a:latin typeface="Times New Roman" pitchFamily="18" charset="0"/>
              </a:rPr>
              <a:t>Void Floyd(</a:t>
            </a:r>
            <a:r>
              <a:rPr kumimoji="1" lang="en-US" altLang="zh-CN" sz="2000" b="1" dirty="0" err="1">
                <a:solidFill>
                  <a:srgbClr val="0000FF"/>
                </a:solidFill>
                <a:latin typeface="Times New Roman" pitchFamily="18" charset="0"/>
              </a:rPr>
              <a:t>A,C,n</a:t>
            </a:r>
            <a:r>
              <a:rPr kumimoji="1" lang="en-US" altLang="zh-CN" sz="2000" b="1" dirty="0">
                <a:solidFill>
                  <a:srgbClr val="0000FF"/>
                </a:solidFill>
                <a:latin typeface="Times New Roman" pitchFamily="18" charset="0"/>
              </a:rPr>
              <a:t>)</a:t>
            </a:r>
          </a:p>
          <a:p>
            <a:pPr eaLnBrk="0" fontAlgn="base" hangingPunct="0">
              <a:lnSpc>
                <a:spcPct val="80000"/>
              </a:lnSpc>
              <a:spcBef>
                <a:spcPct val="50000"/>
              </a:spcBef>
              <a:spcAft>
                <a:spcPct val="0"/>
              </a:spcAft>
            </a:pPr>
            <a:r>
              <a:rPr kumimoji="1" lang="en-US" altLang="zh-CN" sz="2000" b="1" dirty="0">
                <a:solidFill>
                  <a:srgbClr val="0000FF"/>
                </a:solidFill>
                <a:latin typeface="Times New Roman" pitchFamily="18" charset="0"/>
              </a:rPr>
              <a:t>{</a:t>
            </a:r>
          </a:p>
          <a:p>
            <a:pPr eaLnBrk="0" fontAlgn="base" hangingPunct="0">
              <a:lnSpc>
                <a:spcPct val="80000"/>
              </a:lnSpc>
              <a:spcBef>
                <a:spcPct val="5000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for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=1;i&lt;=</a:t>
            </a:r>
            <a:r>
              <a:rPr kumimoji="1" lang="en-US" altLang="zh-CN" sz="2000" b="1" dirty="0" err="1">
                <a:solidFill>
                  <a:srgbClr val="0000FF"/>
                </a:solidFill>
                <a:latin typeface="Times New Roman" pitchFamily="18" charset="0"/>
              </a:rPr>
              <a:t>n;i</a:t>
            </a:r>
            <a:r>
              <a:rPr kumimoji="1" lang="en-US" altLang="zh-CN" sz="2000" b="1" dirty="0">
                <a:solidFill>
                  <a:srgbClr val="0000FF"/>
                </a:solidFill>
                <a:latin typeface="Times New Roman" pitchFamily="18" charset="0"/>
              </a:rPr>
              <a:t>++)</a:t>
            </a:r>
          </a:p>
          <a:p>
            <a:pPr eaLnBrk="0" fontAlgn="base" hangingPunct="0">
              <a:lnSpc>
                <a:spcPct val="80000"/>
              </a:lnSpc>
              <a:spcBef>
                <a:spcPct val="20000"/>
              </a:spcBef>
              <a:spcAft>
                <a:spcPct val="0"/>
              </a:spcAft>
            </a:pPr>
            <a:r>
              <a:rPr kumimoji="1" lang="en-US" altLang="zh-CN" sz="2000" b="1" dirty="0">
                <a:solidFill>
                  <a:srgbClr val="0000FF"/>
                </a:solidFill>
                <a:latin typeface="Times New Roman" pitchFamily="18" charset="0"/>
              </a:rPr>
              <a:t>      for (j=1;j&lt;=n; </a:t>
            </a:r>
            <a:r>
              <a:rPr kumimoji="1" lang="en-US" altLang="zh-CN" sz="2000" b="1" dirty="0" err="1">
                <a:solidFill>
                  <a:srgbClr val="0000FF"/>
                </a:solidFill>
                <a:latin typeface="Times New Roman" pitchFamily="18" charset="0"/>
              </a:rPr>
              <a:t>j++</a:t>
            </a:r>
            <a:r>
              <a:rPr kumimoji="1" lang="en-US" altLang="zh-CN" sz="2000" b="1" dirty="0">
                <a:solidFill>
                  <a:srgbClr val="0000FF"/>
                </a:solidFill>
                <a:latin typeface="Times New Roman" pitchFamily="18" charset="0"/>
              </a:rPr>
              <a:t>)</a:t>
            </a:r>
          </a:p>
          <a:p>
            <a:pPr eaLnBrk="0" fontAlgn="base" hangingPunct="0">
              <a:lnSpc>
                <a:spcPct val="80000"/>
              </a:lnSpc>
              <a:spcBef>
                <a:spcPct val="20000"/>
              </a:spcBef>
              <a:spcAft>
                <a:spcPct val="0"/>
              </a:spcAft>
            </a:pPr>
            <a:r>
              <a:rPr kumimoji="1" lang="en-US" altLang="zh-CN" sz="2000" b="1" dirty="0">
                <a:solidFill>
                  <a:srgbClr val="0000FF"/>
                </a:solidFill>
                <a:latin typeface="Times New Roman" pitchFamily="18" charset="0"/>
              </a:rPr>
              <a:t>            A[</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][j]=C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][j];</a:t>
            </a:r>
          </a:p>
          <a:p>
            <a:pPr eaLnBrk="0" fontAlgn="base" hangingPunct="0">
              <a:lnSpc>
                <a:spcPct val="80000"/>
              </a:lnSpc>
              <a:spcBef>
                <a:spcPct val="20000"/>
              </a:spcBef>
              <a:spcAft>
                <a:spcPct val="0"/>
              </a:spcAft>
            </a:pPr>
            <a:r>
              <a:rPr kumimoji="1" lang="en-US" altLang="zh-CN" sz="2000" b="1" dirty="0">
                <a:solidFill>
                  <a:srgbClr val="0000FF"/>
                </a:solidFill>
                <a:latin typeface="Times New Roman" pitchFamily="18" charset="0"/>
              </a:rPr>
              <a:t>            </a:t>
            </a:r>
            <a:r>
              <a:rPr kumimoji="1" lang="en-US" altLang="zh-CN" sz="2000" b="1" dirty="0">
                <a:solidFill>
                  <a:srgbClr val="000000"/>
                </a:solidFill>
                <a:latin typeface="Times New Roman" pitchFamily="18" charset="0"/>
              </a:rPr>
              <a:t>//A</a:t>
            </a:r>
            <a:r>
              <a:rPr kumimoji="1" lang="zh-CN" altLang="en-US" sz="2000" b="1" dirty="0">
                <a:solidFill>
                  <a:srgbClr val="000000"/>
                </a:solidFill>
                <a:latin typeface="Times New Roman" pitchFamily="18" charset="0"/>
              </a:rPr>
              <a:t>初始化，</a:t>
            </a:r>
            <a:r>
              <a:rPr kumimoji="1" lang="en-US" altLang="zh-CN" sz="2000" b="1" dirty="0">
                <a:solidFill>
                  <a:srgbClr val="000000"/>
                </a:solidFill>
                <a:latin typeface="Times New Roman" pitchFamily="18" charset="0"/>
              </a:rPr>
              <a:t>A</a:t>
            </a:r>
            <a:r>
              <a:rPr kumimoji="1" lang="zh-CN" altLang="en-US" sz="2000" b="1" dirty="0">
                <a:solidFill>
                  <a:srgbClr val="000000"/>
                </a:solidFill>
                <a:latin typeface="Times New Roman" pitchFamily="18" charset="0"/>
              </a:rPr>
              <a:t>表示任意两点之间最短路长的矩阵</a:t>
            </a:r>
          </a:p>
          <a:p>
            <a:pPr eaLnBrk="0" fontAlgn="base" hangingPunct="0">
              <a:lnSpc>
                <a:spcPct val="80000"/>
              </a:lnSpc>
              <a:spcBef>
                <a:spcPct val="2000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//C</a:t>
            </a:r>
            <a:r>
              <a:rPr kumimoji="1" lang="zh-CN" altLang="en-US" sz="2000" b="1" dirty="0">
                <a:solidFill>
                  <a:srgbClr val="000000"/>
                </a:solidFill>
                <a:latin typeface="Times New Roman" pitchFamily="18" charset="0"/>
              </a:rPr>
              <a:t>是有向图</a:t>
            </a:r>
            <a:r>
              <a:rPr kumimoji="1" lang="en-US" altLang="zh-CN" sz="2000" b="1" dirty="0">
                <a:solidFill>
                  <a:srgbClr val="000000"/>
                </a:solidFill>
                <a:latin typeface="Times New Roman" pitchFamily="18" charset="0"/>
              </a:rPr>
              <a:t>G</a:t>
            </a:r>
            <a:r>
              <a:rPr kumimoji="1" lang="zh-CN" altLang="en-US" sz="2000" b="1" dirty="0">
                <a:solidFill>
                  <a:srgbClr val="000000"/>
                </a:solidFill>
                <a:latin typeface="Times New Roman" pitchFamily="18" charset="0"/>
              </a:rPr>
              <a:t>的邻接矩阵</a:t>
            </a:r>
          </a:p>
          <a:p>
            <a:pPr eaLnBrk="0" fontAlgn="base" hangingPunct="0">
              <a:lnSpc>
                <a:spcPct val="80000"/>
              </a:lnSpc>
              <a:spcBef>
                <a:spcPct val="2000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for (k=1;k&lt;=</a:t>
            </a:r>
            <a:r>
              <a:rPr kumimoji="1" lang="en-US" altLang="zh-CN" sz="2000" b="1" dirty="0" err="1">
                <a:solidFill>
                  <a:srgbClr val="0000FF"/>
                </a:solidFill>
                <a:latin typeface="Times New Roman" pitchFamily="18" charset="0"/>
              </a:rPr>
              <a:t>n;k</a:t>
            </a:r>
            <a:r>
              <a:rPr kumimoji="1" lang="en-US" altLang="zh-CN" sz="2000" b="1" dirty="0">
                <a:solidFill>
                  <a:srgbClr val="0000FF"/>
                </a:solidFill>
                <a:latin typeface="Times New Roman" pitchFamily="18" charset="0"/>
              </a:rPr>
              <a:t>++)</a:t>
            </a:r>
          </a:p>
          <a:p>
            <a:pPr fontAlgn="base">
              <a:lnSpc>
                <a:spcPct val="80000"/>
              </a:lnSpc>
              <a:spcBef>
                <a:spcPct val="50000"/>
              </a:spcBef>
              <a:spcAft>
                <a:spcPct val="0"/>
              </a:spcAft>
            </a:pPr>
            <a:r>
              <a:rPr kumimoji="1" lang="en-US" altLang="zh-CN" sz="2000" b="1" dirty="0">
                <a:solidFill>
                  <a:srgbClr val="0000FF"/>
                </a:solidFill>
                <a:latin typeface="Times New Roman" pitchFamily="18" charset="0"/>
              </a:rPr>
              <a:t>       for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=1;i&lt;=</a:t>
            </a:r>
            <a:r>
              <a:rPr kumimoji="1" lang="en-US" altLang="zh-CN" sz="2000" b="1" dirty="0" err="1">
                <a:solidFill>
                  <a:srgbClr val="0000FF"/>
                </a:solidFill>
                <a:latin typeface="Times New Roman" pitchFamily="18" charset="0"/>
              </a:rPr>
              <a:t>n;i</a:t>
            </a:r>
            <a:r>
              <a:rPr kumimoji="1" lang="en-US" altLang="zh-CN" sz="2000" b="1" dirty="0">
                <a:solidFill>
                  <a:srgbClr val="0000FF"/>
                </a:solidFill>
                <a:latin typeface="Times New Roman" pitchFamily="18" charset="0"/>
              </a:rPr>
              <a:t>++)</a:t>
            </a:r>
          </a:p>
          <a:p>
            <a:pPr fontAlgn="base">
              <a:lnSpc>
                <a:spcPct val="80000"/>
              </a:lnSpc>
              <a:spcBef>
                <a:spcPct val="50000"/>
              </a:spcBef>
              <a:spcAft>
                <a:spcPct val="0"/>
              </a:spcAft>
            </a:pPr>
            <a:r>
              <a:rPr kumimoji="1" lang="en-US" altLang="zh-CN" sz="2000" b="1" dirty="0">
                <a:solidFill>
                  <a:srgbClr val="0000FF"/>
                </a:solidFill>
                <a:latin typeface="Times New Roman" pitchFamily="18" charset="0"/>
              </a:rPr>
              <a:t>          for (j=1;j&lt;=n; </a:t>
            </a:r>
            <a:r>
              <a:rPr kumimoji="1" lang="en-US" altLang="zh-CN" sz="2000" b="1" dirty="0" err="1">
                <a:solidFill>
                  <a:srgbClr val="0000FF"/>
                </a:solidFill>
                <a:latin typeface="Times New Roman" pitchFamily="18" charset="0"/>
              </a:rPr>
              <a:t>j++</a:t>
            </a:r>
            <a:r>
              <a:rPr kumimoji="1" lang="en-US" altLang="zh-CN" sz="2000" b="1" dirty="0">
                <a:solidFill>
                  <a:srgbClr val="0000FF"/>
                </a:solidFill>
                <a:latin typeface="Times New Roman" pitchFamily="18" charset="0"/>
              </a:rPr>
              <a:t>)</a:t>
            </a:r>
          </a:p>
          <a:p>
            <a:pPr fontAlgn="base">
              <a:lnSpc>
                <a:spcPct val="80000"/>
              </a:lnSpc>
              <a:spcBef>
                <a:spcPct val="50000"/>
              </a:spcBef>
              <a:spcAft>
                <a:spcPct val="0"/>
              </a:spcAft>
            </a:pPr>
            <a:r>
              <a:rPr kumimoji="1" lang="en-US" altLang="zh-CN" sz="2000" b="1" dirty="0">
                <a:solidFill>
                  <a:srgbClr val="FF0000"/>
                </a:solidFill>
                <a:latin typeface="Times New Roman" pitchFamily="18" charset="0"/>
              </a:rPr>
              <a:t>                 if(A[</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][k]+ A[k][j]&lt; A[</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][j])</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经过</a:t>
            </a:r>
            <a:r>
              <a:rPr kumimoji="1" lang="en-US" altLang="zh-CN" sz="2000" b="1" dirty="0">
                <a:solidFill>
                  <a:srgbClr val="000000"/>
                </a:solidFill>
                <a:latin typeface="Times New Roman" pitchFamily="18" charset="0"/>
              </a:rPr>
              <a:t>k</a:t>
            </a:r>
            <a:r>
              <a:rPr kumimoji="1" lang="zh-CN" altLang="en-US" sz="2000" b="1" dirty="0">
                <a:solidFill>
                  <a:srgbClr val="000000"/>
                </a:solidFill>
                <a:latin typeface="Times New Roman" pitchFamily="18" charset="0"/>
              </a:rPr>
              <a:t>点后路径长度是否变短</a:t>
            </a:r>
            <a:endParaRPr kumimoji="1" lang="en-US" altLang="zh-CN" sz="2000" b="1" dirty="0">
              <a:solidFill>
                <a:srgbClr val="FF0000"/>
              </a:solidFill>
              <a:latin typeface="Times New Roman" pitchFamily="18" charset="0"/>
            </a:endParaRPr>
          </a:p>
          <a:p>
            <a:pPr fontAlgn="base">
              <a:lnSpc>
                <a:spcPct val="80000"/>
              </a:lnSpc>
              <a:spcBef>
                <a:spcPct val="50000"/>
              </a:spcBef>
              <a:spcAft>
                <a:spcPct val="0"/>
              </a:spcAft>
            </a:pP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A[</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][j]= A[</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][k]+ A[k][j]; </a:t>
            </a:r>
          </a:p>
          <a:p>
            <a:pPr fontAlgn="base">
              <a:lnSpc>
                <a:spcPct val="80000"/>
              </a:lnSpc>
              <a:spcBef>
                <a:spcPct val="50000"/>
              </a:spcBef>
              <a:spcAft>
                <a:spcPct val="0"/>
              </a:spcAft>
            </a:pPr>
            <a:r>
              <a:rPr kumimoji="1" lang="en-US" altLang="zh-CN" sz="2000" b="1" dirty="0">
                <a:solidFill>
                  <a:srgbClr val="0000FF"/>
                </a:solidFill>
                <a:latin typeface="Times New Roman" pitchFamily="18" charset="0"/>
              </a:rPr>
              <a:t>}</a:t>
            </a:r>
          </a:p>
        </p:txBody>
      </p:sp>
      <p:sp>
        <p:nvSpPr>
          <p:cNvPr id="16" name="AutoShape 3"/>
          <p:cNvSpPr>
            <a:spLocks noChangeArrowheads="1"/>
          </p:cNvSpPr>
          <p:nvPr/>
        </p:nvSpPr>
        <p:spPr bwMode="auto">
          <a:xfrm>
            <a:off x="4343400" y="3265487"/>
            <a:ext cx="4679950" cy="936625"/>
          </a:xfrm>
          <a:prstGeom prst="cloudCallout">
            <a:avLst>
              <a:gd name="adj1" fmla="val -46065"/>
              <a:gd name="adj2" fmla="val 65426"/>
            </a:avLst>
          </a:prstGeom>
          <a:solidFill>
            <a:srgbClr val="DBF5F9">
              <a:lumMod val="90000"/>
            </a:srgbClr>
          </a:solidFill>
          <a:ln w="9525">
            <a:noFill/>
            <a:round/>
            <a:headEnd/>
            <a:tailEnd/>
          </a:ln>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itchFamily="18" charset="0"/>
              </a:rPr>
              <a:t>时间复杂度 </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O</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r>
              <a:rPr kumimoji="1" lang="en-US" altLang="zh-CN" sz="2400" b="1" i="0" u="none" strike="noStrike" kern="0" cap="none" spc="0" normalizeH="0" baseline="0" noProof="0" dirty="0">
                <a:ln>
                  <a:noFill/>
                </a:ln>
                <a:solidFill>
                  <a:srgbClr val="000000"/>
                </a:solidFill>
                <a:effectLst/>
                <a:uLnTx/>
                <a:uFillTx/>
                <a:latin typeface="Times New Roman" pitchFamily="18" charset="0"/>
              </a:rPr>
              <a:t>n</a:t>
            </a:r>
            <a:r>
              <a:rPr kumimoji="1" lang="en-US" altLang="zh-CN" sz="2400" b="1" i="0" u="none" strike="noStrike" kern="0" cap="none" spc="0" normalizeH="0" baseline="30000" noProof="0" dirty="0">
                <a:ln>
                  <a:noFill/>
                </a:ln>
                <a:solidFill>
                  <a:srgbClr val="000000"/>
                </a:solidFill>
                <a:effectLst/>
                <a:uLnTx/>
                <a:uFillTx/>
                <a:latin typeface="Times New Roman" pitchFamily="18" charset="0"/>
              </a:rPr>
              <a:t>3</a:t>
            </a:r>
            <a:r>
              <a:rPr kumimoji="1" lang="zh-CN" altLang="en-US" sz="2400" b="1" i="0" u="none" strike="noStrike" kern="0" cap="none" spc="0" normalizeH="0" baseline="0" noProof="0" dirty="0">
                <a:ln>
                  <a:noFill/>
                </a:ln>
                <a:solidFill>
                  <a:srgbClr val="000000"/>
                </a:solidFill>
                <a:effectLst/>
                <a:uLnTx/>
                <a:uFillTx/>
                <a:latin typeface="Times New Roman" pitchFamily="18" charset="0"/>
              </a:rPr>
              <a:t>）</a:t>
            </a:r>
          </a:p>
        </p:txBody>
      </p:sp>
      <p:sp>
        <p:nvSpPr>
          <p:cNvPr id="19" name="标题 1">
            <a:extLst>
              <a:ext uri="{FF2B5EF4-FFF2-40B4-BE49-F238E27FC236}">
                <a16:creationId xmlns:a16="http://schemas.microsoft.com/office/drawing/2014/main" id="{E10DAADA-6D23-C746-9B84-41E6BBF84D29}"/>
              </a:ext>
            </a:extLst>
          </p:cNvPr>
          <p:cNvSpPr>
            <a:spLocks noGrp="1"/>
          </p:cNvSpPr>
          <p:nvPr>
            <p:ph type="title"/>
          </p:nvPr>
        </p:nvSpPr>
        <p:spPr>
          <a:xfrm>
            <a:off x="457200" y="-56637"/>
            <a:ext cx="8229600" cy="1143000"/>
          </a:xfrm>
        </p:spPr>
        <p:txBody>
          <a:bodyPr>
            <a:normAutofit/>
          </a:bodyPr>
          <a:lstStyle/>
          <a:p>
            <a:pPr lvl="0" fontAlgn="base">
              <a:lnSpc>
                <a:spcPct val="150000"/>
              </a:lnSpc>
              <a:spcBef>
                <a:spcPct val="5000"/>
              </a:spcBef>
              <a:spcAft>
                <a:spcPct val="5000"/>
              </a:spcAft>
            </a:pPr>
            <a:r>
              <a:rPr kumimoji="1" lang="en-US" altLang="zh-CN" sz="2800" b="1" dirty="0">
                <a:latin typeface="Arial" charset="0"/>
                <a:ea typeface="宋体" charset="-122"/>
                <a:cs typeface="+mn-cs"/>
              </a:rPr>
              <a:t>9.6.2 </a:t>
            </a:r>
            <a:r>
              <a:rPr kumimoji="1" lang="zh-CN" altLang="en-US" sz="2800" b="1" dirty="0">
                <a:latin typeface="Arial" charset="0"/>
                <a:ea typeface="宋体" charset="-122"/>
                <a:cs typeface="+mn-cs"/>
              </a:rPr>
              <a:t>各顶点之间的最短路径</a:t>
            </a:r>
          </a:p>
        </p:txBody>
      </p:sp>
    </p:spTree>
    <p:extLst>
      <p:ext uri="{BB962C8B-B14F-4D97-AF65-F5344CB8AC3E}">
        <p14:creationId xmlns:p14="http://schemas.microsoft.com/office/powerpoint/2010/main" val="7952205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1" indent="0">
              <a:lnSpc>
                <a:spcPts val="3000"/>
              </a:lnSpc>
              <a:buNone/>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zh-CN" altLang="en-US" sz="4000" b="1" dirty="0">
                <a:solidFill>
                  <a:srgbClr val="0000FF"/>
                </a:solidFill>
                <a:latin typeface="Times New Roman" panose="02020603050405020304" pitchFamily="18" charset="0"/>
                <a:ea typeface="+mn-ea"/>
                <a:cs typeface="Courier New" panose="02070309020205020404" pitchFamily="49" charset="0"/>
              </a:rPr>
              <a:t>本章小结</a:t>
            </a:r>
          </a:p>
        </p:txBody>
      </p:sp>
      <p:sp>
        <p:nvSpPr>
          <p:cNvPr id="4" name="日期占位符 3"/>
          <p:cNvSpPr>
            <a:spLocks noGrp="1"/>
          </p:cNvSpPr>
          <p:nvPr>
            <p:ph type="dt" sz="half" idx="4294967295"/>
          </p:nvPr>
        </p:nvSpPr>
        <p:spPr>
          <a:xfrm>
            <a:off x="0" y="6356350"/>
            <a:ext cx="2133600" cy="365125"/>
          </a:xfrm>
        </p:spPr>
        <p:txBody>
          <a:bodyPr/>
          <a:lstStyle/>
          <a:p>
            <a:fld id="{6976DE3D-D2B1-4722-A407-655F2573AAC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3"/>
          <p:cNvSpPr txBox="1">
            <a:spLocks noChangeArrowheads="1"/>
          </p:cNvSpPr>
          <p:nvPr/>
        </p:nvSpPr>
        <p:spPr bwMode="auto">
          <a:xfrm>
            <a:off x="539750" y="1300163"/>
            <a:ext cx="8175625" cy="4795837"/>
          </a:xfrm>
          <a:prstGeom prst="rect">
            <a:avLst/>
          </a:prstGeom>
          <a:noFill/>
          <a:ln w="38100" cmpd="dbl">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None/>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None/>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None/>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marL="0" lvl="0" indent="0" eaLnBrk="1" hangingPunct="1">
              <a:lnSpc>
                <a:spcPct val="150000"/>
              </a:lnSpc>
              <a:spcBef>
                <a:spcPct val="0"/>
              </a:spcBef>
              <a:buClrTx/>
              <a:buSzTx/>
            </a:pPr>
            <a:r>
              <a:rPr kumimoji="1" lang="en-US" altLang="zh-CN" sz="2400" b="1" dirty="0">
                <a:solidFill>
                  <a:srgbClr val="0000FF"/>
                </a:solidFill>
                <a:latin typeface="楷体_GB2312" pitchFamily="49" charset="-122"/>
                <a:ea typeface="楷体_GB2312" pitchFamily="49" charset="-122"/>
              </a:rPr>
              <a:t>1. </a:t>
            </a:r>
            <a:r>
              <a:rPr kumimoji="1" lang="zh-CN" altLang="en-US" sz="2400" b="1" dirty="0">
                <a:solidFill>
                  <a:srgbClr val="0000FF"/>
                </a:solidFill>
                <a:latin typeface="楷体_GB2312" pitchFamily="49" charset="-122"/>
                <a:ea typeface="楷体_GB2312" pitchFamily="49" charset="-122"/>
              </a:rPr>
              <a:t>熟悉图的各种</a:t>
            </a:r>
            <a:r>
              <a:rPr kumimoji="1" lang="zh-CN" altLang="en-US" sz="2400" b="1" dirty="0">
                <a:solidFill>
                  <a:srgbClr val="FF0000"/>
                </a:solidFill>
                <a:latin typeface="楷体_GB2312" pitchFamily="49" charset="-122"/>
                <a:ea typeface="楷体_GB2312" pitchFamily="49" charset="-122"/>
              </a:rPr>
              <a:t>存储结构及其构造算法</a:t>
            </a:r>
            <a:r>
              <a:rPr kumimoji="1" lang="zh-CN" altLang="en-US" sz="2400" b="1" dirty="0">
                <a:solidFill>
                  <a:srgbClr val="0000FF"/>
                </a:solidFill>
                <a:latin typeface="楷体_GB2312" pitchFamily="49" charset="-122"/>
                <a:ea typeface="楷体_GB2312" pitchFamily="49" charset="-122"/>
              </a:rPr>
              <a:t>，了解实际问题的求解效率与采用何种存储结构和算法有密切联系。</a:t>
            </a:r>
          </a:p>
          <a:p>
            <a:pPr marL="0" lvl="0" indent="0" eaLnBrk="1" hangingPunct="1">
              <a:lnSpc>
                <a:spcPct val="150000"/>
              </a:lnSpc>
              <a:spcBef>
                <a:spcPct val="0"/>
              </a:spcBef>
              <a:buClrTx/>
              <a:buSzTx/>
            </a:pPr>
            <a:r>
              <a:rPr kumimoji="1" lang="en-US" altLang="zh-CN" sz="2400" b="1" dirty="0">
                <a:solidFill>
                  <a:srgbClr val="0000FF"/>
                </a:solidFill>
                <a:latin typeface="楷体_GB2312" pitchFamily="49" charset="-122"/>
                <a:ea typeface="楷体_GB2312" pitchFamily="49" charset="-122"/>
              </a:rPr>
              <a:t>2. </a:t>
            </a:r>
            <a:r>
              <a:rPr kumimoji="1" lang="zh-CN" altLang="en-US" sz="2400" b="1" dirty="0">
                <a:solidFill>
                  <a:srgbClr val="0000FF"/>
                </a:solidFill>
                <a:latin typeface="楷体_GB2312" pitchFamily="49" charset="-122"/>
                <a:ea typeface="楷体_GB2312" pitchFamily="49" charset="-122"/>
              </a:rPr>
              <a:t>熟练掌握图的深度优先和广度优先搜索</a:t>
            </a:r>
            <a:r>
              <a:rPr kumimoji="1" lang="zh-CN" altLang="en-US" sz="2400" b="1" dirty="0">
                <a:solidFill>
                  <a:srgbClr val="FF3300"/>
                </a:solidFill>
                <a:latin typeface="楷体_GB2312" pitchFamily="49" charset="-122"/>
                <a:ea typeface="楷体_GB2312" pitchFamily="49" charset="-122"/>
              </a:rPr>
              <a:t>遍历及算法</a:t>
            </a:r>
            <a:r>
              <a:rPr kumimoji="1" lang="zh-CN" altLang="en-US" sz="2400" b="1" dirty="0">
                <a:solidFill>
                  <a:srgbClr val="0000FF"/>
                </a:solidFill>
                <a:latin typeface="楷体_GB2312" pitchFamily="49" charset="-122"/>
                <a:ea typeface="楷体_GB2312" pitchFamily="49" charset="-122"/>
              </a:rPr>
              <a:t>。</a:t>
            </a:r>
          </a:p>
          <a:p>
            <a:pPr marL="0" lvl="0" indent="0" eaLnBrk="1" hangingPunct="1">
              <a:lnSpc>
                <a:spcPct val="150000"/>
              </a:lnSpc>
              <a:spcBef>
                <a:spcPct val="0"/>
              </a:spcBef>
              <a:buClrTx/>
              <a:buSzTx/>
            </a:pPr>
            <a:r>
              <a:rPr kumimoji="1" lang="en-US" altLang="zh-CN" sz="2400" b="1" dirty="0">
                <a:solidFill>
                  <a:srgbClr val="0000FF"/>
                </a:solidFill>
                <a:latin typeface="楷体_GB2312" pitchFamily="49" charset="-122"/>
                <a:ea typeface="楷体_GB2312" pitchFamily="49" charset="-122"/>
              </a:rPr>
              <a:t>3.</a:t>
            </a:r>
            <a:r>
              <a:rPr kumimoji="1" lang="zh-CN" altLang="en-US" sz="2400" b="1" dirty="0">
                <a:solidFill>
                  <a:srgbClr val="0000FF"/>
                </a:solidFill>
                <a:latin typeface="楷体_GB2312" pitchFamily="49" charset="-122"/>
                <a:ea typeface="楷体_GB2312" pitchFamily="49" charset="-122"/>
              </a:rPr>
              <a:t> 理解图的遍历算法与树的遍历算法之间的类似和差异；</a:t>
            </a:r>
            <a:endParaRPr kumimoji="1" lang="en-US" altLang="zh-CN" sz="2400" b="1" dirty="0">
              <a:solidFill>
                <a:srgbClr val="0000FF"/>
              </a:solidFill>
              <a:latin typeface="楷体_GB2312" pitchFamily="49" charset="-122"/>
              <a:ea typeface="楷体_GB2312" pitchFamily="49" charset="-122"/>
            </a:endParaRPr>
          </a:p>
          <a:p>
            <a:pPr marL="0" lvl="0" indent="0" eaLnBrk="1" hangingPunct="1">
              <a:lnSpc>
                <a:spcPct val="150000"/>
              </a:lnSpc>
              <a:spcBef>
                <a:spcPct val="0"/>
              </a:spcBef>
              <a:buClrTx/>
              <a:buSzTx/>
            </a:pPr>
            <a:r>
              <a:rPr kumimoji="1" lang="en-US" altLang="zh-CN" sz="2400" b="1" dirty="0">
                <a:solidFill>
                  <a:srgbClr val="0000FF"/>
                </a:solidFill>
                <a:latin typeface="楷体_GB2312" pitchFamily="49" charset="-122"/>
                <a:ea typeface="楷体_GB2312" pitchFamily="49" charset="-122"/>
              </a:rPr>
              <a:t>4.</a:t>
            </a:r>
            <a:r>
              <a:rPr kumimoji="1" lang="zh-CN" altLang="en-US" sz="2400" b="1" dirty="0">
                <a:solidFill>
                  <a:srgbClr val="0000FF"/>
                </a:solidFill>
                <a:latin typeface="楷体_GB2312" pitchFamily="49" charset="-122"/>
                <a:ea typeface="楷体_GB2312" pitchFamily="49" charset="-122"/>
              </a:rPr>
              <a:t>掌握</a:t>
            </a:r>
            <a:r>
              <a:rPr kumimoji="1" lang="zh-CN" altLang="en-US" sz="2400" b="1" dirty="0">
                <a:solidFill>
                  <a:srgbClr val="FF0000"/>
                </a:solidFill>
                <a:latin typeface="Times New Roman" pitchFamily="18" charset="0"/>
                <a:ea typeface="宋体" charset="-122"/>
              </a:rPr>
              <a:t>拓扑排序、关键路径和最短路径</a:t>
            </a:r>
            <a:r>
              <a:rPr kumimoji="1" lang="zh-CN" altLang="en-US" sz="2400" b="1" dirty="0">
                <a:solidFill>
                  <a:srgbClr val="0000FF"/>
                </a:solidFill>
                <a:latin typeface="楷体_GB2312" pitchFamily="49" charset="-122"/>
                <a:ea typeface="楷体_GB2312" pitchFamily="49" charset="-122"/>
              </a:rPr>
              <a:t>的求解、</a:t>
            </a:r>
            <a:r>
              <a:rPr kumimoji="1" lang="zh-CN" altLang="en-US" sz="2400" b="1" dirty="0">
                <a:solidFill>
                  <a:srgbClr val="0000FF"/>
                </a:solidFill>
                <a:latin typeface="Times New Roman" pitchFamily="18" charset="0"/>
                <a:ea typeface="宋体" charset="-122"/>
              </a:rPr>
              <a:t>应用背景和思想；</a:t>
            </a:r>
            <a:endParaRPr kumimoji="1" lang="en-US" altLang="zh-CN" sz="2400" b="1" dirty="0">
              <a:solidFill>
                <a:srgbClr val="0000FF"/>
              </a:solidFill>
              <a:latin typeface="楷体_GB2312" pitchFamily="49" charset="-122"/>
              <a:ea typeface="楷体_GB2312" pitchFamily="49" charset="-122"/>
            </a:endParaRPr>
          </a:p>
          <a:p>
            <a:pPr marL="0" lvl="0" indent="0" eaLnBrk="1" hangingPunct="1">
              <a:lnSpc>
                <a:spcPct val="150000"/>
              </a:lnSpc>
              <a:spcBef>
                <a:spcPct val="0"/>
              </a:spcBef>
              <a:buClrTx/>
              <a:buSzTx/>
            </a:pPr>
            <a:r>
              <a:rPr kumimoji="1" lang="en-US" altLang="zh-CN" sz="2400" b="1" dirty="0">
                <a:solidFill>
                  <a:srgbClr val="0000FF"/>
                </a:solidFill>
                <a:latin typeface="楷体_GB2312" pitchFamily="49" charset="-122"/>
                <a:ea typeface="楷体_GB2312" pitchFamily="49" charset="-122"/>
              </a:rPr>
              <a:t>5.</a:t>
            </a:r>
            <a:r>
              <a:rPr kumimoji="1" lang="zh-CN" altLang="en-US" sz="2400" b="1" dirty="0">
                <a:solidFill>
                  <a:srgbClr val="0000FF"/>
                </a:solidFill>
                <a:latin typeface="Times New Roman" pitchFamily="18" charset="0"/>
                <a:ea typeface="宋体" charset="-122"/>
              </a:rPr>
              <a:t>掌握构造</a:t>
            </a:r>
            <a:r>
              <a:rPr kumimoji="1" lang="zh-CN" altLang="en-US" sz="2400" b="1" dirty="0">
                <a:solidFill>
                  <a:srgbClr val="FF0000"/>
                </a:solidFill>
                <a:latin typeface="Times New Roman" pitchFamily="18" charset="0"/>
                <a:ea typeface="宋体" charset="-122"/>
              </a:rPr>
              <a:t>最小生成树</a:t>
            </a:r>
            <a:r>
              <a:rPr kumimoji="1" lang="zh-CN" altLang="en-US" sz="2400" b="1" dirty="0">
                <a:solidFill>
                  <a:srgbClr val="0000FF"/>
                </a:solidFill>
                <a:latin typeface="Times New Roman" pitchFamily="18" charset="0"/>
                <a:ea typeface="宋体" charset="-122"/>
              </a:rPr>
              <a:t>的过程和的算法。</a:t>
            </a:r>
            <a:endParaRPr kumimoji="1" lang="en-US" altLang="zh-CN" sz="2400" b="1" dirty="0">
              <a:solidFill>
                <a:srgbClr val="0000FF"/>
              </a:solidFill>
              <a:latin typeface="Times New Roman" pitchFamily="18" charset="0"/>
              <a:ea typeface="宋体" charset="-122"/>
            </a:endParaRPr>
          </a:p>
        </p:txBody>
      </p:sp>
    </p:spTree>
    <p:extLst>
      <p:ext uri="{BB962C8B-B14F-4D97-AF65-F5344CB8AC3E}">
        <p14:creationId xmlns:p14="http://schemas.microsoft.com/office/powerpoint/2010/main" val="308267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生成树、生成森林</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9B4FDA8C-66E8-49AF-80AA-E9B1539A7F7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752600"/>
            <a:ext cx="7543800" cy="2751522"/>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假设一个连通图有</a:t>
            </a:r>
            <a:r>
              <a:rPr kumimoji="1" lang="en-US" altLang="zh-CN" sz="2400" b="1" dirty="0">
                <a:solidFill>
                  <a:prstClr val="black"/>
                </a:solidFill>
                <a:latin typeface="Times New Roman" pitchFamily="18" charset="0"/>
                <a:ea typeface="楷体_GB2312" pitchFamily="49" charset="-122"/>
              </a:rPr>
              <a:t>n</a:t>
            </a:r>
            <a:r>
              <a:rPr kumimoji="1" lang="zh-CN" altLang="en-US" sz="2400" b="1" dirty="0">
                <a:solidFill>
                  <a:prstClr val="black"/>
                </a:solidFill>
                <a:latin typeface="Times New Roman" pitchFamily="18" charset="0"/>
                <a:ea typeface="楷体_GB2312" pitchFamily="49" charset="-122"/>
              </a:rPr>
              <a:t>个顶点和</a:t>
            </a:r>
            <a:r>
              <a:rPr kumimoji="1" lang="en-US" altLang="zh-CN" sz="2400" b="1" dirty="0">
                <a:solidFill>
                  <a:prstClr val="black"/>
                </a:solidFill>
                <a:latin typeface="Times New Roman" pitchFamily="18" charset="0"/>
                <a:ea typeface="楷体_GB2312" pitchFamily="49" charset="-122"/>
              </a:rPr>
              <a:t>e</a:t>
            </a:r>
            <a:r>
              <a:rPr kumimoji="1" lang="zh-CN" altLang="en-US" sz="2400" b="1" dirty="0">
                <a:solidFill>
                  <a:prstClr val="black"/>
                </a:solidFill>
                <a:latin typeface="Times New Roman" pitchFamily="18" charset="0"/>
                <a:ea typeface="楷体_GB2312" pitchFamily="49" charset="-122"/>
              </a:rPr>
              <a:t>条边，其中</a:t>
            </a:r>
            <a:endParaRPr kumimoji="1" lang="en-US" altLang="zh-CN" sz="2400" b="1" dirty="0">
              <a:solidFill>
                <a:prstClr val="black"/>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a:solidFill>
                  <a:prstClr val="black"/>
                </a:solidFill>
                <a:latin typeface="Times New Roman" pitchFamily="18" charset="0"/>
                <a:ea typeface="楷体_GB2312" pitchFamily="49" charset="-122"/>
              </a:rPr>
              <a:t>n-1</a:t>
            </a:r>
            <a:r>
              <a:rPr kumimoji="1" lang="zh-CN" altLang="en-US" sz="2400" b="1" dirty="0">
                <a:solidFill>
                  <a:prstClr val="black"/>
                </a:solidFill>
                <a:latin typeface="Times New Roman" pitchFamily="18" charset="0"/>
                <a:ea typeface="楷体_GB2312" pitchFamily="49" charset="-122"/>
              </a:rPr>
              <a:t>条边和</a:t>
            </a:r>
            <a:r>
              <a:rPr kumimoji="1" lang="en-US" altLang="zh-CN" sz="2400" b="1" dirty="0">
                <a:solidFill>
                  <a:prstClr val="black"/>
                </a:solidFill>
                <a:latin typeface="Times New Roman" pitchFamily="18" charset="0"/>
                <a:ea typeface="楷体_GB2312" pitchFamily="49" charset="-122"/>
              </a:rPr>
              <a:t>n</a:t>
            </a:r>
            <a:r>
              <a:rPr kumimoji="1" lang="zh-CN" altLang="en-US" sz="2400" b="1" dirty="0">
                <a:solidFill>
                  <a:prstClr val="black"/>
                </a:solidFill>
                <a:latin typeface="Times New Roman" pitchFamily="18" charset="0"/>
                <a:ea typeface="楷体_GB2312" pitchFamily="49" charset="-122"/>
              </a:rPr>
              <a:t>个顶点构成一个极小连通子图，称该极小连通子图为此连通图的</a:t>
            </a:r>
            <a:r>
              <a:rPr kumimoji="1" lang="zh-CN" altLang="en-US" sz="2400" b="1" dirty="0">
                <a:solidFill>
                  <a:srgbClr val="FF0000"/>
                </a:solidFill>
                <a:latin typeface="Times New Roman" pitchFamily="18" charset="0"/>
                <a:ea typeface="楷体_GB2312" pitchFamily="49" charset="-122"/>
              </a:rPr>
              <a:t>生成树</a:t>
            </a:r>
            <a:r>
              <a:rPr kumimoji="1" lang="zh-CN" altLang="en-US" sz="2400" b="1" dirty="0">
                <a:solidFill>
                  <a:prstClr val="black"/>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a:p>
            <a:pPr fontAlgn="base">
              <a:lnSpc>
                <a:spcPct val="120000"/>
              </a:lnSpc>
              <a:spcBef>
                <a:spcPct val="0"/>
              </a:spcBef>
              <a:spcAft>
                <a:spcPct val="0"/>
              </a:spcAft>
            </a:pPr>
            <a:endParaRPr kumimoji="1" lang="en-US" altLang="zh-CN" sz="2400" b="1" dirty="0">
              <a:solidFill>
                <a:prstClr val="black"/>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对非连通图，则称由各个连通分量的生成树的集合为此非连通图的</a:t>
            </a:r>
            <a:r>
              <a:rPr kumimoji="1" lang="zh-CN" altLang="en-US" sz="2400" b="1" dirty="0">
                <a:solidFill>
                  <a:srgbClr val="FF0000"/>
                </a:solidFill>
                <a:latin typeface="Times New Roman" pitchFamily="18" charset="0"/>
                <a:ea typeface="楷体_GB2312" pitchFamily="49" charset="-122"/>
              </a:rPr>
              <a:t>生成森林</a:t>
            </a:r>
            <a:r>
              <a:rPr kumimoji="1" lang="zh-CN" altLang="en-US" sz="2400" b="1" dirty="0">
                <a:solidFill>
                  <a:prstClr val="black"/>
                </a:solidFill>
                <a:latin typeface="Times New Roman" pitchFamily="18" charset="0"/>
                <a:ea typeface="楷体_GB2312" pitchFamily="49" charset="-122"/>
              </a:rPr>
              <a:t>。</a:t>
            </a:r>
            <a:endParaRPr kumimoji="1" lang="en-US" altLang="zh-CN" sz="2400" b="1" dirty="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11467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生成树</a:t>
            </a:r>
            <a:r>
              <a:rPr kumimoji="1" lang="en-US" altLang="zh-CN" sz="3200" b="1" dirty="0">
                <a:latin typeface="Arial" charset="0"/>
                <a:ea typeface="宋体" charset="-122"/>
                <a:cs typeface="+mn-cs"/>
              </a:rPr>
              <a:t>(spanning tree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5221CD3F-856A-45D4-96AF-1A796DB2CB9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Grp="1" noChangeArrowheads="1"/>
          </p:cNvSpPr>
          <p:nvPr/>
        </p:nvSpPr>
        <p:spPr bwMode="auto">
          <a:xfrm>
            <a:off x="457200" y="1114591"/>
            <a:ext cx="8229600" cy="2831935"/>
          </a:xfrm>
          <a:prstGeom prst="rect">
            <a:avLst/>
          </a:prstGeom>
          <a:noFill/>
          <a:ln w="12700">
            <a:solidFill>
              <a:srgbClr val="0000FF"/>
            </a:solidFill>
            <a:miter lim="800000"/>
            <a:headEnd/>
            <a:tailEnd/>
          </a:ln>
        </p:spPr>
        <p:txBody>
          <a:bodyPr lIns="92075" tIns="46038" rIns="92075" bIns="46038"/>
          <a:lstStyle/>
          <a:p>
            <a:pPr eaLnBrk="0" fontAlgn="base" hangingPunct="0">
              <a:lnSpc>
                <a:spcPct val="150000"/>
              </a:lnSpc>
              <a:spcBef>
                <a:spcPct val="5000"/>
              </a:spcBef>
              <a:spcAft>
                <a:spcPct val="0"/>
              </a:spcAft>
              <a:buClr>
                <a:srgbClr val="0707F9"/>
              </a:buClr>
              <a:buSzPct val="100000"/>
              <a:buFont typeface="Wingdings" pitchFamily="2" charset="2"/>
              <a:buChar char="p"/>
            </a:pPr>
            <a:r>
              <a:rPr kumimoji="1" lang="zh-CN" altLang="zh-CN" sz="2400" b="1" dirty="0">
                <a:solidFill>
                  <a:srgbClr val="0000CC"/>
                </a:solidFill>
                <a:latin typeface="Times New Roman" pitchFamily="18" charset="0"/>
              </a:rPr>
              <a:t>连通图的生成树</a:t>
            </a:r>
            <a:r>
              <a:rPr kumimoji="1" lang="en-US" altLang="zh-CN" sz="2400" b="1" dirty="0">
                <a:solidFill>
                  <a:srgbClr val="000000"/>
                </a:solidFill>
                <a:latin typeface="Times New Roman" pitchFamily="18" charset="0"/>
              </a:rPr>
              <a:t>:</a:t>
            </a:r>
            <a:r>
              <a:rPr kumimoji="1" lang="zh-CN" altLang="zh-CN" sz="2400" b="1" dirty="0">
                <a:solidFill>
                  <a:srgbClr val="000000"/>
                </a:solidFill>
                <a:latin typeface="Times New Roman" pitchFamily="18" charset="0"/>
              </a:rPr>
              <a:t>假设一个连通图有 </a:t>
            </a:r>
            <a:r>
              <a:rPr kumimoji="1" lang="en-US" altLang="zh-CN" sz="2400" b="1" dirty="0">
                <a:solidFill>
                  <a:srgbClr val="000000"/>
                </a:solidFill>
                <a:latin typeface="Times New Roman" pitchFamily="18" charset="0"/>
              </a:rPr>
              <a:t>n </a:t>
            </a:r>
            <a:r>
              <a:rPr kumimoji="1" lang="zh-CN" altLang="zh-CN" sz="2400" b="1" dirty="0">
                <a:solidFill>
                  <a:srgbClr val="000000"/>
                </a:solidFill>
                <a:latin typeface="Times New Roman" pitchFamily="18" charset="0"/>
              </a:rPr>
              <a:t>个顶点和 </a:t>
            </a:r>
            <a:r>
              <a:rPr kumimoji="1" lang="en-US" altLang="zh-CN" sz="2400" b="1" dirty="0">
                <a:solidFill>
                  <a:srgbClr val="000000"/>
                </a:solidFill>
                <a:latin typeface="Times New Roman" pitchFamily="18" charset="0"/>
              </a:rPr>
              <a:t>e </a:t>
            </a:r>
            <a:r>
              <a:rPr kumimoji="1" lang="zh-CN" altLang="zh-CN" sz="2400" b="1" dirty="0">
                <a:solidFill>
                  <a:srgbClr val="000000"/>
                </a:solidFill>
                <a:latin typeface="Times New Roman" pitchFamily="18" charset="0"/>
              </a:rPr>
              <a:t>条边，其中 </a:t>
            </a:r>
            <a:r>
              <a:rPr kumimoji="1" lang="en-US" altLang="zh-CN" sz="2400" b="1" dirty="0">
                <a:solidFill>
                  <a:srgbClr val="FF0000"/>
                </a:solidFill>
                <a:latin typeface="Times New Roman" pitchFamily="18" charset="0"/>
              </a:rPr>
              <a:t>n-1 </a:t>
            </a:r>
            <a:r>
              <a:rPr kumimoji="1" lang="zh-CN" altLang="zh-CN" sz="2400" b="1" dirty="0">
                <a:solidFill>
                  <a:srgbClr val="FF0000"/>
                </a:solidFill>
                <a:latin typeface="Times New Roman" pitchFamily="18" charset="0"/>
              </a:rPr>
              <a:t>条边和 </a:t>
            </a:r>
            <a:r>
              <a:rPr kumimoji="1" lang="en-US" altLang="zh-CN" sz="2400" b="1" dirty="0">
                <a:solidFill>
                  <a:srgbClr val="FF0000"/>
                </a:solidFill>
                <a:latin typeface="Times New Roman" pitchFamily="18" charset="0"/>
              </a:rPr>
              <a:t>n </a:t>
            </a:r>
            <a:r>
              <a:rPr kumimoji="1" lang="zh-CN" altLang="zh-CN" sz="2400" b="1" dirty="0">
                <a:solidFill>
                  <a:srgbClr val="FF0000"/>
                </a:solidFill>
                <a:latin typeface="Times New Roman" pitchFamily="18" charset="0"/>
              </a:rPr>
              <a:t>个顶点</a:t>
            </a:r>
            <a:r>
              <a:rPr kumimoji="1" lang="zh-CN" altLang="zh-CN" sz="2400" b="1" dirty="0">
                <a:solidFill>
                  <a:srgbClr val="000000"/>
                </a:solidFill>
                <a:latin typeface="Times New Roman" pitchFamily="18" charset="0"/>
              </a:rPr>
              <a:t>构成一个极小连通子图，称该极小连通子图为此连通图的生成树</a:t>
            </a:r>
            <a:r>
              <a:rPr kumimoji="1" lang="en-US" altLang="zh-CN" sz="2400" b="1" dirty="0">
                <a:solidFill>
                  <a:srgbClr val="000000"/>
                </a:solidFill>
                <a:latin typeface="Times New Roman" pitchFamily="18" charset="0"/>
              </a:rPr>
              <a:t>;</a:t>
            </a:r>
          </a:p>
          <a:p>
            <a:pPr eaLnBrk="0" fontAlgn="base" hangingPunct="0">
              <a:lnSpc>
                <a:spcPct val="150000"/>
              </a:lnSpc>
              <a:spcBef>
                <a:spcPct val="5000"/>
              </a:spcBef>
              <a:spcAft>
                <a:spcPct val="0"/>
              </a:spcAft>
              <a:buClr>
                <a:srgbClr val="0707F9"/>
              </a:buClr>
              <a:buSzPct val="100000"/>
              <a:buFont typeface="Wingdings" pitchFamily="2" charset="2"/>
              <a:buChar char="p"/>
            </a:pPr>
            <a:r>
              <a:rPr kumimoji="1" lang="zh-CN" altLang="zh-CN" sz="2400" b="1" dirty="0">
                <a:solidFill>
                  <a:srgbClr val="0000CC"/>
                </a:solidFill>
                <a:latin typeface="Times New Roman" pitchFamily="18" charset="0"/>
              </a:rPr>
              <a:t>非连通图的生成森林</a:t>
            </a:r>
            <a:r>
              <a:rPr kumimoji="1" lang="en-US" altLang="zh-CN" sz="2400" b="1" dirty="0">
                <a:solidFill>
                  <a:srgbClr val="000000"/>
                </a:solidFill>
                <a:latin typeface="Times New Roman" pitchFamily="18" charset="0"/>
              </a:rPr>
              <a:t>:</a:t>
            </a:r>
            <a:r>
              <a:rPr kumimoji="1" lang="zh-CN" altLang="zh-CN" sz="2400" b="1" dirty="0">
                <a:solidFill>
                  <a:srgbClr val="000000"/>
                </a:solidFill>
                <a:latin typeface="Times New Roman" pitchFamily="18" charset="0"/>
              </a:rPr>
              <a:t>对非连通图，则称由各个连通分量的生成树的集合为此非连通图的生成森林。</a:t>
            </a:r>
          </a:p>
          <a:p>
            <a:pPr eaLnBrk="0" fontAlgn="base" hangingPunct="0">
              <a:lnSpc>
                <a:spcPct val="150000"/>
              </a:lnSpc>
              <a:spcBef>
                <a:spcPct val="5000"/>
              </a:spcBef>
              <a:spcAft>
                <a:spcPct val="0"/>
              </a:spcAft>
              <a:buClr>
                <a:srgbClr val="0707F9"/>
              </a:buClr>
              <a:buSzPct val="100000"/>
              <a:buFont typeface="Wingdings" pitchFamily="2" charset="2"/>
              <a:buChar char="p"/>
            </a:pPr>
            <a:endParaRPr kumimoji="1" lang="zh-CN" altLang="zh-CN" sz="2400" b="1" dirty="0">
              <a:solidFill>
                <a:srgbClr val="000000"/>
              </a:solidFill>
              <a:latin typeface="Times New Roman" pitchFamily="18" charset="0"/>
            </a:endParaRPr>
          </a:p>
          <a:p>
            <a:pPr eaLnBrk="0" fontAlgn="base" hangingPunct="0">
              <a:lnSpc>
                <a:spcPct val="150000"/>
              </a:lnSpc>
              <a:spcBef>
                <a:spcPct val="5000"/>
              </a:spcBef>
              <a:spcAft>
                <a:spcPct val="0"/>
              </a:spcAft>
              <a:buClr>
                <a:srgbClr val="0707F9"/>
              </a:buClr>
              <a:buSzPct val="100000"/>
              <a:buFont typeface="Wingdings" pitchFamily="2" charset="2"/>
              <a:buChar char="p"/>
            </a:pPr>
            <a:endParaRPr kumimoji="1" lang="zh-CN" altLang="zh-CN" sz="2400" b="1" dirty="0">
              <a:solidFill>
                <a:srgbClr val="000000"/>
              </a:solidFill>
              <a:latin typeface="Times New Roman" pitchFamily="18" charset="0"/>
            </a:endParaRPr>
          </a:p>
          <a:p>
            <a:pPr eaLnBrk="0" fontAlgn="base" hangingPunct="0">
              <a:lnSpc>
                <a:spcPct val="150000"/>
              </a:lnSpc>
              <a:spcBef>
                <a:spcPct val="5000"/>
              </a:spcBef>
              <a:spcAft>
                <a:spcPct val="0"/>
              </a:spcAft>
              <a:buClr>
                <a:srgbClr val="0707F9"/>
              </a:buClr>
              <a:buSzPct val="100000"/>
              <a:buFont typeface="Wingdings" pitchFamily="2" charset="2"/>
              <a:buChar char="p"/>
            </a:pPr>
            <a:endParaRPr kumimoji="1" lang="zh-CN" altLang="en-US" sz="2400" b="1" dirty="0">
              <a:solidFill>
                <a:srgbClr val="000000"/>
              </a:solidFill>
              <a:latin typeface="Times New Roman" pitchFamily="18" charset="0"/>
            </a:endParaRPr>
          </a:p>
        </p:txBody>
      </p:sp>
      <p:sp>
        <p:nvSpPr>
          <p:cNvPr id="14" name="Text Box 3"/>
          <p:cNvSpPr txBox="1">
            <a:spLocks noChangeArrowheads="1"/>
          </p:cNvSpPr>
          <p:nvPr/>
        </p:nvSpPr>
        <p:spPr bwMode="auto">
          <a:xfrm>
            <a:off x="438150" y="4648200"/>
            <a:ext cx="7416800" cy="461665"/>
          </a:xfrm>
          <a:prstGeom prst="rect">
            <a:avLst/>
          </a:prstGeom>
          <a:noFill/>
          <a:ln w="38100" cmpd="dbl" algn="ctr">
            <a:noFill/>
            <a:miter lim="800000"/>
            <a:headEnd/>
            <a:tailEnd/>
          </a:ln>
        </p:spPr>
        <p:txBody>
          <a:bodyPr>
            <a:spAutoFit/>
          </a:bodyPr>
          <a:lstStyle/>
          <a:p>
            <a:pPr fontAlgn="base">
              <a:spcBef>
                <a:spcPct val="0"/>
              </a:spcBef>
              <a:spcAft>
                <a:spcPct val="0"/>
              </a:spcAft>
            </a:pPr>
            <a:r>
              <a:rPr lang="en-US" altLang="zh-CN" sz="2400" b="1" dirty="0">
                <a:solidFill>
                  <a:srgbClr val="FF0000"/>
                </a:solidFill>
                <a:latin typeface="Times New Roman" pitchFamily="18" charset="0"/>
              </a:rPr>
              <a:t>T</a:t>
            </a:r>
            <a:r>
              <a:rPr lang="zh-CN" altLang="en-US" sz="2400" b="1" dirty="0">
                <a:solidFill>
                  <a:srgbClr val="FF0000"/>
                </a:solidFill>
                <a:latin typeface="Times New Roman" pitchFamily="18" charset="0"/>
              </a:rPr>
              <a:t>是</a:t>
            </a:r>
            <a:r>
              <a:rPr lang="en-US" altLang="zh-CN" sz="2400" b="1" dirty="0">
                <a:solidFill>
                  <a:srgbClr val="FF0000"/>
                </a:solidFill>
                <a:latin typeface="Times New Roman" pitchFamily="18" charset="0"/>
              </a:rPr>
              <a:t>G </a:t>
            </a:r>
            <a:r>
              <a:rPr lang="zh-CN" altLang="en-US" sz="2400" b="1" dirty="0">
                <a:solidFill>
                  <a:srgbClr val="FF0000"/>
                </a:solidFill>
                <a:latin typeface="Times New Roman" pitchFamily="18" charset="0"/>
              </a:rPr>
              <a:t>的生成树当且仅当</a:t>
            </a:r>
            <a:r>
              <a:rPr lang="en-US" altLang="zh-CN" sz="2400" b="1" dirty="0">
                <a:solidFill>
                  <a:srgbClr val="FF0000"/>
                </a:solidFill>
                <a:latin typeface="Times New Roman" pitchFamily="18" charset="0"/>
              </a:rPr>
              <a:t>T </a:t>
            </a:r>
            <a:r>
              <a:rPr lang="zh-CN" altLang="en-US" sz="2400" b="1" dirty="0">
                <a:solidFill>
                  <a:srgbClr val="FF0000"/>
                </a:solidFill>
                <a:latin typeface="Times New Roman" pitchFamily="18" charset="0"/>
              </a:rPr>
              <a:t>满足如下条件</a:t>
            </a:r>
            <a:endParaRPr lang="zh-CN" altLang="en-US" sz="2400" dirty="0">
              <a:solidFill>
                <a:srgbClr val="000000"/>
              </a:solidFill>
              <a:latin typeface="Arial" charset="0"/>
            </a:endParaRPr>
          </a:p>
        </p:txBody>
      </p:sp>
      <p:sp>
        <p:nvSpPr>
          <p:cNvPr id="15" name="AutoShape 4"/>
          <p:cNvSpPr>
            <a:spLocks/>
          </p:cNvSpPr>
          <p:nvPr/>
        </p:nvSpPr>
        <p:spPr bwMode="auto">
          <a:xfrm>
            <a:off x="1854200" y="5068953"/>
            <a:ext cx="431800" cy="1141412"/>
          </a:xfrm>
          <a:prstGeom prst="leftBrace">
            <a:avLst>
              <a:gd name="adj1" fmla="val 32930"/>
              <a:gd name="adj2" fmla="val 52245"/>
            </a:avLst>
          </a:prstGeom>
          <a:noFill/>
          <a:ln w="38100" cap="rnd">
            <a:solidFill>
              <a:srgbClr val="000000"/>
            </a:solidFill>
            <a:round/>
            <a:headEnd/>
            <a:tailEnd/>
          </a:ln>
        </p:spPr>
        <p:txBody>
          <a:bodyPr wrap="none" anchor="ctr"/>
          <a:lstStyle/>
          <a:p>
            <a:pPr algn="ctr" fontAlgn="base">
              <a:spcBef>
                <a:spcPct val="0"/>
              </a:spcBef>
              <a:spcAft>
                <a:spcPct val="0"/>
              </a:spcAft>
            </a:pPr>
            <a:endParaRPr lang="zh-CN" altLang="zh-CN">
              <a:solidFill>
                <a:srgbClr val="000000"/>
              </a:solidFill>
              <a:latin typeface="Arial" charset="0"/>
            </a:endParaRPr>
          </a:p>
        </p:txBody>
      </p:sp>
      <p:sp>
        <p:nvSpPr>
          <p:cNvPr id="16" name="Text Box 5"/>
          <p:cNvSpPr txBox="1">
            <a:spLocks noChangeArrowheads="1"/>
          </p:cNvSpPr>
          <p:nvPr/>
        </p:nvSpPr>
        <p:spPr bwMode="auto">
          <a:xfrm>
            <a:off x="2286000" y="5010036"/>
            <a:ext cx="3421062" cy="1200329"/>
          </a:xfrm>
          <a:prstGeom prst="rect">
            <a:avLst/>
          </a:prstGeom>
          <a:noFill/>
          <a:ln w="38100" cmpd="dbl" algn="ctr">
            <a:noFill/>
            <a:miter lim="800000"/>
            <a:headEnd/>
            <a:tailEnd/>
          </a:ln>
        </p:spPr>
        <p:txBody>
          <a:bodyPr>
            <a:spAutoFit/>
          </a:bodyPr>
          <a:lstStyle/>
          <a:p>
            <a:pPr fontAlgn="base">
              <a:spcBef>
                <a:spcPct val="0"/>
              </a:spcBef>
              <a:spcAft>
                <a:spcPct val="0"/>
              </a:spcAft>
            </a:pPr>
            <a:r>
              <a:rPr lang="en-US" altLang="zh-CN" sz="2400" b="1" dirty="0">
                <a:solidFill>
                  <a:srgbClr val="000000"/>
                </a:solidFill>
                <a:latin typeface="Times New Roman" pitchFamily="18" charset="0"/>
              </a:rPr>
              <a:t>T</a:t>
            </a:r>
            <a:r>
              <a:rPr lang="zh-CN" altLang="en-US" sz="2400" b="1" dirty="0">
                <a:solidFill>
                  <a:srgbClr val="000000"/>
                </a:solidFill>
                <a:latin typeface="Times New Roman" pitchFamily="18" charset="0"/>
              </a:rPr>
              <a:t>是</a:t>
            </a:r>
            <a:r>
              <a:rPr lang="en-US" altLang="zh-CN" sz="2400" b="1" dirty="0">
                <a:solidFill>
                  <a:srgbClr val="000000"/>
                </a:solidFill>
                <a:latin typeface="Times New Roman" pitchFamily="18" charset="0"/>
              </a:rPr>
              <a:t>G </a:t>
            </a:r>
            <a:r>
              <a:rPr lang="zh-CN" altLang="en-US" sz="2400" b="1" dirty="0">
                <a:solidFill>
                  <a:srgbClr val="000000"/>
                </a:solidFill>
                <a:latin typeface="Times New Roman" pitchFamily="18" charset="0"/>
              </a:rPr>
              <a:t>的连通子图</a:t>
            </a:r>
          </a:p>
          <a:p>
            <a:pPr fontAlgn="base">
              <a:spcBef>
                <a:spcPct val="0"/>
              </a:spcBef>
              <a:spcAft>
                <a:spcPct val="0"/>
              </a:spcAft>
            </a:pPr>
            <a:r>
              <a:rPr lang="en-US" altLang="zh-CN" sz="2400" b="1" dirty="0">
                <a:solidFill>
                  <a:srgbClr val="000000"/>
                </a:solidFill>
                <a:latin typeface="Times New Roman" pitchFamily="18" charset="0"/>
              </a:rPr>
              <a:t>T</a:t>
            </a:r>
            <a:r>
              <a:rPr lang="zh-CN" altLang="en-US" sz="2400" b="1" dirty="0">
                <a:solidFill>
                  <a:srgbClr val="000000"/>
                </a:solidFill>
                <a:latin typeface="Times New Roman" pitchFamily="18" charset="0"/>
              </a:rPr>
              <a:t>包含</a:t>
            </a:r>
            <a:r>
              <a:rPr lang="en-US" altLang="zh-CN" sz="2400" b="1" dirty="0">
                <a:solidFill>
                  <a:srgbClr val="000000"/>
                </a:solidFill>
                <a:latin typeface="Times New Roman" pitchFamily="18" charset="0"/>
              </a:rPr>
              <a:t>G </a:t>
            </a:r>
            <a:r>
              <a:rPr lang="zh-CN" altLang="en-US" sz="2400" b="1" dirty="0">
                <a:solidFill>
                  <a:srgbClr val="000000"/>
                </a:solidFill>
                <a:latin typeface="Times New Roman" pitchFamily="18" charset="0"/>
              </a:rPr>
              <a:t>的所有顶点</a:t>
            </a:r>
          </a:p>
          <a:p>
            <a:pPr fontAlgn="base">
              <a:spcBef>
                <a:spcPct val="0"/>
              </a:spcBef>
              <a:spcAft>
                <a:spcPct val="0"/>
              </a:spcAft>
            </a:pPr>
            <a:r>
              <a:rPr lang="en-US" altLang="zh-CN" sz="2400" b="1" dirty="0">
                <a:solidFill>
                  <a:srgbClr val="000000"/>
                </a:solidFill>
                <a:latin typeface="Times New Roman" pitchFamily="18" charset="0"/>
              </a:rPr>
              <a:t>T</a:t>
            </a:r>
            <a:r>
              <a:rPr lang="zh-CN" altLang="en-US" sz="2400" b="1" dirty="0">
                <a:solidFill>
                  <a:srgbClr val="000000"/>
                </a:solidFill>
                <a:latin typeface="Times New Roman" pitchFamily="18" charset="0"/>
              </a:rPr>
              <a:t>中无回路</a:t>
            </a:r>
            <a:endParaRPr lang="zh-CN" altLang="en-US" sz="2400" dirty="0">
              <a:solidFill>
                <a:srgbClr val="000000"/>
              </a:solidFill>
              <a:latin typeface="Arial" charset="0"/>
            </a:endParaRPr>
          </a:p>
        </p:txBody>
      </p:sp>
      <p:sp>
        <p:nvSpPr>
          <p:cNvPr id="18" name="TextBox 17">
            <a:extLst>
              <a:ext uri="{FF2B5EF4-FFF2-40B4-BE49-F238E27FC236}">
                <a16:creationId xmlns:a16="http://schemas.microsoft.com/office/drawing/2014/main" id="{61AE7C01-AC78-0B47-ACF7-B14AD833262C}"/>
              </a:ext>
            </a:extLst>
          </p:cNvPr>
          <p:cNvSpPr txBox="1"/>
          <p:nvPr/>
        </p:nvSpPr>
        <p:spPr>
          <a:xfrm>
            <a:off x="438150" y="4068599"/>
            <a:ext cx="8458200" cy="369332"/>
          </a:xfrm>
          <a:prstGeom prst="rect">
            <a:avLst/>
          </a:prstGeom>
          <a:noFill/>
          <a:ln w="19050">
            <a:solidFill>
              <a:srgbClr val="FF0000"/>
            </a:solidFill>
          </a:ln>
        </p:spPr>
        <p:txBody>
          <a:bodyPr wrap="square">
            <a:spAutoFit/>
          </a:bodyPr>
          <a:lstStyle/>
          <a:p>
            <a:pPr algn="just"/>
            <a:r>
              <a:rPr lang="zh-CN" altLang="en-US" b="1" i="0" dirty="0">
                <a:solidFill>
                  <a:srgbClr val="000000"/>
                </a:solidFill>
                <a:effectLst/>
                <a:latin typeface="PingFang SC" panose="020B0400000000000000" pitchFamily="34" charset="-122"/>
                <a:ea typeface="PingFang SC" panose="020B0400000000000000" pitchFamily="34" charset="-122"/>
              </a:rPr>
              <a:t>生成树另外一种定义：如果一个子图既是生成子图又是树，那么该子图为生成树</a:t>
            </a:r>
            <a:endParaRPr lang="en-CN" dirty="0"/>
          </a:p>
        </p:txBody>
      </p:sp>
    </p:spTree>
    <p:extLst>
      <p:ext uri="{BB962C8B-B14F-4D97-AF65-F5344CB8AC3E}">
        <p14:creationId xmlns:p14="http://schemas.microsoft.com/office/powerpoint/2010/main" val="306469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blinds(horizontal)">
                                      <p:cBhvr>
                                        <p:cTn id="20"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生成树</a:t>
            </a:r>
            <a:r>
              <a:rPr kumimoji="1" lang="en-US" altLang="zh-CN" sz="3200" b="1" dirty="0">
                <a:latin typeface="Arial" charset="0"/>
                <a:ea typeface="宋体" charset="-122"/>
                <a:cs typeface="+mn-cs"/>
              </a:rPr>
              <a:t>(spanning tree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5B96D046-B448-46FA-9A16-09144BFC680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Grp="1" noChangeArrowheads="1"/>
          </p:cNvSpPr>
          <p:nvPr/>
        </p:nvSpPr>
        <p:spPr bwMode="auto">
          <a:xfrm>
            <a:off x="366713" y="1219200"/>
            <a:ext cx="8548687" cy="4876800"/>
          </a:xfrm>
          <a:prstGeom prst="rect">
            <a:avLst/>
          </a:prstGeom>
          <a:noFill/>
          <a:ln w="12700">
            <a:solidFill>
              <a:srgbClr val="0000FF"/>
            </a:solidFill>
            <a:miter lim="800000"/>
            <a:headEnd/>
            <a:tailEnd/>
          </a:ln>
        </p:spPr>
        <p:txBody>
          <a:bodyPr lIns="92075" tIns="46038" rIns="92075" bIns="46038"/>
          <a:lstStyle/>
          <a:p>
            <a:pPr eaLnBrk="0" fontAlgn="base" hangingPunct="0">
              <a:lnSpc>
                <a:spcPct val="150000"/>
              </a:lnSpc>
              <a:spcBef>
                <a:spcPct val="5000"/>
              </a:spcBef>
              <a:spcAft>
                <a:spcPct val="0"/>
              </a:spcAft>
              <a:buClr>
                <a:srgbClr val="0707F9"/>
              </a:buClr>
              <a:buSzPct val="100000"/>
              <a:buFont typeface="Wingdings" pitchFamily="2" charset="2"/>
              <a:buChar char="p"/>
            </a:pPr>
            <a:r>
              <a:rPr lang="zh-CN" altLang="en-US" sz="2400" b="1" dirty="0">
                <a:solidFill>
                  <a:srgbClr val="0707F9"/>
                </a:solidFill>
                <a:latin typeface="楷体_GB2312" pitchFamily="49" charset="-122"/>
              </a:rPr>
              <a:t>生成树：</a:t>
            </a:r>
            <a:r>
              <a:rPr lang="zh-CN" altLang="en-US" sz="2400" b="1" dirty="0">
                <a:solidFill>
                  <a:srgbClr val="000000"/>
                </a:solidFill>
                <a:latin typeface="楷体_GB2312" pitchFamily="49" charset="-122"/>
              </a:rPr>
              <a:t>连通图</a:t>
            </a:r>
            <a:r>
              <a:rPr lang="en-US" altLang="zh-CN" sz="2400" b="1" dirty="0">
                <a:solidFill>
                  <a:srgbClr val="000000"/>
                </a:solidFill>
                <a:latin typeface="楷体_GB2312" pitchFamily="49" charset="-122"/>
              </a:rPr>
              <a:t>G</a:t>
            </a:r>
            <a:r>
              <a:rPr lang="zh-CN" altLang="en-US" sz="2400" b="1" dirty="0">
                <a:solidFill>
                  <a:srgbClr val="000000"/>
                </a:solidFill>
                <a:latin typeface="楷体_GB2312" pitchFamily="49" charset="-122"/>
              </a:rPr>
              <a:t>的一个子图如果是一棵</a:t>
            </a:r>
            <a:r>
              <a:rPr lang="zh-CN" altLang="en-US" sz="2400" b="1" dirty="0">
                <a:solidFill>
                  <a:srgbClr val="FF0000"/>
                </a:solidFill>
                <a:latin typeface="楷体_GB2312" pitchFamily="49" charset="-122"/>
              </a:rPr>
              <a:t>包含</a:t>
            </a:r>
            <a:r>
              <a:rPr lang="en-US" altLang="zh-CN" sz="2400" b="1" dirty="0">
                <a:solidFill>
                  <a:srgbClr val="FF0000"/>
                </a:solidFill>
                <a:latin typeface="楷体_GB2312" pitchFamily="49" charset="-122"/>
              </a:rPr>
              <a:t>G</a:t>
            </a:r>
            <a:r>
              <a:rPr lang="zh-CN" altLang="en-US" sz="2400" b="1" dirty="0">
                <a:solidFill>
                  <a:srgbClr val="FF0000"/>
                </a:solidFill>
                <a:latin typeface="楷体_GB2312" pitchFamily="49" charset="-122"/>
              </a:rPr>
              <a:t>的所有顶点的树</a:t>
            </a:r>
            <a:r>
              <a:rPr lang="zh-CN" altLang="en-US" sz="2400" b="1" dirty="0">
                <a:solidFill>
                  <a:srgbClr val="000000"/>
                </a:solidFill>
                <a:latin typeface="楷体_GB2312" pitchFamily="49" charset="-122"/>
              </a:rPr>
              <a:t>，则该子图称为</a:t>
            </a:r>
            <a:r>
              <a:rPr lang="en-US" altLang="zh-CN" sz="2400" b="1" dirty="0">
                <a:solidFill>
                  <a:srgbClr val="000000"/>
                </a:solidFill>
                <a:latin typeface="楷体_GB2312" pitchFamily="49" charset="-122"/>
              </a:rPr>
              <a:t>G</a:t>
            </a:r>
            <a:r>
              <a:rPr lang="zh-CN" altLang="en-US" sz="2400" b="1" dirty="0">
                <a:solidFill>
                  <a:srgbClr val="000000"/>
                </a:solidFill>
                <a:latin typeface="楷体_GB2312" pitchFamily="49" charset="-122"/>
              </a:rPr>
              <a:t>的生成树。</a:t>
            </a:r>
            <a:endParaRPr lang="en-US" altLang="zh-CN" sz="2400" b="1" dirty="0">
              <a:solidFill>
                <a:srgbClr val="000000"/>
              </a:solidFill>
              <a:latin typeface="楷体_GB2312" pitchFamily="49" charset="-122"/>
            </a:endParaRPr>
          </a:p>
          <a:p>
            <a:pPr eaLnBrk="0" fontAlgn="base" hangingPunct="0">
              <a:lnSpc>
                <a:spcPct val="150000"/>
              </a:lnSpc>
              <a:spcBef>
                <a:spcPct val="5000"/>
              </a:spcBef>
              <a:spcAft>
                <a:spcPct val="0"/>
              </a:spcAft>
              <a:buClr>
                <a:srgbClr val="0707F9"/>
              </a:buClr>
              <a:buSzPct val="100000"/>
              <a:buFont typeface="Wingdings" pitchFamily="2" charset="2"/>
              <a:buChar char="p"/>
            </a:pPr>
            <a:r>
              <a:rPr lang="zh-CN" altLang="en-US" sz="2400" b="1" dirty="0">
                <a:solidFill>
                  <a:srgbClr val="FF0000"/>
                </a:solidFill>
                <a:latin typeface="楷体_GB2312" pitchFamily="49" charset="-122"/>
              </a:rPr>
              <a:t>生成树是连通图的极小连通子图</a:t>
            </a:r>
            <a:r>
              <a:rPr lang="zh-CN" altLang="en-US" sz="2400" b="1" dirty="0">
                <a:solidFill>
                  <a:srgbClr val="000000"/>
                </a:solidFill>
                <a:latin typeface="楷体_GB2312" pitchFamily="49" charset="-122"/>
              </a:rPr>
              <a:t>。</a:t>
            </a:r>
            <a:r>
              <a:rPr kumimoji="1" lang="zh-CN" altLang="en-US" sz="2400" b="1" dirty="0">
                <a:solidFill>
                  <a:srgbClr val="000000"/>
                </a:solidFill>
                <a:latin typeface="Times New Roman" pitchFamily="18" charset="0"/>
              </a:rPr>
              <a:t>包含图</a:t>
            </a:r>
            <a:r>
              <a:rPr kumimoji="1" lang="en-US" altLang="zh-CN" sz="2400" b="1" dirty="0">
                <a:solidFill>
                  <a:srgbClr val="000000"/>
                </a:solidFill>
                <a:latin typeface="Times New Roman" pitchFamily="18" charset="0"/>
              </a:rPr>
              <a:t>G </a:t>
            </a:r>
            <a:r>
              <a:rPr kumimoji="1" lang="zh-CN" altLang="en-US" sz="2400" b="1" dirty="0">
                <a:solidFill>
                  <a:srgbClr val="000000"/>
                </a:solidFill>
                <a:latin typeface="Times New Roman" pitchFamily="18" charset="0"/>
              </a:rPr>
              <a:t>的</a:t>
            </a:r>
            <a:r>
              <a:rPr kumimoji="1" lang="zh-CN" altLang="en-US" sz="2400" b="1" dirty="0">
                <a:solidFill>
                  <a:srgbClr val="FF0000"/>
                </a:solidFill>
                <a:latin typeface="Times New Roman" pitchFamily="18" charset="0"/>
              </a:rPr>
              <a:t>所有顶点</a:t>
            </a:r>
            <a:r>
              <a:rPr kumimoji="1" lang="zh-CN" altLang="en-US" sz="2400" b="1" dirty="0">
                <a:solidFill>
                  <a:srgbClr val="000000"/>
                </a:solidFill>
                <a:latin typeface="Times New Roman" pitchFamily="18" charset="0"/>
              </a:rPr>
              <a:t>，但只有</a:t>
            </a:r>
            <a:r>
              <a:rPr kumimoji="1" lang="en-US" altLang="zh-CN" sz="2400" b="1" dirty="0">
                <a:solidFill>
                  <a:srgbClr val="FF0000"/>
                </a:solidFill>
                <a:latin typeface="Times New Roman" pitchFamily="18" charset="0"/>
              </a:rPr>
              <a:t>n-1 </a:t>
            </a:r>
            <a:r>
              <a:rPr kumimoji="1" lang="zh-CN" altLang="en-US" sz="2400" b="1" dirty="0">
                <a:solidFill>
                  <a:srgbClr val="FF0000"/>
                </a:solidFill>
                <a:latin typeface="Times New Roman" pitchFamily="18" charset="0"/>
              </a:rPr>
              <a:t>条边</a:t>
            </a:r>
            <a:r>
              <a:rPr kumimoji="1" lang="zh-CN" altLang="en-US" sz="2400" b="1" dirty="0">
                <a:solidFill>
                  <a:srgbClr val="000000"/>
                </a:solidFill>
                <a:latin typeface="Times New Roman" pitchFamily="18" charset="0"/>
              </a:rPr>
              <a:t>，</a:t>
            </a:r>
            <a:r>
              <a:rPr lang="zh-CN" altLang="en-US" sz="2400" b="1" dirty="0">
                <a:solidFill>
                  <a:srgbClr val="000000"/>
                </a:solidFill>
                <a:latin typeface="楷体_GB2312" pitchFamily="49" charset="-122"/>
              </a:rPr>
              <a:t>所谓</a:t>
            </a:r>
            <a:r>
              <a:rPr lang="zh-CN" altLang="en-US" sz="2400" b="1" dirty="0">
                <a:solidFill>
                  <a:srgbClr val="FF0000"/>
                </a:solidFill>
                <a:latin typeface="楷体_GB2312" pitchFamily="49" charset="-122"/>
              </a:rPr>
              <a:t>极小</a:t>
            </a:r>
            <a:r>
              <a:rPr lang="zh-CN" altLang="en-US" sz="2400" b="1" dirty="0">
                <a:solidFill>
                  <a:srgbClr val="000000"/>
                </a:solidFill>
                <a:latin typeface="楷体_GB2312" pitchFamily="49" charset="-122"/>
              </a:rPr>
              <a:t>是指：若在树中任意增加一条边，则将出现一个</a:t>
            </a:r>
            <a:r>
              <a:rPr lang="zh-CN" altLang="en-US" sz="2400" b="1" dirty="0">
                <a:solidFill>
                  <a:srgbClr val="FF0000"/>
                </a:solidFill>
                <a:latin typeface="楷体_GB2312" pitchFamily="49" charset="-122"/>
              </a:rPr>
              <a:t>回路；</a:t>
            </a:r>
            <a:r>
              <a:rPr lang="zh-CN" altLang="en-US" sz="2400" b="1" dirty="0">
                <a:solidFill>
                  <a:srgbClr val="000000"/>
                </a:solidFill>
                <a:latin typeface="楷体_GB2312" pitchFamily="49" charset="-122"/>
              </a:rPr>
              <a:t>若去掉一条边，将会使之变成非连通图。</a:t>
            </a:r>
            <a:endParaRPr lang="en-US" altLang="zh-CN" sz="2400" b="1" dirty="0">
              <a:solidFill>
                <a:srgbClr val="000000"/>
              </a:solidFill>
              <a:latin typeface="楷体_GB2312" pitchFamily="49" charset="-122"/>
            </a:endParaRPr>
          </a:p>
          <a:p>
            <a:pPr eaLnBrk="0" fontAlgn="base" hangingPunct="0">
              <a:lnSpc>
                <a:spcPct val="150000"/>
              </a:lnSpc>
              <a:spcBef>
                <a:spcPct val="5000"/>
              </a:spcBef>
              <a:spcAft>
                <a:spcPct val="0"/>
              </a:spcAft>
              <a:buClr>
                <a:srgbClr val="0707F9"/>
              </a:buClr>
              <a:buSzPct val="100000"/>
              <a:buFont typeface="Wingdings" pitchFamily="2" charset="2"/>
              <a:buChar char="p"/>
            </a:pPr>
            <a:r>
              <a:rPr kumimoji="1" lang="zh-CN" altLang="en-US" sz="2400" b="1" dirty="0">
                <a:solidFill>
                  <a:srgbClr val="000000"/>
                </a:solidFill>
                <a:latin typeface="Times New Roman" pitchFamily="18" charset="0"/>
              </a:rPr>
              <a:t>利用深（广）度优先搜索可以实现求深（广）度优先生成树</a:t>
            </a:r>
          </a:p>
        </p:txBody>
      </p:sp>
    </p:spTree>
    <p:extLst>
      <p:ext uri="{BB962C8B-B14F-4D97-AF65-F5344CB8AC3E}">
        <p14:creationId xmlns:p14="http://schemas.microsoft.com/office/powerpoint/2010/main" val="35934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kumimoji="1" lang="en-US" altLang="zh-CN" sz="2800" b="1" dirty="0">
                <a:solidFill>
                  <a:srgbClr val="000000"/>
                </a:solidFill>
                <a:latin typeface="Times New Roman" pitchFamily="18" charset="0"/>
                <a:ea typeface="楷体_GB2312" pitchFamily="49" charset="-122"/>
              </a:rPr>
              <a:t>ADT Graph</a:t>
            </a:r>
            <a:r>
              <a:rPr kumimoji="1" lang="zh-CN" altLang="en-US" sz="2800" dirty="0">
                <a:solidFill>
                  <a:srgbClr val="000000"/>
                </a:solidFill>
                <a:latin typeface="Times New Roman" pitchFamily="18" charset="0"/>
                <a:ea typeface="楷体_GB2312" pitchFamily="49" charset="-122"/>
              </a:rPr>
              <a:t>的</a:t>
            </a:r>
            <a:r>
              <a:rPr lang="zh-CN" altLang="en-US" b="1" dirty="0"/>
              <a:t>基本操作</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06CB524E-4190-4B90-8821-F20F329C29F3}"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1004888" y="1601827"/>
            <a:ext cx="6951662" cy="506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CreatGraph(&amp;G)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建立图</a:t>
            </a:r>
            <a:endParaRPr kumimoji="1" lang="zh-CN" altLang="en-US" sz="2400">
              <a:solidFill>
                <a:srgbClr val="000000"/>
              </a:solidFill>
              <a:latin typeface="Times New Roman" pitchFamily="18" charset="0"/>
            </a:endParaRPr>
          </a:p>
        </p:txBody>
      </p:sp>
      <p:sp>
        <p:nvSpPr>
          <p:cNvPr id="17" name="Text Box 3"/>
          <p:cNvSpPr txBox="1">
            <a:spLocks noChangeArrowheads="1"/>
          </p:cNvSpPr>
          <p:nvPr/>
        </p:nvSpPr>
        <p:spPr bwMode="auto">
          <a:xfrm>
            <a:off x="1004888" y="2222539"/>
            <a:ext cx="6303962" cy="506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DestroyGraph(&amp;G)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销毁图</a:t>
            </a:r>
            <a:r>
              <a:rPr kumimoji="1" lang="zh-CN" altLang="en-US" sz="2400" b="1">
                <a:solidFill>
                  <a:srgbClr val="0000FF"/>
                </a:solidFill>
                <a:latin typeface="Times New Roman" pitchFamily="18" charset="0"/>
              </a:rPr>
              <a:t>    </a:t>
            </a:r>
          </a:p>
        </p:txBody>
      </p:sp>
      <p:sp>
        <p:nvSpPr>
          <p:cNvPr id="18" name="Text Box 12"/>
          <p:cNvSpPr txBox="1">
            <a:spLocks noChangeArrowheads="1"/>
          </p:cNvSpPr>
          <p:nvPr/>
        </p:nvSpPr>
        <p:spPr bwMode="auto">
          <a:xfrm>
            <a:off x="1042988" y="2754352"/>
            <a:ext cx="6408737" cy="553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InsertVEx(&amp;G, v)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插入顶点</a:t>
            </a:r>
          </a:p>
        </p:txBody>
      </p:sp>
      <p:sp>
        <p:nvSpPr>
          <p:cNvPr id="19" name="Rectangle 13"/>
          <p:cNvSpPr>
            <a:spLocks noChangeArrowheads="1"/>
          </p:cNvSpPr>
          <p:nvPr/>
        </p:nvSpPr>
        <p:spPr bwMode="auto">
          <a:xfrm>
            <a:off x="1019175" y="3376652"/>
            <a:ext cx="6216650" cy="553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DeleteVEx(&amp;G, v)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删除顶点</a:t>
            </a:r>
          </a:p>
        </p:txBody>
      </p:sp>
      <p:sp>
        <p:nvSpPr>
          <p:cNvPr id="20" name="Text Box 14"/>
          <p:cNvSpPr txBox="1">
            <a:spLocks noChangeArrowheads="1"/>
          </p:cNvSpPr>
          <p:nvPr/>
        </p:nvSpPr>
        <p:spPr bwMode="auto">
          <a:xfrm>
            <a:off x="1019175" y="3986252"/>
            <a:ext cx="6865938" cy="553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InsertArc(&amp;G, v, w)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插入弧</a:t>
            </a:r>
          </a:p>
        </p:txBody>
      </p:sp>
      <p:sp>
        <p:nvSpPr>
          <p:cNvPr id="21" name="Rectangle 15"/>
          <p:cNvSpPr>
            <a:spLocks noChangeArrowheads="1"/>
          </p:cNvSpPr>
          <p:nvPr/>
        </p:nvSpPr>
        <p:spPr bwMode="auto">
          <a:xfrm>
            <a:off x="1042988" y="4626014"/>
            <a:ext cx="6842125" cy="553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a:solidFill>
                  <a:srgbClr val="0000FF"/>
                </a:solidFill>
                <a:latin typeface="Times New Roman" pitchFamily="18" charset="0"/>
              </a:rPr>
              <a:t>DeleteArc(&amp;G, v, w)             </a:t>
            </a:r>
            <a:r>
              <a:rPr kumimoji="1" lang="en-US" altLang="zh-CN" sz="2400" b="1">
                <a:solidFill>
                  <a:srgbClr val="000000"/>
                </a:solidFill>
                <a:latin typeface="Times New Roman" pitchFamily="18" charset="0"/>
              </a:rPr>
              <a:t>//</a:t>
            </a:r>
            <a:r>
              <a:rPr kumimoji="1" lang="zh-CN" altLang="en-US" sz="2400" b="1">
                <a:solidFill>
                  <a:srgbClr val="000000"/>
                </a:solidFill>
                <a:latin typeface="Times New Roman" pitchFamily="18" charset="0"/>
              </a:rPr>
              <a:t>删除弧</a:t>
            </a:r>
          </a:p>
        </p:txBody>
      </p:sp>
      <p:sp>
        <p:nvSpPr>
          <p:cNvPr id="22" name="Text Box 16"/>
          <p:cNvSpPr txBox="1">
            <a:spLocks noChangeArrowheads="1"/>
          </p:cNvSpPr>
          <p:nvPr/>
        </p:nvSpPr>
        <p:spPr bwMode="auto">
          <a:xfrm>
            <a:off x="1042988" y="5273714"/>
            <a:ext cx="7129462" cy="506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dirty="0" err="1">
                <a:solidFill>
                  <a:srgbClr val="0000FF"/>
                </a:solidFill>
                <a:latin typeface="Times New Roman" pitchFamily="18" charset="0"/>
              </a:rPr>
              <a:t>DFSTraverse</a:t>
            </a:r>
            <a:r>
              <a:rPr kumimoji="1" lang="en-US" altLang="zh-CN" sz="2400" b="1" dirty="0">
                <a:solidFill>
                  <a:srgbClr val="0000FF"/>
                </a:solidFill>
                <a:latin typeface="Times New Roman" pitchFamily="18" charset="0"/>
              </a:rPr>
              <a:t>(G, v, Visit()) </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深度优先搜索</a:t>
            </a:r>
          </a:p>
        </p:txBody>
      </p:sp>
      <p:sp>
        <p:nvSpPr>
          <p:cNvPr id="23" name="Rectangle 17"/>
          <p:cNvSpPr>
            <a:spLocks noChangeArrowheads="1"/>
          </p:cNvSpPr>
          <p:nvPr/>
        </p:nvSpPr>
        <p:spPr bwMode="auto">
          <a:xfrm>
            <a:off x="971550" y="5923002"/>
            <a:ext cx="7416800" cy="506998"/>
          </a:xfrm>
          <a:prstGeom prst="rect">
            <a:avLst/>
          </a:prstGeom>
          <a:noFill/>
          <a:ln w="9525">
            <a:noFill/>
            <a:miter lim="800000"/>
            <a:headEnd/>
            <a:tailEnd/>
          </a:ln>
        </p:spPr>
        <p:txBody>
          <a:bodyPr>
            <a:spAutoFit/>
          </a:bodyPr>
          <a:lstStyle/>
          <a:p>
            <a:pPr fontAlgn="base">
              <a:lnSpc>
                <a:spcPct val="125000"/>
              </a:lnSpc>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BFSTraverse</a:t>
            </a:r>
            <a:r>
              <a:rPr kumimoji="1" lang="en-US" altLang="zh-CN" sz="2400" b="1" dirty="0">
                <a:solidFill>
                  <a:srgbClr val="0000FF"/>
                </a:solidFill>
                <a:latin typeface="Times New Roman" pitchFamily="18" charset="0"/>
              </a:rPr>
              <a:t>(G, v, Visit()) </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广度优先搜索</a:t>
            </a:r>
          </a:p>
        </p:txBody>
      </p:sp>
    </p:spTree>
    <p:extLst>
      <p:ext uri="{BB962C8B-B14F-4D97-AF65-F5344CB8AC3E}">
        <p14:creationId xmlns:p14="http://schemas.microsoft.com/office/powerpoint/2010/main" val="325379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D0D4C-EC63-5541-88DE-5731F1D28570}"/>
              </a:ext>
            </a:extLst>
          </p:cNvPr>
          <p:cNvSpPr txBox="1"/>
          <p:nvPr/>
        </p:nvSpPr>
        <p:spPr>
          <a:xfrm>
            <a:off x="1115616" y="914400"/>
            <a:ext cx="6199584" cy="2718180"/>
          </a:xfrm>
          <a:prstGeom prst="rect">
            <a:avLst/>
          </a:prstGeom>
          <a:noFill/>
        </p:spPr>
        <p:txBody>
          <a:bodyPr wrap="square" rtlCol="0">
            <a:spAutoFit/>
          </a:bodyPr>
          <a:lstStyle/>
          <a:p>
            <a:pPr algn="just"/>
            <a:r>
              <a:rPr lang="en-US" sz="2133" b="1"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什么是三观不同</a:t>
            </a:r>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你敬畏天理，他崇拜权威，这是世界观不同；</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你站在良知的一边，他站在</a:t>
            </a:r>
            <a:r>
              <a:rPr lang="zh-CN" altLang="en-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赢者</a:t>
            </a:r>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的一遍，这是价值观不同；</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你努力是为了理想的生活，他努力是为了做人上人，这是人生观不同</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endParaRPr 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毛姆</a:t>
            </a:r>
            <a:endParaRPr lang="en-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TextBox 2">
            <a:extLst>
              <a:ext uri="{FF2B5EF4-FFF2-40B4-BE49-F238E27FC236}">
                <a16:creationId xmlns:a16="http://schemas.microsoft.com/office/drawing/2014/main" id="{A3A4F783-8C34-454E-9B9B-FAC193C565CB}"/>
              </a:ext>
            </a:extLst>
          </p:cNvPr>
          <p:cNvSpPr txBox="1"/>
          <p:nvPr/>
        </p:nvSpPr>
        <p:spPr>
          <a:xfrm>
            <a:off x="1115616" y="3733800"/>
            <a:ext cx="6912768" cy="1405256"/>
          </a:xfrm>
          <a:prstGeom prst="rect">
            <a:avLst/>
          </a:prstGeom>
          <a:noFill/>
        </p:spPr>
        <p:txBody>
          <a:bodyPr wrap="square" rtlCol="0">
            <a:spAutoFit/>
          </a:bodyPr>
          <a:lstStyle/>
          <a:p>
            <a:pPr algn="just"/>
            <a:r>
              <a:rPr lang="en-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在繁华中自律</a:t>
            </a:r>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在落魄中自愈，</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谋生的路上不抛弃良知，</a:t>
            </a:r>
            <a:endParaRPr lang="en-US" altLang="zh-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r>
              <a:rPr lang="zh-CN" altLang="en-US"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谋爱的路上不放弃尊严。</a:t>
            </a:r>
            <a:endParaRPr lang="en-CN" sz="2133" b="1"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7238682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9.1 </a:t>
            </a:r>
            <a:r>
              <a:rPr kumimoji="1" lang="zh-CN" altLang="en-US" b="1" dirty="0">
                <a:solidFill>
                  <a:schemeClr val="bg1">
                    <a:lumMod val="65000"/>
                  </a:schemeClr>
                </a:solidFill>
                <a:latin typeface="Arial" charset="0"/>
                <a:ea typeface="宋体" charset="-122"/>
              </a:rPr>
              <a:t>图的定义和术语（集合与图论）</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rgbClr val="0000FF"/>
                </a:solidFill>
                <a:latin typeface="Arial" charset="0"/>
                <a:ea typeface="宋体" charset="-122"/>
              </a:rPr>
              <a:t>9.2 </a:t>
            </a:r>
            <a:r>
              <a:rPr kumimoji="1" lang="zh-CN" altLang="en-US" b="1" dirty="0">
                <a:solidFill>
                  <a:srgbClr val="0000FF"/>
                </a:solidFill>
                <a:latin typeface="Arial" charset="0"/>
                <a:ea typeface="宋体" charset="-122"/>
              </a:rPr>
              <a:t>图的存储结构</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9.3 </a:t>
            </a:r>
            <a:r>
              <a:rPr kumimoji="1" lang="zh-CN" altLang="en-US" b="1" dirty="0">
                <a:solidFill>
                  <a:schemeClr val="bg1">
                    <a:lumMod val="65000"/>
                  </a:schemeClr>
                </a:solidFill>
                <a:latin typeface="Arial" charset="0"/>
                <a:ea typeface="宋体" charset="-122"/>
              </a:rPr>
              <a:t>图的遍历</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9.4 </a:t>
            </a:r>
            <a:r>
              <a:rPr kumimoji="1" lang="zh-CN" altLang="en-US" b="1" dirty="0">
                <a:solidFill>
                  <a:schemeClr val="bg1">
                    <a:lumMod val="65000"/>
                  </a:schemeClr>
                </a:solidFill>
                <a:latin typeface="Arial" charset="0"/>
                <a:ea typeface="宋体" charset="-122"/>
              </a:rPr>
              <a:t>有向无环图的应用</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9.5 </a:t>
            </a:r>
            <a:r>
              <a:rPr kumimoji="1" lang="zh-CN" altLang="en-US" b="1" dirty="0">
                <a:solidFill>
                  <a:schemeClr val="bg1">
                    <a:lumMod val="65000"/>
                  </a:schemeClr>
                </a:solidFill>
                <a:latin typeface="Arial" charset="0"/>
                <a:ea typeface="宋体" charset="-122"/>
              </a:rPr>
              <a:t>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20</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06F41AD4-2B94-48FE-A713-22F25FF28593}"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82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9.2.1  </a:t>
            </a:r>
            <a:r>
              <a:rPr kumimoji="1" lang="zh-CN" altLang="en-US" sz="2800" b="1" dirty="0">
                <a:solidFill>
                  <a:srgbClr val="0000FF"/>
                </a:solidFill>
                <a:latin typeface="Arial" charset="0"/>
                <a:ea typeface="宋体" charset="-122"/>
              </a:rPr>
              <a:t>邻接矩阵</a:t>
            </a:r>
            <a:r>
              <a:rPr kumimoji="1" lang="en-US" altLang="zh-CN" sz="2800" b="1" dirty="0">
                <a:solidFill>
                  <a:srgbClr val="0000FF"/>
                </a:solidFill>
                <a:latin typeface="Arial" charset="0"/>
                <a:ea typeface="宋体" charset="-122"/>
              </a:rPr>
              <a:t>---</a:t>
            </a:r>
            <a:r>
              <a:rPr kumimoji="1" lang="zh-CN" altLang="en-US" sz="2800" b="1" dirty="0">
                <a:solidFill>
                  <a:srgbClr val="0000FF"/>
                </a:solidFill>
                <a:latin typeface="Arial" charset="0"/>
                <a:ea typeface="宋体" charset="-122"/>
              </a:rPr>
              <a:t>顺序存储</a:t>
            </a:r>
            <a:endParaRPr kumimoji="1" lang="zh-CN" altLang="en-US" sz="2800" b="1" dirty="0">
              <a:solidFill>
                <a:srgbClr val="FF0000"/>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9.2.2  </a:t>
            </a:r>
            <a:r>
              <a:rPr kumimoji="1" lang="zh-CN" altLang="en-US" sz="2800" b="1" dirty="0">
                <a:solidFill>
                  <a:srgbClr val="0000FF"/>
                </a:solidFill>
                <a:latin typeface="Arial" charset="0"/>
                <a:ea typeface="宋体" charset="-122"/>
              </a:rPr>
              <a:t>邻接表</a:t>
            </a:r>
            <a:r>
              <a:rPr kumimoji="1" lang="en-US" altLang="zh-CN" sz="2800" b="1" dirty="0">
                <a:solidFill>
                  <a:srgbClr val="0000FF"/>
                </a:solidFill>
                <a:latin typeface="Arial" charset="0"/>
                <a:ea typeface="宋体" charset="-122"/>
              </a:rPr>
              <a:t>------</a:t>
            </a:r>
            <a:r>
              <a:rPr kumimoji="1" lang="zh-CN" altLang="en-US" sz="2800" b="1" dirty="0">
                <a:solidFill>
                  <a:srgbClr val="0000FF"/>
                </a:solidFill>
                <a:latin typeface="Arial" charset="0"/>
                <a:ea typeface="宋体" charset="-122"/>
              </a:rPr>
              <a:t>链式存储</a:t>
            </a:r>
            <a:endParaRPr kumimoji="1" lang="en-US" altLang="zh-CN" sz="2800" b="1" dirty="0">
              <a:solidFill>
                <a:srgbClr val="0000FF"/>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9.2.3  </a:t>
            </a:r>
            <a:r>
              <a:rPr kumimoji="1" lang="zh-CN" altLang="en-US" sz="2800" b="1" dirty="0">
                <a:solidFill>
                  <a:srgbClr val="0000FF"/>
                </a:solidFill>
                <a:latin typeface="Arial" charset="0"/>
                <a:ea typeface="宋体" charset="-122"/>
              </a:rPr>
              <a:t>有向图的十字链表存储表示</a:t>
            </a:r>
            <a:endParaRPr kumimoji="1" lang="en-US" altLang="zh-CN" sz="2800" b="1" dirty="0">
              <a:solidFill>
                <a:srgbClr val="FF0000"/>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9.2.4   </a:t>
            </a:r>
            <a:r>
              <a:rPr kumimoji="1" lang="zh-CN" altLang="en-US" sz="2800" b="1" dirty="0">
                <a:solidFill>
                  <a:srgbClr val="0000FF"/>
                </a:solidFill>
                <a:latin typeface="Arial" charset="0"/>
                <a:ea typeface="宋体" charset="-122"/>
              </a:rPr>
              <a:t>无向图的邻接多重表存储表示</a:t>
            </a:r>
            <a:endParaRPr kumimoji="1" lang="zh-CN" altLang="en-US" sz="2800" b="1" dirty="0">
              <a:solidFill>
                <a:srgbClr val="FF0000"/>
              </a:solidFill>
              <a:latin typeface="Arial" charset="0"/>
              <a:ea typeface="宋体" charset="-122"/>
            </a:endParaRP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  </a:t>
            </a:r>
            <a:r>
              <a:rPr kumimoji="1" lang="zh-CN" altLang="en-US" sz="3200" b="1" dirty="0">
                <a:latin typeface="Arial" charset="0"/>
                <a:ea typeface="宋体" charset="-122"/>
                <a:cs typeface="+mn-cs"/>
              </a:rPr>
              <a:t>图的存储结构</a:t>
            </a:r>
          </a:p>
        </p:txBody>
      </p:sp>
      <p:sp>
        <p:nvSpPr>
          <p:cNvPr id="4" name="日期占位符 3"/>
          <p:cNvSpPr>
            <a:spLocks noGrp="1"/>
          </p:cNvSpPr>
          <p:nvPr>
            <p:ph type="dt" sz="half" idx="4294967295"/>
          </p:nvPr>
        </p:nvSpPr>
        <p:spPr>
          <a:xfrm>
            <a:off x="0" y="6356350"/>
            <a:ext cx="2133600" cy="365125"/>
          </a:xfrm>
        </p:spPr>
        <p:txBody>
          <a:bodyPr/>
          <a:lstStyle/>
          <a:p>
            <a:fld id="{A73CA974-E1D6-4DCB-BA6B-115E04D4981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37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9.2.1  </a:t>
            </a:r>
            <a:r>
              <a:rPr kumimoji="1" lang="zh-CN" altLang="en-US" sz="2800" b="1" dirty="0">
                <a:solidFill>
                  <a:srgbClr val="0000FF"/>
                </a:solidFill>
                <a:latin typeface="Arial" charset="0"/>
                <a:ea typeface="宋体" charset="-122"/>
              </a:rPr>
              <a:t>邻接矩阵</a:t>
            </a:r>
            <a:r>
              <a:rPr kumimoji="1" lang="en-US" altLang="zh-CN" sz="2800" b="1" dirty="0">
                <a:solidFill>
                  <a:srgbClr val="0000FF"/>
                </a:solidFill>
                <a:latin typeface="Arial" charset="0"/>
                <a:ea typeface="宋体" charset="-122"/>
              </a:rPr>
              <a:t>---</a:t>
            </a:r>
            <a:r>
              <a:rPr kumimoji="1" lang="zh-CN" altLang="en-US" sz="2800" b="1" dirty="0">
                <a:solidFill>
                  <a:srgbClr val="0000FF"/>
                </a:solidFill>
                <a:latin typeface="Arial" charset="0"/>
                <a:ea typeface="宋体" charset="-122"/>
              </a:rPr>
              <a:t>顺序存储</a:t>
            </a:r>
            <a:endParaRPr kumimoji="1" lang="en-US" altLang="zh-CN" sz="2800" b="1" dirty="0">
              <a:solidFill>
                <a:srgbClr val="0000FF"/>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9.2.2  </a:t>
            </a:r>
            <a:r>
              <a:rPr kumimoji="1" lang="zh-CN" altLang="en-US" sz="2800" b="1" dirty="0">
                <a:solidFill>
                  <a:schemeClr val="bg1">
                    <a:lumMod val="65000"/>
                  </a:schemeClr>
                </a:solidFill>
                <a:latin typeface="Arial" charset="0"/>
                <a:ea typeface="宋体" charset="-122"/>
              </a:rPr>
              <a:t>邻接表</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链式存储</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9.2.3  </a:t>
            </a:r>
            <a:r>
              <a:rPr kumimoji="1" lang="zh-CN" altLang="en-US" sz="2800" b="1" dirty="0">
                <a:solidFill>
                  <a:schemeClr val="bg1">
                    <a:lumMod val="65000"/>
                  </a:schemeClr>
                </a:solidFill>
                <a:latin typeface="Arial" charset="0"/>
                <a:ea typeface="宋体" charset="-122"/>
              </a:rPr>
              <a:t>有向图的十字链表存储表示</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9.2.4   </a:t>
            </a:r>
            <a:r>
              <a:rPr kumimoji="1" lang="zh-CN" altLang="en-US" sz="2800" b="1" dirty="0">
                <a:solidFill>
                  <a:schemeClr val="bg1">
                    <a:lumMod val="65000"/>
                  </a:schemeClr>
                </a:solidFill>
                <a:latin typeface="Arial" charset="0"/>
                <a:ea typeface="宋体" charset="-122"/>
              </a:rPr>
              <a:t>无向图的邻接多重表存储表示</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  </a:t>
            </a:r>
            <a:r>
              <a:rPr kumimoji="1" lang="zh-CN" altLang="en-US" sz="3200" b="1" dirty="0">
                <a:latin typeface="Arial" charset="0"/>
                <a:ea typeface="宋体" charset="-122"/>
                <a:cs typeface="+mn-cs"/>
              </a:rPr>
              <a:t>图的存储结构</a:t>
            </a:r>
          </a:p>
        </p:txBody>
      </p:sp>
      <p:sp>
        <p:nvSpPr>
          <p:cNvPr id="4" name="日期占位符 3"/>
          <p:cNvSpPr>
            <a:spLocks noGrp="1"/>
          </p:cNvSpPr>
          <p:nvPr>
            <p:ph type="dt" sz="half" idx="4294967295"/>
          </p:nvPr>
        </p:nvSpPr>
        <p:spPr>
          <a:xfrm>
            <a:off x="0" y="6356350"/>
            <a:ext cx="2133600" cy="365125"/>
          </a:xfrm>
        </p:spPr>
        <p:txBody>
          <a:bodyPr/>
          <a:lstStyle/>
          <a:p>
            <a:fld id="{38E8038A-E4BE-45DE-98EB-C87C8A43AB8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89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C683E981-B782-462D-9106-C443BE66311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556418" y="3259283"/>
            <a:ext cx="8932863" cy="1292225"/>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kumimoji="1" lang="zh-CN" altLang="en-US" sz="2600" b="1" dirty="0">
                <a:solidFill>
                  <a:srgbClr val="0000FF"/>
                </a:solidFill>
                <a:latin typeface="宋体" charset="-122"/>
              </a:rPr>
              <a:t>图的存储结构</a:t>
            </a:r>
            <a:r>
              <a:rPr kumimoji="1" lang="zh-CN" altLang="en-US" sz="2600" b="1" dirty="0">
                <a:solidFill>
                  <a:srgbClr val="000000"/>
                </a:solidFill>
                <a:latin typeface="宋体" charset="-122"/>
              </a:rPr>
              <a:t>至少要保存两类信息：	</a:t>
            </a:r>
          </a:p>
          <a:p>
            <a:pPr eaLnBrk="0" fontAlgn="base" hangingPunct="0">
              <a:spcBef>
                <a:spcPct val="0"/>
              </a:spcBef>
              <a:spcAft>
                <a:spcPct val="0"/>
              </a:spcAft>
            </a:pPr>
            <a:r>
              <a:rPr kumimoji="1" lang="zh-CN" altLang="en-US" sz="2600" b="1" dirty="0">
                <a:solidFill>
                  <a:srgbClr val="000000"/>
                </a:solidFill>
                <a:latin typeface="宋体" charset="-122"/>
              </a:rPr>
              <a:t>  </a:t>
            </a:r>
            <a:r>
              <a:rPr kumimoji="1" lang="en-US" altLang="zh-CN" sz="2600" b="1" dirty="0">
                <a:solidFill>
                  <a:srgbClr val="000000"/>
                </a:solidFill>
                <a:latin typeface="宋体" charset="-122"/>
              </a:rPr>
              <a:t>1)</a:t>
            </a:r>
            <a:r>
              <a:rPr kumimoji="1" lang="zh-CN" altLang="en-US" sz="2600" b="1" dirty="0">
                <a:solidFill>
                  <a:srgbClr val="000000"/>
                </a:solidFill>
                <a:latin typeface="宋体" charset="-122"/>
              </a:rPr>
              <a:t>顶点的数据</a:t>
            </a:r>
          </a:p>
          <a:p>
            <a:pPr eaLnBrk="0" fontAlgn="base" hangingPunct="0">
              <a:spcBef>
                <a:spcPct val="0"/>
              </a:spcBef>
              <a:spcAft>
                <a:spcPct val="0"/>
              </a:spcAft>
            </a:pPr>
            <a:r>
              <a:rPr kumimoji="1" lang="zh-CN" altLang="en-US" sz="2600" b="1" dirty="0">
                <a:solidFill>
                  <a:srgbClr val="000000"/>
                </a:solidFill>
                <a:latin typeface="宋体" charset="-122"/>
              </a:rPr>
              <a:t>  </a:t>
            </a:r>
            <a:r>
              <a:rPr kumimoji="1" lang="en-US" altLang="zh-CN" sz="2600" b="1" dirty="0">
                <a:solidFill>
                  <a:srgbClr val="000000"/>
                </a:solidFill>
                <a:latin typeface="宋体" charset="-122"/>
              </a:rPr>
              <a:t>2)</a:t>
            </a:r>
            <a:r>
              <a:rPr kumimoji="1" lang="zh-CN" altLang="en-US" sz="2600" b="1" dirty="0">
                <a:solidFill>
                  <a:srgbClr val="000000"/>
                </a:solidFill>
                <a:latin typeface="宋体" charset="-122"/>
              </a:rPr>
              <a:t>顶点间的关系</a:t>
            </a:r>
          </a:p>
        </p:txBody>
      </p:sp>
      <p:sp>
        <p:nvSpPr>
          <p:cNvPr id="14" name="Text Box 4"/>
          <p:cNvSpPr txBox="1">
            <a:spLocks noChangeArrowheads="1"/>
          </p:cNvSpPr>
          <p:nvPr/>
        </p:nvSpPr>
        <p:spPr bwMode="auto">
          <a:xfrm>
            <a:off x="728663" y="5462588"/>
            <a:ext cx="6767512" cy="862012"/>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00"/>
                </a:solidFill>
                <a:effectLst/>
                <a:uLnTx/>
                <a:uFillTx/>
                <a:latin typeface="黑体" pitchFamily="2" charset="-122"/>
                <a:ea typeface="黑体" pitchFamily="2" charset="-122"/>
                <a:cs typeface="+mn-cs"/>
              </a:rPr>
              <a:t>约定</a:t>
            </a:r>
            <a:r>
              <a:rPr kumimoji="1" lang="en-US" altLang="zh-CN" sz="2600" b="1" i="0" u="none" strike="noStrike" kern="0" cap="none" spc="0" normalizeH="0" baseline="0" noProof="0" dirty="0">
                <a:ln>
                  <a:noFill/>
                </a:ln>
                <a:solidFill>
                  <a:srgbClr val="000000"/>
                </a:solidFill>
                <a:effectLst/>
                <a:uLnTx/>
                <a:uFillTx/>
                <a:latin typeface="黑体" pitchFamily="2" charset="-122"/>
                <a:ea typeface="黑体" pitchFamily="2" charset="-122"/>
                <a:cs typeface="+mn-cs"/>
              </a:rPr>
              <a:t>:</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G=&lt;V, E&gt;</a:t>
            </a:r>
            <a:r>
              <a:rPr kumimoji="1"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是图</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V={v</a:t>
            </a:r>
            <a:r>
              <a:rPr kumimoji="1" lang="en-US" altLang="zh-CN" sz="2400" b="1" i="0" u="none" strike="noStrike" kern="0" cap="none" spc="0" normalizeH="0" baseline="-25000" noProof="0" dirty="0">
                <a:ln>
                  <a:noFill/>
                </a:ln>
                <a:solidFill>
                  <a:srgbClr val="000000"/>
                </a:solidFill>
                <a:effectLst/>
                <a:uLnTx/>
                <a:uFillTx/>
                <a:latin typeface="宋体" pitchFamily="2" charset="-122"/>
                <a:ea typeface="宋体"/>
                <a:cs typeface="+mn-cs"/>
              </a:rPr>
              <a:t>0</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,v</a:t>
            </a:r>
            <a:r>
              <a:rPr kumimoji="1" lang="en-US" altLang="zh-CN" sz="2400" b="1" i="0" u="none" strike="noStrike" kern="0" cap="none" spc="0" normalizeH="0" baseline="-25000" noProof="0" dirty="0">
                <a:ln>
                  <a:noFill/>
                </a:ln>
                <a:solidFill>
                  <a:srgbClr val="000000"/>
                </a:solidFill>
                <a:effectLst/>
                <a:uLnTx/>
                <a:uFillTx/>
                <a:latin typeface="宋体" pitchFamily="2" charset="-122"/>
                <a:ea typeface="宋体"/>
                <a:cs typeface="+mn-cs"/>
              </a:rPr>
              <a:t>1</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,v</a:t>
            </a:r>
            <a:r>
              <a:rPr kumimoji="1" lang="en-US" altLang="zh-CN" sz="2400" b="1" i="0" u="none" strike="noStrike" kern="0" cap="none" spc="0" normalizeH="0" baseline="-25000" noProof="0" dirty="0">
                <a:ln>
                  <a:noFill/>
                </a:ln>
                <a:solidFill>
                  <a:srgbClr val="000000"/>
                </a:solidFill>
                <a:effectLst/>
                <a:uLnTx/>
                <a:uFillTx/>
                <a:latin typeface="宋体" pitchFamily="2" charset="-122"/>
                <a:ea typeface="宋体"/>
                <a:cs typeface="+mn-cs"/>
              </a:rPr>
              <a:t>2</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r>
              <a:rPr kumimoji="1"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v</a:t>
            </a:r>
            <a:r>
              <a:rPr kumimoji="1" lang="en-US" altLang="zh-CN" sz="2400" b="1" i="0" u="none" strike="noStrike" kern="0" cap="none" spc="0" normalizeH="0" baseline="-25000" noProof="0" dirty="0">
                <a:ln>
                  <a:noFill/>
                </a:ln>
                <a:solidFill>
                  <a:srgbClr val="000000"/>
                </a:solidFill>
                <a:effectLst/>
                <a:uLnTx/>
                <a:uFillTx/>
                <a:latin typeface="宋体" pitchFamily="2" charset="-122"/>
                <a:ea typeface="宋体"/>
                <a:cs typeface="+mn-cs"/>
              </a:rPr>
              <a:t>n-1</a:t>
            </a:r>
            <a:r>
              <a:rPr kumimoji="1" lang="en-US" altLang="zh-CN" sz="2400" b="1" i="0" u="none" strike="noStrike" kern="0" cap="none" spc="0" normalizeH="0" baseline="0" noProof="0" dirty="0">
                <a:ln>
                  <a:noFill/>
                </a:ln>
                <a:solidFill>
                  <a:srgbClr val="000000"/>
                </a:solidFill>
                <a:effectLst/>
                <a:uLnTx/>
                <a:uFillTx/>
                <a:latin typeface="宋体" pitchFamily="2" charset="-122"/>
                <a:ea typeface="宋体"/>
                <a:cs typeface="+mn-cs"/>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设顶点的</a:t>
            </a:r>
            <a:r>
              <a:rPr kumimoji="1" lang="zh-CN" altLang="en-US" sz="2400" b="1" i="0" u="none" strike="noStrike" kern="0" cap="none" spc="0" normalizeH="0" baseline="0" noProof="0" dirty="0">
                <a:ln>
                  <a:noFill/>
                </a:ln>
                <a:solidFill>
                  <a:srgbClr val="FF0000"/>
                </a:solidFill>
                <a:effectLst/>
                <a:uLnTx/>
                <a:uFillTx/>
                <a:latin typeface="宋体" pitchFamily="2" charset="-122"/>
                <a:ea typeface="宋体"/>
                <a:cs typeface="+mn-cs"/>
              </a:rPr>
              <a:t>角标</a:t>
            </a:r>
            <a:r>
              <a:rPr kumimoji="1" lang="zh-CN" altLang="en-US" sz="2400" b="1" i="0" u="none" strike="noStrike" kern="0" cap="none" spc="0" normalizeH="0" baseline="0" noProof="0" dirty="0">
                <a:ln>
                  <a:noFill/>
                </a:ln>
                <a:solidFill>
                  <a:srgbClr val="000000"/>
                </a:solidFill>
                <a:effectLst/>
                <a:uLnTx/>
                <a:uFillTx/>
                <a:latin typeface="宋体" pitchFamily="2" charset="-122"/>
                <a:ea typeface="宋体"/>
                <a:cs typeface="+mn-cs"/>
              </a:rPr>
              <a:t>为它的编号</a:t>
            </a:r>
          </a:p>
        </p:txBody>
      </p:sp>
      <p:grpSp>
        <p:nvGrpSpPr>
          <p:cNvPr id="15" name="Group 5"/>
          <p:cNvGrpSpPr>
            <a:grpSpLocks/>
          </p:cNvGrpSpPr>
          <p:nvPr/>
        </p:nvGrpSpPr>
        <p:grpSpPr bwMode="auto">
          <a:xfrm>
            <a:off x="5022849" y="3706958"/>
            <a:ext cx="4010025" cy="1689100"/>
            <a:chOff x="3212" y="1891"/>
            <a:chExt cx="2526" cy="1064"/>
          </a:xfrm>
        </p:grpSpPr>
        <p:sp>
          <p:nvSpPr>
            <p:cNvPr id="16" name="AutoShape 6"/>
            <p:cNvSpPr>
              <a:spLocks noChangeArrowheads="1"/>
            </p:cNvSpPr>
            <p:nvPr/>
          </p:nvSpPr>
          <p:spPr bwMode="auto">
            <a:xfrm>
              <a:off x="3212" y="1891"/>
              <a:ext cx="2526" cy="768"/>
            </a:xfrm>
            <a:prstGeom prst="cloudCallout">
              <a:avLst>
                <a:gd name="adj1" fmla="val -36106"/>
                <a:gd name="adj2" fmla="val 82551"/>
              </a:avLst>
            </a:prstGeom>
            <a:solidFill>
              <a:srgbClr val="CCFFCC"/>
            </a:solidFill>
            <a:ln w="12700" cap="rnd">
              <a:solidFill>
                <a:srgbClr val="000000"/>
              </a:solidFill>
              <a:round/>
              <a:headEnd/>
              <a:tailEnd/>
            </a:ln>
          </p:spPr>
          <p:txBody>
            <a:bodyPr wrap="none" anchor="ctr"/>
            <a:lstStyle/>
            <a:p>
              <a:pPr marL="0" marR="0" lvl="0" indent="0" defTabSz="914400" eaLnBrk="0" fontAlgn="base" latinLnBrk="0" hangingPunct="0">
                <a:lnSpc>
                  <a:spcPct val="100000"/>
                </a:lnSpc>
                <a:spcBef>
                  <a:spcPct val="50000"/>
                </a:spcBef>
                <a:spcAft>
                  <a:spcPct val="0"/>
                </a:spcAft>
                <a:buClrTx/>
                <a:buSzTx/>
                <a:buFontTx/>
                <a:buNone/>
                <a:tabLst/>
                <a:defRPr/>
              </a:pPr>
              <a:endParaRPr kumimoji="1" lang="en-US" altLang="zh-CN" sz="2400" b="0" i="0" u="none" strike="noStrike" kern="0" cap="none" spc="0" normalizeH="0" baseline="0" noProof="0" dirty="0">
                <a:ln>
                  <a:noFill/>
                </a:ln>
                <a:solidFill>
                  <a:srgbClr val="DBF5F9"/>
                </a:solidFill>
                <a:effectLst/>
                <a:uLnTx/>
                <a:uFillTx/>
                <a:latin typeface="宋体" charset="-122"/>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0" i="0" u="none" strike="noStrike" kern="0" cap="none" spc="0" normalizeH="0" baseline="0" noProof="0" dirty="0">
                  <a:ln>
                    <a:noFill/>
                  </a:ln>
                  <a:solidFill>
                    <a:srgbClr val="DBF5F9"/>
                  </a:solidFill>
                  <a:effectLst/>
                  <a:uLnTx/>
                  <a:uFillTx/>
                  <a:latin typeface="宋体" charset="-122"/>
                </a:rPr>
                <a:t>  </a:t>
              </a:r>
              <a:r>
                <a:rPr kumimoji="1" lang="zh-CN" altLang="en-US" sz="2400" b="1" i="0" u="none" strike="noStrike" kern="0" cap="none" spc="0" normalizeH="0" baseline="0" noProof="0" dirty="0">
                  <a:ln>
                    <a:noFill/>
                  </a:ln>
                  <a:solidFill>
                    <a:srgbClr val="000000"/>
                  </a:solidFill>
                  <a:effectLst/>
                  <a:uLnTx/>
                  <a:uFillTx/>
                  <a:latin typeface="宋体" charset="-122"/>
                </a:rPr>
                <a:t>如何表示顶点间的关系</a:t>
              </a:r>
              <a:r>
                <a:rPr kumimoji="1" lang="zh-CN" altLang="en-US" sz="2400" b="1" i="0" u="none" strike="noStrike" kern="0" cap="none" spc="0" normalizeH="0" baseline="0" noProof="0" dirty="0">
                  <a:ln>
                    <a:noFill/>
                  </a:ln>
                  <a:solidFill>
                    <a:srgbClr val="DBF5F9"/>
                  </a:solidFill>
                  <a:effectLst/>
                  <a:uLnTx/>
                  <a:uFillTx/>
                  <a:latin typeface="宋体" charset="-122"/>
                </a:rPr>
                <a:t>？</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dirty="0">
                <a:ln>
                  <a:noFill/>
                </a:ln>
                <a:solidFill>
                  <a:srgbClr val="DBF5F9"/>
                </a:solidFill>
                <a:effectLst/>
                <a:uLnTx/>
                <a:uFillTx/>
                <a:latin typeface="隶书" pitchFamily="49" charset="-122"/>
                <a:ea typeface="隶书" pitchFamily="49" charset="-122"/>
              </a:endParaRPr>
            </a:p>
          </p:txBody>
        </p:sp>
        <p:sp>
          <p:nvSpPr>
            <p:cNvPr id="17" name="WordArt 7"/>
            <p:cNvSpPr>
              <a:spLocks noChangeArrowheads="1" noChangeShapeType="1"/>
            </p:cNvSpPr>
            <p:nvPr/>
          </p:nvSpPr>
          <p:spPr bwMode="auto">
            <a:xfrm>
              <a:off x="4084" y="2523"/>
              <a:ext cx="384" cy="432"/>
            </a:xfrm>
            <a:prstGeom prst="rect">
              <a:avLst/>
            </a:prstGeom>
          </p:spPr>
          <p:txBody>
            <a:bodyPr wrap="none" fromWordArt="1">
              <a:prstTxWarp prst="textPlain">
                <a:avLst>
                  <a:gd name="adj" fmla="val 30690"/>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3600" b="1" i="0" u="none" strike="noStrike" kern="10" cap="none" spc="0" normalizeH="0" baseline="0" noProof="0">
                  <a:ln w="12700">
                    <a:solidFill>
                      <a:srgbClr val="008000"/>
                    </a:solidFill>
                    <a:round/>
                    <a:headEnd/>
                    <a:tailEnd/>
                  </a:ln>
                  <a:solidFill>
                    <a:srgbClr val="66FF66">
                      <a:alpha val="50195"/>
                    </a:srgbClr>
                  </a:solidFill>
                  <a:effectLst>
                    <a:outerShdw dist="45791" dir="2021404" algn="ctr" rotWithShape="0">
                      <a:srgbClr val="9999FF"/>
                    </a:outerShdw>
                  </a:effectLst>
                  <a:uLnTx/>
                  <a:uFillTx/>
                  <a:latin typeface="宋体"/>
                </a:rPr>
                <a:t>？</a:t>
              </a:r>
            </a:p>
          </p:txBody>
        </p:sp>
      </p:grpSp>
      <p:grpSp>
        <p:nvGrpSpPr>
          <p:cNvPr id="18" name="Group 8"/>
          <p:cNvGrpSpPr>
            <a:grpSpLocks/>
          </p:cNvGrpSpPr>
          <p:nvPr/>
        </p:nvGrpSpPr>
        <p:grpSpPr bwMode="auto">
          <a:xfrm>
            <a:off x="1090613" y="1291114"/>
            <a:ext cx="1790700" cy="1614488"/>
            <a:chOff x="672" y="1920"/>
            <a:chExt cx="1128" cy="1017"/>
          </a:xfrm>
        </p:grpSpPr>
        <p:grpSp>
          <p:nvGrpSpPr>
            <p:cNvPr id="19" name="Group 9"/>
            <p:cNvGrpSpPr>
              <a:grpSpLocks/>
            </p:cNvGrpSpPr>
            <p:nvPr/>
          </p:nvGrpSpPr>
          <p:grpSpPr bwMode="auto">
            <a:xfrm>
              <a:off x="816" y="2064"/>
              <a:ext cx="783" cy="658"/>
              <a:chOff x="794" y="2106"/>
              <a:chExt cx="783" cy="658"/>
            </a:xfrm>
          </p:grpSpPr>
          <p:sp>
            <p:nvSpPr>
              <p:cNvPr id="35" name="Line 10"/>
              <p:cNvSpPr>
                <a:spLocks noChangeShapeType="1"/>
              </p:cNvSpPr>
              <p:nvPr/>
            </p:nvSpPr>
            <p:spPr bwMode="auto">
              <a:xfrm>
                <a:off x="794" y="2280"/>
                <a:ext cx="0" cy="41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Line 11"/>
              <p:cNvSpPr>
                <a:spLocks noChangeShapeType="1"/>
              </p:cNvSpPr>
              <p:nvPr/>
            </p:nvSpPr>
            <p:spPr bwMode="auto">
              <a:xfrm>
                <a:off x="965" y="2106"/>
                <a:ext cx="476" cy="0"/>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7" name="Line 12"/>
              <p:cNvSpPr>
                <a:spLocks noChangeShapeType="1"/>
              </p:cNvSpPr>
              <p:nvPr/>
            </p:nvSpPr>
            <p:spPr bwMode="auto">
              <a:xfrm>
                <a:off x="1577" y="2280"/>
                <a:ext cx="0" cy="41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8" name="Line 13"/>
              <p:cNvSpPr>
                <a:spLocks noChangeShapeType="1"/>
              </p:cNvSpPr>
              <p:nvPr/>
            </p:nvSpPr>
            <p:spPr bwMode="auto">
              <a:xfrm flipH="1">
                <a:off x="930" y="2591"/>
                <a:ext cx="171" cy="173"/>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Line 14"/>
              <p:cNvSpPr>
                <a:spLocks noChangeShapeType="1"/>
              </p:cNvSpPr>
              <p:nvPr/>
            </p:nvSpPr>
            <p:spPr bwMode="auto">
              <a:xfrm flipH="1">
                <a:off x="1305" y="2245"/>
                <a:ext cx="171" cy="173"/>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0" name="Line 15"/>
              <p:cNvSpPr>
                <a:spLocks noChangeShapeType="1"/>
              </p:cNvSpPr>
              <p:nvPr/>
            </p:nvSpPr>
            <p:spPr bwMode="auto">
              <a:xfrm>
                <a:off x="1292" y="2614"/>
                <a:ext cx="149" cy="147"/>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nvGrpSpPr>
            <p:cNvPr id="20" name="Group 16"/>
            <p:cNvGrpSpPr>
              <a:grpSpLocks/>
            </p:cNvGrpSpPr>
            <p:nvPr/>
          </p:nvGrpSpPr>
          <p:grpSpPr bwMode="auto">
            <a:xfrm>
              <a:off x="674" y="1920"/>
              <a:ext cx="408" cy="297"/>
              <a:chOff x="432" y="1680"/>
              <a:chExt cx="408" cy="297"/>
            </a:xfrm>
          </p:grpSpPr>
          <p:sp>
            <p:nvSpPr>
              <p:cNvPr id="33" name="Oval 17"/>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Text Box 18"/>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21" name="Group 19"/>
            <p:cNvGrpSpPr>
              <a:grpSpLocks/>
            </p:cNvGrpSpPr>
            <p:nvPr/>
          </p:nvGrpSpPr>
          <p:grpSpPr bwMode="auto">
            <a:xfrm>
              <a:off x="1392" y="2640"/>
              <a:ext cx="408" cy="297"/>
              <a:chOff x="432" y="1680"/>
              <a:chExt cx="408" cy="297"/>
            </a:xfrm>
          </p:grpSpPr>
          <p:sp>
            <p:nvSpPr>
              <p:cNvPr id="31" name="Oval 20"/>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Text Box 21"/>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22" name="Group 22"/>
            <p:cNvGrpSpPr>
              <a:grpSpLocks/>
            </p:cNvGrpSpPr>
            <p:nvPr/>
          </p:nvGrpSpPr>
          <p:grpSpPr bwMode="auto">
            <a:xfrm>
              <a:off x="672" y="2640"/>
              <a:ext cx="408" cy="297"/>
              <a:chOff x="432" y="1680"/>
              <a:chExt cx="408" cy="297"/>
            </a:xfrm>
          </p:grpSpPr>
          <p:sp>
            <p:nvSpPr>
              <p:cNvPr id="29" name="Oval 23"/>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Text Box 24"/>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23" name="Group 25"/>
            <p:cNvGrpSpPr>
              <a:grpSpLocks/>
            </p:cNvGrpSpPr>
            <p:nvPr/>
          </p:nvGrpSpPr>
          <p:grpSpPr bwMode="auto">
            <a:xfrm>
              <a:off x="1370" y="1920"/>
              <a:ext cx="408" cy="294"/>
              <a:chOff x="2928" y="3312"/>
              <a:chExt cx="408" cy="294"/>
            </a:xfrm>
          </p:grpSpPr>
          <p:sp>
            <p:nvSpPr>
              <p:cNvPr id="27" name="Oval 26"/>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Text Box 27"/>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nvGrpSpPr>
            <p:cNvPr id="24" name="Group 28"/>
            <p:cNvGrpSpPr>
              <a:grpSpLocks/>
            </p:cNvGrpSpPr>
            <p:nvPr/>
          </p:nvGrpSpPr>
          <p:grpSpPr bwMode="auto">
            <a:xfrm>
              <a:off x="1008" y="2304"/>
              <a:ext cx="408" cy="294"/>
              <a:chOff x="1008" y="2304"/>
              <a:chExt cx="408" cy="294"/>
            </a:xfrm>
          </p:grpSpPr>
          <p:sp>
            <p:nvSpPr>
              <p:cNvPr id="25" name="Oval 29"/>
              <p:cNvSpPr>
                <a:spLocks noChangeArrowheads="1"/>
              </p:cNvSpPr>
              <p:nvPr/>
            </p:nvSpPr>
            <p:spPr bwMode="auto">
              <a:xfrm>
                <a:off x="1056" y="2304"/>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Text Box 30"/>
              <p:cNvSpPr txBox="1">
                <a:spLocks noChangeArrowheads="1"/>
              </p:cNvSpPr>
              <p:nvPr/>
            </p:nvSpPr>
            <p:spPr bwMode="auto">
              <a:xfrm>
                <a:off x="1008" y="2304"/>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grpSp>
        <p:nvGrpSpPr>
          <p:cNvPr id="41" name="Group 31"/>
          <p:cNvGrpSpPr>
            <a:grpSpLocks/>
          </p:cNvGrpSpPr>
          <p:nvPr/>
        </p:nvGrpSpPr>
        <p:grpSpPr bwMode="auto">
          <a:xfrm>
            <a:off x="4038600" y="1357312"/>
            <a:ext cx="1866900" cy="1690688"/>
            <a:chOff x="432" y="1680"/>
            <a:chExt cx="1176" cy="1065"/>
          </a:xfrm>
        </p:grpSpPr>
        <p:sp>
          <p:nvSpPr>
            <p:cNvPr id="42" name="Line 32"/>
            <p:cNvSpPr>
              <a:spLocks noChangeShapeType="1"/>
            </p:cNvSpPr>
            <p:nvPr/>
          </p:nvSpPr>
          <p:spPr bwMode="auto">
            <a:xfrm>
              <a:off x="618" y="2019"/>
              <a:ext cx="0" cy="412"/>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3" name="Line 33"/>
            <p:cNvSpPr>
              <a:spLocks noChangeShapeType="1"/>
            </p:cNvSpPr>
            <p:nvPr/>
          </p:nvSpPr>
          <p:spPr bwMode="auto">
            <a:xfrm>
              <a:off x="752" y="2602"/>
              <a:ext cx="506"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4" name="Line 34"/>
            <p:cNvSpPr>
              <a:spLocks noChangeShapeType="1"/>
            </p:cNvSpPr>
            <p:nvPr/>
          </p:nvSpPr>
          <p:spPr bwMode="auto">
            <a:xfrm>
              <a:off x="752" y="1848"/>
              <a:ext cx="472"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35"/>
            <p:cNvSpPr>
              <a:spLocks noChangeShapeType="1"/>
            </p:cNvSpPr>
            <p:nvPr/>
          </p:nvSpPr>
          <p:spPr bwMode="auto">
            <a:xfrm flipH="1" flipV="1">
              <a:off x="672" y="1920"/>
              <a:ext cx="672" cy="624"/>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46" name="Group 36"/>
            <p:cNvGrpSpPr>
              <a:grpSpLocks/>
            </p:cNvGrpSpPr>
            <p:nvPr/>
          </p:nvGrpSpPr>
          <p:grpSpPr bwMode="auto">
            <a:xfrm>
              <a:off x="432" y="1680"/>
              <a:ext cx="408" cy="297"/>
              <a:chOff x="432" y="1680"/>
              <a:chExt cx="408" cy="297"/>
            </a:xfrm>
          </p:grpSpPr>
          <p:sp>
            <p:nvSpPr>
              <p:cNvPr id="56" name="Oval 37"/>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7" name="Text Box 38"/>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47" name="Group 39"/>
            <p:cNvGrpSpPr>
              <a:grpSpLocks/>
            </p:cNvGrpSpPr>
            <p:nvPr/>
          </p:nvGrpSpPr>
          <p:grpSpPr bwMode="auto">
            <a:xfrm>
              <a:off x="1200" y="1682"/>
              <a:ext cx="408" cy="297"/>
              <a:chOff x="432" y="1680"/>
              <a:chExt cx="408" cy="297"/>
            </a:xfrm>
          </p:grpSpPr>
          <p:sp>
            <p:nvSpPr>
              <p:cNvPr id="54" name="Oval 40"/>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5" name="Text Box 41"/>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nvGrpSpPr>
            <p:cNvPr id="48" name="Group 42"/>
            <p:cNvGrpSpPr>
              <a:grpSpLocks/>
            </p:cNvGrpSpPr>
            <p:nvPr/>
          </p:nvGrpSpPr>
          <p:grpSpPr bwMode="auto">
            <a:xfrm>
              <a:off x="432" y="2448"/>
              <a:ext cx="408" cy="297"/>
              <a:chOff x="432" y="1680"/>
              <a:chExt cx="408" cy="297"/>
            </a:xfrm>
          </p:grpSpPr>
          <p:sp>
            <p:nvSpPr>
              <p:cNvPr id="52" name="Oval 43"/>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3" name="Text Box 44"/>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49" name="Group 45"/>
            <p:cNvGrpSpPr>
              <a:grpSpLocks/>
            </p:cNvGrpSpPr>
            <p:nvPr/>
          </p:nvGrpSpPr>
          <p:grpSpPr bwMode="auto">
            <a:xfrm>
              <a:off x="1200" y="2448"/>
              <a:ext cx="408" cy="297"/>
              <a:chOff x="432" y="1680"/>
              <a:chExt cx="408" cy="297"/>
            </a:xfrm>
          </p:grpSpPr>
          <p:sp>
            <p:nvSpPr>
              <p:cNvPr id="50" name="Oval 46"/>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Text Box 47"/>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spTree>
    <p:extLst>
      <p:ext uri="{BB962C8B-B14F-4D97-AF65-F5344CB8AC3E}">
        <p14:creationId xmlns:p14="http://schemas.microsoft.com/office/powerpoint/2010/main" val="101070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nodeType="clickEffect">
                                  <p:stCondLst>
                                    <p:cond delay="0"/>
                                  </p:stCondLst>
                                  <p:childTnLst>
                                    <p:animEffect transition="out" filter="diamond(in)">
                                      <p:cBhvr>
                                        <p:cTn id="16" dur="1000"/>
                                        <p:tgtEl>
                                          <p:spTgt spid="15"/>
                                        </p:tgtEl>
                                      </p:cBhvr>
                                    </p:animEffect>
                                    <p:set>
                                      <p:cBhvr>
                                        <p:cTn id="17" dur="1" fill="hold">
                                          <p:stCondLst>
                                            <p:cond delay="9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amond(in)">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F2D4A91F-4175-4234-9CD2-19B549FD51A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2"/>
          <p:cNvSpPr txBox="1">
            <a:spLocks noChangeArrowheads="1"/>
          </p:cNvSpPr>
          <p:nvPr/>
        </p:nvSpPr>
        <p:spPr bwMode="auto">
          <a:xfrm>
            <a:off x="457200" y="1604067"/>
            <a:ext cx="8382000" cy="4172617"/>
          </a:xfrm>
          <a:prstGeom prst="rect">
            <a:avLst/>
          </a:prstGeom>
          <a:noFill/>
          <a:ln w="12700" cap="sq">
            <a:solidFill>
              <a:srgbClr val="0000FF"/>
            </a:solidFill>
            <a:miter lim="800000"/>
            <a:headEnd type="none" w="sm" len="sm"/>
            <a:tailEnd type="none" w="sm" len="sm"/>
          </a:ln>
        </p:spPr>
        <p:txBody>
          <a:bodyPr wrap="square">
            <a:spAutoFit/>
          </a:bodyPr>
          <a:lstStyle/>
          <a:p>
            <a:pPr fontAlgn="base">
              <a:lnSpc>
                <a:spcPct val="140000"/>
              </a:lnSpc>
              <a:spcBef>
                <a:spcPct val="0"/>
              </a:spcBef>
              <a:spcAft>
                <a:spcPct val="0"/>
              </a:spcAft>
            </a:pPr>
            <a:r>
              <a:rPr kumimoji="1" lang="en-US" altLang="zh-CN" sz="2400" b="1" dirty="0">
                <a:solidFill>
                  <a:srgbClr val="000099"/>
                </a:solidFill>
                <a:latin typeface="Times New Roman" pitchFamily="18" charset="0"/>
                <a:ea typeface="楷体_GB2312" pitchFamily="49" charset="-122"/>
              </a:rPr>
              <a:t>typedef struct </a:t>
            </a:r>
            <a:r>
              <a:rPr kumimoji="1" lang="en-US" altLang="zh-CN" sz="2400" b="1" dirty="0" err="1">
                <a:solidFill>
                  <a:srgbClr val="000099"/>
                </a:solidFill>
                <a:latin typeface="Times New Roman" pitchFamily="18" charset="0"/>
                <a:ea typeface="楷体_GB2312" pitchFamily="49" charset="-122"/>
              </a:rPr>
              <a:t>ArcCell</a:t>
            </a:r>
            <a:r>
              <a:rPr kumimoji="1" lang="en-US" altLang="zh-CN" sz="2400" b="1" dirty="0">
                <a:solidFill>
                  <a:srgbClr val="000099"/>
                </a:solidFill>
                <a:latin typeface="Times New Roman" pitchFamily="18" charset="0"/>
                <a:ea typeface="楷体_GB2312" pitchFamily="49" charset="-122"/>
              </a:rPr>
              <a:t> { // </a:t>
            </a:r>
            <a:r>
              <a:rPr kumimoji="1" lang="zh-CN" altLang="en-US" sz="2400" b="1" dirty="0">
                <a:solidFill>
                  <a:srgbClr val="7800EE"/>
                </a:solidFill>
                <a:latin typeface="Times New Roman" pitchFamily="18" charset="0"/>
                <a:ea typeface="楷体_GB2312" pitchFamily="49" charset="-122"/>
              </a:rPr>
              <a:t>弧的定义</a:t>
            </a:r>
            <a:endParaRPr kumimoji="1" lang="zh-CN" altLang="en-US" sz="2400" b="1" dirty="0">
              <a:solidFill>
                <a:srgbClr val="000099"/>
              </a:solidFill>
              <a:latin typeface="Times New Roman" pitchFamily="18" charset="0"/>
              <a:ea typeface="楷体_GB2312" pitchFamily="49" charset="-122"/>
            </a:endParaRPr>
          </a:p>
          <a:p>
            <a:pPr fontAlgn="base">
              <a:lnSpc>
                <a:spcPct val="140000"/>
              </a:lnSpc>
              <a:spcBef>
                <a:spcPct val="0"/>
              </a:spcBef>
              <a:spcAft>
                <a:spcPct val="0"/>
              </a:spcAft>
            </a:pPr>
            <a:r>
              <a:rPr kumimoji="1" lang="zh-CN" altLang="en-US"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VRType</a:t>
            </a:r>
            <a:r>
              <a:rPr kumimoji="1" lang="en-US" altLang="zh-CN" sz="2400" b="1" dirty="0">
                <a:solidFill>
                  <a:srgbClr val="000099"/>
                </a:solidFill>
                <a:latin typeface="Times New Roman" pitchFamily="18" charset="0"/>
                <a:ea typeface="楷体_GB2312" pitchFamily="49" charset="-122"/>
              </a:rPr>
              <a:t>  </a:t>
            </a:r>
            <a:r>
              <a:rPr kumimoji="1" lang="en-US" altLang="zh-CN" sz="2400" b="1" dirty="0">
                <a:solidFill>
                  <a:srgbClr val="FF0000"/>
                </a:solidFill>
                <a:latin typeface="Times New Roman" pitchFamily="18" charset="0"/>
                <a:ea typeface="楷体_GB2312" pitchFamily="49" charset="-122"/>
              </a:rPr>
              <a:t>adj</a:t>
            </a:r>
            <a:r>
              <a:rPr kumimoji="1" lang="en-US" altLang="zh-CN" sz="2400" b="1" dirty="0">
                <a:solidFill>
                  <a:srgbClr val="000099"/>
                </a:solidFill>
                <a:latin typeface="Times New Roman" pitchFamily="18" charset="0"/>
                <a:ea typeface="楷体_GB2312" pitchFamily="49" charset="-122"/>
              </a:rPr>
              <a:t>;    // </a:t>
            </a:r>
            <a:r>
              <a:rPr kumimoji="1" lang="en-US" altLang="zh-CN" sz="2400" b="1" dirty="0" err="1">
                <a:solidFill>
                  <a:srgbClr val="000099"/>
                </a:solidFill>
                <a:latin typeface="Times New Roman" pitchFamily="18" charset="0"/>
                <a:ea typeface="楷体_GB2312" pitchFamily="49" charset="-122"/>
              </a:rPr>
              <a:t>VRType</a:t>
            </a:r>
            <a:r>
              <a:rPr kumimoji="1" lang="zh-CN" altLang="en-US" sz="2400" b="1" dirty="0">
                <a:solidFill>
                  <a:srgbClr val="000099"/>
                </a:solidFill>
                <a:latin typeface="Times New Roman" pitchFamily="18" charset="0"/>
                <a:ea typeface="楷体_GB2312" pitchFamily="49" charset="-122"/>
              </a:rPr>
              <a:t>是顶点关系类型。</a:t>
            </a:r>
          </a:p>
          <a:p>
            <a:pPr fontAlgn="base">
              <a:lnSpc>
                <a:spcPct val="140000"/>
              </a:lnSpc>
              <a:spcBef>
                <a:spcPct val="0"/>
              </a:spcBef>
              <a:spcAft>
                <a:spcPct val="0"/>
              </a:spcAft>
            </a:pPr>
            <a:r>
              <a:rPr kumimoji="1" lang="zh-CN" altLang="en-US" sz="2400" b="1" dirty="0">
                <a:solidFill>
                  <a:srgbClr val="000099"/>
                </a:solidFill>
                <a:latin typeface="Times New Roman" pitchFamily="18" charset="0"/>
                <a:ea typeface="楷体_GB2312" pitchFamily="49" charset="-122"/>
              </a:rPr>
              <a:t>             </a:t>
            </a:r>
            <a:r>
              <a:rPr kumimoji="1" lang="en-US" altLang="zh-CN" sz="2400" b="1" dirty="0">
                <a:solidFill>
                  <a:srgbClr val="000099"/>
                </a:solidFill>
                <a:latin typeface="Times New Roman" pitchFamily="18" charset="0"/>
                <a:ea typeface="楷体_GB2312" pitchFamily="49" charset="-122"/>
              </a:rPr>
              <a:t>// </a:t>
            </a:r>
            <a:r>
              <a:rPr kumimoji="1" lang="zh-CN" altLang="en-US" sz="2400" b="1" dirty="0">
                <a:solidFill>
                  <a:srgbClr val="000099"/>
                </a:solidFill>
                <a:latin typeface="Times New Roman" pitchFamily="18" charset="0"/>
                <a:ea typeface="楷体_GB2312" pitchFamily="49" charset="-122"/>
              </a:rPr>
              <a:t>对</a:t>
            </a:r>
            <a:r>
              <a:rPr kumimoji="1" lang="zh-CN" altLang="en-US" sz="2400" b="1" dirty="0">
                <a:solidFill>
                  <a:srgbClr val="FF0000"/>
                </a:solidFill>
                <a:latin typeface="Times New Roman" pitchFamily="18" charset="0"/>
                <a:ea typeface="楷体_GB2312" pitchFamily="49" charset="-122"/>
              </a:rPr>
              <a:t>无权图</a:t>
            </a:r>
            <a:r>
              <a:rPr kumimoji="1" lang="zh-CN" altLang="en-US" sz="2400" b="1" dirty="0">
                <a:solidFill>
                  <a:srgbClr val="000099"/>
                </a:solidFill>
                <a:latin typeface="Times New Roman" pitchFamily="18" charset="0"/>
                <a:ea typeface="楷体_GB2312" pitchFamily="49" charset="-122"/>
              </a:rPr>
              <a:t>，用</a:t>
            </a:r>
            <a:r>
              <a:rPr kumimoji="1" lang="en-US" altLang="zh-CN" sz="2400" b="1" dirty="0">
                <a:solidFill>
                  <a:srgbClr val="000099"/>
                </a:solidFill>
                <a:latin typeface="Times New Roman" pitchFamily="18" charset="0"/>
                <a:ea typeface="楷体_GB2312" pitchFamily="49" charset="-122"/>
              </a:rPr>
              <a:t>1</a:t>
            </a:r>
            <a:r>
              <a:rPr kumimoji="1" lang="zh-CN" altLang="en-US" sz="2400" b="1" dirty="0">
                <a:solidFill>
                  <a:srgbClr val="000099"/>
                </a:solidFill>
                <a:latin typeface="Times New Roman" pitchFamily="18" charset="0"/>
                <a:ea typeface="楷体_GB2312" pitchFamily="49" charset="-122"/>
              </a:rPr>
              <a:t>或</a:t>
            </a:r>
            <a:r>
              <a:rPr kumimoji="1" lang="en-US" altLang="zh-CN" sz="2400" b="1" dirty="0">
                <a:solidFill>
                  <a:srgbClr val="000099"/>
                </a:solidFill>
                <a:latin typeface="Times New Roman" pitchFamily="18" charset="0"/>
                <a:ea typeface="楷体_GB2312" pitchFamily="49" charset="-122"/>
              </a:rPr>
              <a:t>0</a:t>
            </a:r>
            <a:r>
              <a:rPr kumimoji="1" lang="zh-CN" altLang="en-US" sz="2400" b="1" dirty="0">
                <a:solidFill>
                  <a:srgbClr val="000099"/>
                </a:solidFill>
                <a:latin typeface="Times New Roman" pitchFamily="18" charset="0"/>
                <a:ea typeface="楷体_GB2312" pitchFamily="49" charset="-122"/>
              </a:rPr>
              <a:t>表示相邻否；</a:t>
            </a:r>
          </a:p>
          <a:p>
            <a:pPr fontAlgn="base">
              <a:lnSpc>
                <a:spcPct val="140000"/>
              </a:lnSpc>
              <a:spcBef>
                <a:spcPct val="0"/>
              </a:spcBef>
              <a:spcAft>
                <a:spcPct val="0"/>
              </a:spcAft>
            </a:pPr>
            <a:r>
              <a:rPr kumimoji="1" lang="zh-CN" altLang="en-US" sz="2400" b="1" dirty="0">
                <a:solidFill>
                  <a:srgbClr val="000099"/>
                </a:solidFill>
                <a:latin typeface="Times New Roman" pitchFamily="18" charset="0"/>
                <a:ea typeface="楷体_GB2312" pitchFamily="49" charset="-122"/>
              </a:rPr>
              <a:t>             </a:t>
            </a:r>
            <a:r>
              <a:rPr kumimoji="1" lang="en-US" altLang="zh-CN" sz="2400" b="1" dirty="0">
                <a:solidFill>
                  <a:srgbClr val="000099"/>
                </a:solidFill>
                <a:latin typeface="Times New Roman" pitchFamily="18" charset="0"/>
                <a:ea typeface="楷体_GB2312" pitchFamily="49" charset="-122"/>
              </a:rPr>
              <a:t>// </a:t>
            </a:r>
            <a:r>
              <a:rPr kumimoji="1" lang="zh-CN" altLang="en-US" sz="2400" b="1" dirty="0">
                <a:solidFill>
                  <a:srgbClr val="000099"/>
                </a:solidFill>
                <a:latin typeface="Times New Roman" pitchFamily="18" charset="0"/>
                <a:ea typeface="楷体_GB2312" pitchFamily="49" charset="-122"/>
              </a:rPr>
              <a:t>对</a:t>
            </a:r>
            <a:r>
              <a:rPr kumimoji="1" lang="zh-CN" altLang="en-US" sz="2400" b="1" dirty="0">
                <a:solidFill>
                  <a:srgbClr val="FF0000"/>
                </a:solidFill>
                <a:latin typeface="Times New Roman" pitchFamily="18" charset="0"/>
                <a:ea typeface="楷体_GB2312" pitchFamily="49" charset="-122"/>
              </a:rPr>
              <a:t>带权图</a:t>
            </a:r>
            <a:r>
              <a:rPr kumimoji="1" lang="zh-CN" altLang="en-US" sz="2400" b="1" dirty="0">
                <a:solidFill>
                  <a:srgbClr val="000099"/>
                </a:solidFill>
                <a:latin typeface="Times New Roman" pitchFamily="18" charset="0"/>
                <a:ea typeface="楷体_GB2312" pitchFamily="49" charset="-122"/>
              </a:rPr>
              <a:t>，则为</a:t>
            </a:r>
            <a:r>
              <a:rPr kumimoji="1" lang="zh-CN" altLang="en-US" sz="2400" b="1" dirty="0">
                <a:solidFill>
                  <a:srgbClr val="FF0000"/>
                </a:solidFill>
                <a:latin typeface="Times New Roman" pitchFamily="18" charset="0"/>
                <a:ea typeface="楷体_GB2312" pitchFamily="49" charset="-122"/>
              </a:rPr>
              <a:t>权</a:t>
            </a:r>
            <a:r>
              <a:rPr kumimoji="1" lang="zh-CN" altLang="en-US" sz="2400" b="1" dirty="0">
                <a:solidFill>
                  <a:srgbClr val="000099"/>
                </a:solidFill>
                <a:latin typeface="Times New Roman" pitchFamily="18" charset="0"/>
                <a:ea typeface="楷体_GB2312" pitchFamily="49" charset="-122"/>
              </a:rPr>
              <a:t>值类型。</a:t>
            </a:r>
          </a:p>
          <a:p>
            <a:pPr fontAlgn="base">
              <a:lnSpc>
                <a:spcPct val="140000"/>
              </a:lnSpc>
              <a:spcBef>
                <a:spcPct val="0"/>
              </a:spcBef>
              <a:spcAft>
                <a:spcPct val="0"/>
              </a:spcAft>
            </a:pPr>
            <a:r>
              <a:rPr kumimoji="1" lang="zh-CN" altLang="en-US"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InfoType</a:t>
            </a:r>
            <a:r>
              <a:rPr kumimoji="1" lang="en-US" altLang="zh-CN" sz="2400" b="1" dirty="0">
                <a:solidFill>
                  <a:srgbClr val="000099"/>
                </a:solidFill>
                <a:latin typeface="Times New Roman" pitchFamily="18" charset="0"/>
                <a:ea typeface="楷体_GB2312" pitchFamily="49" charset="-122"/>
              </a:rPr>
              <a:t>  </a:t>
            </a:r>
            <a:r>
              <a:rPr kumimoji="1" lang="en-US" altLang="zh-CN" sz="2400" b="1" dirty="0">
                <a:solidFill>
                  <a:srgbClr val="FF0000"/>
                </a:solidFill>
                <a:latin typeface="Times New Roman" pitchFamily="18" charset="0"/>
                <a:ea typeface="楷体_GB2312" pitchFamily="49" charset="-122"/>
              </a:rPr>
              <a:t>*info</a:t>
            </a:r>
            <a:r>
              <a:rPr kumimoji="1" lang="en-US" altLang="zh-CN" sz="2400" b="1" dirty="0">
                <a:solidFill>
                  <a:srgbClr val="000099"/>
                </a:solidFill>
                <a:latin typeface="Times New Roman" pitchFamily="18" charset="0"/>
                <a:ea typeface="楷体_GB2312" pitchFamily="49" charset="-122"/>
              </a:rPr>
              <a:t>;  // </a:t>
            </a:r>
            <a:r>
              <a:rPr kumimoji="1" lang="zh-CN" altLang="en-US" sz="2400" b="1" dirty="0">
                <a:solidFill>
                  <a:srgbClr val="000099"/>
                </a:solidFill>
                <a:latin typeface="Times New Roman" pitchFamily="18" charset="0"/>
                <a:ea typeface="楷体_GB2312" pitchFamily="49" charset="-122"/>
              </a:rPr>
              <a:t>该弧相关信息的指针</a:t>
            </a:r>
          </a:p>
          <a:p>
            <a:pPr fontAlgn="base">
              <a:lnSpc>
                <a:spcPct val="140000"/>
              </a:lnSpc>
              <a:spcBef>
                <a:spcPct val="0"/>
              </a:spcBef>
              <a:spcAft>
                <a:spcPct val="0"/>
              </a:spcAft>
            </a:pPr>
            <a:r>
              <a:rPr kumimoji="1" lang="en-US" altLang="zh-CN"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ArcCell</a:t>
            </a:r>
            <a:r>
              <a:rPr kumimoji="1" lang="en-US" altLang="zh-CN" sz="2400" b="1" dirty="0">
                <a:solidFill>
                  <a:srgbClr val="000099"/>
                </a:solidFill>
                <a:latin typeface="Times New Roman" pitchFamily="18" charset="0"/>
                <a:ea typeface="楷体_GB2312" pitchFamily="49" charset="-122"/>
              </a:rPr>
              <a:t>,  </a:t>
            </a:r>
          </a:p>
          <a:p>
            <a:pPr fontAlgn="base">
              <a:lnSpc>
                <a:spcPct val="140000"/>
              </a:lnSpc>
              <a:spcBef>
                <a:spcPct val="0"/>
              </a:spcBef>
              <a:spcAft>
                <a:spcPct val="0"/>
              </a:spcAft>
            </a:pPr>
            <a:r>
              <a:rPr kumimoji="1" lang="en-US" altLang="zh-CN" sz="2400" b="1" dirty="0" err="1">
                <a:solidFill>
                  <a:srgbClr val="000099"/>
                </a:solidFill>
                <a:latin typeface="Times New Roman" pitchFamily="18" charset="0"/>
                <a:ea typeface="楷体_GB2312" pitchFamily="49" charset="-122"/>
              </a:rPr>
              <a:t>AdjMatrix</a:t>
            </a:r>
            <a:r>
              <a:rPr kumimoji="1" lang="en-US" altLang="zh-CN" sz="2400" b="1" dirty="0">
                <a:solidFill>
                  <a:srgbClr val="000099"/>
                </a:solidFill>
                <a:latin typeface="Times New Roman" pitchFamily="18" charset="0"/>
                <a:ea typeface="楷体_GB2312" pitchFamily="49" charset="-122"/>
              </a:rPr>
              <a:t>[MAX_VERTEX_NUM][MAX_VERTEX_NUM]; //</a:t>
            </a:r>
            <a:r>
              <a:rPr kumimoji="1" lang="zh-CN" altLang="en-US" sz="2400" b="1" dirty="0">
                <a:solidFill>
                  <a:srgbClr val="000099"/>
                </a:solidFill>
                <a:latin typeface="Times New Roman" pitchFamily="18" charset="0"/>
                <a:ea typeface="楷体_GB2312" pitchFamily="49" charset="-122"/>
              </a:rPr>
              <a:t>邻接矩阵表示弧</a:t>
            </a:r>
            <a:endParaRPr kumimoji="1" lang="en-US" altLang="zh-CN" sz="2400" b="1" dirty="0">
              <a:solidFill>
                <a:srgbClr val="000099"/>
              </a:solidFill>
              <a:latin typeface="Times New Roman" pitchFamily="18" charset="0"/>
              <a:ea typeface="楷体_GB2312" pitchFamily="49" charset="-122"/>
            </a:endParaRPr>
          </a:p>
        </p:txBody>
      </p:sp>
      <p:sp>
        <p:nvSpPr>
          <p:cNvPr id="14" name="TextBox 13">
            <a:extLst>
              <a:ext uri="{FF2B5EF4-FFF2-40B4-BE49-F238E27FC236}">
                <a16:creationId xmlns:a16="http://schemas.microsoft.com/office/drawing/2014/main" id="{AE7AA3C5-A849-AA42-8A4A-79473FAFE132}"/>
              </a:ext>
            </a:extLst>
          </p:cNvPr>
          <p:cNvSpPr txBox="1"/>
          <p:nvPr/>
        </p:nvSpPr>
        <p:spPr>
          <a:xfrm>
            <a:off x="457200" y="1067264"/>
            <a:ext cx="9525000" cy="497765"/>
          </a:xfrm>
          <a:prstGeom prst="rect">
            <a:avLst/>
          </a:prstGeom>
          <a:noFill/>
        </p:spPr>
        <p:txBody>
          <a:bodyPr wrap="square">
            <a:spAutoFit/>
          </a:bodyPr>
          <a:lstStyle/>
          <a:p>
            <a:pPr algn="just" fontAlgn="base">
              <a:lnSpc>
                <a:spcPct val="120000"/>
              </a:lnSpc>
              <a:spcBef>
                <a:spcPct val="0"/>
              </a:spcBef>
              <a:spcAft>
                <a:spcPct val="0"/>
              </a:spcAft>
            </a:pPr>
            <a:r>
              <a:rPr kumimoji="1" lang="zh-CN" altLang="en-CN" sz="2400" b="1" dirty="0">
                <a:solidFill>
                  <a:prstClr val="black"/>
                </a:solidFill>
                <a:latin typeface="Times New Roman" pitchFamily="18" charset="0"/>
                <a:ea typeface="楷体_GB2312" pitchFamily="49" charset="-122"/>
              </a:rPr>
              <a:t>用</a:t>
            </a:r>
            <a:r>
              <a:rPr kumimoji="1" lang="zh-CN" altLang="en-US" sz="2400" b="1" dirty="0">
                <a:solidFill>
                  <a:prstClr val="black"/>
                </a:solidFill>
                <a:latin typeface="Times New Roman" pitchFamily="18" charset="0"/>
                <a:ea typeface="楷体_GB2312" pitchFamily="49" charset="-122"/>
              </a:rPr>
              <a:t>邻接矩阵通过顺序存储表示数据元素之间的关系（边或者弧）</a:t>
            </a:r>
            <a:endParaRPr kumimoji="1" lang="en-US" altLang="zh-CN" sz="2400" b="1" dirty="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74854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downRight)">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789D1BAA-77FC-4F57-B5DF-3A88C48B3A0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57200" y="1476375"/>
            <a:ext cx="8458200" cy="3645100"/>
          </a:xfrm>
          <a:prstGeom prst="rect">
            <a:avLst/>
          </a:prstGeom>
          <a:noFill/>
          <a:ln w="12700" cap="sq">
            <a:solidFill>
              <a:srgbClr val="0000FF"/>
            </a:solidFill>
            <a:miter lim="800000"/>
            <a:headEnd type="none" w="sm" len="sm"/>
            <a:tailEnd type="none" w="sm" len="sm"/>
          </a:ln>
        </p:spPr>
        <p:txBody>
          <a:bodyPr wrap="square">
            <a:spAutoFit/>
          </a:bodyPr>
          <a:lstStyle/>
          <a:p>
            <a:pPr fontAlgn="base">
              <a:lnSpc>
                <a:spcPct val="140000"/>
              </a:lnSpc>
              <a:spcBef>
                <a:spcPct val="0"/>
              </a:spcBef>
              <a:spcAft>
                <a:spcPct val="0"/>
              </a:spcAft>
            </a:pPr>
            <a:r>
              <a:rPr kumimoji="1" lang="en-US" altLang="zh-CN" sz="2800" b="1" dirty="0">
                <a:solidFill>
                  <a:srgbClr val="0000CC"/>
                </a:solidFill>
                <a:latin typeface="Times New Roman" pitchFamily="18" charset="0"/>
                <a:ea typeface="楷体_GB2312" pitchFamily="49" charset="-122"/>
              </a:rPr>
              <a:t>typedef struct { // </a:t>
            </a:r>
            <a:r>
              <a:rPr kumimoji="1" lang="zh-CN" altLang="en-US" sz="2800" b="1" dirty="0">
                <a:solidFill>
                  <a:srgbClr val="0000CC"/>
                </a:solidFill>
                <a:latin typeface="Times New Roman" pitchFamily="18" charset="0"/>
                <a:ea typeface="楷体_GB2312" pitchFamily="49" charset="-122"/>
              </a:rPr>
              <a:t>图的定义</a:t>
            </a:r>
          </a:p>
          <a:p>
            <a:pPr fontAlgn="base">
              <a:lnSpc>
                <a:spcPct val="140000"/>
              </a:lnSpc>
              <a:spcBef>
                <a:spcPct val="0"/>
              </a:spcBef>
              <a:spcAft>
                <a:spcPct val="0"/>
              </a:spcAft>
            </a:pPr>
            <a:r>
              <a:rPr kumimoji="1" lang="zh-CN" altLang="en-US" sz="2800" b="1" dirty="0">
                <a:solidFill>
                  <a:srgbClr val="0000CC"/>
                </a:solidFill>
                <a:latin typeface="Times New Roman" pitchFamily="18" charset="0"/>
                <a:ea typeface="楷体_GB2312" pitchFamily="49" charset="-122"/>
              </a:rPr>
              <a:t>     </a:t>
            </a:r>
            <a:r>
              <a:rPr kumimoji="1" lang="en-US" altLang="zh-CN" sz="2800" b="1" dirty="0" err="1">
                <a:solidFill>
                  <a:srgbClr val="0000CC"/>
                </a:solidFill>
                <a:latin typeface="Times New Roman" pitchFamily="18" charset="0"/>
                <a:ea typeface="楷体_GB2312" pitchFamily="49" charset="-122"/>
              </a:rPr>
              <a:t>VertexType</a:t>
            </a:r>
            <a:r>
              <a:rPr kumimoji="1" lang="zh-CN" altLang="en-US" sz="2800" b="1" dirty="0">
                <a:solidFill>
                  <a:srgbClr val="0000CC"/>
                </a:solidFill>
                <a:latin typeface="Times New Roman" pitchFamily="18" charset="0"/>
                <a:ea typeface="楷体_GB2312" pitchFamily="49" charset="-122"/>
              </a:rPr>
              <a:t> </a:t>
            </a:r>
            <a:r>
              <a:rPr kumimoji="1" lang="en-US" altLang="zh-CN" sz="2800" b="1" dirty="0" err="1">
                <a:solidFill>
                  <a:srgbClr val="FF0000"/>
                </a:solidFill>
                <a:latin typeface="Times New Roman" pitchFamily="18" charset="0"/>
                <a:ea typeface="楷体_GB2312" pitchFamily="49" charset="-122"/>
              </a:rPr>
              <a:t>vexs</a:t>
            </a:r>
            <a:r>
              <a:rPr kumimoji="1" lang="en-US" altLang="zh-CN" sz="2800" b="1" dirty="0">
                <a:solidFill>
                  <a:srgbClr val="0000CC"/>
                </a:solidFill>
                <a:latin typeface="Times New Roman" pitchFamily="18" charset="0"/>
                <a:ea typeface="楷体_GB2312" pitchFamily="49" charset="-122"/>
              </a:rPr>
              <a:t>[MAX_VERTEX_NUM]; </a:t>
            </a:r>
            <a:r>
              <a:rPr kumimoji="1" lang="en-US" altLang="zh-CN" sz="2000" b="1" dirty="0">
                <a:solidFill>
                  <a:srgbClr val="0000CC"/>
                </a:solidFill>
                <a:latin typeface="Times New Roman" pitchFamily="18" charset="0"/>
                <a:ea typeface="楷体_GB2312" pitchFamily="49" charset="-122"/>
              </a:rPr>
              <a:t>// </a:t>
            </a:r>
            <a:r>
              <a:rPr kumimoji="1" lang="zh-CN" altLang="en-US" sz="2000" b="1" dirty="0">
                <a:solidFill>
                  <a:srgbClr val="0000CC"/>
                </a:solidFill>
                <a:latin typeface="Times New Roman" pitchFamily="18" charset="0"/>
                <a:ea typeface="楷体_GB2312" pitchFamily="49" charset="-122"/>
              </a:rPr>
              <a:t>顶点信息</a:t>
            </a:r>
            <a:endParaRPr kumimoji="1" lang="en-US" altLang="zh-CN" sz="2000" b="1" dirty="0">
              <a:solidFill>
                <a:srgbClr val="0000CC"/>
              </a:solidFill>
              <a:latin typeface="Times New Roman" pitchFamily="18" charset="0"/>
              <a:ea typeface="楷体_GB2312" pitchFamily="49" charset="-122"/>
            </a:endParaRPr>
          </a:p>
          <a:p>
            <a:pPr fontAlgn="base">
              <a:lnSpc>
                <a:spcPct val="140000"/>
              </a:lnSpc>
              <a:spcBef>
                <a:spcPct val="0"/>
              </a:spcBef>
              <a:spcAft>
                <a:spcPct val="0"/>
              </a:spcAft>
            </a:pPr>
            <a:r>
              <a:rPr kumimoji="1" lang="en-US" altLang="zh-CN" sz="2800" b="1" dirty="0">
                <a:solidFill>
                  <a:srgbClr val="0000CC"/>
                </a:solidFill>
                <a:latin typeface="Times New Roman" pitchFamily="18" charset="0"/>
                <a:ea typeface="楷体_GB2312" pitchFamily="49" charset="-122"/>
              </a:rPr>
              <a:t>     </a:t>
            </a:r>
            <a:r>
              <a:rPr kumimoji="1" lang="en-US" altLang="zh-CN" sz="2800" b="1" dirty="0" err="1">
                <a:solidFill>
                  <a:srgbClr val="0000CC"/>
                </a:solidFill>
                <a:latin typeface="Times New Roman" pitchFamily="18" charset="0"/>
                <a:ea typeface="楷体_GB2312" pitchFamily="49" charset="-122"/>
              </a:rPr>
              <a:t>AdjMatrix</a:t>
            </a:r>
            <a:r>
              <a:rPr kumimoji="1" lang="en-US" altLang="zh-CN" sz="2800" b="1" dirty="0">
                <a:solidFill>
                  <a:srgbClr val="0000CC"/>
                </a:solidFill>
                <a:latin typeface="Times New Roman" pitchFamily="18" charset="0"/>
                <a:ea typeface="楷体_GB2312" pitchFamily="49" charset="-122"/>
              </a:rPr>
              <a:t>    </a:t>
            </a:r>
            <a:r>
              <a:rPr kumimoji="1" lang="en-US" altLang="zh-CN" sz="2800" b="1" dirty="0">
                <a:solidFill>
                  <a:srgbClr val="FF0000"/>
                </a:solidFill>
                <a:latin typeface="Times New Roman" pitchFamily="18" charset="0"/>
                <a:ea typeface="楷体_GB2312" pitchFamily="49" charset="-122"/>
              </a:rPr>
              <a:t>arcs;</a:t>
            </a:r>
            <a:r>
              <a:rPr kumimoji="1" lang="en-US" altLang="zh-CN" sz="2800" b="1" dirty="0">
                <a:solidFill>
                  <a:srgbClr val="0000CC"/>
                </a:solidFill>
                <a:latin typeface="Times New Roman" pitchFamily="18" charset="0"/>
                <a:ea typeface="楷体_GB2312" pitchFamily="49" charset="-122"/>
              </a:rPr>
              <a:t>      // </a:t>
            </a:r>
            <a:r>
              <a:rPr kumimoji="1" lang="zh-CN" altLang="en-US" sz="2800" b="1" dirty="0">
                <a:solidFill>
                  <a:srgbClr val="0000CC"/>
                </a:solidFill>
                <a:latin typeface="Times New Roman" pitchFamily="18" charset="0"/>
                <a:ea typeface="楷体_GB2312" pitchFamily="49" charset="-122"/>
              </a:rPr>
              <a:t>弧的信息                     </a:t>
            </a:r>
          </a:p>
          <a:p>
            <a:pPr fontAlgn="base">
              <a:lnSpc>
                <a:spcPct val="140000"/>
              </a:lnSpc>
              <a:spcBef>
                <a:spcPct val="0"/>
              </a:spcBef>
              <a:spcAft>
                <a:spcPct val="0"/>
              </a:spcAft>
            </a:pPr>
            <a:r>
              <a:rPr kumimoji="1" lang="zh-CN" altLang="en-US" sz="2800" b="1" dirty="0">
                <a:solidFill>
                  <a:srgbClr val="0000CC"/>
                </a:solidFill>
                <a:latin typeface="Times New Roman" pitchFamily="18" charset="0"/>
                <a:ea typeface="楷体_GB2312" pitchFamily="49" charset="-122"/>
              </a:rPr>
              <a:t>     </a:t>
            </a:r>
            <a:r>
              <a:rPr kumimoji="1" lang="en-US" altLang="zh-CN" sz="2800" b="1" dirty="0">
                <a:solidFill>
                  <a:srgbClr val="0000CC"/>
                </a:solidFill>
                <a:latin typeface="Times New Roman" pitchFamily="18" charset="0"/>
                <a:ea typeface="楷体_GB2312" pitchFamily="49" charset="-122"/>
              </a:rPr>
              <a:t>int    </a:t>
            </a:r>
            <a:r>
              <a:rPr kumimoji="1" lang="en-US" altLang="zh-CN" sz="2800" b="1" dirty="0" err="1">
                <a:solidFill>
                  <a:srgbClr val="FF0000"/>
                </a:solidFill>
                <a:latin typeface="Times New Roman" pitchFamily="18" charset="0"/>
                <a:ea typeface="楷体_GB2312" pitchFamily="49" charset="-122"/>
              </a:rPr>
              <a:t>vexnum</a:t>
            </a:r>
            <a:r>
              <a:rPr kumimoji="1" lang="en-US" altLang="zh-CN" sz="2800" b="1" dirty="0">
                <a:solidFill>
                  <a:srgbClr val="FF0000"/>
                </a:solidFill>
                <a:latin typeface="Times New Roman" pitchFamily="18" charset="0"/>
                <a:ea typeface="楷体_GB2312" pitchFamily="49" charset="-122"/>
              </a:rPr>
              <a:t>, </a:t>
            </a:r>
            <a:r>
              <a:rPr kumimoji="1" lang="en-US" altLang="zh-CN" sz="2800" b="1" dirty="0" err="1">
                <a:solidFill>
                  <a:srgbClr val="FF0000"/>
                </a:solidFill>
                <a:latin typeface="Times New Roman" pitchFamily="18" charset="0"/>
                <a:ea typeface="楷体_GB2312" pitchFamily="49" charset="-122"/>
              </a:rPr>
              <a:t>arcnum</a:t>
            </a:r>
            <a:r>
              <a:rPr kumimoji="1" lang="en-US" altLang="zh-CN" sz="2800" b="1" dirty="0">
                <a:solidFill>
                  <a:srgbClr val="0000CC"/>
                </a:solidFill>
                <a:latin typeface="Times New Roman" pitchFamily="18" charset="0"/>
                <a:ea typeface="楷体_GB2312" pitchFamily="49" charset="-122"/>
              </a:rPr>
              <a:t>;   // </a:t>
            </a:r>
            <a:r>
              <a:rPr kumimoji="1" lang="zh-CN" altLang="en-US" sz="2800" b="1" dirty="0">
                <a:solidFill>
                  <a:srgbClr val="0000CC"/>
                </a:solidFill>
                <a:latin typeface="Times New Roman" pitchFamily="18" charset="0"/>
                <a:ea typeface="楷体_GB2312" pitchFamily="49" charset="-122"/>
              </a:rPr>
              <a:t>顶点数，弧数      </a:t>
            </a:r>
          </a:p>
          <a:p>
            <a:pPr fontAlgn="base">
              <a:lnSpc>
                <a:spcPct val="140000"/>
              </a:lnSpc>
              <a:spcBef>
                <a:spcPct val="0"/>
              </a:spcBef>
              <a:spcAft>
                <a:spcPct val="0"/>
              </a:spcAft>
            </a:pPr>
            <a:r>
              <a:rPr kumimoji="1" lang="zh-CN" altLang="en-US" sz="2800" b="1" dirty="0">
                <a:solidFill>
                  <a:srgbClr val="0000CC"/>
                </a:solidFill>
                <a:latin typeface="Times New Roman" pitchFamily="18" charset="0"/>
                <a:ea typeface="楷体_GB2312" pitchFamily="49" charset="-122"/>
              </a:rPr>
              <a:t>     </a:t>
            </a:r>
            <a:r>
              <a:rPr kumimoji="1" lang="en-US" altLang="zh-CN" sz="2800" b="1" dirty="0" err="1">
                <a:solidFill>
                  <a:srgbClr val="0000CC"/>
                </a:solidFill>
                <a:latin typeface="Times New Roman" pitchFamily="18" charset="0"/>
                <a:ea typeface="楷体_GB2312" pitchFamily="49" charset="-122"/>
              </a:rPr>
              <a:t>GraphKind</a:t>
            </a:r>
            <a:r>
              <a:rPr kumimoji="1" lang="en-US" altLang="zh-CN" sz="2800" b="1" dirty="0">
                <a:solidFill>
                  <a:srgbClr val="0000CC"/>
                </a:solidFill>
                <a:latin typeface="Times New Roman" pitchFamily="18" charset="0"/>
                <a:ea typeface="楷体_GB2312" pitchFamily="49" charset="-122"/>
              </a:rPr>
              <a:t>   kind;     // </a:t>
            </a:r>
            <a:r>
              <a:rPr kumimoji="1" lang="zh-CN" altLang="en-US" sz="2800" b="1" dirty="0">
                <a:solidFill>
                  <a:srgbClr val="0000CC"/>
                </a:solidFill>
                <a:latin typeface="Times New Roman" pitchFamily="18" charset="0"/>
                <a:ea typeface="楷体_GB2312" pitchFamily="49" charset="-122"/>
              </a:rPr>
              <a:t>图的种类标志             </a:t>
            </a:r>
          </a:p>
          <a:p>
            <a:pPr fontAlgn="base">
              <a:lnSpc>
                <a:spcPct val="140000"/>
              </a:lnSpc>
              <a:spcBef>
                <a:spcPct val="0"/>
              </a:spcBef>
              <a:spcAft>
                <a:spcPct val="0"/>
              </a:spcAft>
            </a:pPr>
            <a:r>
              <a:rPr kumimoji="1" lang="zh-CN" altLang="en-US" sz="2800" b="1" dirty="0">
                <a:solidFill>
                  <a:srgbClr val="0000CC"/>
                </a:solidFill>
                <a:latin typeface="Times New Roman" pitchFamily="18" charset="0"/>
                <a:ea typeface="楷体_GB2312" pitchFamily="49" charset="-122"/>
              </a:rPr>
              <a:t>  </a:t>
            </a:r>
            <a:r>
              <a:rPr kumimoji="1" lang="en-US" altLang="zh-CN" sz="2800" b="1" dirty="0">
                <a:solidFill>
                  <a:srgbClr val="0000CC"/>
                </a:solidFill>
                <a:latin typeface="Times New Roman" pitchFamily="18" charset="0"/>
                <a:ea typeface="楷体_GB2312" pitchFamily="49" charset="-122"/>
              </a:rPr>
              <a:t>} </a:t>
            </a:r>
            <a:r>
              <a:rPr kumimoji="1" lang="en-US" altLang="zh-CN" sz="2800" b="1" dirty="0" err="1">
                <a:solidFill>
                  <a:srgbClr val="0000CC"/>
                </a:solidFill>
                <a:latin typeface="Times New Roman" pitchFamily="18" charset="0"/>
                <a:ea typeface="楷体_GB2312" pitchFamily="49" charset="-122"/>
              </a:rPr>
              <a:t>MGraph</a:t>
            </a:r>
            <a:r>
              <a:rPr kumimoji="1" lang="en-US" altLang="zh-CN" sz="2800" b="1" dirty="0">
                <a:solidFill>
                  <a:srgbClr val="0000CC"/>
                </a:solidFill>
                <a:latin typeface="Times New Roman" pitchFamily="18" charset="0"/>
                <a:ea typeface="楷体_GB2312" pitchFamily="49" charset="-122"/>
              </a:rPr>
              <a:t>;</a:t>
            </a:r>
          </a:p>
        </p:txBody>
      </p:sp>
    </p:spTree>
    <p:extLst>
      <p:ext uri="{BB962C8B-B14F-4D97-AF65-F5344CB8AC3E}">
        <p14:creationId xmlns:p14="http://schemas.microsoft.com/office/powerpoint/2010/main" val="84798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8C87053E-EB4F-44AC-A5D6-47E41D8DD95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74636" y="1498075"/>
            <a:ext cx="7315200" cy="4674124"/>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marL="0" eaLnBrk="1" hangingPunct="1">
              <a:lnSpc>
                <a:spcPct val="140000"/>
              </a:lnSpc>
              <a:spcBef>
                <a:spcPct val="0"/>
              </a:spcBef>
              <a:buFont typeface="Wingdings 2" pitchFamily="18" charset="2"/>
              <a:buNone/>
              <a:defRPr/>
            </a:pPr>
            <a:r>
              <a:rPr kumimoji="1" lang="zh-CN" altLang="en-US" sz="2400" b="1" dirty="0">
                <a:solidFill>
                  <a:srgbClr val="FF0000"/>
                </a:solidFill>
                <a:latin typeface="Times New Roman" pitchFamily="18" charset="0"/>
                <a:ea typeface="楷体_GB2312" pitchFamily="49" charset="-122"/>
              </a:rPr>
              <a:t>邻接矩阵表示法</a:t>
            </a:r>
            <a:r>
              <a:rPr kumimoji="1" lang="zh-CN" altLang="en-US" sz="2400" b="1" dirty="0">
                <a:solidFill>
                  <a:srgbClr val="0000CC"/>
                </a:solidFill>
                <a:latin typeface="Times New Roman" pitchFamily="18" charset="0"/>
                <a:ea typeface="楷体_GB2312" pitchFamily="49" charset="-122"/>
              </a:rPr>
              <a:t>中图的描述</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#define  n  6       /*</a:t>
            </a:r>
            <a:r>
              <a:rPr kumimoji="1" lang="zh-CN" altLang="en-US" sz="2400" b="1" dirty="0">
                <a:solidFill>
                  <a:srgbClr val="0000CC"/>
                </a:solidFill>
                <a:latin typeface="Times New Roman" pitchFamily="18" charset="0"/>
                <a:ea typeface="楷体_GB2312" pitchFamily="49" charset="-122"/>
              </a:rPr>
              <a:t>图的顶点数*</a:t>
            </a:r>
            <a:r>
              <a:rPr kumimoji="1" lang="en-US" altLang="zh-CN" sz="2400" b="1" dirty="0">
                <a:solidFill>
                  <a:srgbClr val="0000CC"/>
                </a:solidFill>
                <a:latin typeface="Times New Roman" pitchFamily="18" charset="0"/>
                <a:ea typeface="楷体_GB2312" pitchFamily="49" charset="-122"/>
              </a:rPr>
              <a:t>/</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#define  e  8       /*</a:t>
            </a:r>
            <a:r>
              <a:rPr kumimoji="1" lang="zh-CN" altLang="en-US" sz="2400" b="1" dirty="0">
                <a:solidFill>
                  <a:srgbClr val="0000CC"/>
                </a:solidFill>
                <a:latin typeface="Times New Roman" pitchFamily="18" charset="0"/>
                <a:ea typeface="楷体_GB2312" pitchFamily="49" charset="-122"/>
              </a:rPr>
              <a:t>图的边数*</a:t>
            </a:r>
            <a:r>
              <a:rPr kumimoji="1" lang="en-US" altLang="zh-CN" sz="2400" b="1" dirty="0">
                <a:solidFill>
                  <a:srgbClr val="0000CC"/>
                </a:solidFill>
                <a:latin typeface="Times New Roman" pitchFamily="18" charset="0"/>
                <a:ea typeface="楷体_GB2312" pitchFamily="49" charset="-122"/>
              </a:rPr>
              <a:t>/</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typedef char </a:t>
            </a:r>
            <a:r>
              <a:rPr kumimoji="1" lang="en-US" altLang="zh-CN" sz="2400" b="1" dirty="0" err="1">
                <a:solidFill>
                  <a:srgbClr val="0000CC"/>
                </a:solidFill>
                <a:latin typeface="Times New Roman" pitchFamily="18" charset="0"/>
                <a:ea typeface="楷体_GB2312" pitchFamily="49" charset="-122"/>
              </a:rPr>
              <a:t>vextype</a:t>
            </a:r>
            <a:r>
              <a:rPr kumimoji="1" lang="en-US" altLang="zh-CN" sz="2400" b="1" dirty="0">
                <a:solidFill>
                  <a:srgbClr val="0000CC"/>
                </a:solidFill>
                <a:latin typeface="Times New Roman" pitchFamily="18" charset="0"/>
                <a:ea typeface="楷体_GB2312" pitchFamily="49" charset="-122"/>
              </a:rPr>
              <a:t>;  /*</a:t>
            </a:r>
            <a:r>
              <a:rPr kumimoji="1" lang="zh-CN" altLang="en-US" sz="2400" b="1" dirty="0">
                <a:solidFill>
                  <a:srgbClr val="0000CC"/>
                </a:solidFill>
                <a:latin typeface="Times New Roman" pitchFamily="18" charset="0"/>
                <a:ea typeface="楷体_GB2312" pitchFamily="49" charset="-122"/>
              </a:rPr>
              <a:t>顶点的数据类型*</a:t>
            </a:r>
            <a:r>
              <a:rPr kumimoji="1" lang="en-US" altLang="zh-CN" sz="2400" b="1" dirty="0">
                <a:solidFill>
                  <a:srgbClr val="0000CC"/>
                </a:solidFill>
                <a:latin typeface="Times New Roman" pitchFamily="18" charset="0"/>
                <a:ea typeface="楷体_GB2312" pitchFamily="49" charset="-122"/>
              </a:rPr>
              <a:t>/</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typedef float </a:t>
            </a:r>
            <a:r>
              <a:rPr kumimoji="1" lang="en-US" altLang="zh-CN" sz="2400" b="1" dirty="0" err="1">
                <a:solidFill>
                  <a:srgbClr val="0000CC"/>
                </a:solidFill>
                <a:latin typeface="Times New Roman" pitchFamily="18" charset="0"/>
                <a:ea typeface="楷体_GB2312" pitchFamily="49" charset="-122"/>
              </a:rPr>
              <a:t>adjtype</a:t>
            </a:r>
            <a:r>
              <a:rPr kumimoji="1" lang="en-US" altLang="zh-CN" sz="2400" b="1" dirty="0">
                <a:solidFill>
                  <a:srgbClr val="0000CC"/>
                </a:solidFill>
                <a:latin typeface="Times New Roman" pitchFamily="18" charset="0"/>
                <a:ea typeface="楷体_GB2312" pitchFamily="49" charset="-122"/>
              </a:rPr>
              <a:t>; /*</a:t>
            </a:r>
            <a:r>
              <a:rPr kumimoji="1" lang="zh-CN" altLang="en-US" sz="2400" b="1" dirty="0">
                <a:solidFill>
                  <a:srgbClr val="0000CC"/>
                </a:solidFill>
                <a:latin typeface="Times New Roman" pitchFamily="18" charset="0"/>
                <a:ea typeface="楷体_GB2312" pitchFamily="49" charset="-122"/>
              </a:rPr>
              <a:t>权值类型*</a:t>
            </a:r>
            <a:r>
              <a:rPr kumimoji="1" lang="en-US" altLang="zh-CN" sz="2400" b="1" dirty="0">
                <a:solidFill>
                  <a:srgbClr val="0000CC"/>
                </a:solidFill>
                <a:latin typeface="Times New Roman" pitchFamily="18" charset="0"/>
                <a:ea typeface="楷体_GB2312" pitchFamily="49" charset="-122"/>
              </a:rPr>
              <a:t>/</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typedef struct</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 </a:t>
            </a:r>
            <a:r>
              <a:rPr kumimoji="1" lang="en-US" altLang="zh-CN" sz="2400" b="1" dirty="0" err="1">
                <a:solidFill>
                  <a:srgbClr val="0000CC"/>
                </a:solidFill>
                <a:latin typeface="Times New Roman" pitchFamily="18" charset="0"/>
                <a:ea typeface="楷体_GB2312" pitchFamily="49" charset="-122"/>
              </a:rPr>
              <a:t>vextype</a:t>
            </a:r>
            <a:r>
              <a:rPr kumimoji="1" lang="en-US" altLang="zh-CN" sz="2400" b="1" dirty="0">
                <a:solidFill>
                  <a:srgbClr val="0000CC"/>
                </a:solidFill>
                <a:latin typeface="Times New Roman" pitchFamily="18" charset="0"/>
                <a:ea typeface="楷体_GB2312" pitchFamily="49" charset="-122"/>
              </a:rPr>
              <a:t> </a:t>
            </a:r>
            <a:r>
              <a:rPr kumimoji="1" lang="en-US" altLang="zh-CN" sz="2400" b="1" dirty="0" err="1">
                <a:solidFill>
                  <a:srgbClr val="0000CC"/>
                </a:solidFill>
                <a:latin typeface="Times New Roman" pitchFamily="18" charset="0"/>
                <a:ea typeface="楷体_GB2312" pitchFamily="49" charset="-122"/>
              </a:rPr>
              <a:t>vexs</a:t>
            </a:r>
            <a:r>
              <a:rPr kumimoji="1" lang="en-US" altLang="zh-CN" sz="2400" b="1" dirty="0">
                <a:solidFill>
                  <a:srgbClr val="0000CC"/>
                </a:solidFill>
                <a:latin typeface="Times New Roman" pitchFamily="18" charset="0"/>
                <a:ea typeface="楷体_GB2312" pitchFamily="49" charset="-122"/>
              </a:rPr>
              <a:t>[n];</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  </a:t>
            </a:r>
            <a:r>
              <a:rPr kumimoji="1" lang="en-US" altLang="zh-CN" sz="2400" b="1" dirty="0" err="1">
                <a:solidFill>
                  <a:srgbClr val="0000CC"/>
                </a:solidFill>
                <a:latin typeface="Times New Roman" pitchFamily="18" charset="0"/>
                <a:ea typeface="楷体_GB2312" pitchFamily="49" charset="-122"/>
              </a:rPr>
              <a:t>adjtype</a:t>
            </a:r>
            <a:r>
              <a:rPr kumimoji="1" lang="en-US" altLang="zh-CN" sz="2400" b="1" dirty="0">
                <a:solidFill>
                  <a:srgbClr val="0000CC"/>
                </a:solidFill>
                <a:latin typeface="Times New Roman" pitchFamily="18" charset="0"/>
                <a:ea typeface="楷体_GB2312" pitchFamily="49" charset="-122"/>
              </a:rPr>
              <a:t> arcs[n][n];</a:t>
            </a:r>
          </a:p>
          <a:p>
            <a:pPr marL="0" eaLnBrk="1" hangingPunct="1">
              <a:lnSpc>
                <a:spcPct val="140000"/>
              </a:lnSpc>
              <a:spcBef>
                <a:spcPct val="0"/>
              </a:spcBef>
              <a:buFont typeface="Wingdings 2" pitchFamily="18" charset="2"/>
              <a:buNone/>
              <a:defRPr/>
            </a:pPr>
            <a:r>
              <a:rPr kumimoji="1" lang="en-US" altLang="zh-CN" sz="2400" b="1" dirty="0">
                <a:solidFill>
                  <a:srgbClr val="0000CC"/>
                </a:solidFill>
                <a:latin typeface="Times New Roman" pitchFamily="18" charset="0"/>
                <a:ea typeface="楷体_GB2312" pitchFamily="49" charset="-122"/>
              </a:rPr>
              <a:t>} graph;</a:t>
            </a:r>
          </a:p>
        </p:txBody>
      </p:sp>
      <p:sp>
        <p:nvSpPr>
          <p:cNvPr id="15" name="TextBox 14">
            <a:extLst>
              <a:ext uri="{FF2B5EF4-FFF2-40B4-BE49-F238E27FC236}">
                <a16:creationId xmlns:a16="http://schemas.microsoft.com/office/drawing/2014/main" id="{348908C2-8A04-CF4A-92E2-6CCB75ED0E28}"/>
              </a:ext>
            </a:extLst>
          </p:cNvPr>
          <p:cNvSpPr txBox="1"/>
          <p:nvPr/>
        </p:nvSpPr>
        <p:spPr>
          <a:xfrm>
            <a:off x="374268" y="968561"/>
            <a:ext cx="7715937" cy="497765"/>
          </a:xfrm>
          <a:prstGeom prst="rect">
            <a:avLst/>
          </a:prstGeom>
          <a:noFill/>
        </p:spPr>
        <p:txBody>
          <a:bodyPr wrap="square">
            <a:spAutoFit/>
          </a:bodyPr>
          <a:lstStyle/>
          <a:p>
            <a:pPr algn="just" fontAlgn="base">
              <a:lnSpc>
                <a:spcPct val="120000"/>
              </a:lnSpc>
              <a:spcBef>
                <a:spcPct val="0"/>
              </a:spcBef>
              <a:spcAft>
                <a:spcPct val="0"/>
              </a:spcAft>
            </a:pPr>
            <a:r>
              <a:rPr kumimoji="1" lang="zh-CN" altLang="en-US" sz="2400" b="1" dirty="0">
                <a:solidFill>
                  <a:prstClr val="black"/>
                </a:solidFill>
                <a:latin typeface="Times New Roman" pitchFamily="18" charset="0"/>
                <a:ea typeface="楷体_GB2312" pitchFamily="49" charset="-122"/>
              </a:rPr>
              <a:t>一种简单的实现方式</a:t>
            </a:r>
            <a:endParaRPr kumimoji="1" lang="en-US" altLang="zh-CN" sz="2400" b="1" dirty="0">
              <a:solidFill>
                <a:prstClr val="black"/>
              </a:solidFill>
              <a:latin typeface="Times New Roman" pitchFamily="18" charset="0"/>
              <a:ea typeface="楷体_GB2312" pitchFamily="49" charset="-122"/>
            </a:endParaRPr>
          </a:p>
        </p:txBody>
      </p:sp>
    </p:spTree>
    <p:extLst>
      <p:ext uri="{BB962C8B-B14F-4D97-AF65-F5344CB8AC3E}">
        <p14:creationId xmlns:p14="http://schemas.microsoft.com/office/powerpoint/2010/main" val="2393292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FA7E69CF-82DE-44D3-9CC0-97EA01DF386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96850" y="3987800"/>
            <a:ext cx="6484938" cy="641350"/>
          </a:xfrm>
          <a:prstGeom prst="rect">
            <a:avLst/>
          </a:prstGeom>
          <a:noFill/>
          <a:ln w="12700" cap="rnd">
            <a:noFill/>
            <a:miter lim="800000"/>
            <a:headEnd/>
            <a:tailEnd/>
          </a:ln>
        </p:spPr>
        <p:txBody>
          <a:bodyPr>
            <a:spAutoFit/>
          </a:bodyPr>
          <a:lstStyle/>
          <a:p>
            <a:pPr eaLnBrk="0" fontAlgn="base" hangingPunct="0">
              <a:spcBef>
                <a:spcPct val="0"/>
              </a:spcBef>
              <a:spcAft>
                <a:spcPct val="0"/>
              </a:spcAft>
            </a:pPr>
            <a:endParaRPr kumimoji="1" lang="zh-CN" altLang="zh-CN" sz="3600">
              <a:solidFill>
                <a:srgbClr val="DBF5F9"/>
              </a:solidFill>
              <a:latin typeface="隶书" pitchFamily="49" charset="-122"/>
              <a:ea typeface="隶书" pitchFamily="49" charset="-122"/>
            </a:endParaRPr>
          </a:p>
        </p:txBody>
      </p:sp>
      <p:sp>
        <p:nvSpPr>
          <p:cNvPr id="14" name="Text Box 3"/>
          <p:cNvSpPr txBox="1">
            <a:spLocks noChangeArrowheads="1"/>
          </p:cNvSpPr>
          <p:nvPr/>
        </p:nvSpPr>
        <p:spPr bwMode="auto">
          <a:xfrm>
            <a:off x="196850" y="3987800"/>
            <a:ext cx="7470775" cy="641350"/>
          </a:xfrm>
          <a:prstGeom prst="rect">
            <a:avLst/>
          </a:prstGeom>
          <a:noFill/>
          <a:ln w="12700" cap="rnd">
            <a:noFill/>
            <a:miter lim="800000"/>
            <a:headEnd/>
            <a:tailEnd/>
          </a:ln>
        </p:spPr>
        <p:txBody>
          <a:bodyPr>
            <a:spAutoFit/>
          </a:bodyPr>
          <a:lstStyle/>
          <a:p>
            <a:pPr eaLnBrk="0" fontAlgn="base" hangingPunct="0">
              <a:spcBef>
                <a:spcPct val="0"/>
              </a:spcBef>
              <a:spcAft>
                <a:spcPct val="0"/>
              </a:spcAft>
            </a:pPr>
            <a:endParaRPr kumimoji="1" lang="zh-CN" altLang="zh-CN" sz="3600">
              <a:solidFill>
                <a:srgbClr val="DBF5F9"/>
              </a:solidFill>
              <a:latin typeface="隶书" pitchFamily="49" charset="-122"/>
              <a:ea typeface="隶书" pitchFamily="49" charset="-122"/>
            </a:endParaRPr>
          </a:p>
        </p:txBody>
      </p:sp>
      <p:sp>
        <p:nvSpPr>
          <p:cNvPr id="15" name="Text Box 4"/>
          <p:cNvSpPr txBox="1">
            <a:spLocks noChangeArrowheads="1"/>
          </p:cNvSpPr>
          <p:nvPr/>
        </p:nvSpPr>
        <p:spPr bwMode="auto">
          <a:xfrm>
            <a:off x="0" y="1304925"/>
            <a:ext cx="9144000" cy="457200"/>
          </a:xfrm>
          <a:prstGeom prst="rect">
            <a:avLst/>
          </a:prstGeom>
          <a:noFill/>
          <a:ln w="12700" cap="rnd">
            <a:noFill/>
            <a:miter lim="800000"/>
            <a:headEnd/>
            <a:tailEnd/>
          </a:ln>
        </p:spPr>
        <p:txBody>
          <a:bodyPr>
            <a:spAutoFit/>
          </a:bodyPr>
          <a:lstStyle/>
          <a:p>
            <a:pPr eaLnBrk="0" fontAlgn="base" hangingPunct="0">
              <a:spcBef>
                <a:spcPct val="50000"/>
              </a:spcBef>
              <a:spcAft>
                <a:spcPct val="0"/>
              </a:spcAft>
            </a:pPr>
            <a:r>
              <a:rPr kumimoji="1" lang="zh-CN" altLang="en-US" sz="2400" b="1" dirty="0">
                <a:solidFill>
                  <a:srgbClr val="0033CC"/>
                </a:solidFill>
                <a:latin typeface="宋体" charset="-122"/>
              </a:rPr>
              <a:t>邻接矩阵</a:t>
            </a:r>
            <a:r>
              <a:rPr kumimoji="1" lang="zh-CN" altLang="en-US" sz="2400" dirty="0">
                <a:solidFill>
                  <a:srgbClr val="0033CC"/>
                </a:solidFill>
                <a:latin typeface="宋体" charset="-122"/>
              </a:rPr>
              <a:t>：</a:t>
            </a:r>
            <a:r>
              <a:rPr kumimoji="1" lang="en-US" altLang="zh-CN" sz="2400" b="1" dirty="0">
                <a:solidFill>
                  <a:srgbClr val="000000"/>
                </a:solidFill>
                <a:latin typeface="宋体" charset="-122"/>
              </a:rPr>
              <a:t>G</a:t>
            </a:r>
            <a:r>
              <a:rPr kumimoji="1" lang="zh-CN" altLang="en-US" sz="2400" b="1" dirty="0">
                <a:solidFill>
                  <a:srgbClr val="000000"/>
                </a:solidFill>
                <a:latin typeface="宋体" charset="-122"/>
              </a:rPr>
              <a:t>的邻接矩阵是满足如下条件的</a:t>
            </a:r>
            <a:r>
              <a:rPr kumimoji="1" lang="en-US" altLang="zh-CN" sz="2400" b="1" dirty="0">
                <a:solidFill>
                  <a:srgbClr val="000000"/>
                </a:solidFill>
                <a:latin typeface="宋体" charset="-122"/>
              </a:rPr>
              <a:t>n</a:t>
            </a:r>
            <a:r>
              <a:rPr kumimoji="1" lang="zh-CN" altLang="en-US" sz="2400" b="1" dirty="0">
                <a:solidFill>
                  <a:srgbClr val="000000"/>
                </a:solidFill>
                <a:latin typeface="宋体" charset="-122"/>
              </a:rPr>
              <a:t>阶矩阵：           </a:t>
            </a:r>
          </a:p>
        </p:txBody>
      </p:sp>
      <p:sp>
        <p:nvSpPr>
          <p:cNvPr id="16" name="AutoShape 5"/>
          <p:cNvSpPr>
            <a:spLocks/>
          </p:cNvSpPr>
          <p:nvPr/>
        </p:nvSpPr>
        <p:spPr bwMode="auto">
          <a:xfrm>
            <a:off x="1406525" y="4343400"/>
            <a:ext cx="141288" cy="914400"/>
          </a:xfrm>
          <a:prstGeom prst="leftBrace">
            <a:avLst>
              <a:gd name="adj1" fmla="val 53932"/>
              <a:gd name="adj2" fmla="val 50000"/>
            </a:avLst>
          </a:prstGeom>
          <a:noFill/>
          <a:ln w="12700" cap="rnd">
            <a:noFill/>
            <a:round/>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grpSp>
        <p:nvGrpSpPr>
          <p:cNvPr id="17" name="Group 6"/>
          <p:cNvGrpSpPr>
            <a:grpSpLocks/>
          </p:cNvGrpSpPr>
          <p:nvPr/>
        </p:nvGrpSpPr>
        <p:grpSpPr bwMode="auto">
          <a:xfrm>
            <a:off x="-4763" y="1762124"/>
            <a:ext cx="9148763" cy="1015999"/>
            <a:chOff x="-3" y="1392"/>
            <a:chExt cx="5763" cy="640"/>
          </a:xfrm>
        </p:grpSpPr>
        <p:sp>
          <p:nvSpPr>
            <p:cNvPr id="18" name="Text Box 7"/>
            <p:cNvSpPr txBox="1">
              <a:spLocks noChangeArrowheads="1"/>
            </p:cNvSpPr>
            <p:nvPr/>
          </p:nvSpPr>
          <p:spPr bwMode="auto">
            <a:xfrm>
              <a:off x="-3" y="1536"/>
              <a:ext cx="1731" cy="288"/>
            </a:xfrm>
            <a:prstGeom prst="rect">
              <a:avLst/>
            </a:prstGeom>
            <a:noFill/>
            <a:ln w="12700" cap="rnd">
              <a:noFill/>
              <a:miter lim="800000"/>
              <a:headEnd/>
              <a:tailEnd/>
            </a:ln>
          </p:spPr>
          <p:txBody>
            <a:bodyPr>
              <a:spAutoFit/>
            </a:bodyPr>
            <a:lstStyle/>
            <a:p>
              <a:pPr eaLnBrk="0" fontAlgn="base" hangingPunct="0">
                <a:spcBef>
                  <a:spcPct val="50000"/>
                </a:spcBef>
                <a:spcAft>
                  <a:spcPct val="0"/>
                </a:spcAft>
              </a:pPr>
              <a:r>
                <a:rPr kumimoji="1" lang="en-US" altLang="zh-CN" sz="2400" b="1">
                  <a:solidFill>
                    <a:srgbClr val="000000"/>
                  </a:solidFill>
                  <a:latin typeface="宋体" charset="-122"/>
                </a:rPr>
                <a:t>A[i][j]=</a:t>
              </a:r>
            </a:p>
          </p:txBody>
        </p:sp>
        <p:sp>
          <p:nvSpPr>
            <p:cNvPr id="19" name="Text Box 8"/>
            <p:cNvSpPr txBox="1">
              <a:spLocks noChangeArrowheads="1"/>
            </p:cNvSpPr>
            <p:nvPr/>
          </p:nvSpPr>
          <p:spPr bwMode="auto">
            <a:xfrm>
              <a:off x="1056" y="1392"/>
              <a:ext cx="4704" cy="640"/>
            </a:xfrm>
            <a:prstGeom prst="rect">
              <a:avLst/>
            </a:prstGeom>
            <a:noFill/>
            <a:ln w="12700" cap="rnd">
              <a:noFill/>
              <a:miter lim="800000"/>
              <a:headEnd/>
              <a:tailEnd/>
            </a:ln>
          </p:spPr>
          <p:txBody>
            <a:bodyPr>
              <a:spAutoFit/>
            </a:bodyPr>
            <a:lstStyle/>
            <a:p>
              <a:pPr eaLnBrk="0" fontAlgn="base" hangingPunct="0">
                <a:spcBef>
                  <a:spcPct val="50000"/>
                </a:spcBef>
                <a:spcAft>
                  <a:spcPct val="0"/>
                </a:spcAft>
              </a:pPr>
              <a:r>
                <a:rPr kumimoji="1" lang="en-US" altLang="zh-CN" sz="2400" b="1" dirty="0">
                  <a:solidFill>
                    <a:srgbClr val="000000"/>
                  </a:solidFill>
                  <a:latin typeface="宋体" charset="-122"/>
                </a:rPr>
                <a:t>1  </a:t>
              </a:r>
              <a:r>
                <a:rPr kumimoji="1" lang="zh-CN" altLang="en-US" sz="2000" b="1" dirty="0">
                  <a:solidFill>
                    <a:srgbClr val="000000"/>
                  </a:solidFill>
                  <a:latin typeface="宋体" charset="-122"/>
                </a:rPr>
                <a:t>若</a:t>
              </a:r>
              <a:r>
                <a:rPr kumimoji="1" lang="en-US" altLang="zh-CN" sz="2400" b="1" dirty="0">
                  <a:solidFill>
                    <a:srgbClr val="000000"/>
                  </a:solidFill>
                  <a:latin typeface="宋体" charset="-122"/>
                </a:rPr>
                <a:t>(</a:t>
              </a:r>
              <a:r>
                <a:rPr kumimoji="1" lang="en-US" altLang="zh-CN" sz="2400" b="1" dirty="0" err="1">
                  <a:solidFill>
                    <a:srgbClr val="000000"/>
                  </a:solidFill>
                  <a:latin typeface="宋体" charset="-122"/>
                </a:rPr>
                <a:t>v</a:t>
              </a:r>
              <a:r>
                <a:rPr kumimoji="1" lang="en-US" altLang="zh-CN" sz="2400" b="1" baseline="-25000" dirty="0" err="1">
                  <a:solidFill>
                    <a:srgbClr val="000000"/>
                  </a:solidFill>
                  <a:latin typeface="宋体" charset="-122"/>
                </a:rPr>
                <a:t>i</a:t>
              </a:r>
              <a:r>
                <a:rPr kumimoji="1" lang="en-US" altLang="zh-CN" sz="2400" b="1" dirty="0" err="1">
                  <a:solidFill>
                    <a:srgbClr val="000000"/>
                  </a:solidFill>
                  <a:latin typeface="宋体" charset="-122"/>
                </a:rPr>
                <a:t>,v</a:t>
              </a:r>
              <a:r>
                <a:rPr kumimoji="1" lang="en-US" altLang="zh-CN" sz="2400" b="1" baseline="-25000" dirty="0" err="1">
                  <a:solidFill>
                    <a:srgbClr val="000000"/>
                  </a:solidFill>
                  <a:latin typeface="宋体" charset="-122"/>
                </a:rPr>
                <a:t>j</a:t>
              </a:r>
              <a:r>
                <a:rPr kumimoji="1" lang="en-US" altLang="zh-CN" sz="2400" b="1" dirty="0">
                  <a:solidFill>
                    <a:srgbClr val="000000"/>
                  </a:solidFill>
                  <a:latin typeface="宋体" charset="-122"/>
                </a:rPr>
                <a:t>)</a:t>
              </a:r>
              <a:r>
                <a:rPr kumimoji="1" lang="en-US" altLang="zh-CN" sz="2000" b="1" dirty="0">
                  <a:solidFill>
                    <a:srgbClr val="000000"/>
                  </a:solidFill>
                  <a:latin typeface="宋体" charset="-122"/>
                  <a:sym typeface="Symbol" pitchFamily="18" charset="2"/>
                </a:rPr>
                <a:t></a:t>
              </a:r>
              <a:r>
                <a:rPr kumimoji="1" lang="en-US" altLang="zh-CN" sz="2000" b="1" dirty="0">
                  <a:solidFill>
                    <a:srgbClr val="000000"/>
                  </a:solidFill>
                  <a:latin typeface="宋体" charset="-122"/>
                </a:rPr>
                <a:t>E </a:t>
              </a:r>
              <a:r>
                <a:rPr kumimoji="1" lang="zh-CN" altLang="en-US" sz="2000" b="1" dirty="0">
                  <a:solidFill>
                    <a:srgbClr val="000000"/>
                  </a:solidFill>
                  <a:latin typeface="宋体" charset="-122"/>
                </a:rPr>
                <a:t>或 </a:t>
              </a:r>
              <a:r>
                <a:rPr kumimoji="1" lang="en-US" altLang="zh-CN" sz="2000" b="1" dirty="0">
                  <a:solidFill>
                    <a:srgbClr val="000000"/>
                  </a:solidFill>
                  <a:latin typeface="宋体" charset="-122"/>
                </a:rPr>
                <a:t>&lt;</a:t>
              </a:r>
              <a:r>
                <a:rPr kumimoji="1" lang="en-US" altLang="zh-CN" sz="2400" b="1" dirty="0" err="1">
                  <a:solidFill>
                    <a:srgbClr val="000000"/>
                  </a:solidFill>
                  <a:latin typeface="宋体" charset="-122"/>
                </a:rPr>
                <a:t>v</a:t>
              </a:r>
              <a:r>
                <a:rPr kumimoji="1" lang="en-US" altLang="zh-CN" sz="2400" b="1" baseline="-25000" dirty="0" err="1">
                  <a:solidFill>
                    <a:srgbClr val="000000"/>
                  </a:solidFill>
                  <a:latin typeface="宋体" charset="-122"/>
                </a:rPr>
                <a:t>i</a:t>
              </a:r>
              <a:r>
                <a:rPr kumimoji="1" lang="en-US" altLang="zh-CN" sz="2400" b="1" dirty="0" err="1">
                  <a:solidFill>
                    <a:srgbClr val="000000"/>
                  </a:solidFill>
                  <a:latin typeface="宋体" charset="-122"/>
                </a:rPr>
                <a:t>,v</a:t>
              </a:r>
              <a:r>
                <a:rPr kumimoji="1" lang="en-US" altLang="zh-CN" sz="2400" b="1" baseline="-25000" dirty="0" err="1">
                  <a:solidFill>
                    <a:srgbClr val="000000"/>
                  </a:solidFill>
                  <a:latin typeface="宋体" charset="-122"/>
                </a:rPr>
                <a:t>j</a:t>
              </a:r>
              <a:r>
                <a:rPr kumimoji="1" lang="en-US" altLang="zh-CN" sz="2000" b="1" dirty="0">
                  <a:solidFill>
                    <a:srgbClr val="000000"/>
                  </a:solidFill>
                  <a:latin typeface="宋体" charset="-122"/>
                </a:rPr>
                <a:t>&gt;</a:t>
              </a:r>
              <a:r>
                <a:rPr kumimoji="1" lang="en-US" altLang="zh-CN" sz="2000" b="1" dirty="0">
                  <a:solidFill>
                    <a:srgbClr val="000000"/>
                  </a:solidFill>
                  <a:latin typeface="宋体" charset="-122"/>
                  <a:sym typeface="Symbol" pitchFamily="18" charset="2"/>
                </a:rPr>
                <a:t></a:t>
              </a:r>
              <a:r>
                <a:rPr kumimoji="1" lang="en-US" altLang="zh-CN" sz="2000" b="1" dirty="0">
                  <a:solidFill>
                    <a:srgbClr val="000000"/>
                  </a:solidFill>
                  <a:latin typeface="宋体" charset="-122"/>
                </a:rPr>
                <a:t>E</a:t>
              </a:r>
            </a:p>
            <a:p>
              <a:pPr eaLnBrk="0" fontAlgn="base" hangingPunct="0">
                <a:spcBef>
                  <a:spcPct val="50000"/>
                </a:spcBef>
                <a:spcAft>
                  <a:spcPct val="0"/>
                </a:spcAft>
              </a:pPr>
              <a:r>
                <a:rPr kumimoji="1" lang="en-US" altLang="zh-CN" sz="2400" b="1" dirty="0">
                  <a:solidFill>
                    <a:srgbClr val="000000"/>
                  </a:solidFill>
                  <a:latin typeface="宋体" charset="-122"/>
                </a:rPr>
                <a:t>0  </a:t>
              </a:r>
              <a:r>
                <a:rPr kumimoji="1" lang="zh-CN" altLang="en-US" sz="2000" b="1" dirty="0">
                  <a:solidFill>
                    <a:srgbClr val="000000"/>
                  </a:solidFill>
                  <a:latin typeface="宋体" charset="-122"/>
                </a:rPr>
                <a:t>否则</a:t>
              </a:r>
            </a:p>
          </p:txBody>
        </p:sp>
        <p:sp>
          <p:nvSpPr>
            <p:cNvPr id="20" name="AutoShape 9"/>
            <p:cNvSpPr>
              <a:spLocks/>
            </p:cNvSpPr>
            <p:nvPr/>
          </p:nvSpPr>
          <p:spPr bwMode="auto">
            <a:xfrm>
              <a:off x="1008" y="1440"/>
              <a:ext cx="44" cy="480"/>
            </a:xfrm>
            <a:prstGeom prst="leftBrace">
              <a:avLst>
                <a:gd name="adj1" fmla="val 90909"/>
                <a:gd name="adj2" fmla="val 50000"/>
              </a:avLst>
            </a:prstGeom>
            <a:noFill/>
            <a:ln w="38100" cap="rnd">
              <a:solidFill>
                <a:srgbClr val="FF6600"/>
              </a:solidFill>
              <a:round/>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grpSp>
      <p:grpSp>
        <p:nvGrpSpPr>
          <p:cNvPr id="21" name="Group 10"/>
          <p:cNvGrpSpPr>
            <a:grpSpLocks/>
          </p:cNvGrpSpPr>
          <p:nvPr/>
        </p:nvGrpSpPr>
        <p:grpSpPr bwMode="auto">
          <a:xfrm>
            <a:off x="2819400" y="2895600"/>
            <a:ext cx="3165475" cy="2209800"/>
            <a:chOff x="1418" y="2496"/>
            <a:chExt cx="1994" cy="1392"/>
          </a:xfrm>
        </p:grpSpPr>
        <p:sp>
          <p:nvSpPr>
            <p:cNvPr id="22" name="Text Box 11"/>
            <p:cNvSpPr txBox="1">
              <a:spLocks noChangeArrowheads="1"/>
            </p:cNvSpPr>
            <p:nvPr/>
          </p:nvSpPr>
          <p:spPr bwMode="auto">
            <a:xfrm>
              <a:off x="1508" y="2496"/>
              <a:ext cx="1904" cy="1392"/>
            </a:xfrm>
            <a:prstGeom prst="rect">
              <a:avLst/>
            </a:prstGeom>
            <a:noFill/>
            <a:ln w="12700" cap="rnd">
              <a:noFill/>
              <a:miter lim="800000"/>
              <a:headEnd/>
              <a:tailEnd/>
            </a:ln>
          </p:spPr>
          <p:txBody>
            <a:bodyPr>
              <a:spAutoFit/>
            </a:bodyPr>
            <a:lstStyle/>
            <a:p>
              <a:pPr marL="457200" marR="0" lvl="0" indent="-457200" defTabSz="914400" eaLnBrk="0" fontAlgn="base" latinLnBrk="0" hangingPunct="0">
                <a:lnSpc>
                  <a:spcPct val="10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宋体" charset="-122"/>
                </a:rPr>
                <a:t>0  1  0  1  0</a:t>
              </a:r>
            </a:p>
            <a:p>
              <a:pPr marL="457200" marR="0" lvl="0" indent="-457200" defTabSz="914400" eaLnBrk="0" fontAlgn="base" latinLnBrk="0" hangingPunct="0">
                <a:lnSpc>
                  <a:spcPct val="100000"/>
                </a:lnSpc>
                <a:spcBef>
                  <a:spcPct val="20000"/>
                </a:spcBef>
                <a:spcAft>
                  <a:spcPct val="0"/>
                </a:spcAft>
                <a:buClrTx/>
                <a:buSzTx/>
                <a:buFontTx/>
                <a:buAutoNum type="arabicPlain"/>
                <a:tabLst/>
                <a:defRPr/>
              </a:pPr>
              <a:r>
                <a:rPr kumimoji="1" lang="en-US" altLang="zh-CN" sz="2400" b="1" i="0" u="none" strike="noStrike" kern="0" cap="none" spc="0" normalizeH="0" baseline="0" noProof="0">
                  <a:ln>
                    <a:noFill/>
                  </a:ln>
                  <a:solidFill>
                    <a:srgbClr val="000000"/>
                  </a:solidFill>
                  <a:effectLst/>
                  <a:uLnTx/>
                  <a:uFillTx/>
                  <a:latin typeface="宋体" charset="-122"/>
                </a:rPr>
                <a:t>0  1  0  1</a:t>
              </a:r>
            </a:p>
            <a:p>
              <a:pPr marL="457200" marR="0" lvl="0" indent="-457200" defTabSz="914400" eaLnBrk="0" fontAlgn="base" latinLnBrk="0" hangingPunct="0">
                <a:lnSpc>
                  <a:spcPct val="10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宋体" charset="-122"/>
                </a:rPr>
                <a:t>0  1  0  1  1</a:t>
              </a:r>
            </a:p>
            <a:p>
              <a:pPr marL="457200" marR="0" lvl="0" indent="-457200" defTabSz="914400" eaLnBrk="0" fontAlgn="base" latinLnBrk="0" hangingPunct="0">
                <a:lnSpc>
                  <a:spcPct val="100000"/>
                </a:lnSpc>
                <a:spcBef>
                  <a:spcPct val="20000"/>
                </a:spcBef>
                <a:spcAft>
                  <a:spcPct val="0"/>
                </a:spcAft>
                <a:buClrTx/>
                <a:buSzTx/>
                <a:buFontTx/>
                <a:buAutoNum type="arabicPlain"/>
                <a:tabLst/>
                <a:defRPr/>
              </a:pPr>
              <a:r>
                <a:rPr kumimoji="1" lang="en-US" altLang="zh-CN" sz="2400" b="1" i="0" u="none" strike="noStrike" kern="0" cap="none" spc="0" normalizeH="0" baseline="0" noProof="0">
                  <a:ln>
                    <a:noFill/>
                  </a:ln>
                  <a:solidFill>
                    <a:srgbClr val="000000"/>
                  </a:solidFill>
                  <a:effectLst/>
                  <a:uLnTx/>
                  <a:uFillTx/>
                  <a:latin typeface="宋体" charset="-122"/>
                </a:rPr>
                <a:t>0  1  0  0</a:t>
              </a:r>
            </a:p>
            <a:p>
              <a:pPr marL="457200" marR="0" lvl="0" indent="-457200" defTabSz="914400" eaLnBrk="0" fontAlgn="base" latinLnBrk="0" hangingPunct="0">
                <a:lnSpc>
                  <a:spcPct val="100000"/>
                </a:lnSpc>
                <a:spcBef>
                  <a:spcPct val="2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宋体" charset="-122"/>
                </a:rPr>
                <a:t>0  1  1  0  0</a:t>
              </a:r>
            </a:p>
          </p:txBody>
        </p:sp>
        <p:sp>
          <p:nvSpPr>
            <p:cNvPr id="23" name="AutoShape 12"/>
            <p:cNvSpPr>
              <a:spLocks/>
            </p:cNvSpPr>
            <p:nvPr/>
          </p:nvSpPr>
          <p:spPr bwMode="auto">
            <a:xfrm>
              <a:off x="1418" y="2592"/>
              <a:ext cx="89" cy="1260"/>
            </a:xfrm>
            <a:prstGeom prst="leftBracket">
              <a:avLst>
                <a:gd name="adj" fmla="val 117978"/>
              </a:avLst>
            </a:prstGeom>
            <a:noFill/>
            <a:ln w="28575" cap="rnd">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zh-CN" sz="3600" b="0" i="0" u="none" strike="noStrike" kern="0" cap="none" spc="0" normalizeH="0" baseline="0" noProof="0">
                <a:ln>
                  <a:noFill/>
                </a:ln>
                <a:solidFill>
                  <a:srgbClr val="000000"/>
                </a:solidFill>
                <a:effectLst/>
                <a:uLnTx/>
                <a:uFillTx/>
                <a:latin typeface="隶书" pitchFamily="49" charset="-122"/>
                <a:ea typeface="隶书" pitchFamily="49" charset="-122"/>
              </a:endParaRPr>
            </a:p>
          </p:txBody>
        </p:sp>
        <p:sp>
          <p:nvSpPr>
            <p:cNvPr id="24" name="AutoShape 13"/>
            <p:cNvSpPr>
              <a:spLocks/>
            </p:cNvSpPr>
            <p:nvPr/>
          </p:nvSpPr>
          <p:spPr bwMode="auto">
            <a:xfrm>
              <a:off x="2880" y="2544"/>
              <a:ext cx="46" cy="1296"/>
            </a:xfrm>
            <a:prstGeom prst="rightBracket">
              <a:avLst>
                <a:gd name="adj" fmla="val 234783"/>
              </a:avLst>
            </a:prstGeom>
            <a:no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nvGrpSpPr>
          <p:cNvPr id="25" name="Group 19"/>
          <p:cNvGrpSpPr>
            <a:grpSpLocks/>
          </p:cNvGrpSpPr>
          <p:nvPr/>
        </p:nvGrpSpPr>
        <p:grpSpPr bwMode="auto">
          <a:xfrm>
            <a:off x="609600" y="3200400"/>
            <a:ext cx="1790700" cy="1614487"/>
            <a:chOff x="672" y="1920"/>
            <a:chExt cx="1128" cy="1017"/>
          </a:xfrm>
        </p:grpSpPr>
        <p:grpSp>
          <p:nvGrpSpPr>
            <p:cNvPr id="26" name="Group 20"/>
            <p:cNvGrpSpPr>
              <a:grpSpLocks/>
            </p:cNvGrpSpPr>
            <p:nvPr/>
          </p:nvGrpSpPr>
          <p:grpSpPr bwMode="auto">
            <a:xfrm>
              <a:off x="816" y="2064"/>
              <a:ext cx="783" cy="658"/>
              <a:chOff x="794" y="2106"/>
              <a:chExt cx="783" cy="658"/>
            </a:xfrm>
          </p:grpSpPr>
          <p:sp>
            <p:nvSpPr>
              <p:cNvPr id="42" name="Line 21"/>
              <p:cNvSpPr>
                <a:spLocks noChangeShapeType="1"/>
              </p:cNvSpPr>
              <p:nvPr/>
            </p:nvSpPr>
            <p:spPr bwMode="auto">
              <a:xfrm>
                <a:off x="794" y="2280"/>
                <a:ext cx="0" cy="41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3" name="Line 22"/>
              <p:cNvSpPr>
                <a:spLocks noChangeShapeType="1"/>
              </p:cNvSpPr>
              <p:nvPr/>
            </p:nvSpPr>
            <p:spPr bwMode="auto">
              <a:xfrm>
                <a:off x="965" y="2106"/>
                <a:ext cx="476" cy="0"/>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4" name="Line 23"/>
              <p:cNvSpPr>
                <a:spLocks noChangeShapeType="1"/>
              </p:cNvSpPr>
              <p:nvPr/>
            </p:nvSpPr>
            <p:spPr bwMode="auto">
              <a:xfrm>
                <a:off x="1577" y="2280"/>
                <a:ext cx="0" cy="41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24"/>
              <p:cNvSpPr>
                <a:spLocks noChangeShapeType="1"/>
              </p:cNvSpPr>
              <p:nvPr/>
            </p:nvSpPr>
            <p:spPr bwMode="auto">
              <a:xfrm flipH="1">
                <a:off x="930" y="2591"/>
                <a:ext cx="171" cy="173"/>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6" name="Line 25"/>
              <p:cNvSpPr>
                <a:spLocks noChangeShapeType="1"/>
              </p:cNvSpPr>
              <p:nvPr/>
            </p:nvSpPr>
            <p:spPr bwMode="auto">
              <a:xfrm flipH="1">
                <a:off x="1305" y="2245"/>
                <a:ext cx="171" cy="173"/>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7" name="Line 26"/>
              <p:cNvSpPr>
                <a:spLocks noChangeShapeType="1"/>
              </p:cNvSpPr>
              <p:nvPr/>
            </p:nvSpPr>
            <p:spPr bwMode="auto">
              <a:xfrm>
                <a:off x="1292" y="2614"/>
                <a:ext cx="149" cy="147"/>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nvGrpSpPr>
            <p:cNvPr id="27" name="Group 27"/>
            <p:cNvGrpSpPr>
              <a:grpSpLocks/>
            </p:cNvGrpSpPr>
            <p:nvPr/>
          </p:nvGrpSpPr>
          <p:grpSpPr bwMode="auto">
            <a:xfrm>
              <a:off x="674" y="1920"/>
              <a:ext cx="408" cy="297"/>
              <a:chOff x="432" y="1680"/>
              <a:chExt cx="408" cy="297"/>
            </a:xfrm>
          </p:grpSpPr>
          <p:sp>
            <p:nvSpPr>
              <p:cNvPr id="40" name="Oval 28"/>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1" name="Text Box 29"/>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28" name="Group 30"/>
            <p:cNvGrpSpPr>
              <a:grpSpLocks/>
            </p:cNvGrpSpPr>
            <p:nvPr/>
          </p:nvGrpSpPr>
          <p:grpSpPr bwMode="auto">
            <a:xfrm>
              <a:off x="1392" y="2640"/>
              <a:ext cx="408" cy="297"/>
              <a:chOff x="432" y="1680"/>
              <a:chExt cx="408" cy="297"/>
            </a:xfrm>
          </p:grpSpPr>
          <p:sp>
            <p:nvSpPr>
              <p:cNvPr id="38" name="Oval 31"/>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Text Box 32"/>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29" name="Group 33"/>
            <p:cNvGrpSpPr>
              <a:grpSpLocks/>
            </p:cNvGrpSpPr>
            <p:nvPr/>
          </p:nvGrpSpPr>
          <p:grpSpPr bwMode="auto">
            <a:xfrm>
              <a:off x="672" y="2640"/>
              <a:ext cx="408" cy="297"/>
              <a:chOff x="432" y="1680"/>
              <a:chExt cx="408" cy="297"/>
            </a:xfrm>
          </p:grpSpPr>
          <p:sp>
            <p:nvSpPr>
              <p:cNvPr id="36" name="Oval 34"/>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7" name="Text Box 35"/>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30" name="Group 36"/>
            <p:cNvGrpSpPr>
              <a:grpSpLocks/>
            </p:cNvGrpSpPr>
            <p:nvPr/>
          </p:nvGrpSpPr>
          <p:grpSpPr bwMode="auto">
            <a:xfrm>
              <a:off x="1370" y="1920"/>
              <a:ext cx="408" cy="294"/>
              <a:chOff x="2928" y="3312"/>
              <a:chExt cx="408" cy="294"/>
            </a:xfrm>
          </p:grpSpPr>
          <p:sp>
            <p:nvSpPr>
              <p:cNvPr id="34" name="Oval 3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5" name="Text Box 38"/>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nvGrpSpPr>
            <p:cNvPr id="31" name="Group 39"/>
            <p:cNvGrpSpPr>
              <a:grpSpLocks/>
            </p:cNvGrpSpPr>
            <p:nvPr/>
          </p:nvGrpSpPr>
          <p:grpSpPr bwMode="auto">
            <a:xfrm>
              <a:off x="1008" y="2304"/>
              <a:ext cx="408" cy="294"/>
              <a:chOff x="1008" y="2304"/>
              <a:chExt cx="408" cy="294"/>
            </a:xfrm>
          </p:grpSpPr>
          <p:sp>
            <p:nvSpPr>
              <p:cNvPr id="32" name="Oval 40"/>
              <p:cNvSpPr>
                <a:spLocks noChangeArrowheads="1"/>
              </p:cNvSpPr>
              <p:nvPr/>
            </p:nvSpPr>
            <p:spPr bwMode="auto">
              <a:xfrm>
                <a:off x="1056" y="2304"/>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Text Box 41"/>
              <p:cNvSpPr txBox="1">
                <a:spLocks noChangeArrowheads="1"/>
              </p:cNvSpPr>
              <p:nvPr/>
            </p:nvSpPr>
            <p:spPr bwMode="auto">
              <a:xfrm>
                <a:off x="1008" y="2304"/>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grpSp>
        <p:nvGrpSpPr>
          <p:cNvPr id="48" name="Group 42"/>
          <p:cNvGrpSpPr>
            <a:grpSpLocks/>
          </p:cNvGrpSpPr>
          <p:nvPr/>
        </p:nvGrpSpPr>
        <p:grpSpPr bwMode="auto">
          <a:xfrm>
            <a:off x="6629400" y="1838325"/>
            <a:ext cx="1866900" cy="1690687"/>
            <a:chOff x="432" y="1680"/>
            <a:chExt cx="1176" cy="1065"/>
          </a:xfrm>
        </p:grpSpPr>
        <p:sp>
          <p:nvSpPr>
            <p:cNvPr id="49" name="Line 43"/>
            <p:cNvSpPr>
              <a:spLocks noChangeShapeType="1"/>
            </p:cNvSpPr>
            <p:nvPr/>
          </p:nvSpPr>
          <p:spPr bwMode="auto">
            <a:xfrm>
              <a:off x="618" y="2019"/>
              <a:ext cx="0" cy="412"/>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Line 44"/>
            <p:cNvSpPr>
              <a:spLocks noChangeShapeType="1"/>
            </p:cNvSpPr>
            <p:nvPr/>
          </p:nvSpPr>
          <p:spPr bwMode="auto">
            <a:xfrm>
              <a:off x="752" y="2602"/>
              <a:ext cx="506"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Line 45"/>
            <p:cNvSpPr>
              <a:spLocks noChangeShapeType="1"/>
            </p:cNvSpPr>
            <p:nvPr/>
          </p:nvSpPr>
          <p:spPr bwMode="auto">
            <a:xfrm>
              <a:off x="752" y="1848"/>
              <a:ext cx="472"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2" name="Line 46"/>
            <p:cNvSpPr>
              <a:spLocks noChangeShapeType="1"/>
            </p:cNvSpPr>
            <p:nvPr/>
          </p:nvSpPr>
          <p:spPr bwMode="auto">
            <a:xfrm flipH="1" flipV="1">
              <a:off x="672" y="1920"/>
              <a:ext cx="672" cy="624"/>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53" name="Group 47"/>
            <p:cNvGrpSpPr>
              <a:grpSpLocks/>
            </p:cNvGrpSpPr>
            <p:nvPr/>
          </p:nvGrpSpPr>
          <p:grpSpPr bwMode="auto">
            <a:xfrm>
              <a:off x="432" y="1680"/>
              <a:ext cx="408" cy="297"/>
              <a:chOff x="432" y="1680"/>
              <a:chExt cx="408" cy="297"/>
            </a:xfrm>
          </p:grpSpPr>
          <p:sp>
            <p:nvSpPr>
              <p:cNvPr id="63" name="Oval 48"/>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4" name="Text Box 49"/>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54" name="Group 50"/>
            <p:cNvGrpSpPr>
              <a:grpSpLocks/>
            </p:cNvGrpSpPr>
            <p:nvPr/>
          </p:nvGrpSpPr>
          <p:grpSpPr bwMode="auto">
            <a:xfrm>
              <a:off x="1200" y="1682"/>
              <a:ext cx="408" cy="297"/>
              <a:chOff x="432" y="1680"/>
              <a:chExt cx="408" cy="297"/>
            </a:xfrm>
          </p:grpSpPr>
          <p:sp>
            <p:nvSpPr>
              <p:cNvPr id="61" name="Oval 51"/>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2" name="Text Box 52"/>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nvGrpSpPr>
            <p:cNvPr id="55" name="Group 53"/>
            <p:cNvGrpSpPr>
              <a:grpSpLocks/>
            </p:cNvGrpSpPr>
            <p:nvPr/>
          </p:nvGrpSpPr>
          <p:grpSpPr bwMode="auto">
            <a:xfrm>
              <a:off x="432" y="2448"/>
              <a:ext cx="408" cy="297"/>
              <a:chOff x="432" y="1680"/>
              <a:chExt cx="408" cy="297"/>
            </a:xfrm>
          </p:grpSpPr>
          <p:sp>
            <p:nvSpPr>
              <p:cNvPr id="59" name="Oval 54"/>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0" name="Text Box 55"/>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56" name="Group 56"/>
            <p:cNvGrpSpPr>
              <a:grpSpLocks/>
            </p:cNvGrpSpPr>
            <p:nvPr/>
          </p:nvGrpSpPr>
          <p:grpSpPr bwMode="auto">
            <a:xfrm>
              <a:off x="1200" y="2448"/>
              <a:ext cx="408" cy="297"/>
              <a:chOff x="432" y="1680"/>
              <a:chExt cx="408" cy="297"/>
            </a:xfrm>
          </p:grpSpPr>
          <p:sp>
            <p:nvSpPr>
              <p:cNvPr id="57" name="Oval 57"/>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8" name="Text Box 58"/>
              <p:cNvSpPr txBox="1">
                <a:spLocks noChangeArrowheads="1"/>
              </p:cNvSpPr>
              <p:nvPr/>
            </p:nvSpPr>
            <p:spPr bwMode="auto">
              <a:xfrm>
                <a:off x="432" y="1680"/>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sp>
        <p:nvSpPr>
          <p:cNvPr id="65" name="Rectangle 60"/>
          <p:cNvSpPr>
            <a:spLocks noChangeArrowheads="1"/>
          </p:cNvSpPr>
          <p:nvPr/>
        </p:nvSpPr>
        <p:spPr bwMode="auto">
          <a:xfrm>
            <a:off x="960437" y="5158662"/>
            <a:ext cx="6707188" cy="1471172"/>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无向图</a:t>
            </a:r>
            <a:r>
              <a:rPr kumimoji="1" lang="zh-CN" altLang="en-US" sz="2800" b="1" i="0" u="none" strike="noStrike" kern="0" cap="none" spc="0" normalizeH="0" baseline="0" noProof="0" dirty="0">
                <a:ln>
                  <a:noFill/>
                </a:ln>
                <a:solidFill>
                  <a:srgbClr val="3333FF"/>
                </a:solidFill>
                <a:effectLst/>
                <a:uLnTx/>
                <a:uFillTx/>
                <a:latin typeface="Constantia"/>
                <a:ea typeface="宋体"/>
                <a:cs typeface="+mn-cs"/>
              </a:rPr>
              <a:t>的邻接矩阵是</a:t>
            </a:r>
            <a:r>
              <a:rPr kumimoji="1" lang="zh-CN" altLang="en-US" sz="2800" b="1" i="0" u="none" strike="noStrike" kern="0" cap="none" spc="0" normalizeH="0" baseline="0" noProof="0" dirty="0">
                <a:ln>
                  <a:noFill/>
                </a:ln>
                <a:solidFill>
                  <a:srgbClr val="FF0000"/>
                </a:solidFill>
                <a:effectLst/>
                <a:uLnTx/>
                <a:uFillTx/>
                <a:latin typeface="Constantia"/>
                <a:ea typeface="宋体"/>
                <a:cs typeface="+mn-cs"/>
              </a:rPr>
              <a:t>对称</a:t>
            </a:r>
            <a:r>
              <a:rPr kumimoji="1" lang="zh-CN" altLang="en-US" sz="2800" b="1" i="0" u="none" strike="noStrike" kern="0" cap="none" spc="0" normalizeH="0" baseline="0" noProof="0" dirty="0">
                <a:ln>
                  <a:noFill/>
                </a:ln>
                <a:solidFill>
                  <a:srgbClr val="3333FF"/>
                </a:solidFill>
                <a:effectLst/>
                <a:uLnTx/>
                <a:uFillTx/>
                <a:latin typeface="Constantia"/>
                <a:ea typeface="宋体"/>
                <a:cs typeface="+mn-cs"/>
              </a:rPr>
              <a:t>的，可以采用压缩存储（只存上三角或者下三角元素）</a:t>
            </a:r>
          </a:p>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800" b="1" i="0" u="none" strike="noStrike" kern="0" cap="none" spc="0" normalizeH="0" baseline="0" noProof="0" dirty="0">
                <a:ln>
                  <a:noFill/>
                </a:ln>
                <a:solidFill>
                  <a:srgbClr val="3333FF"/>
                </a:solidFill>
                <a:effectLst/>
                <a:uLnTx/>
                <a:uFillTx/>
                <a:latin typeface="Constantia"/>
                <a:ea typeface="宋体"/>
                <a:cs typeface="+mn-cs"/>
              </a:rPr>
              <a:t>有向图的邻接矩阵可能是不对称的</a:t>
            </a:r>
            <a:r>
              <a:rPr kumimoji="1" lang="zh-CN" altLang="en-US" sz="2000" b="1" i="0" u="none" strike="noStrike" kern="0" cap="none" spc="0" normalizeH="0" baseline="0" noProof="0" dirty="0">
                <a:ln>
                  <a:noFill/>
                </a:ln>
                <a:solidFill>
                  <a:srgbClr val="3333FF"/>
                </a:solidFill>
                <a:effectLst/>
                <a:uLnTx/>
                <a:uFillTx/>
                <a:latin typeface="Constantia"/>
                <a:ea typeface="宋体"/>
                <a:cs typeface="+mn-cs"/>
              </a:rPr>
              <a:t>。</a:t>
            </a:r>
          </a:p>
        </p:txBody>
      </p:sp>
    </p:spTree>
    <p:extLst>
      <p:ext uri="{BB962C8B-B14F-4D97-AF65-F5344CB8AC3E}">
        <p14:creationId xmlns:p14="http://schemas.microsoft.com/office/powerpoint/2010/main" val="18855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blinds(horizontal)">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fill="hold"/>
                                        <p:tgtEl>
                                          <p:spTgt spid="65"/>
                                        </p:tgtEl>
                                        <p:attrNameLst>
                                          <p:attrName>ppt_x</p:attrName>
                                        </p:attrNameLst>
                                      </p:cBhvr>
                                      <p:tavLst>
                                        <p:tav tm="0">
                                          <p:val>
                                            <p:strVal val="#ppt_x"/>
                                          </p:val>
                                        </p:tav>
                                        <p:tav tm="100000">
                                          <p:val>
                                            <p:strVal val="#ppt_x"/>
                                          </p:val>
                                        </p:tav>
                                      </p:tavLst>
                                    </p:anim>
                                    <p:anim calcmode="lin" valueType="num">
                                      <p:cBhvr additive="base">
                                        <p:cTn id="2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113D0E9F-5B4D-4603-B5FC-FE7119E7EB2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2438" y="1320800"/>
            <a:ext cx="8234362" cy="4376583"/>
          </a:xfrm>
          <a:prstGeom prst="rect">
            <a:avLst/>
          </a:prstGeom>
          <a:noFill/>
          <a:ln w="12700" cap="rnd">
            <a:noFill/>
            <a:miter lim="800000"/>
            <a:headEnd/>
            <a:tailEnd/>
          </a:ln>
        </p:spPr>
        <p:txBody>
          <a:bodyPr wrap="square">
            <a:spAutoFit/>
          </a:bodyPr>
          <a:lstStyle/>
          <a:p>
            <a:pPr eaLnBrk="0" fontAlgn="base" hangingPunct="0">
              <a:lnSpc>
                <a:spcPct val="120000"/>
              </a:lnSpc>
              <a:spcBef>
                <a:spcPct val="30000"/>
              </a:spcBef>
              <a:spcAft>
                <a:spcPct val="0"/>
              </a:spcAft>
            </a:pPr>
            <a:r>
              <a:rPr kumimoji="1" lang="zh-CN" altLang="en-US" sz="2800" b="1" dirty="0">
                <a:latin typeface="Times New Roman" pitchFamily="18" charset="0"/>
                <a:ea typeface="隶书" pitchFamily="49" charset="-122"/>
              </a:rPr>
              <a:t>邻接矩阵</a:t>
            </a:r>
            <a:r>
              <a:rPr kumimoji="1" lang="zh-CN" altLang="en-US" sz="2800" b="1" dirty="0">
                <a:latin typeface="宋体" charset="-122"/>
                <a:ea typeface="隶书" pitchFamily="49" charset="-122"/>
              </a:rPr>
              <a:t>表示法特点</a:t>
            </a:r>
            <a:r>
              <a:rPr kumimoji="1" lang="zh-CN" altLang="en-US" sz="2400" b="1" dirty="0">
                <a:solidFill>
                  <a:srgbClr val="006600"/>
                </a:solidFill>
                <a:latin typeface="宋体" charset="-122"/>
                <a:ea typeface="隶书" pitchFamily="49" charset="-122"/>
              </a:rPr>
              <a:t>：</a:t>
            </a:r>
          </a:p>
          <a:p>
            <a:pPr marL="342900" indent="-342900" eaLnBrk="0" fontAlgn="base" hangingPunct="0">
              <a:lnSpc>
                <a:spcPct val="140000"/>
              </a:lnSpc>
              <a:spcBef>
                <a:spcPct val="10000"/>
              </a:spcBef>
              <a:spcAft>
                <a:spcPct val="0"/>
              </a:spcAft>
              <a:buClr>
                <a:srgbClr val="3333FF"/>
              </a:buClr>
              <a:buFont typeface="Arial" panose="020B0604020202020204" pitchFamily="34" charset="0"/>
              <a:buChar char="•"/>
            </a:pPr>
            <a:r>
              <a:rPr kumimoji="1" lang="zh-CN" altLang="en-US" sz="2400" b="1" dirty="0">
                <a:latin typeface="Times New Roman" pitchFamily="18" charset="0"/>
              </a:rPr>
              <a:t>判断两顶点</a:t>
            </a:r>
            <a:r>
              <a:rPr kumimoji="1" lang="en-US" altLang="zh-CN" sz="2400" b="1" dirty="0">
                <a:latin typeface="Times New Roman" pitchFamily="18" charset="0"/>
              </a:rPr>
              <a:t>v</a:t>
            </a:r>
            <a:r>
              <a:rPr kumimoji="1" lang="zh-CN" altLang="en-US" sz="2400" b="1" dirty="0">
                <a:latin typeface="Times New Roman" pitchFamily="18" charset="0"/>
              </a:rPr>
              <a:t>、</a:t>
            </a:r>
            <a:r>
              <a:rPr kumimoji="1" lang="en-US" altLang="zh-CN" sz="2400" b="1" dirty="0">
                <a:latin typeface="Times New Roman" pitchFamily="18" charset="0"/>
              </a:rPr>
              <a:t>u</a:t>
            </a:r>
            <a:r>
              <a:rPr kumimoji="1" lang="zh-CN" altLang="en-US" sz="2400" b="1" dirty="0">
                <a:latin typeface="Times New Roman" pitchFamily="18" charset="0"/>
              </a:rPr>
              <a:t>是否为邻接点：只需判二维数组对应分量是否为</a:t>
            </a:r>
            <a:r>
              <a:rPr kumimoji="1" lang="en-US" altLang="zh-CN" sz="2400" b="1" dirty="0">
                <a:latin typeface="Times New Roman" pitchFamily="18" charset="0"/>
              </a:rPr>
              <a:t>1</a:t>
            </a:r>
            <a:r>
              <a:rPr kumimoji="1" lang="zh-CN" altLang="en-US" sz="2400" b="1" dirty="0">
                <a:latin typeface="Times New Roman" pitchFamily="18" charset="0"/>
              </a:rPr>
              <a:t>；</a:t>
            </a:r>
          </a:p>
          <a:p>
            <a:pPr marL="342900" indent="-342900" eaLnBrk="0" fontAlgn="base" hangingPunct="0">
              <a:lnSpc>
                <a:spcPct val="140000"/>
              </a:lnSpc>
              <a:spcBef>
                <a:spcPct val="10000"/>
              </a:spcBef>
              <a:spcAft>
                <a:spcPct val="0"/>
              </a:spcAft>
              <a:buClr>
                <a:srgbClr val="3333FF"/>
              </a:buClr>
              <a:buFont typeface="Arial" panose="020B0604020202020204" pitchFamily="34" charset="0"/>
              <a:buChar char="•"/>
            </a:pPr>
            <a:r>
              <a:rPr kumimoji="1" lang="zh-CN" altLang="en-US" sz="2400" b="1" dirty="0">
                <a:latin typeface="Times New Roman" pitchFamily="18" charset="0"/>
              </a:rPr>
              <a:t>顶点不变，在图中增加、删除边：只需对二维数组对应分量赋值</a:t>
            </a:r>
            <a:r>
              <a:rPr kumimoji="1" lang="en-US" altLang="zh-CN" sz="2400" b="1" dirty="0">
                <a:latin typeface="Times New Roman" pitchFamily="18" charset="0"/>
              </a:rPr>
              <a:t>1</a:t>
            </a:r>
            <a:r>
              <a:rPr kumimoji="1" lang="zh-CN" altLang="en-US" sz="2400" b="1" dirty="0">
                <a:latin typeface="Times New Roman" pitchFamily="18" charset="0"/>
              </a:rPr>
              <a:t>或清</a:t>
            </a:r>
            <a:r>
              <a:rPr kumimoji="1" lang="en-US" altLang="zh-CN" sz="2400" b="1" dirty="0">
                <a:latin typeface="Times New Roman" pitchFamily="18" charset="0"/>
              </a:rPr>
              <a:t>0</a:t>
            </a:r>
            <a:r>
              <a:rPr kumimoji="1" lang="zh-CN" altLang="en-US" sz="2400" b="1" dirty="0">
                <a:latin typeface="Times New Roman" pitchFamily="18" charset="0"/>
              </a:rPr>
              <a:t>；</a:t>
            </a:r>
          </a:p>
          <a:p>
            <a:pPr marL="342900" indent="-342900" eaLnBrk="0" fontAlgn="base" hangingPunct="0">
              <a:lnSpc>
                <a:spcPct val="140000"/>
              </a:lnSpc>
              <a:spcBef>
                <a:spcPct val="10000"/>
              </a:spcBef>
              <a:spcAft>
                <a:spcPct val="0"/>
              </a:spcAft>
              <a:buClr>
                <a:srgbClr val="3333FF"/>
              </a:buClr>
              <a:buFont typeface="Arial" panose="020B0604020202020204" pitchFamily="34" charset="0"/>
              <a:buChar char="•"/>
            </a:pPr>
            <a:r>
              <a:rPr kumimoji="1" lang="zh-CN" altLang="en-US" sz="2400" b="1" dirty="0">
                <a:latin typeface="Times New Roman" pitchFamily="18" charset="0"/>
              </a:rPr>
              <a:t>在有向图中</a:t>
            </a:r>
            <a:r>
              <a:rPr kumimoji="1" lang="en-US" altLang="zh-CN" sz="2400" b="1" dirty="0">
                <a:latin typeface="Times New Roman" pitchFamily="18" charset="0"/>
              </a:rPr>
              <a:t>, </a:t>
            </a:r>
            <a:r>
              <a:rPr kumimoji="1" lang="zh-CN" altLang="en-US" sz="2400" b="1" dirty="0">
                <a:latin typeface="Times New Roman" pitchFamily="18" charset="0"/>
              </a:rPr>
              <a:t>统计第 </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zh-CN" altLang="en-US" sz="2400" b="1" dirty="0">
                <a:latin typeface="Times New Roman" pitchFamily="18" charset="0"/>
              </a:rPr>
              <a:t>行 </a:t>
            </a:r>
            <a:r>
              <a:rPr kumimoji="1" lang="en-US" altLang="zh-CN" sz="2400" b="1" dirty="0">
                <a:latin typeface="Times New Roman" pitchFamily="18" charset="0"/>
              </a:rPr>
              <a:t>1 </a:t>
            </a:r>
            <a:r>
              <a:rPr kumimoji="1" lang="zh-CN" altLang="en-US" sz="2400" b="1" dirty="0">
                <a:latin typeface="Times New Roman" pitchFamily="18" charset="0"/>
              </a:rPr>
              <a:t>的个数可得顶点 </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zh-CN" altLang="en-US" sz="2400" b="1" dirty="0">
                <a:latin typeface="Times New Roman" pitchFamily="18" charset="0"/>
              </a:rPr>
              <a:t>的出度，统计第 </a:t>
            </a:r>
            <a:r>
              <a:rPr kumimoji="1" lang="en-US" altLang="zh-CN" sz="2400" b="1" dirty="0">
                <a:latin typeface="Times New Roman" pitchFamily="18" charset="0"/>
              </a:rPr>
              <a:t>j </a:t>
            </a:r>
            <a:r>
              <a:rPr kumimoji="1" lang="zh-CN" altLang="en-US" sz="2400" b="1" dirty="0">
                <a:latin typeface="Times New Roman" pitchFamily="18" charset="0"/>
              </a:rPr>
              <a:t>列 </a:t>
            </a:r>
            <a:r>
              <a:rPr kumimoji="1" lang="en-US" altLang="zh-CN" sz="2400" b="1" dirty="0">
                <a:latin typeface="Times New Roman" pitchFamily="18" charset="0"/>
              </a:rPr>
              <a:t>1 </a:t>
            </a:r>
            <a:r>
              <a:rPr kumimoji="1" lang="zh-CN" altLang="en-US" sz="2400" b="1" dirty="0">
                <a:latin typeface="Times New Roman" pitchFamily="18" charset="0"/>
              </a:rPr>
              <a:t>的个数可得顶点 </a:t>
            </a:r>
            <a:r>
              <a:rPr kumimoji="1" lang="en-US" altLang="zh-CN" sz="2400" b="1" dirty="0">
                <a:latin typeface="Times New Roman" pitchFamily="18" charset="0"/>
              </a:rPr>
              <a:t>j </a:t>
            </a:r>
            <a:r>
              <a:rPr kumimoji="1" lang="zh-CN" altLang="en-US" sz="2400" b="1" dirty="0">
                <a:latin typeface="Times New Roman" pitchFamily="18" charset="0"/>
              </a:rPr>
              <a:t>的入度。</a:t>
            </a:r>
          </a:p>
          <a:p>
            <a:pPr marL="342900" indent="-342900" eaLnBrk="0" fontAlgn="base" hangingPunct="0">
              <a:lnSpc>
                <a:spcPct val="140000"/>
              </a:lnSpc>
              <a:spcBef>
                <a:spcPct val="10000"/>
              </a:spcBef>
              <a:spcAft>
                <a:spcPct val="0"/>
              </a:spcAft>
              <a:buClr>
                <a:srgbClr val="3333FF"/>
              </a:buClr>
              <a:buFont typeface="Arial" panose="020B0604020202020204" pitchFamily="34" charset="0"/>
              <a:buChar char="•"/>
            </a:pPr>
            <a:r>
              <a:rPr kumimoji="1" lang="zh-CN" altLang="en-US" sz="2400" b="1" dirty="0">
                <a:latin typeface="Times New Roman" pitchFamily="18" charset="0"/>
              </a:rPr>
              <a:t>在无向图中</a:t>
            </a:r>
            <a:r>
              <a:rPr kumimoji="1" lang="en-US" altLang="zh-CN" sz="2400" b="1" dirty="0">
                <a:latin typeface="Times New Roman" pitchFamily="18" charset="0"/>
              </a:rPr>
              <a:t>, </a:t>
            </a:r>
            <a:r>
              <a:rPr kumimoji="1" lang="zh-CN" altLang="en-US" sz="2400" b="1" dirty="0">
                <a:latin typeface="Times New Roman" pitchFamily="18" charset="0"/>
              </a:rPr>
              <a:t>统计第 </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zh-CN" altLang="zh-CN" sz="2400" b="1" dirty="0">
                <a:latin typeface="Times New Roman" pitchFamily="18" charset="0"/>
              </a:rPr>
              <a:t>行 (列) 1 的个数可得顶点</a:t>
            </a:r>
            <a:r>
              <a:rPr kumimoji="1" lang="en-US" altLang="zh-CN" sz="2400" b="1" dirty="0" err="1">
                <a:latin typeface="Times New Roman" pitchFamily="18" charset="0"/>
              </a:rPr>
              <a:t>i</a:t>
            </a:r>
            <a:r>
              <a:rPr kumimoji="1" lang="en-US" altLang="zh-CN" sz="2400" b="1" dirty="0">
                <a:latin typeface="Times New Roman" pitchFamily="18" charset="0"/>
              </a:rPr>
              <a:t> </a:t>
            </a:r>
            <a:r>
              <a:rPr kumimoji="1" lang="zh-CN" altLang="zh-CN" sz="2400" b="1" dirty="0">
                <a:latin typeface="Times New Roman" pitchFamily="18" charset="0"/>
              </a:rPr>
              <a:t>的度</a:t>
            </a:r>
            <a:endParaRPr kumimoji="1" lang="zh-CN" altLang="en-US" sz="2400" b="1" dirty="0">
              <a:latin typeface="Times New Roman" pitchFamily="18" charset="0"/>
            </a:endParaRPr>
          </a:p>
        </p:txBody>
      </p:sp>
    </p:spTree>
    <p:extLst>
      <p:ext uri="{BB962C8B-B14F-4D97-AF65-F5344CB8AC3E}">
        <p14:creationId xmlns:p14="http://schemas.microsoft.com/office/powerpoint/2010/main" val="333947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4366" y="1166813"/>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网络（带权图）的邻接矩阵</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63C9FDCE-5B1F-4E9A-8D2C-5ECA923BE82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3"/>
          <p:cNvGrpSpPr>
            <a:grpSpLocks/>
          </p:cNvGrpSpPr>
          <p:nvPr/>
        </p:nvGrpSpPr>
        <p:grpSpPr bwMode="auto">
          <a:xfrm>
            <a:off x="285750" y="2036763"/>
            <a:ext cx="9148763" cy="1087437"/>
            <a:chOff x="-3" y="1392"/>
            <a:chExt cx="5763" cy="399"/>
          </a:xfrm>
        </p:grpSpPr>
        <p:sp>
          <p:nvSpPr>
            <p:cNvPr id="14" name="Text Box 4"/>
            <p:cNvSpPr txBox="1">
              <a:spLocks noChangeArrowheads="1"/>
            </p:cNvSpPr>
            <p:nvPr/>
          </p:nvSpPr>
          <p:spPr bwMode="auto">
            <a:xfrm>
              <a:off x="-3" y="1536"/>
              <a:ext cx="1731" cy="167"/>
            </a:xfrm>
            <a:prstGeom prst="rect">
              <a:avLst/>
            </a:prstGeom>
            <a:noFill/>
            <a:ln w="12700" cap="rnd">
              <a:noFill/>
              <a:miter lim="800000"/>
              <a:headEnd/>
              <a:tailEnd/>
            </a:ln>
          </p:spPr>
          <p:txBody>
            <a:bodyPr>
              <a:spAutoFit/>
            </a:bodyPr>
            <a:lstStyle/>
            <a:p>
              <a:pPr eaLnBrk="0" fontAlgn="base" hangingPunct="0">
                <a:spcBef>
                  <a:spcPct val="50000"/>
                </a:spcBef>
                <a:spcAft>
                  <a:spcPct val="0"/>
                </a:spcAft>
              </a:pPr>
              <a:r>
                <a:rPr kumimoji="1" lang="en-US" altLang="zh-CN" sz="2400" b="1" dirty="0">
                  <a:solidFill>
                    <a:srgbClr val="000000"/>
                  </a:solidFill>
                  <a:latin typeface="宋体" charset="-122"/>
                </a:rPr>
                <a:t>A[</a:t>
              </a:r>
              <a:r>
                <a:rPr kumimoji="1" lang="en-US" altLang="zh-CN" sz="2400" b="1" dirty="0" err="1">
                  <a:solidFill>
                    <a:srgbClr val="000000"/>
                  </a:solidFill>
                  <a:latin typeface="宋体" charset="-122"/>
                </a:rPr>
                <a:t>i</a:t>
              </a:r>
              <a:r>
                <a:rPr kumimoji="1" lang="en-US" altLang="zh-CN" sz="2400" b="1" dirty="0">
                  <a:solidFill>
                    <a:srgbClr val="000000"/>
                  </a:solidFill>
                  <a:latin typeface="宋体" charset="-122"/>
                </a:rPr>
                <a:t>][j]=</a:t>
              </a:r>
            </a:p>
          </p:txBody>
        </p:sp>
        <p:sp>
          <p:nvSpPr>
            <p:cNvPr id="15" name="Text Box 5"/>
            <p:cNvSpPr txBox="1">
              <a:spLocks noChangeArrowheads="1"/>
            </p:cNvSpPr>
            <p:nvPr/>
          </p:nvSpPr>
          <p:spPr bwMode="auto">
            <a:xfrm>
              <a:off x="1056" y="1392"/>
              <a:ext cx="4704" cy="391"/>
            </a:xfrm>
            <a:prstGeom prst="rect">
              <a:avLst/>
            </a:prstGeom>
            <a:noFill/>
            <a:ln w="12700" cap="rnd">
              <a:noFill/>
              <a:miter lim="800000"/>
              <a:headEnd/>
              <a:tailEnd/>
            </a:ln>
          </p:spPr>
          <p:txBody>
            <a:bodyPr>
              <a:spAutoFit/>
            </a:bodyPr>
            <a:lstStyle/>
            <a:p>
              <a:pPr eaLnBrk="0" fontAlgn="base" hangingPunct="0">
                <a:spcBef>
                  <a:spcPct val="50000"/>
                </a:spcBef>
                <a:spcAft>
                  <a:spcPct val="0"/>
                </a:spcAft>
              </a:pPr>
              <a:r>
                <a:rPr kumimoji="1" lang="en-US" altLang="zh-CN" sz="2600" b="1" dirty="0" err="1">
                  <a:solidFill>
                    <a:srgbClr val="000000"/>
                  </a:solidFill>
                  <a:latin typeface="宋体" charset="-122"/>
                </a:rPr>
                <a:t>W</a:t>
              </a:r>
              <a:r>
                <a:rPr kumimoji="1" lang="en-US" altLang="zh-CN" sz="2600" b="1" baseline="-25000" dirty="0" err="1">
                  <a:solidFill>
                    <a:srgbClr val="000000"/>
                  </a:solidFill>
                  <a:latin typeface="宋体" charset="-122"/>
                </a:rPr>
                <a:t>ij</a:t>
              </a:r>
              <a:r>
                <a:rPr kumimoji="1" lang="en-US" altLang="zh-CN" sz="2600" b="1" dirty="0">
                  <a:solidFill>
                    <a:srgbClr val="000000"/>
                  </a:solidFill>
                  <a:latin typeface="宋体" charset="-122"/>
                </a:rPr>
                <a:t>  </a:t>
              </a:r>
              <a:r>
                <a:rPr kumimoji="1" lang="zh-CN" altLang="en-US" sz="2600" b="1" dirty="0">
                  <a:solidFill>
                    <a:srgbClr val="000000"/>
                  </a:solidFill>
                  <a:latin typeface="宋体" charset="-122"/>
                </a:rPr>
                <a:t>若</a:t>
              </a:r>
              <a:r>
                <a:rPr kumimoji="1" lang="en-US" altLang="zh-CN" sz="2600" b="1" dirty="0">
                  <a:solidFill>
                    <a:srgbClr val="000000"/>
                  </a:solidFill>
                  <a:latin typeface="宋体" charset="-122"/>
                </a:rPr>
                <a:t>(</a:t>
              </a:r>
              <a:r>
                <a:rPr kumimoji="1" lang="en-US" altLang="zh-CN" sz="2600" b="1" dirty="0" err="1">
                  <a:solidFill>
                    <a:srgbClr val="000000"/>
                  </a:solidFill>
                  <a:latin typeface="宋体" charset="-122"/>
                </a:rPr>
                <a:t>v</a:t>
              </a:r>
              <a:r>
                <a:rPr kumimoji="1" lang="en-US" altLang="zh-CN" sz="2600" b="1" baseline="-25000" dirty="0" err="1">
                  <a:solidFill>
                    <a:srgbClr val="000000"/>
                  </a:solidFill>
                  <a:latin typeface="宋体" charset="-122"/>
                </a:rPr>
                <a:t>i</a:t>
              </a:r>
              <a:r>
                <a:rPr kumimoji="1" lang="en-US" altLang="zh-CN" sz="2600" b="1" dirty="0" err="1">
                  <a:solidFill>
                    <a:srgbClr val="000000"/>
                  </a:solidFill>
                  <a:latin typeface="宋体" charset="-122"/>
                </a:rPr>
                <a:t>,v</a:t>
              </a:r>
              <a:r>
                <a:rPr kumimoji="1" lang="en-US" altLang="zh-CN" sz="2600" b="1" baseline="-25000" dirty="0" err="1">
                  <a:solidFill>
                    <a:srgbClr val="000000"/>
                  </a:solidFill>
                  <a:latin typeface="宋体" charset="-122"/>
                </a:rPr>
                <a:t>j</a:t>
              </a:r>
              <a:r>
                <a:rPr kumimoji="1" lang="en-US" altLang="zh-CN" sz="2600" b="1" dirty="0">
                  <a:solidFill>
                    <a:srgbClr val="000000"/>
                  </a:solidFill>
                  <a:latin typeface="宋体" charset="-122"/>
                </a:rPr>
                <a:t>)</a:t>
              </a:r>
              <a:r>
                <a:rPr kumimoji="1" lang="en-US" altLang="zh-CN" sz="2600" b="1" dirty="0">
                  <a:solidFill>
                    <a:srgbClr val="000000"/>
                  </a:solidFill>
                  <a:latin typeface="宋体" charset="-122"/>
                  <a:sym typeface="Symbol" pitchFamily="18" charset="2"/>
                </a:rPr>
                <a:t></a:t>
              </a:r>
              <a:r>
                <a:rPr kumimoji="1" lang="en-US" altLang="zh-CN" sz="2600" b="1" dirty="0">
                  <a:solidFill>
                    <a:srgbClr val="000000"/>
                  </a:solidFill>
                  <a:latin typeface="宋体" charset="-122"/>
                </a:rPr>
                <a:t>E </a:t>
              </a:r>
              <a:r>
                <a:rPr kumimoji="1" lang="zh-CN" altLang="en-US" sz="2600" b="1" dirty="0">
                  <a:solidFill>
                    <a:srgbClr val="000000"/>
                  </a:solidFill>
                  <a:latin typeface="宋体" charset="-122"/>
                </a:rPr>
                <a:t>或 </a:t>
              </a:r>
              <a:r>
                <a:rPr kumimoji="1" lang="en-US" altLang="zh-CN" sz="2600" b="1" dirty="0">
                  <a:solidFill>
                    <a:srgbClr val="000000"/>
                  </a:solidFill>
                  <a:latin typeface="宋体" charset="-122"/>
                </a:rPr>
                <a:t>&lt;</a:t>
              </a:r>
              <a:r>
                <a:rPr kumimoji="1" lang="en-US" altLang="zh-CN" sz="2600" b="1" dirty="0" err="1">
                  <a:solidFill>
                    <a:srgbClr val="000000"/>
                  </a:solidFill>
                  <a:latin typeface="宋体" charset="-122"/>
                </a:rPr>
                <a:t>v</a:t>
              </a:r>
              <a:r>
                <a:rPr kumimoji="1" lang="en-US" altLang="zh-CN" sz="2600" b="1" baseline="-25000" dirty="0" err="1">
                  <a:solidFill>
                    <a:srgbClr val="000000"/>
                  </a:solidFill>
                  <a:latin typeface="宋体" charset="-122"/>
                </a:rPr>
                <a:t>i</a:t>
              </a:r>
              <a:r>
                <a:rPr kumimoji="1" lang="en-US" altLang="zh-CN" sz="2600" b="1" dirty="0" err="1">
                  <a:solidFill>
                    <a:srgbClr val="000000"/>
                  </a:solidFill>
                  <a:latin typeface="宋体" charset="-122"/>
                </a:rPr>
                <a:t>,v</a:t>
              </a:r>
              <a:r>
                <a:rPr kumimoji="1" lang="en-US" altLang="zh-CN" sz="2600" b="1" baseline="-25000" dirty="0" err="1">
                  <a:solidFill>
                    <a:srgbClr val="000000"/>
                  </a:solidFill>
                  <a:latin typeface="宋体" charset="-122"/>
                </a:rPr>
                <a:t>j</a:t>
              </a:r>
              <a:r>
                <a:rPr kumimoji="1" lang="en-US" altLang="zh-CN" sz="2600" b="1" dirty="0">
                  <a:solidFill>
                    <a:srgbClr val="000000"/>
                  </a:solidFill>
                  <a:latin typeface="宋体" charset="-122"/>
                </a:rPr>
                <a:t>&gt;</a:t>
              </a:r>
              <a:r>
                <a:rPr kumimoji="1" lang="en-US" altLang="zh-CN" sz="2600" b="1" dirty="0">
                  <a:solidFill>
                    <a:srgbClr val="000000"/>
                  </a:solidFill>
                  <a:latin typeface="宋体" charset="-122"/>
                  <a:sym typeface="Symbol" pitchFamily="18" charset="2"/>
                </a:rPr>
                <a:t></a:t>
              </a:r>
              <a:r>
                <a:rPr kumimoji="1" lang="en-US" altLang="zh-CN" sz="2600" b="1" dirty="0">
                  <a:solidFill>
                    <a:srgbClr val="000000"/>
                  </a:solidFill>
                  <a:latin typeface="宋体" charset="-122"/>
                </a:rPr>
                <a:t>E</a:t>
              </a:r>
            </a:p>
            <a:p>
              <a:pPr eaLnBrk="0" fontAlgn="base" hangingPunct="0">
                <a:spcBef>
                  <a:spcPct val="50000"/>
                </a:spcBef>
                <a:spcAft>
                  <a:spcPct val="0"/>
                </a:spcAft>
              </a:pPr>
              <a:r>
                <a:rPr kumimoji="1" lang="en-US" altLang="zh-CN" sz="2400" b="1" dirty="0">
                  <a:solidFill>
                    <a:srgbClr val="000000"/>
                  </a:solidFill>
                  <a:latin typeface="宋体" charset="-122"/>
                </a:rPr>
                <a:t>0 </a:t>
              </a:r>
              <a:r>
                <a:rPr kumimoji="1" lang="zh-CN" altLang="en-US" sz="2400" b="1" dirty="0">
                  <a:solidFill>
                    <a:srgbClr val="000000"/>
                  </a:solidFill>
                  <a:latin typeface="宋体" charset="-122"/>
                </a:rPr>
                <a:t>或      否则  </a:t>
              </a:r>
              <a:endParaRPr kumimoji="1" lang="zh-CN" altLang="en-US" sz="2000" b="1" dirty="0">
                <a:solidFill>
                  <a:srgbClr val="000000"/>
                </a:solidFill>
                <a:latin typeface="宋体" charset="-122"/>
              </a:endParaRPr>
            </a:p>
          </p:txBody>
        </p:sp>
        <p:sp>
          <p:nvSpPr>
            <p:cNvPr id="16" name="AutoShape 6"/>
            <p:cNvSpPr>
              <a:spLocks/>
            </p:cNvSpPr>
            <p:nvPr/>
          </p:nvSpPr>
          <p:spPr bwMode="auto">
            <a:xfrm>
              <a:off x="1008" y="1440"/>
              <a:ext cx="44" cy="351"/>
            </a:xfrm>
            <a:prstGeom prst="leftBrace">
              <a:avLst>
                <a:gd name="adj1" fmla="val 90926"/>
                <a:gd name="adj2" fmla="val 50000"/>
              </a:avLst>
            </a:prstGeom>
            <a:noFill/>
            <a:ln w="38100" cap="rnd">
              <a:solidFill>
                <a:srgbClr val="FF6600"/>
              </a:solidFill>
              <a:round/>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grpSp>
      <p:graphicFrame>
        <p:nvGraphicFramePr>
          <p:cNvPr id="17" name="Object 2"/>
          <p:cNvGraphicFramePr>
            <a:graphicFrameLocks noChangeAspect="1"/>
          </p:cNvGraphicFramePr>
          <p:nvPr>
            <p:extLst>
              <p:ext uri="{D42A27DB-BD31-4B8C-83A1-F6EECF244321}">
                <p14:modId xmlns:p14="http://schemas.microsoft.com/office/powerpoint/2010/main" val="1050738731"/>
              </p:ext>
            </p:extLst>
          </p:nvPr>
        </p:nvGraphicFramePr>
        <p:xfrm>
          <a:off x="6205538" y="2911475"/>
          <a:ext cx="1533525" cy="2843213"/>
        </p:xfrm>
        <a:graphic>
          <a:graphicData uri="http://schemas.openxmlformats.org/presentationml/2006/ole">
            <mc:AlternateContent xmlns:mc="http://schemas.openxmlformats.org/markup-compatibility/2006">
              <mc:Choice xmlns:v="urn:schemas-microsoft-com:vml" Requires="v">
                <p:oleObj spid="_x0000_s58059" name="公式" r:id="rId5" imgW="114120" imgH="215640" progId="Equation.3">
                  <p:embed/>
                </p:oleObj>
              </mc:Choice>
              <mc:Fallback>
                <p:oleObj name="公式" r:id="rId5" imgW="114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5538" y="2911475"/>
                        <a:ext cx="1533525" cy="284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8"/>
          <p:cNvSpPr>
            <a:spLocks noChangeArrowheads="1"/>
          </p:cNvSpPr>
          <p:nvPr/>
        </p:nvSpPr>
        <p:spPr bwMode="auto">
          <a:xfrm>
            <a:off x="0" y="3763963"/>
            <a:ext cx="9144000" cy="0"/>
          </a:xfrm>
          <a:prstGeom prst="rect">
            <a:avLst/>
          </a:prstGeom>
          <a:noFill/>
          <a:ln w="9525">
            <a:noFill/>
            <a:miter lim="800000"/>
            <a:headEnd/>
            <a:tailEnd/>
          </a:ln>
        </p:spPr>
        <p:txBody>
          <a:bodyPr wrap="none" anchor="ctr">
            <a:spAutoFit/>
          </a:bodyPr>
          <a:lstStyle/>
          <a:p>
            <a:pPr fontAlgn="base">
              <a:spcBef>
                <a:spcPct val="0"/>
              </a:spcBef>
              <a:spcAft>
                <a:spcPct val="0"/>
              </a:spcAft>
            </a:pPr>
            <a:endParaRPr kumimoji="1" lang="zh-CN" altLang="en-US" sz="2600" b="1">
              <a:solidFill>
                <a:srgbClr val="6600CC"/>
              </a:solidFill>
              <a:latin typeface="Times New Roman" pitchFamily="18" charset="0"/>
            </a:endParaRPr>
          </a:p>
        </p:txBody>
      </p:sp>
      <p:graphicFrame>
        <p:nvGraphicFramePr>
          <p:cNvPr id="19" name="Object 3"/>
          <p:cNvGraphicFramePr>
            <a:graphicFrameLocks noChangeAspect="1"/>
          </p:cNvGraphicFramePr>
          <p:nvPr>
            <p:extLst>
              <p:ext uri="{D42A27DB-BD31-4B8C-83A1-F6EECF244321}">
                <p14:modId xmlns:p14="http://schemas.microsoft.com/office/powerpoint/2010/main" val="3437688080"/>
              </p:ext>
            </p:extLst>
          </p:nvPr>
        </p:nvGraphicFramePr>
        <p:xfrm>
          <a:off x="2857500" y="2624138"/>
          <a:ext cx="504825" cy="430212"/>
        </p:xfrm>
        <a:graphic>
          <a:graphicData uri="http://schemas.openxmlformats.org/presentationml/2006/ole">
            <mc:AlternateContent xmlns:mc="http://schemas.openxmlformats.org/markup-compatibility/2006">
              <mc:Choice xmlns:v="urn:schemas-microsoft-com:vml" Requires="v">
                <p:oleObj spid="_x0000_s58060" name="公式" r:id="rId7" imgW="152202" imgH="126835" progId="Equation.3">
                  <p:embed/>
                </p:oleObj>
              </mc:Choice>
              <mc:Fallback>
                <p:oleObj name="公式" r:id="rId7" imgW="152202" imgH="12683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7500" y="2624138"/>
                        <a:ext cx="504825" cy="430212"/>
                      </a:xfrm>
                      <a:prstGeom prst="rect">
                        <a:avLst/>
                      </a:prstGeom>
                      <a:noFill/>
                    </p:spPr>
                  </p:pic>
                </p:oleObj>
              </mc:Fallback>
            </mc:AlternateContent>
          </a:graphicData>
        </a:graphic>
      </p:graphicFrame>
      <p:sp>
        <p:nvSpPr>
          <p:cNvPr id="20" name="Oval 2"/>
          <p:cNvSpPr>
            <a:spLocks noChangeArrowheads="1"/>
          </p:cNvSpPr>
          <p:nvPr/>
        </p:nvSpPr>
        <p:spPr bwMode="auto">
          <a:xfrm>
            <a:off x="1135063" y="37195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2</a:t>
            </a:r>
          </a:p>
        </p:txBody>
      </p:sp>
      <p:sp>
        <p:nvSpPr>
          <p:cNvPr id="21" name="Oval 3"/>
          <p:cNvSpPr>
            <a:spLocks noChangeArrowheads="1"/>
          </p:cNvSpPr>
          <p:nvPr/>
        </p:nvSpPr>
        <p:spPr bwMode="auto">
          <a:xfrm>
            <a:off x="296863" y="46339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1</a:t>
            </a:r>
          </a:p>
        </p:txBody>
      </p:sp>
      <p:sp>
        <p:nvSpPr>
          <p:cNvPr id="22" name="Oval 4"/>
          <p:cNvSpPr>
            <a:spLocks noChangeArrowheads="1"/>
          </p:cNvSpPr>
          <p:nvPr/>
        </p:nvSpPr>
        <p:spPr bwMode="auto">
          <a:xfrm>
            <a:off x="2735263" y="40243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5</a:t>
            </a:r>
          </a:p>
        </p:txBody>
      </p:sp>
      <p:sp>
        <p:nvSpPr>
          <p:cNvPr id="23" name="Oval 5"/>
          <p:cNvSpPr>
            <a:spLocks noChangeArrowheads="1"/>
          </p:cNvSpPr>
          <p:nvPr/>
        </p:nvSpPr>
        <p:spPr bwMode="auto">
          <a:xfrm>
            <a:off x="1058863" y="57007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3</a:t>
            </a:r>
          </a:p>
        </p:txBody>
      </p:sp>
      <p:sp>
        <p:nvSpPr>
          <p:cNvPr id="24" name="Oval 6"/>
          <p:cNvSpPr>
            <a:spLocks noChangeArrowheads="1"/>
          </p:cNvSpPr>
          <p:nvPr/>
        </p:nvSpPr>
        <p:spPr bwMode="auto">
          <a:xfrm>
            <a:off x="1744663" y="46339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4</a:t>
            </a:r>
          </a:p>
        </p:txBody>
      </p:sp>
      <p:sp>
        <p:nvSpPr>
          <p:cNvPr id="25" name="Line 7"/>
          <p:cNvSpPr>
            <a:spLocks noChangeShapeType="1"/>
          </p:cNvSpPr>
          <p:nvPr/>
        </p:nvSpPr>
        <p:spPr bwMode="auto">
          <a:xfrm flipV="1">
            <a:off x="754063" y="4176713"/>
            <a:ext cx="457200" cy="5334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Line 8"/>
          <p:cNvSpPr>
            <a:spLocks noChangeShapeType="1"/>
          </p:cNvSpPr>
          <p:nvPr/>
        </p:nvSpPr>
        <p:spPr bwMode="auto">
          <a:xfrm>
            <a:off x="601663" y="5167313"/>
            <a:ext cx="533400" cy="6096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7" name="Object 5"/>
          <p:cNvGraphicFramePr>
            <a:graphicFrameLocks noChangeAspect="1"/>
          </p:cNvGraphicFramePr>
          <p:nvPr>
            <p:extLst>
              <p:ext uri="{D42A27DB-BD31-4B8C-83A1-F6EECF244321}">
                <p14:modId xmlns:p14="http://schemas.microsoft.com/office/powerpoint/2010/main" val="4196214551"/>
              </p:ext>
            </p:extLst>
          </p:nvPr>
        </p:nvGraphicFramePr>
        <p:xfrm>
          <a:off x="3937000" y="3419475"/>
          <a:ext cx="4992688" cy="2981325"/>
        </p:xfrm>
        <a:graphic>
          <a:graphicData uri="http://schemas.openxmlformats.org/presentationml/2006/ole">
            <mc:AlternateContent xmlns:mc="http://schemas.openxmlformats.org/markup-compatibility/2006">
              <mc:Choice xmlns:v="urn:schemas-microsoft-com:vml" Requires="v">
                <p:oleObj spid="_x0000_s58061" name="公式" r:id="rId9" imgW="2184120" imgH="1371600" progId="Equation.3">
                  <p:embed/>
                </p:oleObj>
              </mc:Choice>
              <mc:Fallback>
                <p:oleObj name="公式" r:id="rId9" imgW="2184120" imgH="1371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7000" y="3419475"/>
                        <a:ext cx="4992688" cy="298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Oval 11"/>
          <p:cNvSpPr>
            <a:spLocks noChangeArrowheads="1"/>
          </p:cNvSpPr>
          <p:nvPr/>
        </p:nvSpPr>
        <p:spPr bwMode="auto">
          <a:xfrm>
            <a:off x="2659063" y="5548313"/>
            <a:ext cx="533400" cy="533400"/>
          </a:xfrm>
          <a:prstGeom prst="ellipse">
            <a:avLst/>
          </a:prstGeom>
          <a:solidFill>
            <a:srgbClr val="FFFF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rPr>
              <a:t>6</a:t>
            </a:r>
          </a:p>
        </p:txBody>
      </p:sp>
      <p:sp>
        <p:nvSpPr>
          <p:cNvPr id="29" name="Line 12"/>
          <p:cNvSpPr>
            <a:spLocks noChangeShapeType="1"/>
          </p:cNvSpPr>
          <p:nvPr/>
        </p:nvSpPr>
        <p:spPr bwMode="auto">
          <a:xfrm>
            <a:off x="1592263" y="4176713"/>
            <a:ext cx="304800" cy="4572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Line 13"/>
          <p:cNvSpPr>
            <a:spLocks noChangeShapeType="1"/>
          </p:cNvSpPr>
          <p:nvPr/>
        </p:nvSpPr>
        <p:spPr bwMode="auto">
          <a:xfrm flipV="1">
            <a:off x="1516063" y="5167313"/>
            <a:ext cx="381000" cy="6096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1" name="Line 14"/>
          <p:cNvSpPr>
            <a:spLocks noChangeShapeType="1"/>
          </p:cNvSpPr>
          <p:nvPr/>
        </p:nvSpPr>
        <p:spPr bwMode="auto">
          <a:xfrm flipV="1">
            <a:off x="2201863" y="4329113"/>
            <a:ext cx="533400" cy="3810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Line 15"/>
          <p:cNvSpPr>
            <a:spLocks noChangeShapeType="1"/>
          </p:cNvSpPr>
          <p:nvPr/>
        </p:nvSpPr>
        <p:spPr bwMode="auto">
          <a:xfrm>
            <a:off x="2201863" y="5091113"/>
            <a:ext cx="533400" cy="533400"/>
          </a:xfrm>
          <a:prstGeom prst="line">
            <a:avLst/>
          </a:prstGeom>
          <a:noFill/>
          <a:ln w="9525">
            <a:solidFill>
              <a:srgbClr val="0000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Text Box 16"/>
          <p:cNvSpPr txBox="1">
            <a:spLocks noChangeArrowheads="1"/>
          </p:cNvSpPr>
          <p:nvPr/>
        </p:nvSpPr>
        <p:spPr bwMode="auto">
          <a:xfrm>
            <a:off x="501650" y="417671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20</a:t>
            </a:r>
          </a:p>
        </p:txBody>
      </p:sp>
      <p:sp>
        <p:nvSpPr>
          <p:cNvPr id="34" name="Text Box 17"/>
          <p:cNvSpPr txBox="1">
            <a:spLocks noChangeArrowheads="1"/>
          </p:cNvSpPr>
          <p:nvPr/>
        </p:nvSpPr>
        <p:spPr bwMode="auto">
          <a:xfrm>
            <a:off x="420688" y="531971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30</a:t>
            </a:r>
          </a:p>
        </p:txBody>
      </p:sp>
      <p:sp>
        <p:nvSpPr>
          <p:cNvPr id="35" name="Text Box 18"/>
          <p:cNvSpPr txBox="1">
            <a:spLocks noChangeArrowheads="1"/>
          </p:cNvSpPr>
          <p:nvPr/>
        </p:nvSpPr>
        <p:spPr bwMode="auto">
          <a:xfrm>
            <a:off x="1258888" y="524351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50</a:t>
            </a:r>
          </a:p>
        </p:txBody>
      </p:sp>
      <p:sp>
        <p:nvSpPr>
          <p:cNvPr id="36" name="Text Box 19"/>
          <p:cNvSpPr txBox="1">
            <a:spLocks noChangeArrowheads="1"/>
          </p:cNvSpPr>
          <p:nvPr/>
        </p:nvSpPr>
        <p:spPr bwMode="auto">
          <a:xfrm>
            <a:off x="1716088" y="417671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40</a:t>
            </a:r>
          </a:p>
        </p:txBody>
      </p:sp>
      <p:sp>
        <p:nvSpPr>
          <p:cNvPr id="37" name="Text Box 20"/>
          <p:cNvSpPr txBox="1">
            <a:spLocks noChangeArrowheads="1"/>
          </p:cNvSpPr>
          <p:nvPr/>
        </p:nvSpPr>
        <p:spPr bwMode="auto">
          <a:xfrm>
            <a:off x="2249488" y="452596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70</a:t>
            </a:r>
          </a:p>
        </p:txBody>
      </p:sp>
      <p:sp>
        <p:nvSpPr>
          <p:cNvPr id="38" name="Text Box 21"/>
          <p:cNvSpPr txBox="1">
            <a:spLocks noChangeArrowheads="1"/>
          </p:cNvSpPr>
          <p:nvPr/>
        </p:nvSpPr>
        <p:spPr bwMode="auto">
          <a:xfrm>
            <a:off x="2097088" y="5287963"/>
            <a:ext cx="609600" cy="461962"/>
          </a:xfrm>
          <a:prstGeom prst="rect">
            <a:avLst/>
          </a:prstGeom>
          <a:noFill/>
          <a:ln w="9525">
            <a:noFill/>
            <a:miter lim="800000"/>
            <a:headEnd/>
            <a:tailEnd/>
          </a:ln>
        </p:spPr>
        <p:txBody>
          <a:bodyPr>
            <a:spAutoFit/>
          </a:bodyPr>
          <a:lstStyle/>
          <a:p>
            <a:pPr eaLnBrk="0" fontAlgn="base" hangingPunct="0">
              <a:spcBef>
                <a:spcPct val="50000"/>
              </a:spcBef>
              <a:spcAft>
                <a:spcPct val="0"/>
              </a:spcAft>
            </a:pPr>
            <a:r>
              <a:rPr kumimoji="1" lang="en-US" altLang="zh-CN" sz="2400">
                <a:solidFill>
                  <a:srgbClr val="000000"/>
                </a:solidFill>
                <a:latin typeface="Times New Roman" pitchFamily="18" charset="0"/>
              </a:rPr>
              <a:t>80</a:t>
            </a:r>
          </a:p>
        </p:txBody>
      </p:sp>
    </p:spTree>
    <p:extLst>
      <p:ext uri="{BB962C8B-B14F-4D97-AF65-F5344CB8AC3E}">
        <p14:creationId xmlns:p14="http://schemas.microsoft.com/office/powerpoint/2010/main" val="174587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      9.1 </a:t>
            </a:r>
            <a:r>
              <a:rPr kumimoji="1" lang="zh-CN" altLang="en-US" sz="2800" b="1" dirty="0">
                <a:solidFill>
                  <a:srgbClr val="0000FF"/>
                </a:solidFill>
                <a:latin typeface="Arial" charset="0"/>
                <a:ea typeface="宋体" charset="-122"/>
              </a:rPr>
              <a:t>图的定义和术语</a:t>
            </a:r>
            <a:endParaRPr kumimoji="1" lang="en-US" altLang="zh-CN" sz="2800" b="1" dirty="0">
              <a:solidFill>
                <a:srgbClr val="0000FF"/>
              </a:solidFill>
              <a:latin typeface="Arial" charset="0"/>
              <a:ea typeface="宋体" charset="-122"/>
            </a:endParaRPr>
          </a:p>
          <a:p>
            <a:pPr marL="457200" lvl="0" indent="-457200" fontAlgn="base">
              <a:lnSpc>
                <a:spcPct val="150000"/>
              </a:lnSpc>
              <a:spcBef>
                <a:spcPct val="5000"/>
              </a:spcBef>
              <a:spcAft>
                <a:spcPct val="5000"/>
              </a:spcAft>
              <a:buNone/>
            </a:pPr>
            <a:r>
              <a:rPr kumimoji="1" lang="zh-CN" altLang="en-US" sz="2800" b="1" dirty="0">
                <a:solidFill>
                  <a:srgbClr val="0000FF"/>
                </a:solidFill>
                <a:latin typeface="Arial" charset="0"/>
                <a:ea typeface="宋体" charset="-122"/>
              </a:rPr>
              <a:t>      </a:t>
            </a:r>
            <a:r>
              <a:rPr kumimoji="1" lang="en-US" altLang="zh-CN" sz="2800" b="1" dirty="0">
                <a:solidFill>
                  <a:srgbClr val="0000FF"/>
                </a:solidFill>
                <a:latin typeface="Arial" charset="0"/>
                <a:ea typeface="宋体" charset="-122"/>
              </a:rPr>
              <a:t>9.2 </a:t>
            </a:r>
            <a:r>
              <a:rPr kumimoji="1" lang="zh-CN" altLang="en-US" sz="2800" b="1" dirty="0">
                <a:solidFill>
                  <a:srgbClr val="0000FF"/>
                </a:solidFill>
                <a:latin typeface="Arial" charset="0"/>
                <a:ea typeface="宋体" charset="-122"/>
              </a:rPr>
              <a:t>图的存储结构</a:t>
            </a:r>
          </a:p>
          <a:p>
            <a:pPr marL="457200" lvl="0" indent="-457200" fontAlgn="base">
              <a:lnSpc>
                <a:spcPct val="150000"/>
              </a:lnSpc>
              <a:spcBef>
                <a:spcPct val="5000"/>
              </a:spcBef>
              <a:spcAft>
                <a:spcPct val="5000"/>
              </a:spcAft>
              <a:buNone/>
            </a:pPr>
            <a:r>
              <a:rPr kumimoji="1" lang="zh-CN" altLang="en-US" sz="2800" b="1" dirty="0">
                <a:solidFill>
                  <a:srgbClr val="0000FF"/>
                </a:solidFill>
                <a:latin typeface="Arial" charset="0"/>
                <a:ea typeface="宋体" charset="-122"/>
              </a:rPr>
              <a:t>      </a:t>
            </a:r>
            <a:r>
              <a:rPr kumimoji="1" lang="en-US" altLang="zh-CN" sz="2800" b="1" dirty="0">
                <a:solidFill>
                  <a:srgbClr val="0000FF"/>
                </a:solidFill>
                <a:latin typeface="Arial" charset="0"/>
                <a:ea typeface="宋体" charset="-122"/>
              </a:rPr>
              <a:t>9.3 </a:t>
            </a:r>
            <a:r>
              <a:rPr kumimoji="1" lang="zh-CN" altLang="en-US" sz="2800" b="1" dirty="0">
                <a:solidFill>
                  <a:srgbClr val="0000FF"/>
                </a:solidFill>
                <a:latin typeface="Arial" charset="0"/>
                <a:ea typeface="宋体" charset="-122"/>
              </a:rPr>
              <a:t>图的遍历</a:t>
            </a:r>
          </a:p>
          <a:p>
            <a:pPr marL="457200" lvl="0" indent="-457200" fontAlgn="base">
              <a:lnSpc>
                <a:spcPct val="150000"/>
              </a:lnSpc>
              <a:spcBef>
                <a:spcPct val="5000"/>
              </a:spcBef>
              <a:spcAft>
                <a:spcPct val="5000"/>
              </a:spcAft>
              <a:buNone/>
            </a:pPr>
            <a:r>
              <a:rPr kumimoji="1" lang="zh-CN" altLang="en-US" sz="2800" b="1" dirty="0">
                <a:solidFill>
                  <a:srgbClr val="0000FF"/>
                </a:solidFill>
                <a:latin typeface="Arial" charset="0"/>
                <a:ea typeface="宋体" charset="-122"/>
              </a:rPr>
              <a:t>      </a:t>
            </a:r>
            <a:r>
              <a:rPr kumimoji="1" lang="en-US" altLang="zh-CN" sz="2800" b="1" dirty="0">
                <a:solidFill>
                  <a:srgbClr val="0000FF"/>
                </a:solidFill>
                <a:latin typeface="Arial" charset="0"/>
                <a:ea typeface="宋体" charset="-122"/>
              </a:rPr>
              <a:t>9.4 </a:t>
            </a:r>
            <a:r>
              <a:rPr kumimoji="1" lang="zh-CN" altLang="en-US" sz="2800" b="1" dirty="0">
                <a:solidFill>
                  <a:srgbClr val="0000FF"/>
                </a:solidFill>
                <a:latin typeface="Arial" charset="0"/>
                <a:ea typeface="宋体" charset="-122"/>
              </a:rPr>
              <a:t>有向无环图的应用</a:t>
            </a:r>
          </a:p>
          <a:p>
            <a:pPr marL="457200" lvl="0" indent="-457200" fontAlgn="base">
              <a:lnSpc>
                <a:spcPct val="150000"/>
              </a:lnSpc>
              <a:spcBef>
                <a:spcPct val="5000"/>
              </a:spcBef>
              <a:spcAft>
                <a:spcPct val="5000"/>
              </a:spcAft>
              <a:buNone/>
            </a:pPr>
            <a:r>
              <a:rPr kumimoji="1" lang="zh-CN" altLang="en-US" sz="2800" b="1" dirty="0">
                <a:solidFill>
                  <a:srgbClr val="0000FF"/>
                </a:solidFill>
                <a:latin typeface="Arial" charset="0"/>
                <a:ea typeface="宋体" charset="-122"/>
              </a:rPr>
              <a:t>      </a:t>
            </a:r>
            <a:r>
              <a:rPr kumimoji="1" lang="en-US" altLang="zh-CN" sz="2800" b="1" dirty="0">
                <a:solidFill>
                  <a:srgbClr val="0000FF"/>
                </a:solidFill>
                <a:latin typeface="Arial" charset="0"/>
                <a:ea typeface="宋体" charset="-122"/>
              </a:rPr>
              <a:t>9.5 </a:t>
            </a:r>
            <a:r>
              <a:rPr kumimoji="1" lang="zh-CN" altLang="en-US" sz="2800" b="1" dirty="0">
                <a:solidFill>
                  <a:srgbClr val="0000FF"/>
                </a:solidFill>
                <a:latin typeface="Arial" charset="0"/>
                <a:ea typeface="宋体" charset="-122"/>
              </a:rPr>
              <a:t>最短路径</a:t>
            </a:r>
            <a:endParaRPr kumimoji="1" lang="zh-CN" altLang="en-US" b="1" dirty="0">
              <a:solidFill>
                <a:srgbClr val="0000FF"/>
              </a:solidFill>
              <a:latin typeface="Arial" charset="0"/>
              <a:ea typeface="宋体" charset="-122"/>
            </a:endParaRP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7FD9ECAB-0D5B-413E-A9A5-A9235AB348F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558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r>
              <a:rPr lang="zh-CN" altLang="en-US" sz="2800" dirty="0"/>
              <a:t>树的存储：</a:t>
            </a:r>
            <a:endParaRPr lang="en-US" altLang="zh-CN" sz="2800" dirty="0"/>
          </a:p>
          <a:p>
            <a:pPr lvl="1"/>
            <a:r>
              <a:rPr lang="zh-CN" altLang="en-US" sz="2400" dirty="0"/>
              <a:t>双亲表示法；</a:t>
            </a:r>
            <a:endParaRPr lang="en-US" altLang="zh-CN" sz="2400" dirty="0"/>
          </a:p>
          <a:p>
            <a:pPr lvl="1"/>
            <a:r>
              <a:rPr lang="zh-CN" altLang="en-US" sz="2400" dirty="0"/>
              <a:t>孩子链表表示法；</a:t>
            </a:r>
            <a:endParaRPr lang="en-US" altLang="zh-CN" sz="2400" dirty="0"/>
          </a:p>
          <a:p>
            <a:pPr lvl="1"/>
            <a:r>
              <a:rPr lang="zh-CN" altLang="en-US" sz="2400" dirty="0"/>
              <a:t>双亲孩子表示法；</a:t>
            </a:r>
            <a:endParaRPr lang="en-US" altLang="zh-CN" sz="2400" dirty="0"/>
          </a:p>
          <a:p>
            <a:pPr lvl="1"/>
            <a:r>
              <a:rPr lang="zh-CN" altLang="en-US" sz="2400" dirty="0"/>
              <a:t>孩子兄弟表示法</a:t>
            </a:r>
            <a:r>
              <a:rPr lang="en-US" altLang="zh-CN" sz="2400" dirty="0"/>
              <a:t>—</a:t>
            </a:r>
            <a:r>
              <a:rPr lang="zh-CN" altLang="en-US" sz="2400" dirty="0"/>
              <a:t>树的二叉链表</a:t>
            </a:r>
          </a:p>
          <a:p>
            <a:pPr lvl="0" fontAlgn="base">
              <a:lnSpc>
                <a:spcPct val="150000"/>
              </a:lnSpc>
              <a:spcBef>
                <a:spcPct val="5000"/>
              </a:spcBef>
              <a:spcAft>
                <a:spcPct val="5000"/>
              </a:spcAft>
            </a:pPr>
            <a:endParaRPr kumimoji="1" lang="zh-CN" altLang="en-US" sz="2800" b="1" dirty="0">
              <a:latin typeface="Arial" charset="0"/>
              <a:ea typeface="宋体" charset="-122"/>
            </a:endParaRP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9.2.1 </a:t>
            </a:r>
            <a:r>
              <a:rPr kumimoji="1" lang="zh-CN" altLang="en-US" sz="3200" b="1" dirty="0">
                <a:latin typeface="Arial" charset="0"/>
                <a:ea typeface="宋体" charset="-122"/>
                <a:cs typeface="+mn-cs"/>
              </a:rPr>
              <a:t>邻接矩阵（</a:t>
            </a:r>
            <a:r>
              <a:rPr kumimoji="1" lang="en-US" altLang="zh-CN" sz="3200" b="1" dirty="0">
                <a:latin typeface="Arial" charset="0"/>
                <a:ea typeface="宋体" charset="-122"/>
                <a:cs typeface="+mn-cs"/>
              </a:rPr>
              <a:t>Adjacency Matrix</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240247CE-A38F-40AC-B392-6BD9174FCD2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流程图: 资料带 12"/>
          <p:cNvSpPr/>
          <p:nvPr/>
        </p:nvSpPr>
        <p:spPr bwMode="auto">
          <a:xfrm>
            <a:off x="2320724" y="3962400"/>
            <a:ext cx="5357812" cy="1857375"/>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cs typeface="+mn-cs"/>
              </a:rPr>
              <a:t>树的存储给图的存储的启示？</a:t>
            </a:r>
            <a:endParaRPr kumimoji="1" lang="en-US" altLang="zh-CN"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kern="0" dirty="0">
                <a:solidFill>
                  <a:srgbClr val="0000FF"/>
                </a:solidFill>
                <a:latin typeface="Times New Roman" pitchFamily="18" charset="0"/>
                <a:ea typeface="楷体_GB2312" pitchFamily="49" charset="-122"/>
              </a:rPr>
              <a:t>用链式存储结构表示图？</a:t>
            </a:r>
            <a:endParaRPr kumimoji="1" lang="zh-CN" altLang="en-US"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2104051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9.2.1  </a:t>
            </a:r>
            <a:r>
              <a:rPr kumimoji="1" lang="zh-CN" altLang="en-US" sz="2800" b="1" dirty="0">
                <a:solidFill>
                  <a:schemeClr val="bg1">
                    <a:lumMod val="65000"/>
                  </a:schemeClr>
                </a:solidFill>
                <a:latin typeface="Arial" charset="0"/>
                <a:ea typeface="宋体" charset="-122"/>
              </a:rPr>
              <a:t>邻接矩阵</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顺序存储</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9.2.2  </a:t>
            </a:r>
            <a:r>
              <a:rPr kumimoji="1" lang="zh-CN" altLang="en-US" sz="2800" b="1" dirty="0">
                <a:solidFill>
                  <a:srgbClr val="0000FF"/>
                </a:solidFill>
                <a:latin typeface="Arial" charset="0"/>
                <a:ea typeface="宋体" charset="-122"/>
              </a:rPr>
              <a:t>邻接表</a:t>
            </a:r>
            <a:r>
              <a:rPr kumimoji="1" lang="en-US" altLang="zh-CN" sz="2800" b="1" dirty="0">
                <a:solidFill>
                  <a:srgbClr val="0000FF"/>
                </a:solidFill>
                <a:latin typeface="Arial" charset="0"/>
                <a:ea typeface="宋体" charset="-122"/>
              </a:rPr>
              <a:t>------</a:t>
            </a:r>
            <a:r>
              <a:rPr kumimoji="1" lang="zh-CN" altLang="en-US" sz="2800" b="1" dirty="0">
                <a:solidFill>
                  <a:srgbClr val="0000FF"/>
                </a:solidFill>
                <a:latin typeface="Arial" charset="0"/>
                <a:ea typeface="宋体" charset="-122"/>
              </a:rPr>
              <a:t>链式存储</a:t>
            </a:r>
            <a:endParaRPr kumimoji="1" lang="en-US" altLang="zh-CN" sz="2800" b="1" dirty="0">
              <a:solidFill>
                <a:srgbClr val="0000FF"/>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9.2.3  </a:t>
            </a:r>
            <a:r>
              <a:rPr kumimoji="1" lang="zh-CN" altLang="en-US" sz="2800" b="1" dirty="0">
                <a:solidFill>
                  <a:schemeClr val="bg1">
                    <a:lumMod val="65000"/>
                  </a:schemeClr>
                </a:solidFill>
                <a:latin typeface="Arial" charset="0"/>
                <a:ea typeface="宋体" charset="-122"/>
              </a:rPr>
              <a:t>有向图的十字链表存储表示 （了解）</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9.2.4   </a:t>
            </a:r>
            <a:r>
              <a:rPr kumimoji="1" lang="zh-CN" altLang="en-US" sz="2800" b="1" dirty="0">
                <a:solidFill>
                  <a:schemeClr val="bg1">
                    <a:lumMod val="65000"/>
                  </a:schemeClr>
                </a:solidFill>
                <a:latin typeface="Arial" charset="0"/>
                <a:ea typeface="宋体" charset="-122"/>
              </a:rPr>
              <a:t>无向图的邻接多重表存储表示（了解）</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  </a:t>
            </a:r>
            <a:r>
              <a:rPr kumimoji="1" lang="zh-CN" altLang="en-US" sz="3200" b="1" dirty="0">
                <a:latin typeface="Arial" charset="0"/>
                <a:ea typeface="宋体" charset="-122"/>
                <a:cs typeface="+mn-cs"/>
              </a:rPr>
              <a:t>图的存储结构</a:t>
            </a:r>
          </a:p>
        </p:txBody>
      </p:sp>
      <p:sp>
        <p:nvSpPr>
          <p:cNvPr id="4" name="日期占位符 3"/>
          <p:cNvSpPr>
            <a:spLocks noGrp="1"/>
          </p:cNvSpPr>
          <p:nvPr>
            <p:ph type="dt" sz="half" idx="4294967295"/>
          </p:nvPr>
        </p:nvSpPr>
        <p:spPr>
          <a:xfrm>
            <a:off x="0" y="6356350"/>
            <a:ext cx="2133600" cy="365125"/>
          </a:xfrm>
        </p:spPr>
        <p:txBody>
          <a:bodyPr/>
          <a:lstStyle/>
          <a:p>
            <a:fld id="{EF126828-AB23-4FFB-A357-4DA4F9C72CA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9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6787"/>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有向图的邻接表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72292E14-ABA5-448E-8517-24D38D9DC2D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2"/>
          <p:cNvSpPr txBox="1">
            <a:spLocks noChangeArrowheads="1"/>
          </p:cNvSpPr>
          <p:nvPr/>
        </p:nvSpPr>
        <p:spPr bwMode="auto">
          <a:xfrm>
            <a:off x="762000" y="1580048"/>
            <a:ext cx="7399337" cy="1034129"/>
          </a:xfrm>
          <a:prstGeom prst="rect">
            <a:avLst/>
          </a:prstGeom>
          <a:noFill/>
          <a:ln w="12700" cap="rnd">
            <a:solidFill>
              <a:srgbClr val="0000FF"/>
            </a:solidFill>
            <a:miter lim="800000"/>
            <a:headEnd/>
            <a:tailEnd/>
          </a:ln>
        </p:spPr>
        <p:txBody>
          <a:bodyPr>
            <a:spAutoFit/>
          </a:bodyPr>
          <a:lstStyle/>
          <a:p>
            <a:pPr marL="457200" indent="-457200" eaLnBrk="0" fontAlgn="base" hangingPunct="0">
              <a:spcBef>
                <a:spcPct val="20000"/>
              </a:spcBef>
              <a:spcAft>
                <a:spcPct val="0"/>
              </a:spcAft>
              <a:buFont typeface="Wingdings" pitchFamily="2" charset="2"/>
              <a:buChar char="Ø"/>
            </a:pPr>
            <a:r>
              <a:rPr kumimoji="1" lang="zh-CN" altLang="en-US" b="1" dirty="0">
                <a:solidFill>
                  <a:srgbClr val="0000FF"/>
                </a:solidFill>
                <a:latin typeface="宋体" charset="-122"/>
              </a:rPr>
              <a:t>有向图的邻接表（出度）</a:t>
            </a:r>
          </a:p>
          <a:p>
            <a:pPr marL="914400" lvl="1" indent="-457200" eaLnBrk="0" fontAlgn="base" hangingPunct="0">
              <a:spcBef>
                <a:spcPct val="20000"/>
              </a:spcBef>
              <a:spcAft>
                <a:spcPct val="0"/>
              </a:spcAft>
              <a:buFont typeface="Wingdings" pitchFamily="2" charset="2"/>
              <a:buChar char="l"/>
            </a:pPr>
            <a:r>
              <a:rPr kumimoji="1" lang="zh-CN" altLang="en-US" b="1" dirty="0">
                <a:solidFill>
                  <a:srgbClr val="0000FF"/>
                </a:solidFill>
                <a:latin typeface="宋体" charset="-122"/>
              </a:rPr>
              <a:t>顶点：用一维数组存储（按编号顺序）</a:t>
            </a:r>
            <a:endParaRPr kumimoji="1" lang="en-US" altLang="zh-CN" b="1" dirty="0">
              <a:solidFill>
                <a:srgbClr val="0000FF"/>
              </a:solidFill>
              <a:latin typeface="宋体" charset="-122"/>
            </a:endParaRPr>
          </a:p>
          <a:p>
            <a:pPr marL="914400" lvl="1" indent="-457200" eaLnBrk="0" fontAlgn="base" hangingPunct="0">
              <a:spcBef>
                <a:spcPct val="20000"/>
              </a:spcBef>
              <a:spcAft>
                <a:spcPct val="0"/>
              </a:spcAft>
              <a:buFont typeface="Wingdings" pitchFamily="2" charset="2"/>
              <a:buChar char="l"/>
            </a:pPr>
            <a:r>
              <a:rPr kumimoji="1" lang="zh-CN" altLang="en-US" b="1" dirty="0">
                <a:solidFill>
                  <a:srgbClr val="0000FF"/>
                </a:solidFill>
                <a:latin typeface="宋体" charset="-122"/>
              </a:rPr>
              <a:t>以同一顶点为</a:t>
            </a:r>
            <a:r>
              <a:rPr kumimoji="1" lang="zh-CN" altLang="en-US" b="1" dirty="0">
                <a:solidFill>
                  <a:srgbClr val="FF0000"/>
                </a:solidFill>
                <a:latin typeface="宋体" charset="-122"/>
              </a:rPr>
              <a:t>起点</a:t>
            </a:r>
            <a:r>
              <a:rPr kumimoji="1" lang="zh-CN" altLang="en-US" b="1" dirty="0">
                <a:solidFill>
                  <a:srgbClr val="0000FF"/>
                </a:solidFill>
                <a:latin typeface="宋体" charset="-122"/>
              </a:rPr>
              <a:t>的弧：用线性链表存储</a:t>
            </a:r>
          </a:p>
        </p:txBody>
      </p:sp>
      <p:sp>
        <p:nvSpPr>
          <p:cNvPr id="81" name="Line 11">
            <a:extLst>
              <a:ext uri="{FF2B5EF4-FFF2-40B4-BE49-F238E27FC236}">
                <a16:creationId xmlns:a16="http://schemas.microsoft.com/office/drawing/2014/main" id="{2270BDAB-4791-BE49-867E-68ACF070C77B}"/>
              </a:ext>
            </a:extLst>
          </p:cNvPr>
          <p:cNvSpPr>
            <a:spLocks noChangeShapeType="1"/>
          </p:cNvSpPr>
          <p:nvPr/>
        </p:nvSpPr>
        <p:spPr bwMode="auto">
          <a:xfrm flipH="1">
            <a:off x="5749877" y="4730750"/>
            <a:ext cx="1223963" cy="9366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2" name="Line 8">
            <a:extLst>
              <a:ext uri="{FF2B5EF4-FFF2-40B4-BE49-F238E27FC236}">
                <a16:creationId xmlns:a16="http://schemas.microsoft.com/office/drawing/2014/main" id="{F1A8E1A9-534C-1049-A388-402830F1FDB6}"/>
              </a:ext>
            </a:extLst>
          </p:cNvPr>
          <p:cNvSpPr>
            <a:spLocks noChangeShapeType="1"/>
          </p:cNvSpPr>
          <p:nvPr/>
        </p:nvSpPr>
        <p:spPr bwMode="auto">
          <a:xfrm>
            <a:off x="5821315" y="5811837"/>
            <a:ext cx="936625"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3" name="Line 9">
            <a:extLst>
              <a:ext uri="{FF2B5EF4-FFF2-40B4-BE49-F238E27FC236}">
                <a16:creationId xmlns:a16="http://schemas.microsoft.com/office/drawing/2014/main" id="{962DE8F5-CA0F-0843-92CA-A1229AEAF75B}"/>
              </a:ext>
            </a:extLst>
          </p:cNvPr>
          <p:cNvSpPr>
            <a:spLocks noChangeShapeType="1"/>
          </p:cNvSpPr>
          <p:nvPr/>
        </p:nvSpPr>
        <p:spPr bwMode="auto">
          <a:xfrm flipH="1">
            <a:off x="7118302" y="5451475"/>
            <a:ext cx="503238" cy="2873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4" name="Line 10">
            <a:extLst>
              <a:ext uri="{FF2B5EF4-FFF2-40B4-BE49-F238E27FC236}">
                <a16:creationId xmlns:a16="http://schemas.microsoft.com/office/drawing/2014/main" id="{AB9AA3DD-1012-164F-93E8-F467271B92C5}"/>
              </a:ext>
            </a:extLst>
          </p:cNvPr>
          <p:cNvSpPr>
            <a:spLocks noChangeShapeType="1"/>
          </p:cNvSpPr>
          <p:nvPr/>
        </p:nvSpPr>
        <p:spPr bwMode="auto">
          <a:xfrm flipH="1" flipV="1">
            <a:off x="7189740" y="4730750"/>
            <a:ext cx="576262" cy="5048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5" name="Line 12">
            <a:extLst>
              <a:ext uri="{FF2B5EF4-FFF2-40B4-BE49-F238E27FC236}">
                <a16:creationId xmlns:a16="http://schemas.microsoft.com/office/drawing/2014/main" id="{80E35885-3AE2-7742-8C1A-4D914946803E}"/>
              </a:ext>
            </a:extLst>
          </p:cNvPr>
          <p:cNvSpPr>
            <a:spLocks noChangeShapeType="1"/>
          </p:cNvSpPr>
          <p:nvPr/>
        </p:nvSpPr>
        <p:spPr bwMode="auto">
          <a:xfrm flipH="1" flipV="1">
            <a:off x="5678440" y="4946650"/>
            <a:ext cx="1223962" cy="7207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cxnSp>
        <p:nvCxnSpPr>
          <p:cNvPr id="86" name="AutoShape 13">
            <a:extLst>
              <a:ext uri="{FF2B5EF4-FFF2-40B4-BE49-F238E27FC236}">
                <a16:creationId xmlns:a16="http://schemas.microsoft.com/office/drawing/2014/main" id="{BFED2799-0D24-084D-9289-8F24342205DF}"/>
              </a:ext>
            </a:extLst>
          </p:cNvPr>
          <p:cNvCxnSpPr>
            <a:cxnSpLocks noChangeShapeType="1"/>
            <a:stCxn id="91" idx="0"/>
            <a:endCxn id="88" idx="0"/>
          </p:cNvCxnSpPr>
          <p:nvPr/>
        </p:nvCxnSpPr>
        <p:spPr bwMode="auto">
          <a:xfrm rot="-5400000" flipH="1" flipV="1">
            <a:off x="6230096" y="3696494"/>
            <a:ext cx="120650" cy="1439862"/>
          </a:xfrm>
          <a:prstGeom prst="curvedConnector3">
            <a:avLst>
              <a:gd name="adj1" fmla="val -177630"/>
            </a:avLst>
          </a:prstGeom>
          <a:noFill/>
          <a:ln w="22225">
            <a:solidFill>
              <a:srgbClr val="000000"/>
            </a:solidFill>
            <a:miter lim="800000"/>
            <a:headEnd/>
            <a:tailEnd type="triangle" w="med" len="med"/>
          </a:ln>
        </p:spPr>
      </p:cxnSp>
      <p:cxnSp>
        <p:nvCxnSpPr>
          <p:cNvPr id="87" name="AutoShape 14">
            <a:extLst>
              <a:ext uri="{FF2B5EF4-FFF2-40B4-BE49-F238E27FC236}">
                <a16:creationId xmlns:a16="http://schemas.microsoft.com/office/drawing/2014/main" id="{8CBB1F0B-1DB4-DA4F-B960-89F1FB994533}"/>
              </a:ext>
            </a:extLst>
          </p:cNvPr>
          <p:cNvCxnSpPr>
            <a:cxnSpLocks noChangeShapeType="1"/>
            <a:stCxn id="88" idx="5"/>
            <a:endCxn id="91" idx="3"/>
          </p:cNvCxnSpPr>
          <p:nvPr/>
        </p:nvCxnSpPr>
        <p:spPr bwMode="auto">
          <a:xfrm rot="5400000" flipH="1" flipV="1">
            <a:off x="6220571" y="4282281"/>
            <a:ext cx="139700" cy="1084262"/>
          </a:xfrm>
          <a:prstGeom prst="curvedConnector3">
            <a:avLst>
              <a:gd name="adj1" fmla="val -46593"/>
            </a:avLst>
          </a:prstGeom>
          <a:noFill/>
          <a:ln w="22225">
            <a:solidFill>
              <a:srgbClr val="000000"/>
            </a:solidFill>
            <a:miter lim="800000"/>
            <a:headEnd/>
            <a:tailEnd type="triangle" w="med" len="med"/>
          </a:ln>
        </p:spPr>
      </p:cxnSp>
      <p:sp>
        <p:nvSpPr>
          <p:cNvPr id="88" name="Oval 3">
            <a:extLst>
              <a:ext uri="{FF2B5EF4-FFF2-40B4-BE49-F238E27FC236}">
                <a16:creationId xmlns:a16="http://schemas.microsoft.com/office/drawing/2014/main" id="{5770E912-B927-B44A-B187-B299970CFF64}"/>
              </a:ext>
            </a:extLst>
          </p:cNvPr>
          <p:cNvSpPr>
            <a:spLocks noChangeArrowheads="1"/>
          </p:cNvSpPr>
          <p:nvPr/>
        </p:nvSpPr>
        <p:spPr bwMode="auto">
          <a:xfrm>
            <a:off x="5318077" y="4491037"/>
            <a:ext cx="503238" cy="45561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v1</a:t>
            </a:r>
          </a:p>
        </p:txBody>
      </p:sp>
      <p:sp>
        <p:nvSpPr>
          <p:cNvPr id="89" name="Oval 4">
            <a:extLst>
              <a:ext uri="{FF2B5EF4-FFF2-40B4-BE49-F238E27FC236}">
                <a16:creationId xmlns:a16="http://schemas.microsoft.com/office/drawing/2014/main" id="{4F799FF4-ED12-D541-81BC-85F442EDA5E2}"/>
              </a:ext>
            </a:extLst>
          </p:cNvPr>
          <p:cNvSpPr>
            <a:spLocks noChangeArrowheads="1"/>
          </p:cNvSpPr>
          <p:nvPr/>
        </p:nvSpPr>
        <p:spPr bwMode="auto">
          <a:xfrm>
            <a:off x="5460952" y="5667375"/>
            <a:ext cx="506413"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v5</a:t>
            </a:r>
          </a:p>
        </p:txBody>
      </p:sp>
      <p:sp>
        <p:nvSpPr>
          <p:cNvPr id="90" name="Oval 5">
            <a:extLst>
              <a:ext uri="{FF2B5EF4-FFF2-40B4-BE49-F238E27FC236}">
                <a16:creationId xmlns:a16="http://schemas.microsoft.com/office/drawing/2014/main" id="{9516C1F9-B01B-7B46-92DD-8059F17D68C5}"/>
              </a:ext>
            </a:extLst>
          </p:cNvPr>
          <p:cNvSpPr>
            <a:spLocks noChangeArrowheads="1"/>
          </p:cNvSpPr>
          <p:nvPr/>
        </p:nvSpPr>
        <p:spPr bwMode="auto">
          <a:xfrm>
            <a:off x="6757940" y="5667375"/>
            <a:ext cx="433387" cy="503237"/>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v4</a:t>
            </a:r>
          </a:p>
        </p:txBody>
      </p:sp>
      <p:sp>
        <p:nvSpPr>
          <p:cNvPr id="91" name="Oval 6">
            <a:extLst>
              <a:ext uri="{FF2B5EF4-FFF2-40B4-BE49-F238E27FC236}">
                <a16:creationId xmlns:a16="http://schemas.microsoft.com/office/drawing/2014/main" id="{E4AEF64E-3189-C24C-826D-CE84CDF1B4C7}"/>
              </a:ext>
            </a:extLst>
          </p:cNvPr>
          <p:cNvSpPr>
            <a:spLocks noChangeArrowheads="1"/>
          </p:cNvSpPr>
          <p:nvPr/>
        </p:nvSpPr>
        <p:spPr bwMode="auto">
          <a:xfrm>
            <a:off x="6757940" y="4370387"/>
            <a:ext cx="504825" cy="433388"/>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v2</a:t>
            </a:r>
          </a:p>
        </p:txBody>
      </p:sp>
      <p:sp>
        <p:nvSpPr>
          <p:cNvPr id="92" name="Oval 7">
            <a:extLst>
              <a:ext uri="{FF2B5EF4-FFF2-40B4-BE49-F238E27FC236}">
                <a16:creationId xmlns:a16="http://schemas.microsoft.com/office/drawing/2014/main" id="{8A2847F1-EA41-B64F-8E67-3159C9555112}"/>
              </a:ext>
            </a:extLst>
          </p:cNvPr>
          <p:cNvSpPr>
            <a:spLocks noChangeArrowheads="1"/>
          </p:cNvSpPr>
          <p:nvPr/>
        </p:nvSpPr>
        <p:spPr bwMode="auto">
          <a:xfrm>
            <a:off x="7550102" y="5164137"/>
            <a:ext cx="504825" cy="43021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v3</a:t>
            </a:r>
          </a:p>
        </p:txBody>
      </p:sp>
      <p:graphicFrame>
        <p:nvGraphicFramePr>
          <p:cNvPr id="93" name="Group 15">
            <a:extLst>
              <a:ext uri="{FF2B5EF4-FFF2-40B4-BE49-F238E27FC236}">
                <a16:creationId xmlns:a16="http://schemas.microsoft.com/office/drawing/2014/main" id="{4E55BFA8-974C-0943-A52C-670EF7CE4766}"/>
              </a:ext>
            </a:extLst>
          </p:cNvPr>
          <p:cNvGraphicFramePr>
            <a:graphicFrameLocks noGrp="1"/>
          </p:cNvGraphicFramePr>
          <p:nvPr>
            <p:extLst>
              <p:ext uri="{D42A27DB-BD31-4B8C-83A1-F6EECF244321}">
                <p14:modId xmlns:p14="http://schemas.microsoft.com/office/powerpoint/2010/main" val="1430489753"/>
              </p:ext>
            </p:extLst>
          </p:nvPr>
        </p:nvGraphicFramePr>
        <p:xfrm>
          <a:off x="2184352" y="35433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4" name="Group 23">
            <a:extLst>
              <a:ext uri="{FF2B5EF4-FFF2-40B4-BE49-F238E27FC236}">
                <a16:creationId xmlns:a16="http://schemas.microsoft.com/office/drawing/2014/main" id="{3BD2C5A5-2ACF-1E4E-81DD-752E68AA9796}"/>
              </a:ext>
            </a:extLst>
          </p:cNvPr>
          <p:cNvGraphicFramePr>
            <a:graphicFrameLocks noGrp="1"/>
          </p:cNvGraphicFramePr>
          <p:nvPr>
            <p:extLst>
              <p:ext uri="{D42A27DB-BD31-4B8C-83A1-F6EECF244321}">
                <p14:modId xmlns:p14="http://schemas.microsoft.com/office/powerpoint/2010/main" val="758318964"/>
              </p:ext>
            </p:extLst>
          </p:nvPr>
        </p:nvGraphicFramePr>
        <p:xfrm>
          <a:off x="2184352" y="4186237"/>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5" name="Line 31">
            <a:extLst>
              <a:ext uri="{FF2B5EF4-FFF2-40B4-BE49-F238E27FC236}">
                <a16:creationId xmlns:a16="http://schemas.microsoft.com/office/drawing/2014/main" id="{E17368D6-89DC-CB45-8DFF-2BB78680A657}"/>
              </a:ext>
            </a:extLst>
          </p:cNvPr>
          <p:cNvSpPr>
            <a:spLocks noChangeShapeType="1"/>
          </p:cNvSpPr>
          <p:nvPr/>
        </p:nvSpPr>
        <p:spPr bwMode="auto">
          <a:xfrm>
            <a:off x="2903490" y="4406900"/>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96" name="Group 32">
            <a:extLst>
              <a:ext uri="{FF2B5EF4-FFF2-40B4-BE49-F238E27FC236}">
                <a16:creationId xmlns:a16="http://schemas.microsoft.com/office/drawing/2014/main" id="{3EEE5E01-C4FF-C449-BBA0-C61D8CE76933}"/>
              </a:ext>
            </a:extLst>
          </p:cNvPr>
          <p:cNvGraphicFramePr>
            <a:graphicFrameLocks noGrp="1"/>
          </p:cNvGraphicFramePr>
          <p:nvPr>
            <p:extLst>
              <p:ext uri="{D42A27DB-BD31-4B8C-83A1-F6EECF244321}">
                <p14:modId xmlns:p14="http://schemas.microsoft.com/office/powerpoint/2010/main" val="840920030"/>
              </p:ext>
            </p:extLst>
          </p:nvPr>
        </p:nvGraphicFramePr>
        <p:xfrm>
          <a:off x="3624215" y="41910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7" name="Group 40">
            <a:extLst>
              <a:ext uri="{FF2B5EF4-FFF2-40B4-BE49-F238E27FC236}">
                <a16:creationId xmlns:a16="http://schemas.microsoft.com/office/drawing/2014/main" id="{20220CA0-2476-D944-9684-BDA77E3A42DD}"/>
              </a:ext>
            </a:extLst>
          </p:cNvPr>
          <p:cNvGraphicFramePr>
            <a:graphicFrameLocks noGrp="1"/>
          </p:cNvGraphicFramePr>
          <p:nvPr>
            <p:extLst>
              <p:ext uri="{D42A27DB-BD31-4B8C-83A1-F6EECF244321}">
                <p14:modId xmlns:p14="http://schemas.microsoft.com/office/powerpoint/2010/main" val="2573964882"/>
              </p:ext>
            </p:extLst>
          </p:nvPr>
        </p:nvGraphicFramePr>
        <p:xfrm>
          <a:off x="2184352" y="49022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8" name="Line 48">
            <a:extLst>
              <a:ext uri="{FF2B5EF4-FFF2-40B4-BE49-F238E27FC236}">
                <a16:creationId xmlns:a16="http://schemas.microsoft.com/office/drawing/2014/main" id="{DB50E16E-09B7-0F49-8BD2-8B341CC93356}"/>
              </a:ext>
            </a:extLst>
          </p:cNvPr>
          <p:cNvSpPr>
            <a:spLocks noChangeShapeType="1"/>
          </p:cNvSpPr>
          <p:nvPr/>
        </p:nvSpPr>
        <p:spPr bwMode="auto">
          <a:xfrm>
            <a:off x="2903490" y="5122862"/>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99" name="Group 49">
            <a:extLst>
              <a:ext uri="{FF2B5EF4-FFF2-40B4-BE49-F238E27FC236}">
                <a16:creationId xmlns:a16="http://schemas.microsoft.com/office/drawing/2014/main" id="{EC08E31B-095A-3149-B64C-2385EF8B9351}"/>
              </a:ext>
            </a:extLst>
          </p:cNvPr>
          <p:cNvGraphicFramePr>
            <a:graphicFrameLocks noGrp="1"/>
          </p:cNvGraphicFramePr>
          <p:nvPr>
            <p:extLst>
              <p:ext uri="{D42A27DB-BD31-4B8C-83A1-F6EECF244321}">
                <p14:modId xmlns:p14="http://schemas.microsoft.com/office/powerpoint/2010/main" val="1318369673"/>
              </p:ext>
            </p:extLst>
          </p:nvPr>
        </p:nvGraphicFramePr>
        <p:xfrm>
          <a:off x="3624215" y="4906962"/>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0" name="Group 57">
            <a:extLst>
              <a:ext uri="{FF2B5EF4-FFF2-40B4-BE49-F238E27FC236}">
                <a16:creationId xmlns:a16="http://schemas.microsoft.com/office/drawing/2014/main" id="{30B1A874-17D3-AA46-B654-672BF8A24DB4}"/>
              </a:ext>
            </a:extLst>
          </p:cNvPr>
          <p:cNvGraphicFramePr>
            <a:graphicFrameLocks noGrp="1"/>
          </p:cNvGraphicFramePr>
          <p:nvPr>
            <p:extLst>
              <p:ext uri="{D42A27DB-BD31-4B8C-83A1-F6EECF244321}">
                <p14:modId xmlns:p14="http://schemas.microsoft.com/office/powerpoint/2010/main" val="2386136516"/>
              </p:ext>
            </p:extLst>
          </p:nvPr>
        </p:nvGraphicFramePr>
        <p:xfrm>
          <a:off x="2184352" y="55499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1" name="Group 65">
            <a:extLst>
              <a:ext uri="{FF2B5EF4-FFF2-40B4-BE49-F238E27FC236}">
                <a16:creationId xmlns:a16="http://schemas.microsoft.com/office/drawing/2014/main" id="{6FE37359-E34E-1E43-82AD-A7BADB50284F}"/>
              </a:ext>
            </a:extLst>
          </p:cNvPr>
          <p:cNvGraphicFramePr>
            <a:graphicFrameLocks noGrp="1"/>
          </p:cNvGraphicFramePr>
          <p:nvPr>
            <p:extLst>
              <p:ext uri="{D42A27DB-BD31-4B8C-83A1-F6EECF244321}">
                <p14:modId xmlns:p14="http://schemas.microsoft.com/office/powerpoint/2010/main" val="375574730"/>
              </p:ext>
            </p:extLst>
          </p:nvPr>
        </p:nvGraphicFramePr>
        <p:xfrm>
          <a:off x="2184352" y="6202362"/>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2" name="Group 73">
            <a:extLst>
              <a:ext uri="{FF2B5EF4-FFF2-40B4-BE49-F238E27FC236}">
                <a16:creationId xmlns:a16="http://schemas.microsoft.com/office/drawing/2014/main" id="{AE7F636D-B86B-4848-800C-3890C0679301}"/>
              </a:ext>
            </a:extLst>
          </p:cNvPr>
          <p:cNvGraphicFramePr>
            <a:graphicFrameLocks noGrp="1"/>
          </p:cNvGraphicFramePr>
          <p:nvPr>
            <p:extLst>
              <p:ext uri="{D42A27DB-BD31-4B8C-83A1-F6EECF244321}">
                <p14:modId xmlns:p14="http://schemas.microsoft.com/office/powerpoint/2010/main" val="1869977352"/>
              </p:ext>
            </p:extLst>
          </p:nvPr>
        </p:nvGraphicFramePr>
        <p:xfrm>
          <a:off x="719090" y="2967037"/>
          <a:ext cx="960437" cy="3629028"/>
        </p:xfrm>
        <a:graphic>
          <a:graphicData uri="http://schemas.openxmlformats.org/drawingml/2006/table">
            <a:tbl>
              <a:tblPr/>
              <a:tblGrid>
                <a:gridCol w="481012">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3" name="Line 96">
            <a:extLst>
              <a:ext uri="{FF2B5EF4-FFF2-40B4-BE49-F238E27FC236}">
                <a16:creationId xmlns:a16="http://schemas.microsoft.com/office/drawing/2014/main" id="{2D6658CA-DD40-4842-A661-1CC5D0D844CE}"/>
              </a:ext>
            </a:extLst>
          </p:cNvPr>
          <p:cNvSpPr>
            <a:spLocks noChangeShapeType="1"/>
          </p:cNvSpPr>
          <p:nvPr/>
        </p:nvSpPr>
        <p:spPr bwMode="auto">
          <a:xfrm>
            <a:off x="1608090" y="37592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4" name="Line 97">
            <a:extLst>
              <a:ext uri="{FF2B5EF4-FFF2-40B4-BE49-F238E27FC236}">
                <a16:creationId xmlns:a16="http://schemas.microsoft.com/office/drawing/2014/main" id="{30AA8FCB-1ABD-A944-B2A0-FC8038DF6101}"/>
              </a:ext>
            </a:extLst>
          </p:cNvPr>
          <p:cNvSpPr>
            <a:spLocks noChangeShapeType="1"/>
          </p:cNvSpPr>
          <p:nvPr/>
        </p:nvSpPr>
        <p:spPr bwMode="auto">
          <a:xfrm>
            <a:off x="1536652" y="44069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5" name="Line 98">
            <a:extLst>
              <a:ext uri="{FF2B5EF4-FFF2-40B4-BE49-F238E27FC236}">
                <a16:creationId xmlns:a16="http://schemas.microsoft.com/office/drawing/2014/main" id="{FF7BEBDF-845B-7B44-8C44-6E10FA4D6781}"/>
              </a:ext>
            </a:extLst>
          </p:cNvPr>
          <p:cNvSpPr>
            <a:spLocks noChangeShapeType="1"/>
          </p:cNvSpPr>
          <p:nvPr/>
        </p:nvSpPr>
        <p:spPr bwMode="auto">
          <a:xfrm>
            <a:off x="1536652" y="50546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6" name="Line 99">
            <a:extLst>
              <a:ext uri="{FF2B5EF4-FFF2-40B4-BE49-F238E27FC236}">
                <a16:creationId xmlns:a16="http://schemas.microsoft.com/office/drawing/2014/main" id="{A92A7F80-CE29-4F45-BE4E-C127F3D5A02C}"/>
              </a:ext>
            </a:extLst>
          </p:cNvPr>
          <p:cNvSpPr>
            <a:spLocks noChangeShapeType="1"/>
          </p:cNvSpPr>
          <p:nvPr/>
        </p:nvSpPr>
        <p:spPr bwMode="auto">
          <a:xfrm>
            <a:off x="1463627" y="5703887"/>
            <a:ext cx="720725"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7" name="Line 100">
            <a:extLst>
              <a:ext uri="{FF2B5EF4-FFF2-40B4-BE49-F238E27FC236}">
                <a16:creationId xmlns:a16="http://schemas.microsoft.com/office/drawing/2014/main" id="{BDF7C606-83FB-344D-90A5-67BDB35D3262}"/>
              </a:ext>
            </a:extLst>
          </p:cNvPr>
          <p:cNvSpPr>
            <a:spLocks noChangeShapeType="1"/>
          </p:cNvSpPr>
          <p:nvPr/>
        </p:nvSpPr>
        <p:spPr bwMode="auto">
          <a:xfrm>
            <a:off x="1536652" y="628015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8" name="Text Box 101">
            <a:extLst>
              <a:ext uri="{FF2B5EF4-FFF2-40B4-BE49-F238E27FC236}">
                <a16:creationId xmlns:a16="http://schemas.microsoft.com/office/drawing/2014/main" id="{D5748C1D-F4AE-4A49-8A51-14F20128248D}"/>
              </a:ext>
            </a:extLst>
          </p:cNvPr>
          <p:cNvSpPr txBox="1">
            <a:spLocks noChangeArrowheads="1"/>
          </p:cNvSpPr>
          <p:nvPr/>
        </p:nvSpPr>
        <p:spPr bwMode="auto">
          <a:xfrm>
            <a:off x="2184352" y="2871787"/>
            <a:ext cx="928688"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imes New Roman" pitchFamily="18" charset="0"/>
              </a:rPr>
              <a:t>出边表</a:t>
            </a:r>
          </a:p>
        </p:txBody>
      </p:sp>
      <p:sp>
        <p:nvSpPr>
          <p:cNvPr id="109" name="Text Box 102">
            <a:extLst>
              <a:ext uri="{FF2B5EF4-FFF2-40B4-BE49-F238E27FC236}">
                <a16:creationId xmlns:a16="http://schemas.microsoft.com/office/drawing/2014/main" id="{F3C63201-A565-1047-83F9-041D02EF694E}"/>
              </a:ext>
            </a:extLst>
          </p:cNvPr>
          <p:cNvSpPr txBox="1">
            <a:spLocks noChangeArrowheads="1"/>
          </p:cNvSpPr>
          <p:nvPr/>
        </p:nvSpPr>
        <p:spPr bwMode="auto">
          <a:xfrm>
            <a:off x="671465" y="2586037"/>
            <a:ext cx="928687"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dirty="0">
                <a:solidFill>
                  <a:srgbClr val="000000"/>
                </a:solidFill>
                <a:latin typeface="Times New Roman" pitchFamily="18" charset="0"/>
              </a:rPr>
              <a:t>顶点表</a:t>
            </a:r>
          </a:p>
        </p:txBody>
      </p:sp>
      <p:sp>
        <p:nvSpPr>
          <p:cNvPr id="111" name="AutoShape 71">
            <a:extLst>
              <a:ext uri="{FF2B5EF4-FFF2-40B4-BE49-F238E27FC236}">
                <a16:creationId xmlns:a16="http://schemas.microsoft.com/office/drawing/2014/main" id="{855601F3-0EA9-1B49-B117-12F1758EFF6F}"/>
              </a:ext>
            </a:extLst>
          </p:cNvPr>
          <p:cNvSpPr>
            <a:spLocks noChangeArrowheads="1"/>
          </p:cNvSpPr>
          <p:nvPr/>
        </p:nvSpPr>
        <p:spPr bwMode="auto">
          <a:xfrm>
            <a:off x="4127452" y="2813050"/>
            <a:ext cx="3927475" cy="812800"/>
          </a:xfrm>
          <a:prstGeom prst="cloudCallout">
            <a:avLst>
              <a:gd name="adj1" fmla="val -45741"/>
              <a:gd name="adj2" fmla="val 67852"/>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b="1" i="0" u="none" strike="noStrike" kern="0" cap="none" spc="0" normalizeH="0" baseline="0" noProof="0" dirty="0">
                <a:ln>
                  <a:noFill/>
                </a:ln>
                <a:solidFill>
                  <a:srgbClr val="0000FF"/>
                </a:solidFill>
                <a:effectLst/>
                <a:uLnTx/>
                <a:uFillTx/>
                <a:latin typeface="Constantia"/>
                <a:ea typeface="宋体"/>
                <a:cs typeface="+mn-cs"/>
              </a:rPr>
              <a:t>邻接表的存储类似于树的</a:t>
            </a:r>
            <a:r>
              <a:rPr kumimoji="1" lang="zh-CN" altLang="en-US" b="1" i="0" u="none" strike="noStrike" kern="0" cap="none" spc="0" normalizeH="0" baseline="0" noProof="0" dirty="0">
                <a:ln>
                  <a:noFill/>
                </a:ln>
                <a:solidFill>
                  <a:srgbClr val="FF0000"/>
                </a:solidFill>
                <a:effectLst/>
                <a:uLnTx/>
                <a:uFillTx/>
                <a:latin typeface="Constantia"/>
                <a:ea typeface="宋体"/>
                <a:cs typeface="+mn-cs"/>
              </a:rPr>
              <a:t>孩子链表</a:t>
            </a:r>
          </a:p>
        </p:txBody>
      </p:sp>
    </p:spTree>
    <p:extLst>
      <p:ext uri="{BB962C8B-B14F-4D97-AF65-F5344CB8AC3E}">
        <p14:creationId xmlns:p14="http://schemas.microsoft.com/office/powerpoint/2010/main" val="18522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diamond(in)">
                                      <p:cBhvr>
                                        <p:cTn id="59"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95" grpId="0" animBg="1"/>
      <p:bldP spid="98" grpId="0" animBg="1"/>
      <p:bldP spid="103" grpId="0" animBg="1"/>
      <p:bldP spid="104" grpId="0" animBg="1"/>
      <p:bldP spid="105" grpId="0" animBg="1"/>
      <p:bldP spid="106" grpId="0" animBg="1"/>
      <p:bldP spid="107" grpId="0" animBg="1"/>
      <p:bldP spid="108" grpId="0"/>
      <p:bldP spid="109" grpId="0"/>
      <p:bldP spid="1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94E7B5E0-E241-48F3-BC86-32215A0BB1D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Line 11"/>
          <p:cNvSpPr>
            <a:spLocks noChangeShapeType="1"/>
          </p:cNvSpPr>
          <p:nvPr/>
        </p:nvSpPr>
        <p:spPr bwMode="auto">
          <a:xfrm flipH="1">
            <a:off x="6410325" y="4044950"/>
            <a:ext cx="1223963" cy="9366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 name="Line 8"/>
          <p:cNvSpPr>
            <a:spLocks noChangeShapeType="1"/>
          </p:cNvSpPr>
          <p:nvPr/>
        </p:nvSpPr>
        <p:spPr bwMode="auto">
          <a:xfrm>
            <a:off x="6481763" y="5126037"/>
            <a:ext cx="936625"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Line 9"/>
          <p:cNvSpPr>
            <a:spLocks noChangeShapeType="1"/>
          </p:cNvSpPr>
          <p:nvPr/>
        </p:nvSpPr>
        <p:spPr bwMode="auto">
          <a:xfrm flipH="1">
            <a:off x="7778750" y="4765675"/>
            <a:ext cx="503238" cy="2873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 name="Line 10"/>
          <p:cNvSpPr>
            <a:spLocks noChangeShapeType="1"/>
          </p:cNvSpPr>
          <p:nvPr/>
        </p:nvSpPr>
        <p:spPr bwMode="auto">
          <a:xfrm flipH="1" flipV="1">
            <a:off x="7850188" y="4044950"/>
            <a:ext cx="576262" cy="5048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 name="Line 12"/>
          <p:cNvSpPr>
            <a:spLocks noChangeShapeType="1"/>
          </p:cNvSpPr>
          <p:nvPr/>
        </p:nvSpPr>
        <p:spPr bwMode="auto">
          <a:xfrm flipH="1" flipV="1">
            <a:off x="6338888" y="4260850"/>
            <a:ext cx="1223962" cy="7207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cxnSp>
        <p:nvCxnSpPr>
          <p:cNvPr id="18" name="AutoShape 13"/>
          <p:cNvCxnSpPr>
            <a:cxnSpLocks noChangeShapeType="1"/>
            <a:stCxn id="23" idx="0"/>
            <a:endCxn id="20" idx="0"/>
          </p:cNvCxnSpPr>
          <p:nvPr/>
        </p:nvCxnSpPr>
        <p:spPr bwMode="auto">
          <a:xfrm rot="-5400000" flipH="1" flipV="1">
            <a:off x="6890544" y="3010694"/>
            <a:ext cx="120650" cy="1439862"/>
          </a:xfrm>
          <a:prstGeom prst="curvedConnector3">
            <a:avLst>
              <a:gd name="adj1" fmla="val -177630"/>
            </a:avLst>
          </a:prstGeom>
          <a:noFill/>
          <a:ln w="22225">
            <a:solidFill>
              <a:srgbClr val="000000"/>
            </a:solidFill>
            <a:miter lim="800000"/>
            <a:headEnd/>
            <a:tailEnd type="triangle" w="med" len="med"/>
          </a:ln>
        </p:spPr>
      </p:cxnSp>
      <p:cxnSp>
        <p:nvCxnSpPr>
          <p:cNvPr id="19" name="AutoShape 14"/>
          <p:cNvCxnSpPr>
            <a:cxnSpLocks noChangeShapeType="1"/>
            <a:stCxn id="20" idx="5"/>
            <a:endCxn id="23" idx="3"/>
          </p:cNvCxnSpPr>
          <p:nvPr/>
        </p:nvCxnSpPr>
        <p:spPr bwMode="auto">
          <a:xfrm rot="5400000" flipH="1" flipV="1">
            <a:off x="6881019" y="3596481"/>
            <a:ext cx="139700" cy="1084262"/>
          </a:xfrm>
          <a:prstGeom prst="curvedConnector3">
            <a:avLst>
              <a:gd name="adj1" fmla="val -46593"/>
            </a:avLst>
          </a:prstGeom>
          <a:noFill/>
          <a:ln w="22225">
            <a:solidFill>
              <a:srgbClr val="000000"/>
            </a:solidFill>
            <a:miter lim="800000"/>
            <a:headEnd/>
            <a:tailEnd type="triangle" w="med" len="med"/>
          </a:ln>
        </p:spPr>
      </p:cxnSp>
      <p:sp>
        <p:nvSpPr>
          <p:cNvPr id="20" name="Oval 3"/>
          <p:cNvSpPr>
            <a:spLocks noChangeArrowheads="1"/>
          </p:cNvSpPr>
          <p:nvPr/>
        </p:nvSpPr>
        <p:spPr bwMode="auto">
          <a:xfrm>
            <a:off x="5978525" y="3805237"/>
            <a:ext cx="503238" cy="45561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v1</a:t>
            </a:r>
          </a:p>
        </p:txBody>
      </p:sp>
      <p:sp>
        <p:nvSpPr>
          <p:cNvPr id="21" name="Oval 4"/>
          <p:cNvSpPr>
            <a:spLocks noChangeArrowheads="1"/>
          </p:cNvSpPr>
          <p:nvPr/>
        </p:nvSpPr>
        <p:spPr bwMode="auto">
          <a:xfrm>
            <a:off x="6121400" y="4981575"/>
            <a:ext cx="506413"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v5</a:t>
            </a:r>
          </a:p>
        </p:txBody>
      </p:sp>
      <p:sp>
        <p:nvSpPr>
          <p:cNvPr id="22" name="Oval 5"/>
          <p:cNvSpPr>
            <a:spLocks noChangeArrowheads="1"/>
          </p:cNvSpPr>
          <p:nvPr/>
        </p:nvSpPr>
        <p:spPr bwMode="auto">
          <a:xfrm>
            <a:off x="7418388" y="4981575"/>
            <a:ext cx="433387" cy="503237"/>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v4</a:t>
            </a:r>
          </a:p>
        </p:txBody>
      </p:sp>
      <p:sp>
        <p:nvSpPr>
          <p:cNvPr id="23" name="Oval 6"/>
          <p:cNvSpPr>
            <a:spLocks noChangeArrowheads="1"/>
          </p:cNvSpPr>
          <p:nvPr/>
        </p:nvSpPr>
        <p:spPr bwMode="auto">
          <a:xfrm>
            <a:off x="7418388" y="3684587"/>
            <a:ext cx="504825" cy="433388"/>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v2</a:t>
            </a:r>
          </a:p>
        </p:txBody>
      </p:sp>
      <p:sp>
        <p:nvSpPr>
          <p:cNvPr id="24" name="Oval 7"/>
          <p:cNvSpPr>
            <a:spLocks noChangeArrowheads="1"/>
          </p:cNvSpPr>
          <p:nvPr/>
        </p:nvSpPr>
        <p:spPr bwMode="auto">
          <a:xfrm>
            <a:off x="8210550" y="4478337"/>
            <a:ext cx="504825" cy="43021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v3</a:t>
            </a:r>
          </a:p>
        </p:txBody>
      </p:sp>
      <p:graphicFrame>
        <p:nvGraphicFramePr>
          <p:cNvPr id="25" name="Group 15"/>
          <p:cNvGraphicFramePr>
            <a:graphicFrameLocks noGrp="1"/>
          </p:cNvGraphicFramePr>
          <p:nvPr>
            <p:extLst>
              <p:ext uri="{D42A27DB-BD31-4B8C-83A1-F6EECF244321}">
                <p14:modId xmlns:p14="http://schemas.microsoft.com/office/powerpoint/2010/main" val="2878561614"/>
              </p:ext>
            </p:extLst>
          </p:nvPr>
        </p:nvGraphicFramePr>
        <p:xfrm>
          <a:off x="2844800" y="28575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 name="Group 23"/>
          <p:cNvGraphicFramePr>
            <a:graphicFrameLocks noGrp="1"/>
          </p:cNvGraphicFramePr>
          <p:nvPr>
            <p:extLst>
              <p:ext uri="{D42A27DB-BD31-4B8C-83A1-F6EECF244321}">
                <p14:modId xmlns:p14="http://schemas.microsoft.com/office/powerpoint/2010/main" val="4075223436"/>
              </p:ext>
            </p:extLst>
          </p:nvPr>
        </p:nvGraphicFramePr>
        <p:xfrm>
          <a:off x="2844800" y="3500437"/>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Line 31"/>
          <p:cNvSpPr>
            <a:spLocks noChangeShapeType="1"/>
          </p:cNvSpPr>
          <p:nvPr/>
        </p:nvSpPr>
        <p:spPr bwMode="auto">
          <a:xfrm>
            <a:off x="3563938" y="3721100"/>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8" name="Group 32"/>
          <p:cNvGraphicFramePr>
            <a:graphicFrameLocks noGrp="1"/>
          </p:cNvGraphicFramePr>
          <p:nvPr>
            <p:extLst>
              <p:ext uri="{D42A27DB-BD31-4B8C-83A1-F6EECF244321}">
                <p14:modId xmlns:p14="http://schemas.microsoft.com/office/powerpoint/2010/main" val="73512947"/>
              </p:ext>
            </p:extLst>
          </p:nvPr>
        </p:nvGraphicFramePr>
        <p:xfrm>
          <a:off x="4284663" y="35052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Group 40"/>
          <p:cNvGraphicFramePr>
            <a:graphicFrameLocks noGrp="1"/>
          </p:cNvGraphicFramePr>
          <p:nvPr>
            <p:extLst>
              <p:ext uri="{D42A27DB-BD31-4B8C-83A1-F6EECF244321}">
                <p14:modId xmlns:p14="http://schemas.microsoft.com/office/powerpoint/2010/main" val="4040502190"/>
              </p:ext>
            </p:extLst>
          </p:nvPr>
        </p:nvGraphicFramePr>
        <p:xfrm>
          <a:off x="2844800" y="42164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Line 48"/>
          <p:cNvSpPr>
            <a:spLocks noChangeShapeType="1"/>
          </p:cNvSpPr>
          <p:nvPr/>
        </p:nvSpPr>
        <p:spPr bwMode="auto">
          <a:xfrm>
            <a:off x="3563938" y="4437062"/>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31" name="Group 49"/>
          <p:cNvGraphicFramePr>
            <a:graphicFrameLocks noGrp="1"/>
          </p:cNvGraphicFramePr>
          <p:nvPr>
            <p:extLst>
              <p:ext uri="{D42A27DB-BD31-4B8C-83A1-F6EECF244321}">
                <p14:modId xmlns:p14="http://schemas.microsoft.com/office/powerpoint/2010/main" val="368015504"/>
              </p:ext>
            </p:extLst>
          </p:nvPr>
        </p:nvGraphicFramePr>
        <p:xfrm>
          <a:off x="4284663" y="4221162"/>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2" name="Group 57"/>
          <p:cNvGraphicFramePr>
            <a:graphicFrameLocks noGrp="1"/>
          </p:cNvGraphicFramePr>
          <p:nvPr>
            <p:extLst>
              <p:ext uri="{D42A27DB-BD31-4B8C-83A1-F6EECF244321}">
                <p14:modId xmlns:p14="http://schemas.microsoft.com/office/powerpoint/2010/main" val="1006366382"/>
              </p:ext>
            </p:extLst>
          </p:nvPr>
        </p:nvGraphicFramePr>
        <p:xfrm>
          <a:off x="2844800" y="4864100"/>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Group 65"/>
          <p:cNvGraphicFramePr>
            <a:graphicFrameLocks noGrp="1"/>
          </p:cNvGraphicFramePr>
          <p:nvPr>
            <p:extLst>
              <p:ext uri="{D42A27DB-BD31-4B8C-83A1-F6EECF244321}">
                <p14:modId xmlns:p14="http://schemas.microsoft.com/office/powerpoint/2010/main" val="3779498845"/>
              </p:ext>
            </p:extLst>
          </p:nvPr>
        </p:nvGraphicFramePr>
        <p:xfrm>
          <a:off x="2844800" y="5516562"/>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4" name="Group 73"/>
          <p:cNvGraphicFramePr>
            <a:graphicFrameLocks noGrp="1"/>
          </p:cNvGraphicFramePr>
          <p:nvPr>
            <p:extLst>
              <p:ext uri="{D42A27DB-BD31-4B8C-83A1-F6EECF244321}">
                <p14:modId xmlns:p14="http://schemas.microsoft.com/office/powerpoint/2010/main" val="249435421"/>
              </p:ext>
            </p:extLst>
          </p:nvPr>
        </p:nvGraphicFramePr>
        <p:xfrm>
          <a:off x="1379538" y="2281237"/>
          <a:ext cx="960437" cy="3629028"/>
        </p:xfrm>
        <a:graphic>
          <a:graphicData uri="http://schemas.openxmlformats.org/drawingml/2006/table">
            <a:tbl>
              <a:tblPr/>
              <a:tblGrid>
                <a:gridCol w="481012">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Line 96"/>
          <p:cNvSpPr>
            <a:spLocks noChangeShapeType="1"/>
          </p:cNvSpPr>
          <p:nvPr/>
        </p:nvSpPr>
        <p:spPr bwMode="auto">
          <a:xfrm>
            <a:off x="2268538" y="30734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Line 97"/>
          <p:cNvSpPr>
            <a:spLocks noChangeShapeType="1"/>
          </p:cNvSpPr>
          <p:nvPr/>
        </p:nvSpPr>
        <p:spPr bwMode="auto">
          <a:xfrm>
            <a:off x="2197100" y="37211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7" name="Line 98"/>
          <p:cNvSpPr>
            <a:spLocks noChangeShapeType="1"/>
          </p:cNvSpPr>
          <p:nvPr/>
        </p:nvSpPr>
        <p:spPr bwMode="auto">
          <a:xfrm>
            <a:off x="2197100" y="43688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8" name="Line 99"/>
          <p:cNvSpPr>
            <a:spLocks noChangeShapeType="1"/>
          </p:cNvSpPr>
          <p:nvPr/>
        </p:nvSpPr>
        <p:spPr bwMode="auto">
          <a:xfrm>
            <a:off x="2124075" y="5018087"/>
            <a:ext cx="720725"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Line 100"/>
          <p:cNvSpPr>
            <a:spLocks noChangeShapeType="1"/>
          </p:cNvSpPr>
          <p:nvPr/>
        </p:nvSpPr>
        <p:spPr bwMode="auto">
          <a:xfrm>
            <a:off x="2197100" y="559435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0" name="Text Box 101"/>
          <p:cNvSpPr txBox="1">
            <a:spLocks noChangeArrowheads="1"/>
          </p:cNvSpPr>
          <p:nvPr/>
        </p:nvSpPr>
        <p:spPr bwMode="auto">
          <a:xfrm>
            <a:off x="2844800" y="2185987"/>
            <a:ext cx="928688"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imes New Roman" pitchFamily="18" charset="0"/>
              </a:rPr>
              <a:t>出边表</a:t>
            </a:r>
          </a:p>
        </p:txBody>
      </p:sp>
      <p:sp>
        <p:nvSpPr>
          <p:cNvPr id="41" name="Text Box 102"/>
          <p:cNvSpPr txBox="1">
            <a:spLocks noChangeArrowheads="1"/>
          </p:cNvSpPr>
          <p:nvPr/>
        </p:nvSpPr>
        <p:spPr bwMode="auto">
          <a:xfrm>
            <a:off x="1331913" y="1900237"/>
            <a:ext cx="928687"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dirty="0">
                <a:solidFill>
                  <a:srgbClr val="000000"/>
                </a:solidFill>
                <a:latin typeface="Times New Roman" pitchFamily="18" charset="0"/>
              </a:rPr>
              <a:t>顶点表</a:t>
            </a:r>
          </a:p>
        </p:txBody>
      </p:sp>
      <p:sp>
        <p:nvSpPr>
          <p:cNvPr id="42" name="Text Box 103"/>
          <p:cNvSpPr txBox="1">
            <a:spLocks noChangeArrowheads="1"/>
          </p:cNvSpPr>
          <p:nvPr/>
        </p:nvSpPr>
        <p:spPr bwMode="auto">
          <a:xfrm>
            <a:off x="457200" y="1304925"/>
            <a:ext cx="8067675" cy="461665"/>
          </a:xfrm>
          <a:prstGeom prst="rect">
            <a:avLst/>
          </a:prstGeom>
          <a:solidFill>
            <a:srgbClr val="FFFFFF"/>
          </a:solidFill>
          <a:ln w="25400" cap="flat" cmpd="sng" algn="ctr">
            <a:solidFill>
              <a:srgbClr val="009DD9"/>
            </a:solidFill>
            <a:prstDash val="solid"/>
          </a:ln>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讨论</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：求有向图邻接表中第</a:t>
            </a:r>
            <a:r>
              <a:rPr kumimoji="1" lang="en-US" altLang="zh-CN" sz="24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i</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个顶点的出度？图的边数</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a:t>
            </a:r>
          </a:p>
        </p:txBody>
      </p:sp>
      <p:sp>
        <p:nvSpPr>
          <p:cNvPr id="43" name="Text Box 106"/>
          <p:cNvSpPr txBox="1">
            <a:spLocks noChangeArrowheads="1"/>
          </p:cNvSpPr>
          <p:nvPr/>
        </p:nvSpPr>
        <p:spPr bwMode="auto">
          <a:xfrm>
            <a:off x="650875" y="5953137"/>
            <a:ext cx="6992938" cy="904863"/>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出度：</a:t>
            </a:r>
            <a:r>
              <a:rPr kumimoji="1"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第</a:t>
            </a:r>
            <a:r>
              <a:rPr kumimoji="1" lang="en-US" altLang="zh-CN" sz="2400" b="1" i="0" u="none" strike="noStrike" kern="0" cap="none" spc="0" normalizeH="0" baseline="0" noProof="0" dirty="0" err="1">
                <a:ln>
                  <a:noFill/>
                </a:ln>
                <a:solidFill>
                  <a:srgbClr val="0000FF"/>
                </a:solidFill>
                <a:effectLst/>
                <a:uLnTx/>
                <a:uFillTx/>
                <a:latin typeface="宋体" pitchFamily="2" charset="-122"/>
                <a:ea typeface="宋体" pitchFamily="2" charset="-122"/>
                <a:cs typeface="+mn-cs"/>
              </a:rPr>
              <a:t>i</a:t>
            </a:r>
            <a:r>
              <a:rPr kumimoji="1"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个顶点的边链表结点个数之和。</a:t>
            </a:r>
          </a:p>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图的边数：</a:t>
            </a:r>
            <a:r>
              <a:rPr kumimoji="1"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所有边链表结点个数之和。</a:t>
            </a:r>
          </a:p>
        </p:txBody>
      </p:sp>
      <p:sp>
        <p:nvSpPr>
          <p:cNvPr id="44" name="AutoShape 71"/>
          <p:cNvSpPr>
            <a:spLocks noChangeArrowheads="1"/>
          </p:cNvSpPr>
          <p:nvPr/>
        </p:nvSpPr>
        <p:spPr bwMode="auto">
          <a:xfrm>
            <a:off x="4787900" y="1828800"/>
            <a:ext cx="4051300" cy="1371600"/>
          </a:xfrm>
          <a:prstGeom prst="cloudCallout">
            <a:avLst>
              <a:gd name="adj1" fmla="val -45741"/>
              <a:gd name="adj2" fmla="val 67852"/>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Constantia"/>
                <a:ea typeface="宋体"/>
                <a:cs typeface="+mn-cs"/>
              </a:rPr>
              <a:t>邻接表的存储类似于树的</a:t>
            </a:r>
            <a:r>
              <a:rPr kumimoji="1" lang="zh-CN" altLang="en-US" sz="2400" b="1" i="0" u="none" strike="noStrike" kern="0" cap="none" spc="0" normalizeH="0" baseline="0" noProof="0" dirty="0">
                <a:ln>
                  <a:noFill/>
                </a:ln>
                <a:solidFill>
                  <a:srgbClr val="FF0000"/>
                </a:solidFill>
                <a:effectLst/>
                <a:uLnTx/>
                <a:uFillTx/>
                <a:latin typeface="Constantia"/>
                <a:ea typeface="宋体"/>
                <a:cs typeface="+mn-cs"/>
              </a:rPr>
              <a:t>孩子链表</a:t>
            </a:r>
          </a:p>
        </p:txBody>
      </p:sp>
    </p:spTree>
    <p:extLst>
      <p:ext uri="{BB962C8B-B14F-4D97-AF65-F5344CB8AC3E}">
        <p14:creationId xmlns:p14="http://schemas.microsoft.com/office/powerpoint/2010/main" val="6046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diamond(in)">
                                      <p:cBhvr>
                                        <p:cTn id="55" dur="10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EA4BD1A6-45CE-4A4B-AD5D-E7BAC16B1BE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149"/>
          <p:cNvGraphicFramePr>
            <a:graphicFrameLocks noGrp="1"/>
          </p:cNvGraphicFramePr>
          <p:nvPr>
            <p:extLst>
              <p:ext uri="{D42A27DB-BD31-4B8C-83A1-F6EECF244321}">
                <p14:modId xmlns:p14="http://schemas.microsoft.com/office/powerpoint/2010/main" val="2971432690"/>
              </p:ext>
            </p:extLst>
          </p:nvPr>
        </p:nvGraphicFramePr>
        <p:xfrm>
          <a:off x="2535238" y="3262312"/>
          <a:ext cx="863600" cy="33178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3178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148"/>
          <p:cNvGraphicFramePr>
            <a:graphicFrameLocks noGrp="1"/>
          </p:cNvGraphicFramePr>
          <p:nvPr>
            <p:extLst>
              <p:ext uri="{D42A27DB-BD31-4B8C-83A1-F6EECF244321}">
                <p14:modId xmlns:p14="http://schemas.microsoft.com/office/powerpoint/2010/main" val="1796434486"/>
              </p:ext>
            </p:extLst>
          </p:nvPr>
        </p:nvGraphicFramePr>
        <p:xfrm>
          <a:off x="2535238" y="3862387"/>
          <a:ext cx="863600" cy="360363"/>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603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Line 28"/>
          <p:cNvSpPr>
            <a:spLocks noChangeShapeType="1"/>
          </p:cNvSpPr>
          <p:nvPr/>
        </p:nvSpPr>
        <p:spPr bwMode="auto">
          <a:xfrm>
            <a:off x="3254375" y="4083050"/>
            <a:ext cx="576263"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6" name="Group 147"/>
          <p:cNvGraphicFramePr>
            <a:graphicFrameLocks noGrp="1"/>
          </p:cNvGraphicFramePr>
          <p:nvPr>
            <p:extLst>
              <p:ext uri="{D42A27DB-BD31-4B8C-83A1-F6EECF244321}">
                <p14:modId xmlns:p14="http://schemas.microsoft.com/office/powerpoint/2010/main" val="4280500173"/>
              </p:ext>
            </p:extLst>
          </p:nvPr>
        </p:nvGraphicFramePr>
        <p:xfrm>
          <a:off x="3805238" y="3867150"/>
          <a:ext cx="863600" cy="33178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3178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146"/>
          <p:cNvGraphicFramePr>
            <a:graphicFrameLocks noGrp="1"/>
          </p:cNvGraphicFramePr>
          <p:nvPr>
            <p:extLst>
              <p:ext uri="{D42A27DB-BD31-4B8C-83A1-F6EECF244321}">
                <p14:modId xmlns:p14="http://schemas.microsoft.com/office/powerpoint/2010/main" val="436643093"/>
              </p:ext>
            </p:extLst>
          </p:nvPr>
        </p:nvGraphicFramePr>
        <p:xfrm>
          <a:off x="2535238" y="4578350"/>
          <a:ext cx="863600" cy="360362"/>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6036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 name="Line 45"/>
          <p:cNvSpPr>
            <a:spLocks noChangeShapeType="1"/>
          </p:cNvSpPr>
          <p:nvPr/>
        </p:nvSpPr>
        <p:spPr bwMode="auto">
          <a:xfrm>
            <a:off x="3254375" y="4799012"/>
            <a:ext cx="576263"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9" name="Group 145"/>
          <p:cNvGraphicFramePr>
            <a:graphicFrameLocks noGrp="1"/>
          </p:cNvGraphicFramePr>
          <p:nvPr>
            <p:extLst>
              <p:ext uri="{D42A27DB-BD31-4B8C-83A1-F6EECF244321}">
                <p14:modId xmlns:p14="http://schemas.microsoft.com/office/powerpoint/2010/main" val="3078698840"/>
              </p:ext>
            </p:extLst>
          </p:nvPr>
        </p:nvGraphicFramePr>
        <p:xfrm>
          <a:off x="3805238" y="4583112"/>
          <a:ext cx="863600" cy="336550"/>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365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144"/>
          <p:cNvGraphicFramePr>
            <a:graphicFrameLocks noGrp="1"/>
          </p:cNvGraphicFramePr>
          <p:nvPr>
            <p:extLst>
              <p:ext uri="{D42A27DB-BD31-4B8C-83A1-F6EECF244321}">
                <p14:modId xmlns:p14="http://schemas.microsoft.com/office/powerpoint/2010/main" val="2147016655"/>
              </p:ext>
            </p:extLst>
          </p:nvPr>
        </p:nvGraphicFramePr>
        <p:xfrm>
          <a:off x="2535238" y="5226050"/>
          <a:ext cx="863600" cy="360362"/>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6036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1" name="Group 62"/>
          <p:cNvGraphicFramePr>
            <a:graphicFrameLocks noGrp="1"/>
          </p:cNvGraphicFramePr>
          <p:nvPr>
            <p:extLst>
              <p:ext uri="{D42A27DB-BD31-4B8C-83A1-F6EECF244321}">
                <p14:modId xmlns:p14="http://schemas.microsoft.com/office/powerpoint/2010/main" val="3429014119"/>
              </p:ext>
            </p:extLst>
          </p:nvPr>
        </p:nvGraphicFramePr>
        <p:xfrm>
          <a:off x="1069975" y="2543175"/>
          <a:ext cx="960437" cy="3024185"/>
        </p:xfrm>
        <a:graphic>
          <a:graphicData uri="http://schemas.openxmlformats.org/drawingml/2006/table">
            <a:tbl>
              <a:tblPr/>
              <a:tblGrid>
                <a:gridCol w="481012">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Line 82"/>
          <p:cNvSpPr>
            <a:spLocks noChangeShapeType="1"/>
          </p:cNvSpPr>
          <p:nvPr/>
        </p:nvSpPr>
        <p:spPr bwMode="auto">
          <a:xfrm>
            <a:off x="1789113" y="3478212"/>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Line 83"/>
          <p:cNvSpPr>
            <a:spLocks noChangeShapeType="1"/>
          </p:cNvSpPr>
          <p:nvPr/>
        </p:nvSpPr>
        <p:spPr bwMode="auto">
          <a:xfrm>
            <a:off x="1887538" y="408305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84"/>
          <p:cNvSpPr>
            <a:spLocks noChangeShapeType="1"/>
          </p:cNvSpPr>
          <p:nvPr/>
        </p:nvSpPr>
        <p:spPr bwMode="auto">
          <a:xfrm>
            <a:off x="1887538" y="473075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5" name="Line 85"/>
          <p:cNvSpPr>
            <a:spLocks noChangeShapeType="1"/>
          </p:cNvSpPr>
          <p:nvPr/>
        </p:nvSpPr>
        <p:spPr bwMode="auto">
          <a:xfrm>
            <a:off x="1814513" y="5380037"/>
            <a:ext cx="720725"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6" name="Group 86"/>
          <p:cNvGraphicFramePr>
            <a:graphicFrameLocks noGrp="1"/>
          </p:cNvGraphicFramePr>
          <p:nvPr>
            <p:extLst>
              <p:ext uri="{D42A27DB-BD31-4B8C-83A1-F6EECF244321}">
                <p14:modId xmlns:p14="http://schemas.microsoft.com/office/powerpoint/2010/main" val="33967853"/>
              </p:ext>
            </p:extLst>
          </p:nvPr>
        </p:nvGraphicFramePr>
        <p:xfrm>
          <a:off x="3806825" y="3262312"/>
          <a:ext cx="863600" cy="403225"/>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032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 name="Group 94"/>
          <p:cNvGraphicFramePr>
            <a:graphicFrameLocks noGrp="1"/>
          </p:cNvGraphicFramePr>
          <p:nvPr>
            <p:extLst>
              <p:ext uri="{D42A27DB-BD31-4B8C-83A1-F6EECF244321}">
                <p14:modId xmlns:p14="http://schemas.microsoft.com/office/powerpoint/2010/main" val="3370719341"/>
              </p:ext>
            </p:extLst>
          </p:nvPr>
        </p:nvGraphicFramePr>
        <p:xfrm>
          <a:off x="5173663" y="3219450"/>
          <a:ext cx="863600" cy="403225"/>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032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 name="Line 102"/>
          <p:cNvSpPr>
            <a:spLocks noChangeShapeType="1"/>
          </p:cNvSpPr>
          <p:nvPr/>
        </p:nvSpPr>
        <p:spPr bwMode="auto">
          <a:xfrm>
            <a:off x="3157538" y="3522662"/>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103"/>
          <p:cNvSpPr>
            <a:spLocks noChangeShapeType="1"/>
          </p:cNvSpPr>
          <p:nvPr/>
        </p:nvSpPr>
        <p:spPr bwMode="auto">
          <a:xfrm>
            <a:off x="4525963" y="347980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30" name="Group 143"/>
          <p:cNvGraphicFramePr>
            <a:graphicFrameLocks noGrp="1"/>
          </p:cNvGraphicFramePr>
          <p:nvPr>
            <p:extLst>
              <p:ext uri="{D42A27DB-BD31-4B8C-83A1-F6EECF244321}">
                <p14:modId xmlns:p14="http://schemas.microsoft.com/office/powerpoint/2010/main" val="1045871644"/>
              </p:ext>
            </p:extLst>
          </p:nvPr>
        </p:nvGraphicFramePr>
        <p:xfrm>
          <a:off x="3830638" y="5235575"/>
          <a:ext cx="863600" cy="33178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33178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 name="Line 112"/>
          <p:cNvSpPr>
            <a:spLocks noChangeShapeType="1"/>
          </p:cNvSpPr>
          <p:nvPr/>
        </p:nvSpPr>
        <p:spPr bwMode="auto">
          <a:xfrm>
            <a:off x="3254375" y="5451475"/>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32" name="Group 113"/>
          <p:cNvGraphicFramePr>
            <a:graphicFrameLocks noGrp="1"/>
          </p:cNvGraphicFramePr>
          <p:nvPr>
            <p:extLst>
              <p:ext uri="{D42A27DB-BD31-4B8C-83A1-F6EECF244321}">
                <p14:modId xmlns:p14="http://schemas.microsoft.com/office/powerpoint/2010/main" val="2271972603"/>
              </p:ext>
            </p:extLst>
          </p:nvPr>
        </p:nvGraphicFramePr>
        <p:xfrm>
          <a:off x="5102225" y="5235575"/>
          <a:ext cx="863600" cy="403225"/>
        </p:xfrm>
        <a:graphic>
          <a:graphicData uri="http://schemas.openxmlformats.org/drawingml/2006/table">
            <a:tbl>
              <a:tblPr/>
              <a:tblGrid>
                <a:gridCol w="287337">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tblGrid>
              <a:tr h="4032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 name="Line 121"/>
          <p:cNvSpPr>
            <a:spLocks noChangeShapeType="1"/>
          </p:cNvSpPr>
          <p:nvPr/>
        </p:nvSpPr>
        <p:spPr bwMode="auto">
          <a:xfrm>
            <a:off x="4452938" y="5495925"/>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Text Box 122"/>
          <p:cNvSpPr txBox="1">
            <a:spLocks noChangeArrowheads="1"/>
          </p:cNvSpPr>
          <p:nvPr/>
        </p:nvSpPr>
        <p:spPr bwMode="auto">
          <a:xfrm>
            <a:off x="349250" y="2543175"/>
            <a:ext cx="431800" cy="2992437"/>
          </a:xfrm>
          <a:prstGeom prst="rect">
            <a:avLst/>
          </a:prstGeom>
          <a:noFill/>
          <a:ln w="9525">
            <a:noFill/>
            <a:miter lim="800000"/>
            <a:headEnd/>
            <a:tailEnd/>
          </a:ln>
        </p:spPr>
        <p:txBody>
          <a:bodyPr lIns="0" tIns="0" rIns="0" bIns="0">
            <a:spAutoFit/>
          </a:bodyPr>
          <a:lstStyle/>
          <a:p>
            <a:pPr algn="ctr" fontAlgn="base">
              <a:spcBef>
                <a:spcPct val="50000"/>
              </a:spcBef>
              <a:spcAft>
                <a:spcPct val="0"/>
              </a:spcAft>
            </a:pPr>
            <a:r>
              <a:rPr kumimoji="1" lang="en-US" altLang="zh-CN" sz="2800" b="1">
                <a:solidFill>
                  <a:srgbClr val="000000"/>
                </a:solidFill>
                <a:latin typeface="Times New Roman" pitchFamily="18" charset="0"/>
                <a:ea typeface="楷体_GB2312" pitchFamily="49" charset="-122"/>
              </a:rPr>
              <a:t>0</a:t>
            </a:r>
          </a:p>
          <a:p>
            <a:pPr algn="ctr" fontAlgn="base">
              <a:spcBef>
                <a:spcPct val="50000"/>
              </a:spcBef>
              <a:spcAft>
                <a:spcPct val="0"/>
              </a:spcAft>
            </a:pPr>
            <a:r>
              <a:rPr kumimoji="1" lang="en-US" altLang="zh-CN" sz="2800" b="1">
                <a:solidFill>
                  <a:srgbClr val="000000"/>
                </a:solidFill>
                <a:latin typeface="Times New Roman" pitchFamily="18" charset="0"/>
                <a:ea typeface="楷体_GB2312" pitchFamily="49" charset="-122"/>
              </a:rPr>
              <a:t>1</a:t>
            </a:r>
          </a:p>
          <a:p>
            <a:pPr algn="ctr" fontAlgn="base">
              <a:spcBef>
                <a:spcPct val="50000"/>
              </a:spcBef>
              <a:spcAft>
                <a:spcPct val="0"/>
              </a:spcAft>
            </a:pPr>
            <a:r>
              <a:rPr kumimoji="1" lang="en-US" altLang="zh-CN" sz="2800" b="1">
                <a:solidFill>
                  <a:srgbClr val="000000"/>
                </a:solidFill>
                <a:latin typeface="Times New Roman" pitchFamily="18" charset="0"/>
                <a:ea typeface="楷体_GB2312" pitchFamily="49" charset="-122"/>
              </a:rPr>
              <a:t>2</a:t>
            </a:r>
          </a:p>
          <a:p>
            <a:pPr algn="ctr" fontAlgn="base">
              <a:spcBef>
                <a:spcPct val="50000"/>
              </a:spcBef>
              <a:spcAft>
                <a:spcPct val="0"/>
              </a:spcAft>
            </a:pPr>
            <a:r>
              <a:rPr kumimoji="1" lang="en-US" altLang="zh-CN" sz="2800" b="1">
                <a:solidFill>
                  <a:srgbClr val="000000"/>
                </a:solidFill>
                <a:latin typeface="Times New Roman" pitchFamily="18" charset="0"/>
                <a:ea typeface="楷体_GB2312" pitchFamily="49" charset="-122"/>
              </a:rPr>
              <a:t>3</a:t>
            </a:r>
          </a:p>
          <a:p>
            <a:pPr algn="ctr" fontAlgn="base">
              <a:spcBef>
                <a:spcPct val="50000"/>
              </a:spcBef>
              <a:spcAft>
                <a:spcPct val="0"/>
              </a:spcAft>
            </a:pPr>
            <a:r>
              <a:rPr kumimoji="1" lang="en-US" altLang="zh-CN" sz="2800" b="1">
                <a:solidFill>
                  <a:srgbClr val="000000"/>
                </a:solidFill>
                <a:latin typeface="Times New Roman" pitchFamily="18" charset="0"/>
                <a:ea typeface="楷体_GB2312" pitchFamily="49" charset="-122"/>
              </a:rPr>
              <a:t>4</a:t>
            </a:r>
          </a:p>
        </p:txBody>
      </p:sp>
      <p:sp>
        <p:nvSpPr>
          <p:cNvPr id="35" name="Text Box 123"/>
          <p:cNvSpPr txBox="1">
            <a:spLocks noChangeArrowheads="1"/>
          </p:cNvSpPr>
          <p:nvPr/>
        </p:nvSpPr>
        <p:spPr bwMode="auto">
          <a:xfrm>
            <a:off x="514350" y="1226403"/>
            <a:ext cx="2687638" cy="461665"/>
          </a:xfrm>
          <a:prstGeom prst="rect">
            <a:avLst/>
          </a:prstGeom>
          <a:solidFill>
            <a:srgbClr val="FFFFFF"/>
          </a:solidFill>
          <a:ln w="25400" cap="flat" cmpd="sng" algn="ctr">
            <a:solidFill>
              <a:srgbClr val="009DD9"/>
            </a:solidFill>
            <a:prstDash val="solid"/>
          </a:ln>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无向图的邻接表</a:t>
            </a:r>
            <a:endParaRPr kumimoji="1" lang="en-US" altLang="zh-CN"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endParaRPr>
          </a:p>
        </p:txBody>
      </p:sp>
      <p:sp>
        <p:nvSpPr>
          <p:cNvPr id="36" name="Text Box 124"/>
          <p:cNvSpPr txBox="1">
            <a:spLocks noChangeArrowheads="1"/>
          </p:cNvSpPr>
          <p:nvPr/>
        </p:nvSpPr>
        <p:spPr bwMode="auto">
          <a:xfrm>
            <a:off x="2582863" y="2554287"/>
            <a:ext cx="619125"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ahoma" pitchFamily="34" charset="0"/>
              </a:rPr>
              <a:t>边表</a:t>
            </a:r>
          </a:p>
        </p:txBody>
      </p:sp>
      <p:sp>
        <p:nvSpPr>
          <p:cNvPr id="37" name="Text Box 125"/>
          <p:cNvSpPr txBox="1">
            <a:spLocks noChangeArrowheads="1"/>
          </p:cNvSpPr>
          <p:nvPr/>
        </p:nvSpPr>
        <p:spPr bwMode="auto">
          <a:xfrm>
            <a:off x="1069975" y="2125662"/>
            <a:ext cx="928688"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ahoma" pitchFamily="34" charset="0"/>
              </a:rPr>
              <a:t>顶点表</a:t>
            </a:r>
          </a:p>
        </p:txBody>
      </p:sp>
      <p:sp>
        <p:nvSpPr>
          <p:cNvPr id="38" name="Line 130"/>
          <p:cNvSpPr>
            <a:spLocks noChangeShapeType="1"/>
          </p:cNvSpPr>
          <p:nvPr/>
        </p:nvSpPr>
        <p:spPr bwMode="auto">
          <a:xfrm>
            <a:off x="6989763" y="4141787"/>
            <a:ext cx="1008062" cy="936625"/>
          </a:xfrm>
          <a:prstGeom prst="line">
            <a:avLst/>
          </a:prstGeom>
          <a:noFill/>
          <a:ln w="28575">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Line 131"/>
          <p:cNvSpPr>
            <a:spLocks noChangeShapeType="1"/>
          </p:cNvSpPr>
          <p:nvPr/>
        </p:nvSpPr>
        <p:spPr bwMode="auto">
          <a:xfrm flipH="1">
            <a:off x="6916738" y="4171950"/>
            <a:ext cx="1587" cy="762000"/>
          </a:xfrm>
          <a:prstGeom prst="line">
            <a:avLst/>
          </a:prstGeom>
          <a:no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0" name="Line 132"/>
          <p:cNvSpPr>
            <a:spLocks noChangeShapeType="1"/>
          </p:cNvSpPr>
          <p:nvPr/>
        </p:nvSpPr>
        <p:spPr bwMode="auto">
          <a:xfrm>
            <a:off x="7150100" y="4010025"/>
            <a:ext cx="755650" cy="0"/>
          </a:xfrm>
          <a:prstGeom prst="line">
            <a:avLst/>
          </a:prstGeom>
          <a:no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1" name="Line 133"/>
          <p:cNvSpPr>
            <a:spLocks noChangeShapeType="1"/>
          </p:cNvSpPr>
          <p:nvPr/>
        </p:nvSpPr>
        <p:spPr bwMode="auto">
          <a:xfrm flipH="1">
            <a:off x="8140700" y="4214812"/>
            <a:ext cx="0" cy="719138"/>
          </a:xfrm>
          <a:prstGeom prst="line">
            <a:avLst/>
          </a:prstGeom>
          <a:no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2" name="Oval 134"/>
          <p:cNvSpPr>
            <a:spLocks noChangeArrowheads="1"/>
          </p:cNvSpPr>
          <p:nvPr/>
        </p:nvSpPr>
        <p:spPr bwMode="auto">
          <a:xfrm>
            <a:off x="6700838" y="3786187"/>
            <a:ext cx="458787" cy="466725"/>
          </a:xfrm>
          <a:prstGeom prst="ellipse">
            <a:avLst/>
          </a:prstGeom>
          <a:solidFill>
            <a:srgbClr val="DBF5F9"/>
          </a:solidFill>
          <a:ln w="28575" cap="rnd" algn="ctr">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3" name="Text Box 135"/>
          <p:cNvSpPr txBox="1">
            <a:spLocks noChangeArrowheads="1"/>
          </p:cNvSpPr>
          <p:nvPr/>
        </p:nvSpPr>
        <p:spPr bwMode="auto">
          <a:xfrm>
            <a:off x="6629400" y="3816350"/>
            <a:ext cx="647700"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000000"/>
                </a:solidFill>
                <a:latin typeface="Times New Roman" pitchFamily="18" charset="0"/>
                <a:ea typeface="黑体" pitchFamily="2" charset="-122"/>
              </a:rPr>
              <a:t> V1</a:t>
            </a:r>
          </a:p>
        </p:txBody>
      </p:sp>
      <p:sp>
        <p:nvSpPr>
          <p:cNvPr id="44" name="Oval 136"/>
          <p:cNvSpPr>
            <a:spLocks noChangeArrowheads="1"/>
          </p:cNvSpPr>
          <p:nvPr/>
        </p:nvSpPr>
        <p:spPr bwMode="auto">
          <a:xfrm>
            <a:off x="7840663" y="4922837"/>
            <a:ext cx="458787" cy="466725"/>
          </a:xfrm>
          <a:prstGeom prst="ellipse">
            <a:avLst/>
          </a:prstGeom>
          <a:solidFill>
            <a:srgbClr val="DBF5F9"/>
          </a:solidFill>
          <a:ln w="28575" cap="rnd" algn="ctr">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5" name="Oval 137"/>
          <p:cNvSpPr>
            <a:spLocks noChangeArrowheads="1"/>
          </p:cNvSpPr>
          <p:nvPr/>
        </p:nvSpPr>
        <p:spPr bwMode="auto">
          <a:xfrm>
            <a:off x="6697663" y="4922837"/>
            <a:ext cx="458787" cy="466725"/>
          </a:xfrm>
          <a:prstGeom prst="ellipse">
            <a:avLst/>
          </a:prstGeom>
          <a:solidFill>
            <a:srgbClr val="DBF5F9"/>
          </a:solidFill>
          <a:ln w="28575" cap="rnd" algn="ctr">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6" name="Text Box 138"/>
          <p:cNvSpPr txBox="1">
            <a:spLocks noChangeArrowheads="1"/>
          </p:cNvSpPr>
          <p:nvPr/>
        </p:nvSpPr>
        <p:spPr bwMode="auto">
          <a:xfrm>
            <a:off x="6630988" y="4962525"/>
            <a:ext cx="647700"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000000"/>
                </a:solidFill>
                <a:latin typeface="Times New Roman" pitchFamily="18" charset="0"/>
                <a:ea typeface="黑体" pitchFamily="2" charset="-122"/>
              </a:rPr>
              <a:t> V3</a:t>
            </a:r>
          </a:p>
        </p:txBody>
      </p:sp>
      <p:sp>
        <p:nvSpPr>
          <p:cNvPr id="47" name="Oval 139"/>
          <p:cNvSpPr>
            <a:spLocks noChangeArrowheads="1"/>
          </p:cNvSpPr>
          <p:nvPr/>
        </p:nvSpPr>
        <p:spPr bwMode="auto">
          <a:xfrm>
            <a:off x="7834313" y="3781425"/>
            <a:ext cx="468312" cy="466725"/>
          </a:xfrm>
          <a:prstGeom prst="ellipse">
            <a:avLst/>
          </a:prstGeom>
          <a:solidFill>
            <a:srgbClr val="DBF5F9"/>
          </a:solidFill>
          <a:ln w="28575" cap="rnd">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8" name="Text Box 140"/>
          <p:cNvSpPr txBox="1">
            <a:spLocks noChangeArrowheads="1"/>
          </p:cNvSpPr>
          <p:nvPr/>
        </p:nvSpPr>
        <p:spPr bwMode="auto">
          <a:xfrm>
            <a:off x="7780338" y="3817937"/>
            <a:ext cx="647700"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000000"/>
                </a:solidFill>
                <a:latin typeface="Times New Roman" pitchFamily="18" charset="0"/>
                <a:ea typeface="黑体" pitchFamily="2" charset="-122"/>
              </a:rPr>
              <a:t> V2</a:t>
            </a:r>
          </a:p>
        </p:txBody>
      </p:sp>
      <p:sp>
        <p:nvSpPr>
          <p:cNvPr id="49" name="Line 141"/>
          <p:cNvSpPr>
            <a:spLocks noChangeShapeType="1"/>
          </p:cNvSpPr>
          <p:nvPr/>
        </p:nvSpPr>
        <p:spPr bwMode="auto">
          <a:xfrm>
            <a:off x="7134225" y="5214937"/>
            <a:ext cx="719138" cy="0"/>
          </a:xfrm>
          <a:prstGeom prst="line">
            <a:avLst/>
          </a:prstGeom>
          <a:noFill/>
          <a:ln w="28575">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Text Box 142"/>
          <p:cNvSpPr txBox="1">
            <a:spLocks noChangeArrowheads="1"/>
          </p:cNvSpPr>
          <p:nvPr/>
        </p:nvSpPr>
        <p:spPr bwMode="auto">
          <a:xfrm>
            <a:off x="7781925" y="4962525"/>
            <a:ext cx="647700"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zh-CN" sz="2000" b="1">
                <a:solidFill>
                  <a:srgbClr val="000000"/>
                </a:solidFill>
                <a:latin typeface="Times New Roman" pitchFamily="18" charset="0"/>
                <a:ea typeface="黑体" pitchFamily="2" charset="-122"/>
              </a:rPr>
              <a:t> V4</a:t>
            </a:r>
          </a:p>
        </p:txBody>
      </p:sp>
      <p:sp>
        <p:nvSpPr>
          <p:cNvPr id="51" name="Text Box 106"/>
          <p:cNvSpPr txBox="1">
            <a:spLocks noChangeArrowheads="1"/>
          </p:cNvSpPr>
          <p:nvPr/>
        </p:nvSpPr>
        <p:spPr bwMode="auto">
          <a:xfrm>
            <a:off x="457994" y="5655200"/>
            <a:ext cx="8135938" cy="1138773"/>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顶点的度</a:t>
            </a:r>
            <a:r>
              <a:rPr kumimoji="1"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：第</a:t>
            </a:r>
            <a:r>
              <a:rPr kumimoji="1" lang="en-US" altLang="zh-CN" sz="2000" b="1" i="0" u="none" strike="noStrike" kern="0" cap="none" spc="0" normalizeH="0" baseline="0" noProof="0" dirty="0" err="1">
                <a:ln>
                  <a:noFill/>
                </a:ln>
                <a:solidFill>
                  <a:srgbClr val="0000FF"/>
                </a:solidFill>
                <a:effectLst/>
                <a:uLnTx/>
                <a:uFillTx/>
                <a:latin typeface="宋体" pitchFamily="2" charset="-122"/>
                <a:ea typeface="宋体" pitchFamily="2" charset="-122"/>
                <a:cs typeface="+mn-cs"/>
              </a:rPr>
              <a:t>i</a:t>
            </a:r>
            <a:r>
              <a:rPr kumimoji="1"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个顶点的边链表结点个数之和； </a:t>
            </a:r>
          </a:p>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图的总度数：</a:t>
            </a:r>
            <a:r>
              <a:rPr kumimoji="1"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所有边链表结点个数之和；</a:t>
            </a:r>
            <a:endParaRPr kumimoji="1" lang="en-US" altLang="zh-CN" sz="2000" b="1" i="0" u="none" strike="noStrike" kern="0" cap="none" spc="0" normalizeH="0" baseline="0" noProof="0" dirty="0">
              <a:ln>
                <a:noFill/>
              </a:ln>
              <a:solidFill>
                <a:srgbClr val="FF0000"/>
              </a:solidFill>
              <a:effectLst/>
              <a:uLnTx/>
              <a:uFillTx/>
              <a:latin typeface="宋体" pitchFamily="2" charset="-122"/>
              <a:ea typeface="宋体" pitchFamily="2" charset="-122"/>
              <a:cs typeface="+mn-cs"/>
            </a:endParaRPr>
          </a:p>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图的边数：</a:t>
            </a:r>
            <a:r>
              <a:rPr kumimoji="1" lang="zh-CN" altLang="en-US" sz="2000" b="1" i="0" u="none" strike="noStrike" kern="0" cap="none" spc="0" normalizeH="0" baseline="0" noProof="0" dirty="0">
                <a:ln>
                  <a:noFill/>
                </a:ln>
                <a:solidFill>
                  <a:srgbClr val="0000FF"/>
                </a:solidFill>
                <a:effectLst/>
                <a:uLnTx/>
                <a:uFillTx/>
                <a:latin typeface="宋体" pitchFamily="2" charset="-122"/>
                <a:ea typeface="宋体" pitchFamily="2" charset="-122"/>
                <a:cs typeface="+mn-cs"/>
              </a:rPr>
              <a:t>所有边链表结点个数之和的一半。</a:t>
            </a:r>
          </a:p>
        </p:txBody>
      </p:sp>
    </p:spTree>
    <p:extLst>
      <p:ext uri="{BB962C8B-B14F-4D97-AF65-F5344CB8AC3E}">
        <p14:creationId xmlns:p14="http://schemas.microsoft.com/office/powerpoint/2010/main" val="275612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0132"/>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4837DA31-9184-4684-A95D-1B4BD7F4E94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3"/>
          <p:cNvSpPr txBox="1">
            <a:spLocks noChangeArrowheads="1"/>
          </p:cNvSpPr>
          <p:nvPr/>
        </p:nvSpPr>
        <p:spPr bwMode="auto">
          <a:xfrm>
            <a:off x="1042987" y="1814512"/>
            <a:ext cx="38862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dirty="0">
                <a:solidFill>
                  <a:srgbClr val="000000"/>
                </a:solidFill>
                <a:latin typeface="宋体" charset="-122"/>
              </a:rPr>
              <a:t>邻接表的定义分两部分：</a:t>
            </a:r>
          </a:p>
        </p:txBody>
      </p:sp>
      <p:sp>
        <p:nvSpPr>
          <p:cNvPr id="14" name="AutoShape 14"/>
          <p:cNvSpPr>
            <a:spLocks/>
          </p:cNvSpPr>
          <p:nvPr/>
        </p:nvSpPr>
        <p:spPr bwMode="auto">
          <a:xfrm>
            <a:off x="4995862" y="1633537"/>
            <a:ext cx="76200" cy="914400"/>
          </a:xfrm>
          <a:prstGeom prst="leftBrace">
            <a:avLst>
              <a:gd name="adj1" fmla="val 100000"/>
              <a:gd name="adj2" fmla="val 50000"/>
            </a:avLst>
          </a:prstGeom>
          <a:noFill/>
          <a:ln w="22225">
            <a:solidFill>
              <a:srgbClr val="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5" name="Text Box 15"/>
          <p:cNvSpPr txBox="1">
            <a:spLocks noChangeArrowheads="1"/>
          </p:cNvSpPr>
          <p:nvPr/>
        </p:nvSpPr>
        <p:spPr bwMode="auto">
          <a:xfrm>
            <a:off x="5216525" y="1512887"/>
            <a:ext cx="1557337" cy="1600200"/>
          </a:xfrm>
          <a:prstGeom prst="rect">
            <a:avLst/>
          </a:prstGeom>
          <a:noFill/>
          <a:ln w="9525">
            <a:noFill/>
            <a:miter lim="800000"/>
            <a:headEnd/>
            <a:tailEnd/>
          </a:ln>
        </p:spPr>
        <p:txBody>
          <a:bodyPr>
            <a:spAutoFit/>
          </a:bodyPr>
          <a:lstStyle/>
          <a:p>
            <a:pPr fontAlgn="base">
              <a:spcBef>
                <a:spcPct val="25000"/>
              </a:spcBef>
              <a:spcAft>
                <a:spcPct val="0"/>
              </a:spcAft>
            </a:pPr>
            <a:r>
              <a:rPr kumimoji="1" lang="zh-CN" altLang="en-US" sz="2800" b="1">
                <a:solidFill>
                  <a:srgbClr val="000000"/>
                </a:solidFill>
                <a:latin typeface="宋体" charset="-122"/>
              </a:rPr>
              <a:t>顶点表</a:t>
            </a:r>
            <a:endParaRPr kumimoji="1" lang="en-US" altLang="zh-CN" sz="2800" b="1">
              <a:solidFill>
                <a:srgbClr val="000000"/>
              </a:solidFill>
              <a:latin typeface="宋体" charset="-122"/>
            </a:endParaRPr>
          </a:p>
          <a:p>
            <a:pPr fontAlgn="base">
              <a:spcBef>
                <a:spcPct val="25000"/>
              </a:spcBef>
              <a:spcAft>
                <a:spcPct val="0"/>
              </a:spcAft>
            </a:pPr>
            <a:r>
              <a:rPr kumimoji="1" lang="zh-CN" altLang="en-US" sz="2800" b="1">
                <a:solidFill>
                  <a:srgbClr val="000000"/>
                </a:solidFill>
                <a:latin typeface="宋体" charset="-122"/>
              </a:rPr>
              <a:t>边链表</a:t>
            </a:r>
          </a:p>
          <a:p>
            <a:pPr fontAlgn="base">
              <a:spcBef>
                <a:spcPct val="25000"/>
              </a:spcBef>
              <a:spcAft>
                <a:spcPct val="0"/>
              </a:spcAft>
            </a:pPr>
            <a:endParaRPr kumimoji="1" lang="zh-CN" altLang="en-US" sz="2800" b="1">
              <a:solidFill>
                <a:srgbClr val="000000"/>
              </a:solidFill>
              <a:latin typeface="宋体" charset="-122"/>
            </a:endParaRPr>
          </a:p>
        </p:txBody>
      </p:sp>
      <p:graphicFrame>
        <p:nvGraphicFramePr>
          <p:cNvPr id="16" name="Group 18"/>
          <p:cNvGraphicFramePr>
            <a:graphicFrameLocks noGrp="1"/>
          </p:cNvGraphicFramePr>
          <p:nvPr>
            <p:extLst>
              <p:ext uri="{D42A27DB-BD31-4B8C-83A1-F6EECF244321}">
                <p14:modId xmlns:p14="http://schemas.microsoft.com/office/powerpoint/2010/main" val="2381501064"/>
              </p:ext>
            </p:extLst>
          </p:nvPr>
        </p:nvGraphicFramePr>
        <p:xfrm>
          <a:off x="2654300" y="3084512"/>
          <a:ext cx="2951162" cy="576263"/>
        </p:xfrm>
        <a:graphic>
          <a:graphicData uri="http://schemas.openxmlformats.org/drawingml/2006/table">
            <a:tbl>
              <a:tblPr/>
              <a:tblGrid>
                <a:gridCol w="1295400">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tblGrid>
              <a:tr h="5762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   data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err="1">
                          <a:ln>
                            <a:noFill/>
                          </a:ln>
                          <a:solidFill>
                            <a:schemeClr val="tx1"/>
                          </a:solidFill>
                          <a:effectLst/>
                          <a:latin typeface="Times New Roman" pitchFamily="18" charset="0"/>
                          <a:ea typeface="楷体_GB2312" pitchFamily="49" charset="-122"/>
                        </a:rPr>
                        <a:t>firstarc</a:t>
                      </a:r>
                      <a:endPar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 name="矩形 9"/>
          <p:cNvSpPr>
            <a:spLocks noChangeArrowheads="1"/>
          </p:cNvSpPr>
          <p:nvPr/>
        </p:nvSpPr>
        <p:spPr bwMode="auto">
          <a:xfrm>
            <a:off x="3709987" y="2513012"/>
            <a:ext cx="1112838" cy="461963"/>
          </a:xfrm>
          <a:prstGeom prst="rect">
            <a:avLst/>
          </a:prstGeom>
          <a:noFill/>
          <a:ln w="9525">
            <a:noFill/>
            <a:miter lim="800000"/>
            <a:headEnd/>
            <a:tailEnd/>
          </a:ln>
        </p:spPr>
        <p:txBody>
          <a:bodyPr wrap="none">
            <a:spAutoFit/>
          </a:bodyPr>
          <a:lstStyle/>
          <a:p>
            <a:pPr fontAlgn="base">
              <a:spcBef>
                <a:spcPct val="25000"/>
              </a:spcBef>
              <a:spcAft>
                <a:spcPct val="0"/>
              </a:spcAft>
            </a:pPr>
            <a:r>
              <a:rPr kumimoji="1" lang="zh-CN" altLang="en-US" sz="2400" b="1">
                <a:solidFill>
                  <a:srgbClr val="000000"/>
                </a:solidFill>
                <a:latin typeface="宋体" charset="-122"/>
              </a:rPr>
              <a:t>顶点表</a:t>
            </a:r>
            <a:endParaRPr kumimoji="1" lang="en-US" altLang="zh-CN" sz="2400" b="1">
              <a:solidFill>
                <a:srgbClr val="000000"/>
              </a:solidFill>
              <a:latin typeface="宋体" charset="-122"/>
            </a:endParaRPr>
          </a:p>
        </p:txBody>
      </p:sp>
      <p:sp>
        <p:nvSpPr>
          <p:cNvPr id="18" name="Text Box 2"/>
          <p:cNvSpPr txBox="1">
            <a:spLocks noChangeArrowheads="1"/>
          </p:cNvSpPr>
          <p:nvPr/>
        </p:nvSpPr>
        <p:spPr bwMode="auto">
          <a:xfrm>
            <a:off x="533400" y="4062412"/>
            <a:ext cx="7993062" cy="2185988"/>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顶点表的存储类型：</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typedef struct </a:t>
            </a:r>
            <a:r>
              <a:rPr lang="en-US" altLang="zh-CN" sz="2800" kern="0" dirty="0">
                <a:solidFill>
                  <a:srgbClr val="000000"/>
                </a:solidFill>
              </a:rPr>
              <a:t>V</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node {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vertextype</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data;</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顶点信息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Arcnode</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firstarc</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指向第一条依附该顶点的弧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VNode</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AdjList</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[MAX_VERTEX_NUM]; </a:t>
            </a:r>
          </a:p>
        </p:txBody>
      </p:sp>
      <p:sp>
        <p:nvSpPr>
          <p:cNvPr id="19" name="TextBox 18">
            <a:extLst>
              <a:ext uri="{FF2B5EF4-FFF2-40B4-BE49-F238E27FC236}">
                <a16:creationId xmlns:a16="http://schemas.microsoft.com/office/drawing/2014/main" id="{741AFC00-C69E-4843-8F5A-A1B104335C83}"/>
              </a:ext>
            </a:extLst>
          </p:cNvPr>
          <p:cNvSpPr txBox="1"/>
          <p:nvPr/>
        </p:nvSpPr>
        <p:spPr>
          <a:xfrm>
            <a:off x="4539427" y="3736975"/>
            <a:ext cx="3950940" cy="923330"/>
          </a:xfrm>
          <a:prstGeom prst="rect">
            <a:avLst/>
          </a:prstGeom>
          <a:solidFill>
            <a:schemeClr val="bg1"/>
          </a:solidFill>
          <a:ln w="19050">
            <a:solidFill>
              <a:srgbClr val="00B050"/>
            </a:solidFill>
          </a:ln>
        </p:spPr>
        <p:txBody>
          <a:bodyPr wrap="square" rtlCol="0">
            <a:spAutoFit/>
          </a:bodyPr>
          <a:lstStyle/>
          <a:p>
            <a:r>
              <a:rPr lang="zh-CN" altLang="en-US" b="1" dirty="0">
                <a:solidFill>
                  <a:srgbClr val="FF0000"/>
                </a:solidFill>
                <a:latin typeface="SimSun" panose="02010600030101010101" pitchFamily="2" charset="-122"/>
                <a:ea typeface="SimSun" panose="02010600030101010101" pitchFamily="2" charset="-122"/>
              </a:rPr>
              <a:t>一个顶点定义一个顶点表，然后可以用顺序存储的形式存储所有顶点，以便随机访问任一顶点的链表。</a:t>
            </a:r>
          </a:p>
        </p:txBody>
      </p:sp>
    </p:spTree>
    <p:extLst>
      <p:ext uri="{BB962C8B-B14F-4D97-AF65-F5344CB8AC3E}">
        <p14:creationId xmlns:p14="http://schemas.microsoft.com/office/powerpoint/2010/main" val="8627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4660" y="10541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1A99DB1B-8EE2-4F07-828C-2AD079A6C92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5"/>
          <p:cNvSpPr txBox="1">
            <a:spLocks noChangeArrowheads="1"/>
          </p:cNvSpPr>
          <p:nvPr/>
        </p:nvSpPr>
        <p:spPr bwMode="auto">
          <a:xfrm>
            <a:off x="518160" y="3095624"/>
            <a:ext cx="8102600" cy="3046413"/>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#define MAX_VERTEX_NUM 20</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边表的存储类型：</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typedef</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struct</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ArcNode</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int</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adjvex</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该弧所指向的顶点的位置</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struct</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ArcNode</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nextarc</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指向下一条弧的指针</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rgbClr val="FF0000"/>
                </a:solidFill>
                <a:effectLst/>
                <a:uLnTx/>
                <a:uFillTx/>
                <a:latin typeface="Times New Roman" pitchFamily="18" charset="0"/>
                <a:ea typeface="宋体" pitchFamily="2" charset="-122"/>
                <a:cs typeface="+mn-cs"/>
              </a:rPr>
              <a:t>infoType</a:t>
            </a:r>
            <a:r>
              <a:rPr kumimoji="1" lang="en-US" altLang="zh-CN" sz="28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   *info;</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可以存储图中边的权值</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err="1">
                <a:ln>
                  <a:noFill/>
                </a:ln>
                <a:solidFill>
                  <a:srgbClr val="000000"/>
                </a:solidFill>
                <a:effectLst/>
                <a:uLnTx/>
                <a:uFillTx/>
                <a:latin typeface="Times New Roman" pitchFamily="18" charset="0"/>
                <a:ea typeface="宋体" pitchFamily="2" charset="-122"/>
                <a:cs typeface="+mn-cs"/>
              </a:rPr>
              <a:t>ArcNode</a:t>
            </a:r>
            <a:r>
              <a:rPr kumimoji="1" lang="en-US" altLang="zh-CN" sz="24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graphicFrame>
        <p:nvGraphicFramePr>
          <p:cNvPr id="20" name="Group 3"/>
          <p:cNvGraphicFramePr>
            <a:graphicFrameLocks noGrp="1"/>
          </p:cNvGraphicFramePr>
          <p:nvPr>
            <p:extLst>
              <p:ext uri="{D42A27DB-BD31-4B8C-83A1-F6EECF244321}">
                <p14:modId xmlns:p14="http://schemas.microsoft.com/office/powerpoint/2010/main" val="510567732"/>
              </p:ext>
            </p:extLst>
          </p:nvPr>
        </p:nvGraphicFramePr>
        <p:xfrm>
          <a:off x="1305243" y="2186781"/>
          <a:ext cx="5259387" cy="550863"/>
        </p:xfrm>
        <a:graphic>
          <a:graphicData uri="http://schemas.openxmlformats.org/drawingml/2006/table">
            <a:tbl>
              <a:tblPr/>
              <a:tblGrid>
                <a:gridCol w="1752600">
                  <a:extLst>
                    <a:ext uri="{9D8B030D-6E8A-4147-A177-3AD203B41FA5}">
                      <a16:colId xmlns:a16="http://schemas.microsoft.com/office/drawing/2014/main" val="20000"/>
                    </a:ext>
                  </a:extLst>
                </a:gridCol>
                <a:gridCol w="1992312">
                  <a:extLst>
                    <a:ext uri="{9D8B030D-6E8A-4147-A177-3AD203B41FA5}">
                      <a16:colId xmlns:a16="http://schemas.microsoft.com/office/drawing/2014/main" val="20001"/>
                    </a:ext>
                  </a:extLst>
                </a:gridCol>
                <a:gridCol w="1514475">
                  <a:extLst>
                    <a:ext uri="{9D8B030D-6E8A-4147-A177-3AD203B41FA5}">
                      <a16:colId xmlns:a16="http://schemas.microsoft.com/office/drawing/2014/main" val="20002"/>
                    </a:ext>
                  </a:extLst>
                </a:gridCol>
              </a:tblGrid>
              <a:tr h="5508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 </a:t>
                      </a:r>
                      <a:r>
                        <a:rPr kumimoji="0" lang="en-US" altLang="zh-CN" sz="2400" b="1" i="0" u="none" strike="noStrike" cap="none" normalizeH="0" baseline="0" dirty="0" err="1">
                          <a:ln>
                            <a:noFill/>
                          </a:ln>
                          <a:solidFill>
                            <a:srgbClr val="0000FF"/>
                          </a:solidFill>
                          <a:effectLst/>
                          <a:latin typeface="Times New Roman" pitchFamily="18" charset="0"/>
                          <a:ea typeface="宋体" pitchFamily="2" charset="-122"/>
                        </a:rPr>
                        <a:t>adjvex</a:t>
                      </a:r>
                      <a:endParaRPr kumimoji="0" lang="en-US" altLang="zh-CN" sz="24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rgbClr val="0000FF"/>
                          </a:solidFill>
                          <a:effectLst/>
                          <a:latin typeface="Times New Roman" pitchFamily="18" charset="0"/>
                          <a:ea typeface="宋体" pitchFamily="2" charset="-122"/>
                        </a:rPr>
                        <a:t> nextarc</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info</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Text Box 16"/>
          <p:cNvSpPr txBox="1">
            <a:spLocks noChangeArrowheads="1"/>
          </p:cNvSpPr>
          <p:nvPr/>
        </p:nvSpPr>
        <p:spPr bwMode="auto">
          <a:xfrm>
            <a:off x="3253105" y="1604168"/>
            <a:ext cx="1295400" cy="523875"/>
          </a:xfrm>
          <a:prstGeom prst="rect">
            <a:avLst/>
          </a:prstGeom>
          <a:noFill/>
          <a:ln w="9525">
            <a:noFill/>
            <a:miter lim="800000"/>
            <a:headEnd/>
            <a:tailEnd/>
          </a:ln>
        </p:spPr>
        <p:txBody>
          <a:bodyPr>
            <a:spAutoFit/>
          </a:bodyPr>
          <a:lstStyle/>
          <a:p>
            <a:pPr algn="just" fontAlgn="base">
              <a:spcBef>
                <a:spcPct val="30000"/>
              </a:spcBef>
              <a:spcAft>
                <a:spcPct val="0"/>
              </a:spcAft>
            </a:pPr>
            <a:r>
              <a:rPr kumimoji="1" lang="zh-CN" altLang="en-US" sz="2800" b="1">
                <a:solidFill>
                  <a:srgbClr val="000000"/>
                </a:solidFill>
                <a:latin typeface="Times New Roman" pitchFamily="18" charset="0"/>
              </a:rPr>
              <a:t>边链表</a:t>
            </a:r>
          </a:p>
        </p:txBody>
      </p:sp>
    </p:spTree>
    <p:extLst>
      <p:ext uri="{BB962C8B-B14F-4D97-AF65-F5344CB8AC3E}">
        <p14:creationId xmlns:p14="http://schemas.microsoft.com/office/powerpoint/2010/main" val="35424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4660" y="10541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1A99DB1B-8EE2-4F07-828C-2AD079A6C92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5">
            <a:extLst>
              <a:ext uri="{FF2B5EF4-FFF2-40B4-BE49-F238E27FC236}">
                <a16:creationId xmlns:a16="http://schemas.microsoft.com/office/drawing/2014/main" id="{8C3D9618-5973-D546-B959-7F74ADA189CA}"/>
              </a:ext>
            </a:extLst>
          </p:cNvPr>
          <p:cNvSpPr txBox="1">
            <a:spLocks noChangeArrowheads="1"/>
          </p:cNvSpPr>
          <p:nvPr/>
        </p:nvSpPr>
        <p:spPr bwMode="auto">
          <a:xfrm>
            <a:off x="584868" y="2026109"/>
            <a:ext cx="8102600" cy="2616101"/>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宋体" pitchFamily="2" charset="-122"/>
                <a:cs typeface="+mn-cs"/>
              </a:rPr>
              <a:t>图的存储：</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typedef struct{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chemeClr val="tx1"/>
                </a:solidFill>
                <a:effectLst/>
                <a:uLnTx/>
                <a:uFillTx/>
                <a:latin typeface="Times New Roman" pitchFamily="18" charset="0"/>
                <a:ea typeface="宋体" pitchFamily="2" charset="-122"/>
                <a:cs typeface="+mn-cs"/>
              </a:rPr>
              <a:t>AdjList</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vertices;                         </a:t>
            </a:r>
            <a:endParaRPr kumimoji="1" lang="zh-CN" altLang="en-US"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int</a:t>
            </a:r>
            <a:r>
              <a:rPr kumimoji="1" lang="zh-CN" altLang="en-US"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chemeClr val="tx1"/>
                </a:solidFill>
                <a:effectLst/>
                <a:uLnTx/>
                <a:uFillTx/>
                <a:latin typeface="Times New Roman" pitchFamily="18" charset="0"/>
                <a:ea typeface="宋体" pitchFamily="2" charset="-122"/>
                <a:cs typeface="+mn-cs"/>
              </a:rPr>
              <a:t>vexnum</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a:t>
            </a:r>
            <a:r>
              <a:rPr kumimoji="1" lang="zh-CN" altLang="en-US"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err="1">
                <a:ln>
                  <a:noFill/>
                </a:ln>
                <a:solidFill>
                  <a:schemeClr val="tx1"/>
                </a:solidFill>
                <a:effectLst/>
                <a:uLnTx/>
                <a:uFillTx/>
                <a:latin typeface="Times New Roman" pitchFamily="18" charset="0"/>
                <a:ea typeface="宋体" pitchFamily="2" charset="-122"/>
                <a:cs typeface="+mn-cs"/>
              </a:rPr>
              <a:t>arcnum</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图的当前顶点数和弧数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int</a:t>
            </a:r>
            <a:r>
              <a:rPr kumimoji="1" lang="zh-CN" altLang="en-US"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8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kind;                  </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lang="zh-CN" altLang="en-US" sz="2400" kern="0" dirty="0">
                <a:solidFill>
                  <a:schemeClr val="tx1"/>
                </a:solidFill>
              </a:rPr>
              <a:t>图的种类</a:t>
            </a:r>
            <a:endParaRPr kumimoji="1" lang="zh-CN" altLang="en-US" sz="2400" b="1" i="0" u="none" strike="noStrike" kern="0" cap="none" spc="0" normalizeH="0" baseline="0" noProof="0" dirty="0">
              <a:ln>
                <a:noFill/>
              </a:ln>
              <a:solidFill>
                <a:schemeClr val="tx1"/>
              </a:solidFill>
              <a:effectLst/>
              <a:uLnTx/>
              <a:uFillTx/>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 </a:t>
            </a:r>
            <a:r>
              <a:rPr kumimoji="1" lang="en-US" altLang="zh-CN" sz="2400" b="1" i="0" u="none" strike="noStrike" kern="0" cap="none" spc="0" normalizeH="0" baseline="0" noProof="0" dirty="0" err="1">
                <a:ln>
                  <a:noFill/>
                </a:ln>
                <a:solidFill>
                  <a:schemeClr val="tx1"/>
                </a:solidFill>
                <a:effectLst/>
                <a:uLnTx/>
                <a:uFillTx/>
                <a:latin typeface="Times New Roman" pitchFamily="18" charset="0"/>
                <a:ea typeface="宋体" pitchFamily="2" charset="-122"/>
                <a:cs typeface="+mn-cs"/>
              </a:rPr>
              <a:t>ALGraph</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宋体" pitchFamily="2" charset="-122"/>
                <a:cs typeface="+mn-cs"/>
              </a:rPr>
              <a:t>;</a:t>
            </a:r>
          </a:p>
        </p:txBody>
      </p:sp>
      <p:sp>
        <p:nvSpPr>
          <p:cNvPr id="12" name="Text Box 106">
            <a:extLst>
              <a:ext uri="{FF2B5EF4-FFF2-40B4-BE49-F238E27FC236}">
                <a16:creationId xmlns:a16="http://schemas.microsoft.com/office/drawing/2014/main" id="{B0A15121-B5C7-5D4F-BF9A-5CBC587A3B1C}"/>
              </a:ext>
            </a:extLst>
          </p:cNvPr>
          <p:cNvSpPr txBox="1">
            <a:spLocks noChangeArrowheads="1"/>
          </p:cNvSpPr>
          <p:nvPr/>
        </p:nvSpPr>
        <p:spPr bwMode="auto">
          <a:xfrm>
            <a:off x="685800" y="4868881"/>
            <a:ext cx="7772400" cy="1200329"/>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CN" sz="2400" b="1" i="0" u="none" strike="noStrike" kern="0" cap="none" spc="0" normalizeH="0" baseline="0" noProof="0" dirty="0">
                <a:ln>
                  <a:noFill/>
                </a:ln>
                <a:solidFill>
                  <a:srgbClr val="FF0000"/>
                </a:solidFill>
                <a:effectLst/>
                <a:uLnTx/>
                <a:uFillTx/>
                <a:latin typeface="宋体" pitchFamily="2" charset="-122"/>
                <a:ea typeface="宋体" pitchFamily="2" charset="-122"/>
                <a:cs typeface="+mn-cs"/>
              </a:rPr>
              <a:t>对于</a:t>
            </a:r>
            <a:r>
              <a:rPr lang="zh-CN" altLang="en-US" sz="2400" kern="0" noProof="0" dirty="0">
                <a:solidFill>
                  <a:srgbClr val="FF0000"/>
                </a:solidFill>
                <a:latin typeface="宋体" pitchFamily="2" charset="-122"/>
              </a:rPr>
              <a:t>无向图，如果有</a:t>
            </a:r>
            <a:r>
              <a:rPr lang="en-US" altLang="zh-CN" sz="2400" kern="0" noProof="0" dirty="0">
                <a:solidFill>
                  <a:srgbClr val="FF0000"/>
                </a:solidFill>
                <a:latin typeface="宋体" pitchFamily="2" charset="-122"/>
              </a:rPr>
              <a:t>n</a:t>
            </a:r>
            <a:r>
              <a:rPr lang="zh-CN" altLang="en-US" sz="2400" kern="0" noProof="0" dirty="0">
                <a:solidFill>
                  <a:srgbClr val="FF0000"/>
                </a:solidFill>
                <a:latin typeface="宋体" pitchFamily="2" charset="-122"/>
              </a:rPr>
              <a:t>个顶点，</a:t>
            </a:r>
            <a:r>
              <a:rPr lang="en-US" altLang="zh-CN" sz="2400" kern="0" noProof="0" dirty="0">
                <a:solidFill>
                  <a:srgbClr val="FF0000"/>
                </a:solidFill>
                <a:latin typeface="宋体" pitchFamily="2" charset="-122"/>
              </a:rPr>
              <a:t>e</a:t>
            </a:r>
            <a:r>
              <a:rPr lang="zh-CN" altLang="en-US" sz="2400" kern="0" noProof="0" dirty="0">
                <a:solidFill>
                  <a:srgbClr val="FF0000"/>
                </a:solidFill>
                <a:latin typeface="宋体" pitchFamily="2" charset="-122"/>
              </a:rPr>
              <a:t>条边，则邻接表需要</a:t>
            </a:r>
            <a:r>
              <a:rPr lang="en-US" altLang="zh-CN" sz="2400" kern="0" noProof="0" dirty="0">
                <a:solidFill>
                  <a:srgbClr val="FF0000"/>
                </a:solidFill>
                <a:latin typeface="宋体" pitchFamily="2" charset="-122"/>
              </a:rPr>
              <a:t>n</a:t>
            </a:r>
            <a:r>
              <a:rPr lang="zh-CN" altLang="en-US" sz="2400" kern="0" noProof="0" dirty="0">
                <a:solidFill>
                  <a:srgbClr val="FF0000"/>
                </a:solidFill>
                <a:latin typeface="宋体" pitchFamily="2" charset="-122"/>
              </a:rPr>
              <a:t>个顶点表（头结点）和</a:t>
            </a:r>
            <a:r>
              <a:rPr lang="en-US" altLang="zh-CN" sz="2400" kern="0" noProof="0" dirty="0">
                <a:solidFill>
                  <a:srgbClr val="FF0000"/>
                </a:solidFill>
                <a:latin typeface="宋体" pitchFamily="2" charset="-122"/>
              </a:rPr>
              <a:t>2e</a:t>
            </a:r>
            <a:r>
              <a:rPr lang="zh-CN" altLang="en-US" sz="2400" kern="0" noProof="0" dirty="0">
                <a:solidFill>
                  <a:srgbClr val="FF0000"/>
                </a:solidFill>
                <a:latin typeface="宋体" pitchFamily="2" charset="-122"/>
              </a:rPr>
              <a:t>个表节点。显然在边稀疏的情况下，用邻接表表示图比用邻接矩阵更节省存储空间。</a:t>
            </a:r>
            <a:endParaRPr kumimoji="1" lang="zh-CN" altLang="en-US" sz="2400" b="1" i="0" u="none" strike="noStrike" kern="0" cap="none" spc="0" normalizeH="0" baseline="0" noProof="0" dirty="0">
              <a:ln>
                <a:noFill/>
              </a:ln>
              <a:solidFill>
                <a:srgbClr val="0000FF"/>
              </a:solidFill>
              <a:effectLst/>
              <a:uLnTx/>
              <a:uFillTx/>
              <a:latin typeface="宋体" pitchFamily="2" charset="-122"/>
              <a:ea typeface="宋体" pitchFamily="2" charset="-122"/>
              <a:cs typeface="+mn-cs"/>
            </a:endParaRPr>
          </a:p>
        </p:txBody>
      </p:sp>
    </p:spTree>
    <p:extLst>
      <p:ext uri="{BB962C8B-B14F-4D97-AF65-F5344CB8AC3E}">
        <p14:creationId xmlns:p14="http://schemas.microsoft.com/office/powerpoint/2010/main" val="419393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有向图的邻接表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BE39E384-D7C1-4348-A4CF-C656DAE80FD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
          <p:cNvSpPr txBox="1">
            <a:spLocks noChangeArrowheads="1"/>
          </p:cNvSpPr>
          <p:nvPr/>
        </p:nvSpPr>
        <p:spPr bwMode="auto">
          <a:xfrm>
            <a:off x="352425" y="1797050"/>
            <a:ext cx="7315200" cy="323215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FF3300"/>
                </a:solidFill>
                <a:effectLst/>
                <a:uLnTx/>
                <a:uFillTx/>
                <a:latin typeface="Constantia"/>
                <a:ea typeface="宋体"/>
                <a:cs typeface="+mn-cs"/>
              </a:rPr>
              <a:t>邻接表的形式说明和建立算法</a:t>
            </a:r>
            <a:endParaRPr kumimoji="1" lang="zh-CN" altLang="en-US" sz="2400" b="0" i="0" u="none" strike="noStrike" kern="0" cap="none" spc="0" normalizeH="0" baseline="0" noProof="0" dirty="0">
              <a:ln>
                <a:noFill/>
              </a:ln>
              <a:solidFill>
                <a:srgbClr val="FF3300"/>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typedef</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struct</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a:ln>
                  <a:noFill/>
                </a:ln>
                <a:solidFill>
                  <a:srgbClr val="FF3300"/>
                </a:solidFill>
                <a:effectLst/>
                <a:uLnTx/>
                <a:uFillTx/>
                <a:latin typeface="Constantia"/>
                <a:ea typeface="宋体"/>
                <a:cs typeface="+mn-cs"/>
              </a:rPr>
              <a:t>/*</a:t>
            </a:r>
            <a:r>
              <a:rPr kumimoji="1" lang="zh-CN" altLang="en-US" sz="2400" b="1" i="0" u="none" strike="noStrike" kern="0" cap="none" spc="0" normalizeH="0" baseline="0" noProof="0" dirty="0">
                <a:ln>
                  <a:noFill/>
                </a:ln>
                <a:solidFill>
                  <a:srgbClr val="FF3300"/>
                </a:solidFill>
                <a:effectLst/>
                <a:uLnTx/>
                <a:uFillTx/>
                <a:latin typeface="Constantia"/>
                <a:ea typeface="宋体"/>
                <a:cs typeface="+mn-cs"/>
              </a:rPr>
              <a:t>顶点表结点定义*</a:t>
            </a:r>
            <a:r>
              <a:rPr kumimoji="1" lang="en-US" altLang="zh-CN" sz="2400" b="1" i="0" u="none" strike="noStrike" kern="0" cap="none" spc="0" normalizeH="0" baseline="0" noProof="0" dirty="0">
                <a:ln>
                  <a:noFill/>
                </a:ln>
                <a:solidFill>
                  <a:srgbClr val="FF3300"/>
                </a:solidFill>
                <a:effectLst/>
                <a:uLnTx/>
                <a:uFillTx/>
                <a:latin typeface="Constantia"/>
                <a:ea typeface="宋体"/>
                <a:cs typeface="+mn-cs"/>
              </a:rPr>
              <a:t>/</a:t>
            </a:r>
            <a:endParaRPr kumimoji="1" lang="en-US" altLang="zh-CN" sz="2400" b="0" i="0" u="none" strike="noStrike" kern="0" cap="none" spc="0" normalizeH="0" baseline="0" noProof="0" dirty="0">
              <a:ln>
                <a:noFill/>
              </a:ln>
              <a:solidFill>
                <a:srgbClr val="FF3300"/>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vextype</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vertex;</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0F6FC6"/>
                </a:solidFill>
                <a:effectLst/>
                <a:uLnTx/>
                <a:uFillTx/>
                <a:latin typeface="Constantia"/>
                <a:ea typeface="宋体"/>
                <a:cs typeface="+mn-cs"/>
              </a:rPr>
              <a:t>edgenode</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*link;</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vexnode</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vexnode</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ga</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[n];</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p:txBody>
      </p:sp>
      <p:grpSp>
        <p:nvGrpSpPr>
          <p:cNvPr id="13" name="Group 4"/>
          <p:cNvGrpSpPr>
            <a:grpSpLocks/>
          </p:cNvGrpSpPr>
          <p:nvPr/>
        </p:nvGrpSpPr>
        <p:grpSpPr bwMode="auto">
          <a:xfrm>
            <a:off x="3771900" y="2619375"/>
            <a:ext cx="5295900" cy="4162425"/>
            <a:chOff x="2222" y="827"/>
            <a:chExt cx="3336" cy="2622"/>
          </a:xfrm>
        </p:grpSpPr>
        <p:pic>
          <p:nvPicPr>
            <p:cNvPr id="14" name="Picture 5"/>
            <p:cNvPicPr>
              <a:picLocks noChangeAspect="1" noChangeArrowheads="1"/>
            </p:cNvPicPr>
            <p:nvPr/>
          </p:nvPicPr>
          <p:blipFill>
            <a:blip r:embed="rId4"/>
            <a:srcRect r="54007"/>
            <a:stretch>
              <a:fillRect/>
            </a:stretch>
          </p:blipFill>
          <p:spPr bwMode="auto">
            <a:xfrm>
              <a:off x="2222" y="890"/>
              <a:ext cx="3291" cy="2559"/>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pic>
        <p:sp>
          <p:nvSpPr>
            <p:cNvPr id="15" name="Rectangle 6"/>
            <p:cNvSpPr>
              <a:spLocks noChangeArrowheads="1"/>
            </p:cNvSpPr>
            <p:nvPr/>
          </p:nvSpPr>
          <p:spPr bwMode="auto">
            <a:xfrm>
              <a:off x="3443" y="827"/>
              <a:ext cx="2115" cy="377"/>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Constantia"/>
                  <a:ea typeface="宋体"/>
                  <a:cs typeface="+mn-cs"/>
                </a:rPr>
                <a:t> </a:t>
              </a:r>
              <a:r>
                <a:rPr kumimoji="1" lang="en-US" altLang="zh-CN" sz="2000" b="1" i="0" u="none" strike="noStrike" kern="0" cap="none" spc="0" normalizeH="0" baseline="0" noProof="0" dirty="0">
                  <a:ln>
                    <a:noFill/>
                  </a:ln>
                  <a:solidFill>
                    <a:srgbClr val="000000"/>
                  </a:solidFill>
                  <a:effectLst/>
                  <a:uLnTx/>
                  <a:uFillTx/>
                  <a:latin typeface="Constantia"/>
                  <a:ea typeface="宋体"/>
                  <a:cs typeface="+mn-cs"/>
                </a:rPr>
                <a:t>vertex  link     </a:t>
              </a:r>
              <a:r>
                <a:rPr kumimoji="1" lang="en-US" altLang="zh-CN" sz="2000" b="1" i="0" u="none" strike="noStrike" kern="0" cap="none" spc="0" normalizeH="0" baseline="0" noProof="0" dirty="0" err="1">
                  <a:ln>
                    <a:noFill/>
                  </a:ln>
                  <a:solidFill>
                    <a:srgbClr val="000000"/>
                  </a:solidFill>
                  <a:effectLst/>
                  <a:uLnTx/>
                  <a:uFillTx/>
                  <a:latin typeface="Constantia"/>
                  <a:ea typeface="宋体"/>
                  <a:cs typeface="+mn-cs"/>
                </a:rPr>
                <a:t>adjvex</a:t>
              </a:r>
              <a:r>
                <a:rPr kumimoji="1" lang="en-US" altLang="zh-CN" sz="2000" b="1" i="0" u="none" strike="noStrike" kern="0" cap="none" spc="0" normalizeH="0" baseline="0" noProof="0" dirty="0">
                  <a:ln>
                    <a:noFill/>
                  </a:ln>
                  <a:solidFill>
                    <a:srgbClr val="000000"/>
                  </a:solidFill>
                  <a:effectLst/>
                  <a:uLnTx/>
                  <a:uFillTx/>
                  <a:latin typeface="Constantia"/>
                  <a:ea typeface="宋体"/>
                  <a:cs typeface="+mn-cs"/>
                </a:rPr>
                <a:t>  next</a:t>
              </a:r>
            </a:p>
          </p:txBody>
        </p:sp>
      </p:grpSp>
      <p:sp>
        <p:nvSpPr>
          <p:cNvPr id="17" name="TextBox 16">
            <a:extLst>
              <a:ext uri="{FF2B5EF4-FFF2-40B4-BE49-F238E27FC236}">
                <a16:creationId xmlns:a16="http://schemas.microsoft.com/office/drawing/2014/main" id="{86B186C9-C55A-A447-BC46-723A5F6926C4}"/>
              </a:ext>
            </a:extLst>
          </p:cNvPr>
          <p:cNvSpPr txBox="1"/>
          <p:nvPr/>
        </p:nvSpPr>
        <p:spPr>
          <a:xfrm>
            <a:off x="3688933" y="1256870"/>
            <a:ext cx="2021305" cy="369332"/>
          </a:xfrm>
          <a:prstGeom prst="rect">
            <a:avLst/>
          </a:prstGeom>
          <a:solidFill>
            <a:schemeClr val="bg1"/>
          </a:solidFill>
          <a:ln w="19050">
            <a:solidFill>
              <a:srgbClr val="00B050"/>
            </a:solidFill>
          </a:ln>
        </p:spPr>
        <p:txBody>
          <a:bodyPr wrap="square" rtlCol="0">
            <a:spAutoFit/>
          </a:bodyPr>
          <a:lstStyle/>
          <a:p>
            <a:r>
              <a:rPr lang="zh-CN" altLang="en-US" b="1" dirty="0">
                <a:solidFill>
                  <a:srgbClr val="FF0000"/>
                </a:solidFill>
                <a:latin typeface="SimSun" panose="02010600030101010101" pitchFamily="2" charset="-122"/>
                <a:ea typeface="SimSun" panose="02010600030101010101" pitchFamily="2" charset="-122"/>
              </a:rPr>
              <a:t>一种简单的实现</a:t>
            </a:r>
          </a:p>
        </p:txBody>
      </p:sp>
    </p:spTree>
    <p:extLst>
      <p:ext uri="{BB962C8B-B14F-4D97-AF65-F5344CB8AC3E}">
        <p14:creationId xmlns:p14="http://schemas.microsoft.com/office/powerpoint/2010/main" val="14936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9906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有向图的邻接表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25BD8951-AAC2-4959-A4A8-13DCA48F3CD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
          <p:cNvSpPr txBox="1">
            <a:spLocks noChangeArrowheads="1"/>
          </p:cNvSpPr>
          <p:nvPr/>
        </p:nvSpPr>
        <p:spPr bwMode="auto">
          <a:xfrm>
            <a:off x="214313" y="1676400"/>
            <a:ext cx="7315200" cy="2678112"/>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FF3300"/>
                </a:solidFill>
                <a:effectLst/>
                <a:uLnTx/>
                <a:uFillTx/>
                <a:latin typeface="Constantia"/>
                <a:ea typeface="宋体"/>
                <a:cs typeface="+mn-cs"/>
              </a:rPr>
              <a:t>邻接表的形式说明和建立算法</a:t>
            </a:r>
            <a:endParaRPr kumimoji="1" lang="zh-CN" altLang="en-US" sz="2400" b="0" i="0" u="none" strike="noStrike" kern="0" cap="none" spc="0" normalizeH="0" baseline="0" noProof="0" dirty="0">
              <a:ln>
                <a:noFill/>
              </a:ln>
              <a:solidFill>
                <a:srgbClr val="FF3300"/>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typedef</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struct</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node   </a:t>
            </a:r>
            <a:r>
              <a:rPr kumimoji="1" lang="en-US" altLang="zh-CN" sz="2400" b="1" i="0" u="none" strike="noStrike" kern="0" cap="none" spc="0" normalizeH="0" baseline="0" noProof="0" dirty="0">
                <a:ln>
                  <a:noFill/>
                </a:ln>
                <a:solidFill>
                  <a:srgbClr val="FF3300"/>
                </a:solidFill>
                <a:effectLst/>
                <a:uLnTx/>
                <a:uFillTx/>
                <a:latin typeface="Constantia"/>
                <a:ea typeface="宋体"/>
                <a:cs typeface="+mn-cs"/>
              </a:rPr>
              <a:t>/*</a:t>
            </a:r>
            <a:r>
              <a:rPr kumimoji="1" lang="zh-CN" altLang="en-US" sz="2400" b="1" i="0" u="none" strike="noStrike" kern="0" cap="none" spc="0" normalizeH="0" baseline="0" noProof="0" dirty="0">
                <a:ln>
                  <a:noFill/>
                </a:ln>
                <a:solidFill>
                  <a:srgbClr val="FF3300"/>
                </a:solidFill>
                <a:effectLst/>
                <a:uLnTx/>
                <a:uFillTx/>
                <a:latin typeface="Constantia"/>
                <a:ea typeface="宋体"/>
                <a:cs typeface="+mn-cs"/>
              </a:rPr>
              <a:t>边表结点定义*</a:t>
            </a:r>
            <a:r>
              <a:rPr kumimoji="1" lang="en-US" altLang="zh-CN" sz="2400" b="1" i="0" u="none" strike="noStrike" kern="0" cap="none" spc="0" normalizeH="0" baseline="0" noProof="0" dirty="0">
                <a:ln>
                  <a:noFill/>
                </a:ln>
                <a:solidFill>
                  <a:srgbClr val="FF3300"/>
                </a:solidFill>
                <a:effectLst/>
                <a:uLnTx/>
                <a:uFillTx/>
                <a:latin typeface="Constantia"/>
                <a:ea typeface="宋体"/>
                <a:cs typeface="+mn-cs"/>
              </a:rPr>
              <a:t>/</a:t>
            </a:r>
            <a:endParaRPr kumimoji="1" lang="en-US" altLang="zh-CN" sz="2400" b="0" i="0" u="none" strike="noStrike" kern="0" cap="none" spc="0" normalizeH="0" baseline="0" noProof="0" dirty="0">
              <a:ln>
                <a:noFill/>
              </a:ln>
              <a:solidFill>
                <a:srgbClr val="FF3300"/>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int</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adjvex</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3333FF"/>
                </a:solidFill>
                <a:effectLst/>
                <a:uLnTx/>
                <a:uFillTx/>
                <a:latin typeface="Constantia"/>
                <a:ea typeface="宋体"/>
                <a:cs typeface="+mn-cs"/>
              </a:rPr>
              <a:t>struct</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node *next;</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 </a:t>
            </a:r>
            <a:r>
              <a:rPr kumimoji="1" lang="en-US" altLang="zh-CN" sz="2400" b="1" i="0" u="none" strike="noStrike" kern="0" cap="none" spc="0" normalizeH="0" baseline="0" noProof="0" dirty="0" err="1">
                <a:ln>
                  <a:noFill/>
                </a:ln>
                <a:solidFill>
                  <a:srgbClr val="0F6FC6"/>
                </a:solidFill>
                <a:effectLst/>
                <a:uLnTx/>
                <a:uFillTx/>
                <a:latin typeface="Constantia"/>
                <a:ea typeface="宋体"/>
                <a:cs typeface="+mn-cs"/>
              </a:rPr>
              <a:t>edgenode</a:t>
            </a:r>
            <a:r>
              <a:rPr kumimoji="1" lang="en-US" altLang="zh-CN" sz="2400" b="1" i="0" u="none" strike="noStrike" kern="0" cap="none" spc="0" normalizeH="0" baseline="0" noProof="0" dirty="0">
                <a:ln>
                  <a:noFill/>
                </a:ln>
                <a:solidFill>
                  <a:srgbClr val="3333FF"/>
                </a:solidFill>
                <a:effectLst/>
                <a:uLnTx/>
                <a:uFillTx/>
                <a:latin typeface="Constantia"/>
                <a:ea typeface="宋体"/>
                <a:cs typeface="+mn-cs"/>
              </a:rPr>
              <a:t>;</a:t>
            </a:r>
            <a:endParaRPr kumimoji="1" lang="en-US" altLang="zh-CN" sz="2400" b="0" i="0" u="none" strike="noStrike" kern="0" cap="none" spc="0" normalizeH="0" baseline="0" noProof="0" dirty="0">
              <a:ln>
                <a:noFill/>
              </a:ln>
              <a:solidFill>
                <a:srgbClr val="3333FF"/>
              </a:solidFill>
              <a:effectLst/>
              <a:uLnTx/>
              <a:uFillTx/>
              <a:latin typeface="Constantia"/>
              <a:ea typeface="宋体"/>
              <a:cs typeface="+mn-cs"/>
            </a:endParaRPr>
          </a:p>
        </p:txBody>
      </p:sp>
      <p:grpSp>
        <p:nvGrpSpPr>
          <p:cNvPr id="13" name="Group 4"/>
          <p:cNvGrpSpPr>
            <a:grpSpLocks/>
          </p:cNvGrpSpPr>
          <p:nvPr/>
        </p:nvGrpSpPr>
        <p:grpSpPr bwMode="auto">
          <a:xfrm>
            <a:off x="3919538" y="2595562"/>
            <a:ext cx="5224462" cy="4214813"/>
            <a:chOff x="2402" y="979"/>
            <a:chExt cx="3291" cy="2655"/>
          </a:xfrm>
        </p:grpSpPr>
        <p:pic>
          <p:nvPicPr>
            <p:cNvPr id="14" name="Picture 5"/>
            <p:cNvPicPr>
              <a:picLocks noChangeAspect="1" noChangeArrowheads="1"/>
            </p:cNvPicPr>
            <p:nvPr/>
          </p:nvPicPr>
          <p:blipFill>
            <a:blip r:embed="rId4"/>
            <a:srcRect r="54007"/>
            <a:stretch>
              <a:fillRect/>
            </a:stretch>
          </p:blipFill>
          <p:spPr bwMode="auto">
            <a:xfrm>
              <a:off x="2402" y="1075"/>
              <a:ext cx="3291" cy="2559"/>
            </a:xfrm>
            <a:prstGeom prst="rect">
              <a:avLst/>
            </a:prstGeom>
            <a:solidFill>
              <a:srgbClr val="FFFFFF"/>
            </a:solidFill>
            <a:ln w="25400" cap="flat" cmpd="sng" algn="ctr">
              <a:solidFill>
                <a:srgbClr val="009DD9"/>
              </a:solidFill>
              <a:prstDash val="solid"/>
              <a:headEnd/>
              <a:tailEnd/>
            </a:ln>
            <a:effectLst/>
          </p:spPr>
        </p:pic>
        <p:sp>
          <p:nvSpPr>
            <p:cNvPr id="15" name="Rectangle 6"/>
            <p:cNvSpPr>
              <a:spLocks noChangeArrowheads="1"/>
            </p:cNvSpPr>
            <p:nvPr/>
          </p:nvSpPr>
          <p:spPr bwMode="auto">
            <a:xfrm>
              <a:off x="3623" y="979"/>
              <a:ext cx="2025" cy="377"/>
            </a:xfrm>
            <a:prstGeom prst="rect">
              <a:avLst/>
            </a:prstGeom>
            <a:solidFill>
              <a:srgbClr val="FFFFFF"/>
            </a:solidFill>
            <a:ln w="25400" cap="flat" cmpd="sng" algn="ctr">
              <a:solidFill>
                <a:srgbClr val="009DD9"/>
              </a:solidFill>
              <a:prstDash val="solid"/>
              <a:headEnd/>
              <a:tailEnd/>
            </a:ln>
            <a:effec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Constantia"/>
                  <a:ea typeface="宋体"/>
                  <a:cs typeface="+mn-cs"/>
                </a:rPr>
                <a:t> </a:t>
              </a:r>
              <a:r>
                <a:rPr kumimoji="1" lang="en-US" altLang="zh-CN" sz="2000" b="1" i="0" u="none" strike="noStrike" kern="0" cap="none" spc="0" normalizeH="0" baseline="0" noProof="0" dirty="0">
                  <a:ln>
                    <a:noFill/>
                  </a:ln>
                  <a:solidFill>
                    <a:srgbClr val="000000"/>
                  </a:solidFill>
                  <a:effectLst/>
                  <a:uLnTx/>
                  <a:uFillTx/>
                  <a:latin typeface="Constantia"/>
                  <a:ea typeface="宋体"/>
                  <a:cs typeface="+mn-cs"/>
                </a:rPr>
                <a:t>vertex  link     </a:t>
              </a:r>
              <a:r>
                <a:rPr kumimoji="1" lang="en-US" altLang="zh-CN" sz="2000" b="1" i="0" u="none" strike="noStrike" kern="0" cap="none" spc="0" normalizeH="0" baseline="0" noProof="0" dirty="0" err="1">
                  <a:ln>
                    <a:noFill/>
                  </a:ln>
                  <a:solidFill>
                    <a:srgbClr val="000000"/>
                  </a:solidFill>
                  <a:effectLst/>
                  <a:uLnTx/>
                  <a:uFillTx/>
                  <a:latin typeface="Constantia"/>
                  <a:ea typeface="宋体"/>
                  <a:cs typeface="+mn-cs"/>
                </a:rPr>
                <a:t>adjvex</a:t>
              </a:r>
              <a:r>
                <a:rPr kumimoji="1" lang="en-US" altLang="zh-CN" sz="2000" b="1" i="0" u="none" strike="noStrike" kern="0" cap="none" spc="0" normalizeH="0" baseline="0" noProof="0" dirty="0">
                  <a:ln>
                    <a:noFill/>
                  </a:ln>
                  <a:solidFill>
                    <a:srgbClr val="000000"/>
                  </a:solidFill>
                  <a:effectLst/>
                  <a:uLnTx/>
                  <a:uFillTx/>
                  <a:latin typeface="Constantia"/>
                  <a:ea typeface="宋体"/>
                  <a:cs typeface="+mn-cs"/>
                </a:rPr>
                <a:t>  next</a:t>
              </a:r>
            </a:p>
          </p:txBody>
        </p:sp>
      </p:grpSp>
      <p:sp>
        <p:nvSpPr>
          <p:cNvPr id="17" name="TextBox 16">
            <a:extLst>
              <a:ext uri="{FF2B5EF4-FFF2-40B4-BE49-F238E27FC236}">
                <a16:creationId xmlns:a16="http://schemas.microsoft.com/office/drawing/2014/main" id="{7C501B81-2CEB-D54F-83E7-1C21CD96C7EB}"/>
              </a:ext>
            </a:extLst>
          </p:cNvPr>
          <p:cNvSpPr txBox="1"/>
          <p:nvPr/>
        </p:nvSpPr>
        <p:spPr>
          <a:xfrm>
            <a:off x="3688933" y="1256870"/>
            <a:ext cx="2021305" cy="369332"/>
          </a:xfrm>
          <a:prstGeom prst="rect">
            <a:avLst/>
          </a:prstGeom>
          <a:solidFill>
            <a:schemeClr val="bg1"/>
          </a:solidFill>
          <a:ln w="19050">
            <a:solidFill>
              <a:srgbClr val="00B050"/>
            </a:solidFill>
          </a:ln>
        </p:spPr>
        <p:txBody>
          <a:bodyPr wrap="square" rtlCol="0">
            <a:spAutoFit/>
          </a:bodyPr>
          <a:lstStyle/>
          <a:p>
            <a:r>
              <a:rPr lang="zh-CN" altLang="en-US" b="1" dirty="0">
                <a:solidFill>
                  <a:srgbClr val="FF0000"/>
                </a:solidFill>
                <a:latin typeface="SimSun" panose="02010600030101010101" pitchFamily="2" charset="-122"/>
                <a:ea typeface="SimSun" panose="02010600030101010101" pitchFamily="2" charset="-122"/>
              </a:rPr>
              <a:t>一种简单的实现</a:t>
            </a:r>
          </a:p>
        </p:txBody>
      </p:sp>
    </p:spTree>
    <p:extLst>
      <p:ext uri="{BB962C8B-B14F-4D97-AF65-F5344CB8AC3E}">
        <p14:creationId xmlns:p14="http://schemas.microsoft.com/office/powerpoint/2010/main" val="16608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图的类型定义</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图的存储表示</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图的深度优先搜索遍历</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图的广度优先搜索遍历</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无向网的最小生成树</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最短路径</a:t>
            </a:r>
            <a:endParaRPr lang="en-US" altLang="zh-CN" sz="2800" kern="0" dirty="0">
              <a:solidFill>
                <a:srgbClr val="FF0000"/>
              </a:solidFill>
              <a:latin typeface="Arial" charset="0"/>
            </a:endParaRP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拓扑排序</a:t>
            </a:r>
          </a:p>
          <a:p>
            <a:pPr lvl="0" fontAlgn="base">
              <a:lnSpc>
                <a:spcPct val="115000"/>
              </a:lnSpc>
              <a:spcAft>
                <a:spcPct val="0"/>
              </a:spcAft>
              <a:buClr>
                <a:srgbClr val="3333FF"/>
              </a:buClr>
              <a:buSzPct val="95000"/>
              <a:buFont typeface="Wingdings" panose="05000000000000000000" pitchFamily="2" charset="2"/>
              <a:buChar char="n"/>
            </a:pPr>
            <a:r>
              <a:rPr lang="zh-CN" altLang="en-US" sz="2800" b="1" kern="0" dirty="0">
                <a:solidFill>
                  <a:srgbClr val="0707F9"/>
                </a:solidFill>
                <a:latin typeface="Constantia"/>
              </a:rPr>
              <a:t>关键路径</a:t>
            </a:r>
            <a:endParaRPr lang="zh-CN" altLang="en-US" b="1" dirty="0"/>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本章知识点</a:t>
            </a:r>
          </a:p>
        </p:txBody>
      </p:sp>
      <p:sp>
        <p:nvSpPr>
          <p:cNvPr id="4" name="日期占位符 3"/>
          <p:cNvSpPr>
            <a:spLocks noGrp="1"/>
          </p:cNvSpPr>
          <p:nvPr>
            <p:ph type="dt" sz="half" idx="4294967295"/>
          </p:nvPr>
        </p:nvSpPr>
        <p:spPr>
          <a:xfrm>
            <a:off x="0" y="6356350"/>
            <a:ext cx="2133600" cy="365125"/>
          </a:xfrm>
        </p:spPr>
        <p:txBody>
          <a:bodyPr/>
          <a:lstStyle/>
          <a:p>
            <a:fld id="{FEC7255A-36DB-4CDF-BC92-47933830D9C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09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邻接表的建立</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1640421E-EFA0-4FC1-BDB5-16ED4A78907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4"/>
          <p:cNvSpPr>
            <a:spLocks noChangeArrowheads="1"/>
          </p:cNvSpPr>
          <p:nvPr/>
        </p:nvSpPr>
        <p:spPr bwMode="auto">
          <a:xfrm>
            <a:off x="2908618" y="5572126"/>
            <a:ext cx="6394450" cy="966786"/>
          </a:xfrm>
          <a:prstGeom prst="cloudCallout">
            <a:avLst>
              <a:gd name="adj1" fmla="val -29116"/>
              <a:gd name="adj2" fmla="val -105928"/>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楷体_GB2312" pitchFamily="49" charset="-122"/>
                <a:ea typeface="宋体"/>
                <a:cs typeface="+mn-cs"/>
              </a:rPr>
              <a:t>建立邻接表的主要操作是在</a:t>
            </a:r>
            <a:r>
              <a:rPr kumimoji="1" lang="zh-CN" altLang="en-US" sz="2400" b="1" i="0" u="none" strike="noStrike" kern="0" cap="none" spc="0" normalizeH="0" baseline="0" noProof="0" dirty="0">
                <a:ln>
                  <a:noFill/>
                </a:ln>
                <a:solidFill>
                  <a:srgbClr val="FF0000"/>
                </a:solidFill>
                <a:effectLst/>
                <a:uLnTx/>
                <a:uFillTx/>
                <a:latin typeface="楷体_GB2312" pitchFamily="49" charset="-122"/>
                <a:ea typeface="宋体"/>
                <a:cs typeface="+mn-cs"/>
              </a:rPr>
              <a:t>链表中插入一个结点 </a:t>
            </a:r>
          </a:p>
        </p:txBody>
      </p:sp>
      <p:graphicFrame>
        <p:nvGraphicFramePr>
          <p:cNvPr id="13" name="Group 15"/>
          <p:cNvGraphicFramePr>
            <a:graphicFrameLocks noGrp="1"/>
          </p:cNvGraphicFramePr>
          <p:nvPr>
            <p:extLst>
              <p:ext uri="{D42A27DB-BD31-4B8C-83A1-F6EECF244321}">
                <p14:modId xmlns:p14="http://schemas.microsoft.com/office/powerpoint/2010/main" val="304904910"/>
              </p:ext>
            </p:extLst>
          </p:nvPr>
        </p:nvGraphicFramePr>
        <p:xfrm>
          <a:off x="2844800" y="2633663"/>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23"/>
          <p:cNvGraphicFramePr>
            <a:graphicFrameLocks noGrp="1"/>
          </p:cNvGraphicFramePr>
          <p:nvPr>
            <p:extLst>
              <p:ext uri="{D42A27DB-BD31-4B8C-83A1-F6EECF244321}">
                <p14:modId xmlns:p14="http://schemas.microsoft.com/office/powerpoint/2010/main" val="2871734628"/>
              </p:ext>
            </p:extLst>
          </p:nvPr>
        </p:nvGraphicFramePr>
        <p:xfrm>
          <a:off x="2844800" y="3276600"/>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Line 31"/>
          <p:cNvSpPr>
            <a:spLocks noChangeShapeType="1"/>
          </p:cNvSpPr>
          <p:nvPr/>
        </p:nvSpPr>
        <p:spPr bwMode="auto">
          <a:xfrm>
            <a:off x="3563938" y="3497263"/>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6" name="Group 32"/>
          <p:cNvGraphicFramePr>
            <a:graphicFrameLocks noGrp="1"/>
          </p:cNvGraphicFramePr>
          <p:nvPr>
            <p:extLst>
              <p:ext uri="{D42A27DB-BD31-4B8C-83A1-F6EECF244321}">
                <p14:modId xmlns:p14="http://schemas.microsoft.com/office/powerpoint/2010/main" val="2407386814"/>
              </p:ext>
            </p:extLst>
          </p:nvPr>
        </p:nvGraphicFramePr>
        <p:xfrm>
          <a:off x="4284663" y="3281363"/>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40"/>
          <p:cNvGraphicFramePr>
            <a:graphicFrameLocks noGrp="1"/>
          </p:cNvGraphicFramePr>
          <p:nvPr>
            <p:extLst>
              <p:ext uri="{D42A27DB-BD31-4B8C-83A1-F6EECF244321}">
                <p14:modId xmlns:p14="http://schemas.microsoft.com/office/powerpoint/2010/main" val="3293649258"/>
              </p:ext>
            </p:extLst>
          </p:nvPr>
        </p:nvGraphicFramePr>
        <p:xfrm>
          <a:off x="2844800" y="3992563"/>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8" name="Line 48"/>
          <p:cNvSpPr>
            <a:spLocks noChangeShapeType="1"/>
          </p:cNvSpPr>
          <p:nvPr/>
        </p:nvSpPr>
        <p:spPr bwMode="auto">
          <a:xfrm>
            <a:off x="3563938" y="4213225"/>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9" name="Group 49"/>
          <p:cNvGraphicFramePr>
            <a:graphicFrameLocks noGrp="1"/>
          </p:cNvGraphicFramePr>
          <p:nvPr>
            <p:extLst>
              <p:ext uri="{D42A27DB-BD31-4B8C-83A1-F6EECF244321}">
                <p14:modId xmlns:p14="http://schemas.microsoft.com/office/powerpoint/2010/main" val="2949805292"/>
              </p:ext>
            </p:extLst>
          </p:nvPr>
        </p:nvGraphicFramePr>
        <p:xfrm>
          <a:off x="4284663" y="3997325"/>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Group 57"/>
          <p:cNvGraphicFramePr>
            <a:graphicFrameLocks noGrp="1"/>
          </p:cNvGraphicFramePr>
          <p:nvPr>
            <p:extLst>
              <p:ext uri="{D42A27DB-BD31-4B8C-83A1-F6EECF244321}">
                <p14:modId xmlns:p14="http://schemas.microsoft.com/office/powerpoint/2010/main" val="818791008"/>
              </p:ext>
            </p:extLst>
          </p:nvPr>
        </p:nvGraphicFramePr>
        <p:xfrm>
          <a:off x="2844800" y="4640263"/>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1" name="Group 65"/>
          <p:cNvGraphicFramePr>
            <a:graphicFrameLocks noGrp="1"/>
          </p:cNvGraphicFramePr>
          <p:nvPr>
            <p:extLst>
              <p:ext uri="{D42A27DB-BD31-4B8C-83A1-F6EECF244321}">
                <p14:modId xmlns:p14="http://schemas.microsoft.com/office/powerpoint/2010/main" val="3202938097"/>
              </p:ext>
            </p:extLst>
          </p:nvPr>
        </p:nvGraphicFramePr>
        <p:xfrm>
          <a:off x="2844800" y="5292725"/>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73"/>
          <p:cNvGraphicFramePr>
            <a:graphicFrameLocks noGrp="1"/>
          </p:cNvGraphicFramePr>
          <p:nvPr>
            <p:extLst>
              <p:ext uri="{D42A27DB-BD31-4B8C-83A1-F6EECF244321}">
                <p14:modId xmlns:p14="http://schemas.microsoft.com/office/powerpoint/2010/main" val="2782524107"/>
              </p:ext>
            </p:extLst>
          </p:nvPr>
        </p:nvGraphicFramePr>
        <p:xfrm>
          <a:off x="1379538" y="2057400"/>
          <a:ext cx="960437" cy="3629028"/>
        </p:xfrm>
        <a:graphic>
          <a:graphicData uri="http://schemas.openxmlformats.org/drawingml/2006/table">
            <a:tbl>
              <a:tblPr/>
              <a:tblGrid>
                <a:gridCol w="481012">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48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 name="Line 96"/>
          <p:cNvSpPr>
            <a:spLocks noChangeShapeType="1"/>
          </p:cNvSpPr>
          <p:nvPr/>
        </p:nvSpPr>
        <p:spPr bwMode="auto">
          <a:xfrm>
            <a:off x="2268538" y="2849563"/>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97"/>
          <p:cNvSpPr>
            <a:spLocks noChangeShapeType="1"/>
          </p:cNvSpPr>
          <p:nvPr/>
        </p:nvSpPr>
        <p:spPr bwMode="auto">
          <a:xfrm>
            <a:off x="2197100" y="3497263"/>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5" name="Line 98"/>
          <p:cNvSpPr>
            <a:spLocks noChangeShapeType="1"/>
          </p:cNvSpPr>
          <p:nvPr/>
        </p:nvSpPr>
        <p:spPr bwMode="auto">
          <a:xfrm>
            <a:off x="2197100" y="4144963"/>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Line 99"/>
          <p:cNvSpPr>
            <a:spLocks noChangeShapeType="1"/>
          </p:cNvSpPr>
          <p:nvPr/>
        </p:nvSpPr>
        <p:spPr bwMode="auto">
          <a:xfrm>
            <a:off x="2124075" y="4794250"/>
            <a:ext cx="720725"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7" name="Line 100"/>
          <p:cNvSpPr>
            <a:spLocks noChangeShapeType="1"/>
          </p:cNvSpPr>
          <p:nvPr/>
        </p:nvSpPr>
        <p:spPr bwMode="auto">
          <a:xfrm>
            <a:off x="2197100" y="5370513"/>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Text Box 101"/>
          <p:cNvSpPr txBox="1">
            <a:spLocks noChangeArrowheads="1"/>
          </p:cNvSpPr>
          <p:nvPr/>
        </p:nvSpPr>
        <p:spPr bwMode="auto">
          <a:xfrm>
            <a:off x="2844800" y="1962150"/>
            <a:ext cx="928688"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imes New Roman" pitchFamily="18" charset="0"/>
              </a:rPr>
              <a:t>出边表</a:t>
            </a:r>
          </a:p>
        </p:txBody>
      </p:sp>
      <p:sp>
        <p:nvSpPr>
          <p:cNvPr id="29" name="Text Box 102"/>
          <p:cNvSpPr txBox="1">
            <a:spLocks noChangeArrowheads="1"/>
          </p:cNvSpPr>
          <p:nvPr/>
        </p:nvSpPr>
        <p:spPr bwMode="auto">
          <a:xfrm>
            <a:off x="1331913" y="1676400"/>
            <a:ext cx="928687" cy="36988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400" b="1">
                <a:solidFill>
                  <a:srgbClr val="000000"/>
                </a:solidFill>
                <a:latin typeface="Times New Roman" pitchFamily="18" charset="0"/>
              </a:rPr>
              <a:t>顶点表</a:t>
            </a:r>
          </a:p>
        </p:txBody>
      </p:sp>
    </p:spTree>
    <p:extLst>
      <p:ext uri="{BB962C8B-B14F-4D97-AF65-F5344CB8AC3E}">
        <p14:creationId xmlns:p14="http://schemas.microsoft.com/office/powerpoint/2010/main" val="4624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邻接表的建立</a:t>
            </a:r>
            <a:r>
              <a:rPr kumimoji="1" lang="en-US" altLang="zh-CN" sz="2800" b="1" dirty="0">
                <a:latin typeface="Arial" charset="0"/>
                <a:ea typeface="宋体" charset="-122"/>
              </a:rPr>
              <a:t>---</a:t>
            </a:r>
            <a:r>
              <a:rPr kumimoji="1" lang="zh-CN" altLang="en-US" sz="2800" b="1" dirty="0">
                <a:latin typeface="Arial" charset="0"/>
                <a:ea typeface="宋体" charset="-122"/>
              </a:rPr>
              <a:t>无向图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05DF11EB-629E-4F2C-B254-F22BBE1E1CE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6"/>
          <p:cNvSpPr>
            <a:spLocks noChangeArrowheads="1"/>
          </p:cNvSpPr>
          <p:nvPr/>
        </p:nvSpPr>
        <p:spPr bwMode="auto">
          <a:xfrm>
            <a:off x="433137" y="1981200"/>
            <a:ext cx="7704137" cy="2662075"/>
          </a:xfrm>
          <a:prstGeom prst="rect">
            <a:avLst/>
          </a:prstGeom>
          <a:noFill/>
          <a:ln w="9525">
            <a:solidFill>
              <a:srgbClr val="0000FF"/>
            </a:solidFill>
            <a:miter lim="800000"/>
            <a:headEnd/>
            <a:tailEnd/>
          </a:ln>
        </p:spPr>
        <p:txBody>
          <a:bodyPr>
            <a:spAutoFit/>
          </a:bodyPr>
          <a:lstStyle/>
          <a:p>
            <a:pPr eaLnBrk="0" fontAlgn="base" hangingPunct="0">
              <a:lnSpc>
                <a:spcPct val="60000"/>
              </a:lnSpc>
              <a:spcBef>
                <a:spcPct val="50000"/>
              </a:spcBef>
              <a:spcAft>
                <a:spcPct val="0"/>
              </a:spcAft>
            </a:pPr>
            <a:r>
              <a:rPr kumimoji="1" lang="en-US" altLang="zh-CN" sz="2400" b="1" dirty="0">
                <a:solidFill>
                  <a:srgbClr val="3333FF"/>
                </a:solidFill>
                <a:latin typeface="Times New Roman" pitchFamily="18" charset="0"/>
              </a:rPr>
              <a:t>CREATADJLIST(</a:t>
            </a:r>
            <a:r>
              <a:rPr kumimoji="1" lang="en-US" altLang="zh-CN" sz="2400" b="1" dirty="0" err="1">
                <a:solidFill>
                  <a:srgbClr val="3333FF"/>
                </a:solidFill>
                <a:latin typeface="Times New Roman" pitchFamily="18" charset="0"/>
              </a:rPr>
              <a:t>vexnode</a:t>
            </a:r>
            <a:r>
              <a:rPr kumimoji="1" lang="en-US" altLang="zh-CN" sz="2400" b="1" dirty="0">
                <a:solidFill>
                  <a:srgbClr val="3333FF"/>
                </a:solidFill>
                <a:latin typeface="Times New Roman" pitchFamily="18" charset="0"/>
              </a:rPr>
              <a:t> </a:t>
            </a:r>
            <a:r>
              <a:rPr kumimoji="1" lang="en-US" altLang="zh-CN" sz="2400" b="1" dirty="0" err="1">
                <a:solidFill>
                  <a:srgbClr val="3333FF"/>
                </a:solidFill>
                <a:latin typeface="Times New Roman" pitchFamily="18" charset="0"/>
              </a:rPr>
              <a:t>ga</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eaLnBrk="0" fontAlgn="base" hangingPunct="0">
              <a:lnSpc>
                <a:spcPct val="55000"/>
              </a:lnSpc>
              <a:spcBef>
                <a:spcPct val="50000"/>
              </a:spcBef>
              <a:spcAft>
                <a:spcPct val="0"/>
              </a:spcAft>
            </a:pP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int </a:t>
            </a:r>
            <a:r>
              <a:rPr kumimoji="1" lang="en-US" altLang="zh-CN" sz="2400" b="1" dirty="0" err="1">
                <a:solidFill>
                  <a:srgbClr val="3333FF"/>
                </a:solidFill>
                <a:latin typeface="Times New Roman" pitchFamily="18" charset="0"/>
              </a:rPr>
              <a:t>i,j,k</a:t>
            </a:r>
            <a:r>
              <a:rPr kumimoji="1" lang="en-US" altLang="zh-CN" sz="2400" b="1" dirty="0">
                <a:solidFill>
                  <a:srgbClr val="3333FF"/>
                </a:solidFill>
                <a:latin typeface="Times New Roman" pitchFamily="18" charset="0"/>
              </a:rPr>
              <a:t>;  </a:t>
            </a:r>
          </a:p>
          <a:p>
            <a:pPr eaLnBrk="0" fontAlgn="base" hangingPunct="0">
              <a:lnSpc>
                <a:spcPct val="55000"/>
              </a:lnSpc>
              <a:spcBef>
                <a:spcPct val="50000"/>
              </a:spcBef>
              <a:spcAft>
                <a:spcPct val="0"/>
              </a:spcAft>
            </a:pPr>
            <a:r>
              <a:rPr kumimoji="1" lang="zh-CN" altLang="en-US" sz="2400" b="1" dirty="0">
                <a:solidFill>
                  <a:srgbClr val="3333FF"/>
                </a:solidFill>
                <a:latin typeface="Times New Roman" pitchFamily="18" charset="0"/>
              </a:rPr>
              <a:t>    </a:t>
            </a:r>
            <a:r>
              <a:rPr kumimoji="1" lang="en-US" altLang="zh-CN" sz="2400" b="1" dirty="0" err="1">
                <a:solidFill>
                  <a:srgbClr val="3333FF"/>
                </a:solidFill>
                <a:latin typeface="Times New Roman" pitchFamily="18" charset="0"/>
              </a:rPr>
              <a:t>edgenode</a:t>
            </a:r>
            <a:r>
              <a:rPr kumimoji="1" lang="en-US" altLang="zh-CN" sz="2400" b="1" dirty="0">
                <a:solidFill>
                  <a:srgbClr val="3333FF"/>
                </a:solidFill>
                <a:latin typeface="Times New Roman" pitchFamily="18" charset="0"/>
              </a:rPr>
              <a:t> *s;</a:t>
            </a:r>
            <a:endParaRPr kumimoji="1" lang="en-US" altLang="zh-CN" sz="2400" dirty="0">
              <a:solidFill>
                <a:srgbClr val="3333FF"/>
              </a:solidFill>
              <a:latin typeface="Times New Roman" pitchFamily="18" charset="0"/>
            </a:endParaRPr>
          </a:p>
          <a:p>
            <a:pPr eaLnBrk="0" fontAlgn="base" hangingPunct="0">
              <a:lnSpc>
                <a:spcPct val="55000"/>
              </a:lnSpc>
              <a:spcBef>
                <a:spcPct val="5000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for (</a:t>
            </a:r>
            <a:r>
              <a:rPr kumimoji="1" lang="en-US" altLang="zh-CN" sz="2400" b="1" dirty="0" err="1">
                <a:solidFill>
                  <a:srgbClr val="3333FF"/>
                </a:solidFill>
                <a:latin typeface="Times New Roman" pitchFamily="18" charset="0"/>
              </a:rPr>
              <a:t>i</a:t>
            </a:r>
            <a:r>
              <a:rPr kumimoji="1" lang="en-US" altLang="zh-CN" sz="2400" b="1" dirty="0">
                <a:solidFill>
                  <a:srgbClr val="3333FF"/>
                </a:solidFill>
                <a:latin typeface="Times New Roman" pitchFamily="18" charset="0"/>
              </a:rPr>
              <a:t>=0;i&lt;</a:t>
            </a:r>
            <a:r>
              <a:rPr kumimoji="1" lang="en-US" altLang="zh-CN" sz="2400" b="1" dirty="0" err="1">
                <a:solidFill>
                  <a:srgbClr val="3333FF"/>
                </a:solidFill>
                <a:latin typeface="Times New Roman" pitchFamily="18" charset="0"/>
              </a:rPr>
              <a:t>n;i</a:t>
            </a: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读入顶点信息并初始化*</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eaLnBrk="0" fontAlgn="base" hangingPunct="0">
              <a:lnSpc>
                <a:spcPct val="55000"/>
              </a:lnSpc>
              <a:spcBef>
                <a:spcPct val="50000"/>
              </a:spcBef>
              <a:spcAft>
                <a:spcPct val="0"/>
              </a:spcAft>
            </a:pPr>
            <a:r>
              <a:rPr kumimoji="1" lang="zh-CN" altLang="en-US" sz="2400" b="1" dirty="0">
                <a:solidFill>
                  <a:srgbClr val="FF0000"/>
                </a:solidFill>
                <a:latin typeface="Times New Roman" pitchFamily="18" charset="0"/>
              </a:rPr>
              <a:t>        </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].vertex</a:t>
            </a:r>
            <a:r>
              <a:rPr kumimoji="1" lang="zh-CN" altLang="en-US"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getchar</a:t>
            </a:r>
            <a:r>
              <a:rPr kumimoji="1" lang="en-US" altLang="zh-CN" sz="2400" b="1" dirty="0">
                <a:solidFill>
                  <a:srgbClr val="FF0000"/>
                </a:solidFill>
                <a:latin typeface="Times New Roman" pitchFamily="18" charset="0"/>
              </a:rPr>
              <a:t>();</a:t>
            </a:r>
            <a:endParaRPr kumimoji="1" lang="en-US" altLang="zh-CN" sz="2400" dirty="0">
              <a:solidFill>
                <a:srgbClr val="FF0000"/>
              </a:solidFill>
              <a:latin typeface="Times New Roman" pitchFamily="18" charset="0"/>
            </a:endParaRPr>
          </a:p>
          <a:p>
            <a:pPr eaLnBrk="0" fontAlgn="base" hangingPunct="0">
              <a:lnSpc>
                <a:spcPct val="55000"/>
              </a:lnSpc>
              <a:spcBef>
                <a:spcPct val="50000"/>
              </a:spcBef>
              <a:spcAft>
                <a:spcPct val="0"/>
              </a:spcAft>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   </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].link</a:t>
            </a:r>
            <a:r>
              <a:rPr kumimoji="1" lang="zh-CN" altLang="en-US" sz="2400" b="1" dirty="0">
                <a:solidFill>
                  <a:srgbClr val="FF0000"/>
                </a:solidFill>
                <a:latin typeface="Times New Roman" pitchFamily="18" charset="0"/>
              </a:rPr>
              <a:t>＝</a:t>
            </a:r>
            <a:r>
              <a:rPr kumimoji="1" lang="en-US" altLang="zh-CN" sz="2400" b="1" dirty="0">
                <a:solidFill>
                  <a:srgbClr val="FF0000"/>
                </a:solidFill>
                <a:latin typeface="Times New Roman" pitchFamily="18" charset="0"/>
              </a:rPr>
              <a:t>NULL;</a:t>
            </a:r>
            <a:endParaRPr kumimoji="1" lang="en-US" altLang="zh-CN" sz="2400" dirty="0">
              <a:solidFill>
                <a:srgbClr val="FF0000"/>
              </a:solidFill>
              <a:latin typeface="Times New Roman" pitchFamily="18" charset="0"/>
            </a:endParaRPr>
          </a:p>
          <a:p>
            <a:pPr eaLnBrk="0" fontAlgn="base" hangingPunct="0">
              <a:lnSpc>
                <a:spcPct val="55000"/>
              </a:lnSpc>
              <a:spcBef>
                <a:spcPct val="5000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p:txBody>
      </p:sp>
    </p:spTree>
    <p:extLst>
      <p:ext uri="{BB962C8B-B14F-4D97-AF65-F5344CB8AC3E}">
        <p14:creationId xmlns:p14="http://schemas.microsoft.com/office/powerpoint/2010/main" val="4567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邻接表的建立</a:t>
            </a:r>
            <a:r>
              <a:rPr kumimoji="1" lang="en-US" altLang="zh-CN" sz="2800" b="1" dirty="0">
                <a:latin typeface="Arial" charset="0"/>
                <a:ea typeface="宋体" charset="-122"/>
              </a:rPr>
              <a:t>---</a:t>
            </a:r>
            <a:r>
              <a:rPr kumimoji="1" lang="zh-CN" altLang="en-US" sz="2800" b="1" dirty="0">
                <a:latin typeface="Arial" charset="0"/>
                <a:ea typeface="宋体" charset="-122"/>
              </a:rPr>
              <a:t>无向图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EA1D3F1F-8CD0-46E4-884A-CFA6F034565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a:spLocks noChangeArrowheads="1"/>
          </p:cNvSpPr>
          <p:nvPr/>
        </p:nvSpPr>
        <p:spPr bwMode="auto">
          <a:xfrm>
            <a:off x="314325" y="1658799"/>
            <a:ext cx="7848600" cy="4708981"/>
          </a:xfrm>
          <a:prstGeom prst="rect">
            <a:avLst/>
          </a:prstGeom>
          <a:noFill/>
          <a:ln w="9525">
            <a:solidFill>
              <a:srgbClr val="1B06BA"/>
            </a:solidFill>
            <a:miter lim="800000"/>
            <a:headEnd/>
            <a:tailEnd/>
          </a:ln>
        </p:spPr>
        <p:txBody>
          <a:bodyPr>
            <a:spAutoFit/>
          </a:bodyPr>
          <a:lstStyle/>
          <a:p>
            <a:pPr fontAlgn="base">
              <a:spcBef>
                <a:spcPct val="0"/>
              </a:spcBef>
              <a:spcAft>
                <a:spcPct val="0"/>
              </a:spcAft>
            </a:pP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for (k=0;k&lt;</a:t>
            </a:r>
            <a:r>
              <a:rPr kumimoji="1" lang="en-US" altLang="zh-CN" sz="2400" b="1" dirty="0" err="1">
                <a:solidFill>
                  <a:srgbClr val="3333FF"/>
                </a:solidFill>
                <a:latin typeface="Times New Roman" pitchFamily="18" charset="0"/>
              </a:rPr>
              <a:t>e;k</a:t>
            </a: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建立边表*</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fontAlgn="base">
              <a:spcBef>
                <a:spcPct val="0"/>
              </a:spcBef>
              <a:spcAft>
                <a:spcPct val="0"/>
              </a:spcAft>
            </a:pPr>
            <a:r>
              <a:rPr kumimoji="1" lang="zh-CN" altLang="en-US" sz="2400" b="1" dirty="0">
                <a:solidFill>
                  <a:srgbClr val="3333FF"/>
                </a:solidFill>
                <a:latin typeface="Times New Roman" pitchFamily="18" charset="0"/>
              </a:rPr>
              <a:t>        </a:t>
            </a:r>
            <a:r>
              <a:rPr kumimoji="1" lang="en-US" altLang="zh-CN" sz="2400" b="1" dirty="0" err="1">
                <a:solidFill>
                  <a:srgbClr val="3333FF"/>
                </a:solidFill>
                <a:latin typeface="Times New Roman" pitchFamily="18" charset="0"/>
              </a:rPr>
              <a:t>scanf</a:t>
            </a:r>
            <a:r>
              <a:rPr kumimoji="1" lang="en-US" altLang="zh-CN" sz="2400" b="1" dirty="0">
                <a:solidFill>
                  <a:srgbClr val="3333FF"/>
                </a:solidFill>
                <a:latin typeface="Times New Roman" pitchFamily="18" charset="0"/>
              </a:rPr>
              <a:t>(“%</a:t>
            </a:r>
            <a:r>
              <a:rPr kumimoji="1" lang="en-US" altLang="zh-CN" sz="2400" b="1" dirty="0" err="1">
                <a:solidFill>
                  <a:srgbClr val="3333FF"/>
                </a:solidFill>
                <a:latin typeface="Times New Roman" pitchFamily="18" charset="0"/>
              </a:rPr>
              <a:t>d%d</a:t>
            </a:r>
            <a:r>
              <a:rPr kumimoji="1" lang="en-US" altLang="zh-CN" sz="2400" b="1" dirty="0">
                <a:solidFill>
                  <a:srgbClr val="3333FF"/>
                </a:solidFill>
                <a:latin typeface="Times New Roman" pitchFamily="18" charset="0"/>
              </a:rPr>
              <a:t>”,&amp;</a:t>
            </a:r>
            <a:r>
              <a:rPr kumimoji="1" lang="en-US" altLang="zh-CN" sz="2400" b="1" dirty="0" err="1">
                <a:solidFill>
                  <a:srgbClr val="3333FF"/>
                </a:solidFill>
                <a:latin typeface="Times New Roman" pitchFamily="18" charset="0"/>
              </a:rPr>
              <a:t>i</a:t>
            </a:r>
            <a:r>
              <a:rPr kumimoji="1" lang="en-US" altLang="zh-CN" sz="2400" b="1" dirty="0">
                <a:solidFill>
                  <a:srgbClr val="3333FF"/>
                </a:solidFill>
                <a:latin typeface="Times New Roman" pitchFamily="18" charset="0"/>
              </a:rPr>
              <a:t>,&amp;j);</a:t>
            </a:r>
            <a:endParaRPr kumimoji="1" lang="en-US" altLang="zh-CN" sz="2400" dirty="0">
              <a:solidFill>
                <a:srgbClr val="3333FF"/>
              </a:solidFill>
              <a:latin typeface="Times New Roman" pitchFamily="18" charset="0"/>
            </a:endParaRPr>
          </a:p>
          <a:p>
            <a:pPr fontAlgn="base">
              <a:spcBef>
                <a:spcPct val="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s</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malloc(</a:t>
            </a:r>
            <a:r>
              <a:rPr kumimoji="1" lang="en-US" altLang="zh-CN" sz="2400" b="1" dirty="0" err="1">
                <a:solidFill>
                  <a:srgbClr val="3333FF"/>
                </a:solidFill>
                <a:latin typeface="Times New Roman" pitchFamily="18" charset="0"/>
              </a:rPr>
              <a:t>sizeof</a:t>
            </a:r>
            <a:r>
              <a:rPr kumimoji="1" lang="en-US" altLang="zh-CN" sz="2400" b="1" dirty="0">
                <a:solidFill>
                  <a:srgbClr val="3333FF"/>
                </a:solidFill>
                <a:latin typeface="Times New Roman" pitchFamily="18" charset="0"/>
              </a:rPr>
              <a:t>(</a:t>
            </a:r>
            <a:r>
              <a:rPr kumimoji="1" lang="en-US" altLang="zh-CN" sz="2400" b="1" dirty="0" err="1">
                <a:solidFill>
                  <a:srgbClr val="3333FF"/>
                </a:solidFill>
                <a:latin typeface="Times New Roman" pitchFamily="18" charset="0"/>
              </a:rPr>
              <a:t>edgenode</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fontAlgn="base">
              <a:spcBef>
                <a:spcPct val="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FF0000"/>
                </a:solidFill>
                <a:latin typeface="Times New Roman" pitchFamily="18" charset="0"/>
              </a:rPr>
              <a:t>s-&gt;</a:t>
            </a:r>
            <a:r>
              <a:rPr kumimoji="1" lang="en-US" altLang="zh-CN" sz="2400" b="1" dirty="0" err="1">
                <a:solidFill>
                  <a:srgbClr val="FF0000"/>
                </a:solidFill>
                <a:latin typeface="Times New Roman" pitchFamily="18" charset="0"/>
              </a:rPr>
              <a:t>adjvex</a:t>
            </a:r>
            <a:r>
              <a:rPr kumimoji="1" lang="zh-CN" altLang="en-US" sz="2400" b="1" dirty="0">
                <a:solidFill>
                  <a:srgbClr val="FF0000"/>
                </a:solidFill>
                <a:latin typeface="Times New Roman" pitchFamily="18" charset="0"/>
              </a:rPr>
              <a:t>＝</a:t>
            </a:r>
            <a:r>
              <a:rPr kumimoji="1" lang="en-US" altLang="zh-CN" sz="2400" b="1" dirty="0">
                <a:solidFill>
                  <a:srgbClr val="FF0000"/>
                </a:solidFill>
                <a:latin typeface="Times New Roman" pitchFamily="18" charset="0"/>
              </a:rPr>
              <a:t>j;</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s-&gt;next</a:t>
            </a:r>
            <a:r>
              <a:rPr kumimoji="1" lang="zh-CN" altLang="en-US"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].link</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   </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].link</a:t>
            </a:r>
            <a:r>
              <a:rPr kumimoji="1" lang="zh-CN" altLang="en-US" sz="2400" b="1" dirty="0">
                <a:solidFill>
                  <a:srgbClr val="FF0000"/>
                </a:solidFill>
                <a:latin typeface="Times New Roman" pitchFamily="18" charset="0"/>
              </a:rPr>
              <a:t>＝</a:t>
            </a:r>
            <a:r>
              <a:rPr kumimoji="1" lang="en-US" altLang="zh-CN" sz="2400" b="1" dirty="0">
                <a:solidFill>
                  <a:srgbClr val="FF0000"/>
                </a:solidFill>
                <a:latin typeface="Times New Roman" pitchFamily="18" charset="0"/>
              </a:rPr>
              <a:t>s;</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s</a:t>
            </a:r>
            <a:r>
              <a:rPr kumimoji="1" lang="zh-CN" altLang="en-US" sz="2400" b="1" dirty="0">
                <a:solidFill>
                  <a:srgbClr val="3333FF"/>
                </a:solidFill>
                <a:latin typeface="Times New Roman" pitchFamily="18" charset="0"/>
              </a:rPr>
              <a:t>＝</a:t>
            </a:r>
            <a:r>
              <a:rPr kumimoji="1" lang="en-US" altLang="zh-CN" sz="2400" b="1" dirty="0">
                <a:solidFill>
                  <a:srgbClr val="3333FF"/>
                </a:solidFill>
                <a:latin typeface="Times New Roman" pitchFamily="18" charset="0"/>
              </a:rPr>
              <a:t>malloc(</a:t>
            </a:r>
            <a:r>
              <a:rPr kumimoji="1" lang="en-US" altLang="zh-CN" sz="2400" b="1" dirty="0" err="1">
                <a:solidFill>
                  <a:srgbClr val="3333FF"/>
                </a:solidFill>
                <a:latin typeface="Times New Roman" pitchFamily="18" charset="0"/>
              </a:rPr>
              <a:t>sizeof</a:t>
            </a:r>
            <a:r>
              <a:rPr kumimoji="1" lang="en-US" altLang="zh-CN" sz="2400" b="1" dirty="0">
                <a:solidFill>
                  <a:srgbClr val="3333FF"/>
                </a:solidFill>
                <a:latin typeface="Times New Roman" pitchFamily="18" charset="0"/>
              </a:rPr>
              <a:t>(</a:t>
            </a:r>
            <a:r>
              <a:rPr kumimoji="1" lang="en-US" altLang="zh-CN" sz="2400" b="1" dirty="0" err="1">
                <a:solidFill>
                  <a:srgbClr val="3333FF"/>
                </a:solidFill>
                <a:latin typeface="Times New Roman" pitchFamily="18" charset="0"/>
              </a:rPr>
              <a:t>edgenode</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fontAlgn="base">
              <a:spcBef>
                <a:spcPct val="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FF0000"/>
                </a:solidFill>
                <a:latin typeface="Times New Roman" pitchFamily="18" charset="0"/>
              </a:rPr>
              <a:t>s-&gt;</a:t>
            </a:r>
            <a:r>
              <a:rPr kumimoji="1" lang="en-US" altLang="zh-CN" sz="2400" b="1" dirty="0" err="1">
                <a:solidFill>
                  <a:srgbClr val="FF0000"/>
                </a:solidFill>
                <a:latin typeface="Times New Roman" pitchFamily="18" charset="0"/>
              </a:rPr>
              <a:t>adjvex</a:t>
            </a:r>
            <a:r>
              <a:rPr kumimoji="1" lang="zh-CN" altLang="en-US"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s-&gt;next</a:t>
            </a:r>
            <a:r>
              <a:rPr kumimoji="1" lang="zh-CN" altLang="en-US" sz="2400" b="1" dirty="0">
                <a:solidFill>
                  <a:srgbClr val="FF0000"/>
                </a:solidFill>
                <a:latin typeface="Times New Roman" pitchFamily="18" charset="0"/>
              </a:rPr>
              <a:t>＝</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[j].link;</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   </a:t>
            </a:r>
            <a:r>
              <a:rPr kumimoji="1" lang="en-US" altLang="zh-CN" sz="2400" b="1" dirty="0" err="1">
                <a:solidFill>
                  <a:srgbClr val="FF0000"/>
                </a:solidFill>
                <a:latin typeface="Times New Roman" pitchFamily="18" charset="0"/>
              </a:rPr>
              <a:t>ga</a:t>
            </a:r>
            <a:r>
              <a:rPr kumimoji="1" lang="en-US" altLang="zh-CN" sz="2400" b="1" dirty="0">
                <a:solidFill>
                  <a:srgbClr val="FF0000"/>
                </a:solidFill>
                <a:latin typeface="Times New Roman" pitchFamily="18" charset="0"/>
              </a:rPr>
              <a:t>[j].link</a:t>
            </a:r>
            <a:r>
              <a:rPr kumimoji="1" lang="zh-CN" altLang="en-US" sz="2400" b="1" dirty="0">
                <a:solidFill>
                  <a:srgbClr val="FF0000"/>
                </a:solidFill>
                <a:latin typeface="Times New Roman" pitchFamily="18" charset="0"/>
              </a:rPr>
              <a:t>＝</a:t>
            </a:r>
            <a:r>
              <a:rPr kumimoji="1" lang="en-US" altLang="zh-CN" sz="2400" b="1" dirty="0">
                <a:solidFill>
                  <a:srgbClr val="FF0000"/>
                </a:solidFill>
                <a:latin typeface="Times New Roman" pitchFamily="18" charset="0"/>
              </a:rPr>
              <a:t>s;</a:t>
            </a:r>
            <a:endParaRPr kumimoji="1" lang="en-US" altLang="zh-CN" sz="2400" dirty="0">
              <a:solidFill>
                <a:srgbClr val="FF0000"/>
              </a:solidFill>
              <a:latin typeface="Times New Roman" pitchFamily="18" charset="0"/>
            </a:endParaRPr>
          </a:p>
          <a:p>
            <a:pPr fontAlgn="base">
              <a:spcBef>
                <a:spcPct val="0"/>
              </a:spcBef>
              <a:spcAft>
                <a:spcPct val="0"/>
              </a:spcAft>
            </a:pPr>
            <a:r>
              <a:rPr kumimoji="1" lang="en-US" altLang="zh-CN" sz="2400" b="1" dirty="0">
                <a:solidFill>
                  <a:srgbClr val="3333FF"/>
                </a:solidFill>
                <a:latin typeface="Times New Roman" pitchFamily="18" charset="0"/>
              </a:rPr>
              <a:t>   </a:t>
            </a:r>
            <a:r>
              <a:rPr kumimoji="1" lang="zh-CN" altLang="en-US" sz="2400" b="1" dirty="0">
                <a:solidFill>
                  <a:srgbClr val="3333FF"/>
                </a:solidFill>
                <a:latin typeface="Times New Roman" pitchFamily="18" charset="0"/>
              </a:rPr>
              <a:t> </a:t>
            </a:r>
            <a:r>
              <a:rPr kumimoji="1" lang="en-US" altLang="zh-CN" sz="2400" b="1" dirty="0">
                <a:solidFill>
                  <a:srgbClr val="3333FF"/>
                </a:solidFill>
                <a:latin typeface="Times New Roman" pitchFamily="18" charset="0"/>
              </a:rPr>
              <a:t>}/</a:t>
            </a:r>
            <a:r>
              <a:rPr kumimoji="1" lang="zh-CN" altLang="en-US" sz="2400" b="1" dirty="0">
                <a:solidFill>
                  <a:srgbClr val="3333FF"/>
                </a:solidFill>
                <a:latin typeface="Times New Roman" pitchFamily="18" charset="0"/>
              </a:rPr>
              <a:t>*对于无向图要插入两次，</a:t>
            </a:r>
            <a:r>
              <a:rPr kumimoji="1" lang="en-US" altLang="zh-CN" sz="2400" b="1" dirty="0" err="1">
                <a:solidFill>
                  <a:srgbClr val="3333FF"/>
                </a:solidFill>
                <a:latin typeface="Times New Roman" pitchFamily="18" charset="0"/>
              </a:rPr>
              <a:t>i</a:t>
            </a:r>
            <a:r>
              <a:rPr kumimoji="1" lang="zh-CN" altLang="en-US" sz="2400" b="1" dirty="0">
                <a:solidFill>
                  <a:srgbClr val="3333FF"/>
                </a:solidFill>
                <a:latin typeface="Times New Roman" pitchFamily="18" charset="0"/>
              </a:rPr>
              <a:t>后和</a:t>
            </a:r>
            <a:r>
              <a:rPr kumimoji="1" lang="en-US" altLang="zh-CN" sz="2400" b="1" dirty="0">
                <a:solidFill>
                  <a:srgbClr val="3333FF"/>
                </a:solidFill>
                <a:latin typeface="Times New Roman" pitchFamily="18" charset="0"/>
              </a:rPr>
              <a:t>j</a:t>
            </a:r>
            <a:r>
              <a:rPr kumimoji="1" lang="zh-CN" altLang="en-US" sz="2400" b="1" dirty="0">
                <a:solidFill>
                  <a:srgbClr val="3333FF"/>
                </a:solidFill>
                <a:latin typeface="Times New Roman" pitchFamily="18" charset="0"/>
              </a:rPr>
              <a:t>后*</a:t>
            </a:r>
            <a:r>
              <a:rPr kumimoji="1" lang="en-US" altLang="zh-CN" sz="2400" b="1" dirty="0">
                <a:solidFill>
                  <a:srgbClr val="3333FF"/>
                </a:solidFill>
                <a:latin typeface="Times New Roman" pitchFamily="18" charset="0"/>
              </a:rPr>
              <a:t>/</a:t>
            </a:r>
            <a:endParaRPr kumimoji="1" lang="en-US" altLang="zh-CN" sz="2400" dirty="0">
              <a:solidFill>
                <a:srgbClr val="3333FF"/>
              </a:solidFill>
              <a:latin typeface="Times New Roman" pitchFamily="18" charset="0"/>
            </a:endParaRPr>
          </a:p>
          <a:p>
            <a:pPr fontAlgn="base">
              <a:spcBef>
                <a:spcPct val="50000"/>
              </a:spcBef>
              <a:spcAft>
                <a:spcPct val="0"/>
              </a:spcAft>
            </a:pPr>
            <a:r>
              <a:rPr kumimoji="1" lang="en-US" altLang="zh-CN" sz="2400" b="1" dirty="0">
                <a:solidFill>
                  <a:srgbClr val="000000"/>
                </a:solidFill>
                <a:latin typeface="Times New Roman" pitchFamily="18" charset="0"/>
              </a:rPr>
              <a:t>}</a:t>
            </a:r>
          </a:p>
        </p:txBody>
      </p:sp>
      <p:sp>
        <p:nvSpPr>
          <p:cNvPr id="23" name="Rectangle 10"/>
          <p:cNvSpPr>
            <a:spLocks noChangeArrowheads="1"/>
          </p:cNvSpPr>
          <p:nvPr/>
        </p:nvSpPr>
        <p:spPr bwMode="auto">
          <a:xfrm>
            <a:off x="3662363" y="4905375"/>
            <a:ext cx="3502025" cy="455612"/>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Constantia"/>
                <a:ea typeface="宋体"/>
                <a:cs typeface="+mn-cs"/>
              </a:rPr>
              <a:t>将</a:t>
            </a:r>
            <a:r>
              <a:rPr kumimoji="1" lang="en-US" altLang="zh-CN" sz="2400" b="1" i="0" u="none" strike="noStrike" kern="0" cap="none" spc="0" normalizeH="0" baseline="0" noProof="0" dirty="0">
                <a:ln>
                  <a:noFill/>
                </a:ln>
                <a:solidFill>
                  <a:srgbClr val="0000FF"/>
                </a:solidFill>
                <a:effectLst/>
                <a:uLnTx/>
                <a:uFillTx/>
                <a:latin typeface="Constantia"/>
                <a:ea typeface="宋体"/>
                <a:cs typeface="+mn-cs"/>
              </a:rPr>
              <a:t>S</a:t>
            </a:r>
            <a:r>
              <a:rPr kumimoji="1" lang="zh-CN" altLang="en-US" sz="2400" b="1" i="0" u="none" strike="noStrike" kern="0" cap="none" spc="0" normalizeH="0" baseline="0" noProof="0" dirty="0">
                <a:ln>
                  <a:noFill/>
                </a:ln>
                <a:solidFill>
                  <a:srgbClr val="0000FF"/>
                </a:solidFill>
                <a:effectLst/>
                <a:uLnTx/>
                <a:uFillTx/>
                <a:latin typeface="Constantia"/>
                <a:ea typeface="宋体"/>
                <a:cs typeface="+mn-cs"/>
              </a:rPr>
              <a:t>插入顶点的边表头部</a:t>
            </a:r>
          </a:p>
        </p:txBody>
      </p:sp>
      <p:sp>
        <p:nvSpPr>
          <p:cNvPr id="24" name="Line 11"/>
          <p:cNvSpPr>
            <a:spLocks noChangeShapeType="1"/>
          </p:cNvSpPr>
          <p:nvPr/>
        </p:nvSpPr>
        <p:spPr bwMode="auto">
          <a:xfrm flipH="1" flipV="1">
            <a:off x="3635375" y="3400425"/>
            <a:ext cx="508000" cy="1504950"/>
          </a:xfrm>
          <a:prstGeom prst="line">
            <a:avLst/>
          </a:prstGeom>
          <a:noFill/>
          <a:ln w="38100" cmpd="dbl">
            <a:solidFill>
              <a:srgbClr val="FF3300"/>
            </a:solidFill>
            <a:round/>
            <a:headEnd/>
            <a:tailEnd type="triangle" w="med" len="med"/>
          </a:ln>
          <a:effectLst>
            <a:prstShdw prst="shdw17" dist="17961" dir="2700000">
              <a:srgbClr val="991F00"/>
            </a:prstShdw>
          </a:effectLst>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5" name="Text Box 103">
            <a:extLst>
              <a:ext uri="{FF2B5EF4-FFF2-40B4-BE49-F238E27FC236}">
                <a16:creationId xmlns:a16="http://schemas.microsoft.com/office/drawing/2014/main" id="{9038340B-9F91-9F4E-B60A-1F536D517AF9}"/>
              </a:ext>
            </a:extLst>
          </p:cNvPr>
          <p:cNvSpPr txBox="1">
            <a:spLocks noChangeArrowheads="1"/>
          </p:cNvSpPr>
          <p:nvPr/>
        </p:nvSpPr>
        <p:spPr bwMode="auto">
          <a:xfrm>
            <a:off x="4773814" y="2590800"/>
            <a:ext cx="4075112" cy="1194050"/>
          </a:xfrm>
          <a:prstGeom prst="rect">
            <a:avLst/>
          </a:prstGeom>
          <a:solidFill>
            <a:srgbClr val="FFFFFF"/>
          </a:solidFill>
          <a:ln w="25400" cap="flat" cmpd="sng" algn="ctr">
            <a:solidFill>
              <a:srgbClr val="009DD9"/>
            </a:solidFill>
            <a:prstDash val="solid"/>
          </a:ln>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对于无向图，插入一条边</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a:t>
            </a:r>
            <a:r>
              <a:rPr kumimoji="1" lang="en-US" altLang="zh-CN" sz="24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i</a:t>
            </a:r>
            <a:r>
              <a:rPr lang="en-US" altLang="zh-CN" sz="2400" kern="0" dirty="0">
                <a:solidFill>
                  <a:srgbClr val="0000FF"/>
                </a:solidFill>
              </a:rPr>
              <a:t>,</a:t>
            </a:r>
            <a:r>
              <a:rPr lang="zh-CN" altLang="en-US" sz="2400" kern="0" dirty="0">
                <a:solidFill>
                  <a:srgbClr val="0000FF"/>
                </a:solidFill>
              </a:rPr>
              <a:t> </a:t>
            </a:r>
            <a:r>
              <a:rPr lang="en-US" altLang="zh-CN" sz="2400" kern="0" dirty="0">
                <a:solidFill>
                  <a:srgbClr val="0000FF"/>
                </a:solidFill>
              </a:rPr>
              <a:t>j</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，需要插入两次：分别对顶点</a:t>
            </a:r>
            <a:r>
              <a:rPr kumimoji="1" lang="en-US" altLang="zh-CN" sz="2400" b="1" i="0" u="none" strike="noStrike" kern="0" cap="none" spc="0" normalizeH="0" baseline="0" noProof="0" dirty="0" err="1">
                <a:ln>
                  <a:noFill/>
                </a:ln>
                <a:solidFill>
                  <a:srgbClr val="0000FF"/>
                </a:solidFill>
                <a:effectLst/>
                <a:uLnTx/>
                <a:uFillTx/>
                <a:latin typeface="Times New Roman" pitchFamily="18" charset="0"/>
                <a:ea typeface="宋体" pitchFamily="2" charset="-122"/>
                <a:cs typeface="+mn-cs"/>
              </a:rPr>
              <a:t>i</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和顶点</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j</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rPr>
              <a:t>进行边的插入。</a:t>
            </a:r>
            <a:endPar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42698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邻接表的特点</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0214364E-59FC-45A9-A1CC-8B5ED3EA81F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6"/>
          <p:cNvSpPr txBox="1">
            <a:spLocks noChangeArrowheads="1"/>
          </p:cNvSpPr>
          <p:nvPr/>
        </p:nvSpPr>
        <p:spPr bwMode="auto">
          <a:xfrm>
            <a:off x="838200" y="2133600"/>
            <a:ext cx="6945312" cy="1739451"/>
          </a:xfrm>
          <a:prstGeom prst="rect">
            <a:avLst/>
          </a:prstGeom>
          <a:noFill/>
          <a:ln w="9525">
            <a:noFill/>
            <a:miter lim="800000"/>
            <a:headEnd/>
            <a:tailEnd/>
          </a:ln>
        </p:spPr>
        <p:txBody>
          <a:bodyPr wrap="square">
            <a:spAutoFit/>
          </a:bodyPr>
          <a:lstStyle/>
          <a:p>
            <a:pPr algn="just" fontAlgn="base">
              <a:lnSpc>
                <a:spcPct val="125000"/>
              </a:lnSpc>
              <a:spcBef>
                <a:spcPct val="20000"/>
              </a:spcBef>
              <a:spcAft>
                <a:spcPct val="0"/>
              </a:spcAft>
            </a:pPr>
            <a:r>
              <a:rPr kumimoji="1" lang="en-US" altLang="zh-CN" sz="2800" b="1" dirty="0">
                <a:solidFill>
                  <a:srgbClr val="000000"/>
                </a:solidFill>
                <a:latin typeface="Times New Roman" pitchFamily="18" charset="0"/>
              </a:rPr>
              <a:t>(1)</a:t>
            </a:r>
            <a:r>
              <a:rPr kumimoji="1" lang="zh-CN" altLang="en-US" sz="2800" b="1" dirty="0">
                <a:solidFill>
                  <a:srgbClr val="000000"/>
                </a:solidFill>
                <a:latin typeface="Times New Roman" pitchFamily="18" charset="0"/>
              </a:rPr>
              <a:t>对于顶点多边少的图采用邻接表存储节省空间；</a:t>
            </a:r>
            <a:r>
              <a:rPr kumimoji="1" lang="zh-CN" altLang="en-US" sz="2800" b="1" dirty="0">
                <a:solidFill>
                  <a:srgbClr val="FF0000"/>
                </a:solidFill>
                <a:latin typeface="Times New Roman" pitchFamily="18" charset="0"/>
              </a:rPr>
              <a:t>空间复杂度</a:t>
            </a:r>
            <a:r>
              <a:rPr kumimoji="1" lang="en-US" altLang="zh-CN" sz="2800" b="1" dirty="0">
                <a:solidFill>
                  <a:srgbClr val="FF0000"/>
                </a:solidFill>
                <a:latin typeface="Times New Roman" pitchFamily="18" charset="0"/>
              </a:rPr>
              <a:t>O(</a:t>
            </a:r>
            <a:r>
              <a:rPr kumimoji="1" lang="en-US" altLang="zh-CN" sz="2800" b="1" dirty="0" err="1">
                <a:solidFill>
                  <a:srgbClr val="FF0000"/>
                </a:solidFill>
                <a:latin typeface="Times New Roman" pitchFamily="18" charset="0"/>
              </a:rPr>
              <a:t>n+e</a:t>
            </a:r>
            <a:r>
              <a:rPr kumimoji="1" lang="en-US" altLang="zh-CN" sz="2800" b="1" dirty="0">
                <a:solidFill>
                  <a:srgbClr val="FF0000"/>
                </a:solidFill>
                <a:latin typeface="Times New Roman" pitchFamily="18" charset="0"/>
              </a:rPr>
              <a:t>)</a:t>
            </a:r>
            <a:r>
              <a:rPr kumimoji="1" lang="zh-CN" altLang="en-US" sz="2800" b="1" dirty="0">
                <a:solidFill>
                  <a:srgbClr val="000000"/>
                </a:solidFill>
                <a:latin typeface="Times New Roman" pitchFamily="18" charset="0"/>
              </a:rPr>
              <a:t>。</a:t>
            </a:r>
          </a:p>
          <a:p>
            <a:pPr algn="just" fontAlgn="base">
              <a:lnSpc>
                <a:spcPct val="125000"/>
              </a:lnSpc>
              <a:spcBef>
                <a:spcPct val="20000"/>
              </a:spcBef>
              <a:spcAft>
                <a:spcPct val="0"/>
              </a:spcAft>
            </a:pPr>
            <a:r>
              <a:rPr kumimoji="1" lang="en-US" altLang="zh-CN" sz="2800" b="1" dirty="0">
                <a:solidFill>
                  <a:srgbClr val="000000"/>
                </a:solidFill>
                <a:latin typeface="Times New Roman" pitchFamily="18" charset="0"/>
              </a:rPr>
              <a:t>(2)</a:t>
            </a:r>
            <a:r>
              <a:rPr kumimoji="1" lang="zh-CN" altLang="en-US" sz="2800" b="1" dirty="0">
                <a:solidFill>
                  <a:srgbClr val="000000"/>
                </a:solidFill>
                <a:latin typeface="Times New Roman" pitchFamily="18" charset="0"/>
              </a:rPr>
              <a:t>容易找到任一顶点的第一个邻接点。</a:t>
            </a:r>
          </a:p>
        </p:txBody>
      </p:sp>
    </p:spTree>
    <p:extLst>
      <p:ext uri="{BB962C8B-B14F-4D97-AF65-F5344CB8AC3E}">
        <p14:creationId xmlns:p14="http://schemas.microsoft.com/office/powerpoint/2010/main" val="384008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网络 </a:t>
            </a:r>
            <a:r>
              <a:rPr kumimoji="1" lang="en-US" altLang="zh-CN" sz="2800" b="1" dirty="0">
                <a:latin typeface="Arial" charset="0"/>
                <a:ea typeface="宋体" charset="-122"/>
              </a:rPr>
              <a:t>(</a:t>
            </a:r>
            <a:r>
              <a:rPr kumimoji="1" lang="zh-CN" altLang="en-US" sz="2800" b="1" dirty="0">
                <a:latin typeface="Arial" charset="0"/>
                <a:ea typeface="宋体" charset="-122"/>
              </a:rPr>
              <a:t>带权图</a:t>
            </a:r>
            <a:r>
              <a:rPr kumimoji="1" lang="en-US" altLang="zh-CN" sz="2800" b="1" dirty="0">
                <a:latin typeface="Arial" charset="0"/>
                <a:ea typeface="宋体" charset="-122"/>
              </a:rPr>
              <a:t>) </a:t>
            </a:r>
            <a:r>
              <a:rPr kumimoji="1" lang="zh-CN" altLang="en-US" sz="2800" b="1" dirty="0">
                <a:latin typeface="Arial" charset="0"/>
                <a:ea typeface="宋体" charset="-122"/>
              </a:rPr>
              <a:t>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5F4C6B77-7F3D-44D4-8A37-8AFA71F0AD9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3"/>
          <p:cNvGrpSpPr>
            <a:grpSpLocks/>
          </p:cNvGrpSpPr>
          <p:nvPr/>
        </p:nvGrpSpPr>
        <p:grpSpPr bwMode="auto">
          <a:xfrm>
            <a:off x="0" y="2471738"/>
            <a:ext cx="9147175" cy="3243262"/>
            <a:chOff x="-32" y="1828800"/>
            <a:chExt cx="9147696" cy="3243274"/>
          </a:xfrm>
        </p:grpSpPr>
        <p:pic>
          <p:nvPicPr>
            <p:cNvPr id="14" name="Picture 2"/>
            <p:cNvPicPr>
              <a:picLocks noChangeAspect="1" noChangeArrowheads="1"/>
            </p:cNvPicPr>
            <p:nvPr/>
          </p:nvPicPr>
          <p:blipFill>
            <a:blip r:embed="rId4"/>
            <a:srcRect/>
            <a:stretch>
              <a:fillRect/>
            </a:stretch>
          </p:blipFill>
          <p:spPr bwMode="auto">
            <a:xfrm>
              <a:off x="-32" y="1828800"/>
              <a:ext cx="9147696" cy="3243274"/>
            </a:xfrm>
            <a:prstGeom prst="rect">
              <a:avLst/>
            </a:prstGeom>
            <a:noFill/>
            <a:ln w="9525">
              <a:noFill/>
              <a:miter lim="800000"/>
              <a:headEnd/>
              <a:tailEnd/>
            </a:ln>
          </p:spPr>
        </p:pic>
        <p:sp>
          <p:nvSpPr>
            <p:cNvPr id="15" name="Rectangle 6"/>
            <p:cNvSpPr>
              <a:spLocks noChangeArrowheads="1"/>
            </p:cNvSpPr>
            <p:nvPr/>
          </p:nvSpPr>
          <p:spPr bwMode="auto">
            <a:xfrm>
              <a:off x="2124164" y="1857375"/>
              <a:ext cx="5143793" cy="455614"/>
            </a:xfrm>
            <a:prstGeom prst="rect">
              <a:avLst/>
            </a:prstGeom>
            <a:solidFill>
              <a:srgbClr val="FFFFFF"/>
            </a:solidFill>
            <a:ln w="9525">
              <a:noFill/>
              <a:miter lim="800000"/>
              <a:headEnd/>
              <a:tailEnd/>
            </a:ln>
            <a:effectLst/>
          </p:spPr>
          <p:txBody>
            <a:bodyPr lIns="53035" tIns="26518" rIns="53035" bIns="26518" anchor="ctr"/>
            <a:lstStyle/>
            <a:p>
              <a:pPr algn="just" fontAlgn="base">
                <a:spcBef>
                  <a:spcPct val="50000"/>
                </a:spcBef>
                <a:spcAft>
                  <a:spcPct val="0"/>
                </a:spcAft>
                <a:defRPr/>
              </a:pPr>
              <a:r>
                <a:rPr kumimoji="1" lang="en-US" altLang="zh-CN" sz="2000" b="1" dirty="0">
                  <a:solidFill>
                    <a:srgbClr val="000000"/>
                  </a:solidFill>
                  <a:effectLst>
                    <a:outerShdw blurRad="38100" dist="38100" dir="2700000" algn="tl">
                      <a:srgbClr val="000000">
                        <a:alpha val="43137"/>
                      </a:srgbClr>
                    </a:outerShdw>
                  </a:effectLst>
                  <a:latin typeface="Times New Roman" pitchFamily="18" charset="0"/>
                </a:rPr>
                <a:t>  vertex  link  </a:t>
              </a:r>
              <a:r>
                <a:rPr kumimoji="1" lang="en-US" altLang="zh-CN" sz="2000" b="1" dirty="0" err="1">
                  <a:solidFill>
                    <a:srgbClr val="000000"/>
                  </a:solidFill>
                  <a:effectLst>
                    <a:outerShdw blurRad="38100" dist="38100" dir="2700000" algn="tl">
                      <a:srgbClr val="000000">
                        <a:alpha val="43137"/>
                      </a:srgbClr>
                    </a:outerShdw>
                  </a:effectLst>
                  <a:latin typeface="Times New Roman" pitchFamily="18" charset="0"/>
                </a:rPr>
                <a:t>adjvex</a:t>
              </a:r>
              <a:r>
                <a:rPr kumimoji="1" lang="en-US" altLang="zh-CN" sz="2000" b="1" dirty="0">
                  <a:solidFill>
                    <a:srgbClr val="000000"/>
                  </a:solidFill>
                  <a:effectLst>
                    <a:outerShdw blurRad="38100" dist="38100" dir="2700000" algn="tl">
                      <a:srgbClr val="000000">
                        <a:alpha val="43137"/>
                      </a:srgbClr>
                    </a:outerShdw>
                  </a:effectLst>
                  <a:latin typeface="Times New Roman" pitchFamily="18" charset="0"/>
                </a:rPr>
                <a:t>  next</a:t>
              </a:r>
            </a:p>
          </p:txBody>
        </p:sp>
      </p:grpSp>
    </p:spTree>
    <p:extLst>
      <p:ext uri="{BB962C8B-B14F-4D97-AF65-F5344CB8AC3E}">
        <p14:creationId xmlns:p14="http://schemas.microsoft.com/office/powerpoint/2010/main" val="697462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7"/>
          <p:cNvPicPr>
            <a:picLocks noChangeAspect="1" noChangeArrowheads="1"/>
          </p:cNvPicPr>
          <p:nvPr/>
        </p:nvPicPr>
        <p:blipFill>
          <a:blip r:embed="rId3"/>
          <a:srcRect/>
          <a:stretch>
            <a:fillRect/>
          </a:stretch>
        </p:blipFill>
        <p:spPr bwMode="auto">
          <a:xfrm>
            <a:off x="5410200" y="1129630"/>
            <a:ext cx="3061387" cy="2451770"/>
          </a:xfrm>
          <a:prstGeom prst="rect">
            <a:avLst/>
          </a:prstGeom>
          <a:noFill/>
          <a:ln w="9525">
            <a:noFill/>
            <a:miter lim="800000"/>
            <a:headEnd/>
            <a:tailEnd/>
          </a:ln>
        </p:spPr>
      </p:pic>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网络 </a:t>
            </a:r>
            <a:r>
              <a:rPr kumimoji="1" lang="en-US" altLang="zh-CN" sz="2800" b="1" dirty="0">
                <a:latin typeface="Arial" charset="0"/>
                <a:ea typeface="宋体" charset="-122"/>
              </a:rPr>
              <a:t>(</a:t>
            </a:r>
            <a:r>
              <a:rPr kumimoji="1" lang="zh-CN" altLang="en-US" sz="2800" b="1" dirty="0">
                <a:latin typeface="Arial" charset="0"/>
                <a:ea typeface="宋体" charset="-122"/>
              </a:rPr>
              <a:t>带权图</a:t>
            </a:r>
            <a:r>
              <a:rPr kumimoji="1" lang="en-US" altLang="zh-CN" sz="2800" b="1" dirty="0">
                <a:latin typeface="Arial" charset="0"/>
                <a:ea typeface="宋体" charset="-122"/>
              </a:rPr>
              <a:t>) </a:t>
            </a:r>
            <a:r>
              <a:rPr kumimoji="1" lang="zh-CN" altLang="en-US" sz="2800" b="1" dirty="0">
                <a:latin typeface="Arial" charset="0"/>
                <a:ea typeface="宋体" charset="-122"/>
              </a:rPr>
              <a:t>的邻接表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8216DCAA-4AD4-4279-BD59-6C98281968B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p:cNvSpPr txBox="1">
            <a:spLocks noChangeArrowheads="1"/>
          </p:cNvSpPr>
          <p:nvPr/>
        </p:nvSpPr>
        <p:spPr bwMode="auto">
          <a:xfrm>
            <a:off x="1109662" y="2016125"/>
            <a:ext cx="2820988" cy="1108075"/>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400" b="1">
                <a:solidFill>
                  <a:srgbClr val="003300"/>
                </a:solidFill>
                <a:latin typeface="楷体_GB2312" pitchFamily="49" charset="-122"/>
              </a:rPr>
              <a:t>给出网络的邻接表</a:t>
            </a:r>
          </a:p>
          <a:p>
            <a:pPr fontAlgn="base">
              <a:spcBef>
                <a:spcPct val="50000"/>
              </a:spcBef>
              <a:spcAft>
                <a:spcPct val="0"/>
              </a:spcAft>
            </a:pPr>
            <a:endParaRPr kumimoji="1" lang="en-US" altLang="zh-CN" sz="2400">
              <a:solidFill>
                <a:srgbClr val="000000"/>
              </a:solidFill>
              <a:latin typeface="楷体_GB2312" pitchFamily="49" charset="-122"/>
            </a:endParaRPr>
          </a:p>
        </p:txBody>
      </p:sp>
      <p:grpSp>
        <p:nvGrpSpPr>
          <p:cNvPr id="17" name="Group 4"/>
          <p:cNvGrpSpPr>
            <a:grpSpLocks/>
          </p:cNvGrpSpPr>
          <p:nvPr/>
        </p:nvGrpSpPr>
        <p:grpSpPr bwMode="auto">
          <a:xfrm>
            <a:off x="453189" y="3490119"/>
            <a:ext cx="8135938" cy="2924175"/>
            <a:chOff x="114" y="2341"/>
            <a:chExt cx="5125" cy="1842"/>
          </a:xfrm>
        </p:grpSpPr>
        <p:sp>
          <p:nvSpPr>
            <p:cNvPr id="18" name="Text Box 5"/>
            <p:cNvSpPr txBox="1">
              <a:spLocks noChangeArrowheads="1"/>
            </p:cNvSpPr>
            <p:nvPr/>
          </p:nvSpPr>
          <p:spPr bwMode="auto">
            <a:xfrm>
              <a:off x="114" y="2478"/>
              <a:ext cx="407" cy="1476"/>
            </a:xfrm>
            <a:prstGeom prst="rect">
              <a:avLst/>
            </a:prstGeom>
            <a:noFill/>
            <a:ln w="9525">
              <a:noFill/>
              <a:miter lim="800000"/>
              <a:headEnd/>
              <a:tailEnd/>
            </a:ln>
          </p:spPr>
          <p:txBody>
            <a:bodyPr>
              <a:spAutoFit/>
            </a:bodyPr>
            <a:lstStyle/>
            <a:p>
              <a:pPr fontAlgn="base">
                <a:lnSpc>
                  <a:spcPct val="120000"/>
                </a:lnSpc>
                <a:spcBef>
                  <a:spcPct val="35000"/>
                </a:spcBef>
                <a:spcAft>
                  <a:spcPct val="0"/>
                </a:spcAft>
              </a:pPr>
              <a:r>
                <a:rPr kumimoji="1" lang="en-US" altLang="zh-CN" sz="2000" b="1">
                  <a:solidFill>
                    <a:srgbClr val="000000"/>
                  </a:solidFill>
                  <a:latin typeface="Times New Roman" pitchFamily="18" charset="0"/>
                </a:rPr>
                <a:t>0</a:t>
              </a:r>
            </a:p>
            <a:p>
              <a:pPr fontAlgn="base">
                <a:lnSpc>
                  <a:spcPct val="120000"/>
                </a:lnSpc>
                <a:spcBef>
                  <a:spcPct val="35000"/>
                </a:spcBef>
                <a:spcAft>
                  <a:spcPct val="0"/>
                </a:spcAft>
              </a:pPr>
              <a:r>
                <a:rPr kumimoji="1" lang="en-US" altLang="zh-CN" sz="2000" b="1">
                  <a:solidFill>
                    <a:srgbClr val="000000"/>
                  </a:solidFill>
                  <a:latin typeface="Times New Roman" pitchFamily="18" charset="0"/>
                </a:rPr>
                <a:t>1</a:t>
              </a:r>
            </a:p>
            <a:p>
              <a:pPr fontAlgn="base">
                <a:lnSpc>
                  <a:spcPct val="120000"/>
                </a:lnSpc>
                <a:spcBef>
                  <a:spcPct val="35000"/>
                </a:spcBef>
                <a:spcAft>
                  <a:spcPct val="0"/>
                </a:spcAft>
              </a:pPr>
              <a:r>
                <a:rPr kumimoji="1" lang="en-US" altLang="zh-CN" sz="2000" b="1">
                  <a:solidFill>
                    <a:srgbClr val="000000"/>
                  </a:solidFill>
                  <a:latin typeface="Times New Roman" pitchFamily="18" charset="0"/>
                </a:rPr>
                <a:t>2</a:t>
              </a:r>
            </a:p>
            <a:p>
              <a:pPr fontAlgn="base">
                <a:lnSpc>
                  <a:spcPct val="120000"/>
                </a:lnSpc>
                <a:spcBef>
                  <a:spcPct val="35000"/>
                </a:spcBef>
                <a:spcAft>
                  <a:spcPct val="0"/>
                </a:spcAft>
              </a:pPr>
              <a:r>
                <a:rPr kumimoji="1" lang="en-US" altLang="zh-CN" sz="2000" b="1">
                  <a:solidFill>
                    <a:srgbClr val="000000"/>
                  </a:solidFill>
                  <a:latin typeface="Times New Roman" pitchFamily="18" charset="0"/>
                </a:rPr>
                <a:t>3</a:t>
              </a:r>
            </a:p>
            <a:p>
              <a:pPr fontAlgn="base">
                <a:lnSpc>
                  <a:spcPct val="120000"/>
                </a:lnSpc>
                <a:spcBef>
                  <a:spcPct val="35000"/>
                </a:spcBef>
                <a:spcAft>
                  <a:spcPct val="0"/>
                </a:spcAft>
              </a:pPr>
              <a:r>
                <a:rPr kumimoji="1" lang="en-US" altLang="zh-CN" sz="2000" b="1">
                  <a:solidFill>
                    <a:srgbClr val="000000"/>
                  </a:solidFill>
                  <a:latin typeface="Times New Roman" pitchFamily="18" charset="0"/>
                </a:rPr>
                <a:t>4</a:t>
              </a:r>
            </a:p>
          </p:txBody>
        </p:sp>
        <p:pic>
          <p:nvPicPr>
            <p:cNvPr id="19" name="Picture 6"/>
            <p:cNvPicPr>
              <a:picLocks noChangeAspect="1" noChangeArrowheads="1"/>
            </p:cNvPicPr>
            <p:nvPr/>
          </p:nvPicPr>
          <p:blipFill>
            <a:blip r:embed="rId5"/>
            <a:srcRect/>
            <a:stretch>
              <a:fillRect/>
            </a:stretch>
          </p:blipFill>
          <p:spPr bwMode="auto">
            <a:xfrm>
              <a:off x="415" y="2341"/>
              <a:ext cx="4824" cy="1842"/>
            </a:xfrm>
            <a:prstGeom prst="rect">
              <a:avLst/>
            </a:prstGeom>
            <a:noFill/>
            <a:ln w="9525">
              <a:noFill/>
              <a:miter lim="800000"/>
              <a:headEnd/>
              <a:tailEnd/>
            </a:ln>
          </p:spPr>
        </p:pic>
      </p:grpSp>
      <p:sp>
        <p:nvSpPr>
          <p:cNvPr id="21" name="Oval 44"/>
          <p:cNvSpPr>
            <a:spLocks noChangeArrowheads="1"/>
          </p:cNvSpPr>
          <p:nvPr/>
        </p:nvSpPr>
        <p:spPr bwMode="auto">
          <a:xfrm>
            <a:off x="66675" y="2135187"/>
            <a:ext cx="1143000" cy="381000"/>
          </a:xfrm>
          <a:prstGeom prst="ellipse">
            <a:avLst/>
          </a:prstGeom>
          <a:gradFill rotWithShape="0">
            <a:gsLst>
              <a:gs pos="0">
                <a:srgbClr val="65A865"/>
              </a:gs>
              <a:gs pos="50000">
                <a:srgbClr val="99FF99"/>
              </a:gs>
              <a:gs pos="100000">
                <a:srgbClr val="65A865"/>
              </a:gs>
            </a:gsLst>
            <a:lin ang="18900000" scaled="1"/>
          </a:gradFill>
          <a:ln w="9525">
            <a:solidFill>
              <a:srgbClr val="CCFFCC"/>
            </a:solidFill>
            <a:round/>
            <a:headEnd/>
            <a:tailEnd/>
          </a:ln>
        </p:spPr>
        <p:txBody>
          <a:bodyPr wrap="none" anchor="ctr"/>
          <a:lstStyle/>
          <a:p>
            <a:pPr fontAlgn="base">
              <a:spcBef>
                <a:spcPct val="0"/>
              </a:spcBef>
              <a:spcAft>
                <a:spcPct val="0"/>
              </a:spcAft>
            </a:pPr>
            <a:r>
              <a:rPr kumimoji="1" lang="zh-CN" altLang="en-US" sz="2800" b="1">
                <a:solidFill>
                  <a:srgbClr val="003300"/>
                </a:solidFill>
                <a:latin typeface="Times New Roman" pitchFamily="18" charset="0"/>
              </a:rPr>
              <a:t>例</a:t>
            </a:r>
          </a:p>
        </p:txBody>
      </p:sp>
    </p:spTree>
    <p:extLst>
      <p:ext uri="{BB962C8B-B14F-4D97-AF65-F5344CB8AC3E}">
        <p14:creationId xmlns:p14="http://schemas.microsoft.com/office/powerpoint/2010/main" val="16883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逆邻接表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BC89C0E3-C4D3-451A-9C2A-7679095B69E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
          <p:cNvSpPr txBox="1">
            <a:spLocks noChangeArrowheads="1"/>
          </p:cNvSpPr>
          <p:nvPr/>
        </p:nvSpPr>
        <p:spPr bwMode="auto">
          <a:xfrm>
            <a:off x="1195388" y="2136775"/>
            <a:ext cx="7948612" cy="641350"/>
          </a:xfrm>
          <a:prstGeom prst="rect">
            <a:avLst/>
          </a:prstGeom>
          <a:noFill/>
          <a:ln w="12700" cap="rnd">
            <a:noFill/>
            <a:miter lim="800000"/>
            <a:headEnd/>
            <a:tailEnd/>
          </a:ln>
        </p:spPr>
        <p:txBody>
          <a:bodyPr>
            <a:spAutoFit/>
          </a:bodyPr>
          <a:lstStyle/>
          <a:p>
            <a:pPr eaLnBrk="0" fontAlgn="base" hangingPunct="0">
              <a:spcBef>
                <a:spcPct val="0"/>
              </a:spcBef>
              <a:spcAft>
                <a:spcPct val="0"/>
              </a:spcAft>
            </a:pPr>
            <a:endParaRPr kumimoji="1" lang="zh-CN" altLang="zh-CN" sz="3600">
              <a:solidFill>
                <a:srgbClr val="0000FF"/>
              </a:solidFill>
              <a:latin typeface="隶书" pitchFamily="49" charset="-122"/>
              <a:ea typeface="隶书" pitchFamily="49" charset="-122"/>
            </a:endParaRPr>
          </a:p>
        </p:txBody>
      </p:sp>
      <p:sp>
        <p:nvSpPr>
          <p:cNvPr id="13" name="Text Box 3"/>
          <p:cNvSpPr txBox="1">
            <a:spLocks noChangeArrowheads="1"/>
          </p:cNvSpPr>
          <p:nvPr/>
        </p:nvSpPr>
        <p:spPr bwMode="auto">
          <a:xfrm>
            <a:off x="776288" y="1689100"/>
            <a:ext cx="7572375" cy="1452563"/>
          </a:xfrm>
          <a:prstGeom prst="rect">
            <a:avLst/>
          </a:prstGeom>
          <a:noFill/>
          <a:ln w="12700" cap="rnd">
            <a:solidFill>
              <a:srgbClr val="0000CC"/>
            </a:solidFill>
            <a:miter lim="800000"/>
            <a:headEnd/>
            <a:tailEnd/>
          </a:ln>
        </p:spPr>
        <p:txBody>
          <a:bodyPr>
            <a:spAutoFit/>
          </a:bodyPr>
          <a:lstStyle/>
          <a:p>
            <a:pPr marL="457200" indent="-457200" eaLnBrk="0" fontAlgn="base" hangingPunct="0">
              <a:spcBef>
                <a:spcPct val="10000"/>
              </a:spcBef>
              <a:spcAft>
                <a:spcPct val="0"/>
              </a:spcAft>
              <a:buFont typeface="Wingdings" pitchFamily="2" charset="2"/>
              <a:buChar char="Ø"/>
            </a:pPr>
            <a:r>
              <a:rPr kumimoji="1" lang="zh-CN" altLang="en-US" sz="2600" b="1">
                <a:solidFill>
                  <a:srgbClr val="0000FF"/>
                </a:solidFill>
                <a:latin typeface="宋体" charset="-122"/>
              </a:rPr>
              <a:t>有向图的逆邻接表（入度）</a:t>
            </a:r>
          </a:p>
          <a:p>
            <a:pPr marL="914400" lvl="1" indent="-457200" eaLnBrk="0" fontAlgn="base" hangingPunct="0">
              <a:spcBef>
                <a:spcPct val="20000"/>
              </a:spcBef>
              <a:spcAft>
                <a:spcPct val="0"/>
              </a:spcAft>
              <a:buFont typeface="Wingdings" pitchFamily="2" charset="2"/>
              <a:buChar char="l"/>
            </a:pPr>
            <a:r>
              <a:rPr kumimoji="1" lang="zh-CN" altLang="en-US" sz="2600" b="1">
                <a:solidFill>
                  <a:srgbClr val="0000FF"/>
                </a:solidFill>
                <a:latin typeface="宋体" charset="-122"/>
              </a:rPr>
              <a:t>顶点：用一维数组存储（按编号顺序）</a:t>
            </a:r>
          </a:p>
          <a:p>
            <a:pPr marL="914400" lvl="1" indent="-457200" eaLnBrk="0" fontAlgn="base" hangingPunct="0">
              <a:spcBef>
                <a:spcPct val="20000"/>
              </a:spcBef>
              <a:spcAft>
                <a:spcPct val="0"/>
              </a:spcAft>
              <a:buFont typeface="Wingdings" pitchFamily="2" charset="2"/>
              <a:buChar char="l"/>
            </a:pPr>
            <a:r>
              <a:rPr kumimoji="1" lang="zh-CN" altLang="en-US" sz="2600" b="1">
                <a:solidFill>
                  <a:srgbClr val="0000FF"/>
                </a:solidFill>
                <a:latin typeface="宋体" charset="-122"/>
              </a:rPr>
              <a:t>以同一顶点为</a:t>
            </a:r>
            <a:r>
              <a:rPr kumimoji="1" lang="zh-CN" altLang="en-US" sz="2600" b="1">
                <a:solidFill>
                  <a:srgbClr val="FF0000"/>
                </a:solidFill>
                <a:latin typeface="宋体" charset="-122"/>
              </a:rPr>
              <a:t>终点</a:t>
            </a:r>
            <a:r>
              <a:rPr kumimoji="1" lang="zh-CN" altLang="en-US" sz="2600" b="1">
                <a:solidFill>
                  <a:srgbClr val="0000FF"/>
                </a:solidFill>
                <a:latin typeface="宋体" charset="-122"/>
              </a:rPr>
              <a:t>的弧：用线性链表存储</a:t>
            </a:r>
          </a:p>
        </p:txBody>
      </p:sp>
      <p:grpSp>
        <p:nvGrpSpPr>
          <p:cNvPr id="14" name="Group 4"/>
          <p:cNvGrpSpPr>
            <a:grpSpLocks/>
          </p:cNvGrpSpPr>
          <p:nvPr/>
        </p:nvGrpSpPr>
        <p:grpSpPr bwMode="auto">
          <a:xfrm>
            <a:off x="2538413" y="3509963"/>
            <a:ext cx="2881312" cy="3652837"/>
            <a:chOff x="1197" y="1392"/>
            <a:chExt cx="1815" cy="2301"/>
          </a:xfrm>
        </p:grpSpPr>
        <p:grpSp>
          <p:nvGrpSpPr>
            <p:cNvPr id="15" name="Group 5"/>
            <p:cNvGrpSpPr>
              <a:grpSpLocks/>
            </p:cNvGrpSpPr>
            <p:nvPr/>
          </p:nvGrpSpPr>
          <p:grpSpPr bwMode="auto">
            <a:xfrm>
              <a:off x="1197" y="1412"/>
              <a:ext cx="1127" cy="2281"/>
              <a:chOff x="1197" y="1412"/>
              <a:chExt cx="1127" cy="2281"/>
            </a:xfrm>
          </p:grpSpPr>
          <p:grpSp>
            <p:nvGrpSpPr>
              <p:cNvPr id="53" name="Group 6"/>
              <p:cNvGrpSpPr>
                <a:grpSpLocks/>
              </p:cNvGrpSpPr>
              <p:nvPr/>
            </p:nvGrpSpPr>
            <p:grpSpPr bwMode="auto">
              <a:xfrm>
                <a:off x="1495" y="1412"/>
                <a:ext cx="829" cy="2281"/>
                <a:chOff x="1495" y="1412"/>
                <a:chExt cx="829" cy="2281"/>
              </a:xfrm>
            </p:grpSpPr>
            <p:grpSp>
              <p:nvGrpSpPr>
                <p:cNvPr id="55" name="Group 7"/>
                <p:cNvGrpSpPr>
                  <a:grpSpLocks/>
                </p:cNvGrpSpPr>
                <p:nvPr/>
              </p:nvGrpSpPr>
              <p:grpSpPr bwMode="auto">
                <a:xfrm>
                  <a:off x="1495" y="1412"/>
                  <a:ext cx="829" cy="1913"/>
                  <a:chOff x="1495" y="1412"/>
                  <a:chExt cx="829" cy="1913"/>
                </a:xfrm>
              </p:grpSpPr>
              <p:sp>
                <p:nvSpPr>
                  <p:cNvPr id="57" name="Rectangle 8"/>
                  <p:cNvSpPr>
                    <a:spLocks noChangeArrowheads="1"/>
                  </p:cNvSpPr>
                  <p:nvPr/>
                </p:nvSpPr>
                <p:spPr bwMode="auto">
                  <a:xfrm>
                    <a:off x="1502" y="1412"/>
                    <a:ext cx="814" cy="1900"/>
                  </a:xfrm>
                  <a:prstGeom prst="rect">
                    <a:avLst/>
                  </a:prstGeom>
                  <a:solidFill>
                    <a:srgbClr val="99CCFF"/>
                  </a:solidFill>
                  <a:ln w="12700" cap="rnd">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58" name="Line 9"/>
                  <p:cNvSpPr>
                    <a:spLocks noChangeShapeType="1"/>
                  </p:cNvSpPr>
                  <p:nvPr/>
                </p:nvSpPr>
                <p:spPr bwMode="auto">
                  <a:xfrm>
                    <a:off x="1495" y="1890"/>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9" name="Line 10"/>
                  <p:cNvSpPr>
                    <a:spLocks noChangeShapeType="1"/>
                  </p:cNvSpPr>
                  <p:nvPr/>
                </p:nvSpPr>
                <p:spPr bwMode="auto">
                  <a:xfrm>
                    <a:off x="1496" y="2151"/>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0" name="Line 11"/>
                  <p:cNvSpPr>
                    <a:spLocks noChangeShapeType="1"/>
                  </p:cNvSpPr>
                  <p:nvPr/>
                </p:nvSpPr>
                <p:spPr bwMode="auto">
                  <a:xfrm>
                    <a:off x="1496" y="2673"/>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1" name="Line 12"/>
                  <p:cNvSpPr>
                    <a:spLocks noChangeShapeType="1"/>
                  </p:cNvSpPr>
                  <p:nvPr/>
                </p:nvSpPr>
                <p:spPr bwMode="auto">
                  <a:xfrm>
                    <a:off x="1496" y="3064"/>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2" name="Line 13"/>
                  <p:cNvSpPr>
                    <a:spLocks noChangeShapeType="1"/>
                  </p:cNvSpPr>
                  <p:nvPr/>
                </p:nvSpPr>
                <p:spPr bwMode="auto">
                  <a:xfrm>
                    <a:off x="1496" y="3320"/>
                    <a:ext cx="814" cy="0"/>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3" name="Line 14"/>
                  <p:cNvSpPr>
                    <a:spLocks noChangeShapeType="1"/>
                  </p:cNvSpPr>
                  <p:nvPr/>
                </p:nvSpPr>
                <p:spPr bwMode="auto">
                  <a:xfrm>
                    <a:off x="1921" y="1412"/>
                    <a:ext cx="0" cy="1913"/>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4" name="Line 15"/>
                  <p:cNvSpPr>
                    <a:spLocks noChangeShapeType="1"/>
                  </p:cNvSpPr>
                  <p:nvPr/>
                </p:nvSpPr>
                <p:spPr bwMode="auto">
                  <a:xfrm>
                    <a:off x="1496" y="2412"/>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5" name="Line 16"/>
                  <p:cNvSpPr>
                    <a:spLocks noChangeShapeType="1"/>
                  </p:cNvSpPr>
                  <p:nvPr/>
                </p:nvSpPr>
                <p:spPr bwMode="auto">
                  <a:xfrm>
                    <a:off x="1510" y="1651"/>
                    <a:ext cx="814" cy="1"/>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56" name="Text Box 17"/>
                <p:cNvSpPr txBox="1">
                  <a:spLocks noChangeArrowheads="1"/>
                </p:cNvSpPr>
                <p:nvPr/>
              </p:nvSpPr>
              <p:spPr bwMode="auto">
                <a:xfrm>
                  <a:off x="1611" y="1417"/>
                  <a:ext cx="455" cy="2276"/>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V0</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V2</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V3</a:t>
                  </a:r>
                </a:p>
                <a:p>
                  <a:pPr marL="0" marR="0" lvl="0" indent="0" defTabSz="914400" eaLnBrk="0" fontAlgn="base" latinLnBrk="0" hangingPunct="0">
                    <a:lnSpc>
                      <a:spcPct val="100000"/>
                    </a:lnSpc>
                    <a:spcBef>
                      <a:spcPct val="20000"/>
                    </a:spcBef>
                    <a:spcAft>
                      <a:spcPct val="0"/>
                    </a:spcAft>
                    <a:buClrTx/>
                    <a:buSzTx/>
                    <a:buFontTx/>
                    <a:buNone/>
                    <a:tabLst/>
                    <a:defRPr/>
                  </a:pPr>
                  <a:endPar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endParaRPr>
                </a:p>
                <a:p>
                  <a:pPr marL="0" marR="0" lvl="0" indent="0" defTabSz="914400" eaLnBrk="0" fontAlgn="base" latinLnBrk="0" hangingPunct="0">
                    <a:lnSpc>
                      <a:spcPct val="100000"/>
                    </a:lnSpc>
                    <a:spcBef>
                      <a:spcPct val="20000"/>
                    </a:spcBef>
                    <a:spcAft>
                      <a:spcPct val="0"/>
                    </a:spcAft>
                    <a:buClrTx/>
                    <a:buSzTx/>
                    <a:buFontTx/>
                    <a:buNone/>
                    <a:tabLst/>
                    <a:defRPr/>
                  </a:pPr>
                  <a:endPar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endParaRPr>
                </a:p>
                <a:p>
                  <a:pPr marL="0" marR="0" lvl="0" indent="0" defTabSz="914400" eaLnBrk="0" fontAlgn="base" latinLnBrk="0" hangingPunct="0">
                    <a:lnSpc>
                      <a:spcPct val="100000"/>
                    </a:lnSpc>
                    <a:spcBef>
                      <a:spcPct val="20000"/>
                    </a:spcBef>
                    <a:spcAft>
                      <a:spcPct val="0"/>
                    </a:spcAft>
                    <a:buClrTx/>
                    <a:buSzTx/>
                    <a:buFontTx/>
                    <a:buNone/>
                    <a:tabLst/>
                    <a:defRPr/>
                  </a:pPr>
                  <a:endPar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endParaRPr>
                </a:p>
                <a:p>
                  <a:pPr marL="0" marR="0" lvl="0" indent="0" defTabSz="914400" eaLnBrk="0" fontAlgn="base" latinLnBrk="0" hangingPunct="0">
                    <a:lnSpc>
                      <a:spcPct val="100000"/>
                    </a:lnSpc>
                    <a:spcBef>
                      <a:spcPct val="20000"/>
                    </a:spcBef>
                    <a:spcAft>
                      <a:spcPct val="0"/>
                    </a:spcAft>
                    <a:buClrTx/>
                    <a:buSzTx/>
                    <a:buFontTx/>
                    <a:buNone/>
                    <a:tabLst/>
                    <a:defRPr/>
                  </a:pPr>
                  <a:endPar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endParaRPr>
                </a:p>
              </p:txBody>
            </p:sp>
          </p:grpSp>
          <p:sp>
            <p:nvSpPr>
              <p:cNvPr id="54" name="Text Box 18"/>
              <p:cNvSpPr txBox="1">
                <a:spLocks noChangeArrowheads="1"/>
              </p:cNvSpPr>
              <p:nvPr/>
            </p:nvSpPr>
            <p:spPr bwMode="auto">
              <a:xfrm>
                <a:off x="1197" y="1442"/>
                <a:ext cx="480" cy="168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  0</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  1</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  2</a:t>
                </a:r>
              </a:p>
              <a:p>
                <a:pPr marL="0" marR="0" lvl="0" indent="0" defTabSz="914400" eaLnBrk="1" fontAlgn="base" latinLnBrk="0" hangingPunct="1">
                  <a:lnSpc>
                    <a:spcPct val="100000"/>
                  </a:lnSpc>
                  <a:spcBef>
                    <a:spcPct val="2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  3</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FF"/>
                  </a:solidFill>
                  <a:effectLst/>
                  <a:uLnTx/>
                  <a:uFillTx/>
                  <a:latin typeface="Times New Roman" pitchFamily="18" charset="0"/>
                </a:endParaRPr>
              </a:p>
              <a:p>
                <a:pPr marL="0" marR="0" lvl="0" indent="0" defTabSz="914400" eaLnBrk="1" fontAlgn="base" latinLnBrk="0" hangingPunct="1">
                  <a:lnSpc>
                    <a:spcPct val="100000"/>
                  </a:lnSpc>
                  <a:spcBef>
                    <a:spcPct val="80000"/>
                  </a:spcBef>
                  <a:spcAft>
                    <a:spcPct val="0"/>
                  </a:spcAft>
                  <a:buClrTx/>
                  <a:buSzTx/>
                  <a:buFontTx/>
                  <a:buNone/>
                  <a:tabLst/>
                  <a:defRPr/>
                </a:pPr>
                <a:r>
                  <a:rPr kumimoji="1" lang="en-US" altLang="zh-CN" sz="2000" b="1" i="0" u="none" strike="noStrike" kern="0" cap="none" spc="0" normalizeH="0" baseline="0" noProof="0">
                    <a:ln>
                      <a:noFill/>
                    </a:ln>
                    <a:solidFill>
                      <a:srgbClr val="0000FF"/>
                    </a:solidFill>
                    <a:effectLst/>
                    <a:uLnTx/>
                    <a:uFillTx/>
                    <a:latin typeface="Times New Roman" pitchFamily="18" charset="0"/>
                  </a:rPr>
                  <a:t>m-1</a:t>
                </a:r>
              </a:p>
            </p:txBody>
          </p:sp>
        </p:grpSp>
        <p:grpSp>
          <p:nvGrpSpPr>
            <p:cNvPr id="16" name="Group 19"/>
            <p:cNvGrpSpPr>
              <a:grpSpLocks/>
            </p:cNvGrpSpPr>
            <p:nvPr/>
          </p:nvGrpSpPr>
          <p:grpSpPr bwMode="auto">
            <a:xfrm>
              <a:off x="2112" y="1392"/>
              <a:ext cx="900" cy="1078"/>
              <a:chOff x="4080" y="1488"/>
              <a:chExt cx="1200" cy="1078"/>
            </a:xfrm>
          </p:grpSpPr>
          <p:sp>
            <p:nvSpPr>
              <p:cNvPr id="17" name="Line 20"/>
              <p:cNvSpPr>
                <a:spLocks noChangeShapeType="1"/>
              </p:cNvSpPr>
              <p:nvPr/>
            </p:nvSpPr>
            <p:spPr bwMode="auto">
              <a:xfrm>
                <a:off x="4080" y="1648"/>
                <a:ext cx="48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21"/>
              <p:cNvSpPr>
                <a:spLocks noChangeShapeType="1"/>
              </p:cNvSpPr>
              <p:nvPr/>
            </p:nvSpPr>
            <p:spPr bwMode="auto">
              <a:xfrm>
                <a:off x="4080" y="2415"/>
                <a:ext cx="48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22"/>
              <p:cNvSpPr>
                <a:spLocks noChangeShapeType="1"/>
              </p:cNvSpPr>
              <p:nvPr/>
            </p:nvSpPr>
            <p:spPr bwMode="auto">
              <a:xfrm>
                <a:off x="4080" y="2128"/>
                <a:ext cx="48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20" name="Group 23"/>
              <p:cNvGrpSpPr>
                <a:grpSpLocks/>
              </p:cNvGrpSpPr>
              <p:nvPr/>
            </p:nvGrpSpPr>
            <p:grpSpPr bwMode="auto">
              <a:xfrm>
                <a:off x="4560" y="1728"/>
                <a:ext cx="720" cy="310"/>
                <a:chOff x="4560" y="1728"/>
                <a:chExt cx="720" cy="310"/>
              </a:xfrm>
            </p:grpSpPr>
            <p:grpSp>
              <p:nvGrpSpPr>
                <p:cNvPr id="46" name="Group 24"/>
                <p:cNvGrpSpPr>
                  <a:grpSpLocks/>
                </p:cNvGrpSpPr>
                <p:nvPr/>
              </p:nvGrpSpPr>
              <p:grpSpPr bwMode="auto">
                <a:xfrm>
                  <a:off x="4560" y="1776"/>
                  <a:ext cx="720" cy="224"/>
                  <a:chOff x="3696" y="1968"/>
                  <a:chExt cx="1488" cy="480"/>
                </a:xfrm>
              </p:grpSpPr>
              <p:sp>
                <p:nvSpPr>
                  <p:cNvPr id="51" name="Rectangle 25"/>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52" name="Line 26"/>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47" name="Text Box 27"/>
                <p:cNvSpPr txBox="1">
                  <a:spLocks noChangeArrowheads="1"/>
                </p:cNvSpPr>
                <p:nvPr/>
              </p:nvSpPr>
              <p:spPr bwMode="auto">
                <a:xfrm>
                  <a:off x="4656" y="1728"/>
                  <a:ext cx="520"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0</a:t>
                  </a:r>
                </a:p>
              </p:txBody>
            </p:sp>
            <p:grpSp>
              <p:nvGrpSpPr>
                <p:cNvPr id="48" name="Group 28"/>
                <p:cNvGrpSpPr>
                  <a:grpSpLocks/>
                </p:cNvGrpSpPr>
                <p:nvPr/>
              </p:nvGrpSpPr>
              <p:grpSpPr bwMode="auto">
                <a:xfrm>
                  <a:off x="5040" y="1840"/>
                  <a:ext cx="144" cy="96"/>
                  <a:chOff x="3456" y="720"/>
                  <a:chExt cx="192" cy="144"/>
                </a:xfrm>
              </p:grpSpPr>
              <p:sp>
                <p:nvSpPr>
                  <p:cNvPr id="49" name="Line 29"/>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Line 30"/>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21" name="Group 31"/>
              <p:cNvGrpSpPr>
                <a:grpSpLocks/>
              </p:cNvGrpSpPr>
              <p:nvPr/>
            </p:nvGrpSpPr>
            <p:grpSpPr bwMode="auto">
              <a:xfrm>
                <a:off x="4560" y="1990"/>
                <a:ext cx="720" cy="310"/>
                <a:chOff x="4560" y="1990"/>
                <a:chExt cx="720" cy="310"/>
              </a:xfrm>
            </p:grpSpPr>
            <p:sp>
              <p:nvSpPr>
                <p:cNvPr id="40" name="Rectangle 32"/>
                <p:cNvSpPr>
                  <a:spLocks noChangeArrowheads="1"/>
                </p:cNvSpPr>
                <p:nvPr/>
              </p:nvSpPr>
              <p:spPr bwMode="auto">
                <a:xfrm>
                  <a:off x="4560" y="2032"/>
                  <a:ext cx="720" cy="224"/>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41" name="Line 33"/>
                <p:cNvSpPr>
                  <a:spLocks noChangeShapeType="1"/>
                </p:cNvSpPr>
                <p:nvPr/>
              </p:nvSpPr>
              <p:spPr bwMode="auto">
                <a:xfrm>
                  <a:off x="4932" y="2032"/>
                  <a:ext cx="0" cy="224"/>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2" name="Text Box 34"/>
                <p:cNvSpPr txBox="1">
                  <a:spLocks noChangeArrowheads="1"/>
                </p:cNvSpPr>
                <p:nvPr/>
              </p:nvSpPr>
              <p:spPr bwMode="auto">
                <a:xfrm>
                  <a:off x="4656" y="1990"/>
                  <a:ext cx="520"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0</a:t>
                  </a:r>
                </a:p>
              </p:txBody>
            </p:sp>
            <p:grpSp>
              <p:nvGrpSpPr>
                <p:cNvPr id="43" name="Group 35"/>
                <p:cNvGrpSpPr>
                  <a:grpSpLocks/>
                </p:cNvGrpSpPr>
                <p:nvPr/>
              </p:nvGrpSpPr>
              <p:grpSpPr bwMode="auto">
                <a:xfrm>
                  <a:off x="5040" y="2096"/>
                  <a:ext cx="144" cy="96"/>
                  <a:chOff x="4176" y="2832"/>
                  <a:chExt cx="144" cy="144"/>
                </a:xfrm>
              </p:grpSpPr>
              <p:sp>
                <p:nvSpPr>
                  <p:cNvPr id="44" name="Line 36"/>
                  <p:cNvSpPr>
                    <a:spLocks noChangeShapeType="1"/>
                  </p:cNvSpPr>
                  <p:nvPr/>
                </p:nvSpPr>
                <p:spPr bwMode="auto">
                  <a:xfrm flipV="1">
                    <a:off x="4176"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37"/>
                  <p:cNvSpPr>
                    <a:spLocks noChangeShapeType="1"/>
                  </p:cNvSpPr>
                  <p:nvPr/>
                </p:nvSpPr>
                <p:spPr bwMode="auto">
                  <a:xfrm>
                    <a:off x="4248"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22" name="Group 38"/>
              <p:cNvGrpSpPr>
                <a:grpSpLocks/>
              </p:cNvGrpSpPr>
              <p:nvPr/>
            </p:nvGrpSpPr>
            <p:grpSpPr bwMode="auto">
              <a:xfrm>
                <a:off x="4560" y="2256"/>
                <a:ext cx="720" cy="310"/>
                <a:chOff x="4560" y="2256"/>
                <a:chExt cx="720" cy="310"/>
              </a:xfrm>
            </p:grpSpPr>
            <p:grpSp>
              <p:nvGrpSpPr>
                <p:cNvPr id="33" name="Group 39"/>
                <p:cNvGrpSpPr>
                  <a:grpSpLocks/>
                </p:cNvGrpSpPr>
                <p:nvPr/>
              </p:nvGrpSpPr>
              <p:grpSpPr bwMode="auto">
                <a:xfrm>
                  <a:off x="4560" y="2304"/>
                  <a:ext cx="720" cy="223"/>
                  <a:chOff x="3696" y="1968"/>
                  <a:chExt cx="1488" cy="480"/>
                </a:xfrm>
              </p:grpSpPr>
              <p:sp>
                <p:nvSpPr>
                  <p:cNvPr id="38" name="Rectangle 40"/>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39" name="Line 41"/>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34" name="Text Box 42"/>
                <p:cNvSpPr txBox="1">
                  <a:spLocks noChangeArrowheads="1"/>
                </p:cNvSpPr>
                <p:nvPr/>
              </p:nvSpPr>
              <p:spPr bwMode="auto">
                <a:xfrm>
                  <a:off x="4656" y="2256"/>
                  <a:ext cx="520"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2</a:t>
                  </a:r>
                </a:p>
              </p:txBody>
            </p:sp>
            <p:grpSp>
              <p:nvGrpSpPr>
                <p:cNvPr id="35" name="Group 43"/>
                <p:cNvGrpSpPr>
                  <a:grpSpLocks/>
                </p:cNvGrpSpPr>
                <p:nvPr/>
              </p:nvGrpSpPr>
              <p:grpSpPr bwMode="auto">
                <a:xfrm>
                  <a:off x="5040" y="2368"/>
                  <a:ext cx="144" cy="96"/>
                  <a:chOff x="3456" y="720"/>
                  <a:chExt cx="192" cy="144"/>
                </a:xfrm>
              </p:grpSpPr>
              <p:sp>
                <p:nvSpPr>
                  <p:cNvPr id="36" name="Line 44"/>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7" name="Line 45"/>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23" name="Group 46"/>
              <p:cNvGrpSpPr>
                <a:grpSpLocks/>
              </p:cNvGrpSpPr>
              <p:nvPr/>
            </p:nvGrpSpPr>
            <p:grpSpPr bwMode="auto">
              <a:xfrm>
                <a:off x="4560" y="1488"/>
                <a:ext cx="720" cy="310"/>
                <a:chOff x="4560" y="1488"/>
                <a:chExt cx="720" cy="310"/>
              </a:xfrm>
            </p:grpSpPr>
            <p:grpSp>
              <p:nvGrpSpPr>
                <p:cNvPr id="25" name="Group 47"/>
                <p:cNvGrpSpPr>
                  <a:grpSpLocks/>
                </p:cNvGrpSpPr>
                <p:nvPr/>
              </p:nvGrpSpPr>
              <p:grpSpPr bwMode="auto">
                <a:xfrm>
                  <a:off x="4560" y="1520"/>
                  <a:ext cx="720" cy="224"/>
                  <a:chOff x="3696" y="1968"/>
                  <a:chExt cx="1488" cy="480"/>
                </a:xfrm>
              </p:grpSpPr>
              <p:sp>
                <p:nvSpPr>
                  <p:cNvPr id="31" name="Rectangle 48"/>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32" name="Line 49"/>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26" name="Text Box 50"/>
                <p:cNvSpPr txBox="1">
                  <a:spLocks noChangeArrowheads="1"/>
                </p:cNvSpPr>
                <p:nvPr/>
              </p:nvSpPr>
              <p:spPr bwMode="auto">
                <a:xfrm>
                  <a:off x="4656" y="1488"/>
                  <a:ext cx="520"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3</a:t>
                  </a:r>
                </a:p>
              </p:txBody>
            </p:sp>
            <p:grpSp>
              <p:nvGrpSpPr>
                <p:cNvPr id="27" name="Group 51"/>
                <p:cNvGrpSpPr>
                  <a:grpSpLocks/>
                </p:cNvGrpSpPr>
                <p:nvPr/>
              </p:nvGrpSpPr>
              <p:grpSpPr bwMode="auto">
                <a:xfrm>
                  <a:off x="5040" y="1584"/>
                  <a:ext cx="144" cy="96"/>
                  <a:chOff x="3456" y="720"/>
                  <a:chExt cx="192" cy="144"/>
                </a:xfrm>
              </p:grpSpPr>
              <p:sp>
                <p:nvSpPr>
                  <p:cNvPr id="28" name="Line 52"/>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53"/>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sp>
            <p:nvSpPr>
              <p:cNvPr id="24" name="Line 54"/>
              <p:cNvSpPr>
                <a:spLocks noChangeShapeType="1"/>
              </p:cNvSpPr>
              <p:nvPr/>
            </p:nvSpPr>
            <p:spPr bwMode="auto">
              <a:xfrm>
                <a:off x="4080" y="1904"/>
                <a:ext cx="48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66" name="Group 58"/>
          <p:cNvGrpSpPr>
            <a:grpSpLocks/>
          </p:cNvGrpSpPr>
          <p:nvPr/>
        </p:nvGrpSpPr>
        <p:grpSpPr bwMode="auto">
          <a:xfrm>
            <a:off x="6338888" y="4376738"/>
            <a:ext cx="1866900" cy="1711325"/>
            <a:chOff x="432" y="1680"/>
            <a:chExt cx="1176" cy="1078"/>
          </a:xfrm>
        </p:grpSpPr>
        <p:sp>
          <p:nvSpPr>
            <p:cNvPr id="67" name="Line 59"/>
            <p:cNvSpPr>
              <a:spLocks noChangeShapeType="1"/>
            </p:cNvSpPr>
            <p:nvPr/>
          </p:nvSpPr>
          <p:spPr bwMode="auto">
            <a:xfrm>
              <a:off x="618" y="2019"/>
              <a:ext cx="0" cy="412"/>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8" name="Line 60"/>
            <p:cNvSpPr>
              <a:spLocks noChangeShapeType="1"/>
            </p:cNvSpPr>
            <p:nvPr/>
          </p:nvSpPr>
          <p:spPr bwMode="auto">
            <a:xfrm>
              <a:off x="752" y="2602"/>
              <a:ext cx="506"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9" name="Line 61"/>
            <p:cNvSpPr>
              <a:spLocks noChangeShapeType="1"/>
            </p:cNvSpPr>
            <p:nvPr/>
          </p:nvSpPr>
          <p:spPr bwMode="auto">
            <a:xfrm>
              <a:off x="752" y="1848"/>
              <a:ext cx="472" cy="0"/>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0" name="Line 62"/>
            <p:cNvSpPr>
              <a:spLocks noChangeShapeType="1"/>
            </p:cNvSpPr>
            <p:nvPr/>
          </p:nvSpPr>
          <p:spPr bwMode="auto">
            <a:xfrm flipH="1" flipV="1">
              <a:off x="672" y="1920"/>
              <a:ext cx="672" cy="624"/>
            </a:xfrm>
            <a:prstGeom prst="line">
              <a:avLst/>
            </a:prstGeom>
            <a:noFill/>
            <a:ln w="38100">
              <a:solidFill>
                <a:srgbClr val="FF66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71" name="Group 63"/>
            <p:cNvGrpSpPr>
              <a:grpSpLocks/>
            </p:cNvGrpSpPr>
            <p:nvPr/>
          </p:nvGrpSpPr>
          <p:grpSpPr bwMode="auto">
            <a:xfrm>
              <a:off x="432" y="1680"/>
              <a:ext cx="408" cy="310"/>
              <a:chOff x="432" y="1680"/>
              <a:chExt cx="408" cy="310"/>
            </a:xfrm>
          </p:grpSpPr>
          <p:sp>
            <p:nvSpPr>
              <p:cNvPr id="81" name="Oval 64"/>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82" name="Text Box 65"/>
              <p:cNvSpPr txBox="1">
                <a:spLocks noChangeArrowheads="1"/>
              </p:cNvSpPr>
              <p:nvPr/>
            </p:nvSpPr>
            <p:spPr bwMode="auto">
              <a:xfrm>
                <a:off x="432" y="1680"/>
                <a:ext cx="408"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FF"/>
                    </a:solidFill>
                    <a:effectLst/>
                    <a:uLnTx/>
                    <a:uFillTx/>
                    <a:latin typeface="黑体" pitchFamily="2" charset="-122"/>
                    <a:ea typeface="黑体" pitchFamily="2" charset="-122"/>
                  </a:rPr>
                  <a:t> </a:t>
                </a: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V0</a:t>
                </a:r>
              </a:p>
            </p:txBody>
          </p:sp>
        </p:grpSp>
        <p:grpSp>
          <p:nvGrpSpPr>
            <p:cNvPr id="72" name="Group 66"/>
            <p:cNvGrpSpPr>
              <a:grpSpLocks/>
            </p:cNvGrpSpPr>
            <p:nvPr/>
          </p:nvGrpSpPr>
          <p:grpSpPr bwMode="auto">
            <a:xfrm>
              <a:off x="1200" y="1682"/>
              <a:ext cx="408" cy="310"/>
              <a:chOff x="432" y="1680"/>
              <a:chExt cx="408" cy="310"/>
            </a:xfrm>
          </p:grpSpPr>
          <p:sp>
            <p:nvSpPr>
              <p:cNvPr id="79" name="Oval 67"/>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80" name="Text Box 68"/>
              <p:cNvSpPr txBox="1">
                <a:spLocks noChangeArrowheads="1"/>
              </p:cNvSpPr>
              <p:nvPr/>
            </p:nvSpPr>
            <p:spPr bwMode="auto">
              <a:xfrm>
                <a:off x="432" y="1680"/>
                <a:ext cx="408"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FF"/>
                    </a:solidFill>
                    <a:effectLst/>
                    <a:uLnTx/>
                    <a:uFillTx/>
                    <a:latin typeface="黑体" pitchFamily="2" charset="-122"/>
                    <a:ea typeface="黑体" pitchFamily="2" charset="-122"/>
                  </a:rPr>
                  <a:t> </a:t>
                </a: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V1</a:t>
                </a:r>
              </a:p>
            </p:txBody>
          </p:sp>
        </p:grpSp>
        <p:grpSp>
          <p:nvGrpSpPr>
            <p:cNvPr id="73" name="Group 69"/>
            <p:cNvGrpSpPr>
              <a:grpSpLocks/>
            </p:cNvGrpSpPr>
            <p:nvPr/>
          </p:nvGrpSpPr>
          <p:grpSpPr bwMode="auto">
            <a:xfrm>
              <a:off x="432" y="2448"/>
              <a:ext cx="408" cy="310"/>
              <a:chOff x="432" y="1680"/>
              <a:chExt cx="408" cy="310"/>
            </a:xfrm>
          </p:grpSpPr>
          <p:sp>
            <p:nvSpPr>
              <p:cNvPr id="77" name="Oval 70"/>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78" name="Text Box 71"/>
              <p:cNvSpPr txBox="1">
                <a:spLocks noChangeArrowheads="1"/>
              </p:cNvSpPr>
              <p:nvPr/>
            </p:nvSpPr>
            <p:spPr bwMode="auto">
              <a:xfrm>
                <a:off x="432" y="1680"/>
                <a:ext cx="408"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FF"/>
                    </a:solidFill>
                    <a:effectLst/>
                    <a:uLnTx/>
                    <a:uFillTx/>
                    <a:latin typeface="黑体" pitchFamily="2" charset="-122"/>
                    <a:ea typeface="黑体" pitchFamily="2" charset="-122"/>
                  </a:rPr>
                  <a:t> </a:t>
                </a: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V2</a:t>
                </a:r>
              </a:p>
            </p:txBody>
          </p:sp>
        </p:grpSp>
        <p:grpSp>
          <p:nvGrpSpPr>
            <p:cNvPr id="74" name="Group 72"/>
            <p:cNvGrpSpPr>
              <a:grpSpLocks/>
            </p:cNvGrpSpPr>
            <p:nvPr/>
          </p:nvGrpSpPr>
          <p:grpSpPr bwMode="auto">
            <a:xfrm>
              <a:off x="1200" y="2448"/>
              <a:ext cx="408" cy="310"/>
              <a:chOff x="432" y="1680"/>
              <a:chExt cx="408" cy="310"/>
            </a:xfrm>
          </p:grpSpPr>
          <p:sp>
            <p:nvSpPr>
              <p:cNvPr id="75" name="Oval 73"/>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0000FF"/>
                  </a:solidFill>
                  <a:effectLst/>
                  <a:uLnTx/>
                  <a:uFillTx/>
                  <a:latin typeface="Times New Roman" pitchFamily="18" charset="0"/>
                </a:endParaRPr>
              </a:p>
            </p:txBody>
          </p:sp>
          <p:sp>
            <p:nvSpPr>
              <p:cNvPr id="76" name="Text Box 74"/>
              <p:cNvSpPr txBox="1">
                <a:spLocks noChangeArrowheads="1"/>
              </p:cNvSpPr>
              <p:nvPr/>
            </p:nvSpPr>
            <p:spPr bwMode="auto">
              <a:xfrm>
                <a:off x="432" y="1680"/>
                <a:ext cx="408" cy="310"/>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FF"/>
                    </a:solidFill>
                    <a:effectLst/>
                    <a:uLnTx/>
                    <a:uFillTx/>
                    <a:latin typeface="黑体" pitchFamily="2" charset="-122"/>
                    <a:ea typeface="黑体" pitchFamily="2" charset="-122"/>
                  </a:rPr>
                  <a:t> </a:t>
                </a:r>
                <a:r>
                  <a:rPr kumimoji="0" lang="en-US" altLang="zh-CN" sz="2600" b="1" i="0" u="none" strike="noStrike" kern="0" cap="none" spc="0" normalizeH="0" baseline="0" noProof="0">
                    <a:ln>
                      <a:noFill/>
                    </a:ln>
                    <a:solidFill>
                      <a:srgbClr val="0000FF"/>
                    </a:solidFill>
                    <a:effectLst/>
                    <a:uLnTx/>
                    <a:uFillTx/>
                    <a:latin typeface="黑体" pitchFamily="2" charset="-122"/>
                    <a:ea typeface="黑体" pitchFamily="2" charset="-122"/>
                  </a:rPr>
                  <a:t>V3</a:t>
                </a:r>
              </a:p>
            </p:txBody>
          </p:sp>
        </p:grpSp>
      </p:grpSp>
    </p:spTree>
    <p:extLst>
      <p:ext uri="{BB962C8B-B14F-4D97-AF65-F5344CB8AC3E}">
        <p14:creationId xmlns:p14="http://schemas.microsoft.com/office/powerpoint/2010/main" val="22482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逆邻接表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7626CE2F-889F-4018-91B7-27D68B3E7CD3}"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15"/>
          <p:cNvSpPr txBox="1">
            <a:spLocks noChangeArrowheads="1"/>
          </p:cNvSpPr>
          <p:nvPr/>
        </p:nvSpPr>
        <p:spPr bwMode="auto">
          <a:xfrm>
            <a:off x="5410200" y="2514600"/>
            <a:ext cx="1123950" cy="3746500"/>
          </a:xfrm>
          <a:prstGeom prst="rect">
            <a:avLst/>
          </a:prstGeom>
          <a:solidFill>
            <a:srgbClr val="99CCFF">
              <a:alpha val="50195"/>
            </a:srgbClr>
          </a:solidFill>
          <a:ln w="31750" cap="sq">
            <a:solidFill>
              <a:srgbClr val="000099"/>
            </a:solidFill>
            <a:miter lim="800000"/>
            <a:headEnd type="none" w="sm" len="sm"/>
            <a:tailEnd type="none" w="sm" len="sm"/>
          </a:ln>
        </p:spPr>
        <p:txBody>
          <a:bodyPr>
            <a:spAutoFit/>
          </a:bodyPr>
          <a:lstStyle/>
          <a:p>
            <a:pPr fontAlgn="base">
              <a:spcBef>
                <a:spcPct val="40000"/>
              </a:spcBef>
              <a:spcAft>
                <a:spcPct val="0"/>
              </a:spcAft>
            </a:pPr>
            <a:r>
              <a:rPr kumimoji="1" lang="en-US" altLang="zh-CN" sz="3600" b="1">
                <a:solidFill>
                  <a:srgbClr val="000099"/>
                </a:solidFill>
                <a:latin typeface="Times New Roman" pitchFamily="18" charset="0"/>
              </a:rPr>
              <a:t>A    </a:t>
            </a:r>
          </a:p>
          <a:p>
            <a:pPr fontAlgn="base">
              <a:spcBef>
                <a:spcPct val="40000"/>
              </a:spcBef>
              <a:spcAft>
                <a:spcPct val="0"/>
              </a:spcAft>
            </a:pPr>
            <a:r>
              <a:rPr kumimoji="1" lang="en-US" altLang="zh-CN" sz="3600" b="1">
                <a:solidFill>
                  <a:srgbClr val="000099"/>
                </a:solidFill>
                <a:latin typeface="Times New Roman" pitchFamily="18" charset="0"/>
              </a:rPr>
              <a:t>B    </a:t>
            </a:r>
          </a:p>
          <a:p>
            <a:pPr fontAlgn="base">
              <a:spcBef>
                <a:spcPct val="40000"/>
              </a:spcBef>
              <a:spcAft>
                <a:spcPct val="0"/>
              </a:spcAft>
            </a:pPr>
            <a:r>
              <a:rPr kumimoji="1" lang="en-US" altLang="zh-CN" sz="3600" b="1">
                <a:solidFill>
                  <a:srgbClr val="000099"/>
                </a:solidFill>
                <a:latin typeface="Times New Roman" pitchFamily="18" charset="0"/>
              </a:rPr>
              <a:t>C    </a:t>
            </a:r>
          </a:p>
          <a:p>
            <a:pPr fontAlgn="base">
              <a:spcBef>
                <a:spcPct val="40000"/>
              </a:spcBef>
              <a:spcAft>
                <a:spcPct val="0"/>
              </a:spcAft>
            </a:pPr>
            <a:r>
              <a:rPr kumimoji="1" lang="en-US" altLang="zh-CN" sz="3600" b="1">
                <a:solidFill>
                  <a:srgbClr val="000099"/>
                </a:solidFill>
                <a:latin typeface="Times New Roman" pitchFamily="18" charset="0"/>
              </a:rPr>
              <a:t>D    </a:t>
            </a:r>
          </a:p>
          <a:p>
            <a:pPr fontAlgn="base">
              <a:spcBef>
                <a:spcPct val="40000"/>
              </a:spcBef>
              <a:spcAft>
                <a:spcPct val="0"/>
              </a:spcAft>
            </a:pPr>
            <a:r>
              <a:rPr kumimoji="1" lang="en-US" altLang="zh-CN" sz="3600" b="1">
                <a:solidFill>
                  <a:srgbClr val="000099"/>
                </a:solidFill>
                <a:latin typeface="Times New Roman" pitchFamily="18" charset="0"/>
              </a:rPr>
              <a:t>E    </a:t>
            </a:r>
            <a:endParaRPr kumimoji="1" lang="en-US" altLang="zh-CN" sz="2400" b="1">
              <a:solidFill>
                <a:srgbClr val="6600CC"/>
              </a:solidFill>
              <a:latin typeface="Times New Roman" pitchFamily="18" charset="0"/>
            </a:endParaRPr>
          </a:p>
        </p:txBody>
      </p:sp>
      <p:sp>
        <p:nvSpPr>
          <p:cNvPr id="13" name="Line 16"/>
          <p:cNvSpPr>
            <a:spLocks noChangeShapeType="1"/>
          </p:cNvSpPr>
          <p:nvPr/>
        </p:nvSpPr>
        <p:spPr bwMode="auto">
          <a:xfrm>
            <a:off x="5410200" y="3200400"/>
            <a:ext cx="1143000" cy="0"/>
          </a:xfrm>
          <a:prstGeom prst="line">
            <a:avLst/>
          </a:prstGeom>
          <a:noFill/>
          <a:ln w="28575"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4" name="Line 17"/>
          <p:cNvSpPr>
            <a:spLocks noChangeShapeType="1"/>
          </p:cNvSpPr>
          <p:nvPr/>
        </p:nvSpPr>
        <p:spPr bwMode="auto">
          <a:xfrm>
            <a:off x="5410200" y="3962400"/>
            <a:ext cx="1143000" cy="0"/>
          </a:xfrm>
          <a:prstGeom prst="line">
            <a:avLst/>
          </a:prstGeom>
          <a:noFill/>
          <a:ln w="28575"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5" name="Line 18"/>
          <p:cNvSpPr>
            <a:spLocks noChangeShapeType="1"/>
          </p:cNvSpPr>
          <p:nvPr/>
        </p:nvSpPr>
        <p:spPr bwMode="auto">
          <a:xfrm>
            <a:off x="5410200" y="4724400"/>
            <a:ext cx="1143000" cy="0"/>
          </a:xfrm>
          <a:prstGeom prst="line">
            <a:avLst/>
          </a:prstGeom>
          <a:noFill/>
          <a:ln w="28575"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6" name="Line 19"/>
          <p:cNvSpPr>
            <a:spLocks noChangeShapeType="1"/>
          </p:cNvSpPr>
          <p:nvPr/>
        </p:nvSpPr>
        <p:spPr bwMode="auto">
          <a:xfrm>
            <a:off x="5410200" y="5486400"/>
            <a:ext cx="1143000" cy="0"/>
          </a:xfrm>
          <a:prstGeom prst="line">
            <a:avLst/>
          </a:prstGeom>
          <a:noFill/>
          <a:ln w="28575"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7" name="Line 20"/>
          <p:cNvSpPr>
            <a:spLocks noChangeShapeType="1"/>
          </p:cNvSpPr>
          <p:nvPr/>
        </p:nvSpPr>
        <p:spPr bwMode="auto">
          <a:xfrm>
            <a:off x="6096000" y="2514600"/>
            <a:ext cx="0" cy="3733800"/>
          </a:xfrm>
          <a:prstGeom prst="line">
            <a:avLst/>
          </a:prstGeom>
          <a:noFill/>
          <a:ln w="12700"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Text Box 21"/>
          <p:cNvSpPr txBox="1">
            <a:spLocks noChangeArrowheads="1"/>
          </p:cNvSpPr>
          <p:nvPr/>
        </p:nvSpPr>
        <p:spPr bwMode="auto">
          <a:xfrm>
            <a:off x="6918325" y="3265488"/>
            <a:ext cx="854075" cy="544512"/>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3</a:t>
            </a:r>
            <a:endParaRPr kumimoji="1" lang="en-US" altLang="zh-CN" sz="2400" b="1">
              <a:solidFill>
                <a:srgbClr val="6600CC"/>
              </a:solidFill>
              <a:latin typeface="Times New Roman" pitchFamily="18" charset="0"/>
            </a:endParaRPr>
          </a:p>
        </p:txBody>
      </p:sp>
      <p:sp>
        <p:nvSpPr>
          <p:cNvPr id="19" name="Line 22"/>
          <p:cNvSpPr>
            <a:spLocks noChangeShapeType="1"/>
          </p:cNvSpPr>
          <p:nvPr/>
        </p:nvSpPr>
        <p:spPr bwMode="auto">
          <a:xfrm flipH="1">
            <a:off x="7467600" y="3276600"/>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0" name="Line 23"/>
          <p:cNvSpPr>
            <a:spLocks noChangeShapeType="1"/>
          </p:cNvSpPr>
          <p:nvPr/>
        </p:nvSpPr>
        <p:spPr bwMode="auto">
          <a:xfrm>
            <a:off x="6324600" y="3581400"/>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1" name="Text Box 24"/>
          <p:cNvSpPr txBox="1">
            <a:spLocks noChangeArrowheads="1"/>
          </p:cNvSpPr>
          <p:nvPr/>
        </p:nvSpPr>
        <p:spPr bwMode="auto">
          <a:xfrm>
            <a:off x="8213725" y="3276600"/>
            <a:ext cx="854075" cy="544513"/>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0</a:t>
            </a:r>
            <a:endParaRPr kumimoji="1" lang="en-US" altLang="zh-CN" sz="2400" b="1">
              <a:solidFill>
                <a:srgbClr val="6600CC"/>
              </a:solidFill>
              <a:latin typeface="Times New Roman" pitchFamily="18" charset="0"/>
            </a:endParaRPr>
          </a:p>
        </p:txBody>
      </p:sp>
      <p:sp>
        <p:nvSpPr>
          <p:cNvPr id="22" name="Line 25"/>
          <p:cNvSpPr>
            <a:spLocks noChangeShapeType="1"/>
          </p:cNvSpPr>
          <p:nvPr/>
        </p:nvSpPr>
        <p:spPr bwMode="auto">
          <a:xfrm flipH="1">
            <a:off x="8763000" y="3287713"/>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3" name="Line 26"/>
          <p:cNvSpPr>
            <a:spLocks noChangeShapeType="1"/>
          </p:cNvSpPr>
          <p:nvPr/>
        </p:nvSpPr>
        <p:spPr bwMode="auto">
          <a:xfrm>
            <a:off x="7620000" y="3592513"/>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4" name="Text Box 27"/>
          <p:cNvSpPr txBox="1">
            <a:spLocks noChangeArrowheads="1"/>
          </p:cNvSpPr>
          <p:nvPr/>
        </p:nvSpPr>
        <p:spPr bwMode="auto">
          <a:xfrm>
            <a:off x="6918325" y="2514600"/>
            <a:ext cx="854075" cy="544513"/>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3</a:t>
            </a:r>
            <a:endParaRPr kumimoji="1" lang="en-US" altLang="zh-CN" sz="2400" b="1">
              <a:solidFill>
                <a:srgbClr val="6600CC"/>
              </a:solidFill>
              <a:latin typeface="Times New Roman" pitchFamily="18" charset="0"/>
            </a:endParaRPr>
          </a:p>
        </p:txBody>
      </p:sp>
      <p:sp>
        <p:nvSpPr>
          <p:cNvPr id="25" name="Line 28"/>
          <p:cNvSpPr>
            <a:spLocks noChangeShapeType="1"/>
          </p:cNvSpPr>
          <p:nvPr/>
        </p:nvSpPr>
        <p:spPr bwMode="auto">
          <a:xfrm flipH="1">
            <a:off x="7467600" y="2525713"/>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Text Box 30"/>
          <p:cNvSpPr txBox="1">
            <a:spLocks noChangeArrowheads="1"/>
          </p:cNvSpPr>
          <p:nvPr/>
        </p:nvSpPr>
        <p:spPr bwMode="auto">
          <a:xfrm>
            <a:off x="6918325" y="4027488"/>
            <a:ext cx="854075" cy="544512"/>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4</a:t>
            </a:r>
            <a:endParaRPr kumimoji="1" lang="en-US" altLang="zh-CN" sz="2400" b="1">
              <a:solidFill>
                <a:srgbClr val="6600CC"/>
              </a:solidFill>
              <a:latin typeface="Times New Roman" pitchFamily="18" charset="0"/>
            </a:endParaRPr>
          </a:p>
        </p:txBody>
      </p:sp>
      <p:sp>
        <p:nvSpPr>
          <p:cNvPr id="27" name="Line 31"/>
          <p:cNvSpPr>
            <a:spLocks noChangeShapeType="1"/>
          </p:cNvSpPr>
          <p:nvPr/>
        </p:nvSpPr>
        <p:spPr bwMode="auto">
          <a:xfrm flipH="1">
            <a:off x="7467600" y="4038600"/>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8" name="Line 32"/>
          <p:cNvSpPr>
            <a:spLocks noChangeShapeType="1"/>
          </p:cNvSpPr>
          <p:nvPr/>
        </p:nvSpPr>
        <p:spPr bwMode="auto">
          <a:xfrm>
            <a:off x="6324600" y="4343400"/>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Text Box 33"/>
          <p:cNvSpPr txBox="1">
            <a:spLocks noChangeArrowheads="1"/>
          </p:cNvSpPr>
          <p:nvPr/>
        </p:nvSpPr>
        <p:spPr bwMode="auto">
          <a:xfrm>
            <a:off x="6918325" y="4789488"/>
            <a:ext cx="854075" cy="544512"/>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2</a:t>
            </a:r>
            <a:endParaRPr kumimoji="1" lang="en-US" altLang="zh-CN" sz="2400" b="1">
              <a:solidFill>
                <a:srgbClr val="6600CC"/>
              </a:solidFill>
              <a:latin typeface="Times New Roman" pitchFamily="18" charset="0"/>
            </a:endParaRPr>
          </a:p>
        </p:txBody>
      </p:sp>
      <p:sp>
        <p:nvSpPr>
          <p:cNvPr id="31" name="Line 34"/>
          <p:cNvSpPr>
            <a:spLocks noChangeShapeType="1"/>
          </p:cNvSpPr>
          <p:nvPr/>
        </p:nvSpPr>
        <p:spPr bwMode="auto">
          <a:xfrm flipH="1">
            <a:off x="7467600" y="4800600"/>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Line 35"/>
          <p:cNvSpPr>
            <a:spLocks noChangeShapeType="1"/>
          </p:cNvSpPr>
          <p:nvPr/>
        </p:nvSpPr>
        <p:spPr bwMode="auto">
          <a:xfrm>
            <a:off x="6324600" y="5105400"/>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Text Box 36"/>
          <p:cNvSpPr txBox="1">
            <a:spLocks noChangeArrowheads="1"/>
          </p:cNvSpPr>
          <p:nvPr/>
        </p:nvSpPr>
        <p:spPr bwMode="auto">
          <a:xfrm>
            <a:off x="6918325" y="5562600"/>
            <a:ext cx="854075" cy="544513"/>
          </a:xfrm>
          <a:prstGeom prst="rect">
            <a:avLst/>
          </a:prstGeom>
          <a:solidFill>
            <a:srgbClr val="BEC1FE">
              <a:alpha val="50195"/>
            </a:srgbClr>
          </a:solidFill>
          <a:ln w="25400" cap="sq">
            <a:solidFill>
              <a:srgbClr val="000099"/>
            </a:solidFill>
            <a:miter lim="800000"/>
            <a:headEnd type="none" w="sm" len="sm"/>
            <a:tailEnd type="none" w="sm" len="sm"/>
          </a:ln>
        </p:spPr>
        <p:txBody>
          <a:bodyPr>
            <a:spAutoFit/>
          </a:bodyPr>
          <a:lstStyle/>
          <a:p>
            <a:pPr fontAlgn="base">
              <a:spcBef>
                <a:spcPct val="0"/>
              </a:spcBef>
              <a:spcAft>
                <a:spcPct val="0"/>
              </a:spcAft>
            </a:pPr>
            <a:r>
              <a:rPr kumimoji="1" lang="en-US" altLang="zh-CN" sz="2800" b="1">
                <a:solidFill>
                  <a:srgbClr val="000099"/>
                </a:solidFill>
                <a:latin typeface="Times New Roman" pitchFamily="18" charset="0"/>
              </a:rPr>
              <a:t>0</a:t>
            </a:r>
            <a:endParaRPr kumimoji="1" lang="en-US" altLang="zh-CN" sz="2400" b="1">
              <a:solidFill>
                <a:srgbClr val="6600CC"/>
              </a:solidFill>
              <a:latin typeface="Times New Roman" pitchFamily="18" charset="0"/>
            </a:endParaRPr>
          </a:p>
        </p:txBody>
      </p:sp>
      <p:sp>
        <p:nvSpPr>
          <p:cNvPr id="34" name="Line 37"/>
          <p:cNvSpPr>
            <a:spLocks noChangeShapeType="1"/>
          </p:cNvSpPr>
          <p:nvPr/>
        </p:nvSpPr>
        <p:spPr bwMode="auto">
          <a:xfrm flipH="1">
            <a:off x="7467600" y="5573713"/>
            <a:ext cx="0" cy="5334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5" name="Line 38"/>
          <p:cNvSpPr>
            <a:spLocks noChangeShapeType="1"/>
          </p:cNvSpPr>
          <p:nvPr/>
        </p:nvSpPr>
        <p:spPr bwMode="auto">
          <a:xfrm>
            <a:off x="6324600" y="5878513"/>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6" name="Rectangle 39"/>
          <p:cNvSpPr>
            <a:spLocks noChangeArrowheads="1"/>
          </p:cNvSpPr>
          <p:nvPr/>
        </p:nvSpPr>
        <p:spPr bwMode="auto">
          <a:xfrm>
            <a:off x="7391400" y="2514600"/>
            <a:ext cx="398463" cy="5191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800" b="1">
                <a:solidFill>
                  <a:srgbClr val="000099"/>
                </a:solidFill>
                <a:latin typeface="Times New Roman" pitchFamily="18" charset="0"/>
                <a:sym typeface="Symbol" pitchFamily="18" charset="2"/>
              </a:rPr>
              <a:t></a:t>
            </a:r>
          </a:p>
        </p:txBody>
      </p:sp>
      <p:sp>
        <p:nvSpPr>
          <p:cNvPr id="37" name="Rectangle 40"/>
          <p:cNvSpPr>
            <a:spLocks noChangeArrowheads="1"/>
          </p:cNvSpPr>
          <p:nvPr/>
        </p:nvSpPr>
        <p:spPr bwMode="auto">
          <a:xfrm>
            <a:off x="8745538" y="3276600"/>
            <a:ext cx="398462" cy="5191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800" b="1">
                <a:solidFill>
                  <a:srgbClr val="000099"/>
                </a:solidFill>
                <a:latin typeface="Times New Roman" pitchFamily="18" charset="0"/>
                <a:sym typeface="Symbol" pitchFamily="18" charset="2"/>
              </a:rPr>
              <a:t></a:t>
            </a:r>
          </a:p>
        </p:txBody>
      </p:sp>
      <p:sp>
        <p:nvSpPr>
          <p:cNvPr id="38" name="Rectangle 41"/>
          <p:cNvSpPr>
            <a:spLocks noChangeArrowheads="1"/>
          </p:cNvSpPr>
          <p:nvPr/>
        </p:nvSpPr>
        <p:spPr bwMode="auto">
          <a:xfrm>
            <a:off x="7391400" y="4038600"/>
            <a:ext cx="398463" cy="5191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800" b="1">
                <a:solidFill>
                  <a:srgbClr val="000099"/>
                </a:solidFill>
                <a:latin typeface="Times New Roman" pitchFamily="18" charset="0"/>
                <a:sym typeface="Symbol" pitchFamily="18" charset="2"/>
              </a:rPr>
              <a:t></a:t>
            </a:r>
          </a:p>
        </p:txBody>
      </p:sp>
      <p:sp>
        <p:nvSpPr>
          <p:cNvPr id="39" name="Rectangle 42"/>
          <p:cNvSpPr>
            <a:spLocks noChangeArrowheads="1"/>
          </p:cNvSpPr>
          <p:nvPr/>
        </p:nvSpPr>
        <p:spPr bwMode="auto">
          <a:xfrm>
            <a:off x="7391400" y="4800600"/>
            <a:ext cx="398463" cy="5191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800" b="1">
                <a:solidFill>
                  <a:srgbClr val="000099"/>
                </a:solidFill>
                <a:latin typeface="Times New Roman" pitchFamily="18" charset="0"/>
                <a:sym typeface="Symbol" pitchFamily="18" charset="2"/>
              </a:rPr>
              <a:t></a:t>
            </a:r>
          </a:p>
        </p:txBody>
      </p:sp>
      <p:sp>
        <p:nvSpPr>
          <p:cNvPr id="40" name="Rectangle 43"/>
          <p:cNvSpPr>
            <a:spLocks noChangeArrowheads="1"/>
          </p:cNvSpPr>
          <p:nvPr/>
        </p:nvSpPr>
        <p:spPr bwMode="auto">
          <a:xfrm>
            <a:off x="7391400" y="5562600"/>
            <a:ext cx="398463" cy="5191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2800" b="1">
                <a:solidFill>
                  <a:srgbClr val="000099"/>
                </a:solidFill>
                <a:latin typeface="Times New Roman" pitchFamily="18" charset="0"/>
                <a:sym typeface="Symbol" pitchFamily="18" charset="2"/>
              </a:rPr>
              <a:t></a:t>
            </a:r>
          </a:p>
        </p:txBody>
      </p:sp>
      <p:sp>
        <p:nvSpPr>
          <p:cNvPr id="41" name="Text Box 44"/>
          <p:cNvSpPr txBox="1">
            <a:spLocks noChangeArrowheads="1"/>
          </p:cNvSpPr>
          <p:nvPr/>
        </p:nvSpPr>
        <p:spPr bwMode="auto">
          <a:xfrm>
            <a:off x="5013325" y="2533650"/>
            <a:ext cx="387350" cy="3638550"/>
          </a:xfrm>
          <a:prstGeom prst="rect">
            <a:avLst/>
          </a:prstGeom>
          <a:noFill/>
          <a:ln w="12700" cap="sq">
            <a:noFill/>
            <a:miter lim="800000"/>
            <a:headEnd type="none" w="sm" len="sm"/>
            <a:tailEnd type="none" w="sm" len="sm"/>
          </a:ln>
        </p:spPr>
        <p:txBody>
          <a:bodyPr>
            <a:spAutoFit/>
          </a:bodyPr>
          <a:lstStyle/>
          <a:p>
            <a:pPr fontAlgn="base">
              <a:spcBef>
                <a:spcPct val="55000"/>
              </a:spcBef>
              <a:spcAft>
                <a:spcPct val="0"/>
              </a:spcAft>
            </a:pPr>
            <a:r>
              <a:rPr kumimoji="1" lang="en-US" altLang="zh-CN" sz="3200" b="1">
                <a:solidFill>
                  <a:srgbClr val="0000FF"/>
                </a:solidFill>
                <a:latin typeface="Times New Roman" pitchFamily="18" charset="0"/>
              </a:rPr>
              <a:t>0</a:t>
            </a:r>
          </a:p>
          <a:p>
            <a:pPr fontAlgn="base">
              <a:spcBef>
                <a:spcPct val="55000"/>
              </a:spcBef>
              <a:spcAft>
                <a:spcPct val="0"/>
              </a:spcAft>
            </a:pPr>
            <a:r>
              <a:rPr kumimoji="1" lang="en-US" altLang="zh-CN" sz="3200" b="1">
                <a:solidFill>
                  <a:srgbClr val="0000FF"/>
                </a:solidFill>
                <a:latin typeface="Times New Roman" pitchFamily="18" charset="0"/>
              </a:rPr>
              <a:t>1</a:t>
            </a:r>
          </a:p>
          <a:p>
            <a:pPr fontAlgn="base">
              <a:spcBef>
                <a:spcPct val="55000"/>
              </a:spcBef>
              <a:spcAft>
                <a:spcPct val="0"/>
              </a:spcAft>
            </a:pPr>
            <a:r>
              <a:rPr kumimoji="1" lang="en-US" altLang="zh-CN" sz="3200" b="1">
                <a:solidFill>
                  <a:srgbClr val="0000FF"/>
                </a:solidFill>
                <a:latin typeface="Times New Roman" pitchFamily="18" charset="0"/>
              </a:rPr>
              <a:t>2</a:t>
            </a:r>
          </a:p>
          <a:p>
            <a:pPr fontAlgn="base">
              <a:spcBef>
                <a:spcPct val="55000"/>
              </a:spcBef>
              <a:spcAft>
                <a:spcPct val="0"/>
              </a:spcAft>
            </a:pPr>
            <a:r>
              <a:rPr kumimoji="1" lang="en-US" altLang="zh-CN" sz="3200" b="1">
                <a:solidFill>
                  <a:srgbClr val="0000FF"/>
                </a:solidFill>
                <a:latin typeface="Times New Roman" pitchFamily="18" charset="0"/>
              </a:rPr>
              <a:t>3</a:t>
            </a:r>
          </a:p>
          <a:p>
            <a:pPr fontAlgn="base">
              <a:spcBef>
                <a:spcPct val="55000"/>
              </a:spcBef>
              <a:spcAft>
                <a:spcPct val="0"/>
              </a:spcAft>
            </a:pPr>
            <a:r>
              <a:rPr kumimoji="1" lang="en-US" altLang="zh-CN" sz="3200" b="1">
                <a:solidFill>
                  <a:srgbClr val="0000FF"/>
                </a:solidFill>
                <a:latin typeface="Times New Roman" pitchFamily="18" charset="0"/>
              </a:rPr>
              <a:t>4</a:t>
            </a:r>
          </a:p>
        </p:txBody>
      </p:sp>
      <p:sp>
        <p:nvSpPr>
          <p:cNvPr id="42" name="Text Box 2"/>
          <p:cNvSpPr txBox="1">
            <a:spLocks noChangeArrowheads="1"/>
          </p:cNvSpPr>
          <p:nvPr/>
        </p:nvSpPr>
        <p:spPr bwMode="auto">
          <a:xfrm>
            <a:off x="1855788" y="1828800"/>
            <a:ext cx="3821112" cy="490519"/>
          </a:xfrm>
          <a:prstGeom prst="rect">
            <a:avLst/>
          </a:prstGeom>
          <a:noFill/>
          <a:ln w="9525">
            <a:noFill/>
            <a:miter lim="800000"/>
            <a:headEnd/>
            <a:tailEnd/>
          </a:ln>
        </p:spPr>
        <p:txBody>
          <a:bodyPr>
            <a:spAutoFit/>
          </a:bodyPr>
          <a:lstStyle/>
          <a:p>
            <a:pPr algn="just" fontAlgn="base">
              <a:lnSpc>
                <a:spcPct val="125000"/>
              </a:lnSpc>
              <a:spcBef>
                <a:spcPct val="0"/>
              </a:spcBef>
              <a:spcAft>
                <a:spcPct val="0"/>
              </a:spcAft>
            </a:pPr>
            <a:r>
              <a:rPr kumimoji="1" lang="zh-CN" altLang="en-US" sz="2400" b="1" dirty="0">
                <a:solidFill>
                  <a:srgbClr val="003300"/>
                </a:solidFill>
                <a:latin typeface="楷体_GB2312" pitchFamily="49" charset="-122"/>
              </a:rPr>
              <a:t>给出网络的逆邻接表</a:t>
            </a:r>
          </a:p>
        </p:txBody>
      </p:sp>
      <p:sp>
        <p:nvSpPr>
          <p:cNvPr id="43" name="Oval 44"/>
          <p:cNvSpPr>
            <a:spLocks noChangeArrowheads="1"/>
          </p:cNvSpPr>
          <p:nvPr/>
        </p:nvSpPr>
        <p:spPr bwMode="auto">
          <a:xfrm>
            <a:off x="598488" y="1900238"/>
            <a:ext cx="1143000" cy="381000"/>
          </a:xfrm>
          <a:prstGeom prst="ellipse">
            <a:avLst/>
          </a:prstGeom>
          <a:gradFill rotWithShape="0">
            <a:gsLst>
              <a:gs pos="0">
                <a:srgbClr val="65A865"/>
              </a:gs>
              <a:gs pos="50000">
                <a:srgbClr val="99FF99"/>
              </a:gs>
              <a:gs pos="100000">
                <a:srgbClr val="65A865"/>
              </a:gs>
            </a:gsLst>
            <a:lin ang="18900000" scaled="1"/>
          </a:gradFill>
          <a:ln w="9525">
            <a:solidFill>
              <a:srgbClr val="CCFFCC"/>
            </a:solidFill>
            <a:round/>
            <a:headEnd/>
            <a:tailEnd/>
          </a:ln>
        </p:spPr>
        <p:txBody>
          <a:bodyPr wrap="none" anchor="ctr"/>
          <a:lstStyle/>
          <a:p>
            <a:pPr fontAlgn="base">
              <a:spcBef>
                <a:spcPct val="0"/>
              </a:spcBef>
              <a:spcAft>
                <a:spcPct val="0"/>
              </a:spcAft>
            </a:pPr>
            <a:r>
              <a:rPr kumimoji="1" lang="zh-CN" altLang="en-US" sz="2800" b="1">
                <a:solidFill>
                  <a:srgbClr val="003300"/>
                </a:solidFill>
                <a:latin typeface="Times New Roman" pitchFamily="18" charset="0"/>
              </a:rPr>
              <a:t>例</a:t>
            </a:r>
          </a:p>
        </p:txBody>
      </p:sp>
      <p:sp>
        <p:nvSpPr>
          <p:cNvPr id="44" name="Line 2"/>
          <p:cNvSpPr>
            <a:spLocks noChangeShapeType="1"/>
          </p:cNvSpPr>
          <p:nvPr/>
        </p:nvSpPr>
        <p:spPr bwMode="auto">
          <a:xfrm flipH="1">
            <a:off x="1333500" y="3276600"/>
            <a:ext cx="1295400" cy="685800"/>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5" name="Line 3"/>
          <p:cNvSpPr>
            <a:spLocks noChangeShapeType="1"/>
          </p:cNvSpPr>
          <p:nvPr/>
        </p:nvSpPr>
        <p:spPr bwMode="auto">
          <a:xfrm>
            <a:off x="1485900" y="4419600"/>
            <a:ext cx="457200" cy="587375"/>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6" name="Line 4"/>
          <p:cNvSpPr>
            <a:spLocks noChangeShapeType="1"/>
          </p:cNvSpPr>
          <p:nvPr/>
        </p:nvSpPr>
        <p:spPr bwMode="auto">
          <a:xfrm>
            <a:off x="2400300" y="5105400"/>
            <a:ext cx="914400" cy="1588"/>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7" name="Line 5"/>
          <p:cNvSpPr>
            <a:spLocks noChangeShapeType="1"/>
          </p:cNvSpPr>
          <p:nvPr/>
        </p:nvSpPr>
        <p:spPr bwMode="auto">
          <a:xfrm flipH="1" flipV="1">
            <a:off x="2857500" y="3429000"/>
            <a:ext cx="685800" cy="1524000"/>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8" name="Line 6"/>
          <p:cNvSpPr>
            <a:spLocks noChangeShapeType="1"/>
          </p:cNvSpPr>
          <p:nvPr/>
        </p:nvSpPr>
        <p:spPr bwMode="auto">
          <a:xfrm>
            <a:off x="3086100" y="3276600"/>
            <a:ext cx="1295400" cy="685800"/>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9" name="Line 7"/>
          <p:cNvSpPr>
            <a:spLocks noChangeShapeType="1"/>
          </p:cNvSpPr>
          <p:nvPr/>
        </p:nvSpPr>
        <p:spPr bwMode="auto">
          <a:xfrm flipH="1" flipV="1">
            <a:off x="1562100" y="4191000"/>
            <a:ext cx="1828800" cy="762000"/>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50" name="Line 8"/>
          <p:cNvSpPr>
            <a:spLocks noChangeShapeType="1"/>
          </p:cNvSpPr>
          <p:nvPr/>
        </p:nvSpPr>
        <p:spPr bwMode="auto">
          <a:xfrm flipH="1">
            <a:off x="2171700" y="4191000"/>
            <a:ext cx="1981200" cy="685800"/>
          </a:xfrm>
          <a:prstGeom prst="line">
            <a:avLst/>
          </a:prstGeom>
          <a:noFill/>
          <a:ln w="25400" cap="sq">
            <a:solidFill>
              <a:srgbClr val="000066"/>
            </a:solidFill>
            <a:round/>
            <a:headEnd type="none" w="sm" len="sm"/>
            <a:tailEnd type="triangle"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51" name="Oval 9"/>
          <p:cNvSpPr>
            <a:spLocks noChangeArrowheads="1"/>
          </p:cNvSpPr>
          <p:nvPr/>
        </p:nvSpPr>
        <p:spPr bwMode="auto">
          <a:xfrm>
            <a:off x="2628900" y="3048000"/>
            <a:ext cx="457200" cy="457200"/>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000066"/>
                </a:solidFill>
                <a:latin typeface="Times New Roman" pitchFamily="18" charset="0"/>
              </a:rPr>
              <a:t>A</a:t>
            </a:r>
            <a:endParaRPr kumimoji="1" lang="en-US" altLang="zh-CN" sz="2400" b="1">
              <a:solidFill>
                <a:srgbClr val="6600CC"/>
              </a:solidFill>
              <a:latin typeface="Times New Roman" pitchFamily="18" charset="0"/>
            </a:endParaRPr>
          </a:p>
        </p:txBody>
      </p:sp>
      <p:sp>
        <p:nvSpPr>
          <p:cNvPr id="52" name="Oval 10"/>
          <p:cNvSpPr>
            <a:spLocks noChangeArrowheads="1"/>
          </p:cNvSpPr>
          <p:nvPr/>
        </p:nvSpPr>
        <p:spPr bwMode="auto">
          <a:xfrm>
            <a:off x="1104900" y="3962400"/>
            <a:ext cx="457200" cy="457200"/>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000066"/>
                </a:solidFill>
                <a:latin typeface="Times New Roman" pitchFamily="18" charset="0"/>
              </a:rPr>
              <a:t>B</a:t>
            </a:r>
            <a:endParaRPr kumimoji="1" lang="en-US" altLang="zh-CN" sz="2400" b="1">
              <a:solidFill>
                <a:srgbClr val="6600CC"/>
              </a:solidFill>
              <a:latin typeface="Times New Roman" pitchFamily="18" charset="0"/>
            </a:endParaRPr>
          </a:p>
        </p:txBody>
      </p:sp>
      <p:sp>
        <p:nvSpPr>
          <p:cNvPr id="53" name="Oval 11"/>
          <p:cNvSpPr>
            <a:spLocks noChangeArrowheads="1"/>
          </p:cNvSpPr>
          <p:nvPr/>
        </p:nvSpPr>
        <p:spPr bwMode="auto">
          <a:xfrm>
            <a:off x="4152900" y="3962400"/>
            <a:ext cx="457200" cy="457200"/>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000066"/>
                </a:solidFill>
                <a:latin typeface="Times New Roman" pitchFamily="18" charset="0"/>
              </a:rPr>
              <a:t>E</a:t>
            </a:r>
            <a:endParaRPr kumimoji="1" lang="en-US" altLang="zh-CN" sz="2400" b="1">
              <a:solidFill>
                <a:srgbClr val="6600CC"/>
              </a:solidFill>
              <a:latin typeface="Times New Roman" pitchFamily="18" charset="0"/>
            </a:endParaRPr>
          </a:p>
        </p:txBody>
      </p:sp>
      <p:sp>
        <p:nvSpPr>
          <p:cNvPr id="54" name="Oval 12"/>
          <p:cNvSpPr>
            <a:spLocks noChangeArrowheads="1"/>
          </p:cNvSpPr>
          <p:nvPr/>
        </p:nvSpPr>
        <p:spPr bwMode="auto">
          <a:xfrm>
            <a:off x="1943100" y="4876800"/>
            <a:ext cx="457200" cy="457200"/>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000066"/>
                </a:solidFill>
                <a:latin typeface="Times New Roman" pitchFamily="18" charset="0"/>
              </a:rPr>
              <a:t>C</a:t>
            </a:r>
            <a:endParaRPr kumimoji="1" lang="en-US" altLang="zh-CN" sz="2400" b="1">
              <a:solidFill>
                <a:srgbClr val="6600CC"/>
              </a:solidFill>
              <a:latin typeface="Times New Roman" pitchFamily="18" charset="0"/>
            </a:endParaRPr>
          </a:p>
        </p:txBody>
      </p:sp>
      <p:sp>
        <p:nvSpPr>
          <p:cNvPr id="55" name="Oval 13"/>
          <p:cNvSpPr>
            <a:spLocks noChangeArrowheads="1"/>
          </p:cNvSpPr>
          <p:nvPr/>
        </p:nvSpPr>
        <p:spPr bwMode="auto">
          <a:xfrm>
            <a:off x="3314700" y="4876800"/>
            <a:ext cx="457200" cy="457200"/>
          </a:xfrm>
          <a:prstGeom prst="ellipse">
            <a:avLst/>
          </a:prstGeom>
          <a:solidFill>
            <a:srgbClr val="A7E2FF">
              <a:alpha val="50195"/>
            </a:srgbClr>
          </a:solidFill>
          <a:ln w="25400" cap="sq">
            <a:solidFill>
              <a:srgbClr val="00008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000066"/>
                </a:solidFill>
                <a:latin typeface="Times New Roman" pitchFamily="18" charset="0"/>
              </a:rPr>
              <a:t>D</a:t>
            </a:r>
            <a:endParaRPr kumimoji="1" lang="en-US" altLang="zh-CN" sz="2400" b="1">
              <a:solidFill>
                <a:srgbClr val="6600CC"/>
              </a:solidFill>
              <a:latin typeface="Times New Roman" pitchFamily="18" charset="0"/>
            </a:endParaRPr>
          </a:p>
        </p:txBody>
      </p:sp>
      <p:sp>
        <p:nvSpPr>
          <p:cNvPr id="56" name="Line 29"/>
          <p:cNvSpPr>
            <a:spLocks noChangeShapeType="1"/>
          </p:cNvSpPr>
          <p:nvPr/>
        </p:nvSpPr>
        <p:spPr bwMode="auto">
          <a:xfrm>
            <a:off x="6391275" y="2851150"/>
            <a:ext cx="609600" cy="0"/>
          </a:xfrm>
          <a:prstGeom prst="line">
            <a:avLst/>
          </a:prstGeom>
          <a:noFill/>
          <a:ln w="25400" cap="sq">
            <a:solidFill>
              <a:srgbClr val="000099"/>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Tree>
    <p:extLst>
      <p:ext uri="{BB962C8B-B14F-4D97-AF65-F5344CB8AC3E}">
        <p14:creationId xmlns:p14="http://schemas.microsoft.com/office/powerpoint/2010/main" val="88831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p:bldP spid="37" grpId="0"/>
      <p:bldP spid="38" grpId="0"/>
      <p:bldP spid="39" grpId="0"/>
      <p:bldP spid="40" grpId="0"/>
      <p:bldP spid="41" grpId="0"/>
      <p:bldP spid="5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9.2.2  </a:t>
            </a:r>
            <a:r>
              <a:rPr kumimoji="1" lang="zh-CN" altLang="en-US" sz="3200" b="1" dirty="0">
                <a:latin typeface="Arial" charset="0"/>
                <a:ea typeface="宋体" charset="-122"/>
                <a:cs typeface="+mn-cs"/>
              </a:rPr>
              <a:t>邻接表（</a:t>
            </a:r>
            <a:r>
              <a:rPr kumimoji="1" lang="en-US" altLang="zh-CN" sz="3200" b="1" dirty="0">
                <a:latin typeface="Arial" charset="0"/>
                <a:ea typeface="宋体" charset="-122"/>
                <a:cs typeface="+mn-cs"/>
              </a:rPr>
              <a:t>Adjacency List</a:t>
            </a:r>
            <a:r>
              <a:rPr kumimoji="1" lang="zh-CN" altLang="en-US" sz="32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8B39B93F-677D-4058-B6BF-31877D21C21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2"/>
          <p:cNvSpPr txBox="1">
            <a:spLocks noChangeArrowheads="1"/>
          </p:cNvSpPr>
          <p:nvPr/>
        </p:nvSpPr>
        <p:spPr bwMode="auto">
          <a:xfrm>
            <a:off x="250825" y="1246187"/>
            <a:ext cx="8664575" cy="5078413"/>
          </a:xfrm>
          <a:prstGeom prst="rect">
            <a:avLst/>
          </a:prstGeom>
          <a:noFill/>
          <a:ln w="9525">
            <a:solidFill>
              <a:srgbClr val="0000CC"/>
            </a:solidFill>
            <a:miter lim="800000"/>
            <a:headEnd/>
            <a:tailEnd/>
          </a:ln>
        </p:spPr>
        <p:txBody>
          <a:bodyPr>
            <a:spAutoFit/>
          </a:bodyPr>
          <a:lstStyle/>
          <a:p>
            <a:pPr marL="457200" indent="-457200" algn="just" fontAlgn="base">
              <a:lnSpc>
                <a:spcPct val="135000"/>
              </a:lnSpc>
              <a:spcBef>
                <a:spcPct val="0"/>
              </a:spcBef>
              <a:spcAft>
                <a:spcPct val="0"/>
              </a:spcAft>
              <a:buFont typeface="Arial" panose="020B0604020202020204" pitchFamily="34" charset="0"/>
              <a:buChar char="•"/>
            </a:pPr>
            <a:r>
              <a:rPr kumimoji="1" lang="zh-CN" altLang="en-US" sz="3200" b="1" dirty="0">
                <a:solidFill>
                  <a:srgbClr val="006600"/>
                </a:solidFill>
                <a:latin typeface="楷体_GB2312" pitchFamily="49" charset="-122"/>
              </a:rPr>
              <a:t>邻接表的性质</a:t>
            </a:r>
          </a:p>
          <a:p>
            <a:pPr marL="914400" lvl="1" indent="-457200" algn="just" fontAlgn="base">
              <a:lnSpc>
                <a:spcPct val="135000"/>
              </a:lnSpc>
              <a:spcBef>
                <a:spcPct val="0"/>
              </a:spcBef>
              <a:spcAft>
                <a:spcPct val="0"/>
              </a:spcAft>
              <a:buClr>
                <a:srgbClr val="003300"/>
              </a:buClr>
              <a:buFont typeface="Wingdings" panose="05000000000000000000" pitchFamily="2" charset="2"/>
              <a:buChar char="ü"/>
            </a:pPr>
            <a:r>
              <a:rPr kumimoji="1" lang="zh-CN" altLang="en-US" sz="2600" b="1" dirty="0">
                <a:solidFill>
                  <a:srgbClr val="003366"/>
                </a:solidFill>
                <a:latin typeface="楷体_GB2312" pitchFamily="49" charset="-122"/>
              </a:rPr>
              <a:t>图的</a:t>
            </a:r>
            <a:r>
              <a:rPr kumimoji="1" lang="zh-CN" altLang="en-US" sz="2600" b="1" dirty="0">
                <a:solidFill>
                  <a:srgbClr val="0000FF"/>
                </a:solidFill>
                <a:latin typeface="楷体_GB2312" pitchFamily="49" charset="-122"/>
              </a:rPr>
              <a:t>邻接表</a:t>
            </a:r>
            <a:r>
              <a:rPr kumimoji="1" lang="zh-CN" altLang="en-US" sz="2600" b="1" dirty="0">
                <a:solidFill>
                  <a:srgbClr val="003366"/>
                </a:solidFill>
                <a:latin typeface="楷体_GB2312" pitchFamily="49" charset="-122"/>
              </a:rPr>
              <a:t>表示不唯一的，它与</a:t>
            </a:r>
            <a:r>
              <a:rPr kumimoji="1" lang="zh-CN" altLang="en-US" sz="2600" b="1" dirty="0">
                <a:solidFill>
                  <a:srgbClr val="0000FF"/>
                </a:solidFill>
                <a:latin typeface="楷体_GB2312" pitchFamily="49" charset="-122"/>
              </a:rPr>
              <a:t>边结点的次序有关</a:t>
            </a:r>
            <a:r>
              <a:rPr kumimoji="1" lang="zh-CN" altLang="en-US" sz="2600" b="1" dirty="0">
                <a:solidFill>
                  <a:srgbClr val="003366"/>
                </a:solidFill>
                <a:latin typeface="楷体_GB2312" pitchFamily="49" charset="-122"/>
              </a:rPr>
              <a:t>；</a:t>
            </a:r>
          </a:p>
          <a:p>
            <a:pPr marL="914400" lvl="1" indent="-457200" algn="just" fontAlgn="base">
              <a:lnSpc>
                <a:spcPct val="135000"/>
              </a:lnSpc>
              <a:spcBef>
                <a:spcPct val="0"/>
              </a:spcBef>
              <a:spcAft>
                <a:spcPct val="0"/>
              </a:spcAft>
              <a:buClr>
                <a:srgbClr val="003300"/>
              </a:buClr>
              <a:buFont typeface="Wingdings" panose="05000000000000000000" pitchFamily="2" charset="2"/>
              <a:buChar char="ü"/>
            </a:pPr>
            <a:r>
              <a:rPr kumimoji="1" lang="zh-CN" altLang="en-US" sz="2600" b="1" dirty="0">
                <a:solidFill>
                  <a:srgbClr val="003366"/>
                </a:solidFill>
                <a:latin typeface="楷体_GB2312" pitchFamily="49" charset="-122"/>
              </a:rPr>
              <a:t>无向图的邻接表中第</a:t>
            </a:r>
            <a:r>
              <a:rPr kumimoji="1" lang="en-US" altLang="zh-CN" sz="2600" b="1" dirty="0" err="1">
                <a:solidFill>
                  <a:srgbClr val="003366"/>
                </a:solidFill>
                <a:latin typeface="楷体_GB2312" pitchFamily="49" charset="-122"/>
              </a:rPr>
              <a:t>i</a:t>
            </a:r>
            <a:r>
              <a:rPr kumimoji="1" lang="zh-CN" altLang="en-US" sz="2600" b="1" dirty="0">
                <a:solidFill>
                  <a:srgbClr val="003366"/>
                </a:solidFill>
                <a:latin typeface="楷体_GB2312" pitchFamily="49" charset="-122"/>
              </a:rPr>
              <a:t>个顶点的</a:t>
            </a:r>
            <a:r>
              <a:rPr kumimoji="1" lang="zh-CN" altLang="en-US" sz="2600" b="1" dirty="0">
                <a:solidFill>
                  <a:srgbClr val="0000FF"/>
                </a:solidFill>
                <a:latin typeface="楷体_GB2312" pitchFamily="49" charset="-122"/>
              </a:rPr>
              <a:t>度</a:t>
            </a:r>
            <a:r>
              <a:rPr kumimoji="1" lang="zh-CN" altLang="en-US" sz="2600" b="1" dirty="0">
                <a:solidFill>
                  <a:srgbClr val="003366"/>
                </a:solidFill>
                <a:latin typeface="楷体_GB2312" pitchFamily="49" charset="-122"/>
              </a:rPr>
              <a:t>为第</a:t>
            </a:r>
            <a:r>
              <a:rPr kumimoji="1" lang="en-US" altLang="zh-CN" sz="2600" b="1" dirty="0" err="1">
                <a:solidFill>
                  <a:srgbClr val="003366"/>
                </a:solidFill>
                <a:latin typeface="楷体_GB2312" pitchFamily="49" charset="-122"/>
              </a:rPr>
              <a:t>i</a:t>
            </a:r>
            <a:r>
              <a:rPr kumimoji="1" lang="zh-CN" altLang="en-US" sz="2600" b="1" dirty="0">
                <a:solidFill>
                  <a:srgbClr val="003366"/>
                </a:solidFill>
                <a:latin typeface="楷体_GB2312" pitchFamily="49" charset="-122"/>
              </a:rPr>
              <a:t>个链表中</a:t>
            </a:r>
            <a:r>
              <a:rPr kumimoji="1" lang="zh-CN" altLang="en-US" sz="2600" b="1" dirty="0">
                <a:solidFill>
                  <a:srgbClr val="0000FF"/>
                </a:solidFill>
                <a:latin typeface="楷体_GB2312" pitchFamily="49" charset="-122"/>
              </a:rPr>
              <a:t>结点的个数；</a:t>
            </a:r>
          </a:p>
          <a:p>
            <a:pPr marL="914400" lvl="1" indent="-457200" algn="just" fontAlgn="base">
              <a:lnSpc>
                <a:spcPct val="135000"/>
              </a:lnSpc>
              <a:spcBef>
                <a:spcPct val="0"/>
              </a:spcBef>
              <a:spcAft>
                <a:spcPct val="0"/>
              </a:spcAft>
              <a:buClr>
                <a:srgbClr val="003300"/>
              </a:buClr>
              <a:buFont typeface="Wingdings" panose="05000000000000000000" pitchFamily="2" charset="2"/>
              <a:buChar char="ü"/>
            </a:pPr>
            <a:r>
              <a:rPr kumimoji="1" lang="zh-CN" altLang="en-US" sz="2600" b="1" dirty="0">
                <a:solidFill>
                  <a:srgbClr val="003366"/>
                </a:solidFill>
                <a:latin typeface="楷体_GB2312" pitchFamily="49" charset="-122"/>
              </a:rPr>
              <a:t>有向图的邻接表中第</a:t>
            </a:r>
            <a:r>
              <a:rPr kumimoji="1" lang="en-US" altLang="zh-CN" sz="2600" b="1" dirty="0" err="1">
                <a:solidFill>
                  <a:srgbClr val="003366"/>
                </a:solidFill>
                <a:latin typeface="楷体_GB2312" pitchFamily="49" charset="-122"/>
              </a:rPr>
              <a:t>i</a:t>
            </a:r>
            <a:r>
              <a:rPr kumimoji="1" lang="zh-CN" altLang="en-US" sz="2600" b="1" dirty="0">
                <a:solidFill>
                  <a:srgbClr val="003366"/>
                </a:solidFill>
                <a:latin typeface="楷体_GB2312" pitchFamily="49" charset="-122"/>
              </a:rPr>
              <a:t>个链表的</a:t>
            </a:r>
            <a:r>
              <a:rPr kumimoji="1" lang="zh-CN" altLang="en-US" sz="2600" b="1" dirty="0">
                <a:solidFill>
                  <a:srgbClr val="0000FF"/>
                </a:solidFill>
                <a:latin typeface="楷体_GB2312" pitchFamily="49" charset="-122"/>
              </a:rPr>
              <a:t>结点的个数</a:t>
            </a:r>
            <a:r>
              <a:rPr kumimoji="1" lang="zh-CN" altLang="en-US" sz="2600" b="1" dirty="0">
                <a:solidFill>
                  <a:srgbClr val="003366"/>
                </a:solidFill>
                <a:latin typeface="楷体_GB2312" pitchFamily="49" charset="-122"/>
              </a:rPr>
              <a:t>是第</a:t>
            </a:r>
            <a:r>
              <a:rPr kumimoji="1" lang="en-US" altLang="zh-CN" sz="2600" b="1" dirty="0" err="1">
                <a:solidFill>
                  <a:srgbClr val="003366"/>
                </a:solidFill>
                <a:latin typeface="楷体_GB2312" pitchFamily="49" charset="-122"/>
              </a:rPr>
              <a:t>i</a:t>
            </a:r>
            <a:r>
              <a:rPr kumimoji="1" lang="zh-CN" altLang="en-US" sz="2600" b="1" dirty="0">
                <a:solidFill>
                  <a:srgbClr val="003366"/>
                </a:solidFill>
                <a:latin typeface="楷体_GB2312" pitchFamily="49" charset="-122"/>
              </a:rPr>
              <a:t>个顶点的</a:t>
            </a:r>
            <a:r>
              <a:rPr kumimoji="1" lang="zh-CN" altLang="en-US" sz="2600" b="1" dirty="0">
                <a:solidFill>
                  <a:srgbClr val="0000FF"/>
                </a:solidFill>
                <a:latin typeface="楷体_GB2312" pitchFamily="49" charset="-122"/>
              </a:rPr>
              <a:t>出度</a:t>
            </a:r>
            <a:r>
              <a:rPr kumimoji="1" lang="zh-CN" altLang="en-US" sz="2600" b="1" dirty="0">
                <a:solidFill>
                  <a:srgbClr val="003366"/>
                </a:solidFill>
                <a:latin typeface="楷体_GB2312" pitchFamily="49" charset="-122"/>
              </a:rPr>
              <a:t>；</a:t>
            </a:r>
            <a:r>
              <a:rPr kumimoji="1" lang="zh-CN" altLang="en-US" sz="2600" b="1" dirty="0">
                <a:solidFill>
                  <a:srgbClr val="FF0000"/>
                </a:solidFill>
                <a:latin typeface="楷体_GB2312" pitchFamily="49" charset="-122"/>
              </a:rPr>
              <a:t>而第</a:t>
            </a:r>
            <a:r>
              <a:rPr kumimoji="1" lang="en-US" altLang="zh-CN" sz="2600" b="1" dirty="0" err="1">
                <a:solidFill>
                  <a:srgbClr val="FF0000"/>
                </a:solidFill>
                <a:latin typeface="楷体_GB2312" pitchFamily="49" charset="-122"/>
              </a:rPr>
              <a:t>i</a:t>
            </a:r>
            <a:r>
              <a:rPr kumimoji="1" lang="zh-CN" altLang="en-US" sz="2600" b="1" dirty="0">
                <a:solidFill>
                  <a:srgbClr val="FF0000"/>
                </a:solidFill>
                <a:latin typeface="楷体_GB2312" pitchFamily="49" charset="-122"/>
              </a:rPr>
              <a:t>个顶点的入度需遍历整个链表</a:t>
            </a:r>
            <a:r>
              <a:rPr kumimoji="1" lang="zh-CN" altLang="en-US" sz="2600" b="1" dirty="0">
                <a:solidFill>
                  <a:srgbClr val="003366"/>
                </a:solidFill>
                <a:latin typeface="楷体_GB2312" pitchFamily="49" charset="-122"/>
              </a:rPr>
              <a:t>，采用逆邻接表</a:t>
            </a:r>
            <a:r>
              <a:rPr kumimoji="1" lang="en-US" altLang="zh-CN" sz="2600" b="1" dirty="0">
                <a:solidFill>
                  <a:srgbClr val="003366"/>
                </a:solidFill>
                <a:latin typeface="楷体_GB2312" pitchFamily="49" charset="-122"/>
              </a:rPr>
              <a:t>,</a:t>
            </a:r>
            <a:r>
              <a:rPr kumimoji="1" lang="zh-CN" altLang="en-US" sz="2600" b="1" dirty="0">
                <a:solidFill>
                  <a:srgbClr val="003366"/>
                </a:solidFill>
                <a:latin typeface="楷体_GB2312" pitchFamily="49" charset="-122"/>
              </a:rPr>
              <a:t>建立一个以</a:t>
            </a:r>
            <a:r>
              <a:rPr kumimoji="1" lang="en-US" altLang="zh-CN" sz="2600" b="1" dirty="0">
                <a:solidFill>
                  <a:srgbClr val="003366"/>
                </a:solidFill>
                <a:latin typeface="楷体_GB2312" pitchFamily="49" charset="-122"/>
              </a:rPr>
              <a:t>v</a:t>
            </a:r>
            <a:r>
              <a:rPr kumimoji="1" lang="en-US" altLang="zh-CN" sz="2600" b="1" baseline="-25000" dirty="0">
                <a:solidFill>
                  <a:srgbClr val="003366"/>
                </a:solidFill>
                <a:latin typeface="楷体_GB2312" pitchFamily="49" charset="-122"/>
              </a:rPr>
              <a:t>i</a:t>
            </a:r>
            <a:r>
              <a:rPr kumimoji="1" lang="zh-CN" altLang="en-US" sz="2600" b="1" dirty="0">
                <a:solidFill>
                  <a:srgbClr val="003366"/>
                </a:solidFill>
                <a:latin typeface="楷体_GB2312" pitchFamily="49" charset="-122"/>
              </a:rPr>
              <a:t>顶点为头的弧的表。</a:t>
            </a:r>
          </a:p>
          <a:p>
            <a:pPr marL="914400" lvl="1" indent="-457200" algn="just" fontAlgn="base">
              <a:lnSpc>
                <a:spcPct val="135000"/>
              </a:lnSpc>
              <a:spcBef>
                <a:spcPct val="0"/>
              </a:spcBef>
              <a:spcAft>
                <a:spcPct val="0"/>
              </a:spcAft>
              <a:buClr>
                <a:srgbClr val="003300"/>
              </a:buClr>
              <a:buFont typeface="Wingdings" panose="05000000000000000000" pitchFamily="2" charset="2"/>
              <a:buChar char="ü"/>
            </a:pPr>
            <a:r>
              <a:rPr kumimoji="1" lang="zh-CN" altLang="en-US" sz="2600" b="1" dirty="0">
                <a:solidFill>
                  <a:srgbClr val="003366"/>
                </a:solidFill>
                <a:latin typeface="楷体_GB2312" pitchFamily="49" charset="-122"/>
              </a:rPr>
              <a:t>无向图的</a:t>
            </a:r>
            <a:r>
              <a:rPr kumimoji="1" lang="zh-CN" altLang="en-US" sz="2600" b="1" dirty="0">
                <a:solidFill>
                  <a:srgbClr val="0000FF"/>
                </a:solidFill>
                <a:latin typeface="楷体_GB2312" pitchFamily="49" charset="-122"/>
              </a:rPr>
              <a:t>边数等于邻接表中边结点数的一半</a:t>
            </a:r>
            <a:r>
              <a:rPr kumimoji="1" lang="zh-CN" altLang="en-US" sz="2600" b="1" dirty="0">
                <a:solidFill>
                  <a:srgbClr val="003366"/>
                </a:solidFill>
                <a:latin typeface="楷体_GB2312" pitchFamily="49" charset="-122"/>
              </a:rPr>
              <a:t>，有向图的弧数</a:t>
            </a:r>
            <a:r>
              <a:rPr kumimoji="1" lang="zh-CN" altLang="en-US" sz="2600" b="1" dirty="0">
                <a:solidFill>
                  <a:srgbClr val="0000FF"/>
                </a:solidFill>
                <a:latin typeface="楷体_GB2312" pitchFamily="49" charset="-122"/>
              </a:rPr>
              <a:t>等于邻接表中边结点数</a:t>
            </a:r>
            <a:r>
              <a:rPr kumimoji="1" lang="zh-CN" altLang="en-US" sz="2600" b="1" dirty="0">
                <a:solidFill>
                  <a:srgbClr val="003366"/>
                </a:solidFill>
                <a:latin typeface="楷体_GB2312" pitchFamily="49" charset="-122"/>
              </a:rPr>
              <a:t>。</a:t>
            </a:r>
            <a:endParaRPr kumimoji="1" lang="en-US" altLang="zh-CN" sz="2600" b="1" dirty="0">
              <a:solidFill>
                <a:srgbClr val="000000"/>
              </a:solidFill>
              <a:latin typeface="楷体_GB2312" pitchFamily="49" charset="-122"/>
            </a:endParaRPr>
          </a:p>
        </p:txBody>
      </p:sp>
    </p:spTree>
    <p:extLst>
      <p:ext uri="{BB962C8B-B14F-4D97-AF65-F5344CB8AC3E}">
        <p14:creationId xmlns:p14="http://schemas.microsoft.com/office/powerpoint/2010/main" val="31007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anim calcmode="lin" valueType="num">
                                      <p:cBhvr additive="base">
                                        <p:cTn id="7"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 calcmode="lin" valueType="num">
                                      <p:cBhvr additive="base">
                                        <p:cTn id="13" dur="500" fill="hold"/>
                                        <p:tgtEl>
                                          <p:spTgt spid="5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
                                            <p:txEl>
                                              <p:pRg st="3" end="3"/>
                                            </p:txEl>
                                          </p:spTgt>
                                        </p:tgtEl>
                                        <p:attrNameLst>
                                          <p:attrName>style.visibility</p:attrName>
                                        </p:attrNameLst>
                                      </p:cBhvr>
                                      <p:to>
                                        <p:strVal val="visible"/>
                                      </p:to>
                                    </p:set>
                                    <p:anim calcmode="lin" valueType="num">
                                      <p:cBhvr additive="base">
                                        <p:cTn id="19" dur="500" fill="hold"/>
                                        <p:tgtEl>
                                          <p:spTgt spid="5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7">
                                            <p:txEl>
                                              <p:pRg st="4" end="4"/>
                                            </p:txEl>
                                          </p:spTgt>
                                        </p:tgtEl>
                                        <p:attrNameLst>
                                          <p:attrName>style.visibility</p:attrName>
                                        </p:attrNameLst>
                                      </p:cBhvr>
                                      <p:to>
                                        <p:strVal val="visible"/>
                                      </p:to>
                                    </p:set>
                                    <p:anim calcmode="lin" valueType="num">
                                      <p:cBhvr additive="base">
                                        <p:cTn id="25" dur="500" fill="hold"/>
                                        <p:tgtEl>
                                          <p:spTgt spid="5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9.2.1  </a:t>
            </a:r>
            <a:r>
              <a:rPr kumimoji="1" lang="zh-CN" altLang="en-US" sz="2800" b="1" dirty="0">
                <a:solidFill>
                  <a:schemeClr val="bg1">
                    <a:lumMod val="65000"/>
                  </a:schemeClr>
                </a:solidFill>
                <a:latin typeface="Arial" charset="0"/>
                <a:ea typeface="宋体" charset="-122"/>
              </a:rPr>
              <a:t>邻接矩阵</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顺序存储（集合与图论）</a:t>
            </a: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9.2.2  </a:t>
            </a:r>
            <a:r>
              <a:rPr kumimoji="1" lang="zh-CN" altLang="en-US" sz="2800" b="1" dirty="0">
                <a:solidFill>
                  <a:schemeClr val="bg1">
                    <a:lumMod val="65000"/>
                  </a:schemeClr>
                </a:solidFill>
                <a:latin typeface="Arial" charset="0"/>
                <a:ea typeface="宋体" charset="-122"/>
              </a:rPr>
              <a:t>邻接表</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链式存储</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9.2.3  </a:t>
            </a:r>
            <a:r>
              <a:rPr kumimoji="1" lang="zh-CN" altLang="en-US" sz="2800" b="1" dirty="0">
                <a:solidFill>
                  <a:srgbClr val="0000FF"/>
                </a:solidFill>
                <a:latin typeface="Arial" charset="0"/>
                <a:ea typeface="宋体" charset="-122"/>
              </a:rPr>
              <a:t>有向图的十字链表存储表示 （了解）</a:t>
            </a:r>
            <a:endParaRPr kumimoji="1" lang="en-US" altLang="zh-CN" sz="2800" b="1" dirty="0">
              <a:solidFill>
                <a:srgbClr val="0000FF"/>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9.2.4   </a:t>
            </a:r>
            <a:r>
              <a:rPr kumimoji="1" lang="zh-CN" altLang="en-US" sz="2800" b="1" dirty="0">
                <a:solidFill>
                  <a:schemeClr val="bg1">
                    <a:lumMod val="65000"/>
                  </a:schemeClr>
                </a:solidFill>
                <a:latin typeface="Arial" charset="0"/>
                <a:ea typeface="宋体" charset="-122"/>
              </a:rPr>
              <a:t>无向图的邻接多重表存储表示（了解）</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  </a:t>
            </a:r>
            <a:r>
              <a:rPr kumimoji="1" lang="zh-CN" altLang="en-US" sz="3200" b="1" dirty="0">
                <a:latin typeface="Arial" charset="0"/>
                <a:ea typeface="宋体" charset="-122"/>
                <a:cs typeface="+mn-cs"/>
              </a:rPr>
              <a:t>图的存储结构</a:t>
            </a:r>
          </a:p>
        </p:txBody>
      </p:sp>
      <p:sp>
        <p:nvSpPr>
          <p:cNvPr id="4" name="日期占位符 3"/>
          <p:cNvSpPr>
            <a:spLocks noGrp="1"/>
          </p:cNvSpPr>
          <p:nvPr>
            <p:ph type="dt" sz="half" idx="4294967295"/>
          </p:nvPr>
        </p:nvSpPr>
        <p:spPr>
          <a:xfrm>
            <a:off x="0" y="6356350"/>
            <a:ext cx="2133600" cy="365125"/>
          </a:xfrm>
        </p:spPr>
        <p:txBody>
          <a:bodyPr/>
          <a:lstStyle/>
          <a:p>
            <a:fld id="{92CB952B-C3C1-4EA8-8281-0F393D3B7B13}"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14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lvl="0" fontAlgn="base">
              <a:lnSpc>
                <a:spcPct val="150000"/>
              </a:lnSpc>
              <a:spcBef>
                <a:spcPct val="0"/>
              </a:spcBef>
              <a:spcAft>
                <a:spcPct val="0"/>
              </a:spcAft>
              <a:buFont typeface="Wingdings" panose="05000000000000000000" pitchFamily="2" charset="2"/>
              <a:buChar char="n"/>
              <a:defRPr/>
            </a:pPr>
            <a:r>
              <a:rPr kumimoji="1" lang="zh-CN" altLang="en-US" sz="2800" b="1" dirty="0">
                <a:solidFill>
                  <a:srgbClr val="0000FF"/>
                </a:solidFill>
                <a:latin typeface="Times New Roman" pitchFamily="18" charset="0"/>
                <a:ea typeface="宋体" pitchFamily="2" charset="-122"/>
              </a:rPr>
              <a:t>最小生成树的算法</a:t>
            </a:r>
            <a:endParaRPr kumimoji="1" lang="en-US" altLang="zh-CN" sz="2800" b="1" dirty="0">
              <a:solidFill>
                <a:srgbClr val="FF0000"/>
              </a:solidFill>
              <a:latin typeface="Times New Roman" pitchFamily="18" charset="0"/>
              <a:ea typeface="宋体" pitchFamily="2" charset="-122"/>
            </a:endParaRPr>
          </a:p>
          <a:p>
            <a:pPr lvl="0" fontAlgn="base">
              <a:lnSpc>
                <a:spcPct val="150000"/>
              </a:lnSpc>
              <a:spcBef>
                <a:spcPct val="0"/>
              </a:spcBef>
              <a:spcAft>
                <a:spcPct val="0"/>
              </a:spcAft>
              <a:buFont typeface="Wingdings" panose="05000000000000000000" pitchFamily="2" charset="2"/>
              <a:buChar char="n"/>
              <a:defRPr/>
            </a:pPr>
            <a:r>
              <a:rPr kumimoji="1" lang="zh-CN" altLang="en-US" sz="2800" b="1" dirty="0">
                <a:solidFill>
                  <a:srgbClr val="0000FF"/>
                </a:solidFill>
                <a:latin typeface="Times New Roman" pitchFamily="18" charset="0"/>
                <a:ea typeface="宋体" pitchFamily="2" charset="-122"/>
              </a:rPr>
              <a:t>拓扑排序的算法；</a:t>
            </a:r>
            <a:endParaRPr kumimoji="1" lang="en-US" altLang="zh-CN" sz="2800" b="1" dirty="0">
              <a:solidFill>
                <a:srgbClr val="0000FF"/>
              </a:solidFill>
              <a:latin typeface="Times New Roman" pitchFamily="18" charset="0"/>
              <a:ea typeface="宋体" pitchFamily="2" charset="-122"/>
            </a:endParaRPr>
          </a:p>
          <a:p>
            <a:pPr lvl="0" fontAlgn="base">
              <a:lnSpc>
                <a:spcPct val="150000"/>
              </a:lnSpc>
              <a:spcBef>
                <a:spcPct val="0"/>
              </a:spcBef>
              <a:spcAft>
                <a:spcPct val="0"/>
              </a:spcAft>
              <a:buFont typeface="Wingdings" panose="05000000000000000000" pitchFamily="2" charset="2"/>
              <a:buChar char="n"/>
              <a:defRPr/>
            </a:pPr>
            <a:r>
              <a:rPr kumimoji="1" lang="zh-CN" altLang="en-US" sz="2800" b="1" dirty="0">
                <a:solidFill>
                  <a:srgbClr val="0000FF"/>
                </a:solidFill>
                <a:latin typeface="Times New Roman" pitchFamily="18" charset="0"/>
                <a:ea typeface="宋体" pitchFamily="2" charset="-122"/>
              </a:rPr>
              <a:t>关键路径算法</a:t>
            </a:r>
            <a:r>
              <a:rPr kumimoji="1" lang="en-US" altLang="zh-CN" sz="2800" b="1" dirty="0">
                <a:solidFill>
                  <a:srgbClr val="0000FF"/>
                </a:solidFill>
                <a:latin typeface="Times New Roman" pitchFamily="18" charset="0"/>
                <a:ea typeface="宋体" pitchFamily="2" charset="-122"/>
              </a:rPr>
              <a:t>;</a:t>
            </a:r>
          </a:p>
          <a:p>
            <a:pPr lvl="0" fontAlgn="base">
              <a:lnSpc>
                <a:spcPct val="150000"/>
              </a:lnSpc>
              <a:spcBef>
                <a:spcPct val="0"/>
              </a:spcBef>
              <a:spcAft>
                <a:spcPct val="0"/>
              </a:spcAft>
              <a:buFont typeface="Wingdings" panose="05000000000000000000" pitchFamily="2" charset="2"/>
              <a:buChar char="n"/>
              <a:defRPr/>
            </a:pPr>
            <a:r>
              <a:rPr kumimoji="1" lang="zh-CN" altLang="en-US" sz="2800" b="1" dirty="0">
                <a:solidFill>
                  <a:srgbClr val="0000FF"/>
                </a:solidFill>
                <a:latin typeface="Times New Roman" pitchFamily="18" charset="0"/>
                <a:ea typeface="宋体" pitchFamily="2" charset="-122"/>
              </a:rPr>
              <a:t>求最短路径的</a:t>
            </a:r>
            <a:r>
              <a:rPr kumimoji="1" lang="en-US" altLang="zh-CN" sz="2800" b="1" dirty="0">
                <a:solidFill>
                  <a:srgbClr val="0000FF"/>
                </a:solidFill>
                <a:latin typeface="Times New Roman" pitchFamily="18" charset="0"/>
                <a:ea typeface="宋体" pitchFamily="2" charset="-122"/>
              </a:rPr>
              <a:t>Dijkstra</a:t>
            </a:r>
            <a:r>
              <a:rPr kumimoji="1" lang="zh-CN" altLang="en-US" sz="2800" b="1" dirty="0">
                <a:solidFill>
                  <a:srgbClr val="0000FF"/>
                </a:solidFill>
                <a:latin typeface="Times New Roman" pitchFamily="18" charset="0"/>
                <a:ea typeface="宋体" pitchFamily="2" charset="-122"/>
              </a:rPr>
              <a:t>算法和</a:t>
            </a:r>
            <a:r>
              <a:rPr kumimoji="1" lang="en-US" altLang="zh-CN" sz="2800" b="1" dirty="0" err="1">
                <a:solidFill>
                  <a:srgbClr val="0000FF"/>
                </a:solidFill>
                <a:latin typeface="Times New Roman" pitchFamily="18" charset="0"/>
                <a:ea typeface="宋体" pitchFamily="2" charset="-122"/>
              </a:rPr>
              <a:t>Floyed</a:t>
            </a:r>
            <a:r>
              <a:rPr kumimoji="1" lang="zh-CN" altLang="en-US" sz="2800" b="1" dirty="0">
                <a:solidFill>
                  <a:srgbClr val="0000FF"/>
                </a:solidFill>
                <a:latin typeface="Times New Roman" pitchFamily="18" charset="0"/>
                <a:ea typeface="宋体" pitchFamily="2" charset="-122"/>
              </a:rPr>
              <a:t>算</a:t>
            </a:r>
            <a:endParaRPr kumimoji="1" lang="en-US" altLang="zh-CN" sz="2800" b="1" dirty="0">
              <a:solidFill>
                <a:srgbClr val="0000FF"/>
              </a:solidFill>
              <a:latin typeface="Times New Roman" pitchFamily="18" charset="0"/>
              <a:ea typeface="宋体" pitchFamily="2" charset="-122"/>
            </a:endParaRPr>
          </a:p>
          <a:p>
            <a:pPr marL="0" lvl="0" indent="0" fontAlgn="base">
              <a:lnSpc>
                <a:spcPct val="150000"/>
              </a:lnSpc>
              <a:spcBef>
                <a:spcPct val="0"/>
              </a:spcBef>
              <a:spcAft>
                <a:spcPct val="0"/>
              </a:spcAft>
              <a:buNone/>
              <a:defRPr/>
            </a:pPr>
            <a:r>
              <a:rPr kumimoji="1" lang="zh-CN" altLang="en-US" sz="2800" b="1" dirty="0">
                <a:solidFill>
                  <a:srgbClr val="0000FF"/>
                </a:solidFill>
                <a:latin typeface="Times New Roman" pitchFamily="18" charset="0"/>
                <a:ea typeface="宋体" pitchFamily="2" charset="-122"/>
              </a:rPr>
              <a:t>   </a:t>
            </a:r>
            <a:endParaRPr kumimoji="1" lang="en-US" altLang="zh-CN" sz="2800" b="1" dirty="0">
              <a:solidFill>
                <a:srgbClr val="FF0000"/>
              </a:solidFill>
              <a:latin typeface="Times New Roman" pitchFamily="18" charset="0"/>
              <a:ea typeface="宋体" pitchFamily="2" charset="-122"/>
            </a:endParaRP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本章难点</a:t>
            </a:r>
          </a:p>
        </p:txBody>
      </p:sp>
      <p:sp>
        <p:nvSpPr>
          <p:cNvPr id="4" name="日期占位符 3"/>
          <p:cNvSpPr>
            <a:spLocks noGrp="1"/>
          </p:cNvSpPr>
          <p:nvPr>
            <p:ph type="dt" sz="half" idx="4294967295"/>
          </p:nvPr>
        </p:nvSpPr>
        <p:spPr>
          <a:xfrm>
            <a:off x="0" y="6356350"/>
            <a:ext cx="2133600" cy="365125"/>
          </a:xfrm>
        </p:spPr>
        <p:txBody>
          <a:bodyPr/>
          <a:lstStyle/>
          <a:p>
            <a:fld id="{2F154356-0BB7-446F-8CF3-8814C333422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396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十字链表</a:t>
            </a:r>
            <a:r>
              <a:rPr kumimoji="1" lang="en-US" altLang="zh-CN" sz="2800" b="1" dirty="0">
                <a:latin typeface="Arial" charset="0"/>
                <a:ea typeface="宋体" charset="-122"/>
              </a:rPr>
              <a:t>----</a:t>
            </a:r>
            <a:r>
              <a:rPr kumimoji="1" lang="zh-CN" altLang="en-US" sz="2800" b="1" dirty="0">
                <a:latin typeface="Arial" charset="0"/>
                <a:ea typeface="宋体" charset="-122"/>
              </a:rPr>
              <a:t>有向图的链式存储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9.2.3  </a:t>
            </a:r>
            <a:r>
              <a:rPr kumimoji="1" lang="zh-CN" altLang="en-US" sz="3200" b="1" dirty="0">
                <a:latin typeface="Arial" charset="0"/>
                <a:ea typeface="宋体" charset="-122"/>
                <a:cs typeface="+mn-cs"/>
              </a:rPr>
              <a:t>十字链表 </a:t>
            </a:r>
            <a:r>
              <a:rPr kumimoji="1" lang="en-US" altLang="zh-CN" sz="3200" b="1" dirty="0">
                <a:latin typeface="Arial" charset="0"/>
                <a:ea typeface="宋体" charset="-122"/>
                <a:cs typeface="+mn-cs"/>
              </a:rPr>
              <a:t>(Orthogonal List)</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A538EA44-6667-40DE-8339-1322A302279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Comment 4"/>
          <p:cNvSpPr>
            <a:spLocks noChangeArrowheads="1"/>
          </p:cNvSpPr>
          <p:nvPr/>
        </p:nvSpPr>
        <p:spPr bwMode="auto">
          <a:xfrm>
            <a:off x="423863" y="2743200"/>
            <a:ext cx="3995737" cy="584201"/>
          </a:xfrm>
          <a:prstGeom prst="rect">
            <a:avLst/>
          </a:prstGeom>
          <a:noFill/>
          <a:ln w="12700" cap="sq">
            <a:solidFill>
              <a:srgbClr val="000000"/>
            </a:solidFill>
            <a:miter lim="800000"/>
            <a:headEnd type="none" w="sm" len="sm"/>
            <a:tailEnd type="none" w="sm" len="sm"/>
          </a:ln>
          <a:effectLst>
            <a:outerShdw dist="107763" dir="2700000" algn="ctr" rotWithShape="0">
              <a:srgbClr val="DBF5F9"/>
            </a:outerShdw>
          </a:effec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弧的结点结构</a:t>
            </a:r>
            <a:r>
              <a:rPr kumimoji="1" lang="en-US" altLang="zh-CN"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a:t>
            </a:r>
            <a:r>
              <a:rPr kumimoji="1" lang="zh-CN" altLang="en-US" sz="32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链表</a:t>
            </a:r>
            <a:endParaRPr kumimoji="1" lang="zh-CN" altLang="en-US" sz="3200" b="1" i="0" u="none" strike="noStrike" kern="0" cap="none" spc="0" normalizeH="0" baseline="0" noProof="0" dirty="0">
              <a:ln>
                <a:noFill/>
              </a:ln>
              <a:solidFill>
                <a:srgbClr val="0000FF"/>
              </a:solidFill>
              <a:effectLst/>
              <a:uLnTx/>
              <a:uFillTx/>
              <a:latin typeface="Arial" pitchFamily="34" charset="0"/>
            </a:endParaRPr>
          </a:p>
        </p:txBody>
      </p:sp>
      <p:sp>
        <p:nvSpPr>
          <p:cNvPr id="13" name="Rectangle 6"/>
          <p:cNvSpPr>
            <a:spLocks noChangeArrowheads="1"/>
          </p:cNvSpPr>
          <p:nvPr/>
        </p:nvSpPr>
        <p:spPr bwMode="auto">
          <a:xfrm>
            <a:off x="76200" y="4005263"/>
            <a:ext cx="8991600" cy="584200"/>
          </a:xfrm>
          <a:prstGeom prst="rect">
            <a:avLst/>
          </a:prstGeom>
          <a:solidFill>
            <a:srgbClr val="CCFFFF"/>
          </a:solidFill>
          <a:ln w="12700" cap="sq">
            <a:solidFill>
              <a:srgbClr val="0000FF"/>
            </a:solidFill>
            <a:miter lim="800000"/>
            <a:headEnd type="none" w="sm" len="sm"/>
            <a:tailEnd type="none" w="sm" len="sm"/>
          </a:ln>
        </p:spPr>
        <p:txBody>
          <a:bodyPr>
            <a:spAutoFit/>
          </a:bodyPr>
          <a:lstStyle/>
          <a:p>
            <a:pPr fontAlgn="base">
              <a:spcBef>
                <a:spcPct val="0"/>
              </a:spcBef>
              <a:spcAft>
                <a:spcPct val="0"/>
              </a:spcAft>
            </a:pPr>
            <a:r>
              <a:rPr kumimoji="1" lang="zh-CN" altLang="en-US" sz="3200" b="1">
                <a:solidFill>
                  <a:srgbClr val="0000FF"/>
                </a:solidFill>
                <a:latin typeface="Times New Roman" pitchFamily="18" charset="0"/>
                <a:ea typeface="楷体_GB2312" pitchFamily="49" charset="-122"/>
              </a:rPr>
              <a:t>弧尾顶点位置 弧头顶点位置             弧的相关信息</a:t>
            </a:r>
          </a:p>
        </p:txBody>
      </p:sp>
      <p:sp>
        <p:nvSpPr>
          <p:cNvPr id="14" name="Line 7"/>
          <p:cNvSpPr>
            <a:spLocks noChangeShapeType="1"/>
          </p:cNvSpPr>
          <p:nvPr/>
        </p:nvSpPr>
        <p:spPr bwMode="auto">
          <a:xfrm>
            <a:off x="2667000" y="4024313"/>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Line 8"/>
          <p:cNvSpPr>
            <a:spLocks noChangeShapeType="1"/>
          </p:cNvSpPr>
          <p:nvPr/>
        </p:nvSpPr>
        <p:spPr bwMode="auto">
          <a:xfrm>
            <a:off x="5334000" y="4024313"/>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 name="Line 9"/>
          <p:cNvSpPr>
            <a:spLocks noChangeShapeType="1"/>
          </p:cNvSpPr>
          <p:nvPr/>
        </p:nvSpPr>
        <p:spPr bwMode="auto">
          <a:xfrm>
            <a:off x="6400800" y="4024313"/>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 name="Line 10"/>
          <p:cNvSpPr>
            <a:spLocks noChangeShapeType="1"/>
          </p:cNvSpPr>
          <p:nvPr/>
        </p:nvSpPr>
        <p:spPr bwMode="auto">
          <a:xfrm>
            <a:off x="5867400" y="4024313"/>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11"/>
          <p:cNvSpPr>
            <a:spLocks noChangeShapeType="1"/>
          </p:cNvSpPr>
          <p:nvPr/>
        </p:nvSpPr>
        <p:spPr bwMode="auto">
          <a:xfrm>
            <a:off x="6096000" y="4329113"/>
            <a:ext cx="0" cy="685800"/>
          </a:xfrm>
          <a:prstGeom prst="line">
            <a:avLst/>
          </a:prstGeom>
          <a:noFill/>
          <a:ln w="31750" cap="sq">
            <a:solidFill>
              <a:srgbClr val="04617B"/>
            </a:solidFill>
            <a:round/>
            <a:headEnd type="none" w="sm" len="sm"/>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12"/>
          <p:cNvSpPr>
            <a:spLocks noChangeShapeType="1"/>
          </p:cNvSpPr>
          <p:nvPr/>
        </p:nvSpPr>
        <p:spPr bwMode="auto">
          <a:xfrm>
            <a:off x="5562600" y="4297363"/>
            <a:ext cx="0" cy="685800"/>
          </a:xfrm>
          <a:prstGeom prst="line">
            <a:avLst/>
          </a:prstGeom>
          <a:noFill/>
          <a:ln w="31750" cap="sq">
            <a:solidFill>
              <a:srgbClr val="04617B"/>
            </a:solidFill>
            <a:round/>
            <a:headEnd type="none" w="sm" len="sm"/>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Comment 14"/>
          <p:cNvSpPr>
            <a:spLocks noChangeArrowheads="1"/>
          </p:cNvSpPr>
          <p:nvPr/>
        </p:nvSpPr>
        <p:spPr bwMode="auto">
          <a:xfrm>
            <a:off x="5943600" y="5014913"/>
            <a:ext cx="1981200" cy="1385887"/>
          </a:xfrm>
          <a:prstGeom prst="rect">
            <a:avLst/>
          </a:prstGeom>
          <a:solidFill>
            <a:srgbClr val="FCFDC6"/>
          </a:solidFill>
          <a:ln w="12700" cap="sq">
            <a:solidFill>
              <a:srgbClr val="000000"/>
            </a:solidFill>
            <a:miter lim="800000"/>
            <a:headEnd type="none" w="sm" len="sm"/>
            <a:tailEnd type="none" w="sm" len="sm"/>
          </a:ln>
          <a:effectLst>
            <a:outerShdw dist="107763" dir="2700000" algn="ctr" rotWithShape="0">
              <a:srgbClr val="DBF5F9"/>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指向下一个有相同弧尾的弧结点</a:t>
            </a:r>
            <a:endParaRPr kumimoji="1" lang="zh-CN" altLang="en-US" sz="1600" b="1" i="0" u="none" strike="noStrike" kern="0" cap="none" spc="0" normalizeH="0" baseline="0" noProof="0" dirty="0">
              <a:ln>
                <a:noFill/>
              </a:ln>
              <a:solidFill>
                <a:srgbClr val="0000FF"/>
              </a:solidFill>
              <a:effectLst/>
              <a:uLnTx/>
              <a:uFillTx/>
              <a:latin typeface="Arial" pitchFamily="34" charset="0"/>
            </a:endParaRPr>
          </a:p>
        </p:txBody>
      </p:sp>
      <p:sp>
        <p:nvSpPr>
          <p:cNvPr id="21" name="Comment 15"/>
          <p:cNvSpPr>
            <a:spLocks noChangeArrowheads="1"/>
          </p:cNvSpPr>
          <p:nvPr/>
        </p:nvSpPr>
        <p:spPr bwMode="auto">
          <a:xfrm>
            <a:off x="3581400" y="5014913"/>
            <a:ext cx="2133600" cy="1385887"/>
          </a:xfrm>
          <a:prstGeom prst="rect">
            <a:avLst/>
          </a:prstGeom>
          <a:solidFill>
            <a:srgbClr val="FCFDC6"/>
          </a:solidFill>
          <a:ln w="12700" cap="sq">
            <a:solidFill>
              <a:srgbClr val="000000"/>
            </a:solidFill>
            <a:miter lim="800000"/>
            <a:headEnd type="none" w="sm" len="sm"/>
            <a:tailEnd type="none" w="sm" len="sm"/>
          </a:ln>
          <a:effectLst>
            <a:outerShdw dist="107763" dir="2700000" algn="ctr" rotWithShape="0">
              <a:srgbClr val="DBF5F9"/>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指向下一个有相同弧头的弧结点</a:t>
            </a:r>
            <a:endParaRPr kumimoji="1" lang="zh-CN" altLang="en-US" sz="1600" b="1" i="0" u="none" strike="noStrike" kern="0" cap="none" spc="0" normalizeH="0" baseline="0" noProof="0" dirty="0">
              <a:ln>
                <a:noFill/>
              </a:ln>
              <a:solidFill>
                <a:srgbClr val="0000FF"/>
              </a:solidFill>
              <a:effectLst/>
              <a:uLnTx/>
              <a:uFillTx/>
              <a:latin typeface="Arial" pitchFamily="34" charset="0"/>
            </a:endParaRPr>
          </a:p>
        </p:txBody>
      </p:sp>
      <p:sp>
        <p:nvSpPr>
          <p:cNvPr id="22" name="TextBox 21"/>
          <p:cNvSpPr txBox="1"/>
          <p:nvPr/>
        </p:nvSpPr>
        <p:spPr>
          <a:xfrm>
            <a:off x="280988" y="1814513"/>
            <a:ext cx="8559800" cy="492125"/>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FF0000"/>
                </a:solidFill>
                <a:effectLst/>
                <a:uLnTx/>
                <a:uFillTx/>
                <a:latin typeface="Constantia"/>
                <a:ea typeface="宋体"/>
                <a:cs typeface="+mn-cs"/>
              </a:rPr>
              <a:t>特点：</a:t>
            </a:r>
            <a:r>
              <a:rPr kumimoji="1" lang="zh-CN" altLang="en-US" sz="2600" b="1" i="0" u="none" strike="noStrike" kern="0" cap="none" spc="0" normalizeH="0" baseline="0" noProof="0" dirty="0">
                <a:ln>
                  <a:noFill/>
                </a:ln>
                <a:solidFill>
                  <a:srgbClr val="0000FF"/>
                </a:solidFill>
                <a:effectLst/>
                <a:uLnTx/>
                <a:uFillTx/>
                <a:latin typeface="Constantia"/>
                <a:ea typeface="宋体"/>
                <a:cs typeface="+mn-cs"/>
              </a:rPr>
              <a:t>将有向图的邻接表和逆邻接表结合得到的一种链表</a:t>
            </a:r>
          </a:p>
        </p:txBody>
      </p:sp>
      <p:sp>
        <p:nvSpPr>
          <p:cNvPr id="23" name="TextBox 22">
            <a:extLst>
              <a:ext uri="{FF2B5EF4-FFF2-40B4-BE49-F238E27FC236}">
                <a16:creationId xmlns:a16="http://schemas.microsoft.com/office/drawing/2014/main" id="{AEA9CE01-30CD-9C46-A2B2-0A65901FB8C9}"/>
              </a:ext>
            </a:extLst>
          </p:cNvPr>
          <p:cNvSpPr txBox="1"/>
          <p:nvPr/>
        </p:nvSpPr>
        <p:spPr>
          <a:xfrm>
            <a:off x="4735860" y="2601575"/>
            <a:ext cx="3950940" cy="923330"/>
          </a:xfrm>
          <a:prstGeom prst="rect">
            <a:avLst/>
          </a:prstGeom>
          <a:solidFill>
            <a:schemeClr val="bg1"/>
          </a:solidFill>
          <a:ln w="19050">
            <a:solidFill>
              <a:srgbClr val="00B050"/>
            </a:solidFill>
          </a:ln>
        </p:spPr>
        <p:txBody>
          <a:bodyPr wrap="square" rtlCol="0">
            <a:spAutoFit/>
          </a:bodyPr>
          <a:lstStyle/>
          <a:p>
            <a:pPr algn="just"/>
            <a:r>
              <a:rPr lang="zh-CN" altLang="en-US" b="1" dirty="0">
                <a:solidFill>
                  <a:srgbClr val="FF0000"/>
                </a:solidFill>
                <a:latin typeface="SimSun" panose="02010600030101010101" pitchFamily="2" charset="-122"/>
                <a:ea typeface="SimSun" panose="02010600030101010101" pitchFamily="2" charset="-122"/>
              </a:rPr>
              <a:t>十字链表既容易找到以</a:t>
            </a:r>
            <a:r>
              <a:rPr lang="en-US" altLang="zh-CN" b="1" dirty="0">
                <a:solidFill>
                  <a:srgbClr val="FF0000"/>
                </a:solidFill>
                <a:latin typeface="SimSun" panose="02010600030101010101" pitchFamily="2" charset="-122"/>
                <a:ea typeface="SimSun" panose="02010600030101010101" pitchFamily="2" charset="-122"/>
              </a:rPr>
              <a:t>vi</a:t>
            </a:r>
            <a:r>
              <a:rPr lang="zh-CN" altLang="en-US" b="1" dirty="0">
                <a:solidFill>
                  <a:srgbClr val="FF0000"/>
                </a:solidFill>
                <a:latin typeface="SimSun" panose="02010600030101010101" pitchFamily="2" charset="-122"/>
                <a:ea typeface="SimSun" panose="02010600030101010101" pitchFamily="2" charset="-122"/>
              </a:rPr>
              <a:t>为尾的弧，也容易找到以</a:t>
            </a:r>
            <a:r>
              <a:rPr lang="en-US" altLang="zh-CN" b="1" dirty="0">
                <a:solidFill>
                  <a:srgbClr val="FF0000"/>
                </a:solidFill>
                <a:latin typeface="SimSun" panose="02010600030101010101" pitchFamily="2" charset="-122"/>
                <a:ea typeface="SimSun" panose="02010600030101010101" pitchFamily="2" charset="-122"/>
              </a:rPr>
              <a:t>vi</a:t>
            </a:r>
            <a:r>
              <a:rPr lang="zh-CN" altLang="en-US" b="1" dirty="0">
                <a:solidFill>
                  <a:srgbClr val="FF0000"/>
                </a:solidFill>
                <a:latin typeface="SimSun" panose="02010600030101010101" pitchFamily="2" charset="-122"/>
                <a:ea typeface="SimSun" panose="02010600030101010101" pitchFamily="2" charset="-122"/>
              </a:rPr>
              <a:t>为头的弧，因此容易求得顶点的出度和入度。</a:t>
            </a:r>
          </a:p>
        </p:txBody>
      </p:sp>
    </p:spTree>
    <p:extLst>
      <p:ext uri="{BB962C8B-B14F-4D97-AF65-F5344CB8AC3E}">
        <p14:creationId xmlns:p14="http://schemas.microsoft.com/office/powerpoint/2010/main" val="190825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Top)">
                                      <p:cBhvr>
                                        <p:cTn id="13" dur="500"/>
                                        <p:tgtEl>
                                          <p:spTgt spid="13"/>
                                        </p:tgtEl>
                                      </p:cBhvr>
                                    </p:animEffect>
                                  </p:childTnLst>
                                </p:cTn>
                              </p:par>
                            </p:childTnLst>
                          </p:cTn>
                        </p:par>
                        <p:par>
                          <p:cTn id="14" fill="hold">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ppt_x</p:attrName>
                                        </p:attrNameLst>
                                      </p:cBhvr>
                                      <p:tavLst>
                                        <p:tav tm="0">
                                          <p:val>
                                            <p:strVal val="#ppt_x"/>
                                          </p:val>
                                        </p:tav>
                                        <p:tav tm="100000">
                                          <p:val>
                                            <p:strVal val="#ppt_x"/>
                                          </p:val>
                                        </p:tav>
                                      </p:tavLst>
                                    </p:anim>
                                    <p:anim calcmode="lin" valueType="num">
                                      <p:cBhvr>
                                        <p:cTn id="18" dur="500" fill="hold"/>
                                        <p:tgtEl>
                                          <p:spTgt spid="14"/>
                                        </p:tgtEl>
                                        <p:attrNameLst>
                                          <p:attrName>ppt_y</p:attrName>
                                        </p:attrNameLst>
                                      </p:cBhvr>
                                      <p:tavLst>
                                        <p:tav tm="0">
                                          <p:val>
                                            <p:strVal val="#ppt_y-#ppt_h/2"/>
                                          </p:val>
                                        </p:tav>
                                        <p:tav tm="100000">
                                          <p:val>
                                            <p:strVal val="#ppt_y"/>
                                          </p:val>
                                        </p:tav>
                                      </p:tavLst>
                                    </p:anim>
                                    <p:anim calcmode="lin" valueType="num">
                                      <p:cBhvr>
                                        <p:cTn id="19" dur="500" fill="hold"/>
                                        <p:tgtEl>
                                          <p:spTgt spid="14"/>
                                        </p:tgtEl>
                                        <p:attrNameLst>
                                          <p:attrName>ppt_w</p:attrName>
                                        </p:attrNameLst>
                                      </p:cBhvr>
                                      <p:tavLst>
                                        <p:tav tm="0">
                                          <p:val>
                                            <p:strVal val="#ppt_w"/>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17"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ppt_x</p:attrName>
                                        </p:attrNameLst>
                                      </p:cBhvr>
                                      <p:tavLst>
                                        <p:tav tm="0">
                                          <p:val>
                                            <p:strVal val="#ppt_x"/>
                                          </p:val>
                                        </p:tav>
                                        <p:tav tm="100000">
                                          <p:val>
                                            <p:strVal val="#ppt_x"/>
                                          </p:val>
                                        </p:tav>
                                      </p:tavLst>
                                    </p:anim>
                                    <p:anim calcmode="lin" valueType="num">
                                      <p:cBhvr>
                                        <p:cTn id="25" dur="500" fill="hold"/>
                                        <p:tgtEl>
                                          <p:spTgt spid="15"/>
                                        </p:tgtEl>
                                        <p:attrNameLst>
                                          <p:attrName>ppt_y</p:attrName>
                                        </p:attrNameLst>
                                      </p:cBhvr>
                                      <p:tavLst>
                                        <p:tav tm="0">
                                          <p:val>
                                            <p:strVal val="#ppt_y-#ppt_h/2"/>
                                          </p:val>
                                        </p:tav>
                                        <p:tav tm="100000">
                                          <p:val>
                                            <p:strVal val="#ppt_y"/>
                                          </p:val>
                                        </p:tav>
                                      </p:tavLst>
                                    </p:anim>
                                    <p:anim calcmode="lin" valueType="num">
                                      <p:cBhvr>
                                        <p:cTn id="26" dur="500" fill="hold"/>
                                        <p:tgtEl>
                                          <p:spTgt spid="15"/>
                                        </p:tgtEl>
                                        <p:attrNameLst>
                                          <p:attrName>ppt_w</p:attrName>
                                        </p:attrNameLst>
                                      </p:cBhvr>
                                      <p:tavLst>
                                        <p:tav tm="0">
                                          <p:val>
                                            <p:strVal val="#ppt_w"/>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childTnLst>
                                </p:cTn>
                              </p:par>
                            </p:childTnLst>
                          </p:cTn>
                        </p:par>
                        <p:par>
                          <p:cTn id="28" fill="hold">
                            <p:stCondLst>
                              <p:cond delay="1500"/>
                            </p:stCondLst>
                            <p:childTnLst>
                              <p:par>
                                <p:cTn id="29" presetID="17"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ppt_h/2"/>
                                          </p:val>
                                        </p:tav>
                                        <p:tav tm="100000">
                                          <p:val>
                                            <p:strVal val="#ppt_y"/>
                                          </p:val>
                                        </p:tav>
                                      </p:tavLst>
                                    </p:anim>
                                    <p:anim calcmode="lin" valueType="num">
                                      <p:cBhvr>
                                        <p:cTn id="33" dur="500" fill="hold"/>
                                        <p:tgtEl>
                                          <p:spTgt spid="16"/>
                                        </p:tgtEl>
                                        <p:attrNameLst>
                                          <p:attrName>ppt_w</p:attrName>
                                        </p:attrNameLst>
                                      </p:cBhvr>
                                      <p:tavLst>
                                        <p:tav tm="0">
                                          <p:val>
                                            <p:strVal val="#ppt_w"/>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childTnLst>
                                </p:cTn>
                              </p:par>
                            </p:childTnLst>
                          </p:cTn>
                        </p:par>
                        <p:par>
                          <p:cTn id="35" fill="hold">
                            <p:stCondLst>
                              <p:cond delay="2000"/>
                            </p:stCondLst>
                            <p:childTnLst>
                              <p:par>
                                <p:cTn id="36" presetID="17" presetClass="entr" presetSubtype="1"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ppt_h/2"/>
                                          </p:val>
                                        </p:tav>
                                        <p:tav tm="100000">
                                          <p:val>
                                            <p:strVal val="#ppt_y"/>
                                          </p:val>
                                        </p:tav>
                                      </p:tavLst>
                                    </p:anim>
                                    <p:anim calcmode="lin" valueType="num">
                                      <p:cBhvr>
                                        <p:cTn id="40" dur="500" fill="hold"/>
                                        <p:tgtEl>
                                          <p:spTgt spid="17"/>
                                        </p:tgtEl>
                                        <p:attrNameLst>
                                          <p:attrName>ppt_w</p:attrName>
                                        </p:attrNameLst>
                                      </p:cBhvr>
                                      <p:tavLst>
                                        <p:tav tm="0">
                                          <p:val>
                                            <p:strVal val="#ppt_w"/>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up)">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nimBg="1" autoUpdateAnimBg="0"/>
      <p:bldP spid="14" grpId="0" animBg="1"/>
      <p:bldP spid="15" grpId="0" animBg="1"/>
      <p:bldP spid="16" grpId="0" animBg="1"/>
      <p:bldP spid="17" grpId="0" animBg="1"/>
      <p:bldP spid="18" grpId="0" animBg="1"/>
      <p:bldP spid="19" grpId="0" animBg="1"/>
      <p:bldP spid="20" grpId="0" animBg="1" autoUpdateAnimBg="0"/>
      <p:bldP spid="21" grpId="0" animBg="1" autoUpdateAnimBg="0"/>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十字链表</a:t>
            </a:r>
            <a:r>
              <a:rPr kumimoji="1" lang="en-US" altLang="zh-CN" sz="2800" b="1" dirty="0">
                <a:latin typeface="Arial" charset="0"/>
                <a:ea typeface="宋体" charset="-122"/>
              </a:rPr>
              <a:t>----</a:t>
            </a:r>
            <a:r>
              <a:rPr kumimoji="1" lang="zh-CN" altLang="en-US" sz="2800" b="1" dirty="0">
                <a:latin typeface="Arial" charset="0"/>
                <a:ea typeface="宋体" charset="-122"/>
              </a:rPr>
              <a:t>有向图的链式存储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9.2.3  </a:t>
            </a:r>
            <a:r>
              <a:rPr kumimoji="1" lang="zh-CN" altLang="en-US" sz="3200" b="1" dirty="0">
                <a:latin typeface="Arial" charset="0"/>
                <a:ea typeface="宋体" charset="-122"/>
                <a:cs typeface="+mn-cs"/>
              </a:rPr>
              <a:t>十字链表 </a:t>
            </a:r>
            <a:r>
              <a:rPr kumimoji="1" lang="en-US" altLang="zh-CN" sz="3200" b="1" dirty="0">
                <a:latin typeface="Arial" charset="0"/>
                <a:ea typeface="宋体" charset="-122"/>
                <a:cs typeface="+mn-cs"/>
              </a:rPr>
              <a:t>(Orthogonal List)</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21F0EC3B-5411-4049-BAB4-1488963C910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80988" y="1814513"/>
            <a:ext cx="8559800" cy="492125"/>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none">
            <a:spAutoFit/>
          </a:bodyPr>
          <a:lstStyle/>
          <a:p>
            <a:pPr fontAlgn="base">
              <a:spcBef>
                <a:spcPct val="0"/>
              </a:spcBef>
              <a:spcAft>
                <a:spcPct val="0"/>
              </a:spcAft>
              <a:defRPr/>
            </a:pPr>
            <a:r>
              <a:rPr kumimoji="1" lang="zh-CN" altLang="en-US" sz="2600" b="1" kern="0" dirty="0">
                <a:solidFill>
                  <a:srgbClr val="FF0000"/>
                </a:solidFill>
                <a:latin typeface="Constantia"/>
              </a:rPr>
              <a:t>特点：</a:t>
            </a:r>
            <a:r>
              <a:rPr kumimoji="1" lang="zh-CN" altLang="en-US" sz="2600" b="1" kern="0" dirty="0">
                <a:solidFill>
                  <a:srgbClr val="0000FF"/>
                </a:solidFill>
                <a:latin typeface="Constantia"/>
              </a:rPr>
              <a:t>将有向图的邻接表和逆邻接表结合得到的一种链表</a:t>
            </a:r>
          </a:p>
        </p:txBody>
      </p:sp>
      <p:graphicFrame>
        <p:nvGraphicFramePr>
          <p:cNvPr id="23" name="表格 22"/>
          <p:cNvGraphicFramePr>
            <a:graphicFrameLocks noGrp="1"/>
          </p:cNvGraphicFramePr>
          <p:nvPr>
            <p:extLst>
              <p:ext uri="{D42A27DB-BD31-4B8C-83A1-F6EECF244321}">
                <p14:modId xmlns:p14="http://schemas.microsoft.com/office/powerpoint/2010/main" val="3106514215"/>
              </p:ext>
            </p:extLst>
          </p:nvPr>
        </p:nvGraphicFramePr>
        <p:xfrm>
          <a:off x="571500" y="2733675"/>
          <a:ext cx="7325132" cy="518160"/>
        </p:xfrm>
        <a:graphic>
          <a:graphicData uri="http://schemas.openxmlformats.org/drawingml/2006/table">
            <a:tbl>
              <a:tblPr firstRow="1" bandRow="1"/>
              <a:tblGrid>
                <a:gridCol w="1403785">
                  <a:extLst>
                    <a:ext uri="{9D8B030D-6E8A-4147-A177-3AD203B41FA5}">
                      <a16:colId xmlns:a16="http://schemas.microsoft.com/office/drawing/2014/main" val="20000"/>
                    </a:ext>
                  </a:extLst>
                </a:gridCol>
                <a:gridCol w="1709992">
                  <a:extLst>
                    <a:ext uri="{9D8B030D-6E8A-4147-A177-3AD203B41FA5}">
                      <a16:colId xmlns:a16="http://schemas.microsoft.com/office/drawing/2014/main" val="20001"/>
                    </a:ext>
                  </a:extLst>
                </a:gridCol>
                <a:gridCol w="1403785">
                  <a:extLst>
                    <a:ext uri="{9D8B030D-6E8A-4147-A177-3AD203B41FA5}">
                      <a16:colId xmlns:a16="http://schemas.microsoft.com/office/drawing/2014/main" val="20002"/>
                    </a:ext>
                  </a:extLst>
                </a:gridCol>
                <a:gridCol w="1403785">
                  <a:extLst>
                    <a:ext uri="{9D8B030D-6E8A-4147-A177-3AD203B41FA5}">
                      <a16:colId xmlns:a16="http://schemas.microsoft.com/office/drawing/2014/main" val="20003"/>
                    </a:ext>
                  </a:extLst>
                </a:gridCol>
                <a:gridCol w="1403785">
                  <a:extLst>
                    <a:ext uri="{9D8B030D-6E8A-4147-A177-3AD203B41FA5}">
                      <a16:colId xmlns:a16="http://schemas.microsoft.com/office/drawing/2014/main" val="20004"/>
                    </a:ext>
                  </a:extLst>
                </a:gridCol>
              </a:tblGrid>
              <a:tr h="370840">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tailvex</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headvex</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hlink</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tlink</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a:t>info</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4" name="Rectangle 24"/>
          <p:cNvSpPr>
            <a:spLocks noChangeArrowheads="1"/>
          </p:cNvSpPr>
          <p:nvPr/>
        </p:nvSpPr>
        <p:spPr bwMode="auto">
          <a:xfrm>
            <a:off x="820353" y="3453223"/>
            <a:ext cx="6762750" cy="2734851"/>
          </a:xfrm>
          <a:prstGeom prst="rect">
            <a:avLst/>
          </a:prstGeom>
          <a:noFill/>
          <a:ln w="12700" cap="sq">
            <a:solidFill>
              <a:srgbClr val="0000FF"/>
            </a:solidFill>
            <a:miter lim="800000"/>
            <a:headEnd type="none" w="sm" len="sm"/>
            <a:tailEnd type="none" w="sm" len="sm"/>
          </a:ln>
        </p:spPr>
        <p:txBody>
          <a:bodyPr>
            <a:spAutoFit/>
          </a:bodyPr>
          <a:lstStyle/>
          <a:p>
            <a:pPr fontAlgn="base">
              <a:lnSpc>
                <a:spcPct val="125000"/>
              </a:lnSpc>
              <a:spcBef>
                <a:spcPct val="0"/>
              </a:spcBef>
              <a:spcAft>
                <a:spcPct val="0"/>
              </a:spcAft>
            </a:pPr>
            <a:r>
              <a:rPr kumimoji="1" lang="en-US" altLang="zh-CN" sz="2800" b="1" dirty="0">
                <a:solidFill>
                  <a:srgbClr val="000099"/>
                </a:solidFill>
                <a:latin typeface="Times New Roman" pitchFamily="18" charset="0"/>
                <a:ea typeface="楷体_GB2312" pitchFamily="49" charset="-122"/>
              </a:rPr>
              <a:t>typedef struct </a:t>
            </a:r>
            <a:r>
              <a:rPr kumimoji="1" lang="en-US" altLang="zh-CN" sz="2800" b="1" dirty="0" err="1">
                <a:solidFill>
                  <a:srgbClr val="000099"/>
                </a:solidFill>
                <a:latin typeface="Times New Roman" pitchFamily="18" charset="0"/>
                <a:ea typeface="楷体_GB2312" pitchFamily="49" charset="-122"/>
              </a:rPr>
              <a:t>ArcBox</a:t>
            </a:r>
            <a:r>
              <a:rPr kumimoji="1" lang="en-US" altLang="zh-CN" sz="2800" b="1" dirty="0">
                <a:solidFill>
                  <a:srgbClr val="000099"/>
                </a:solidFill>
                <a:latin typeface="Times New Roman" pitchFamily="18" charset="0"/>
                <a:ea typeface="楷体_GB2312" pitchFamily="49" charset="-122"/>
              </a:rPr>
              <a:t> { </a:t>
            </a:r>
            <a:r>
              <a:rPr kumimoji="1" lang="en-US" altLang="zh-CN" sz="2800" b="1" dirty="0">
                <a:solidFill>
                  <a:srgbClr val="800000"/>
                </a:solidFill>
                <a:latin typeface="Times New Roman" pitchFamily="18" charset="0"/>
                <a:ea typeface="楷体_GB2312" pitchFamily="49" charset="-122"/>
              </a:rPr>
              <a:t>// </a:t>
            </a:r>
            <a:r>
              <a:rPr kumimoji="1" lang="zh-CN" altLang="zh-CN" sz="2800" b="1" dirty="0">
                <a:solidFill>
                  <a:srgbClr val="800000"/>
                </a:solidFill>
                <a:latin typeface="Times New Roman" pitchFamily="18" charset="0"/>
                <a:ea typeface="楷体_GB2312" pitchFamily="49" charset="-122"/>
              </a:rPr>
              <a:t>弧</a:t>
            </a:r>
            <a:r>
              <a:rPr kumimoji="1" lang="zh-CN" altLang="en-US" sz="2800" b="1" dirty="0">
                <a:solidFill>
                  <a:srgbClr val="800000"/>
                </a:solidFill>
                <a:latin typeface="Times New Roman" pitchFamily="18" charset="0"/>
                <a:ea typeface="楷体_GB2312" pitchFamily="49" charset="-122"/>
              </a:rPr>
              <a:t>的结构表示</a:t>
            </a:r>
            <a:endParaRPr kumimoji="1" lang="zh-CN" altLang="en-US" sz="2800" b="1" dirty="0">
              <a:solidFill>
                <a:srgbClr val="000099"/>
              </a:solidFill>
              <a:latin typeface="Times New Roman" pitchFamily="18" charset="0"/>
              <a:ea typeface="楷体_GB2312" pitchFamily="49" charset="-122"/>
            </a:endParaRPr>
          </a:p>
          <a:p>
            <a:pPr fontAlgn="base">
              <a:lnSpc>
                <a:spcPct val="125000"/>
              </a:lnSpc>
              <a:spcBef>
                <a:spcPct val="0"/>
              </a:spcBef>
              <a:spcAft>
                <a:spcPct val="0"/>
              </a:spcAft>
            </a:pPr>
            <a:r>
              <a:rPr kumimoji="1" lang="zh-CN" altLang="en-US" sz="2800" b="1" dirty="0">
                <a:solidFill>
                  <a:srgbClr val="000099"/>
                </a:solidFill>
                <a:latin typeface="Times New Roman" pitchFamily="18" charset="0"/>
                <a:ea typeface="楷体_GB2312" pitchFamily="49" charset="-122"/>
              </a:rPr>
              <a:t>     </a:t>
            </a:r>
            <a:r>
              <a:rPr kumimoji="1" lang="en-US" altLang="zh-CN" sz="2800" b="1" dirty="0">
                <a:solidFill>
                  <a:srgbClr val="000099"/>
                </a:solidFill>
                <a:latin typeface="Times New Roman" pitchFamily="18" charset="0"/>
                <a:ea typeface="楷体_GB2312" pitchFamily="49" charset="-122"/>
              </a:rPr>
              <a:t>int </a:t>
            </a:r>
            <a:r>
              <a:rPr kumimoji="1" lang="en-US" altLang="zh-CN" sz="2800" b="1" dirty="0" err="1">
                <a:solidFill>
                  <a:srgbClr val="000099"/>
                </a:solidFill>
                <a:latin typeface="Times New Roman" pitchFamily="18" charset="0"/>
                <a:ea typeface="楷体_GB2312" pitchFamily="49" charset="-122"/>
              </a:rPr>
              <a:t>tailvex</a:t>
            </a:r>
            <a:r>
              <a:rPr kumimoji="1" lang="en-US" altLang="zh-CN" sz="2800" b="1" dirty="0">
                <a:solidFill>
                  <a:srgbClr val="000099"/>
                </a:solidFill>
                <a:latin typeface="Times New Roman" pitchFamily="18" charset="0"/>
                <a:ea typeface="楷体_GB2312" pitchFamily="49" charset="-122"/>
              </a:rPr>
              <a:t>, </a:t>
            </a:r>
            <a:r>
              <a:rPr kumimoji="1" lang="en-US" altLang="zh-CN" sz="2800" b="1" dirty="0" err="1">
                <a:solidFill>
                  <a:srgbClr val="000099"/>
                </a:solidFill>
                <a:latin typeface="Times New Roman" pitchFamily="18" charset="0"/>
                <a:ea typeface="楷体_GB2312" pitchFamily="49" charset="-122"/>
              </a:rPr>
              <a:t>headvex</a:t>
            </a:r>
            <a:r>
              <a:rPr kumimoji="1" lang="en-US" altLang="zh-CN" sz="2800" b="1" dirty="0">
                <a:solidFill>
                  <a:srgbClr val="000099"/>
                </a:solidFill>
                <a:latin typeface="Times New Roman" pitchFamily="18" charset="0"/>
                <a:ea typeface="楷体_GB2312" pitchFamily="49" charset="-122"/>
              </a:rPr>
              <a:t>; </a:t>
            </a:r>
          </a:p>
          <a:p>
            <a:pPr fontAlgn="base">
              <a:lnSpc>
                <a:spcPct val="125000"/>
              </a:lnSpc>
              <a:spcBef>
                <a:spcPct val="0"/>
              </a:spcBef>
              <a:spcAft>
                <a:spcPct val="0"/>
              </a:spcAft>
            </a:pPr>
            <a:r>
              <a:rPr kumimoji="1" lang="zh-CN" altLang="en-US" sz="2800" b="1" dirty="0">
                <a:solidFill>
                  <a:srgbClr val="000099"/>
                </a:solidFill>
                <a:latin typeface="Times New Roman" pitchFamily="18" charset="0"/>
                <a:ea typeface="楷体_GB2312" pitchFamily="49" charset="-122"/>
              </a:rPr>
              <a:t>     </a:t>
            </a:r>
            <a:r>
              <a:rPr kumimoji="1" lang="en-US" altLang="zh-CN" sz="2800" b="1" dirty="0">
                <a:solidFill>
                  <a:srgbClr val="000099"/>
                </a:solidFill>
                <a:latin typeface="Times New Roman" pitchFamily="18" charset="0"/>
                <a:ea typeface="楷体_GB2312" pitchFamily="49" charset="-122"/>
              </a:rPr>
              <a:t>struct </a:t>
            </a:r>
            <a:r>
              <a:rPr kumimoji="1" lang="en-US" altLang="zh-CN" sz="2800" b="1" dirty="0" err="1">
                <a:solidFill>
                  <a:srgbClr val="000099"/>
                </a:solidFill>
                <a:latin typeface="Times New Roman" pitchFamily="18" charset="0"/>
                <a:ea typeface="楷体_GB2312" pitchFamily="49" charset="-122"/>
              </a:rPr>
              <a:t>ArcBox</a:t>
            </a:r>
            <a:r>
              <a:rPr kumimoji="1" lang="en-US" altLang="zh-CN" sz="2800" b="1" dirty="0">
                <a:solidFill>
                  <a:srgbClr val="000099"/>
                </a:solidFill>
                <a:latin typeface="Times New Roman" pitchFamily="18" charset="0"/>
                <a:ea typeface="楷体_GB2312" pitchFamily="49" charset="-122"/>
              </a:rPr>
              <a:t>  *</a:t>
            </a:r>
            <a:r>
              <a:rPr kumimoji="1" lang="en-US" altLang="zh-CN" sz="2800" b="1" dirty="0" err="1">
                <a:solidFill>
                  <a:srgbClr val="000099"/>
                </a:solidFill>
                <a:latin typeface="Times New Roman" pitchFamily="18" charset="0"/>
                <a:ea typeface="楷体_GB2312" pitchFamily="49" charset="-122"/>
              </a:rPr>
              <a:t>hlink</a:t>
            </a:r>
            <a:r>
              <a:rPr kumimoji="1" lang="en-US" altLang="zh-CN" sz="2800" b="1" dirty="0">
                <a:solidFill>
                  <a:srgbClr val="000099"/>
                </a:solidFill>
                <a:latin typeface="Times New Roman" pitchFamily="18" charset="0"/>
                <a:ea typeface="楷体_GB2312" pitchFamily="49" charset="-122"/>
              </a:rPr>
              <a:t>, *</a:t>
            </a:r>
            <a:r>
              <a:rPr kumimoji="1" lang="en-US" altLang="zh-CN" sz="2800" b="1" dirty="0" err="1">
                <a:solidFill>
                  <a:srgbClr val="000099"/>
                </a:solidFill>
                <a:latin typeface="Times New Roman" pitchFamily="18" charset="0"/>
                <a:ea typeface="楷体_GB2312" pitchFamily="49" charset="-122"/>
              </a:rPr>
              <a:t>tlink</a:t>
            </a:r>
            <a:r>
              <a:rPr kumimoji="1" lang="en-US" altLang="zh-CN" sz="2800" b="1" dirty="0">
                <a:solidFill>
                  <a:srgbClr val="000099"/>
                </a:solidFill>
                <a:latin typeface="Times New Roman" pitchFamily="18" charset="0"/>
                <a:ea typeface="楷体_GB2312" pitchFamily="49" charset="-122"/>
              </a:rPr>
              <a:t>;   </a:t>
            </a:r>
          </a:p>
          <a:p>
            <a:pPr fontAlgn="base">
              <a:lnSpc>
                <a:spcPct val="125000"/>
              </a:lnSpc>
              <a:spcBef>
                <a:spcPct val="0"/>
              </a:spcBef>
              <a:spcAft>
                <a:spcPct val="0"/>
              </a:spcAft>
            </a:pPr>
            <a:r>
              <a:rPr kumimoji="1" lang="zh-CN" altLang="en-US" sz="2800" b="1" dirty="0">
                <a:solidFill>
                  <a:srgbClr val="000099"/>
                </a:solidFill>
                <a:latin typeface="Times New Roman" pitchFamily="18" charset="0"/>
                <a:ea typeface="楷体_GB2312" pitchFamily="49" charset="-122"/>
              </a:rPr>
              <a:t>     </a:t>
            </a:r>
            <a:r>
              <a:rPr kumimoji="1" lang="en-US" altLang="zh-CN" sz="2800" b="1" dirty="0" err="1">
                <a:solidFill>
                  <a:srgbClr val="000099"/>
                </a:solidFill>
                <a:latin typeface="Times New Roman" pitchFamily="18" charset="0"/>
                <a:ea typeface="楷体_GB2312" pitchFamily="49" charset="-122"/>
              </a:rPr>
              <a:t>InfoType</a:t>
            </a:r>
            <a:r>
              <a:rPr kumimoji="1" lang="en-US" altLang="zh-CN" sz="2800" b="1" dirty="0">
                <a:solidFill>
                  <a:srgbClr val="000099"/>
                </a:solidFill>
                <a:latin typeface="Times New Roman" pitchFamily="18" charset="0"/>
                <a:ea typeface="楷体_GB2312" pitchFamily="49" charset="-122"/>
              </a:rPr>
              <a:t>  *info;</a:t>
            </a:r>
            <a:r>
              <a:rPr kumimoji="1" lang="zh-CN" altLang="en-US" sz="2800" b="1" dirty="0">
                <a:solidFill>
                  <a:srgbClr val="000099"/>
                </a:solidFill>
                <a:latin typeface="Times New Roman" pitchFamily="18" charset="0"/>
                <a:ea typeface="楷体_GB2312" pitchFamily="49" charset="-122"/>
              </a:rPr>
              <a:t> </a:t>
            </a:r>
            <a:r>
              <a:rPr kumimoji="1" lang="en-US" altLang="zh-CN" sz="2800" b="1" dirty="0">
                <a:solidFill>
                  <a:srgbClr val="000099"/>
                </a:solidFill>
                <a:latin typeface="Times New Roman" pitchFamily="18" charset="0"/>
                <a:ea typeface="楷体_GB2312" pitchFamily="49" charset="-122"/>
              </a:rPr>
              <a:t>//</a:t>
            </a:r>
            <a:r>
              <a:rPr kumimoji="1" lang="zh-CN" altLang="en-US" sz="2800" b="1" dirty="0">
                <a:solidFill>
                  <a:srgbClr val="000099"/>
                </a:solidFill>
                <a:latin typeface="Times New Roman" pitchFamily="18" charset="0"/>
                <a:ea typeface="楷体_GB2312" pitchFamily="49" charset="-122"/>
              </a:rPr>
              <a:t>该弧相关信息</a:t>
            </a:r>
            <a:endParaRPr kumimoji="1" lang="en-US" altLang="zh-CN" sz="2800" b="1" dirty="0">
              <a:solidFill>
                <a:srgbClr val="000099"/>
              </a:solidFill>
              <a:latin typeface="Times New Roman" pitchFamily="18" charset="0"/>
              <a:ea typeface="楷体_GB2312" pitchFamily="49" charset="-122"/>
            </a:endParaRPr>
          </a:p>
          <a:p>
            <a:pPr fontAlgn="base">
              <a:lnSpc>
                <a:spcPct val="125000"/>
              </a:lnSpc>
              <a:spcBef>
                <a:spcPct val="0"/>
              </a:spcBef>
              <a:spcAft>
                <a:spcPct val="0"/>
              </a:spcAft>
            </a:pPr>
            <a:r>
              <a:rPr kumimoji="1" lang="en-US" altLang="zh-CN" sz="2800" b="1" dirty="0">
                <a:solidFill>
                  <a:srgbClr val="000099"/>
                </a:solidFill>
                <a:latin typeface="Times New Roman" pitchFamily="18" charset="0"/>
                <a:ea typeface="楷体_GB2312" pitchFamily="49" charset="-122"/>
              </a:rPr>
              <a:t>} </a:t>
            </a:r>
            <a:r>
              <a:rPr kumimoji="1" lang="en-US" altLang="zh-CN" sz="2800" b="1" dirty="0" err="1">
                <a:solidFill>
                  <a:srgbClr val="000099"/>
                </a:solidFill>
                <a:latin typeface="Times New Roman" pitchFamily="18" charset="0"/>
                <a:ea typeface="楷体_GB2312" pitchFamily="49" charset="-122"/>
              </a:rPr>
              <a:t>ArcBox</a:t>
            </a:r>
            <a:r>
              <a:rPr kumimoji="1" lang="en-US" altLang="zh-CN" sz="2800" b="1" dirty="0">
                <a:solidFill>
                  <a:srgbClr val="000099"/>
                </a:solidFill>
                <a:latin typeface="Times New Roman" pitchFamily="18" charset="0"/>
                <a:ea typeface="楷体_GB2312" pitchFamily="49" charset="-122"/>
              </a:rPr>
              <a:t>;</a:t>
            </a:r>
          </a:p>
        </p:txBody>
      </p:sp>
    </p:spTree>
    <p:extLst>
      <p:ext uri="{BB962C8B-B14F-4D97-AF65-F5344CB8AC3E}">
        <p14:creationId xmlns:p14="http://schemas.microsoft.com/office/powerpoint/2010/main" val="22520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十字链表</a:t>
            </a:r>
            <a:r>
              <a:rPr kumimoji="1" lang="en-US" altLang="zh-CN" sz="2800" b="1" dirty="0">
                <a:latin typeface="Arial" charset="0"/>
                <a:ea typeface="宋体" charset="-122"/>
              </a:rPr>
              <a:t>----</a:t>
            </a:r>
            <a:r>
              <a:rPr kumimoji="1" lang="zh-CN" altLang="en-US" sz="2800" b="1" dirty="0">
                <a:latin typeface="Arial" charset="0"/>
                <a:ea typeface="宋体" charset="-122"/>
              </a:rPr>
              <a:t>有向图的链式存储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9.2.3  </a:t>
            </a:r>
            <a:r>
              <a:rPr kumimoji="1" lang="zh-CN" altLang="en-US" sz="3200" b="1" dirty="0">
                <a:latin typeface="Arial" charset="0"/>
                <a:ea typeface="宋体" charset="-122"/>
                <a:cs typeface="+mn-cs"/>
              </a:rPr>
              <a:t>十字链表 </a:t>
            </a:r>
            <a:r>
              <a:rPr kumimoji="1" lang="en-US" altLang="zh-CN" sz="3200" b="1" dirty="0">
                <a:latin typeface="Arial" charset="0"/>
                <a:ea typeface="宋体" charset="-122"/>
                <a:cs typeface="+mn-cs"/>
              </a:rPr>
              <a:t>(Orthogonal List)</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6593C443-A817-4819-85E2-E1916EB1BDC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26" name="Comment 2"/>
          <p:cNvSpPr>
            <a:spLocks noChangeArrowheads="1"/>
          </p:cNvSpPr>
          <p:nvPr/>
        </p:nvSpPr>
        <p:spPr bwMode="auto">
          <a:xfrm>
            <a:off x="561975" y="1730375"/>
            <a:ext cx="3429000" cy="522287"/>
          </a:xfrm>
          <a:prstGeom prst="rect">
            <a:avLst/>
          </a:prstGeom>
          <a:solidFill>
            <a:srgbClr val="FCFDC6"/>
          </a:solidFill>
          <a:ln w="12700" cap="sq">
            <a:solidFill>
              <a:srgbClr val="000000"/>
            </a:solidFill>
            <a:miter lim="800000"/>
            <a:headEnd type="none" w="sm" len="sm"/>
            <a:tailEnd type="none" w="sm" len="sm"/>
          </a:ln>
          <a:effectLst>
            <a:outerShdw dist="107763" dir="2700000" algn="ctr" rotWithShape="0">
              <a:srgbClr val="DBF5F9"/>
            </a:outerShdw>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itchFamily="18" charset="0"/>
                <a:ea typeface="楷体_GB2312" pitchFamily="49" charset="-122"/>
              </a:rPr>
              <a:t>顶点的结点结构</a:t>
            </a:r>
            <a:endParaRPr kumimoji="1" lang="zh-CN" altLang="en-US" sz="2800" b="1" i="0" u="none" strike="noStrike" kern="0" cap="none" spc="0" normalizeH="0" baseline="0" noProof="0">
              <a:ln>
                <a:noFill/>
              </a:ln>
              <a:solidFill>
                <a:srgbClr val="0000FF"/>
              </a:solidFill>
              <a:effectLst/>
              <a:uLnTx/>
              <a:uFillTx/>
              <a:latin typeface="Arial" pitchFamily="34" charset="0"/>
            </a:endParaRPr>
          </a:p>
        </p:txBody>
      </p:sp>
      <p:sp>
        <p:nvSpPr>
          <p:cNvPr id="27" name="Rectangle 3"/>
          <p:cNvSpPr>
            <a:spLocks noChangeArrowheads="1"/>
          </p:cNvSpPr>
          <p:nvPr/>
        </p:nvSpPr>
        <p:spPr bwMode="auto">
          <a:xfrm>
            <a:off x="1019175" y="2438400"/>
            <a:ext cx="6019800" cy="522287"/>
          </a:xfrm>
          <a:prstGeom prst="rect">
            <a:avLst/>
          </a:prstGeom>
          <a:solidFill>
            <a:srgbClr val="CCFFFF"/>
          </a:solidFill>
          <a:ln w="12700" cap="sq">
            <a:solidFill>
              <a:srgbClr val="04617B"/>
            </a:solid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itchFamily="18" charset="0"/>
                <a:ea typeface="楷体_GB2312" pitchFamily="49" charset="-122"/>
              </a:rPr>
              <a:t>顶点信息数据            </a:t>
            </a:r>
          </a:p>
        </p:txBody>
      </p:sp>
      <p:sp>
        <p:nvSpPr>
          <p:cNvPr id="28" name="Line 4"/>
          <p:cNvSpPr>
            <a:spLocks noChangeShapeType="1"/>
          </p:cNvSpPr>
          <p:nvPr/>
        </p:nvSpPr>
        <p:spPr bwMode="auto">
          <a:xfrm>
            <a:off x="3679825" y="2457450"/>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5"/>
          <p:cNvSpPr>
            <a:spLocks noChangeShapeType="1"/>
          </p:cNvSpPr>
          <p:nvPr/>
        </p:nvSpPr>
        <p:spPr bwMode="auto">
          <a:xfrm>
            <a:off x="5362575" y="2457450"/>
            <a:ext cx="0" cy="609600"/>
          </a:xfrm>
          <a:prstGeom prst="line">
            <a:avLst/>
          </a:prstGeom>
          <a:noFill/>
          <a:ln w="12700" cap="sq">
            <a:solidFill>
              <a:srgbClr val="04617B"/>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1" name="Line 6"/>
          <p:cNvSpPr>
            <a:spLocks noChangeShapeType="1"/>
          </p:cNvSpPr>
          <p:nvPr/>
        </p:nvSpPr>
        <p:spPr bwMode="auto">
          <a:xfrm>
            <a:off x="4524375" y="2743200"/>
            <a:ext cx="0" cy="685800"/>
          </a:xfrm>
          <a:prstGeom prst="line">
            <a:avLst/>
          </a:prstGeom>
          <a:noFill/>
          <a:ln w="31750" cap="sq">
            <a:solidFill>
              <a:srgbClr val="0000CC"/>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Line 7"/>
          <p:cNvSpPr>
            <a:spLocks noChangeShapeType="1"/>
          </p:cNvSpPr>
          <p:nvPr/>
        </p:nvSpPr>
        <p:spPr bwMode="auto">
          <a:xfrm>
            <a:off x="6200775" y="2762250"/>
            <a:ext cx="0" cy="685800"/>
          </a:xfrm>
          <a:prstGeom prst="line">
            <a:avLst/>
          </a:prstGeom>
          <a:noFill/>
          <a:ln w="31750" cap="sq">
            <a:solidFill>
              <a:srgbClr val="0000CC"/>
            </a:solidFill>
            <a:round/>
            <a:headEnd type="none" w="sm" len="sm"/>
            <a:tailEnd type="triangle" w="med" len="me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Comment 8"/>
          <p:cNvSpPr>
            <a:spLocks noChangeArrowheads="1"/>
          </p:cNvSpPr>
          <p:nvPr/>
        </p:nvSpPr>
        <p:spPr bwMode="auto">
          <a:xfrm>
            <a:off x="2781300" y="3425825"/>
            <a:ext cx="2362200" cy="958850"/>
          </a:xfrm>
          <a:prstGeom prst="rect">
            <a:avLst/>
          </a:prstGeom>
          <a:solidFill>
            <a:srgbClr val="FCFDC6"/>
          </a:solidFill>
          <a:ln w="12700" cap="sq">
            <a:solidFill>
              <a:srgbClr val="000000"/>
            </a:solidFill>
            <a:miter lim="800000"/>
            <a:headEnd type="none" w="sm" len="sm"/>
            <a:tailEnd type="none" w="sm" len="sm"/>
          </a:ln>
          <a:effectLst>
            <a:outerShdw dist="107763" dir="2700000" algn="ctr" rotWithShape="0">
              <a:srgbClr val="DBF5F9"/>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itchFamily="18" charset="0"/>
                <a:ea typeface="楷体_GB2312" pitchFamily="49" charset="-122"/>
              </a:rPr>
              <a:t>指向该顶点的第一条入弧</a:t>
            </a:r>
            <a:endParaRPr kumimoji="1" lang="zh-CN" altLang="en-US" sz="2800" b="1" i="0" u="none" strike="noStrike" kern="0" cap="none" spc="0" normalizeH="0" baseline="0" noProof="0">
              <a:ln>
                <a:noFill/>
              </a:ln>
              <a:solidFill>
                <a:srgbClr val="0000FF"/>
              </a:solidFill>
              <a:effectLst/>
              <a:uLnTx/>
              <a:uFillTx/>
              <a:latin typeface="Arial" pitchFamily="34" charset="0"/>
            </a:endParaRPr>
          </a:p>
        </p:txBody>
      </p:sp>
      <p:sp>
        <p:nvSpPr>
          <p:cNvPr id="34" name="Comment 9"/>
          <p:cNvSpPr>
            <a:spLocks noChangeArrowheads="1"/>
          </p:cNvSpPr>
          <p:nvPr/>
        </p:nvSpPr>
        <p:spPr bwMode="auto">
          <a:xfrm>
            <a:off x="5715000" y="3384550"/>
            <a:ext cx="2362200" cy="958850"/>
          </a:xfrm>
          <a:prstGeom prst="rect">
            <a:avLst/>
          </a:prstGeom>
          <a:solidFill>
            <a:srgbClr val="FCFDC6"/>
          </a:solidFill>
          <a:ln w="12700" cap="sq">
            <a:solidFill>
              <a:srgbClr val="000000"/>
            </a:solidFill>
            <a:miter lim="800000"/>
            <a:headEnd type="none" w="sm" len="sm"/>
            <a:tailEnd type="none" w="sm" len="sm"/>
          </a:ln>
          <a:effectLst>
            <a:outerShdw dist="107763" dir="2700000" algn="ctr" rotWithShape="0">
              <a:srgbClr val="DBF5F9"/>
            </a:outerShdw>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FF"/>
                </a:solidFill>
                <a:effectLst/>
                <a:uLnTx/>
                <a:uFillTx/>
                <a:latin typeface="Times New Roman" pitchFamily="18" charset="0"/>
                <a:ea typeface="楷体_GB2312" pitchFamily="49" charset="-122"/>
              </a:rPr>
              <a:t>指向该顶点的第一条出弧</a:t>
            </a:r>
            <a:endParaRPr kumimoji="1" lang="zh-CN" altLang="en-US" sz="2800" b="1" i="0" u="none" strike="noStrike" kern="0" cap="none" spc="0" normalizeH="0" baseline="0" noProof="0">
              <a:ln>
                <a:noFill/>
              </a:ln>
              <a:solidFill>
                <a:srgbClr val="0000FF"/>
              </a:solidFill>
              <a:effectLst/>
              <a:uLnTx/>
              <a:uFillTx/>
              <a:latin typeface="Arial" pitchFamily="34" charset="0"/>
            </a:endParaRPr>
          </a:p>
        </p:txBody>
      </p:sp>
      <p:sp>
        <p:nvSpPr>
          <p:cNvPr id="35" name="Rectangle 10"/>
          <p:cNvSpPr>
            <a:spLocks noChangeArrowheads="1"/>
          </p:cNvSpPr>
          <p:nvPr/>
        </p:nvSpPr>
        <p:spPr bwMode="auto">
          <a:xfrm>
            <a:off x="1181100" y="4495800"/>
            <a:ext cx="5923225" cy="1895712"/>
          </a:xfrm>
          <a:prstGeom prst="rect">
            <a:avLst/>
          </a:prstGeom>
          <a:noFill/>
          <a:ln w="12700" cap="sq">
            <a:solidFill>
              <a:srgbClr val="0000FF"/>
            </a:solidFill>
            <a:miter lim="800000"/>
            <a:headEnd type="none" w="sm" len="sm"/>
            <a:tailEnd type="none" w="sm" len="sm"/>
          </a:ln>
        </p:spPr>
        <p:txBody>
          <a:bodyPr wrap="none">
            <a:spAutoFit/>
          </a:bodyPr>
          <a:lstStyle/>
          <a:p>
            <a:pPr fontAlgn="base">
              <a:lnSpc>
                <a:spcPct val="125000"/>
              </a:lnSpc>
              <a:spcBef>
                <a:spcPct val="0"/>
              </a:spcBef>
              <a:spcAft>
                <a:spcPct val="0"/>
              </a:spcAft>
            </a:pPr>
            <a:r>
              <a:rPr kumimoji="1" lang="en-US" altLang="zh-CN" sz="2400" b="1" dirty="0">
                <a:solidFill>
                  <a:srgbClr val="000099"/>
                </a:solidFill>
                <a:latin typeface="Times New Roman" pitchFamily="18" charset="0"/>
                <a:ea typeface="楷体_GB2312" pitchFamily="49" charset="-122"/>
              </a:rPr>
              <a:t>typedef struct </a:t>
            </a:r>
            <a:r>
              <a:rPr kumimoji="1" lang="en-US" altLang="zh-CN" sz="2400" b="1" dirty="0" err="1">
                <a:solidFill>
                  <a:srgbClr val="000099"/>
                </a:solidFill>
                <a:latin typeface="Times New Roman" pitchFamily="18" charset="0"/>
                <a:ea typeface="楷体_GB2312" pitchFamily="49" charset="-122"/>
              </a:rPr>
              <a:t>VexNode</a:t>
            </a:r>
            <a:r>
              <a:rPr kumimoji="1" lang="en-US" altLang="zh-CN" sz="2400" b="1" dirty="0">
                <a:solidFill>
                  <a:srgbClr val="000099"/>
                </a:solidFill>
                <a:latin typeface="Times New Roman" pitchFamily="18" charset="0"/>
                <a:ea typeface="楷体_GB2312" pitchFamily="49" charset="-122"/>
              </a:rPr>
              <a:t> { </a:t>
            </a:r>
            <a:r>
              <a:rPr kumimoji="1" lang="en-US" altLang="zh-CN" sz="2400" b="1" dirty="0">
                <a:solidFill>
                  <a:srgbClr val="800000"/>
                </a:solidFill>
                <a:latin typeface="Times New Roman" pitchFamily="18" charset="0"/>
                <a:ea typeface="楷体_GB2312" pitchFamily="49" charset="-122"/>
              </a:rPr>
              <a:t>// </a:t>
            </a:r>
            <a:r>
              <a:rPr kumimoji="1" lang="zh-CN" altLang="en-US" sz="2400" b="1" dirty="0">
                <a:solidFill>
                  <a:srgbClr val="800000"/>
                </a:solidFill>
                <a:latin typeface="Times New Roman" pitchFamily="18" charset="0"/>
                <a:ea typeface="楷体_GB2312" pitchFamily="49" charset="-122"/>
              </a:rPr>
              <a:t>顶点的结构表示</a:t>
            </a:r>
            <a:endParaRPr kumimoji="1" lang="zh-CN" altLang="en-US" sz="2400" b="1" dirty="0">
              <a:solidFill>
                <a:srgbClr val="000099"/>
              </a:solidFill>
              <a:latin typeface="Times New Roman" pitchFamily="18" charset="0"/>
              <a:ea typeface="楷体_GB2312" pitchFamily="49" charset="-122"/>
            </a:endParaRPr>
          </a:p>
          <a:p>
            <a:pPr fontAlgn="base">
              <a:lnSpc>
                <a:spcPct val="125000"/>
              </a:lnSpc>
              <a:spcBef>
                <a:spcPct val="0"/>
              </a:spcBef>
              <a:spcAft>
                <a:spcPct val="0"/>
              </a:spcAft>
            </a:pPr>
            <a:r>
              <a:rPr kumimoji="1" lang="zh-CN" altLang="en-US"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VertexType</a:t>
            </a:r>
            <a:r>
              <a:rPr kumimoji="1" lang="en-US" altLang="zh-CN" sz="2400" b="1" dirty="0">
                <a:solidFill>
                  <a:srgbClr val="000099"/>
                </a:solidFill>
                <a:latin typeface="Times New Roman" pitchFamily="18" charset="0"/>
                <a:ea typeface="楷体_GB2312" pitchFamily="49" charset="-122"/>
              </a:rPr>
              <a:t>  data;</a:t>
            </a:r>
          </a:p>
          <a:p>
            <a:pPr fontAlgn="base">
              <a:lnSpc>
                <a:spcPct val="125000"/>
              </a:lnSpc>
              <a:spcBef>
                <a:spcPct val="0"/>
              </a:spcBef>
              <a:spcAft>
                <a:spcPct val="0"/>
              </a:spcAft>
            </a:pPr>
            <a:r>
              <a:rPr kumimoji="1" lang="en-US" altLang="zh-CN"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ArcBox</a:t>
            </a:r>
            <a:r>
              <a:rPr kumimoji="1" lang="en-US" altLang="zh-CN"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firstin</a:t>
            </a:r>
            <a:r>
              <a:rPr kumimoji="1" lang="en-US" altLang="zh-CN"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firstout</a:t>
            </a:r>
            <a:r>
              <a:rPr kumimoji="1" lang="en-US" altLang="zh-CN" sz="2400" b="1" dirty="0">
                <a:solidFill>
                  <a:srgbClr val="000099"/>
                </a:solidFill>
                <a:latin typeface="Times New Roman" pitchFamily="18" charset="0"/>
                <a:ea typeface="楷体_GB2312" pitchFamily="49" charset="-122"/>
              </a:rPr>
              <a:t>;   </a:t>
            </a:r>
          </a:p>
          <a:p>
            <a:pPr fontAlgn="base">
              <a:lnSpc>
                <a:spcPct val="125000"/>
              </a:lnSpc>
              <a:spcBef>
                <a:spcPct val="0"/>
              </a:spcBef>
              <a:spcAft>
                <a:spcPct val="0"/>
              </a:spcAft>
            </a:pPr>
            <a:r>
              <a:rPr kumimoji="1" lang="en-US" altLang="zh-CN" sz="2400" b="1" dirty="0">
                <a:solidFill>
                  <a:srgbClr val="000099"/>
                </a:solidFill>
                <a:latin typeface="Times New Roman" pitchFamily="18" charset="0"/>
                <a:ea typeface="楷体_GB2312" pitchFamily="49" charset="-122"/>
              </a:rPr>
              <a:t>} </a:t>
            </a:r>
            <a:r>
              <a:rPr kumimoji="1" lang="en-US" altLang="zh-CN" sz="2400" b="1" dirty="0" err="1">
                <a:solidFill>
                  <a:srgbClr val="000099"/>
                </a:solidFill>
                <a:latin typeface="Times New Roman" pitchFamily="18" charset="0"/>
                <a:ea typeface="楷体_GB2312" pitchFamily="49" charset="-122"/>
              </a:rPr>
              <a:t>VexNode</a:t>
            </a:r>
            <a:r>
              <a:rPr kumimoji="1" lang="en-US" altLang="zh-CN" sz="2400" b="1" dirty="0">
                <a:solidFill>
                  <a:srgbClr val="000099"/>
                </a:solidFill>
                <a:latin typeface="Times New Roman" pitchFamily="18" charset="0"/>
                <a:ea typeface="楷体_GB2312" pitchFamily="49" charset="-122"/>
              </a:rPr>
              <a:t>;</a:t>
            </a:r>
          </a:p>
        </p:txBody>
      </p:sp>
      <p:graphicFrame>
        <p:nvGraphicFramePr>
          <p:cNvPr id="22" name="表格 22">
            <a:extLst>
              <a:ext uri="{FF2B5EF4-FFF2-40B4-BE49-F238E27FC236}">
                <a16:creationId xmlns:a16="http://schemas.microsoft.com/office/drawing/2014/main" id="{60DAE695-432A-024E-896D-20BF1B02E1AF}"/>
              </a:ext>
            </a:extLst>
          </p:cNvPr>
          <p:cNvGraphicFramePr>
            <a:graphicFrameLocks noGrp="1"/>
          </p:cNvGraphicFramePr>
          <p:nvPr>
            <p:extLst>
              <p:ext uri="{D42A27DB-BD31-4B8C-83A1-F6EECF244321}">
                <p14:modId xmlns:p14="http://schemas.microsoft.com/office/powerpoint/2010/main" val="1256439695"/>
              </p:ext>
            </p:extLst>
          </p:nvPr>
        </p:nvGraphicFramePr>
        <p:xfrm>
          <a:off x="4169237" y="1761423"/>
          <a:ext cx="4746162" cy="518160"/>
        </p:xfrm>
        <a:graphic>
          <a:graphicData uri="http://schemas.openxmlformats.org/drawingml/2006/table">
            <a:tbl>
              <a:tblPr firstRow="1" bandRow="1"/>
              <a:tblGrid>
                <a:gridCol w="1474820">
                  <a:extLst>
                    <a:ext uri="{9D8B030D-6E8A-4147-A177-3AD203B41FA5}">
                      <a16:colId xmlns:a16="http://schemas.microsoft.com/office/drawing/2014/main" val="20000"/>
                    </a:ext>
                  </a:extLst>
                </a:gridCol>
                <a:gridCol w="1796522">
                  <a:extLst>
                    <a:ext uri="{9D8B030D-6E8A-4147-A177-3AD203B41FA5}">
                      <a16:colId xmlns:a16="http://schemas.microsoft.com/office/drawing/2014/main" val="20001"/>
                    </a:ext>
                  </a:extLst>
                </a:gridCol>
                <a:gridCol w="1474820">
                  <a:extLst>
                    <a:ext uri="{9D8B030D-6E8A-4147-A177-3AD203B41FA5}">
                      <a16:colId xmlns:a16="http://schemas.microsoft.com/office/drawing/2014/main" val="20002"/>
                    </a:ext>
                  </a:extLst>
                </a:gridCol>
              </a:tblGrid>
              <a:tr h="370840">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a:t>data</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firstin</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firstout</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063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ppt_x</p:attrName>
                                        </p:attrNameLst>
                                      </p:cBhvr>
                                      <p:tavLst>
                                        <p:tav tm="0">
                                          <p:val>
                                            <p:strVal val="#ppt_x"/>
                                          </p:val>
                                        </p:tav>
                                        <p:tav tm="100000">
                                          <p:val>
                                            <p:strVal val="#ppt_x"/>
                                          </p:val>
                                        </p:tav>
                                      </p:tavLst>
                                    </p:anim>
                                    <p:anim calcmode="lin" valueType="num">
                                      <p:cBhvr>
                                        <p:cTn id="14" dur="500" fill="hold"/>
                                        <p:tgtEl>
                                          <p:spTgt spid="27"/>
                                        </p:tgtEl>
                                        <p:attrNameLst>
                                          <p:attrName>ppt_y</p:attrName>
                                        </p:attrNameLst>
                                      </p:cBhvr>
                                      <p:tavLst>
                                        <p:tav tm="0">
                                          <p:val>
                                            <p:strVal val="#ppt_y-#ppt_h/2"/>
                                          </p:val>
                                        </p:tav>
                                        <p:tav tm="100000">
                                          <p:val>
                                            <p:strVal val="#ppt_y"/>
                                          </p:val>
                                        </p:tav>
                                      </p:tavLst>
                                    </p:anim>
                                    <p:anim calcmode="lin" valueType="num">
                                      <p:cBhvr>
                                        <p:cTn id="15" dur="500" fill="hold"/>
                                        <p:tgtEl>
                                          <p:spTgt spid="27"/>
                                        </p:tgtEl>
                                        <p:attrNameLst>
                                          <p:attrName>ppt_w</p:attrName>
                                        </p:attrNameLst>
                                      </p:cBhvr>
                                      <p:tavLst>
                                        <p:tav tm="0">
                                          <p:val>
                                            <p:strVal val="#ppt_w"/>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17" presetClass="entr" presetSubtype="1"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ppt_x</p:attrName>
                                        </p:attrNameLst>
                                      </p:cBhvr>
                                      <p:tavLst>
                                        <p:tav tm="0">
                                          <p:val>
                                            <p:strVal val="#ppt_x"/>
                                          </p:val>
                                        </p:tav>
                                        <p:tav tm="100000">
                                          <p:val>
                                            <p:strVal val="#ppt_x"/>
                                          </p:val>
                                        </p:tav>
                                      </p:tavLst>
                                    </p:anim>
                                    <p:anim calcmode="lin" valueType="num">
                                      <p:cBhvr>
                                        <p:cTn id="21" dur="500" fill="hold"/>
                                        <p:tgtEl>
                                          <p:spTgt spid="28"/>
                                        </p:tgtEl>
                                        <p:attrNameLst>
                                          <p:attrName>ppt_y</p:attrName>
                                        </p:attrNameLst>
                                      </p:cBhvr>
                                      <p:tavLst>
                                        <p:tav tm="0">
                                          <p:val>
                                            <p:strVal val="#ppt_y-#ppt_h/2"/>
                                          </p:val>
                                        </p:tav>
                                        <p:tav tm="100000">
                                          <p:val>
                                            <p:strVal val="#ppt_y"/>
                                          </p:val>
                                        </p:tav>
                                      </p:tavLst>
                                    </p:anim>
                                    <p:anim calcmode="lin" valueType="num">
                                      <p:cBhvr>
                                        <p:cTn id="22" dur="500" fill="hold"/>
                                        <p:tgtEl>
                                          <p:spTgt spid="28"/>
                                        </p:tgtEl>
                                        <p:attrNameLst>
                                          <p:attrName>ppt_w</p:attrName>
                                        </p:attrNameLst>
                                      </p:cBhvr>
                                      <p:tavLst>
                                        <p:tav tm="0">
                                          <p:val>
                                            <p:strVal val="#ppt_w"/>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childTnLst>
                                </p:cTn>
                              </p:par>
                            </p:childTnLst>
                          </p:cTn>
                        </p:par>
                        <p:par>
                          <p:cTn id="24" fill="hold">
                            <p:stCondLst>
                              <p:cond delay="1000"/>
                            </p:stCondLst>
                            <p:childTnLst>
                              <p:par>
                                <p:cTn id="25" presetID="17"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ppt_x"/>
                                          </p:val>
                                        </p:tav>
                                        <p:tav tm="100000">
                                          <p:val>
                                            <p:strVal val="#ppt_x"/>
                                          </p:val>
                                        </p:tav>
                                      </p:tavLst>
                                    </p:anim>
                                    <p:anim calcmode="lin" valueType="num">
                                      <p:cBhvr>
                                        <p:cTn id="28" dur="500" fill="hold"/>
                                        <p:tgtEl>
                                          <p:spTgt spid="29"/>
                                        </p:tgtEl>
                                        <p:attrNameLst>
                                          <p:attrName>ppt_y</p:attrName>
                                        </p:attrNameLst>
                                      </p:cBhvr>
                                      <p:tavLst>
                                        <p:tav tm="0">
                                          <p:val>
                                            <p:strVal val="#ppt_y-#ppt_h/2"/>
                                          </p:val>
                                        </p:tav>
                                        <p:tav tm="100000">
                                          <p:val>
                                            <p:strVal val="#ppt_y"/>
                                          </p:val>
                                        </p:tav>
                                      </p:tavLst>
                                    </p:anim>
                                    <p:anim calcmode="lin" valueType="num">
                                      <p:cBhvr>
                                        <p:cTn id="29" dur="500" fill="hold"/>
                                        <p:tgtEl>
                                          <p:spTgt spid="29"/>
                                        </p:tgtEl>
                                        <p:attrNameLst>
                                          <p:attrName>ppt_w</p:attrName>
                                        </p:attrNameLst>
                                      </p:cBhvr>
                                      <p:tavLst>
                                        <p:tav tm="0">
                                          <p:val>
                                            <p:strVal val="#ppt_w"/>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up)">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28" grpId="0" animBg="1"/>
      <p:bldP spid="29" grpId="0" animBg="1"/>
      <p:bldP spid="31" grpId="0" animBg="1"/>
      <p:bldP spid="32" grpId="0" animBg="1"/>
      <p:bldP spid="33" grpId="0" animBg="1" autoUpdateAnimBg="0"/>
      <p:bldP spid="34" grpId="0" animBg="1" autoUpdateAnimBg="0"/>
      <p:bldP spid="3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十字链表</a:t>
            </a:r>
            <a:r>
              <a:rPr kumimoji="1" lang="en-US" altLang="zh-CN" sz="2800" b="1" dirty="0">
                <a:latin typeface="Arial" charset="0"/>
                <a:ea typeface="宋体" charset="-122"/>
              </a:rPr>
              <a:t>----</a:t>
            </a:r>
            <a:r>
              <a:rPr kumimoji="1" lang="zh-CN" altLang="en-US" sz="2800" b="1" dirty="0">
                <a:latin typeface="Arial" charset="0"/>
                <a:ea typeface="宋体" charset="-122"/>
              </a:rPr>
              <a:t>有向图的链式存储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9.2.3  </a:t>
            </a:r>
            <a:r>
              <a:rPr kumimoji="1" lang="zh-CN" altLang="en-US" sz="3200" b="1" dirty="0">
                <a:latin typeface="Arial" charset="0"/>
                <a:ea typeface="宋体" charset="-122"/>
                <a:cs typeface="+mn-cs"/>
              </a:rPr>
              <a:t>十字链表 </a:t>
            </a:r>
            <a:r>
              <a:rPr kumimoji="1" lang="en-US" altLang="zh-CN" sz="3200" b="1" dirty="0">
                <a:latin typeface="Arial" charset="0"/>
                <a:ea typeface="宋体" charset="-122"/>
                <a:cs typeface="+mn-cs"/>
              </a:rPr>
              <a:t>(Orthogonal List)</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6CDC64DC-3FE3-4DE2-8D1A-97FC5B5C56F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2"/>
          <p:cNvSpPr txBox="1">
            <a:spLocks noChangeArrowheads="1"/>
          </p:cNvSpPr>
          <p:nvPr/>
        </p:nvSpPr>
        <p:spPr bwMode="auto">
          <a:xfrm>
            <a:off x="947738" y="1857375"/>
            <a:ext cx="7281862" cy="3324225"/>
          </a:xfrm>
          <a:prstGeom prst="rect">
            <a:avLst/>
          </a:prstGeom>
          <a:noFill/>
          <a:ln w="12700" cap="sq">
            <a:solidFill>
              <a:srgbClr val="0000CC"/>
            </a:solidFill>
            <a:miter lim="800000"/>
            <a:headEnd type="none" w="sm" len="sm"/>
            <a:tailEnd type="none" w="sm" len="sm"/>
          </a:ln>
        </p:spPr>
        <p:txBody>
          <a:bodyPr>
            <a:spAutoFit/>
          </a:bodyPr>
          <a:lstStyle/>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typedef struct { </a:t>
            </a:r>
          </a:p>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   VexNode  xlist[MAX_VERTEX_NUM]; </a:t>
            </a:r>
          </a:p>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             // </a:t>
            </a:r>
            <a:r>
              <a:rPr kumimoji="1" lang="zh-CN" altLang="en-US" sz="2800" b="1">
                <a:solidFill>
                  <a:srgbClr val="000099"/>
                </a:solidFill>
                <a:latin typeface="Times New Roman" pitchFamily="18" charset="0"/>
                <a:ea typeface="楷体_GB2312" pitchFamily="49" charset="-122"/>
              </a:rPr>
              <a:t>顶点结点</a:t>
            </a:r>
            <a:r>
              <a:rPr kumimoji="1" lang="en-US" altLang="zh-CN" sz="2800" b="1">
                <a:solidFill>
                  <a:srgbClr val="000099"/>
                </a:solidFill>
                <a:latin typeface="Times New Roman" pitchFamily="18" charset="0"/>
                <a:ea typeface="楷体_GB2312" pitchFamily="49" charset="-122"/>
              </a:rPr>
              <a:t>(</a:t>
            </a:r>
            <a:r>
              <a:rPr kumimoji="1" lang="zh-CN" altLang="en-US" sz="2800" b="1">
                <a:solidFill>
                  <a:srgbClr val="000099"/>
                </a:solidFill>
                <a:latin typeface="Times New Roman" pitchFamily="18" charset="0"/>
                <a:ea typeface="楷体_GB2312" pitchFamily="49" charset="-122"/>
              </a:rPr>
              <a:t>表头向量</a:t>
            </a:r>
            <a:r>
              <a:rPr kumimoji="1" lang="en-US" altLang="zh-CN" sz="2800" b="1">
                <a:solidFill>
                  <a:srgbClr val="000099"/>
                </a:solidFill>
                <a:latin typeface="Times New Roman" pitchFamily="18" charset="0"/>
                <a:ea typeface="楷体_GB2312" pitchFamily="49" charset="-122"/>
              </a:rPr>
              <a:t>) </a:t>
            </a:r>
          </a:p>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   int   vexnum, arcnum;</a:t>
            </a:r>
          </a:p>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           //</a:t>
            </a:r>
            <a:r>
              <a:rPr kumimoji="1" lang="zh-CN" altLang="en-US" sz="2800" b="1">
                <a:solidFill>
                  <a:srgbClr val="000099"/>
                </a:solidFill>
                <a:latin typeface="Times New Roman" pitchFamily="18" charset="0"/>
                <a:ea typeface="楷体_GB2312" pitchFamily="49" charset="-122"/>
              </a:rPr>
              <a:t>有向图的当前顶点数和弧数</a:t>
            </a:r>
          </a:p>
          <a:p>
            <a:pPr fontAlgn="base">
              <a:spcBef>
                <a:spcPct val="30000"/>
              </a:spcBef>
              <a:spcAft>
                <a:spcPct val="0"/>
              </a:spcAft>
            </a:pPr>
            <a:r>
              <a:rPr kumimoji="1" lang="en-US" altLang="zh-CN" sz="2800" b="1">
                <a:solidFill>
                  <a:srgbClr val="000099"/>
                </a:solidFill>
                <a:latin typeface="Times New Roman" pitchFamily="18" charset="0"/>
                <a:ea typeface="楷体_GB2312" pitchFamily="49" charset="-122"/>
              </a:rPr>
              <a:t>} OLGraph;</a:t>
            </a:r>
          </a:p>
        </p:txBody>
      </p:sp>
      <p:grpSp>
        <p:nvGrpSpPr>
          <p:cNvPr id="13" name="Group 19"/>
          <p:cNvGrpSpPr>
            <a:grpSpLocks/>
          </p:cNvGrpSpPr>
          <p:nvPr/>
        </p:nvGrpSpPr>
        <p:grpSpPr bwMode="auto">
          <a:xfrm>
            <a:off x="7358063" y="4598987"/>
            <a:ext cx="1743075" cy="1658938"/>
            <a:chOff x="702" y="1892"/>
            <a:chExt cx="1098" cy="1045"/>
          </a:xfrm>
        </p:grpSpPr>
        <p:grpSp>
          <p:nvGrpSpPr>
            <p:cNvPr id="14" name="Group 27"/>
            <p:cNvGrpSpPr>
              <a:grpSpLocks/>
            </p:cNvGrpSpPr>
            <p:nvPr/>
          </p:nvGrpSpPr>
          <p:grpSpPr bwMode="auto">
            <a:xfrm>
              <a:off x="704" y="1892"/>
              <a:ext cx="439" cy="325"/>
              <a:chOff x="462" y="1652"/>
              <a:chExt cx="439" cy="325"/>
            </a:xfrm>
          </p:grpSpPr>
          <p:sp>
            <p:nvSpPr>
              <p:cNvPr id="27" name="Oval 28"/>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Text Box 29"/>
              <p:cNvSpPr txBox="1">
                <a:spLocks noChangeArrowheads="1"/>
              </p:cNvSpPr>
              <p:nvPr/>
            </p:nvSpPr>
            <p:spPr bwMode="auto">
              <a:xfrm>
                <a:off x="493" y="165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A</a:t>
                </a:r>
              </a:p>
            </p:txBody>
          </p:sp>
        </p:grpSp>
        <p:grpSp>
          <p:nvGrpSpPr>
            <p:cNvPr id="15" name="Group 30"/>
            <p:cNvGrpSpPr>
              <a:grpSpLocks/>
            </p:cNvGrpSpPr>
            <p:nvPr/>
          </p:nvGrpSpPr>
          <p:grpSpPr bwMode="auto">
            <a:xfrm>
              <a:off x="1392" y="2640"/>
              <a:ext cx="408" cy="297"/>
              <a:chOff x="432" y="1680"/>
              <a:chExt cx="408" cy="297"/>
            </a:xfrm>
          </p:grpSpPr>
          <p:sp>
            <p:nvSpPr>
              <p:cNvPr id="25" name="Oval 31"/>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Text Box 32"/>
              <p:cNvSpPr txBox="1">
                <a:spLocks noChangeArrowheads="1"/>
              </p:cNvSpPr>
              <p:nvPr/>
            </p:nvSpPr>
            <p:spPr bwMode="auto">
              <a:xfrm>
                <a:off x="432" y="1680"/>
                <a:ext cx="408" cy="291"/>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 C</a:t>
                </a:r>
              </a:p>
            </p:txBody>
          </p:sp>
        </p:grpSp>
        <p:grpSp>
          <p:nvGrpSpPr>
            <p:cNvPr id="16" name="Group 33"/>
            <p:cNvGrpSpPr>
              <a:grpSpLocks/>
            </p:cNvGrpSpPr>
            <p:nvPr/>
          </p:nvGrpSpPr>
          <p:grpSpPr bwMode="auto">
            <a:xfrm>
              <a:off x="702" y="2612"/>
              <a:ext cx="441" cy="325"/>
              <a:chOff x="462" y="1652"/>
              <a:chExt cx="441" cy="325"/>
            </a:xfrm>
          </p:grpSpPr>
          <p:sp>
            <p:nvSpPr>
              <p:cNvPr id="23" name="Oval 34"/>
              <p:cNvSpPr>
                <a:spLocks noChangeArrowheads="1"/>
              </p:cNvSpPr>
              <p:nvPr/>
            </p:nvSpPr>
            <p:spPr bwMode="auto">
              <a:xfrm>
                <a:off x="462" y="1683"/>
                <a:ext cx="289"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Text Box 35"/>
              <p:cNvSpPr txBox="1">
                <a:spLocks noChangeArrowheads="1"/>
              </p:cNvSpPr>
              <p:nvPr/>
            </p:nvSpPr>
            <p:spPr bwMode="auto">
              <a:xfrm>
                <a:off x="495" y="165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B</a:t>
                </a:r>
              </a:p>
            </p:txBody>
          </p:sp>
        </p:grpSp>
        <p:grpSp>
          <p:nvGrpSpPr>
            <p:cNvPr id="17" name="Group 36"/>
            <p:cNvGrpSpPr>
              <a:grpSpLocks/>
            </p:cNvGrpSpPr>
            <p:nvPr/>
          </p:nvGrpSpPr>
          <p:grpSpPr bwMode="auto">
            <a:xfrm>
              <a:off x="1370" y="1920"/>
              <a:ext cx="408" cy="294"/>
              <a:chOff x="2928" y="3312"/>
              <a:chExt cx="408" cy="294"/>
            </a:xfrm>
          </p:grpSpPr>
          <p:sp>
            <p:nvSpPr>
              <p:cNvPr id="21" name="Oval 3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Text Box 38"/>
              <p:cNvSpPr txBox="1">
                <a:spLocks noChangeArrowheads="1"/>
              </p:cNvSpPr>
              <p:nvPr/>
            </p:nvSpPr>
            <p:spPr bwMode="auto">
              <a:xfrm>
                <a:off x="2928" y="3312"/>
                <a:ext cx="408" cy="291"/>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 E</a:t>
                </a:r>
              </a:p>
            </p:txBody>
          </p:sp>
        </p:grpSp>
        <p:grpSp>
          <p:nvGrpSpPr>
            <p:cNvPr id="18" name="Group 39"/>
            <p:cNvGrpSpPr>
              <a:grpSpLocks/>
            </p:cNvGrpSpPr>
            <p:nvPr/>
          </p:nvGrpSpPr>
          <p:grpSpPr bwMode="auto">
            <a:xfrm>
              <a:off x="1008" y="2297"/>
              <a:ext cx="408" cy="301"/>
              <a:chOff x="1008" y="2297"/>
              <a:chExt cx="408" cy="301"/>
            </a:xfrm>
          </p:grpSpPr>
          <p:sp>
            <p:nvSpPr>
              <p:cNvPr id="19" name="Oval 40"/>
              <p:cNvSpPr>
                <a:spLocks noChangeArrowheads="1"/>
              </p:cNvSpPr>
              <p:nvPr/>
            </p:nvSpPr>
            <p:spPr bwMode="auto">
              <a:xfrm>
                <a:off x="1056" y="2304"/>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Text Box 41"/>
              <p:cNvSpPr txBox="1">
                <a:spLocks noChangeArrowheads="1"/>
              </p:cNvSpPr>
              <p:nvPr/>
            </p:nvSpPr>
            <p:spPr bwMode="auto">
              <a:xfrm>
                <a:off x="1008" y="2297"/>
                <a:ext cx="408" cy="291"/>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 D</a:t>
                </a:r>
              </a:p>
            </p:txBody>
          </p:sp>
        </p:grpSp>
      </p:grpSp>
      <p:cxnSp>
        <p:nvCxnSpPr>
          <p:cNvPr id="29" name="直接箭头连接符 47"/>
          <p:cNvCxnSpPr>
            <a:cxnSpLocks noChangeShapeType="1"/>
          </p:cNvCxnSpPr>
          <p:nvPr/>
        </p:nvCxnSpPr>
        <p:spPr bwMode="auto">
          <a:xfrm rot="5400000">
            <a:off x="7204075" y="5459413"/>
            <a:ext cx="695325" cy="12700"/>
          </a:xfrm>
          <a:prstGeom prst="straightConnector1">
            <a:avLst/>
          </a:prstGeom>
          <a:noFill/>
          <a:ln w="28575" algn="ctr">
            <a:solidFill>
              <a:srgbClr val="000000"/>
            </a:solidFill>
            <a:miter lim="800000"/>
            <a:headEnd/>
            <a:tailEnd type="arrow" w="med" len="med"/>
          </a:ln>
        </p:spPr>
      </p:cxnSp>
      <p:cxnSp>
        <p:nvCxnSpPr>
          <p:cNvPr id="31" name="直接箭头连接符 48"/>
          <p:cNvCxnSpPr>
            <a:cxnSpLocks noChangeShapeType="1"/>
          </p:cNvCxnSpPr>
          <p:nvPr/>
        </p:nvCxnSpPr>
        <p:spPr bwMode="auto">
          <a:xfrm flipV="1">
            <a:off x="7820025" y="4876800"/>
            <a:ext cx="674688" cy="4762"/>
          </a:xfrm>
          <a:prstGeom prst="straightConnector1">
            <a:avLst/>
          </a:prstGeom>
          <a:noFill/>
          <a:ln w="28575" algn="ctr">
            <a:solidFill>
              <a:srgbClr val="000000"/>
            </a:solidFill>
            <a:miter lim="800000"/>
            <a:headEnd/>
            <a:tailEnd type="arrow" w="med" len="med"/>
          </a:ln>
        </p:spPr>
      </p:cxnSp>
      <p:cxnSp>
        <p:nvCxnSpPr>
          <p:cNvPr id="32" name="直接箭头连接符 49"/>
          <p:cNvCxnSpPr>
            <a:cxnSpLocks noChangeShapeType="1"/>
          </p:cNvCxnSpPr>
          <p:nvPr/>
        </p:nvCxnSpPr>
        <p:spPr bwMode="auto">
          <a:xfrm rot="16200000" flipH="1">
            <a:off x="8419307" y="5428456"/>
            <a:ext cx="681037" cy="34925"/>
          </a:xfrm>
          <a:prstGeom prst="straightConnector1">
            <a:avLst/>
          </a:prstGeom>
          <a:noFill/>
          <a:ln w="28575" algn="ctr">
            <a:solidFill>
              <a:srgbClr val="000000"/>
            </a:solidFill>
            <a:miter lim="800000"/>
            <a:headEnd/>
            <a:tailEnd type="arrow" w="med" len="med"/>
          </a:ln>
        </p:spPr>
      </p:cxnSp>
      <p:cxnSp>
        <p:nvCxnSpPr>
          <p:cNvPr id="33" name="直接箭头连接符 50"/>
          <p:cNvCxnSpPr>
            <a:cxnSpLocks noChangeShapeType="1"/>
          </p:cNvCxnSpPr>
          <p:nvPr/>
        </p:nvCxnSpPr>
        <p:spPr bwMode="auto">
          <a:xfrm flipV="1">
            <a:off x="7816850" y="6016625"/>
            <a:ext cx="636588" cy="7937"/>
          </a:xfrm>
          <a:prstGeom prst="straightConnector1">
            <a:avLst/>
          </a:prstGeom>
          <a:noFill/>
          <a:ln w="28575" algn="ctr">
            <a:solidFill>
              <a:srgbClr val="000000"/>
            </a:solidFill>
            <a:miter lim="800000"/>
            <a:headEnd/>
            <a:tailEnd type="arrow" w="med" len="med"/>
          </a:ln>
        </p:spPr>
      </p:cxnSp>
      <p:cxnSp>
        <p:nvCxnSpPr>
          <p:cNvPr id="34" name="直接箭头连接符 51"/>
          <p:cNvCxnSpPr>
            <a:cxnSpLocks noChangeShapeType="1"/>
          </p:cNvCxnSpPr>
          <p:nvPr/>
        </p:nvCxnSpPr>
        <p:spPr bwMode="auto">
          <a:xfrm rot="10800000">
            <a:off x="7700963" y="5027612"/>
            <a:ext cx="285750" cy="285750"/>
          </a:xfrm>
          <a:prstGeom prst="straightConnector1">
            <a:avLst/>
          </a:prstGeom>
          <a:noFill/>
          <a:ln w="28575" algn="ctr">
            <a:solidFill>
              <a:srgbClr val="000000"/>
            </a:solidFill>
            <a:miter lim="800000"/>
            <a:headEnd/>
            <a:tailEnd type="arrow" w="med" len="med"/>
          </a:ln>
        </p:spPr>
      </p:cxnSp>
      <p:cxnSp>
        <p:nvCxnSpPr>
          <p:cNvPr id="35" name="直接箭头连接符 52"/>
          <p:cNvCxnSpPr>
            <a:cxnSpLocks noChangeShapeType="1"/>
          </p:cNvCxnSpPr>
          <p:nvPr/>
        </p:nvCxnSpPr>
        <p:spPr bwMode="auto">
          <a:xfrm rot="5400000">
            <a:off x="7700963" y="5599112"/>
            <a:ext cx="285750" cy="285750"/>
          </a:xfrm>
          <a:prstGeom prst="straightConnector1">
            <a:avLst/>
          </a:prstGeom>
          <a:noFill/>
          <a:ln w="28575" algn="ctr">
            <a:solidFill>
              <a:srgbClr val="000000"/>
            </a:solidFill>
            <a:miter lim="800000"/>
            <a:headEnd/>
            <a:tailEnd type="arrow" w="med" len="med"/>
          </a:ln>
        </p:spPr>
      </p:cxnSp>
      <p:cxnSp>
        <p:nvCxnSpPr>
          <p:cNvPr id="36" name="直接箭头连接符 53"/>
          <p:cNvCxnSpPr>
            <a:cxnSpLocks noChangeShapeType="1"/>
          </p:cNvCxnSpPr>
          <p:nvPr/>
        </p:nvCxnSpPr>
        <p:spPr bwMode="auto">
          <a:xfrm rot="16200000" flipV="1">
            <a:off x="8339932" y="5631656"/>
            <a:ext cx="207962" cy="247650"/>
          </a:xfrm>
          <a:prstGeom prst="straightConnector1">
            <a:avLst/>
          </a:prstGeom>
          <a:noFill/>
          <a:ln w="28575" algn="ctr">
            <a:solidFill>
              <a:srgbClr val="000000"/>
            </a:solidFill>
            <a:miter lim="800000"/>
            <a:headEnd/>
            <a:tailEnd type="arrow" w="med" len="med"/>
          </a:ln>
        </p:spPr>
      </p:cxnSp>
    </p:spTree>
    <p:extLst>
      <p:ext uri="{BB962C8B-B14F-4D97-AF65-F5344CB8AC3E}">
        <p14:creationId xmlns:p14="http://schemas.microsoft.com/office/powerpoint/2010/main" val="333866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9.2.1  </a:t>
            </a:r>
            <a:r>
              <a:rPr kumimoji="1" lang="zh-CN" altLang="en-US" sz="2800" b="1" dirty="0">
                <a:solidFill>
                  <a:schemeClr val="bg1">
                    <a:lumMod val="65000"/>
                  </a:schemeClr>
                </a:solidFill>
                <a:latin typeface="Arial" charset="0"/>
                <a:ea typeface="宋体" charset="-122"/>
              </a:rPr>
              <a:t>邻接矩阵</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顺序存储（集合与图论）</a:t>
            </a: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9.2.2  </a:t>
            </a:r>
            <a:r>
              <a:rPr kumimoji="1" lang="zh-CN" altLang="en-US" sz="2800" b="1" dirty="0">
                <a:solidFill>
                  <a:schemeClr val="bg1">
                    <a:lumMod val="65000"/>
                  </a:schemeClr>
                </a:solidFill>
                <a:latin typeface="Arial" charset="0"/>
                <a:ea typeface="宋体" charset="-122"/>
              </a:rPr>
              <a:t>邻接表</a:t>
            </a:r>
            <a:r>
              <a:rPr kumimoji="1" lang="en-US" altLang="zh-CN" sz="2800" b="1" dirty="0">
                <a:solidFill>
                  <a:schemeClr val="bg1">
                    <a:lumMod val="65000"/>
                  </a:schemeClr>
                </a:solidFill>
                <a:latin typeface="Arial" charset="0"/>
                <a:ea typeface="宋体" charset="-122"/>
              </a:rPr>
              <a:t>------</a:t>
            </a:r>
            <a:r>
              <a:rPr kumimoji="1" lang="zh-CN" altLang="en-US" sz="2800" b="1" dirty="0">
                <a:solidFill>
                  <a:schemeClr val="bg1">
                    <a:lumMod val="65000"/>
                  </a:schemeClr>
                </a:solidFill>
                <a:latin typeface="Arial" charset="0"/>
                <a:ea typeface="宋体" charset="-122"/>
              </a:rPr>
              <a:t>链式存储</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9.2.3  </a:t>
            </a:r>
            <a:r>
              <a:rPr kumimoji="1" lang="zh-CN" altLang="en-US" sz="2800" b="1" dirty="0">
                <a:solidFill>
                  <a:schemeClr val="bg1">
                    <a:lumMod val="65000"/>
                  </a:schemeClr>
                </a:solidFill>
                <a:latin typeface="Arial" charset="0"/>
                <a:ea typeface="宋体" charset="-122"/>
              </a:rPr>
              <a:t>有向图的十字链表存储表示 （了解）</a:t>
            </a:r>
            <a:endParaRPr kumimoji="1" lang="en-US" altLang="zh-CN" sz="2800" b="1" dirty="0">
              <a:solidFill>
                <a:schemeClr val="bg1">
                  <a:lumMod val="65000"/>
                </a:schemeClr>
              </a:solidFill>
              <a:latin typeface="Arial" charset="0"/>
              <a:ea typeface="宋体" charset="-122"/>
            </a:endParaRPr>
          </a:p>
          <a:p>
            <a:pPr marL="457200" lvl="0" indent="-457200" fontAlgn="base">
              <a:lnSpc>
                <a:spcPct val="150000"/>
              </a:lnSpc>
              <a:spcBef>
                <a:spcPct val="5000"/>
              </a:spcBef>
              <a:spcAft>
                <a:spcPct val="5000"/>
              </a:spcAft>
              <a:buNone/>
            </a:pPr>
            <a:r>
              <a:rPr kumimoji="1" lang="en-US" altLang="zh-CN" sz="2800" b="1" dirty="0">
                <a:solidFill>
                  <a:srgbClr val="0000FF"/>
                </a:solidFill>
                <a:latin typeface="Arial" charset="0"/>
                <a:ea typeface="宋体" charset="-122"/>
              </a:rPr>
              <a:t>9.2.4   </a:t>
            </a:r>
            <a:r>
              <a:rPr kumimoji="1" lang="zh-CN" altLang="en-US" sz="2800" b="1" dirty="0">
                <a:solidFill>
                  <a:srgbClr val="0000FF"/>
                </a:solidFill>
                <a:latin typeface="Arial" charset="0"/>
                <a:ea typeface="宋体" charset="-122"/>
              </a:rPr>
              <a:t>无向图的邻接多重表存储表示（了解）</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9.2  </a:t>
            </a:r>
            <a:r>
              <a:rPr kumimoji="1" lang="zh-CN" altLang="en-US" sz="3200" b="1" dirty="0">
                <a:latin typeface="Arial" charset="0"/>
                <a:ea typeface="宋体" charset="-122"/>
                <a:cs typeface="+mn-cs"/>
              </a:rPr>
              <a:t>图的存储结构</a:t>
            </a:r>
          </a:p>
        </p:txBody>
      </p:sp>
      <p:sp>
        <p:nvSpPr>
          <p:cNvPr id="4" name="日期占位符 3"/>
          <p:cNvSpPr>
            <a:spLocks noGrp="1"/>
          </p:cNvSpPr>
          <p:nvPr>
            <p:ph type="dt" sz="half" idx="4294967295"/>
          </p:nvPr>
        </p:nvSpPr>
        <p:spPr>
          <a:xfrm>
            <a:off x="0" y="6356350"/>
            <a:ext cx="2133600" cy="365125"/>
          </a:xfrm>
        </p:spPr>
        <p:txBody>
          <a:bodyPr/>
          <a:lstStyle/>
          <a:p>
            <a:fld id="{325029E4-2641-4EDA-8141-26C2F12EEDA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265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邻接多重表</a:t>
            </a:r>
            <a:r>
              <a:rPr kumimoji="1" lang="en-US" altLang="zh-CN" sz="2800" b="1" dirty="0">
                <a:latin typeface="Arial" charset="0"/>
                <a:ea typeface="宋体" charset="-122"/>
              </a:rPr>
              <a:t>----</a:t>
            </a:r>
            <a:r>
              <a:rPr kumimoji="1" lang="zh-CN" altLang="en-US" sz="2800" b="1" dirty="0">
                <a:latin typeface="Arial" charset="0"/>
                <a:ea typeface="宋体" charset="-122"/>
              </a:rPr>
              <a:t>无向图的链式存储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55</a:t>
            </a:fld>
            <a:endParaRPr lang="zh-CN" altLang="en-US" b="1" dirty="0">
              <a:solidFill>
                <a:srgbClr val="F79646">
                  <a:lumMod val="75000"/>
                </a:srgbClr>
              </a:solidFill>
            </a:endParaRPr>
          </a:p>
        </p:txBody>
      </p:sp>
      <p:sp>
        <p:nvSpPr>
          <p:cNvPr id="2" name="标题 1"/>
          <p:cNvSpPr>
            <a:spLocks noGrp="1"/>
          </p:cNvSpPr>
          <p:nvPr>
            <p:ph type="title"/>
          </p:nvPr>
        </p:nvSpPr>
        <p:spPr/>
        <p:txBody>
          <a:bodyPr>
            <a:noAutofit/>
          </a:bodyPr>
          <a:lstStyle/>
          <a:p>
            <a:pPr lvl="0" fontAlgn="base">
              <a:lnSpc>
                <a:spcPct val="150000"/>
              </a:lnSpc>
              <a:spcBef>
                <a:spcPct val="5000"/>
              </a:spcBef>
              <a:spcAft>
                <a:spcPct val="5000"/>
              </a:spcAft>
            </a:pPr>
            <a:r>
              <a:rPr kumimoji="1" lang="en-US" altLang="zh-CN" sz="2400" b="1" dirty="0">
                <a:latin typeface="Arial" charset="0"/>
                <a:ea typeface="宋体" charset="-122"/>
                <a:cs typeface="+mn-cs"/>
              </a:rPr>
              <a:t>9.2.4  </a:t>
            </a:r>
            <a:r>
              <a:rPr kumimoji="1" lang="zh-CN" altLang="en-US" sz="2400" b="1" dirty="0">
                <a:latin typeface="Arial" charset="0"/>
                <a:ea typeface="宋体" charset="-122"/>
                <a:cs typeface="+mn-cs"/>
              </a:rPr>
              <a:t>邻接多重表 </a:t>
            </a:r>
            <a:r>
              <a:rPr kumimoji="1" lang="en-US" altLang="zh-CN" sz="2400" b="1" dirty="0">
                <a:latin typeface="Arial" charset="0"/>
                <a:ea typeface="宋体" charset="-122"/>
                <a:cs typeface="+mn-cs"/>
              </a:rPr>
              <a:t>(Adjacency </a:t>
            </a:r>
            <a:r>
              <a:rPr kumimoji="1" lang="en-US" altLang="zh-CN" sz="2400" b="1" dirty="0" err="1">
                <a:latin typeface="Arial" charset="0"/>
                <a:ea typeface="宋体" charset="-122"/>
                <a:cs typeface="+mn-cs"/>
              </a:rPr>
              <a:t>MultiList</a:t>
            </a:r>
            <a:r>
              <a:rPr kumimoji="1" lang="en-US" altLang="zh-CN" sz="24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77365ED4-5B31-44B7-A48B-53AA985C288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585788" y="2847009"/>
            <a:ext cx="8201025" cy="2756909"/>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a:spAutoFit/>
          </a:bodyPr>
          <a:lstStyle/>
          <a:p>
            <a:pPr marL="0" marR="0" lvl="0" indent="0" defTabSz="914400" eaLnBrk="1" fontAlgn="base" latinLnBrk="0" hangingPunct="1">
              <a:lnSpc>
                <a:spcPct val="125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typedef struct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EBox</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p>
          <a:p>
            <a:pPr marL="0" marR="0" lvl="0" indent="0" defTabSz="914400" eaLnBrk="1" fontAlgn="base" latinLnBrk="0" hangingPunct="1">
              <a:lnSpc>
                <a:spcPct val="125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VisitIf</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a:ln>
                  <a:noFill/>
                </a:ln>
                <a:solidFill>
                  <a:srgbClr val="FF0000"/>
                </a:solidFill>
                <a:effectLst/>
                <a:uLnTx/>
                <a:uFillTx/>
                <a:latin typeface="Constantia"/>
                <a:ea typeface="楷体_GB2312" pitchFamily="49" charset="-122"/>
                <a:cs typeface="+mn-cs"/>
              </a:rPr>
              <a:t>mark</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 </a:t>
            </a: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访问标记</a:t>
            </a:r>
          </a:p>
          <a:p>
            <a:pPr marL="0" marR="0" lvl="0" indent="0" defTabSz="914400" eaLnBrk="1" fontAlgn="base" latinLnBrk="0" hangingPunct="1">
              <a:lnSpc>
                <a:spcPct val="125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int</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FF0000"/>
                </a:solidFill>
                <a:effectLst/>
                <a:uLnTx/>
                <a:uFillTx/>
                <a:latin typeface="Constantia"/>
                <a:ea typeface="楷体_GB2312" pitchFamily="49" charset="-122"/>
                <a:cs typeface="+mn-cs"/>
              </a:rPr>
              <a:t>ivex</a:t>
            </a:r>
            <a:r>
              <a:rPr kumimoji="1" lang="en-US" altLang="zh-CN" sz="2000" b="1" i="0" u="none" strike="noStrike" kern="0" cap="none" spc="0" normalizeH="0" baseline="0" noProof="0" dirty="0">
                <a:ln>
                  <a:noFill/>
                </a:ln>
                <a:solidFill>
                  <a:srgbClr val="FF0000"/>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FF0000"/>
                </a:solidFill>
                <a:effectLst/>
                <a:uLnTx/>
                <a:uFillTx/>
                <a:latin typeface="Constantia"/>
                <a:ea typeface="楷体_GB2312" pitchFamily="49" charset="-122"/>
                <a:cs typeface="+mn-cs"/>
              </a:rPr>
              <a:t>jvex</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该边依附的两个顶点的位置</a:t>
            </a:r>
          </a:p>
          <a:p>
            <a:pPr marL="0" marR="0" lvl="0" indent="0" defTabSz="914400" eaLnBrk="1" fontAlgn="base" latinLnBrk="0" hangingPunct="1">
              <a:lnSpc>
                <a:spcPct val="125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struct</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EBox</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FF0000"/>
                </a:solidFill>
                <a:effectLst/>
                <a:uLnTx/>
                <a:uFillTx/>
                <a:latin typeface="Constantia"/>
                <a:ea typeface="楷体_GB2312" pitchFamily="49" charset="-122"/>
                <a:cs typeface="+mn-cs"/>
              </a:rPr>
              <a:t>ilink</a:t>
            </a:r>
            <a:r>
              <a:rPr kumimoji="1" lang="en-US" altLang="zh-CN" sz="2000" b="1" i="0" u="none" strike="noStrike" kern="0" cap="none" spc="0" normalizeH="0" baseline="0" noProof="0" dirty="0">
                <a:ln>
                  <a:noFill/>
                </a:ln>
                <a:solidFill>
                  <a:srgbClr val="FF0000"/>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FF0000"/>
                </a:solidFill>
                <a:effectLst/>
                <a:uLnTx/>
                <a:uFillTx/>
                <a:latin typeface="Constantia"/>
                <a:ea typeface="楷体_GB2312" pitchFamily="49" charset="-122"/>
                <a:cs typeface="+mn-cs"/>
              </a:rPr>
              <a:t>jlink</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p>
          <a:p>
            <a:pPr marL="0" marR="0" lvl="0" indent="0" defTabSz="914400" eaLnBrk="1" fontAlgn="base" latinLnBrk="0" hangingPunct="1">
              <a:lnSpc>
                <a:spcPct val="125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分别指向依附这两个顶点的下一条边</a:t>
            </a:r>
            <a:endPar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endParaRPr>
          </a:p>
          <a:p>
            <a:pPr marL="0" marR="0" lvl="0" indent="0" defTabSz="914400" eaLnBrk="1" fontAlgn="base" latinLnBrk="0" hangingPunct="1">
              <a:lnSpc>
                <a:spcPct val="125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infoType</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a:ln>
                  <a:noFill/>
                </a:ln>
                <a:solidFill>
                  <a:srgbClr val="FF0000"/>
                </a:solidFill>
                <a:effectLst/>
                <a:uLnTx/>
                <a:uFillTx/>
                <a:latin typeface="Constantia"/>
                <a:ea typeface="楷体_GB2312" pitchFamily="49" charset="-122"/>
                <a:cs typeface="+mn-cs"/>
              </a:rPr>
              <a:t>*info</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 </a:t>
            </a:r>
            <a:r>
              <a:rPr kumimoji="1" lang="zh-CN" altLang="en-US" sz="2000" b="1" i="0" u="none" strike="noStrike" kern="0" cap="none" spc="0" normalizeH="0" baseline="0" noProof="0" dirty="0">
                <a:ln>
                  <a:noFill/>
                </a:ln>
                <a:solidFill>
                  <a:srgbClr val="000099"/>
                </a:solidFill>
                <a:effectLst/>
                <a:uLnTx/>
                <a:uFillTx/>
                <a:latin typeface="Constantia"/>
                <a:ea typeface="楷体_GB2312" pitchFamily="49" charset="-122"/>
                <a:cs typeface="+mn-cs"/>
              </a:rPr>
              <a:t>该边信息指针</a:t>
            </a:r>
          </a:p>
          <a:p>
            <a:pPr marL="0" marR="0" lvl="0" indent="0" defTabSz="914400" eaLnBrk="1" fontAlgn="base" latinLnBrk="0" hangingPunct="1">
              <a:lnSpc>
                <a:spcPct val="125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 </a:t>
            </a:r>
            <a:r>
              <a:rPr kumimoji="1" lang="en-US" altLang="zh-CN" sz="2000" b="1" i="0" u="none" strike="noStrike" kern="0" cap="none" spc="0" normalizeH="0" baseline="0" noProof="0" dirty="0" err="1">
                <a:ln>
                  <a:noFill/>
                </a:ln>
                <a:solidFill>
                  <a:srgbClr val="000099"/>
                </a:solidFill>
                <a:effectLst/>
                <a:uLnTx/>
                <a:uFillTx/>
                <a:latin typeface="Constantia"/>
                <a:ea typeface="楷体_GB2312" pitchFamily="49" charset="-122"/>
                <a:cs typeface="+mn-cs"/>
              </a:rPr>
              <a:t>EBox</a:t>
            </a:r>
            <a:r>
              <a:rPr kumimoji="1" lang="en-US" altLang="zh-CN" sz="2000" b="1" i="0" u="none" strike="noStrike" kern="0" cap="none" spc="0" normalizeH="0" baseline="0" noProof="0" dirty="0">
                <a:ln>
                  <a:noFill/>
                </a:ln>
                <a:solidFill>
                  <a:srgbClr val="000099"/>
                </a:solidFill>
                <a:effectLst/>
                <a:uLnTx/>
                <a:uFillTx/>
                <a:latin typeface="Constantia"/>
                <a:ea typeface="楷体_GB2312" pitchFamily="49" charset="-122"/>
                <a:cs typeface="+mn-cs"/>
              </a:rPr>
              <a:t>;</a:t>
            </a:r>
          </a:p>
        </p:txBody>
      </p:sp>
      <p:sp>
        <p:nvSpPr>
          <p:cNvPr id="13" name="Rectangle 4"/>
          <p:cNvSpPr>
            <a:spLocks noChangeArrowheads="1"/>
          </p:cNvSpPr>
          <p:nvPr/>
        </p:nvSpPr>
        <p:spPr bwMode="auto">
          <a:xfrm>
            <a:off x="741362" y="1734502"/>
            <a:ext cx="2633663" cy="523875"/>
          </a:xfrm>
          <a:prstGeom prst="rect">
            <a:avLst/>
          </a:prstGeom>
          <a:noFill/>
          <a:ln w="254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Ø"/>
            </a:pPr>
            <a:r>
              <a:rPr kumimoji="1" lang="zh-CN" altLang="en-US" sz="2800" b="1">
                <a:solidFill>
                  <a:srgbClr val="0000CC"/>
                </a:solidFill>
                <a:latin typeface="Times New Roman" pitchFamily="18" charset="0"/>
                <a:ea typeface="楷体_GB2312" pitchFamily="49" charset="-122"/>
              </a:rPr>
              <a:t>边的结构表示</a:t>
            </a:r>
          </a:p>
        </p:txBody>
      </p:sp>
      <p:graphicFrame>
        <p:nvGraphicFramePr>
          <p:cNvPr id="14" name="表格 13"/>
          <p:cNvGraphicFramePr>
            <a:graphicFrameLocks noGrp="1"/>
          </p:cNvGraphicFramePr>
          <p:nvPr>
            <p:extLst>
              <p:ext uri="{D42A27DB-BD31-4B8C-83A1-F6EECF244321}">
                <p14:modId xmlns:p14="http://schemas.microsoft.com/office/powerpoint/2010/main" val="1256179818"/>
              </p:ext>
            </p:extLst>
          </p:nvPr>
        </p:nvGraphicFramePr>
        <p:xfrm>
          <a:off x="1451768" y="2254567"/>
          <a:ext cx="6240463" cy="518160"/>
        </p:xfrm>
        <a:graphic>
          <a:graphicData uri="http://schemas.openxmlformats.org/drawingml/2006/table">
            <a:tbl>
              <a:tblPr firstRow="1" bandRow="1"/>
              <a:tblGrid>
                <a:gridCol w="1160463">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a:t>mark</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ivex</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ilink</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jvex</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jlink</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a:t>info</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1" name="TextBox 10">
            <a:extLst>
              <a:ext uri="{FF2B5EF4-FFF2-40B4-BE49-F238E27FC236}">
                <a16:creationId xmlns:a16="http://schemas.microsoft.com/office/drawing/2014/main" id="{48612F72-E777-E040-A808-F0C408CCA667}"/>
              </a:ext>
            </a:extLst>
          </p:cNvPr>
          <p:cNvSpPr txBox="1"/>
          <p:nvPr/>
        </p:nvSpPr>
        <p:spPr>
          <a:xfrm>
            <a:off x="395288" y="5657671"/>
            <a:ext cx="8391525" cy="1200329"/>
          </a:xfrm>
          <a:prstGeom prst="rect">
            <a:avLst/>
          </a:prstGeom>
          <a:solidFill>
            <a:schemeClr val="bg1"/>
          </a:solidFill>
          <a:ln w="19050">
            <a:solidFill>
              <a:srgbClr val="00B050"/>
            </a:solidFill>
          </a:ln>
        </p:spPr>
        <p:txBody>
          <a:bodyPr wrap="square" rtlCol="0">
            <a:spAutoFit/>
          </a:bodyPr>
          <a:lstStyle/>
          <a:p>
            <a:pPr algn="just"/>
            <a:r>
              <a:rPr lang="zh-CN" altLang="en-US" b="1" dirty="0">
                <a:solidFill>
                  <a:srgbClr val="FF0000"/>
                </a:solidFill>
                <a:latin typeface="SimSun" panose="02010600030101010101" pitchFamily="2" charset="-122"/>
                <a:ea typeface="SimSun" panose="02010600030101010101" pitchFamily="2" charset="-122"/>
              </a:rPr>
              <a:t>用普通邻接表表示无向图，一条边需要表示为两个结点，分别在顶点</a:t>
            </a:r>
            <a:r>
              <a:rPr lang="en-US" altLang="zh-CN" b="1" dirty="0" err="1">
                <a:solidFill>
                  <a:srgbClr val="FF0000"/>
                </a:solidFill>
                <a:latin typeface="SimSun" panose="02010600030101010101" pitchFamily="2" charset="-122"/>
                <a:ea typeface="SimSun" panose="02010600030101010101" pitchFamily="2" charset="-122"/>
              </a:rPr>
              <a:t>i</a:t>
            </a:r>
            <a:r>
              <a:rPr lang="zh-CN" altLang="en-US" b="1" dirty="0">
                <a:solidFill>
                  <a:srgbClr val="FF0000"/>
                </a:solidFill>
                <a:latin typeface="SimSun" panose="02010600030101010101" pitchFamily="2" charset="-122"/>
                <a:ea typeface="SimSun" panose="02010600030101010101" pitchFamily="2" charset="-122"/>
              </a:rPr>
              <a:t>和顶点</a:t>
            </a:r>
            <a:r>
              <a:rPr lang="en-US" altLang="zh-CN" b="1" dirty="0">
                <a:solidFill>
                  <a:srgbClr val="FF0000"/>
                </a:solidFill>
                <a:latin typeface="SimSun" panose="02010600030101010101" pitchFamily="2" charset="-122"/>
                <a:ea typeface="SimSun" panose="02010600030101010101" pitchFamily="2" charset="-122"/>
              </a:rPr>
              <a:t>j</a:t>
            </a:r>
            <a:r>
              <a:rPr lang="zh-CN" altLang="en-US" b="1" dirty="0">
                <a:solidFill>
                  <a:srgbClr val="FF0000"/>
                </a:solidFill>
                <a:latin typeface="SimSun" panose="02010600030101010101" pitchFamily="2" charset="-122"/>
                <a:ea typeface="SimSun" panose="02010600030101010101" pitchFamily="2" charset="-122"/>
              </a:rPr>
              <a:t>中的边链表中构建一次结点。</a:t>
            </a:r>
            <a:endParaRPr lang="en-US" altLang="zh-CN" b="1" dirty="0">
              <a:solidFill>
                <a:srgbClr val="FF0000"/>
              </a:solidFill>
              <a:latin typeface="SimSun" panose="02010600030101010101" pitchFamily="2" charset="-122"/>
              <a:ea typeface="SimSun" panose="02010600030101010101" pitchFamily="2" charset="-122"/>
            </a:endParaRPr>
          </a:p>
          <a:p>
            <a:pPr algn="just"/>
            <a:r>
              <a:rPr lang="zh-CN" altLang="en-US" b="1" dirty="0">
                <a:solidFill>
                  <a:srgbClr val="FF0000"/>
                </a:solidFill>
                <a:latin typeface="SimSun" panose="02010600030101010101" pitchFamily="2" charset="-122"/>
                <a:ea typeface="SimSun" panose="02010600030101010101" pitchFamily="2" charset="-122"/>
              </a:rPr>
              <a:t>而邻接多重表</a:t>
            </a:r>
            <a:r>
              <a:rPr lang="zh-CN" altLang="en-CN" b="1" dirty="0">
                <a:solidFill>
                  <a:srgbClr val="FF0000"/>
                </a:solidFill>
                <a:latin typeface="SimSun" panose="02010600030101010101" pitchFamily="2" charset="-122"/>
                <a:ea typeface="SimSun" panose="02010600030101010101" pitchFamily="2" charset="-122"/>
              </a:rPr>
              <a:t>通过</a:t>
            </a:r>
            <a:r>
              <a:rPr lang="en-US" altLang="zh-CN" b="1" dirty="0" err="1">
                <a:solidFill>
                  <a:srgbClr val="FF0000"/>
                </a:solidFill>
                <a:latin typeface="SimSun" panose="02010600030101010101" pitchFamily="2" charset="-122"/>
                <a:ea typeface="SimSun" panose="02010600030101010101" pitchFamily="2" charset="-122"/>
              </a:rPr>
              <a:t>ilink</a:t>
            </a:r>
            <a:r>
              <a:rPr lang="zh-CN" altLang="en-US" b="1" dirty="0">
                <a:solidFill>
                  <a:srgbClr val="FF0000"/>
                </a:solidFill>
                <a:latin typeface="SimSun" panose="02010600030101010101" pitchFamily="2" charset="-122"/>
                <a:ea typeface="SimSun" panose="02010600030101010101" pitchFamily="2" charset="-122"/>
              </a:rPr>
              <a:t>和</a:t>
            </a:r>
            <a:r>
              <a:rPr lang="en-US" altLang="zh-CN" b="1" dirty="0" err="1">
                <a:solidFill>
                  <a:srgbClr val="FF0000"/>
                </a:solidFill>
                <a:latin typeface="SimSun" panose="02010600030101010101" pitchFamily="2" charset="-122"/>
                <a:ea typeface="SimSun" panose="02010600030101010101" pitchFamily="2" charset="-122"/>
              </a:rPr>
              <a:t>jlink</a:t>
            </a:r>
            <a:r>
              <a:rPr lang="zh-CN" altLang="en-US" b="1" dirty="0">
                <a:solidFill>
                  <a:srgbClr val="FF0000"/>
                </a:solidFill>
                <a:latin typeface="SimSun" panose="02010600030101010101" pitchFamily="2" charset="-122"/>
                <a:ea typeface="SimSun" panose="02010600030101010101" pitchFamily="2" charset="-122"/>
              </a:rPr>
              <a:t>可以分别参与顶点</a:t>
            </a:r>
            <a:r>
              <a:rPr lang="en-US" altLang="zh-CN" b="1" dirty="0" err="1">
                <a:solidFill>
                  <a:srgbClr val="FF0000"/>
                </a:solidFill>
                <a:latin typeface="SimSun" panose="02010600030101010101" pitchFamily="2" charset="-122"/>
                <a:ea typeface="SimSun" panose="02010600030101010101" pitchFamily="2" charset="-122"/>
              </a:rPr>
              <a:t>i</a:t>
            </a:r>
            <a:r>
              <a:rPr lang="zh-CN" altLang="en-US" b="1" dirty="0">
                <a:solidFill>
                  <a:srgbClr val="FF0000"/>
                </a:solidFill>
                <a:latin typeface="SimSun" panose="02010600030101010101" pitchFamily="2" charset="-122"/>
                <a:ea typeface="SimSun" panose="02010600030101010101" pitchFamily="2" charset="-122"/>
              </a:rPr>
              <a:t>和顶点</a:t>
            </a:r>
            <a:r>
              <a:rPr lang="en-US" altLang="zh-CN" b="1" dirty="0">
                <a:solidFill>
                  <a:srgbClr val="FF0000"/>
                </a:solidFill>
                <a:latin typeface="SimSun" panose="02010600030101010101" pitchFamily="2" charset="-122"/>
                <a:ea typeface="SimSun" panose="02010600030101010101" pitchFamily="2" charset="-122"/>
              </a:rPr>
              <a:t>j</a:t>
            </a:r>
            <a:r>
              <a:rPr lang="zh-CN" altLang="en-US" b="1" dirty="0">
                <a:solidFill>
                  <a:srgbClr val="FF0000"/>
                </a:solidFill>
                <a:latin typeface="SimSun" panose="02010600030101010101" pitchFamily="2" charset="-122"/>
                <a:ea typeface="SimSun" panose="02010600030101010101" pitchFamily="2" charset="-122"/>
              </a:rPr>
              <a:t>的边链表的构建，从而实现一条边只需要用一个结点表示。</a:t>
            </a:r>
          </a:p>
        </p:txBody>
      </p:sp>
    </p:spTree>
    <p:extLst>
      <p:ext uri="{BB962C8B-B14F-4D97-AF65-F5344CB8AC3E}">
        <p14:creationId xmlns:p14="http://schemas.microsoft.com/office/powerpoint/2010/main" val="72921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up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邻接多重表</a:t>
            </a:r>
            <a:r>
              <a:rPr kumimoji="1" lang="en-US" altLang="zh-CN" sz="2800" b="1" dirty="0">
                <a:latin typeface="Arial" charset="0"/>
                <a:ea typeface="宋体" charset="-122"/>
              </a:rPr>
              <a:t>----</a:t>
            </a:r>
            <a:r>
              <a:rPr kumimoji="1" lang="zh-CN" altLang="en-US" sz="2800" b="1" dirty="0">
                <a:latin typeface="Arial" charset="0"/>
                <a:ea typeface="宋体" charset="-122"/>
              </a:rPr>
              <a:t>无向图的链式存储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56</a:t>
            </a:fld>
            <a:endParaRPr lang="zh-CN" altLang="en-US" b="1" dirty="0">
              <a:solidFill>
                <a:srgbClr val="F79646">
                  <a:lumMod val="75000"/>
                </a:srgbClr>
              </a:solidFill>
            </a:endParaRPr>
          </a:p>
        </p:txBody>
      </p:sp>
      <p:sp>
        <p:nvSpPr>
          <p:cNvPr id="2" name="标题 1"/>
          <p:cNvSpPr>
            <a:spLocks noGrp="1"/>
          </p:cNvSpPr>
          <p:nvPr>
            <p:ph type="title"/>
          </p:nvPr>
        </p:nvSpPr>
        <p:spPr/>
        <p:txBody>
          <a:bodyPr>
            <a:noAutofit/>
          </a:bodyPr>
          <a:lstStyle/>
          <a:p>
            <a:pPr lvl="0" fontAlgn="base">
              <a:lnSpc>
                <a:spcPct val="150000"/>
              </a:lnSpc>
              <a:spcBef>
                <a:spcPct val="5000"/>
              </a:spcBef>
              <a:spcAft>
                <a:spcPct val="5000"/>
              </a:spcAft>
            </a:pPr>
            <a:r>
              <a:rPr kumimoji="1" lang="en-US" altLang="zh-CN" sz="2400" b="1" dirty="0">
                <a:latin typeface="Arial" charset="0"/>
                <a:ea typeface="宋体" charset="-122"/>
                <a:cs typeface="+mn-cs"/>
              </a:rPr>
              <a:t>9.2.4  </a:t>
            </a:r>
            <a:r>
              <a:rPr kumimoji="1" lang="zh-CN" altLang="en-US" sz="2400" b="1" dirty="0">
                <a:latin typeface="Arial" charset="0"/>
                <a:ea typeface="宋体" charset="-122"/>
                <a:cs typeface="+mn-cs"/>
              </a:rPr>
              <a:t>邻接多重表 </a:t>
            </a:r>
            <a:r>
              <a:rPr kumimoji="1" lang="en-US" altLang="zh-CN" sz="2400" b="1" dirty="0">
                <a:latin typeface="Arial" charset="0"/>
                <a:ea typeface="宋体" charset="-122"/>
                <a:cs typeface="+mn-cs"/>
              </a:rPr>
              <a:t>(Adjacency </a:t>
            </a:r>
            <a:r>
              <a:rPr kumimoji="1" lang="en-US" altLang="zh-CN" sz="2400" b="1" dirty="0" err="1">
                <a:latin typeface="Arial" charset="0"/>
                <a:ea typeface="宋体" charset="-122"/>
                <a:cs typeface="+mn-cs"/>
              </a:rPr>
              <a:t>MultiList</a:t>
            </a:r>
            <a:r>
              <a:rPr kumimoji="1" lang="en-US" altLang="zh-CN" sz="24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106447B2-4A4D-4BFA-ADE3-E4B2D00E2A2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838200" y="1743075"/>
            <a:ext cx="2994025" cy="523875"/>
          </a:xfrm>
          <a:prstGeom prst="rect">
            <a:avLst/>
          </a:prstGeom>
          <a:noFill/>
          <a:ln w="254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Ø"/>
            </a:pPr>
            <a:r>
              <a:rPr kumimoji="1" lang="zh-CN" altLang="en-US" sz="2800" b="1">
                <a:solidFill>
                  <a:srgbClr val="0000CC"/>
                </a:solidFill>
                <a:latin typeface="Times New Roman" pitchFamily="18" charset="0"/>
                <a:ea typeface="楷体_GB2312" pitchFamily="49" charset="-122"/>
              </a:rPr>
              <a:t>顶点的结构表示</a:t>
            </a:r>
          </a:p>
        </p:txBody>
      </p:sp>
      <p:graphicFrame>
        <p:nvGraphicFramePr>
          <p:cNvPr id="13" name="表格 12"/>
          <p:cNvGraphicFramePr>
            <a:graphicFrameLocks noGrp="1"/>
          </p:cNvGraphicFramePr>
          <p:nvPr>
            <p:extLst>
              <p:ext uri="{D42A27DB-BD31-4B8C-83A1-F6EECF244321}">
                <p14:modId xmlns:p14="http://schemas.microsoft.com/office/powerpoint/2010/main" val="2078204942"/>
              </p:ext>
            </p:extLst>
          </p:nvPr>
        </p:nvGraphicFramePr>
        <p:xfrm>
          <a:off x="1441450" y="2589213"/>
          <a:ext cx="2928958" cy="518160"/>
        </p:xfrm>
        <a:graphic>
          <a:graphicData uri="http://schemas.openxmlformats.org/drawingml/2006/table">
            <a:tbl>
              <a:tblPr firstRow="1" bandRow="1"/>
              <a:tblGrid>
                <a:gridCol w="1143008">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a:t>data</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onstantia"/>
                          <a:ea typeface="宋体"/>
                        </a:defRPr>
                      </a:lvl1pPr>
                      <a:lvl2pPr marL="457200" algn="l" defTabSz="914400" rtl="0" eaLnBrk="1" latinLnBrk="0" hangingPunct="1">
                        <a:defRPr sz="1800" b="1" kern="1200">
                          <a:solidFill>
                            <a:schemeClr val="tx1"/>
                          </a:solidFill>
                          <a:latin typeface="Constantia"/>
                          <a:ea typeface="宋体"/>
                        </a:defRPr>
                      </a:lvl2pPr>
                      <a:lvl3pPr marL="914400" algn="l" defTabSz="914400" rtl="0" eaLnBrk="1" latinLnBrk="0" hangingPunct="1">
                        <a:defRPr sz="1800" b="1" kern="1200">
                          <a:solidFill>
                            <a:schemeClr val="tx1"/>
                          </a:solidFill>
                          <a:latin typeface="Constantia"/>
                          <a:ea typeface="宋体"/>
                        </a:defRPr>
                      </a:lvl3pPr>
                      <a:lvl4pPr marL="1371600" algn="l" defTabSz="914400" rtl="0" eaLnBrk="1" latinLnBrk="0" hangingPunct="1">
                        <a:defRPr sz="1800" b="1" kern="1200">
                          <a:solidFill>
                            <a:schemeClr val="tx1"/>
                          </a:solidFill>
                          <a:latin typeface="Constantia"/>
                          <a:ea typeface="宋体"/>
                        </a:defRPr>
                      </a:lvl4pPr>
                      <a:lvl5pPr marL="1828800" algn="l" defTabSz="914400" rtl="0" eaLnBrk="1" latinLnBrk="0" hangingPunct="1">
                        <a:defRPr sz="1800" b="1" kern="1200">
                          <a:solidFill>
                            <a:schemeClr val="tx1"/>
                          </a:solidFill>
                          <a:latin typeface="Constantia"/>
                          <a:ea typeface="宋体"/>
                        </a:defRPr>
                      </a:lvl5pPr>
                      <a:lvl6pPr marL="2286000" algn="l" defTabSz="914400" rtl="0" eaLnBrk="1" latinLnBrk="0" hangingPunct="1">
                        <a:defRPr sz="1800" b="1" kern="1200">
                          <a:solidFill>
                            <a:schemeClr val="tx1"/>
                          </a:solidFill>
                          <a:latin typeface="Constantia"/>
                          <a:ea typeface="宋体"/>
                        </a:defRPr>
                      </a:lvl6pPr>
                      <a:lvl7pPr marL="2743200" algn="l" defTabSz="914400" rtl="0" eaLnBrk="1" latinLnBrk="0" hangingPunct="1">
                        <a:defRPr sz="1800" b="1" kern="1200">
                          <a:solidFill>
                            <a:schemeClr val="tx1"/>
                          </a:solidFill>
                          <a:latin typeface="Constantia"/>
                          <a:ea typeface="宋体"/>
                        </a:defRPr>
                      </a:lvl7pPr>
                      <a:lvl8pPr marL="3200400" algn="l" defTabSz="914400" rtl="0" eaLnBrk="1" latinLnBrk="0" hangingPunct="1">
                        <a:defRPr sz="1800" b="1" kern="1200">
                          <a:solidFill>
                            <a:schemeClr val="tx1"/>
                          </a:solidFill>
                          <a:latin typeface="Constantia"/>
                          <a:ea typeface="宋体"/>
                        </a:defRPr>
                      </a:lvl8pPr>
                      <a:lvl9pPr marL="3657600" algn="l" defTabSz="914400" rtl="0" eaLnBrk="1" latinLnBrk="0" hangingPunct="1">
                        <a:defRPr sz="1800" b="1" kern="1200">
                          <a:solidFill>
                            <a:schemeClr val="tx1"/>
                          </a:solidFill>
                          <a:latin typeface="Constantia"/>
                          <a:ea typeface="宋体"/>
                        </a:defRPr>
                      </a:lvl9pPr>
                    </a:lstStyle>
                    <a:p>
                      <a:r>
                        <a:rPr lang="en-US" altLang="zh-CN" sz="2800" dirty="0" err="1"/>
                        <a:t>firstedge</a:t>
                      </a:r>
                      <a:endParaRPr lang="zh-CN" altLang="en-US" sz="2800" dirty="0"/>
                    </a:p>
                  </a:txBody>
                  <a:tcPr>
                    <a:lnL w="12700" cmpd="sng">
                      <a:solidFill>
                        <a:srgbClr val="009DD9"/>
                      </a:solidFill>
                    </a:lnL>
                    <a:lnR w="12700" cmpd="sng">
                      <a:solidFill>
                        <a:srgbClr val="009DD9"/>
                      </a:solidFill>
                    </a:lnR>
                    <a:lnT w="12700" cmpd="sng">
                      <a:solidFill>
                        <a:srgbClr val="009DD9"/>
                      </a:solidFill>
                    </a:lnT>
                    <a:lnB w="25400" cmpd="sng">
                      <a:solidFill>
                        <a:srgbClr val="009DD9"/>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4" name="Rectangle 6"/>
          <p:cNvSpPr>
            <a:spLocks noChangeArrowheads="1"/>
          </p:cNvSpPr>
          <p:nvPr/>
        </p:nvSpPr>
        <p:spPr bwMode="auto">
          <a:xfrm>
            <a:off x="981075" y="3494088"/>
            <a:ext cx="5929312" cy="2678112"/>
          </a:xfrm>
          <a:prstGeom prst="rect">
            <a:avLst/>
          </a:prstGeom>
          <a:noFill/>
          <a:ln w="12700" cap="sq">
            <a:solidFill>
              <a:srgbClr val="0000FF"/>
            </a:solidFill>
            <a:miter lim="800000"/>
            <a:headEnd type="none" w="sm" len="sm"/>
            <a:tailEnd type="none" w="sm" len="sm"/>
          </a:ln>
        </p:spPr>
        <p:txBody>
          <a:bodyPr>
            <a:spAutoFit/>
          </a:bodyPr>
          <a:lstStyle/>
          <a:p>
            <a:pPr fontAlgn="base">
              <a:lnSpc>
                <a:spcPct val="120000"/>
              </a:lnSpc>
              <a:spcBef>
                <a:spcPct val="0"/>
              </a:spcBef>
              <a:spcAft>
                <a:spcPct val="0"/>
              </a:spcAft>
            </a:pPr>
            <a:r>
              <a:rPr kumimoji="1" lang="en-US" altLang="zh-CN" sz="2800" b="1">
                <a:solidFill>
                  <a:srgbClr val="000099"/>
                </a:solidFill>
                <a:latin typeface="Times New Roman" pitchFamily="18" charset="0"/>
                <a:ea typeface="楷体_GB2312" pitchFamily="49" charset="-122"/>
              </a:rPr>
              <a:t>typedef struct VexBox {</a:t>
            </a:r>
          </a:p>
          <a:p>
            <a:pPr fontAlgn="base">
              <a:lnSpc>
                <a:spcPct val="120000"/>
              </a:lnSpc>
              <a:spcBef>
                <a:spcPct val="0"/>
              </a:spcBef>
              <a:spcAft>
                <a:spcPct val="0"/>
              </a:spcAft>
            </a:pPr>
            <a:r>
              <a:rPr kumimoji="1" lang="en-US" altLang="zh-CN" sz="2800" b="1">
                <a:solidFill>
                  <a:srgbClr val="000099"/>
                </a:solidFill>
                <a:latin typeface="Times New Roman" pitchFamily="18" charset="0"/>
                <a:ea typeface="楷体_GB2312" pitchFamily="49" charset="-122"/>
              </a:rPr>
              <a:t>   VertexType  </a:t>
            </a:r>
            <a:r>
              <a:rPr kumimoji="1" lang="en-US" altLang="zh-CN" sz="2800" b="1">
                <a:solidFill>
                  <a:srgbClr val="FF0000"/>
                </a:solidFill>
                <a:latin typeface="Times New Roman" pitchFamily="18" charset="0"/>
                <a:ea typeface="楷体_GB2312" pitchFamily="49" charset="-122"/>
              </a:rPr>
              <a:t>data</a:t>
            </a:r>
            <a:r>
              <a:rPr kumimoji="1" lang="en-US" altLang="zh-CN" sz="2800" b="1">
                <a:solidFill>
                  <a:srgbClr val="000099"/>
                </a:solidFill>
                <a:latin typeface="Times New Roman" pitchFamily="18" charset="0"/>
                <a:ea typeface="楷体_GB2312" pitchFamily="49" charset="-122"/>
              </a:rPr>
              <a:t>;</a:t>
            </a:r>
          </a:p>
          <a:p>
            <a:pPr fontAlgn="base">
              <a:lnSpc>
                <a:spcPct val="120000"/>
              </a:lnSpc>
              <a:spcBef>
                <a:spcPct val="0"/>
              </a:spcBef>
              <a:spcAft>
                <a:spcPct val="0"/>
              </a:spcAft>
            </a:pPr>
            <a:r>
              <a:rPr kumimoji="1" lang="en-US" altLang="zh-CN" sz="2800" b="1">
                <a:solidFill>
                  <a:srgbClr val="000099"/>
                </a:solidFill>
                <a:latin typeface="Times New Roman" pitchFamily="18" charset="0"/>
                <a:ea typeface="楷体_GB2312" pitchFamily="49" charset="-122"/>
              </a:rPr>
              <a:t>   EBox  *</a:t>
            </a:r>
            <a:r>
              <a:rPr kumimoji="1" lang="en-US" altLang="zh-CN" sz="2800" b="1">
                <a:solidFill>
                  <a:srgbClr val="FF0000"/>
                </a:solidFill>
                <a:latin typeface="Times New Roman" pitchFamily="18" charset="0"/>
                <a:ea typeface="楷体_GB2312" pitchFamily="49" charset="-122"/>
              </a:rPr>
              <a:t>firstedge</a:t>
            </a:r>
            <a:r>
              <a:rPr kumimoji="1" lang="en-US" altLang="zh-CN" sz="2800" b="1">
                <a:solidFill>
                  <a:srgbClr val="000099"/>
                </a:solidFill>
                <a:latin typeface="Times New Roman" pitchFamily="18" charset="0"/>
                <a:ea typeface="楷体_GB2312" pitchFamily="49" charset="-122"/>
              </a:rPr>
              <a:t>; </a:t>
            </a:r>
          </a:p>
          <a:p>
            <a:pPr fontAlgn="base">
              <a:lnSpc>
                <a:spcPct val="120000"/>
              </a:lnSpc>
              <a:spcBef>
                <a:spcPct val="0"/>
              </a:spcBef>
              <a:spcAft>
                <a:spcPct val="0"/>
              </a:spcAft>
            </a:pPr>
            <a:r>
              <a:rPr kumimoji="1" lang="en-US" altLang="zh-CN" sz="2800" b="1">
                <a:solidFill>
                  <a:srgbClr val="000099"/>
                </a:solidFill>
                <a:latin typeface="Times New Roman" pitchFamily="18" charset="0"/>
                <a:ea typeface="楷体_GB2312" pitchFamily="49" charset="-122"/>
              </a:rPr>
              <a:t>           // </a:t>
            </a:r>
            <a:r>
              <a:rPr kumimoji="1" lang="zh-CN" altLang="en-US" sz="2800" b="1">
                <a:solidFill>
                  <a:srgbClr val="000099"/>
                </a:solidFill>
                <a:latin typeface="Times New Roman" pitchFamily="18" charset="0"/>
                <a:ea typeface="楷体_GB2312" pitchFamily="49" charset="-122"/>
              </a:rPr>
              <a:t>指向第一条依附该顶点的边</a:t>
            </a:r>
          </a:p>
          <a:p>
            <a:pPr fontAlgn="base">
              <a:lnSpc>
                <a:spcPct val="120000"/>
              </a:lnSpc>
              <a:spcBef>
                <a:spcPct val="0"/>
              </a:spcBef>
              <a:spcAft>
                <a:spcPct val="0"/>
              </a:spcAft>
            </a:pPr>
            <a:r>
              <a:rPr kumimoji="1" lang="en-US" altLang="zh-CN" sz="2800" b="1">
                <a:solidFill>
                  <a:srgbClr val="000099"/>
                </a:solidFill>
                <a:latin typeface="Times New Roman" pitchFamily="18" charset="0"/>
                <a:ea typeface="楷体_GB2312" pitchFamily="49" charset="-122"/>
              </a:rPr>
              <a:t>} VexBox;</a:t>
            </a:r>
          </a:p>
        </p:txBody>
      </p:sp>
    </p:spTree>
    <p:extLst>
      <p:ext uri="{BB962C8B-B14F-4D97-AF65-F5344CB8AC3E}">
        <p14:creationId xmlns:p14="http://schemas.microsoft.com/office/powerpoint/2010/main" val="269975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457200" y="10668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邻接多重表</a:t>
            </a:r>
            <a:r>
              <a:rPr kumimoji="1" lang="en-US" altLang="zh-CN" sz="2800" b="1" dirty="0">
                <a:latin typeface="Arial" charset="0"/>
                <a:ea typeface="宋体" charset="-122"/>
              </a:rPr>
              <a:t>----</a:t>
            </a:r>
            <a:r>
              <a:rPr kumimoji="1" lang="zh-CN" altLang="en-US" sz="2800" b="1" dirty="0">
                <a:latin typeface="Arial" charset="0"/>
                <a:ea typeface="宋体" charset="-122"/>
              </a:rPr>
              <a:t>无向图的链式存储</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57</a:t>
            </a:fld>
            <a:endParaRPr lang="zh-CN" altLang="en-US" b="1" dirty="0">
              <a:solidFill>
                <a:srgbClr val="F79646">
                  <a:lumMod val="75000"/>
                </a:srgbClr>
              </a:solidFill>
            </a:endParaRPr>
          </a:p>
        </p:txBody>
      </p:sp>
      <p:sp>
        <p:nvSpPr>
          <p:cNvPr id="2" name="标题 1"/>
          <p:cNvSpPr>
            <a:spLocks noGrp="1"/>
          </p:cNvSpPr>
          <p:nvPr>
            <p:ph type="title"/>
          </p:nvPr>
        </p:nvSpPr>
        <p:spPr/>
        <p:txBody>
          <a:bodyPr>
            <a:noAutofit/>
          </a:bodyPr>
          <a:lstStyle/>
          <a:p>
            <a:pPr lvl="0" fontAlgn="base">
              <a:lnSpc>
                <a:spcPct val="150000"/>
              </a:lnSpc>
              <a:spcBef>
                <a:spcPct val="5000"/>
              </a:spcBef>
              <a:spcAft>
                <a:spcPct val="5000"/>
              </a:spcAft>
            </a:pPr>
            <a:r>
              <a:rPr kumimoji="1" lang="en-US" altLang="zh-CN" sz="2400" b="1" dirty="0">
                <a:latin typeface="Arial" charset="0"/>
                <a:ea typeface="宋体" charset="-122"/>
                <a:cs typeface="+mn-cs"/>
              </a:rPr>
              <a:t>9.2.4  </a:t>
            </a:r>
            <a:r>
              <a:rPr kumimoji="1" lang="zh-CN" altLang="en-US" sz="2400" b="1" dirty="0">
                <a:latin typeface="Arial" charset="0"/>
                <a:ea typeface="宋体" charset="-122"/>
                <a:cs typeface="+mn-cs"/>
              </a:rPr>
              <a:t>邻接多重表 </a:t>
            </a:r>
            <a:r>
              <a:rPr kumimoji="1" lang="en-US" altLang="zh-CN" sz="2400" b="1" dirty="0">
                <a:latin typeface="Arial" charset="0"/>
                <a:ea typeface="宋体" charset="-122"/>
                <a:cs typeface="+mn-cs"/>
              </a:rPr>
              <a:t>(Adjacency </a:t>
            </a:r>
            <a:r>
              <a:rPr kumimoji="1" lang="en-US" altLang="zh-CN" sz="2400" b="1" dirty="0" err="1">
                <a:latin typeface="Arial" charset="0"/>
                <a:ea typeface="宋体" charset="-122"/>
                <a:cs typeface="+mn-cs"/>
              </a:rPr>
              <a:t>MultiList</a:t>
            </a:r>
            <a:r>
              <a:rPr kumimoji="1" lang="en-US" altLang="zh-CN" sz="2400" b="1" dirty="0">
                <a:latin typeface="Arial" charset="0"/>
                <a:ea typeface="宋体" charset="-122"/>
                <a:cs typeface="+mn-cs"/>
              </a:rPr>
              <a:t>)</a:t>
            </a:r>
          </a:p>
        </p:txBody>
      </p:sp>
      <p:sp>
        <p:nvSpPr>
          <p:cNvPr id="4" name="日期占位符 3"/>
          <p:cNvSpPr>
            <a:spLocks noGrp="1"/>
          </p:cNvSpPr>
          <p:nvPr>
            <p:ph type="dt" sz="half" idx="4294967295"/>
          </p:nvPr>
        </p:nvSpPr>
        <p:spPr>
          <a:xfrm>
            <a:off x="0" y="6356350"/>
            <a:ext cx="2133600" cy="365125"/>
          </a:xfrm>
        </p:spPr>
        <p:txBody>
          <a:bodyPr/>
          <a:lstStyle/>
          <a:p>
            <a:fld id="{E6200330-1C8C-4075-9FE5-E0EF9B509FC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ChangeArrowheads="1"/>
          </p:cNvSpPr>
          <p:nvPr/>
        </p:nvSpPr>
        <p:spPr bwMode="auto">
          <a:xfrm>
            <a:off x="838200" y="1809750"/>
            <a:ext cx="3355975" cy="523875"/>
          </a:xfrm>
          <a:prstGeom prst="rect">
            <a:avLst/>
          </a:prstGeom>
          <a:noFill/>
          <a:ln w="25400" cap="sq">
            <a:noFill/>
            <a:miter lim="800000"/>
            <a:headEnd type="none" w="sm" len="sm"/>
            <a:tailEnd type="none" w="sm" len="sm"/>
          </a:ln>
        </p:spPr>
        <p:txBody>
          <a:bodyPr wrap="none">
            <a:spAutoFit/>
          </a:bodyPr>
          <a:lstStyle/>
          <a:p>
            <a:pPr fontAlgn="base">
              <a:spcBef>
                <a:spcPct val="0"/>
              </a:spcBef>
              <a:spcAft>
                <a:spcPct val="0"/>
              </a:spcAft>
              <a:buFont typeface="Wingdings" pitchFamily="2" charset="2"/>
              <a:buChar char="Ø"/>
            </a:pPr>
            <a:r>
              <a:rPr kumimoji="1" lang="zh-CN" altLang="en-US" sz="2800" b="1">
                <a:solidFill>
                  <a:srgbClr val="0000CC"/>
                </a:solidFill>
                <a:latin typeface="Times New Roman" pitchFamily="18" charset="0"/>
                <a:ea typeface="楷体_GB2312" pitchFamily="49" charset="-122"/>
              </a:rPr>
              <a:t>无向图的结构表示</a:t>
            </a:r>
          </a:p>
        </p:txBody>
      </p:sp>
      <p:sp>
        <p:nvSpPr>
          <p:cNvPr id="13" name="Text Box 2"/>
          <p:cNvSpPr txBox="1">
            <a:spLocks noChangeArrowheads="1"/>
          </p:cNvSpPr>
          <p:nvPr/>
        </p:nvSpPr>
        <p:spPr bwMode="auto">
          <a:xfrm>
            <a:off x="1090612" y="2903538"/>
            <a:ext cx="6745288" cy="2049462"/>
          </a:xfrm>
          <a:prstGeom prst="rect">
            <a:avLst/>
          </a:prstGeom>
          <a:noFill/>
          <a:ln w="12700" cap="sq">
            <a:solidFill>
              <a:srgbClr val="0000FF"/>
            </a:solidFill>
            <a:miter lim="800000"/>
            <a:headEnd type="none" w="sm" len="sm"/>
            <a:tailEnd type="none" w="sm" len="sm"/>
          </a:ln>
        </p:spPr>
        <p:txBody>
          <a:bodyPr wrap="none">
            <a:spAutoFit/>
          </a:bodyPr>
          <a:lstStyle/>
          <a:p>
            <a:pPr fontAlgn="base">
              <a:lnSpc>
                <a:spcPct val="120000"/>
              </a:lnSpc>
              <a:spcBef>
                <a:spcPct val="0"/>
              </a:spcBef>
              <a:spcAft>
                <a:spcPct val="0"/>
              </a:spcAft>
            </a:pPr>
            <a:r>
              <a:rPr kumimoji="1" lang="en-US" altLang="zh-CN" sz="2600" b="1">
                <a:solidFill>
                  <a:srgbClr val="000099"/>
                </a:solidFill>
                <a:latin typeface="Times New Roman" pitchFamily="18" charset="0"/>
                <a:ea typeface="楷体_GB2312" pitchFamily="49" charset="-122"/>
              </a:rPr>
              <a:t>typedef struct {  // </a:t>
            </a:r>
            <a:r>
              <a:rPr kumimoji="1" lang="zh-CN" altLang="en-US" sz="2800" b="1">
                <a:solidFill>
                  <a:srgbClr val="000099"/>
                </a:solidFill>
                <a:latin typeface="Times New Roman" pitchFamily="18" charset="0"/>
                <a:ea typeface="楷体_GB2312" pitchFamily="49" charset="-122"/>
              </a:rPr>
              <a:t>邻接</a:t>
            </a:r>
            <a:r>
              <a:rPr kumimoji="1" lang="zh-CN" altLang="en-US" sz="2600" b="1">
                <a:solidFill>
                  <a:srgbClr val="000099"/>
                </a:solidFill>
                <a:latin typeface="Times New Roman" pitchFamily="18" charset="0"/>
                <a:ea typeface="楷体_GB2312" pitchFamily="49" charset="-122"/>
              </a:rPr>
              <a:t>多重表</a:t>
            </a:r>
          </a:p>
          <a:p>
            <a:pPr fontAlgn="base">
              <a:lnSpc>
                <a:spcPct val="120000"/>
              </a:lnSpc>
              <a:spcBef>
                <a:spcPct val="0"/>
              </a:spcBef>
              <a:spcAft>
                <a:spcPct val="0"/>
              </a:spcAft>
            </a:pPr>
            <a:r>
              <a:rPr kumimoji="1" lang="zh-CN" altLang="en-US" sz="2600" b="1">
                <a:solidFill>
                  <a:srgbClr val="000099"/>
                </a:solidFill>
                <a:latin typeface="Times New Roman" pitchFamily="18" charset="0"/>
                <a:ea typeface="楷体_GB2312" pitchFamily="49" charset="-122"/>
              </a:rPr>
              <a:t>    </a:t>
            </a:r>
            <a:r>
              <a:rPr kumimoji="1" lang="en-US" altLang="zh-CN" sz="2600" b="1">
                <a:solidFill>
                  <a:srgbClr val="000099"/>
                </a:solidFill>
                <a:latin typeface="Times New Roman" pitchFamily="18" charset="0"/>
                <a:ea typeface="楷体_GB2312" pitchFamily="49" charset="-122"/>
              </a:rPr>
              <a:t>VexBox  adjmulist[MAX_VERTEX_NUM];</a:t>
            </a:r>
          </a:p>
          <a:p>
            <a:pPr fontAlgn="base">
              <a:lnSpc>
                <a:spcPct val="120000"/>
              </a:lnSpc>
              <a:spcBef>
                <a:spcPct val="0"/>
              </a:spcBef>
              <a:spcAft>
                <a:spcPct val="0"/>
              </a:spcAft>
            </a:pPr>
            <a:r>
              <a:rPr kumimoji="1" lang="en-US" altLang="zh-CN" sz="2600" b="1">
                <a:solidFill>
                  <a:srgbClr val="000099"/>
                </a:solidFill>
                <a:latin typeface="Times New Roman" pitchFamily="18" charset="0"/>
                <a:ea typeface="楷体_GB2312" pitchFamily="49" charset="-122"/>
              </a:rPr>
              <a:t>     int   vexnum, edgenum;    </a:t>
            </a:r>
          </a:p>
          <a:p>
            <a:pPr fontAlgn="base">
              <a:lnSpc>
                <a:spcPct val="120000"/>
              </a:lnSpc>
              <a:spcBef>
                <a:spcPct val="0"/>
              </a:spcBef>
              <a:spcAft>
                <a:spcPct val="0"/>
              </a:spcAft>
            </a:pPr>
            <a:r>
              <a:rPr kumimoji="1" lang="en-US" altLang="zh-CN" sz="2600" b="1">
                <a:solidFill>
                  <a:srgbClr val="000099"/>
                </a:solidFill>
                <a:latin typeface="Times New Roman" pitchFamily="18" charset="0"/>
                <a:ea typeface="楷体_GB2312" pitchFamily="49" charset="-122"/>
              </a:rPr>
              <a:t>  } AMLGraph;</a:t>
            </a:r>
          </a:p>
        </p:txBody>
      </p:sp>
      <p:sp>
        <p:nvSpPr>
          <p:cNvPr id="14" name="TextBox 13">
            <a:extLst>
              <a:ext uri="{FF2B5EF4-FFF2-40B4-BE49-F238E27FC236}">
                <a16:creationId xmlns:a16="http://schemas.microsoft.com/office/drawing/2014/main" id="{F26F7E8E-3653-A64A-84B8-0609450DCB71}"/>
              </a:ext>
            </a:extLst>
          </p:cNvPr>
          <p:cNvSpPr txBox="1"/>
          <p:nvPr/>
        </p:nvSpPr>
        <p:spPr>
          <a:xfrm>
            <a:off x="131934" y="4984749"/>
            <a:ext cx="8880132" cy="156966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Constantia"/>
                <a:ea typeface="宋体"/>
                <a:cs typeface="+mn-cs"/>
              </a:rPr>
              <a:t>特点：</a:t>
            </a:r>
            <a:r>
              <a:rPr kumimoji="1" lang="zh-CN" altLang="en-US" sz="2400" b="1" i="0" u="none" strike="noStrike" kern="0" cap="none" spc="0" normalizeH="0" baseline="0" noProof="0" dirty="0">
                <a:ln>
                  <a:noFill/>
                </a:ln>
                <a:solidFill>
                  <a:srgbClr val="1B06BA"/>
                </a:solidFill>
                <a:effectLst/>
                <a:uLnTx/>
                <a:uFillTx/>
                <a:latin typeface="Constantia"/>
                <a:ea typeface="宋体"/>
                <a:cs typeface="+mn-cs"/>
              </a:rPr>
              <a:t>邻接多重表的边结点表示同时包含了两个顶点信息，同时每个边结点同时链接在两个链表中。对于无向图而言，邻接多重表和邻接表的区别：同一条边在邻接表中用两个结点表示（对应于两个顶点的边链表），而在邻接多重表中只用一个结点表示。</a:t>
            </a:r>
          </a:p>
        </p:txBody>
      </p:sp>
    </p:spTree>
    <p:extLst>
      <p:ext uri="{BB962C8B-B14F-4D97-AF65-F5344CB8AC3E}">
        <p14:creationId xmlns:p14="http://schemas.microsoft.com/office/powerpoint/2010/main" val="27429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Righ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9.1 </a:t>
            </a:r>
            <a:r>
              <a:rPr kumimoji="1" lang="zh-CN" altLang="en-US" b="1" dirty="0">
                <a:solidFill>
                  <a:schemeClr val="bg1">
                    <a:lumMod val="65000"/>
                  </a:schemeClr>
                </a:solidFill>
                <a:latin typeface="Arial" charset="0"/>
                <a:ea typeface="宋体" charset="-122"/>
              </a:rPr>
              <a:t>图的定义和术语（集合与图论）</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9.2 </a:t>
            </a:r>
            <a:r>
              <a:rPr kumimoji="1" lang="zh-CN" altLang="en-US" b="1" dirty="0">
                <a:solidFill>
                  <a:schemeClr val="bg1">
                    <a:lumMod val="65000"/>
                  </a:schemeClr>
                </a:solidFill>
                <a:latin typeface="Arial" charset="0"/>
                <a:ea typeface="宋体" charset="-122"/>
              </a:rPr>
              <a:t>图的存储结构</a:t>
            </a:r>
          </a:p>
          <a:p>
            <a:pPr marL="0" lvl="0" indent="0" fontAlgn="base">
              <a:lnSpc>
                <a:spcPct val="150000"/>
              </a:lnSpc>
              <a:spcBef>
                <a:spcPct val="5000"/>
              </a:spcBef>
              <a:spcAft>
                <a:spcPct val="5000"/>
              </a:spcAft>
              <a:buNone/>
            </a:pPr>
            <a:r>
              <a:rPr kumimoji="1" lang="zh-CN" altLang="en-US" b="1" dirty="0">
                <a:solidFill>
                  <a:srgbClr val="0000FF"/>
                </a:solidFill>
                <a:latin typeface="Arial" charset="0"/>
                <a:ea typeface="宋体" charset="-122"/>
              </a:rPr>
              <a:t> </a:t>
            </a:r>
            <a:r>
              <a:rPr kumimoji="1" lang="en-US" altLang="zh-CN" b="1" dirty="0">
                <a:solidFill>
                  <a:srgbClr val="0000FF"/>
                </a:solidFill>
                <a:latin typeface="Arial" charset="0"/>
                <a:ea typeface="宋体" charset="-122"/>
              </a:rPr>
              <a:t>9.3 </a:t>
            </a:r>
            <a:r>
              <a:rPr kumimoji="1" lang="zh-CN" altLang="en-US" b="1" dirty="0">
                <a:solidFill>
                  <a:srgbClr val="0000FF"/>
                </a:solidFill>
                <a:latin typeface="Arial" charset="0"/>
                <a:ea typeface="宋体" charset="-122"/>
              </a:rPr>
              <a:t>图的遍历</a:t>
            </a:r>
            <a:endParaRPr kumimoji="1" lang="zh-CN" altLang="en-US" b="1" dirty="0">
              <a:solidFill>
                <a:schemeClr val="bg1">
                  <a:lumMod val="65000"/>
                </a:schemeClr>
              </a:solidFill>
              <a:latin typeface="Arial" charset="0"/>
              <a:ea typeface="宋体" charset="-122"/>
            </a:endParaRP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9.4 </a:t>
            </a:r>
            <a:r>
              <a:rPr kumimoji="1" lang="zh-CN" altLang="en-US" b="1" dirty="0">
                <a:solidFill>
                  <a:schemeClr val="bg1">
                    <a:lumMod val="65000"/>
                  </a:schemeClr>
                </a:solidFill>
                <a:latin typeface="Arial" charset="0"/>
                <a:ea typeface="宋体" charset="-122"/>
              </a:rPr>
              <a:t>有向无环图的应用</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9.5 </a:t>
            </a:r>
            <a:r>
              <a:rPr kumimoji="1" lang="zh-CN" altLang="en-US" b="1" dirty="0">
                <a:solidFill>
                  <a:schemeClr val="bg1">
                    <a:lumMod val="65000"/>
                  </a:schemeClr>
                </a:solidFill>
                <a:latin typeface="Arial" charset="0"/>
                <a:ea typeface="宋体" charset="-122"/>
              </a:rPr>
              <a:t>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58</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5F5A0895-B676-447C-9446-AFA610B7A02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129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9.3.1   </a:t>
            </a:r>
            <a:r>
              <a:rPr kumimoji="1" lang="zh-CN" altLang="en-US" b="1" dirty="0">
                <a:solidFill>
                  <a:srgbClr val="0000FF"/>
                </a:solidFill>
                <a:latin typeface="Arial" charset="0"/>
                <a:ea typeface="宋体" charset="-122"/>
              </a:rPr>
              <a:t>深度优先搜索</a:t>
            </a:r>
          </a:p>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9.3.2   </a:t>
            </a:r>
            <a:r>
              <a:rPr kumimoji="1" lang="zh-CN" altLang="en-US" b="1" dirty="0">
                <a:solidFill>
                  <a:srgbClr val="0000FF"/>
                </a:solidFill>
                <a:latin typeface="Arial" charset="0"/>
                <a:ea typeface="宋体" charset="-122"/>
              </a:rPr>
              <a:t>广度优先搜索</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  </a:t>
            </a:r>
            <a:r>
              <a:rPr kumimoji="1" lang="zh-CN" altLang="en-US" sz="3200" b="1" dirty="0">
                <a:latin typeface="Arial" charset="0"/>
                <a:ea typeface="宋体" charset="-122"/>
                <a:cs typeface="+mn-cs"/>
              </a:rPr>
              <a:t>图的遍历</a:t>
            </a:r>
          </a:p>
        </p:txBody>
      </p:sp>
      <p:sp>
        <p:nvSpPr>
          <p:cNvPr id="4" name="日期占位符 3"/>
          <p:cNvSpPr>
            <a:spLocks noGrp="1"/>
          </p:cNvSpPr>
          <p:nvPr>
            <p:ph type="dt" sz="half" idx="4294967295"/>
          </p:nvPr>
        </p:nvSpPr>
        <p:spPr>
          <a:xfrm>
            <a:off x="0" y="6356350"/>
            <a:ext cx="2133600" cy="365125"/>
          </a:xfrm>
        </p:spPr>
        <p:txBody>
          <a:bodyPr/>
          <a:lstStyle/>
          <a:p>
            <a:fld id="{BD33ACC5-017A-46AE-A4FD-ADDF0FAE8A6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B79623E-7272-4044-9A60-92F4BA088BAE}"/>
              </a:ext>
            </a:extLst>
          </p:cNvPr>
          <p:cNvSpPr txBox="1"/>
          <p:nvPr/>
        </p:nvSpPr>
        <p:spPr>
          <a:xfrm>
            <a:off x="1600200" y="3432601"/>
            <a:ext cx="5374932" cy="1569660"/>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FF0000"/>
                </a:solidFill>
                <a:effectLst/>
                <a:uLnTx/>
                <a:uFillTx/>
                <a:latin typeface="Constantia"/>
                <a:ea typeface="宋体"/>
                <a:cs typeface="+mn-cs"/>
              </a:rPr>
              <a:t>从图中某个顶点出发，访问图中每个顶点，且每个顶点仅被访问一次。</a:t>
            </a:r>
            <a:endParaRPr kumimoji="1" lang="en-US" altLang="zh-CN" sz="2400" b="1" i="0" u="none" strike="noStrike" kern="0" cap="none" spc="0" normalizeH="0" baseline="0" noProof="0" dirty="0">
              <a:ln>
                <a:noFill/>
              </a:ln>
              <a:solidFill>
                <a:srgbClr val="FF0000"/>
              </a:solidFill>
              <a:effectLst/>
              <a:uLnTx/>
              <a:uFillTx/>
              <a:latin typeface="Constantia"/>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kern="0" dirty="0">
                <a:solidFill>
                  <a:srgbClr val="FF0000"/>
                </a:solidFill>
                <a:latin typeface="Constantia"/>
                <a:ea typeface="宋体"/>
              </a:rPr>
              <a:t>图的遍历是求解的图的连通性、拓扑排序和求关键路径等算法的基础。</a:t>
            </a:r>
            <a:endParaRPr kumimoji="1" lang="zh-CN" altLang="en-US" sz="2400" b="1" i="0" u="none" strike="noStrike" kern="0" cap="none" spc="0" normalizeH="0" baseline="0" noProof="0" dirty="0">
              <a:ln>
                <a:noFill/>
              </a:ln>
              <a:solidFill>
                <a:srgbClr val="1B06BA"/>
              </a:solidFill>
              <a:effectLst/>
              <a:uLnTx/>
              <a:uFillTx/>
              <a:latin typeface="Constantia"/>
              <a:ea typeface="宋体"/>
              <a:cs typeface="+mn-cs"/>
            </a:endParaRPr>
          </a:p>
        </p:txBody>
      </p:sp>
    </p:spTree>
    <p:extLst>
      <p:ext uri="{BB962C8B-B14F-4D97-AF65-F5344CB8AC3E}">
        <p14:creationId xmlns:p14="http://schemas.microsoft.com/office/powerpoint/2010/main" val="17135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zh-CN" altLang="en-US" b="1" dirty="0">
                <a:solidFill>
                  <a:srgbClr val="0000FF"/>
                </a:solidFill>
                <a:latin typeface="Arial" charset="0"/>
                <a:ea typeface="宋体" charset="-122"/>
              </a:rPr>
              <a:t> </a:t>
            </a:r>
            <a:r>
              <a:rPr kumimoji="1" lang="en-US" altLang="zh-CN" b="1" dirty="0">
                <a:solidFill>
                  <a:srgbClr val="0000FF"/>
                </a:solidFill>
                <a:latin typeface="Arial" charset="0"/>
                <a:ea typeface="宋体" charset="-122"/>
              </a:rPr>
              <a:t>9.1 </a:t>
            </a:r>
            <a:r>
              <a:rPr kumimoji="1" lang="zh-CN" altLang="en-US" b="1" dirty="0">
                <a:solidFill>
                  <a:srgbClr val="0000FF"/>
                </a:solidFill>
                <a:latin typeface="Arial" charset="0"/>
                <a:ea typeface="宋体" charset="-122"/>
              </a:rPr>
              <a:t>图的定义和术语（集合与图论）</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9.2 </a:t>
            </a:r>
            <a:r>
              <a:rPr kumimoji="1" lang="zh-CN" altLang="en-US" b="1" dirty="0">
                <a:solidFill>
                  <a:schemeClr val="bg1">
                    <a:lumMod val="65000"/>
                  </a:schemeClr>
                </a:solidFill>
                <a:latin typeface="Arial" charset="0"/>
                <a:ea typeface="宋体" charset="-122"/>
              </a:rPr>
              <a:t>图的存储结构</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9.3 </a:t>
            </a:r>
            <a:r>
              <a:rPr kumimoji="1" lang="zh-CN" altLang="en-US" b="1" dirty="0">
                <a:solidFill>
                  <a:schemeClr val="bg1">
                    <a:lumMod val="65000"/>
                  </a:schemeClr>
                </a:solidFill>
                <a:latin typeface="Arial" charset="0"/>
                <a:ea typeface="宋体" charset="-122"/>
              </a:rPr>
              <a:t>图的遍历</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9.4 </a:t>
            </a:r>
            <a:r>
              <a:rPr kumimoji="1" lang="zh-CN" altLang="en-US" b="1" dirty="0">
                <a:solidFill>
                  <a:schemeClr val="bg1">
                    <a:lumMod val="65000"/>
                  </a:schemeClr>
                </a:solidFill>
                <a:latin typeface="Arial" charset="0"/>
                <a:ea typeface="宋体" charset="-122"/>
              </a:rPr>
              <a:t>有向无环图的应用</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9.5 </a:t>
            </a:r>
            <a:r>
              <a:rPr kumimoji="1" lang="zh-CN" altLang="en-US" b="1" dirty="0">
                <a:solidFill>
                  <a:schemeClr val="bg1">
                    <a:lumMod val="65000"/>
                  </a:schemeClr>
                </a:solidFill>
                <a:latin typeface="Arial" charset="0"/>
                <a:ea typeface="宋体" charset="-122"/>
              </a:rPr>
              <a:t>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28E46EB7-FA4B-4537-81FB-CED74D6582E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202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9.3.1   </a:t>
            </a:r>
            <a:r>
              <a:rPr kumimoji="1" lang="zh-CN" altLang="en-US" b="1" dirty="0">
                <a:solidFill>
                  <a:srgbClr val="0000FF"/>
                </a:solidFill>
                <a:latin typeface="Arial" charset="0"/>
                <a:ea typeface="宋体" charset="-122"/>
              </a:rPr>
              <a:t>深度优先搜索</a:t>
            </a:r>
          </a:p>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DFS ( Depth First Search )</a:t>
            </a:r>
          </a:p>
          <a:p>
            <a:pPr marL="457200" lvl="0" indent="-45720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9.3.2    </a:t>
            </a:r>
            <a:r>
              <a:rPr kumimoji="1" lang="zh-CN" altLang="en-US" b="1" dirty="0">
                <a:solidFill>
                  <a:schemeClr val="bg1">
                    <a:lumMod val="65000"/>
                  </a:schemeClr>
                </a:solidFill>
                <a:latin typeface="Arial" charset="0"/>
                <a:ea typeface="宋体" charset="-122"/>
              </a:rPr>
              <a:t>广度优先搜索</a:t>
            </a:r>
          </a:p>
          <a:p>
            <a:pPr marL="457200" lvl="0" indent="-45720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BFS ( Breadth First Search )</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  </a:t>
            </a:r>
            <a:r>
              <a:rPr kumimoji="1" lang="zh-CN" altLang="en-US" sz="3200" b="1" dirty="0">
                <a:latin typeface="Arial" charset="0"/>
                <a:ea typeface="宋体" charset="-122"/>
                <a:cs typeface="+mn-cs"/>
              </a:rPr>
              <a:t>图的遍历</a:t>
            </a:r>
          </a:p>
        </p:txBody>
      </p:sp>
      <p:sp>
        <p:nvSpPr>
          <p:cNvPr id="4" name="日期占位符 3"/>
          <p:cNvSpPr>
            <a:spLocks noGrp="1"/>
          </p:cNvSpPr>
          <p:nvPr>
            <p:ph type="dt" sz="half" idx="4294967295"/>
          </p:nvPr>
        </p:nvSpPr>
        <p:spPr>
          <a:xfrm>
            <a:off x="0" y="6356350"/>
            <a:ext cx="2133600" cy="365125"/>
          </a:xfrm>
        </p:spPr>
        <p:txBody>
          <a:bodyPr/>
          <a:lstStyle/>
          <a:p>
            <a:fld id="{497C2848-07BB-4979-97AB-97ADA6BB8B9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42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12926" y="1526232"/>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算法的基本思想</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(Depth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7E724E54-EEE1-4146-8007-F34AD7F4EF37}"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 Box 6"/>
          <p:cNvSpPr txBox="1">
            <a:spLocks noChangeArrowheads="1"/>
          </p:cNvSpPr>
          <p:nvPr/>
        </p:nvSpPr>
        <p:spPr bwMode="auto">
          <a:xfrm>
            <a:off x="142875" y="2266805"/>
            <a:ext cx="8858250" cy="2849563"/>
          </a:xfrm>
          <a:prstGeom prst="rect">
            <a:avLst/>
          </a:prstGeom>
          <a:noFill/>
          <a:ln w="9525">
            <a:solidFill>
              <a:srgbClr val="0000FF"/>
            </a:solidFill>
            <a:miter lim="800000"/>
            <a:headEnd/>
            <a:tailEnd/>
          </a:ln>
        </p:spPr>
        <p:txBody>
          <a:bodyPr>
            <a:spAutoFit/>
          </a:bodyPr>
          <a:lstStyle/>
          <a:p>
            <a:pPr algn="just" fontAlgn="base">
              <a:lnSpc>
                <a:spcPct val="150000"/>
              </a:lnSpc>
              <a:spcBef>
                <a:spcPct val="20000"/>
              </a:spcBef>
              <a:spcAft>
                <a:spcPct val="0"/>
              </a:spcAft>
            </a:pPr>
            <a:r>
              <a:rPr kumimoji="1" lang="en-US" altLang="zh-CN" sz="2800" b="1" dirty="0">
                <a:solidFill>
                  <a:srgbClr val="000000"/>
                </a:solidFill>
                <a:latin typeface="Times New Roman" pitchFamily="18" charset="0"/>
              </a:rPr>
              <a:t>(1)</a:t>
            </a:r>
            <a:r>
              <a:rPr kumimoji="1" lang="zh-CN" altLang="en-US" sz="2800" b="1" dirty="0">
                <a:solidFill>
                  <a:srgbClr val="000000"/>
                </a:solidFill>
                <a:latin typeface="Times New Roman" pitchFamily="18" charset="0"/>
              </a:rPr>
              <a:t>首先访问图中某一个顶点</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a:t>
            </a:r>
            <a:r>
              <a:rPr kumimoji="1" lang="zh-CN" altLang="en-US" sz="2800" b="1" dirty="0">
                <a:solidFill>
                  <a:srgbClr val="003366"/>
                </a:solidFill>
                <a:latin typeface="Times New Roman" pitchFamily="18" charset="0"/>
              </a:rPr>
              <a:t>，</a:t>
            </a:r>
            <a:r>
              <a:rPr kumimoji="1" lang="zh-CN" altLang="en-US" sz="2800" b="1" dirty="0">
                <a:solidFill>
                  <a:srgbClr val="000000"/>
                </a:solidFill>
                <a:latin typeface="Times New Roman" pitchFamily="18" charset="0"/>
              </a:rPr>
              <a:t>以该顶点为</a:t>
            </a:r>
            <a:r>
              <a:rPr kumimoji="1" lang="zh-CN" altLang="en-US" sz="2800" b="1" dirty="0">
                <a:solidFill>
                  <a:srgbClr val="0000FF"/>
                </a:solidFill>
                <a:latin typeface="Times New Roman" pitchFamily="18" charset="0"/>
              </a:rPr>
              <a:t>出发点</a:t>
            </a:r>
            <a:r>
              <a:rPr kumimoji="1" lang="zh-CN" altLang="en-US" sz="2800" b="1" dirty="0">
                <a:solidFill>
                  <a:srgbClr val="003366"/>
                </a:solidFill>
                <a:latin typeface="Times New Roman" pitchFamily="18" charset="0"/>
              </a:rPr>
              <a:t>；</a:t>
            </a:r>
          </a:p>
          <a:p>
            <a:pPr algn="just" fontAlgn="base">
              <a:lnSpc>
                <a:spcPct val="150000"/>
              </a:lnSpc>
              <a:spcBef>
                <a:spcPct val="20000"/>
              </a:spcBef>
              <a:spcAft>
                <a:spcPct val="0"/>
              </a:spcAft>
            </a:pPr>
            <a:r>
              <a:rPr kumimoji="1" lang="en-US" altLang="zh-CN" sz="2800" b="1" dirty="0">
                <a:solidFill>
                  <a:srgbClr val="000000"/>
                </a:solidFill>
                <a:latin typeface="Times New Roman" pitchFamily="18" charset="0"/>
              </a:rPr>
              <a:t>(2)</a:t>
            </a:r>
            <a:r>
              <a:rPr kumimoji="1" lang="zh-CN" altLang="en-US" sz="2800" b="1" dirty="0">
                <a:solidFill>
                  <a:srgbClr val="000000"/>
                </a:solidFill>
                <a:latin typeface="Times New Roman" pitchFamily="18" charset="0"/>
              </a:rPr>
              <a:t>任选一个与顶点</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a:t>
            </a:r>
            <a:r>
              <a:rPr kumimoji="1" lang="zh-CN" altLang="en-US" sz="2800" b="1" dirty="0">
                <a:solidFill>
                  <a:srgbClr val="0000FF"/>
                </a:solidFill>
                <a:latin typeface="Times New Roman" pitchFamily="18" charset="0"/>
              </a:rPr>
              <a:t>邻接</a:t>
            </a:r>
            <a:r>
              <a:rPr kumimoji="1" lang="zh-CN" altLang="en-US" sz="2800" b="1" dirty="0">
                <a:solidFill>
                  <a:srgbClr val="000000"/>
                </a:solidFill>
                <a:latin typeface="Times New Roman" pitchFamily="18" charset="0"/>
              </a:rPr>
              <a:t>的</a:t>
            </a:r>
            <a:r>
              <a:rPr kumimoji="1" lang="zh-CN" altLang="en-US" sz="2800" b="1" dirty="0">
                <a:solidFill>
                  <a:srgbClr val="0000FF"/>
                </a:solidFill>
                <a:latin typeface="Times New Roman" pitchFamily="18" charset="0"/>
              </a:rPr>
              <a:t>未被访问</a:t>
            </a:r>
            <a:r>
              <a:rPr kumimoji="1" lang="zh-CN" altLang="en-US" sz="2800" b="1" dirty="0">
                <a:solidFill>
                  <a:srgbClr val="000000"/>
                </a:solidFill>
                <a:latin typeface="Times New Roman" pitchFamily="18" charset="0"/>
              </a:rPr>
              <a:t>的顶点</a:t>
            </a:r>
            <a:r>
              <a:rPr kumimoji="1" lang="en-US" altLang="zh-CN" sz="2800" b="1" dirty="0" err="1">
                <a:solidFill>
                  <a:srgbClr val="0000FF"/>
                </a:solidFill>
                <a:latin typeface="Times New Roman" pitchFamily="18" charset="0"/>
              </a:rPr>
              <a:t>V</a:t>
            </a:r>
            <a:r>
              <a:rPr kumimoji="1" lang="en-US" altLang="zh-CN" sz="2800" b="1" baseline="-25000" dirty="0" err="1">
                <a:solidFill>
                  <a:srgbClr val="0000FF"/>
                </a:solidFill>
                <a:latin typeface="Times New Roman" pitchFamily="18" charset="0"/>
              </a:rPr>
              <a:t>j</a:t>
            </a:r>
            <a:r>
              <a:rPr kumimoji="1" lang="zh-CN" altLang="en-US" sz="2800" b="1" dirty="0">
                <a:solidFill>
                  <a:srgbClr val="003366"/>
                </a:solidFill>
                <a:latin typeface="Times New Roman" pitchFamily="18" charset="0"/>
              </a:rPr>
              <a:t>；</a:t>
            </a:r>
            <a:r>
              <a:rPr kumimoji="1" lang="zh-CN" altLang="en-US" sz="2800" b="1" dirty="0">
                <a:solidFill>
                  <a:srgbClr val="000000"/>
                </a:solidFill>
                <a:latin typeface="Times New Roman" pitchFamily="18" charset="0"/>
              </a:rPr>
              <a:t>访问</a:t>
            </a:r>
            <a:r>
              <a:rPr kumimoji="1" lang="en-US" altLang="zh-CN" sz="2800" b="1" dirty="0" err="1">
                <a:solidFill>
                  <a:srgbClr val="0000FF"/>
                </a:solidFill>
                <a:latin typeface="Times New Roman" pitchFamily="18" charset="0"/>
              </a:rPr>
              <a:t>V</a:t>
            </a:r>
            <a:r>
              <a:rPr kumimoji="1" lang="en-US" altLang="zh-CN" sz="2800" b="1" baseline="-25000" dirty="0" err="1">
                <a:solidFill>
                  <a:srgbClr val="0000FF"/>
                </a:solidFill>
                <a:latin typeface="Times New Roman" pitchFamily="18" charset="0"/>
              </a:rPr>
              <a:t>j</a:t>
            </a:r>
            <a:r>
              <a:rPr kumimoji="1" lang="en-US" altLang="zh-CN" sz="2800" b="1" dirty="0">
                <a:solidFill>
                  <a:srgbClr val="0000FF"/>
                </a:solidFill>
                <a:latin typeface="Times New Roman" pitchFamily="18" charset="0"/>
              </a:rPr>
              <a:t>;</a:t>
            </a:r>
          </a:p>
          <a:p>
            <a:pPr algn="just" fontAlgn="base">
              <a:lnSpc>
                <a:spcPct val="150000"/>
              </a:lnSpc>
              <a:spcBef>
                <a:spcPct val="20000"/>
              </a:spcBef>
              <a:spcAft>
                <a:spcPct val="0"/>
              </a:spcAft>
            </a:pPr>
            <a:r>
              <a:rPr kumimoji="1" lang="en-US" altLang="zh-CN" sz="2800" b="1" dirty="0">
                <a:solidFill>
                  <a:srgbClr val="000000"/>
                </a:solidFill>
                <a:latin typeface="Times New Roman" pitchFamily="18" charset="0"/>
              </a:rPr>
              <a:t>(3)</a:t>
            </a:r>
            <a:r>
              <a:rPr kumimoji="1" lang="zh-CN" altLang="en-US" sz="2800" b="1" dirty="0">
                <a:solidFill>
                  <a:srgbClr val="000000"/>
                </a:solidFill>
                <a:latin typeface="Times New Roman" pitchFamily="18" charset="0"/>
              </a:rPr>
              <a:t>以</a:t>
            </a:r>
            <a:r>
              <a:rPr kumimoji="1" lang="en-US" altLang="zh-CN" sz="2800" b="1" dirty="0" err="1">
                <a:solidFill>
                  <a:srgbClr val="0000FF"/>
                </a:solidFill>
                <a:latin typeface="Times New Roman" pitchFamily="18" charset="0"/>
              </a:rPr>
              <a:t>V</a:t>
            </a:r>
            <a:r>
              <a:rPr kumimoji="1" lang="en-US" altLang="zh-CN" sz="2800" b="1" baseline="-25000" dirty="0" err="1">
                <a:solidFill>
                  <a:srgbClr val="0000FF"/>
                </a:solidFill>
                <a:latin typeface="Times New Roman" pitchFamily="18" charset="0"/>
              </a:rPr>
              <a:t>j</a:t>
            </a:r>
            <a:r>
              <a:rPr kumimoji="1" lang="zh-CN" altLang="en-US" sz="2800" b="1" dirty="0">
                <a:solidFill>
                  <a:srgbClr val="0000FF"/>
                </a:solidFill>
                <a:latin typeface="Times New Roman" pitchFamily="18" charset="0"/>
              </a:rPr>
              <a:t>为新的出发点</a:t>
            </a:r>
            <a:r>
              <a:rPr kumimoji="1" lang="zh-CN" altLang="en-US" sz="2800" b="1" dirty="0">
                <a:solidFill>
                  <a:srgbClr val="000000"/>
                </a:solidFill>
                <a:latin typeface="Times New Roman" pitchFamily="18" charset="0"/>
              </a:rPr>
              <a:t>继续进行深度优先搜索，直至图中所有</a:t>
            </a:r>
            <a:r>
              <a:rPr kumimoji="1" lang="zh-CN" altLang="en-US" sz="2800" b="1" dirty="0">
                <a:solidFill>
                  <a:srgbClr val="0000FF"/>
                </a:solidFill>
                <a:latin typeface="Times New Roman" pitchFamily="18" charset="0"/>
              </a:rPr>
              <a:t>和</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a:t>
            </a:r>
            <a:r>
              <a:rPr kumimoji="1" lang="zh-CN" altLang="en-US" sz="2800" b="1" dirty="0">
                <a:solidFill>
                  <a:srgbClr val="0000FF"/>
                </a:solidFill>
                <a:latin typeface="Times New Roman" pitchFamily="18" charset="0"/>
              </a:rPr>
              <a:t>有路径的顶点均被访问到</a:t>
            </a:r>
            <a:r>
              <a:rPr kumimoji="1" lang="zh-CN" altLang="en-US" sz="2800" b="1" dirty="0">
                <a:solidFill>
                  <a:srgbClr val="003366"/>
                </a:solidFill>
                <a:latin typeface="Times New Roman" pitchFamily="18" charset="0"/>
              </a:rPr>
              <a:t>。    </a:t>
            </a:r>
            <a:endParaRPr kumimoji="1" lang="zh-CN" altLang="en-US" sz="2800" b="1" dirty="0">
              <a:solidFill>
                <a:srgbClr val="0000FF"/>
              </a:solidFill>
              <a:latin typeface="Times New Roman" pitchFamily="18" charset="0"/>
            </a:endParaRPr>
          </a:p>
        </p:txBody>
      </p:sp>
      <p:sp>
        <p:nvSpPr>
          <p:cNvPr id="13" name="Text Box 103">
            <a:extLst>
              <a:ext uri="{FF2B5EF4-FFF2-40B4-BE49-F238E27FC236}">
                <a16:creationId xmlns:a16="http://schemas.microsoft.com/office/drawing/2014/main" id="{F0D839DA-C8DB-2449-A652-F49FB0CE192B}"/>
              </a:ext>
            </a:extLst>
          </p:cNvPr>
          <p:cNvSpPr txBox="1">
            <a:spLocks noChangeArrowheads="1"/>
          </p:cNvSpPr>
          <p:nvPr/>
        </p:nvSpPr>
        <p:spPr bwMode="auto">
          <a:xfrm>
            <a:off x="457200" y="1134968"/>
            <a:ext cx="3738061" cy="461665"/>
          </a:xfrm>
          <a:prstGeom prst="rect">
            <a:avLst/>
          </a:prstGeom>
          <a:solidFill>
            <a:srgbClr val="FFFFFF"/>
          </a:solidFill>
          <a:ln w="25400" cap="flat" cmpd="sng" algn="ctr">
            <a:solidFill>
              <a:srgbClr val="009DD9"/>
            </a:solidFill>
            <a:prstDash val="solid"/>
          </a:ln>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en-CN" altLang="zh-CN" sz="24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DFS</a:t>
            </a:r>
            <a:r>
              <a:rPr lang="zh-CN" altLang="en-US" sz="2400" kern="0" dirty="0">
                <a:solidFill>
                  <a:srgbClr val="FF0000"/>
                </a:solidFill>
              </a:rPr>
              <a:t>类似于树的先根遍历</a:t>
            </a:r>
            <a:endParaRPr kumimoji="1" lang="en-US" altLang="zh-CN" sz="24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706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(Depth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A693EB8B-89BE-4CAE-8E33-10D9313623B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2"/>
          <p:cNvGrpSpPr>
            <a:grpSpLocks/>
          </p:cNvGrpSpPr>
          <p:nvPr/>
        </p:nvGrpSpPr>
        <p:grpSpPr bwMode="auto">
          <a:xfrm>
            <a:off x="6529388" y="2671763"/>
            <a:ext cx="647700" cy="466725"/>
            <a:chOff x="2928" y="3312"/>
            <a:chExt cx="408" cy="294"/>
          </a:xfrm>
        </p:grpSpPr>
        <p:sp>
          <p:nvSpPr>
            <p:cNvPr id="14" name="Oval 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Text Box 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sp>
        <p:nvSpPr>
          <p:cNvPr id="16" name="Line 5"/>
          <p:cNvSpPr>
            <a:spLocks noChangeShapeType="1"/>
          </p:cNvSpPr>
          <p:nvPr/>
        </p:nvSpPr>
        <p:spPr bwMode="auto">
          <a:xfrm flipV="1">
            <a:off x="5057775" y="3511550"/>
            <a:ext cx="482600" cy="346075"/>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7" name="Line 6"/>
          <p:cNvSpPr>
            <a:spLocks noChangeShapeType="1"/>
          </p:cNvSpPr>
          <p:nvPr/>
        </p:nvSpPr>
        <p:spPr bwMode="auto">
          <a:xfrm flipV="1">
            <a:off x="5889625" y="2917825"/>
            <a:ext cx="711200" cy="373063"/>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8" name="Line 7"/>
          <p:cNvSpPr>
            <a:spLocks noChangeShapeType="1"/>
          </p:cNvSpPr>
          <p:nvPr/>
        </p:nvSpPr>
        <p:spPr bwMode="auto">
          <a:xfrm>
            <a:off x="5926138" y="3511550"/>
            <a:ext cx="481012" cy="346075"/>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9" name="Line 8"/>
          <p:cNvSpPr>
            <a:spLocks noChangeShapeType="1"/>
          </p:cNvSpPr>
          <p:nvPr/>
        </p:nvSpPr>
        <p:spPr bwMode="auto">
          <a:xfrm>
            <a:off x="7083425" y="2917825"/>
            <a:ext cx="819150" cy="395288"/>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0" name="Line 9"/>
          <p:cNvSpPr>
            <a:spLocks noChangeShapeType="1"/>
          </p:cNvSpPr>
          <p:nvPr/>
        </p:nvSpPr>
        <p:spPr bwMode="auto">
          <a:xfrm>
            <a:off x="8242300" y="3560763"/>
            <a:ext cx="336550" cy="246062"/>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1" name="Line 10"/>
          <p:cNvSpPr>
            <a:spLocks noChangeShapeType="1"/>
          </p:cNvSpPr>
          <p:nvPr/>
        </p:nvSpPr>
        <p:spPr bwMode="auto">
          <a:xfrm flipV="1">
            <a:off x="7662863" y="3560763"/>
            <a:ext cx="288925" cy="296862"/>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2" name="Line 11"/>
          <p:cNvSpPr>
            <a:spLocks noChangeShapeType="1"/>
          </p:cNvSpPr>
          <p:nvPr/>
        </p:nvSpPr>
        <p:spPr bwMode="auto">
          <a:xfrm flipV="1">
            <a:off x="7759700" y="4005263"/>
            <a:ext cx="652463" cy="0"/>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3" name="Line 12"/>
          <p:cNvSpPr>
            <a:spLocks noChangeShapeType="1"/>
          </p:cNvSpPr>
          <p:nvPr/>
        </p:nvSpPr>
        <p:spPr bwMode="auto">
          <a:xfrm flipV="1">
            <a:off x="5926138" y="4154488"/>
            <a:ext cx="530225" cy="395287"/>
          </a:xfrm>
          <a:prstGeom prst="line">
            <a:avLst/>
          </a:prstGeom>
          <a:noFill/>
          <a:ln w="38100">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4" name="Line 13"/>
          <p:cNvSpPr>
            <a:spLocks noChangeShapeType="1"/>
          </p:cNvSpPr>
          <p:nvPr/>
        </p:nvSpPr>
        <p:spPr bwMode="auto">
          <a:xfrm>
            <a:off x="5233988" y="4195763"/>
            <a:ext cx="304800" cy="228600"/>
          </a:xfrm>
          <a:prstGeom prst="line">
            <a:avLst/>
          </a:prstGeom>
          <a:noFill/>
          <a:ln w="38100" cap="rnd">
            <a:solidFill>
              <a:srgbClr val="FF6600"/>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grpSp>
        <p:nvGrpSpPr>
          <p:cNvPr id="25" name="Group 14"/>
          <p:cNvGrpSpPr>
            <a:grpSpLocks/>
          </p:cNvGrpSpPr>
          <p:nvPr/>
        </p:nvGrpSpPr>
        <p:grpSpPr bwMode="auto">
          <a:xfrm>
            <a:off x="5462588" y="4348163"/>
            <a:ext cx="647700" cy="466725"/>
            <a:chOff x="2928" y="3312"/>
            <a:chExt cx="408" cy="294"/>
          </a:xfrm>
        </p:grpSpPr>
        <p:sp>
          <p:nvSpPr>
            <p:cNvPr id="26" name="Oval 15"/>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7" name="Text Box 16"/>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grpSp>
        <p:nvGrpSpPr>
          <p:cNvPr id="28" name="Group 17"/>
          <p:cNvGrpSpPr>
            <a:grpSpLocks/>
          </p:cNvGrpSpPr>
          <p:nvPr/>
        </p:nvGrpSpPr>
        <p:grpSpPr bwMode="auto">
          <a:xfrm>
            <a:off x="8358188" y="3814763"/>
            <a:ext cx="647700" cy="466725"/>
            <a:chOff x="2928" y="3312"/>
            <a:chExt cx="408" cy="294"/>
          </a:xfrm>
        </p:grpSpPr>
        <p:sp>
          <p:nvSpPr>
            <p:cNvPr id="29" name="Oval 18"/>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Text Box 19"/>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p:txBody>
        </p:sp>
      </p:grpSp>
      <p:grpSp>
        <p:nvGrpSpPr>
          <p:cNvPr id="31" name="Group 20"/>
          <p:cNvGrpSpPr>
            <a:grpSpLocks/>
          </p:cNvGrpSpPr>
          <p:nvPr/>
        </p:nvGrpSpPr>
        <p:grpSpPr bwMode="auto">
          <a:xfrm>
            <a:off x="7291388" y="3814763"/>
            <a:ext cx="647700" cy="466725"/>
            <a:chOff x="2928" y="3312"/>
            <a:chExt cx="408" cy="294"/>
          </a:xfrm>
        </p:grpSpPr>
        <p:sp>
          <p:nvSpPr>
            <p:cNvPr id="32" name="Oval 21"/>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Text Box 22"/>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p:txBody>
        </p:sp>
      </p:grpSp>
      <p:grpSp>
        <p:nvGrpSpPr>
          <p:cNvPr id="34" name="Group 23"/>
          <p:cNvGrpSpPr>
            <a:grpSpLocks/>
          </p:cNvGrpSpPr>
          <p:nvPr/>
        </p:nvGrpSpPr>
        <p:grpSpPr bwMode="auto">
          <a:xfrm>
            <a:off x="6224588" y="3814763"/>
            <a:ext cx="647700" cy="466725"/>
            <a:chOff x="2928" y="3312"/>
            <a:chExt cx="408" cy="294"/>
          </a:xfrm>
        </p:grpSpPr>
        <p:sp>
          <p:nvSpPr>
            <p:cNvPr id="35" name="Oval 24"/>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Text Box 25"/>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37" name="Group 26"/>
          <p:cNvGrpSpPr>
            <a:grpSpLocks/>
          </p:cNvGrpSpPr>
          <p:nvPr/>
        </p:nvGrpSpPr>
        <p:grpSpPr bwMode="auto">
          <a:xfrm>
            <a:off x="4700588" y="3814763"/>
            <a:ext cx="647700" cy="466725"/>
            <a:chOff x="2928" y="3312"/>
            <a:chExt cx="408" cy="294"/>
          </a:xfrm>
        </p:grpSpPr>
        <p:sp>
          <p:nvSpPr>
            <p:cNvPr id="38" name="Oval 2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Text Box 28"/>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40" name="Group 29"/>
          <p:cNvGrpSpPr>
            <a:grpSpLocks/>
          </p:cNvGrpSpPr>
          <p:nvPr/>
        </p:nvGrpSpPr>
        <p:grpSpPr bwMode="auto">
          <a:xfrm>
            <a:off x="7748588" y="3205163"/>
            <a:ext cx="647700" cy="466725"/>
            <a:chOff x="2928" y="3312"/>
            <a:chExt cx="408" cy="294"/>
          </a:xfrm>
        </p:grpSpPr>
        <p:sp>
          <p:nvSpPr>
            <p:cNvPr id="41" name="Oval 30"/>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2" name="Text Box 31"/>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43" name="Group 32"/>
          <p:cNvGrpSpPr>
            <a:grpSpLocks/>
          </p:cNvGrpSpPr>
          <p:nvPr/>
        </p:nvGrpSpPr>
        <p:grpSpPr bwMode="auto">
          <a:xfrm>
            <a:off x="5462588" y="3128963"/>
            <a:ext cx="647700" cy="466725"/>
            <a:chOff x="2928" y="3312"/>
            <a:chExt cx="408" cy="294"/>
          </a:xfrm>
        </p:grpSpPr>
        <p:sp>
          <p:nvSpPr>
            <p:cNvPr id="44" name="Oval 3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Text Box 3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sp>
        <p:nvSpPr>
          <p:cNvPr id="46" name="Text Box 36"/>
          <p:cNvSpPr txBox="1">
            <a:spLocks noChangeArrowheads="1"/>
          </p:cNvSpPr>
          <p:nvPr/>
        </p:nvSpPr>
        <p:spPr bwMode="auto">
          <a:xfrm>
            <a:off x="-292100" y="1718351"/>
            <a:ext cx="9144000" cy="457200"/>
          </a:xfrm>
          <a:prstGeom prst="rect">
            <a:avLst/>
          </a:prstGeom>
          <a:noFill/>
          <a:ln w="12700" cap="rnd">
            <a:noFill/>
            <a:miter lim="800000"/>
            <a:headEnd/>
            <a:tailEnd/>
          </a:ln>
        </p:spPr>
        <p:txBody>
          <a:bodyPr>
            <a:spAutoFit/>
          </a:bodyPr>
          <a:lstStyle/>
          <a:p>
            <a:pPr fontAlgn="base">
              <a:spcBef>
                <a:spcPct val="20000"/>
              </a:spcBef>
              <a:spcAft>
                <a:spcPct val="0"/>
              </a:spcAft>
            </a:pPr>
            <a:r>
              <a:rPr kumimoji="1" lang="en-US" altLang="zh-CN" sz="2000" b="1">
                <a:solidFill>
                  <a:srgbClr val="000000"/>
                </a:solidFill>
                <a:latin typeface="宋体" charset="-122"/>
              </a:rPr>
              <a:t>             </a:t>
            </a:r>
            <a:r>
              <a:rPr kumimoji="1" lang="en-US" altLang="zh-CN" sz="2400" b="1">
                <a:solidFill>
                  <a:srgbClr val="000000"/>
                </a:solidFill>
                <a:latin typeface="宋体" charset="-122"/>
              </a:rPr>
              <a:t>V0,V1,V3,V7,V4,V2,V5,V6,     </a:t>
            </a:r>
          </a:p>
        </p:txBody>
      </p:sp>
      <p:sp>
        <p:nvSpPr>
          <p:cNvPr id="47" name="AutoShape 37"/>
          <p:cNvSpPr>
            <a:spLocks noChangeArrowheads="1"/>
          </p:cNvSpPr>
          <p:nvPr/>
        </p:nvSpPr>
        <p:spPr bwMode="auto">
          <a:xfrm>
            <a:off x="185738" y="4310063"/>
            <a:ext cx="5010150" cy="1905000"/>
          </a:xfrm>
          <a:prstGeom prst="star32">
            <a:avLst>
              <a:gd name="adj" fmla="val 41667"/>
            </a:avLst>
          </a:prstGeom>
          <a:solidFill>
            <a:srgbClr val="DBF5F9">
              <a:lumMod val="90000"/>
            </a:srgbClr>
          </a:solidFill>
          <a:ln w="12700" cap="rnd">
            <a:noFill/>
            <a:miter lim="800000"/>
            <a:headEnd/>
            <a:tailEnd/>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2400" b="0" i="0" u="none" strike="noStrike" kern="0" cap="none" spc="0" normalizeH="0" baseline="0" noProof="0" dirty="0">
              <a:ln>
                <a:noFill/>
              </a:ln>
              <a:solidFill>
                <a:srgbClr val="DBF5F9"/>
              </a:solidFill>
              <a:effectLst/>
              <a:uLnTx/>
              <a:uFillTx/>
              <a:latin typeface="隶书" pitchFamily="49"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隶书" pitchFamily="49" charset="-122"/>
              </a:rPr>
              <a:t>由于没有规定</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隶书" pitchFamily="49" charset="-122"/>
              </a:rPr>
              <a:t>访问邻接点的顺序，</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黑体" pitchFamily="2" charset="-122"/>
              </a:rPr>
              <a:t>深度优先序列不是唯一的</a:t>
            </a:r>
          </a:p>
          <a:p>
            <a:pPr marL="0" marR="0" lvl="0" indent="0" defTabSz="914400" eaLnBrk="0" fontAlgn="base" latinLnBrk="0" hangingPunct="0">
              <a:lnSpc>
                <a:spcPct val="100000"/>
              </a:lnSpc>
              <a:spcBef>
                <a:spcPct val="0"/>
              </a:spcBef>
              <a:spcAft>
                <a:spcPct val="0"/>
              </a:spcAft>
              <a:buClrTx/>
              <a:buSzTx/>
              <a:buFontTx/>
              <a:buNone/>
              <a:tabLst/>
              <a:defRPr/>
            </a:pPr>
            <a:endParaRPr kumimoji="1" lang="en-US" altLang="zh-CN" sz="3600" b="1" i="0" u="none" strike="noStrike" kern="0" cap="none" spc="0" normalizeH="0" baseline="0" noProof="0" dirty="0">
              <a:ln>
                <a:noFill/>
              </a:ln>
              <a:solidFill>
                <a:srgbClr val="000000"/>
              </a:solidFill>
              <a:effectLst/>
              <a:uLnTx/>
              <a:uFillTx/>
              <a:latin typeface="隶书" pitchFamily="49" charset="-122"/>
              <a:ea typeface="隶书" pitchFamily="49" charset="-122"/>
            </a:endParaRPr>
          </a:p>
        </p:txBody>
      </p:sp>
      <p:sp>
        <p:nvSpPr>
          <p:cNvPr id="48" name="Line 38"/>
          <p:cNvSpPr>
            <a:spLocks noChangeShapeType="1"/>
          </p:cNvSpPr>
          <p:nvPr/>
        </p:nvSpPr>
        <p:spPr bwMode="auto">
          <a:xfrm flipH="1">
            <a:off x="5843588" y="2824163"/>
            <a:ext cx="633412" cy="30480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9" name="Line 39"/>
          <p:cNvSpPr>
            <a:spLocks noChangeShapeType="1"/>
          </p:cNvSpPr>
          <p:nvPr/>
        </p:nvSpPr>
        <p:spPr bwMode="auto">
          <a:xfrm flipH="1">
            <a:off x="4929188" y="3433763"/>
            <a:ext cx="492125" cy="30480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Line 40"/>
          <p:cNvSpPr>
            <a:spLocks noChangeShapeType="1"/>
          </p:cNvSpPr>
          <p:nvPr/>
        </p:nvSpPr>
        <p:spPr bwMode="auto">
          <a:xfrm flipH="1">
            <a:off x="7596188" y="3509963"/>
            <a:ext cx="280987" cy="30480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Line 41"/>
          <p:cNvSpPr>
            <a:spLocks noChangeShapeType="1"/>
          </p:cNvSpPr>
          <p:nvPr/>
        </p:nvSpPr>
        <p:spPr bwMode="auto">
          <a:xfrm>
            <a:off x="7251700" y="2824163"/>
            <a:ext cx="703263" cy="38100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2" name="Line 42"/>
          <p:cNvSpPr>
            <a:spLocks noChangeShapeType="1"/>
          </p:cNvSpPr>
          <p:nvPr/>
        </p:nvSpPr>
        <p:spPr bwMode="auto">
          <a:xfrm>
            <a:off x="5081588" y="4271963"/>
            <a:ext cx="457200" cy="38100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3" name="Line 43"/>
          <p:cNvSpPr>
            <a:spLocks noChangeShapeType="1"/>
          </p:cNvSpPr>
          <p:nvPr/>
        </p:nvSpPr>
        <p:spPr bwMode="auto">
          <a:xfrm>
            <a:off x="7824788" y="4119563"/>
            <a:ext cx="563562" cy="0"/>
          </a:xfrm>
          <a:prstGeom prst="line">
            <a:avLst/>
          </a:prstGeom>
          <a:noFill/>
          <a:ln w="28575" cap="rnd">
            <a:solidFill>
              <a:srgbClr val="0F6FC6"/>
            </a:solidFill>
            <a:round/>
            <a:headEnd/>
            <a:tailEnd type="triangle" w="med" len="lg"/>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4" name="Oval 45"/>
          <p:cNvSpPr>
            <a:spLocks noChangeArrowheads="1"/>
          </p:cNvSpPr>
          <p:nvPr/>
        </p:nvSpPr>
        <p:spPr bwMode="auto">
          <a:xfrm>
            <a:off x="155575" y="1242101"/>
            <a:ext cx="1143000" cy="381000"/>
          </a:xfrm>
          <a:prstGeom prst="ellipse">
            <a:avLst/>
          </a:prstGeom>
          <a:gradFill rotWithShape="0">
            <a:gsLst>
              <a:gs pos="0">
                <a:srgbClr val="65A865"/>
              </a:gs>
              <a:gs pos="50000">
                <a:srgbClr val="99FF99"/>
              </a:gs>
              <a:gs pos="100000">
                <a:srgbClr val="65A865"/>
              </a:gs>
            </a:gsLst>
            <a:lin ang="18900000" scaled="1"/>
          </a:gradFill>
          <a:ln w="9525">
            <a:solidFill>
              <a:srgbClr val="CCFFCC"/>
            </a:solidFill>
            <a:round/>
            <a:headEnd/>
            <a:tailEnd/>
          </a:ln>
        </p:spPr>
        <p:txBody>
          <a:bodyPr wrap="none" anchor="ctr"/>
          <a:lstStyle/>
          <a:p>
            <a:pPr fontAlgn="base">
              <a:spcBef>
                <a:spcPct val="0"/>
              </a:spcBef>
              <a:spcAft>
                <a:spcPct val="0"/>
              </a:spcAft>
            </a:pPr>
            <a:r>
              <a:rPr kumimoji="1" lang="zh-CN" altLang="en-US" sz="2600" b="1">
                <a:solidFill>
                  <a:srgbClr val="000000"/>
                </a:solidFill>
                <a:latin typeface="Times New Roman" pitchFamily="18" charset="0"/>
              </a:rPr>
              <a:t>例</a:t>
            </a:r>
          </a:p>
        </p:txBody>
      </p:sp>
      <p:sp>
        <p:nvSpPr>
          <p:cNvPr id="55" name="Text Box 46"/>
          <p:cNvSpPr txBox="1">
            <a:spLocks noChangeArrowheads="1"/>
          </p:cNvSpPr>
          <p:nvPr/>
        </p:nvSpPr>
        <p:spPr bwMode="auto">
          <a:xfrm>
            <a:off x="1231900" y="1261151"/>
            <a:ext cx="5368925" cy="457200"/>
          </a:xfrm>
          <a:prstGeom prst="rect">
            <a:avLst/>
          </a:prstGeom>
          <a:noFill/>
          <a:ln w="9525">
            <a:noFill/>
            <a:miter lim="800000"/>
            <a:headEnd/>
            <a:tailEnd/>
          </a:ln>
        </p:spPr>
        <p:txBody>
          <a:bodyPr>
            <a:spAutoFit/>
          </a:bodyPr>
          <a:lstStyle/>
          <a:p>
            <a:pPr fontAlgn="base">
              <a:spcBef>
                <a:spcPct val="20000"/>
              </a:spcBef>
              <a:spcAft>
                <a:spcPct val="0"/>
              </a:spcAft>
            </a:pPr>
            <a:r>
              <a:rPr kumimoji="1" lang="zh-CN" altLang="en-US" sz="2400" b="1" dirty="0">
                <a:solidFill>
                  <a:srgbClr val="000000"/>
                </a:solidFill>
                <a:latin typeface="宋体" charset="-122"/>
              </a:rPr>
              <a:t>求图</a:t>
            </a:r>
            <a:r>
              <a:rPr kumimoji="1" lang="en-US" altLang="zh-CN" sz="2400" b="1" dirty="0">
                <a:solidFill>
                  <a:srgbClr val="000000"/>
                </a:solidFill>
                <a:latin typeface="宋体" charset="-122"/>
              </a:rPr>
              <a:t>G</a:t>
            </a:r>
            <a:r>
              <a:rPr kumimoji="1" lang="zh-CN" altLang="en-US" sz="2400" b="1" dirty="0">
                <a:solidFill>
                  <a:srgbClr val="000000"/>
                </a:solidFill>
                <a:latin typeface="宋体" charset="-122"/>
              </a:rPr>
              <a:t>以</a:t>
            </a:r>
            <a:r>
              <a:rPr kumimoji="1" lang="en-US" altLang="zh-CN" sz="2400" b="1" dirty="0">
                <a:solidFill>
                  <a:srgbClr val="000000"/>
                </a:solidFill>
                <a:latin typeface="宋体" charset="-122"/>
              </a:rPr>
              <a:t>V0</a:t>
            </a:r>
            <a:r>
              <a:rPr kumimoji="1" lang="zh-CN" altLang="en-US" sz="2400" b="1" dirty="0">
                <a:solidFill>
                  <a:srgbClr val="000000"/>
                </a:solidFill>
                <a:latin typeface="宋体" charset="-122"/>
              </a:rPr>
              <a:t>起点的的深度优先序列</a:t>
            </a:r>
            <a:r>
              <a:rPr kumimoji="1" lang="zh-CN" altLang="en-US" sz="2000" b="1" dirty="0">
                <a:solidFill>
                  <a:srgbClr val="000000"/>
                </a:solidFill>
                <a:latin typeface="宋体" charset="-122"/>
              </a:rPr>
              <a:t>：</a:t>
            </a:r>
            <a:endParaRPr kumimoji="1" lang="zh-CN" altLang="en-US" sz="2400" b="1" dirty="0">
              <a:solidFill>
                <a:srgbClr val="000000"/>
              </a:solidFill>
              <a:latin typeface="Times New Roman" pitchFamily="18" charset="0"/>
            </a:endParaRPr>
          </a:p>
        </p:txBody>
      </p:sp>
      <p:grpSp>
        <p:nvGrpSpPr>
          <p:cNvPr id="56" name="Group 47"/>
          <p:cNvGrpSpPr>
            <a:grpSpLocks/>
          </p:cNvGrpSpPr>
          <p:nvPr/>
        </p:nvGrpSpPr>
        <p:grpSpPr bwMode="auto">
          <a:xfrm>
            <a:off x="6529388" y="2671763"/>
            <a:ext cx="530225" cy="406400"/>
            <a:chOff x="1344" y="2304"/>
            <a:chExt cx="334" cy="256"/>
          </a:xfrm>
        </p:grpSpPr>
        <p:sp>
          <p:nvSpPr>
            <p:cNvPr id="57" name="Oval 48"/>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58" name="Text Box 49"/>
            <p:cNvSpPr txBox="1">
              <a:spLocks noChangeArrowheads="1"/>
            </p:cNvSpPr>
            <p:nvPr/>
          </p:nvSpPr>
          <p:spPr bwMode="auto">
            <a:xfrm>
              <a:off x="1344" y="2304"/>
              <a:ext cx="334" cy="25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V0</a:t>
              </a:r>
            </a:p>
          </p:txBody>
        </p:sp>
      </p:grpSp>
      <p:grpSp>
        <p:nvGrpSpPr>
          <p:cNvPr id="59" name="Group 50"/>
          <p:cNvGrpSpPr>
            <a:grpSpLocks/>
          </p:cNvGrpSpPr>
          <p:nvPr/>
        </p:nvGrpSpPr>
        <p:grpSpPr bwMode="auto">
          <a:xfrm>
            <a:off x="5462588" y="3128963"/>
            <a:ext cx="530225" cy="406400"/>
            <a:chOff x="1344" y="2304"/>
            <a:chExt cx="334" cy="256"/>
          </a:xfrm>
        </p:grpSpPr>
        <p:sp>
          <p:nvSpPr>
            <p:cNvPr id="60" name="Oval 51"/>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61" name="Text Box 52"/>
            <p:cNvSpPr txBox="1">
              <a:spLocks noChangeArrowheads="1"/>
            </p:cNvSpPr>
            <p:nvPr/>
          </p:nvSpPr>
          <p:spPr bwMode="auto">
            <a:xfrm>
              <a:off x="1344" y="2304"/>
              <a:ext cx="334" cy="25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V1</a:t>
              </a:r>
            </a:p>
          </p:txBody>
        </p:sp>
      </p:grpSp>
      <p:grpSp>
        <p:nvGrpSpPr>
          <p:cNvPr id="62" name="Group 53"/>
          <p:cNvGrpSpPr>
            <a:grpSpLocks/>
          </p:cNvGrpSpPr>
          <p:nvPr/>
        </p:nvGrpSpPr>
        <p:grpSpPr bwMode="auto">
          <a:xfrm>
            <a:off x="4776788" y="3814763"/>
            <a:ext cx="530225" cy="406400"/>
            <a:chOff x="1344" y="2304"/>
            <a:chExt cx="334" cy="256"/>
          </a:xfrm>
        </p:grpSpPr>
        <p:sp>
          <p:nvSpPr>
            <p:cNvPr id="63" name="Oval 54"/>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64" name="Text Box 55"/>
            <p:cNvSpPr txBox="1">
              <a:spLocks noChangeArrowheads="1"/>
            </p:cNvSpPr>
            <p:nvPr/>
          </p:nvSpPr>
          <p:spPr bwMode="auto">
            <a:xfrm>
              <a:off x="1344" y="2304"/>
              <a:ext cx="334" cy="25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V3</a:t>
              </a:r>
            </a:p>
          </p:txBody>
        </p:sp>
      </p:grpSp>
      <p:grpSp>
        <p:nvGrpSpPr>
          <p:cNvPr id="65" name="Group 56"/>
          <p:cNvGrpSpPr>
            <a:grpSpLocks/>
          </p:cNvGrpSpPr>
          <p:nvPr/>
        </p:nvGrpSpPr>
        <p:grpSpPr bwMode="auto">
          <a:xfrm>
            <a:off x="7824788" y="3205163"/>
            <a:ext cx="530225" cy="406400"/>
            <a:chOff x="1344" y="2304"/>
            <a:chExt cx="334" cy="256"/>
          </a:xfrm>
        </p:grpSpPr>
        <p:sp>
          <p:nvSpPr>
            <p:cNvPr id="66" name="Oval 57"/>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67" name="Text Box 58"/>
            <p:cNvSpPr txBox="1">
              <a:spLocks noChangeArrowheads="1"/>
            </p:cNvSpPr>
            <p:nvPr/>
          </p:nvSpPr>
          <p:spPr bwMode="auto">
            <a:xfrm>
              <a:off x="1344" y="2304"/>
              <a:ext cx="334" cy="25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V2</a:t>
              </a:r>
            </a:p>
          </p:txBody>
        </p:sp>
      </p:grpSp>
      <p:grpSp>
        <p:nvGrpSpPr>
          <p:cNvPr id="68" name="Group 59"/>
          <p:cNvGrpSpPr>
            <a:grpSpLocks/>
          </p:cNvGrpSpPr>
          <p:nvPr/>
        </p:nvGrpSpPr>
        <p:grpSpPr bwMode="auto">
          <a:xfrm>
            <a:off x="5462588" y="4348163"/>
            <a:ext cx="533400" cy="457200"/>
            <a:chOff x="2016" y="2400"/>
            <a:chExt cx="334" cy="256"/>
          </a:xfrm>
        </p:grpSpPr>
        <p:sp>
          <p:nvSpPr>
            <p:cNvPr id="69" name="Oval 60"/>
            <p:cNvSpPr>
              <a:spLocks noChangeArrowheads="1"/>
            </p:cNvSpPr>
            <p:nvPr/>
          </p:nvSpPr>
          <p:spPr bwMode="auto">
            <a:xfrm>
              <a:off x="2064" y="2400"/>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70" name="Text Box 61"/>
            <p:cNvSpPr txBox="1">
              <a:spLocks noChangeArrowheads="1"/>
            </p:cNvSpPr>
            <p:nvPr/>
          </p:nvSpPr>
          <p:spPr bwMode="auto">
            <a:xfrm>
              <a:off x="2016" y="2400"/>
              <a:ext cx="334" cy="222"/>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V7</a:t>
              </a:r>
            </a:p>
          </p:txBody>
        </p:sp>
      </p:grpSp>
      <p:grpSp>
        <p:nvGrpSpPr>
          <p:cNvPr id="71" name="Group 62"/>
          <p:cNvGrpSpPr>
            <a:grpSpLocks/>
          </p:cNvGrpSpPr>
          <p:nvPr/>
        </p:nvGrpSpPr>
        <p:grpSpPr bwMode="auto">
          <a:xfrm>
            <a:off x="8434388" y="3814763"/>
            <a:ext cx="533400" cy="438150"/>
            <a:chOff x="1344" y="2304"/>
            <a:chExt cx="334" cy="256"/>
          </a:xfrm>
        </p:grpSpPr>
        <p:sp>
          <p:nvSpPr>
            <p:cNvPr id="72" name="Oval 63"/>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73" name="Text Box 64"/>
            <p:cNvSpPr txBox="1">
              <a:spLocks noChangeArrowheads="1"/>
            </p:cNvSpPr>
            <p:nvPr/>
          </p:nvSpPr>
          <p:spPr bwMode="auto">
            <a:xfrm>
              <a:off x="1344" y="2304"/>
              <a:ext cx="334" cy="232"/>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V6</a:t>
              </a:r>
            </a:p>
          </p:txBody>
        </p:sp>
      </p:grpSp>
      <p:grpSp>
        <p:nvGrpSpPr>
          <p:cNvPr id="74" name="Group 65"/>
          <p:cNvGrpSpPr>
            <a:grpSpLocks/>
          </p:cNvGrpSpPr>
          <p:nvPr/>
        </p:nvGrpSpPr>
        <p:grpSpPr bwMode="auto">
          <a:xfrm>
            <a:off x="7291388" y="3814763"/>
            <a:ext cx="530225" cy="406400"/>
            <a:chOff x="1344" y="2304"/>
            <a:chExt cx="334" cy="256"/>
          </a:xfrm>
        </p:grpSpPr>
        <p:sp>
          <p:nvSpPr>
            <p:cNvPr id="75" name="Oval 66"/>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76" name="Text Box 67"/>
            <p:cNvSpPr txBox="1">
              <a:spLocks noChangeArrowheads="1"/>
            </p:cNvSpPr>
            <p:nvPr/>
          </p:nvSpPr>
          <p:spPr bwMode="auto">
            <a:xfrm>
              <a:off x="1344" y="2304"/>
              <a:ext cx="334" cy="25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V5</a:t>
              </a:r>
            </a:p>
          </p:txBody>
        </p:sp>
      </p:grpSp>
      <p:grpSp>
        <p:nvGrpSpPr>
          <p:cNvPr id="77" name="Group 68"/>
          <p:cNvGrpSpPr>
            <a:grpSpLocks/>
          </p:cNvGrpSpPr>
          <p:nvPr/>
        </p:nvGrpSpPr>
        <p:grpSpPr bwMode="auto">
          <a:xfrm>
            <a:off x="6224588" y="3814763"/>
            <a:ext cx="565150" cy="442912"/>
            <a:chOff x="1344" y="2304"/>
            <a:chExt cx="334" cy="256"/>
          </a:xfrm>
        </p:grpSpPr>
        <p:sp>
          <p:nvSpPr>
            <p:cNvPr id="78" name="Oval 69"/>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p:spPr>
          <p:txBody>
            <a:bodyPr wrap="none" anchor="ctr"/>
            <a:lstStyle/>
            <a:p>
              <a:pPr fontAlgn="base">
                <a:spcBef>
                  <a:spcPct val="50000"/>
                </a:spcBef>
                <a:spcAft>
                  <a:spcPct val="0"/>
                </a:spcAft>
              </a:pPr>
              <a:endParaRPr kumimoji="1" lang="zh-CN" altLang="zh-CN" sz="2400" b="1">
                <a:solidFill>
                  <a:srgbClr val="FF9933"/>
                </a:solidFill>
                <a:latin typeface="Times New Roman" pitchFamily="18" charset="0"/>
              </a:endParaRPr>
            </a:p>
          </p:txBody>
        </p:sp>
        <p:sp>
          <p:nvSpPr>
            <p:cNvPr id="79" name="Text Box 70"/>
            <p:cNvSpPr txBox="1">
              <a:spLocks noChangeArrowheads="1"/>
            </p:cNvSpPr>
            <p:nvPr/>
          </p:nvSpPr>
          <p:spPr bwMode="auto">
            <a:xfrm>
              <a:off x="1344" y="2304"/>
              <a:ext cx="334" cy="229"/>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200" b="1">
                  <a:solidFill>
                    <a:srgbClr val="000000"/>
                  </a:solidFill>
                  <a:latin typeface="黑体" pitchFamily="2" charset="-122"/>
                  <a:ea typeface="黑体" pitchFamily="2" charset="-122"/>
                </a:rPr>
                <a:t> </a:t>
              </a:r>
              <a:r>
                <a:rPr lang="en-US" altLang="zh-CN" sz="2000" b="1">
                  <a:solidFill>
                    <a:srgbClr val="000000"/>
                  </a:solidFill>
                  <a:latin typeface="黑体" pitchFamily="2" charset="-122"/>
                  <a:ea typeface="黑体" pitchFamily="2" charset="-122"/>
                </a:rPr>
                <a:t>V4</a:t>
              </a:r>
            </a:p>
          </p:txBody>
        </p:sp>
      </p:grpSp>
      <p:sp>
        <p:nvSpPr>
          <p:cNvPr id="80" name="Text Box 71"/>
          <p:cNvSpPr txBox="1">
            <a:spLocks noChangeArrowheads="1"/>
          </p:cNvSpPr>
          <p:nvPr/>
        </p:nvSpPr>
        <p:spPr bwMode="auto">
          <a:xfrm>
            <a:off x="12700" y="2251751"/>
            <a:ext cx="9144000" cy="457200"/>
          </a:xfrm>
          <a:prstGeom prst="rect">
            <a:avLst/>
          </a:prstGeom>
          <a:noFill/>
          <a:ln w="9525">
            <a:noFill/>
            <a:miter lim="800000"/>
            <a:headEnd/>
            <a:tailEnd/>
          </a:ln>
        </p:spPr>
        <p:txBody>
          <a:bodyPr>
            <a:spAutoFit/>
          </a:bodyPr>
          <a:lstStyle/>
          <a:p>
            <a:pPr fontAlgn="base">
              <a:spcBef>
                <a:spcPct val="20000"/>
              </a:spcBef>
              <a:spcAft>
                <a:spcPct val="0"/>
              </a:spcAft>
            </a:pPr>
            <a:r>
              <a:rPr kumimoji="1" lang="en-US" altLang="zh-CN" sz="2000" b="1">
                <a:solidFill>
                  <a:srgbClr val="000000"/>
                </a:solidFill>
                <a:latin typeface="宋体" charset="-122"/>
              </a:rPr>
              <a:t>           </a:t>
            </a:r>
            <a:r>
              <a:rPr kumimoji="1" lang="en-US" altLang="zh-CN" sz="2400" b="1">
                <a:solidFill>
                  <a:srgbClr val="000000"/>
                </a:solidFill>
                <a:latin typeface="宋体" charset="-122"/>
              </a:rPr>
              <a:t>V0,V1,V4,V7,V3,V2,V5,V6</a:t>
            </a:r>
          </a:p>
        </p:txBody>
      </p:sp>
      <p:sp>
        <p:nvSpPr>
          <p:cNvPr id="81" name="Line 72"/>
          <p:cNvSpPr>
            <a:spLocks noChangeShapeType="1"/>
          </p:cNvSpPr>
          <p:nvPr/>
        </p:nvSpPr>
        <p:spPr bwMode="auto">
          <a:xfrm flipV="1">
            <a:off x="6072188" y="4271963"/>
            <a:ext cx="457200" cy="304800"/>
          </a:xfrm>
          <a:prstGeom prst="line">
            <a:avLst/>
          </a:prstGeom>
          <a:noFill/>
          <a:ln w="12700">
            <a:solidFill>
              <a:srgbClr val="0F6FC6"/>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4" name="TextBox 83">
            <a:extLst>
              <a:ext uri="{FF2B5EF4-FFF2-40B4-BE49-F238E27FC236}">
                <a16:creationId xmlns:a16="http://schemas.microsoft.com/office/drawing/2014/main" id="{B0E8AA45-C52B-6844-9CCB-84BBC08EF01A}"/>
              </a:ext>
            </a:extLst>
          </p:cNvPr>
          <p:cNvSpPr txBox="1"/>
          <p:nvPr/>
        </p:nvSpPr>
        <p:spPr>
          <a:xfrm>
            <a:off x="365647" y="3035630"/>
            <a:ext cx="4217466" cy="1200329"/>
          </a:xfrm>
          <a:prstGeom prst="rect">
            <a:avLst/>
          </a:prstGeom>
          <a:solidFill>
            <a:schemeClr val="bg1"/>
          </a:solidFill>
          <a:ln w="19050">
            <a:solidFill>
              <a:srgbClr val="00B050"/>
            </a:solidFill>
          </a:ln>
        </p:spPr>
        <p:txBody>
          <a:bodyPr wrap="square" rtlCol="0">
            <a:spAutoFit/>
          </a:bodyPr>
          <a:lstStyle/>
          <a:p>
            <a:pPr algn="just"/>
            <a:r>
              <a:rPr lang="en-US" altLang="zh-CN" b="1" dirty="0">
                <a:solidFill>
                  <a:srgbClr val="FF0000"/>
                </a:solidFill>
                <a:latin typeface="SimSun" panose="02010600030101010101" pitchFamily="2" charset="-122"/>
                <a:ea typeface="SimSun" panose="02010600030101010101" pitchFamily="2" charset="-122"/>
              </a:rPr>
              <a:t>V4</a:t>
            </a:r>
            <a:r>
              <a:rPr lang="zh-CN" altLang="en-US" b="1" dirty="0">
                <a:solidFill>
                  <a:srgbClr val="FF0000"/>
                </a:solidFill>
                <a:latin typeface="SimSun" panose="02010600030101010101" pitchFamily="2" charset="-122"/>
                <a:ea typeface="SimSun" panose="02010600030101010101" pitchFamily="2" charset="-122"/>
              </a:rPr>
              <a:t>访问之后，由于</a:t>
            </a:r>
            <a:r>
              <a:rPr lang="en-US" altLang="zh-CN" b="1" dirty="0">
                <a:solidFill>
                  <a:srgbClr val="FF0000"/>
                </a:solidFill>
                <a:latin typeface="SimSun" panose="02010600030101010101" pitchFamily="2" charset="-122"/>
                <a:ea typeface="SimSun" panose="02010600030101010101" pitchFamily="2" charset="-122"/>
              </a:rPr>
              <a:t>V4</a:t>
            </a:r>
            <a:r>
              <a:rPr lang="zh-CN" altLang="en-US" b="1" dirty="0">
                <a:solidFill>
                  <a:srgbClr val="FF0000"/>
                </a:solidFill>
                <a:latin typeface="SimSun" panose="02010600030101010101" pitchFamily="2" charset="-122"/>
                <a:ea typeface="SimSun" panose="02010600030101010101" pitchFamily="2" charset="-122"/>
              </a:rPr>
              <a:t>的邻接点已经全部访问，搜索回溯到</a:t>
            </a:r>
            <a:r>
              <a:rPr lang="en-US" altLang="zh-CN" b="1" dirty="0">
                <a:solidFill>
                  <a:srgbClr val="FF0000"/>
                </a:solidFill>
                <a:latin typeface="SimSun" panose="02010600030101010101" pitchFamily="2" charset="-122"/>
                <a:ea typeface="SimSun" panose="02010600030101010101" pitchFamily="2" charset="-122"/>
              </a:rPr>
              <a:t>V7</a:t>
            </a:r>
            <a:r>
              <a:rPr lang="zh-CN" altLang="en-US" b="1" dirty="0">
                <a:solidFill>
                  <a:srgbClr val="FF0000"/>
                </a:solidFill>
                <a:latin typeface="SimSun" panose="02010600030101010101" pitchFamily="2" charset="-122"/>
                <a:ea typeface="SimSun" panose="02010600030101010101" pitchFamily="2" charset="-122"/>
              </a:rPr>
              <a:t>，同理，搜索继续回到</a:t>
            </a:r>
            <a:r>
              <a:rPr lang="en-US" altLang="zh-CN" b="1" dirty="0">
                <a:solidFill>
                  <a:srgbClr val="FF0000"/>
                </a:solidFill>
                <a:latin typeface="SimSun" panose="02010600030101010101" pitchFamily="2" charset="-122"/>
                <a:ea typeface="SimSun" panose="02010600030101010101" pitchFamily="2" charset="-122"/>
              </a:rPr>
              <a:t>V3</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V1</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V0</a:t>
            </a:r>
            <a:r>
              <a:rPr lang="zh-CN" altLang="en-US" b="1" dirty="0">
                <a:solidFill>
                  <a:srgbClr val="FF0000"/>
                </a:solidFill>
                <a:latin typeface="SimSun" panose="02010600030101010101" pitchFamily="2" charset="-122"/>
                <a:ea typeface="SimSun" panose="02010600030101010101" pitchFamily="2" charset="-122"/>
              </a:rPr>
              <a:t>，由于此时</a:t>
            </a:r>
            <a:r>
              <a:rPr lang="en-US" altLang="zh-CN" b="1" dirty="0">
                <a:solidFill>
                  <a:srgbClr val="FF0000"/>
                </a:solidFill>
                <a:latin typeface="SimSun" panose="02010600030101010101" pitchFamily="2" charset="-122"/>
                <a:ea typeface="SimSun" panose="02010600030101010101" pitchFamily="2" charset="-122"/>
              </a:rPr>
              <a:t>V0</a:t>
            </a:r>
            <a:r>
              <a:rPr lang="zh-CN" altLang="en-US" b="1" dirty="0">
                <a:solidFill>
                  <a:srgbClr val="FF0000"/>
                </a:solidFill>
                <a:latin typeface="SimSun" panose="02010600030101010101" pitchFamily="2" charset="-122"/>
                <a:ea typeface="SimSun" panose="02010600030101010101" pitchFamily="2" charset="-122"/>
              </a:rPr>
              <a:t>的另一个邻接点</a:t>
            </a:r>
            <a:r>
              <a:rPr lang="en-US" altLang="zh-CN" b="1" dirty="0">
                <a:solidFill>
                  <a:srgbClr val="FF0000"/>
                </a:solidFill>
                <a:latin typeface="SimSun" panose="02010600030101010101" pitchFamily="2" charset="-122"/>
                <a:ea typeface="SimSun" panose="02010600030101010101" pitchFamily="2" charset="-122"/>
              </a:rPr>
              <a:t>V2</a:t>
            </a:r>
            <a:r>
              <a:rPr lang="zh-CN" altLang="en-US" b="1" dirty="0">
                <a:solidFill>
                  <a:srgbClr val="FF0000"/>
                </a:solidFill>
                <a:latin typeface="SimSun" panose="02010600030101010101" pitchFamily="2" charset="-122"/>
                <a:ea typeface="SimSun" panose="02010600030101010101" pitchFamily="2" charset="-122"/>
              </a:rPr>
              <a:t>未被访问，则搜索从</a:t>
            </a:r>
            <a:r>
              <a:rPr lang="en-US" altLang="zh-CN" b="1" dirty="0">
                <a:solidFill>
                  <a:srgbClr val="FF0000"/>
                </a:solidFill>
                <a:latin typeface="SimSun" panose="02010600030101010101" pitchFamily="2" charset="-122"/>
                <a:ea typeface="SimSun" panose="02010600030101010101" pitchFamily="2" charset="-122"/>
              </a:rPr>
              <a:t>V2</a:t>
            </a:r>
            <a:r>
              <a:rPr lang="zh-CN" altLang="en-US" b="1" dirty="0">
                <a:solidFill>
                  <a:srgbClr val="FF0000"/>
                </a:solidFill>
                <a:latin typeface="SimSun" panose="02010600030101010101" pitchFamily="2" charset="-122"/>
                <a:ea typeface="SimSun" panose="02010600030101010101" pitchFamily="2" charset="-122"/>
              </a:rPr>
              <a:t>继续。</a:t>
            </a:r>
          </a:p>
        </p:txBody>
      </p:sp>
    </p:spTree>
    <p:extLst>
      <p:ext uri="{BB962C8B-B14F-4D97-AF65-F5344CB8AC3E}">
        <p14:creationId xmlns:p14="http://schemas.microsoft.com/office/powerpoint/2010/main" val="348349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dissolv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8"/>
                                        </p:tgtEl>
                                        <p:attrNameLst>
                                          <p:attrName>style.visibility</p:attrName>
                                        </p:attrNameLst>
                                      </p:cBhvr>
                                      <p:to>
                                        <p:strVal val="visible"/>
                                      </p:to>
                                    </p:set>
                                  </p:childTnLst>
                                </p:cTn>
                              </p:par>
                            </p:childTnLst>
                          </p:cTn>
                        </p:par>
                        <p:par>
                          <p:cTn id="17" fill="hold">
                            <p:stCondLst>
                              <p:cond delay="500"/>
                            </p:stCondLst>
                            <p:childTnLst>
                              <p:par>
                                <p:cTn id="18" presetID="9" presetClass="entr" presetSubtype="0" fill="hold" nodeType="afterEffect">
                                  <p:stCondLst>
                                    <p:cond delay="1000"/>
                                  </p:stCondLst>
                                  <p:childTnLst>
                                    <p:set>
                                      <p:cBhvr>
                                        <p:cTn id="19" dur="1" fill="hold">
                                          <p:stCondLst>
                                            <p:cond delay="0"/>
                                          </p:stCondLst>
                                        </p:cTn>
                                        <p:tgtEl>
                                          <p:spTgt spid="59"/>
                                        </p:tgtEl>
                                        <p:attrNameLst>
                                          <p:attrName>style.visibility</p:attrName>
                                        </p:attrNameLst>
                                      </p:cBhvr>
                                      <p:to>
                                        <p:strVal val="visible"/>
                                      </p:to>
                                    </p:set>
                                    <p:animEffect transition="in" filter="dissolv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9"/>
                                        </p:tgtEl>
                                        <p:attrNameLst>
                                          <p:attrName>style.visibility</p:attrName>
                                        </p:attrNameLst>
                                      </p:cBhvr>
                                      <p:to>
                                        <p:strVal val="visible"/>
                                      </p:to>
                                    </p:set>
                                  </p:childTnLst>
                                </p:cTn>
                              </p:par>
                            </p:childTnLst>
                          </p:cTn>
                        </p:par>
                        <p:par>
                          <p:cTn id="25" fill="hold">
                            <p:stCondLst>
                              <p:cond delay="500"/>
                            </p:stCondLst>
                            <p:childTnLst>
                              <p:par>
                                <p:cTn id="26" presetID="9" presetClass="entr" presetSubtype="0" fill="hold" nodeType="afterEffect">
                                  <p:stCondLst>
                                    <p:cond delay="1000"/>
                                  </p:stCondLst>
                                  <p:childTnLst>
                                    <p:set>
                                      <p:cBhvr>
                                        <p:cTn id="27" dur="1" fill="hold">
                                          <p:stCondLst>
                                            <p:cond delay="0"/>
                                          </p:stCondLst>
                                        </p:cTn>
                                        <p:tgtEl>
                                          <p:spTgt spid="62"/>
                                        </p:tgtEl>
                                        <p:attrNameLst>
                                          <p:attrName>style.visibility</p:attrName>
                                        </p:attrNameLst>
                                      </p:cBhvr>
                                      <p:to>
                                        <p:strVal val="visible"/>
                                      </p:to>
                                    </p:set>
                                    <p:animEffect transition="in" filter="dissolve">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2"/>
                                        </p:tgtEl>
                                        <p:attrNameLst>
                                          <p:attrName>style.visibility</p:attrName>
                                        </p:attrNameLst>
                                      </p:cBhvr>
                                      <p:to>
                                        <p:strVal val="visible"/>
                                      </p:to>
                                    </p:set>
                                  </p:childTnLst>
                                </p:cTn>
                              </p:par>
                            </p:childTnLst>
                          </p:cTn>
                        </p:par>
                        <p:par>
                          <p:cTn id="33" fill="hold">
                            <p:stCondLst>
                              <p:cond delay="500"/>
                            </p:stCondLst>
                            <p:childTnLst>
                              <p:par>
                                <p:cTn id="34" presetID="9" presetClass="entr" presetSubtype="0" fill="hold" nodeType="afterEffect">
                                  <p:stCondLst>
                                    <p:cond delay="1000"/>
                                  </p:stCondLst>
                                  <p:childTnLst>
                                    <p:set>
                                      <p:cBhvr>
                                        <p:cTn id="35" dur="1" fill="hold">
                                          <p:stCondLst>
                                            <p:cond delay="0"/>
                                          </p:stCondLst>
                                        </p:cTn>
                                        <p:tgtEl>
                                          <p:spTgt spid="68"/>
                                        </p:tgtEl>
                                        <p:attrNameLst>
                                          <p:attrName>style.visibility</p:attrName>
                                        </p:attrNameLst>
                                      </p:cBhvr>
                                      <p:to>
                                        <p:strVal val="visible"/>
                                      </p:to>
                                    </p:set>
                                    <p:animEffect transition="in" filter="dissolv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1"/>
                                        </p:tgtEl>
                                        <p:attrNameLst>
                                          <p:attrName>style.visibility</p:attrName>
                                        </p:attrNameLst>
                                      </p:cBhvr>
                                      <p:to>
                                        <p:strVal val="visible"/>
                                      </p:to>
                                    </p:set>
                                  </p:childTnLst>
                                </p:cTn>
                              </p:par>
                            </p:childTnLst>
                          </p:cTn>
                        </p:par>
                        <p:par>
                          <p:cTn id="41" fill="hold">
                            <p:stCondLst>
                              <p:cond delay="500"/>
                            </p:stCondLst>
                            <p:childTnLst>
                              <p:par>
                                <p:cTn id="42" presetID="9" presetClass="entr" presetSubtype="0" fill="hold" nodeType="afterEffect">
                                  <p:stCondLst>
                                    <p:cond delay="1000"/>
                                  </p:stCondLst>
                                  <p:childTnLst>
                                    <p:set>
                                      <p:cBhvr>
                                        <p:cTn id="43" dur="1" fill="hold">
                                          <p:stCondLst>
                                            <p:cond delay="0"/>
                                          </p:stCondLst>
                                        </p:cTn>
                                        <p:tgtEl>
                                          <p:spTgt spid="77"/>
                                        </p:tgtEl>
                                        <p:attrNameLst>
                                          <p:attrName>style.visibility</p:attrName>
                                        </p:attrNameLst>
                                      </p:cBhvr>
                                      <p:to>
                                        <p:strVal val="visible"/>
                                      </p:to>
                                    </p:set>
                                    <p:animEffect transition="in" filter="dissolve">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1"/>
                                        </p:tgtEl>
                                        <p:attrNameLst>
                                          <p:attrName>style.visibility</p:attrName>
                                        </p:attrNameLst>
                                      </p:cBhvr>
                                      <p:to>
                                        <p:strVal val="visible"/>
                                      </p:to>
                                    </p:set>
                                  </p:childTnLst>
                                </p:cTn>
                              </p:par>
                            </p:childTnLst>
                          </p:cTn>
                        </p:par>
                        <p:par>
                          <p:cTn id="49" fill="hold">
                            <p:stCondLst>
                              <p:cond delay="500"/>
                            </p:stCondLst>
                            <p:childTnLst>
                              <p:par>
                                <p:cTn id="50" presetID="9" presetClass="entr" presetSubtype="0" fill="hold" nodeType="afterEffect">
                                  <p:stCondLst>
                                    <p:cond delay="100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0"/>
                                        </p:tgtEl>
                                        <p:attrNameLst>
                                          <p:attrName>style.visibility</p:attrName>
                                        </p:attrNameLst>
                                      </p:cBhvr>
                                      <p:to>
                                        <p:strVal val="visible"/>
                                      </p:to>
                                    </p:set>
                                  </p:childTnLst>
                                </p:cTn>
                              </p:par>
                            </p:childTnLst>
                          </p:cTn>
                        </p:par>
                        <p:par>
                          <p:cTn id="57" fill="hold">
                            <p:stCondLst>
                              <p:cond delay="500"/>
                            </p:stCondLst>
                            <p:childTnLst>
                              <p:par>
                                <p:cTn id="58" presetID="9" presetClass="entr" presetSubtype="0" fill="hold" nodeType="afterEffect">
                                  <p:stCondLst>
                                    <p:cond delay="1000"/>
                                  </p:stCondLst>
                                  <p:childTnLst>
                                    <p:set>
                                      <p:cBhvr>
                                        <p:cTn id="59" dur="1" fill="hold">
                                          <p:stCondLst>
                                            <p:cond delay="0"/>
                                          </p:stCondLst>
                                        </p:cTn>
                                        <p:tgtEl>
                                          <p:spTgt spid="74"/>
                                        </p:tgtEl>
                                        <p:attrNameLst>
                                          <p:attrName>style.visibility</p:attrName>
                                        </p:attrNameLst>
                                      </p:cBhvr>
                                      <p:to>
                                        <p:strVal val="visible"/>
                                      </p:to>
                                    </p:set>
                                    <p:animEffect transition="in" filter="dissolve">
                                      <p:cBhvr>
                                        <p:cTn id="60" dur="500"/>
                                        <p:tgtEl>
                                          <p:spTgt spid="7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3"/>
                                        </p:tgtEl>
                                        <p:attrNameLst>
                                          <p:attrName>style.visibility</p:attrName>
                                        </p:attrNameLst>
                                      </p:cBhvr>
                                      <p:to>
                                        <p:strVal val="visible"/>
                                      </p:to>
                                    </p:set>
                                  </p:childTnLst>
                                </p:cTn>
                              </p:par>
                            </p:childTnLst>
                          </p:cTn>
                        </p:par>
                        <p:par>
                          <p:cTn id="65" fill="hold">
                            <p:stCondLst>
                              <p:cond delay="500"/>
                            </p:stCondLst>
                            <p:childTnLst>
                              <p:par>
                                <p:cTn id="66" presetID="9" presetClass="entr" presetSubtype="0" fill="hold" nodeType="afterEffect">
                                  <p:stCondLst>
                                    <p:cond delay="1000"/>
                                  </p:stCondLst>
                                  <p:childTnLst>
                                    <p:set>
                                      <p:cBhvr>
                                        <p:cTn id="67" dur="1" fill="hold">
                                          <p:stCondLst>
                                            <p:cond delay="0"/>
                                          </p:stCondLst>
                                        </p:cTn>
                                        <p:tgtEl>
                                          <p:spTgt spid="71"/>
                                        </p:tgtEl>
                                        <p:attrNameLst>
                                          <p:attrName>style.visibility</p:attrName>
                                        </p:attrNameLst>
                                      </p:cBhvr>
                                      <p:to>
                                        <p:strVal val="visible"/>
                                      </p:to>
                                    </p:set>
                                    <p:animEffect transition="in" filter="dissolve">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additive="base">
                                        <p:cTn id="78" dur="500" fill="hold"/>
                                        <p:tgtEl>
                                          <p:spTgt spid="47"/>
                                        </p:tgtEl>
                                        <p:attrNameLst>
                                          <p:attrName>ppt_x</p:attrName>
                                        </p:attrNameLst>
                                      </p:cBhvr>
                                      <p:tavLst>
                                        <p:tav tm="0">
                                          <p:val>
                                            <p:strVal val="0-#ppt_w/2"/>
                                          </p:val>
                                        </p:tav>
                                        <p:tav tm="100000">
                                          <p:val>
                                            <p:strVal val="#ppt_x"/>
                                          </p:val>
                                        </p:tav>
                                      </p:tavLst>
                                    </p:anim>
                                    <p:anim calcmode="lin" valueType="num">
                                      <p:cBhvr additive="base">
                                        <p:cTn id="79" dur="500" fill="hold"/>
                                        <p:tgtEl>
                                          <p:spTgt spid="47"/>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8" fill="hold" grpId="0" nodeType="afterEffect">
                                  <p:stCondLst>
                                    <p:cond delay="1000"/>
                                  </p:stCondLst>
                                  <p:childTnLst>
                                    <p:set>
                                      <p:cBhvr>
                                        <p:cTn id="82" dur="1" fill="hold">
                                          <p:stCondLst>
                                            <p:cond delay="0"/>
                                          </p:stCondLst>
                                        </p:cTn>
                                        <p:tgtEl>
                                          <p:spTgt spid="80"/>
                                        </p:tgtEl>
                                        <p:attrNameLst>
                                          <p:attrName>style.visibility</p:attrName>
                                        </p:attrNameLst>
                                      </p:cBhvr>
                                      <p:to>
                                        <p:strVal val="visible"/>
                                      </p:to>
                                    </p:set>
                                    <p:animEffect transition="in" filter="wipe(left)">
                                      <p:cBhvr>
                                        <p:cTn id="83" dur="500"/>
                                        <p:tgtEl>
                                          <p:spTgt spid="80"/>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blinds(horizontal)">
                                      <p:cBhvr>
                                        <p:cTn id="8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nimBg="1" autoUpdateAnimBg="0"/>
      <p:bldP spid="48" grpId="0" animBg="1"/>
      <p:bldP spid="49" grpId="0" animBg="1"/>
      <p:bldP spid="50" grpId="0" animBg="1"/>
      <p:bldP spid="51" grpId="0" animBg="1"/>
      <p:bldP spid="52" grpId="0" animBg="1"/>
      <p:bldP spid="53" grpId="0" animBg="1"/>
      <p:bldP spid="55" grpId="0" autoUpdateAnimBg="0"/>
      <p:bldP spid="80" grpId="0" autoUpdateAnimBg="0"/>
      <p:bldP spid="81" grpId="0" animBg="1"/>
      <p:bldP spid="8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2954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深度优先搜索的示例演示</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(Depth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873C817B-FFB7-41BD-8270-DD0FA19E07B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Line 13"/>
          <p:cNvSpPr>
            <a:spLocks noChangeShapeType="1"/>
          </p:cNvSpPr>
          <p:nvPr/>
        </p:nvSpPr>
        <p:spPr bwMode="auto">
          <a:xfrm>
            <a:off x="1893888" y="2220912"/>
            <a:ext cx="792162"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3" name="Line 14"/>
          <p:cNvSpPr>
            <a:spLocks noChangeShapeType="1"/>
          </p:cNvSpPr>
          <p:nvPr/>
        </p:nvSpPr>
        <p:spPr bwMode="auto">
          <a:xfrm>
            <a:off x="2973388" y="2363787"/>
            <a:ext cx="720725" cy="720725"/>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4" name="Line 15"/>
          <p:cNvSpPr>
            <a:spLocks noChangeShapeType="1"/>
          </p:cNvSpPr>
          <p:nvPr/>
        </p:nvSpPr>
        <p:spPr bwMode="auto">
          <a:xfrm flipH="1">
            <a:off x="1101725" y="2363787"/>
            <a:ext cx="503238" cy="649288"/>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5" name="Line 16"/>
          <p:cNvSpPr>
            <a:spLocks noChangeShapeType="1"/>
          </p:cNvSpPr>
          <p:nvPr/>
        </p:nvSpPr>
        <p:spPr bwMode="auto">
          <a:xfrm>
            <a:off x="1028700" y="3371850"/>
            <a:ext cx="504825" cy="720725"/>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6" name="Line 17"/>
          <p:cNvSpPr>
            <a:spLocks noChangeShapeType="1"/>
          </p:cNvSpPr>
          <p:nvPr/>
        </p:nvSpPr>
        <p:spPr bwMode="auto">
          <a:xfrm>
            <a:off x="1820863" y="4308475"/>
            <a:ext cx="1008062"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7" name="Line 18"/>
          <p:cNvSpPr>
            <a:spLocks noChangeShapeType="1"/>
          </p:cNvSpPr>
          <p:nvPr/>
        </p:nvSpPr>
        <p:spPr bwMode="auto">
          <a:xfrm flipV="1">
            <a:off x="3117850" y="3444875"/>
            <a:ext cx="576263" cy="719137"/>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8" name="Line 20"/>
          <p:cNvSpPr>
            <a:spLocks noChangeShapeType="1"/>
          </p:cNvSpPr>
          <p:nvPr/>
        </p:nvSpPr>
        <p:spPr bwMode="auto">
          <a:xfrm>
            <a:off x="2038350" y="3587750"/>
            <a:ext cx="503238"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9" name="Line 21"/>
          <p:cNvSpPr>
            <a:spLocks noChangeShapeType="1"/>
          </p:cNvSpPr>
          <p:nvPr/>
        </p:nvSpPr>
        <p:spPr bwMode="auto">
          <a:xfrm flipH="1">
            <a:off x="1965325" y="3084512"/>
            <a:ext cx="215900" cy="287338"/>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0" name="Line 22"/>
          <p:cNvSpPr>
            <a:spLocks noChangeShapeType="1"/>
          </p:cNvSpPr>
          <p:nvPr/>
        </p:nvSpPr>
        <p:spPr bwMode="auto">
          <a:xfrm flipH="1">
            <a:off x="2397125" y="2363787"/>
            <a:ext cx="360363" cy="43180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1" name="Line 23"/>
          <p:cNvSpPr>
            <a:spLocks noChangeShapeType="1"/>
          </p:cNvSpPr>
          <p:nvPr/>
        </p:nvSpPr>
        <p:spPr bwMode="auto">
          <a:xfrm flipV="1">
            <a:off x="2901950" y="3300412"/>
            <a:ext cx="719138" cy="21590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2" name="Line 24"/>
          <p:cNvSpPr>
            <a:spLocks noChangeShapeType="1"/>
          </p:cNvSpPr>
          <p:nvPr/>
        </p:nvSpPr>
        <p:spPr bwMode="auto">
          <a:xfrm>
            <a:off x="2757488" y="3732212"/>
            <a:ext cx="215900" cy="360363"/>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3" name="Oval 4"/>
          <p:cNvSpPr>
            <a:spLocks noChangeArrowheads="1"/>
          </p:cNvSpPr>
          <p:nvPr/>
        </p:nvSpPr>
        <p:spPr bwMode="auto">
          <a:xfrm>
            <a:off x="1533525" y="2005012"/>
            <a:ext cx="431800"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v1</a:t>
            </a:r>
          </a:p>
        </p:txBody>
      </p:sp>
      <p:sp>
        <p:nvSpPr>
          <p:cNvPr id="94" name="Oval 5"/>
          <p:cNvSpPr>
            <a:spLocks noChangeArrowheads="1"/>
          </p:cNvSpPr>
          <p:nvPr/>
        </p:nvSpPr>
        <p:spPr bwMode="auto">
          <a:xfrm>
            <a:off x="741363" y="2868612"/>
            <a:ext cx="431800" cy="503238"/>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v6</a:t>
            </a:r>
          </a:p>
        </p:txBody>
      </p:sp>
      <p:sp>
        <p:nvSpPr>
          <p:cNvPr id="95" name="Oval 6"/>
          <p:cNvSpPr>
            <a:spLocks noChangeArrowheads="1"/>
          </p:cNvSpPr>
          <p:nvPr/>
        </p:nvSpPr>
        <p:spPr bwMode="auto">
          <a:xfrm>
            <a:off x="3621088" y="3084512"/>
            <a:ext cx="504825"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v3</a:t>
            </a:r>
          </a:p>
        </p:txBody>
      </p:sp>
      <p:sp>
        <p:nvSpPr>
          <p:cNvPr id="96" name="Oval 7"/>
          <p:cNvSpPr>
            <a:spLocks noChangeArrowheads="1"/>
          </p:cNvSpPr>
          <p:nvPr/>
        </p:nvSpPr>
        <p:spPr bwMode="auto">
          <a:xfrm>
            <a:off x="2686050" y="2005012"/>
            <a:ext cx="576263"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v2</a:t>
            </a:r>
          </a:p>
        </p:txBody>
      </p:sp>
      <p:sp>
        <p:nvSpPr>
          <p:cNvPr id="97" name="Oval 8"/>
          <p:cNvSpPr>
            <a:spLocks noChangeArrowheads="1"/>
          </p:cNvSpPr>
          <p:nvPr/>
        </p:nvSpPr>
        <p:spPr bwMode="auto">
          <a:xfrm>
            <a:off x="2828925" y="4092575"/>
            <a:ext cx="433388"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v4</a:t>
            </a:r>
          </a:p>
        </p:txBody>
      </p:sp>
      <p:sp>
        <p:nvSpPr>
          <p:cNvPr id="98" name="Oval 9"/>
          <p:cNvSpPr>
            <a:spLocks noChangeArrowheads="1"/>
          </p:cNvSpPr>
          <p:nvPr/>
        </p:nvSpPr>
        <p:spPr bwMode="auto">
          <a:xfrm>
            <a:off x="1460500" y="4092575"/>
            <a:ext cx="433388" cy="503237"/>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v5</a:t>
            </a:r>
          </a:p>
        </p:txBody>
      </p:sp>
      <p:sp>
        <p:nvSpPr>
          <p:cNvPr id="99" name="Oval 10"/>
          <p:cNvSpPr>
            <a:spLocks noChangeArrowheads="1"/>
          </p:cNvSpPr>
          <p:nvPr/>
        </p:nvSpPr>
        <p:spPr bwMode="auto">
          <a:xfrm>
            <a:off x="2038350" y="2652712"/>
            <a:ext cx="431800"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v7</a:t>
            </a:r>
          </a:p>
        </p:txBody>
      </p:sp>
      <p:sp>
        <p:nvSpPr>
          <p:cNvPr id="100" name="Oval 11"/>
          <p:cNvSpPr>
            <a:spLocks noChangeArrowheads="1"/>
          </p:cNvSpPr>
          <p:nvPr/>
        </p:nvSpPr>
        <p:spPr bwMode="auto">
          <a:xfrm>
            <a:off x="2541588" y="3300412"/>
            <a:ext cx="504825" cy="431800"/>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v8</a:t>
            </a:r>
          </a:p>
        </p:txBody>
      </p:sp>
      <p:sp>
        <p:nvSpPr>
          <p:cNvPr id="101" name="Oval 12"/>
          <p:cNvSpPr>
            <a:spLocks noChangeArrowheads="1"/>
          </p:cNvSpPr>
          <p:nvPr/>
        </p:nvSpPr>
        <p:spPr bwMode="auto">
          <a:xfrm>
            <a:off x="1604963" y="3155950"/>
            <a:ext cx="433387" cy="5762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v9</a:t>
            </a:r>
          </a:p>
        </p:txBody>
      </p:sp>
      <p:sp>
        <p:nvSpPr>
          <p:cNvPr id="102" name="Line 19"/>
          <p:cNvSpPr>
            <a:spLocks noChangeShapeType="1"/>
          </p:cNvSpPr>
          <p:nvPr/>
        </p:nvSpPr>
        <p:spPr bwMode="auto">
          <a:xfrm flipH="1" flipV="1">
            <a:off x="2397125" y="3084512"/>
            <a:ext cx="215900" cy="287338"/>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3" name="Oval 25"/>
          <p:cNvSpPr>
            <a:spLocks noChangeArrowheads="1"/>
          </p:cNvSpPr>
          <p:nvPr/>
        </p:nvSpPr>
        <p:spPr bwMode="auto">
          <a:xfrm>
            <a:off x="5207000" y="2076450"/>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v1</a:t>
            </a:r>
          </a:p>
        </p:txBody>
      </p:sp>
      <p:sp>
        <p:nvSpPr>
          <p:cNvPr id="104" name="Oval 26"/>
          <p:cNvSpPr>
            <a:spLocks noChangeArrowheads="1"/>
          </p:cNvSpPr>
          <p:nvPr/>
        </p:nvSpPr>
        <p:spPr bwMode="auto">
          <a:xfrm>
            <a:off x="4486275" y="3011487"/>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v6</a:t>
            </a:r>
          </a:p>
        </p:txBody>
      </p:sp>
      <p:sp>
        <p:nvSpPr>
          <p:cNvPr id="105" name="Oval 27"/>
          <p:cNvSpPr>
            <a:spLocks noChangeArrowheads="1"/>
          </p:cNvSpPr>
          <p:nvPr/>
        </p:nvSpPr>
        <p:spPr bwMode="auto">
          <a:xfrm>
            <a:off x="7294563" y="308451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v3</a:t>
            </a:r>
          </a:p>
        </p:txBody>
      </p:sp>
      <p:sp>
        <p:nvSpPr>
          <p:cNvPr id="106" name="Oval 28"/>
          <p:cNvSpPr>
            <a:spLocks noChangeArrowheads="1"/>
          </p:cNvSpPr>
          <p:nvPr/>
        </p:nvSpPr>
        <p:spPr bwMode="auto">
          <a:xfrm>
            <a:off x="6359525" y="2076450"/>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v2</a:t>
            </a:r>
          </a:p>
        </p:txBody>
      </p:sp>
      <p:sp>
        <p:nvSpPr>
          <p:cNvPr id="107" name="Oval 29"/>
          <p:cNvSpPr>
            <a:spLocks noChangeArrowheads="1"/>
          </p:cNvSpPr>
          <p:nvPr/>
        </p:nvSpPr>
        <p:spPr bwMode="auto">
          <a:xfrm>
            <a:off x="6502400" y="409257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v4</a:t>
            </a:r>
          </a:p>
        </p:txBody>
      </p:sp>
      <p:sp>
        <p:nvSpPr>
          <p:cNvPr id="108" name="Oval 30"/>
          <p:cNvSpPr>
            <a:spLocks noChangeArrowheads="1"/>
          </p:cNvSpPr>
          <p:nvPr/>
        </p:nvSpPr>
        <p:spPr bwMode="auto">
          <a:xfrm>
            <a:off x="5133975" y="409257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v5</a:t>
            </a:r>
          </a:p>
        </p:txBody>
      </p:sp>
      <p:sp>
        <p:nvSpPr>
          <p:cNvPr id="109" name="Oval 31"/>
          <p:cNvSpPr>
            <a:spLocks noChangeArrowheads="1"/>
          </p:cNvSpPr>
          <p:nvPr/>
        </p:nvSpPr>
        <p:spPr bwMode="auto">
          <a:xfrm>
            <a:off x="5783263" y="2724150"/>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v7</a:t>
            </a:r>
          </a:p>
        </p:txBody>
      </p:sp>
      <p:sp>
        <p:nvSpPr>
          <p:cNvPr id="110" name="Oval 32"/>
          <p:cNvSpPr>
            <a:spLocks noChangeArrowheads="1"/>
          </p:cNvSpPr>
          <p:nvPr/>
        </p:nvSpPr>
        <p:spPr bwMode="auto">
          <a:xfrm>
            <a:off x="6215063" y="3371850"/>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v8</a:t>
            </a:r>
          </a:p>
        </p:txBody>
      </p:sp>
      <p:sp>
        <p:nvSpPr>
          <p:cNvPr id="111" name="Oval 33"/>
          <p:cNvSpPr>
            <a:spLocks noChangeArrowheads="1"/>
          </p:cNvSpPr>
          <p:nvPr/>
        </p:nvSpPr>
        <p:spPr bwMode="auto">
          <a:xfrm>
            <a:off x="5351463" y="3371850"/>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itchFamily="18" charset="0"/>
                <a:ea typeface="楷体_GB2312" pitchFamily="49" charset="-122"/>
              </a:rPr>
              <a:t>v9</a:t>
            </a:r>
          </a:p>
        </p:txBody>
      </p:sp>
      <p:sp>
        <p:nvSpPr>
          <p:cNvPr id="112" name="Line 34"/>
          <p:cNvSpPr>
            <a:spLocks noChangeShapeType="1"/>
          </p:cNvSpPr>
          <p:nvPr/>
        </p:nvSpPr>
        <p:spPr bwMode="auto">
          <a:xfrm>
            <a:off x="5565775" y="2220912"/>
            <a:ext cx="792163" cy="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13" name="Group 35"/>
          <p:cNvGraphicFramePr>
            <a:graphicFrameLocks noGrp="1"/>
          </p:cNvGraphicFramePr>
          <p:nvPr>
            <p:extLst>
              <p:ext uri="{D42A27DB-BD31-4B8C-83A1-F6EECF244321}">
                <p14:modId xmlns:p14="http://schemas.microsoft.com/office/powerpoint/2010/main" val="919921650"/>
              </p:ext>
            </p:extLst>
          </p:nvPr>
        </p:nvGraphicFramePr>
        <p:xfrm>
          <a:off x="3094038" y="5876925"/>
          <a:ext cx="5135562" cy="447675"/>
        </p:xfrm>
        <a:graphic>
          <a:graphicData uri="http://schemas.openxmlformats.org/drawingml/2006/table">
            <a:tbl>
              <a:tblPr/>
              <a:tblGrid>
                <a:gridCol w="571500">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3088">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3087">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7212">
                  <a:extLst>
                    <a:ext uri="{9D8B030D-6E8A-4147-A177-3AD203B41FA5}">
                      <a16:colId xmlns:a16="http://schemas.microsoft.com/office/drawing/2014/main" val="20008"/>
                    </a:ext>
                  </a:extLst>
                </a:gridCol>
              </a:tblGrid>
              <a:tr h="44767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4" name="Text Box 57"/>
          <p:cNvSpPr txBox="1">
            <a:spLocks noChangeArrowheads="1"/>
          </p:cNvSpPr>
          <p:nvPr/>
        </p:nvSpPr>
        <p:spPr bwMode="auto">
          <a:xfrm>
            <a:off x="952500" y="5556250"/>
            <a:ext cx="1482725"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Visited[9]</a:t>
            </a:r>
          </a:p>
        </p:txBody>
      </p:sp>
      <p:graphicFrame>
        <p:nvGraphicFramePr>
          <p:cNvPr id="115" name="Group 114"/>
          <p:cNvGraphicFramePr>
            <a:graphicFrameLocks noGrp="1"/>
          </p:cNvGraphicFramePr>
          <p:nvPr>
            <p:extLst>
              <p:ext uri="{D42A27DB-BD31-4B8C-83A1-F6EECF244321}">
                <p14:modId xmlns:p14="http://schemas.microsoft.com/office/powerpoint/2010/main" val="3701082516"/>
              </p:ext>
            </p:extLst>
          </p:nvPr>
        </p:nvGraphicFramePr>
        <p:xfrm>
          <a:off x="3094038" y="5173662"/>
          <a:ext cx="5135562" cy="431800"/>
        </p:xfrm>
        <a:graphic>
          <a:graphicData uri="http://schemas.openxmlformats.org/drawingml/2006/table">
            <a:tbl>
              <a:tblPr/>
              <a:tblGrid>
                <a:gridCol w="571500">
                  <a:extLst>
                    <a:ext uri="{9D8B030D-6E8A-4147-A177-3AD203B41FA5}">
                      <a16:colId xmlns:a16="http://schemas.microsoft.com/office/drawing/2014/main" val="20000"/>
                    </a:ext>
                  </a:extLst>
                </a:gridCol>
                <a:gridCol w="573087">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3088">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3087">
                  <a:extLst>
                    <a:ext uri="{9D8B030D-6E8A-4147-A177-3AD203B41FA5}">
                      <a16:colId xmlns:a16="http://schemas.microsoft.com/office/drawing/2014/main" val="20005"/>
                    </a:ext>
                  </a:extLst>
                </a:gridCol>
                <a:gridCol w="585788">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7212">
                  <a:extLst>
                    <a:ext uri="{9D8B030D-6E8A-4147-A177-3AD203B41FA5}">
                      <a16:colId xmlns:a16="http://schemas.microsoft.com/office/drawing/2014/main" val="20008"/>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6</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7</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8</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Constantia" pitchFamily="18" charset="0"/>
                          <a:ea typeface="宋体" pitchFamily="2" charset="-122"/>
                        </a:rPr>
                        <a:t>9</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6" name="Text Box 80"/>
          <p:cNvSpPr txBox="1">
            <a:spLocks noChangeArrowheads="1"/>
          </p:cNvSpPr>
          <p:nvPr/>
        </p:nvSpPr>
        <p:spPr bwMode="auto">
          <a:xfrm>
            <a:off x="3189288"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17" name="Text Box 81"/>
          <p:cNvSpPr txBox="1">
            <a:spLocks noChangeArrowheads="1"/>
          </p:cNvSpPr>
          <p:nvPr/>
        </p:nvSpPr>
        <p:spPr bwMode="auto">
          <a:xfrm>
            <a:off x="3765550"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18" name="Text Box 82"/>
          <p:cNvSpPr txBox="1">
            <a:spLocks noChangeArrowheads="1"/>
          </p:cNvSpPr>
          <p:nvPr/>
        </p:nvSpPr>
        <p:spPr bwMode="auto">
          <a:xfrm>
            <a:off x="4413250"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19" name="Text Box 83"/>
          <p:cNvSpPr txBox="1">
            <a:spLocks noChangeArrowheads="1"/>
          </p:cNvSpPr>
          <p:nvPr/>
        </p:nvSpPr>
        <p:spPr bwMode="auto">
          <a:xfrm>
            <a:off x="4989513"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0" name="Text Box 84"/>
          <p:cNvSpPr txBox="1">
            <a:spLocks noChangeArrowheads="1"/>
          </p:cNvSpPr>
          <p:nvPr/>
        </p:nvSpPr>
        <p:spPr bwMode="auto">
          <a:xfrm>
            <a:off x="5492750"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1" name="Text Box 85"/>
          <p:cNvSpPr txBox="1">
            <a:spLocks noChangeArrowheads="1"/>
          </p:cNvSpPr>
          <p:nvPr/>
        </p:nvSpPr>
        <p:spPr bwMode="auto">
          <a:xfrm>
            <a:off x="6070600"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2" name="Text Box 86"/>
          <p:cNvSpPr txBox="1">
            <a:spLocks noChangeArrowheads="1"/>
          </p:cNvSpPr>
          <p:nvPr/>
        </p:nvSpPr>
        <p:spPr bwMode="auto">
          <a:xfrm>
            <a:off x="6646863"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3" name="Text Box 87"/>
          <p:cNvSpPr txBox="1">
            <a:spLocks noChangeArrowheads="1"/>
          </p:cNvSpPr>
          <p:nvPr/>
        </p:nvSpPr>
        <p:spPr bwMode="auto">
          <a:xfrm>
            <a:off x="7221538"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4" name="Text Box 88"/>
          <p:cNvSpPr txBox="1">
            <a:spLocks noChangeArrowheads="1"/>
          </p:cNvSpPr>
          <p:nvPr/>
        </p:nvSpPr>
        <p:spPr bwMode="auto">
          <a:xfrm>
            <a:off x="7797800" y="5862637"/>
            <a:ext cx="288925" cy="427038"/>
          </a:xfrm>
          <a:prstGeom prst="rect">
            <a:avLst/>
          </a:prstGeom>
          <a:solidFill>
            <a:srgbClr val="04617B"/>
          </a:solidFill>
          <a:ln w="9525">
            <a:noFill/>
            <a:miter lim="800000"/>
            <a:headEnd/>
            <a:tailEnd/>
          </a:ln>
        </p:spPr>
        <p:txBody>
          <a:bodyPr lIns="0" tIns="0" rIns="0" bIns="0" anchor="ctr" anchorCtr="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FFFFFF"/>
                </a:solidFill>
                <a:effectLst/>
                <a:uLnTx/>
                <a:uFillTx/>
                <a:latin typeface="Tahoma" pitchFamily="34" charset="0"/>
                <a:ea typeface="楷体_GB2312" pitchFamily="49" charset="-122"/>
              </a:rPr>
              <a:t>1</a:t>
            </a:r>
          </a:p>
        </p:txBody>
      </p:sp>
      <p:sp>
        <p:nvSpPr>
          <p:cNvPr id="125" name="Line 89"/>
          <p:cNvSpPr>
            <a:spLocks noChangeShapeType="1"/>
          </p:cNvSpPr>
          <p:nvPr/>
        </p:nvSpPr>
        <p:spPr bwMode="auto">
          <a:xfrm>
            <a:off x="6646863" y="2436812"/>
            <a:ext cx="719137" cy="64770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6" name="Line 90"/>
          <p:cNvSpPr>
            <a:spLocks noChangeShapeType="1"/>
          </p:cNvSpPr>
          <p:nvPr/>
        </p:nvSpPr>
        <p:spPr bwMode="auto">
          <a:xfrm flipH="1">
            <a:off x="6789738" y="3444875"/>
            <a:ext cx="647700" cy="719137"/>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7" name="Line 91"/>
          <p:cNvSpPr>
            <a:spLocks noChangeShapeType="1"/>
          </p:cNvSpPr>
          <p:nvPr/>
        </p:nvSpPr>
        <p:spPr bwMode="auto">
          <a:xfrm flipH="1">
            <a:off x="5494338" y="4308475"/>
            <a:ext cx="1008062" cy="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8" name="Line 92"/>
          <p:cNvSpPr>
            <a:spLocks noChangeShapeType="1"/>
          </p:cNvSpPr>
          <p:nvPr/>
        </p:nvSpPr>
        <p:spPr bwMode="auto">
          <a:xfrm flipH="1" flipV="1">
            <a:off x="4702175" y="3371850"/>
            <a:ext cx="503238" cy="792162"/>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9" name="Line 93"/>
          <p:cNvSpPr>
            <a:spLocks noChangeShapeType="1"/>
          </p:cNvSpPr>
          <p:nvPr/>
        </p:nvSpPr>
        <p:spPr bwMode="auto">
          <a:xfrm flipH="1" flipV="1">
            <a:off x="6429375" y="3732212"/>
            <a:ext cx="144463" cy="360363"/>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30" name="Line 94"/>
          <p:cNvSpPr>
            <a:spLocks noChangeShapeType="1"/>
          </p:cNvSpPr>
          <p:nvPr/>
        </p:nvSpPr>
        <p:spPr bwMode="auto">
          <a:xfrm flipH="1" flipV="1">
            <a:off x="6070600" y="3084512"/>
            <a:ext cx="215900" cy="28733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31" name="Line 95"/>
          <p:cNvSpPr>
            <a:spLocks noChangeShapeType="1"/>
          </p:cNvSpPr>
          <p:nvPr/>
        </p:nvSpPr>
        <p:spPr bwMode="auto">
          <a:xfrm flipH="1">
            <a:off x="5637213" y="3084512"/>
            <a:ext cx="217487" cy="28733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8" name="TextBox 57">
            <a:extLst>
              <a:ext uri="{FF2B5EF4-FFF2-40B4-BE49-F238E27FC236}">
                <a16:creationId xmlns:a16="http://schemas.microsoft.com/office/drawing/2014/main" id="{BADD33CB-63B0-CE46-A263-1D2BE1E90218}"/>
              </a:ext>
            </a:extLst>
          </p:cNvPr>
          <p:cNvSpPr txBox="1"/>
          <p:nvPr/>
        </p:nvSpPr>
        <p:spPr>
          <a:xfrm>
            <a:off x="6771375" y="4593193"/>
            <a:ext cx="2278062" cy="369332"/>
          </a:xfrm>
          <a:prstGeom prst="rect">
            <a:avLst/>
          </a:prstGeom>
          <a:solidFill>
            <a:schemeClr val="bg1"/>
          </a:solidFill>
          <a:ln w="19050">
            <a:solidFill>
              <a:srgbClr val="00B050"/>
            </a:solidFill>
          </a:ln>
        </p:spPr>
        <p:txBody>
          <a:bodyPr wrap="square" rtlCol="0">
            <a:spAutoFit/>
          </a:bodyPr>
          <a:lstStyle/>
          <a:p>
            <a:pPr algn="just"/>
            <a:r>
              <a:rPr lang="zh-CN" altLang="en-CN" b="1" dirty="0">
                <a:solidFill>
                  <a:srgbClr val="FF0000"/>
                </a:solidFill>
                <a:latin typeface="SimSun" panose="02010600030101010101" pitchFamily="2" charset="-122"/>
                <a:ea typeface="SimSun" panose="02010600030101010101" pitchFamily="2" charset="-122"/>
              </a:rPr>
              <a:t>注意</a:t>
            </a:r>
            <a:r>
              <a:rPr lang="zh-CN" altLang="en-US" b="1" dirty="0">
                <a:solidFill>
                  <a:srgbClr val="FF0000"/>
                </a:solidFill>
                <a:latin typeface="SimSun" panose="02010600030101010101" pitchFamily="2" charset="-122"/>
                <a:ea typeface="SimSun" panose="02010600030101010101" pitchFamily="2" charset="-122"/>
              </a:rPr>
              <a:t>搜索次序的回溯</a:t>
            </a:r>
          </a:p>
        </p:txBody>
      </p:sp>
    </p:spTree>
    <p:extLst>
      <p:ext uri="{BB962C8B-B14F-4D97-AF65-F5344CB8AC3E}">
        <p14:creationId xmlns:p14="http://schemas.microsoft.com/office/powerpoint/2010/main" val="90621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blinds(horizontal)">
                                      <p:cBhvr>
                                        <p:cTn id="10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5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2954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深度优先搜索算法概要</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(Depth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A44A406B-C1E1-4FF0-A102-FADF8F5BBF5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3"/>
          <p:cNvSpPr txBox="1">
            <a:spLocks noChangeArrowheads="1"/>
          </p:cNvSpPr>
          <p:nvPr/>
        </p:nvSpPr>
        <p:spPr bwMode="auto">
          <a:xfrm>
            <a:off x="838200" y="2711450"/>
            <a:ext cx="6643688" cy="3324225"/>
          </a:xfrm>
          <a:prstGeom prst="rect">
            <a:avLst/>
          </a:prstGeom>
          <a:noFill/>
          <a:ln w="9525">
            <a:solidFill>
              <a:srgbClr val="0000FF"/>
            </a:solidFill>
            <a:miter lim="800000"/>
            <a:headEnd/>
            <a:tailEnd/>
          </a:ln>
        </p:spPr>
        <p:txBody>
          <a:bodyPr>
            <a:spAutoFit/>
          </a:bodyPr>
          <a:lstStyle/>
          <a:p>
            <a:pPr algn="just" fontAlgn="base">
              <a:lnSpc>
                <a:spcPct val="150000"/>
              </a:lnSpc>
              <a:spcBef>
                <a:spcPct val="0"/>
              </a:spcBef>
              <a:spcAft>
                <a:spcPct val="0"/>
              </a:spcAft>
            </a:pPr>
            <a:r>
              <a:rPr kumimoji="1" lang="zh-CN" altLang="en-US" sz="2800" b="1">
                <a:solidFill>
                  <a:srgbClr val="0000FF"/>
                </a:solidFill>
                <a:latin typeface="Times New Roman" pitchFamily="18" charset="0"/>
              </a:rPr>
              <a:t>步骤</a:t>
            </a:r>
            <a:r>
              <a:rPr kumimoji="1" lang="en-US" altLang="zh-CN" sz="2800" b="1">
                <a:solidFill>
                  <a:srgbClr val="0000FF"/>
                </a:solidFill>
                <a:latin typeface="Times New Roman" pitchFamily="18" charset="0"/>
              </a:rPr>
              <a:t>:</a:t>
            </a:r>
          </a:p>
          <a:p>
            <a:pPr algn="just" fontAlgn="base">
              <a:lnSpc>
                <a:spcPct val="150000"/>
              </a:lnSpc>
              <a:spcBef>
                <a:spcPct val="0"/>
              </a:spcBef>
              <a:spcAft>
                <a:spcPct val="0"/>
              </a:spcAft>
            </a:pPr>
            <a:r>
              <a:rPr kumimoji="1" lang="en-US" altLang="zh-CN" sz="2800" b="1">
                <a:solidFill>
                  <a:srgbClr val="0000FF"/>
                </a:solidFill>
                <a:latin typeface="Times New Roman" pitchFamily="18" charset="0"/>
              </a:rPr>
              <a:t>1. </a:t>
            </a:r>
            <a:r>
              <a:rPr kumimoji="1" lang="zh-CN" altLang="en-US" sz="2800" b="1">
                <a:solidFill>
                  <a:srgbClr val="0000FF"/>
                </a:solidFill>
                <a:latin typeface="Times New Roman" pitchFamily="18" charset="0"/>
              </a:rPr>
              <a:t>访问顶点</a:t>
            </a:r>
            <a:r>
              <a:rPr kumimoji="1" lang="en-US" altLang="zh-CN" sz="2800" b="1">
                <a:solidFill>
                  <a:srgbClr val="0000FF"/>
                </a:solidFill>
                <a:latin typeface="Times New Roman" pitchFamily="18" charset="0"/>
              </a:rPr>
              <a:t>i;</a:t>
            </a:r>
          </a:p>
          <a:p>
            <a:pPr algn="just" fontAlgn="base">
              <a:lnSpc>
                <a:spcPct val="150000"/>
              </a:lnSpc>
              <a:spcBef>
                <a:spcPct val="0"/>
              </a:spcBef>
              <a:spcAft>
                <a:spcPct val="0"/>
              </a:spcAft>
            </a:pPr>
            <a:r>
              <a:rPr kumimoji="1" lang="en-US" altLang="zh-CN" sz="2800" b="1">
                <a:solidFill>
                  <a:srgbClr val="0000FF"/>
                </a:solidFill>
                <a:latin typeface="Times New Roman" pitchFamily="18" charset="0"/>
              </a:rPr>
              <a:t>2. </a:t>
            </a:r>
            <a:r>
              <a:rPr kumimoji="1" lang="zh-CN" altLang="en-US" sz="2800" b="1">
                <a:solidFill>
                  <a:srgbClr val="0000FF"/>
                </a:solidFill>
                <a:latin typeface="Times New Roman" pitchFamily="18" charset="0"/>
              </a:rPr>
              <a:t>改变访问标志；</a:t>
            </a:r>
          </a:p>
          <a:p>
            <a:pPr algn="just" fontAlgn="base">
              <a:lnSpc>
                <a:spcPct val="150000"/>
              </a:lnSpc>
              <a:spcBef>
                <a:spcPct val="0"/>
              </a:spcBef>
              <a:spcAft>
                <a:spcPct val="0"/>
              </a:spcAft>
            </a:pPr>
            <a:r>
              <a:rPr kumimoji="1" lang="en-US" altLang="zh-CN" sz="2800" b="1">
                <a:solidFill>
                  <a:srgbClr val="0000FF"/>
                </a:solidFill>
                <a:latin typeface="Times New Roman" pitchFamily="18" charset="0"/>
              </a:rPr>
              <a:t>3. </a:t>
            </a:r>
            <a:r>
              <a:rPr kumimoji="1" lang="zh-CN" altLang="en-US" sz="2800" b="1">
                <a:solidFill>
                  <a:srgbClr val="0000FF"/>
                </a:solidFill>
                <a:latin typeface="Times New Roman" pitchFamily="18" charset="0"/>
              </a:rPr>
              <a:t>任选一个与</a:t>
            </a:r>
            <a:r>
              <a:rPr kumimoji="1" lang="en-US" altLang="zh-CN" sz="2800" b="1">
                <a:solidFill>
                  <a:srgbClr val="FF0000"/>
                </a:solidFill>
                <a:latin typeface="Times New Roman" pitchFamily="18" charset="0"/>
              </a:rPr>
              <a:t>i</a:t>
            </a:r>
            <a:r>
              <a:rPr kumimoji="1" lang="zh-CN" altLang="en-US" sz="2800" b="1">
                <a:solidFill>
                  <a:srgbClr val="FF0000"/>
                </a:solidFill>
                <a:latin typeface="Times New Roman" pitchFamily="18" charset="0"/>
              </a:rPr>
              <a:t>相邻又没被访问的顶点</a:t>
            </a:r>
            <a:r>
              <a:rPr kumimoji="1" lang="en-US" altLang="zh-CN" sz="2800" b="1">
                <a:solidFill>
                  <a:srgbClr val="FF0000"/>
                </a:solidFill>
                <a:latin typeface="Times New Roman" pitchFamily="18" charset="0"/>
              </a:rPr>
              <a:t>j</a:t>
            </a:r>
            <a:r>
              <a:rPr kumimoji="1" lang="zh-CN" altLang="en-US" sz="2800" b="1">
                <a:solidFill>
                  <a:srgbClr val="0000FF"/>
                </a:solidFill>
                <a:latin typeface="Times New Roman" pitchFamily="18" charset="0"/>
              </a:rPr>
              <a:t>，从</a:t>
            </a:r>
            <a:r>
              <a:rPr kumimoji="1" lang="en-US" altLang="zh-CN" sz="2800" b="1">
                <a:solidFill>
                  <a:srgbClr val="0000FF"/>
                </a:solidFill>
                <a:latin typeface="Times New Roman" pitchFamily="18" charset="0"/>
              </a:rPr>
              <a:t>j</a:t>
            </a:r>
            <a:r>
              <a:rPr kumimoji="1" lang="zh-CN" altLang="en-US" sz="2800" b="1">
                <a:solidFill>
                  <a:srgbClr val="0000FF"/>
                </a:solidFill>
                <a:latin typeface="Times New Roman" pitchFamily="18" charset="0"/>
              </a:rPr>
              <a:t>开始继续进行深度优先搜索。</a:t>
            </a:r>
          </a:p>
        </p:txBody>
      </p:sp>
      <p:sp>
        <p:nvSpPr>
          <p:cNvPr id="15" name="Text Box 4"/>
          <p:cNvSpPr txBox="1">
            <a:spLocks noChangeArrowheads="1"/>
          </p:cNvSpPr>
          <p:nvPr/>
        </p:nvSpPr>
        <p:spPr bwMode="auto">
          <a:xfrm>
            <a:off x="723900" y="1851025"/>
            <a:ext cx="5545138" cy="657225"/>
          </a:xfrm>
          <a:prstGeom prst="rect">
            <a:avLst/>
          </a:prstGeom>
          <a:noFill/>
          <a:ln w="9525">
            <a:noFill/>
            <a:miter lim="800000"/>
            <a:headEnd/>
            <a:tailEnd/>
          </a:ln>
        </p:spPr>
        <p:txBody>
          <a:bodyPr>
            <a:spAutoFit/>
          </a:bodyPr>
          <a:lstStyle/>
          <a:p>
            <a:pPr algn="just" fontAlgn="base">
              <a:lnSpc>
                <a:spcPct val="150000"/>
              </a:lnSpc>
              <a:spcBef>
                <a:spcPct val="0"/>
              </a:spcBef>
              <a:spcAft>
                <a:spcPct val="0"/>
              </a:spcAft>
            </a:pPr>
            <a:r>
              <a:rPr kumimoji="1" lang="zh-CN" altLang="en-US" sz="2800" b="1" dirty="0">
                <a:solidFill>
                  <a:srgbClr val="000000"/>
                </a:solidFill>
                <a:latin typeface="Times New Roman" pitchFamily="18" charset="0"/>
              </a:rPr>
              <a:t>从某点</a:t>
            </a:r>
            <a:r>
              <a:rPr kumimoji="1" lang="en-US" altLang="zh-CN" sz="2800" b="1" dirty="0">
                <a:solidFill>
                  <a:srgbClr val="000000"/>
                </a:solidFill>
                <a:latin typeface="Times New Roman" pitchFamily="18" charset="0"/>
              </a:rPr>
              <a:t>v(</a:t>
            </a:r>
            <a:r>
              <a:rPr kumimoji="1" lang="zh-CN" altLang="en-US" sz="2800" b="1" dirty="0">
                <a:solidFill>
                  <a:srgbClr val="000000"/>
                </a:solidFill>
                <a:latin typeface="Times New Roman" pitchFamily="18" charset="0"/>
              </a:rPr>
              <a:t>设</a:t>
            </a:r>
            <a:r>
              <a:rPr kumimoji="1" lang="en-US" altLang="zh-CN" sz="2800" b="1" dirty="0">
                <a:solidFill>
                  <a:srgbClr val="000000"/>
                </a:solidFill>
                <a:latin typeface="Times New Roman" pitchFamily="18" charset="0"/>
              </a:rPr>
              <a:t>v</a:t>
            </a:r>
            <a:r>
              <a:rPr kumimoji="1" lang="zh-CN" altLang="en-US" sz="2800" b="1" dirty="0">
                <a:solidFill>
                  <a:srgbClr val="000000"/>
                </a:solidFill>
                <a:latin typeface="Times New Roman" pitchFamily="18" charset="0"/>
              </a:rPr>
              <a:t>为某顶点编号</a:t>
            </a:r>
            <a:r>
              <a:rPr kumimoji="1" lang="en-US" altLang="zh-CN" sz="2800" b="1" dirty="0">
                <a:solidFill>
                  <a:srgbClr val="000000"/>
                </a:solidFill>
                <a:latin typeface="Times New Roman" pitchFamily="18" charset="0"/>
              </a:rPr>
              <a:t>)</a:t>
            </a:r>
            <a:r>
              <a:rPr kumimoji="1" lang="zh-CN" altLang="en-US" sz="2800" b="1" dirty="0">
                <a:solidFill>
                  <a:srgbClr val="000000"/>
                </a:solidFill>
                <a:latin typeface="Times New Roman" pitchFamily="18" charset="0"/>
              </a:rPr>
              <a:t>出发。</a:t>
            </a:r>
          </a:p>
        </p:txBody>
      </p:sp>
    </p:spTree>
    <p:extLst>
      <p:ext uri="{BB962C8B-B14F-4D97-AF65-F5344CB8AC3E}">
        <p14:creationId xmlns:p14="http://schemas.microsoft.com/office/powerpoint/2010/main" val="148121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(Depth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1C2C0A98-CEAD-4E70-B109-64433EECF72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626269" y="1098549"/>
            <a:ext cx="8001000" cy="4678204"/>
          </a:xfrm>
          <a:prstGeom prst="rect">
            <a:avLst/>
          </a:prstGeom>
          <a:noFill/>
          <a:ln w="9525">
            <a:solidFill>
              <a:srgbClr val="0000FF"/>
            </a:solidFill>
            <a:miter lim="800000"/>
            <a:headEnd/>
            <a:tailEnd/>
          </a:ln>
        </p:spPr>
        <p:txBody>
          <a:bodyPr>
            <a:spAutoFit/>
          </a:bodyPr>
          <a:lstStyle/>
          <a:p>
            <a:pPr eaLnBrk="0" fontAlgn="base" hangingPunct="0">
              <a:spcBef>
                <a:spcPct val="50000"/>
              </a:spcBef>
              <a:spcAft>
                <a:spcPct val="0"/>
              </a:spcAft>
            </a:pPr>
            <a:r>
              <a:rPr kumimoji="1" lang="zh-CN" altLang="en-US" sz="2600" b="1" dirty="0">
                <a:solidFill>
                  <a:srgbClr val="003300"/>
                </a:solidFill>
                <a:latin typeface="Times New Roman" pitchFamily="18" charset="0"/>
              </a:rPr>
              <a:t>深度优先搜索算法</a:t>
            </a:r>
            <a:r>
              <a:rPr kumimoji="1" lang="en-US" altLang="zh-CN" sz="2600" b="1" dirty="0">
                <a:solidFill>
                  <a:srgbClr val="003300"/>
                </a:solidFill>
                <a:latin typeface="Times New Roman" pitchFamily="18" charset="0"/>
              </a:rPr>
              <a:t>——</a:t>
            </a:r>
            <a:r>
              <a:rPr kumimoji="1" lang="zh-CN" altLang="en-US" sz="2600" b="1" dirty="0">
                <a:solidFill>
                  <a:srgbClr val="000000"/>
                </a:solidFill>
                <a:latin typeface="Times New Roman" pitchFamily="18" charset="0"/>
              </a:rPr>
              <a:t>图用</a:t>
            </a:r>
            <a:r>
              <a:rPr kumimoji="1" lang="zh-CN" altLang="en-US" sz="2600" b="1" dirty="0">
                <a:solidFill>
                  <a:srgbClr val="FF3300"/>
                </a:solidFill>
                <a:latin typeface="Times New Roman" pitchFamily="18" charset="0"/>
              </a:rPr>
              <a:t>邻接矩阵</a:t>
            </a:r>
            <a:r>
              <a:rPr kumimoji="1" lang="zh-CN" altLang="en-US" sz="2600" b="1" dirty="0">
                <a:solidFill>
                  <a:srgbClr val="000000"/>
                </a:solidFill>
                <a:latin typeface="Times New Roman" pitchFamily="18" charset="0"/>
              </a:rPr>
              <a:t>存储</a:t>
            </a:r>
            <a:endParaRPr kumimoji="1" lang="zh-CN" altLang="en-US" sz="2600" b="1" dirty="0">
              <a:solidFill>
                <a:srgbClr val="0033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int visited[n];</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graph g;</a:t>
            </a:r>
            <a:endParaRPr kumimoji="1" lang="en-US" altLang="zh-CN" sz="2000"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DFS(int </a:t>
            </a:r>
            <a:r>
              <a:rPr kumimoji="1" lang="en-US" altLang="zh-CN" sz="2000" b="1" dirty="0" err="1">
                <a:solidFill>
                  <a:srgbClr val="000000"/>
                </a:solidFill>
                <a:latin typeface="Times New Roman" pitchFamily="18" charset="0"/>
              </a:rPr>
              <a:t>i</a:t>
            </a:r>
            <a:r>
              <a:rPr kumimoji="1" lang="en-US" altLang="zh-CN" sz="2000" b="1" dirty="0">
                <a:solidFill>
                  <a:srgbClr val="000000"/>
                </a:solidFill>
                <a:latin typeface="Times New Roman" pitchFamily="18" charset="0"/>
              </a:rPr>
              <a:t>) {                                              //</a:t>
            </a:r>
            <a:r>
              <a:rPr kumimoji="1" lang="zh-CN" altLang="en-US" sz="2000" b="1" dirty="0">
                <a:solidFill>
                  <a:srgbClr val="000000"/>
                </a:solidFill>
                <a:latin typeface="Times New Roman" pitchFamily="18" charset="0"/>
              </a:rPr>
              <a:t>图用</a:t>
            </a:r>
            <a:r>
              <a:rPr kumimoji="1" lang="zh-CN" altLang="en-US" sz="2000" b="1" dirty="0">
                <a:solidFill>
                  <a:srgbClr val="FF3300"/>
                </a:solidFill>
                <a:latin typeface="Times New Roman" pitchFamily="18" charset="0"/>
              </a:rPr>
              <a:t>邻接矩阵</a:t>
            </a:r>
            <a:r>
              <a:rPr kumimoji="1" lang="zh-CN" altLang="en-US" sz="2000" b="1" dirty="0">
                <a:solidFill>
                  <a:srgbClr val="000000"/>
                </a:solidFill>
                <a:latin typeface="Times New Roman" pitchFamily="18" charset="0"/>
              </a:rPr>
              <a:t>存储</a:t>
            </a:r>
            <a:endParaRPr kumimoji="1" lang="en-US" altLang="zh-CN" sz="2000" b="1"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int j;</a:t>
            </a:r>
            <a:endParaRPr kumimoji="1" lang="en-US" altLang="zh-CN" sz="2000"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printf</a:t>
            </a:r>
            <a:r>
              <a:rPr kumimoji="1" lang="en-US" altLang="zh-CN" sz="2000" b="1" dirty="0">
                <a:solidFill>
                  <a:srgbClr val="000000"/>
                </a:solidFill>
                <a:latin typeface="Times New Roman" pitchFamily="18" charset="0"/>
              </a:rPr>
              <a:t>(“node:%c\n”,</a:t>
            </a:r>
            <a:r>
              <a:rPr kumimoji="1" lang="zh-CN" altLang="en-US"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g.vexs</a:t>
            </a:r>
            <a:r>
              <a:rPr kumimoji="1" lang="en-US" altLang="zh-CN"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i</a:t>
            </a:r>
            <a:r>
              <a:rPr kumimoji="1" lang="en-US" altLang="zh-CN" sz="2000" b="1" dirty="0">
                <a:solidFill>
                  <a:srgbClr val="000000"/>
                </a:solidFill>
                <a:latin typeface="Times New Roman" pitchFamily="18" charset="0"/>
              </a:rPr>
              <a:t>]);</a:t>
            </a:r>
            <a:endParaRPr kumimoji="1" lang="en-US" altLang="zh-CN" sz="2000"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visited[</a:t>
            </a:r>
            <a:r>
              <a:rPr kumimoji="1" lang="en-US" altLang="zh-CN" sz="2000" b="1" dirty="0" err="1">
                <a:solidFill>
                  <a:srgbClr val="000000"/>
                </a:solidFill>
                <a:latin typeface="Times New Roman" pitchFamily="18" charset="0"/>
              </a:rPr>
              <a:t>i</a:t>
            </a:r>
            <a:r>
              <a:rPr kumimoji="1" lang="en-US" altLang="zh-CN" sz="2000" b="1" dirty="0">
                <a:solidFill>
                  <a:srgbClr val="000000"/>
                </a:solidFill>
                <a:latin typeface="Times New Roman" pitchFamily="18" charset="0"/>
              </a:rPr>
              <a:t>]=TRUE;</a:t>
            </a:r>
            <a:endParaRPr kumimoji="1" lang="en-US" altLang="zh-CN" sz="2000"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for (j=0;j&lt;</a:t>
            </a:r>
            <a:r>
              <a:rPr kumimoji="1" lang="en-US" altLang="zh-CN" sz="2000" b="1" dirty="0" err="1">
                <a:solidFill>
                  <a:srgbClr val="000000"/>
                </a:solidFill>
                <a:latin typeface="Times New Roman" pitchFamily="18" charset="0"/>
              </a:rPr>
              <a:t>n;j</a:t>
            </a:r>
            <a:r>
              <a:rPr kumimoji="1" lang="en-US" altLang="zh-CN" sz="2000" b="1" dirty="0">
                <a:solidFill>
                  <a:srgbClr val="000000"/>
                </a:solidFill>
                <a:latin typeface="Times New Roman" pitchFamily="18" charset="0"/>
              </a:rPr>
              <a:t>++)</a:t>
            </a:r>
            <a:endParaRPr kumimoji="1" lang="en-US" altLang="zh-CN" sz="2000" dirty="0">
              <a:solidFill>
                <a:srgbClr val="00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if </a:t>
            </a:r>
            <a:r>
              <a:rPr kumimoji="1" lang="en-US" altLang="zh-CN" sz="2000" b="1" dirty="0">
                <a:solidFill>
                  <a:srgbClr val="FF0000"/>
                </a:solidFill>
                <a:latin typeface="Times New Roman" pitchFamily="18" charset="0"/>
              </a:rPr>
              <a:t>((</a:t>
            </a:r>
            <a:r>
              <a:rPr kumimoji="1" lang="en-US" altLang="zh-CN" sz="2000" b="1" dirty="0" err="1">
                <a:solidFill>
                  <a:srgbClr val="FF0000"/>
                </a:solidFill>
                <a:latin typeface="Times New Roman" pitchFamily="18" charset="0"/>
              </a:rPr>
              <a:t>g.arcs</a:t>
            </a:r>
            <a:r>
              <a:rPr kumimoji="1" lang="en-US" altLang="zh-CN" sz="2000" b="1" dirty="0">
                <a:solidFill>
                  <a:srgbClr val="FF0000"/>
                </a:solidFill>
                <a:latin typeface="Times New Roman" pitchFamily="18" charset="0"/>
              </a:rPr>
              <a:t>[</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][j]==1)&amp;&amp;(!visited[j]))</a:t>
            </a:r>
            <a:endParaRPr kumimoji="1" lang="en-US" altLang="zh-CN" sz="2000" dirty="0">
              <a:solidFill>
                <a:srgbClr val="FF0000"/>
              </a:solidFill>
              <a:latin typeface="Times New Roman" pitchFamily="18" charset="0"/>
            </a:endParaRPr>
          </a:p>
          <a:p>
            <a:pPr eaLnBrk="0" fontAlgn="base" hangingPunct="0">
              <a:spcBef>
                <a:spcPct val="50000"/>
              </a:spcBef>
              <a:spcAft>
                <a:spcPct val="0"/>
              </a:spcAft>
            </a:pP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DFS(j);</a:t>
            </a:r>
            <a:endParaRPr kumimoji="1" lang="en-US" altLang="zh-CN" sz="2000" dirty="0">
              <a:solidFill>
                <a:srgbClr val="FF0000"/>
              </a:solidFill>
              <a:latin typeface="Times New Roman" pitchFamily="18" charset="0"/>
            </a:endParaRPr>
          </a:p>
          <a:p>
            <a:pPr eaLnBrk="0" fontAlgn="base" hangingPunct="0">
              <a:spcBef>
                <a:spcPct val="50000"/>
              </a:spcBef>
              <a:spcAft>
                <a:spcPct val="0"/>
              </a:spcAft>
            </a:pPr>
            <a:r>
              <a:rPr kumimoji="1" lang="en-US" altLang="zh-CN" sz="2000" b="1" dirty="0">
                <a:solidFill>
                  <a:srgbClr val="000000"/>
                </a:solidFill>
                <a:latin typeface="宋体" charset="-122"/>
              </a:rPr>
              <a:t>}</a:t>
            </a:r>
            <a:r>
              <a:rPr kumimoji="1" lang="en-US" altLang="zh-CN" sz="2000" dirty="0">
                <a:solidFill>
                  <a:srgbClr val="000000"/>
                </a:solidFill>
                <a:latin typeface="Times New Roman" pitchFamily="18" charset="0"/>
              </a:rPr>
              <a:t> </a:t>
            </a:r>
          </a:p>
        </p:txBody>
      </p:sp>
      <p:sp>
        <p:nvSpPr>
          <p:cNvPr id="15" name="流程图: 资料带 14"/>
          <p:cNvSpPr/>
          <p:nvPr/>
        </p:nvSpPr>
        <p:spPr bwMode="auto">
          <a:xfrm>
            <a:off x="1519238" y="5122863"/>
            <a:ext cx="6215062" cy="1214437"/>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图的</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邻接矩阵</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表示是唯一的，由深度</a:t>
            </a:r>
            <a:endParaRPr kumimoji="1" lang="en-US" altLang="zh-CN" sz="2600" b="1" i="0" u="none" strike="noStrike" kern="0" cap="none" spc="0" normalizeH="0" baseline="0" noProof="0" dirty="0">
              <a:ln>
                <a:noFill/>
              </a:ln>
              <a:solidFill>
                <a:srgbClr val="0000FF"/>
              </a:solidFill>
              <a:effectLst/>
              <a:uLnTx/>
              <a:uFillTx/>
              <a:latin typeface="Constantia"/>
              <a:ea typeface="楷体_GB2312" pitchFamily="49" charset="-122"/>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优先</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算法</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得到的</a:t>
            </a:r>
            <a:r>
              <a:rPr kumimoji="1" lang="en-US" altLang="zh-CN" sz="2600" b="1" i="0" u="none" strike="noStrike" kern="0" cap="none" spc="0" normalizeH="0" baseline="0" noProof="0" dirty="0">
                <a:ln>
                  <a:noFill/>
                </a:ln>
                <a:solidFill>
                  <a:srgbClr val="0000FF"/>
                </a:solidFill>
                <a:effectLst/>
                <a:uLnTx/>
                <a:uFillTx/>
                <a:latin typeface="Constantia"/>
                <a:ea typeface="楷体_GB2312" pitchFamily="49" charset="-122"/>
                <a:cs typeface="+mn-cs"/>
              </a:rPr>
              <a:t>DFS</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  </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序列是唯一</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的</a:t>
            </a:r>
            <a:endParaRPr kumimoji="1" lang="zh-CN" altLang="en-US" sz="2600" b="1" i="0" u="none" strike="noStrike" kern="0" cap="none" spc="0" normalizeH="0" baseline="0" noProof="0" dirty="0">
              <a:ln>
                <a:noFill/>
              </a:ln>
              <a:solidFill>
                <a:srgbClr val="6600CC"/>
              </a:solidFill>
              <a:effectLst/>
              <a:uLnTx/>
              <a:uFillTx/>
              <a:latin typeface="Times New Roman" pitchFamily="18" charset="0"/>
              <a:ea typeface="楷体_GB2312" pitchFamily="49" charset="-122"/>
              <a:cs typeface="+mn-cs"/>
            </a:endParaRPr>
          </a:p>
        </p:txBody>
      </p:sp>
      <p:sp>
        <p:nvSpPr>
          <p:cNvPr id="16" name="TextBox 15">
            <a:extLst>
              <a:ext uri="{FF2B5EF4-FFF2-40B4-BE49-F238E27FC236}">
                <a16:creationId xmlns:a16="http://schemas.microsoft.com/office/drawing/2014/main" id="{091473DE-4D5F-4042-9D15-E8F3CF1C5829}"/>
              </a:ext>
            </a:extLst>
          </p:cNvPr>
          <p:cNvSpPr txBox="1"/>
          <p:nvPr/>
        </p:nvSpPr>
        <p:spPr>
          <a:xfrm>
            <a:off x="4519953" y="2935069"/>
            <a:ext cx="3950940" cy="646331"/>
          </a:xfrm>
          <a:prstGeom prst="rect">
            <a:avLst/>
          </a:prstGeom>
          <a:solidFill>
            <a:schemeClr val="bg1"/>
          </a:solidFill>
          <a:ln w="19050">
            <a:solidFill>
              <a:srgbClr val="00B050"/>
            </a:solidFill>
          </a:ln>
        </p:spPr>
        <p:txBody>
          <a:bodyPr wrap="square" rtlCol="0">
            <a:spAutoFit/>
          </a:bodyPr>
          <a:lstStyle/>
          <a:p>
            <a:pPr algn="just"/>
            <a:r>
              <a:rPr lang="zh-CN" altLang="en-CN" b="1" dirty="0">
                <a:solidFill>
                  <a:srgbClr val="FF0000"/>
                </a:solidFill>
                <a:latin typeface="SimSun" panose="02010600030101010101" pitchFamily="2" charset="-122"/>
                <a:ea typeface="SimSun" panose="02010600030101010101" pitchFamily="2" charset="-122"/>
              </a:rPr>
              <a:t>采用</a:t>
            </a:r>
            <a:r>
              <a:rPr lang="zh-CN" altLang="en-US" b="1" dirty="0">
                <a:solidFill>
                  <a:srgbClr val="FF0000"/>
                </a:solidFill>
                <a:latin typeface="SimSun" panose="02010600030101010101" pitchFamily="2" charset="-122"/>
                <a:ea typeface="SimSun" panose="02010600030101010101" pitchFamily="2" charset="-122"/>
              </a:rPr>
              <a:t>递归算法实现搜索的回溯，并设置访问标志数组</a:t>
            </a:r>
            <a:r>
              <a:rPr lang="en-US" altLang="zh-CN" b="1" dirty="0">
                <a:solidFill>
                  <a:srgbClr val="FF0000"/>
                </a:solidFill>
                <a:latin typeface="SimSun" panose="02010600030101010101" pitchFamily="2" charset="-122"/>
                <a:ea typeface="SimSun" panose="02010600030101010101" pitchFamily="2" charset="-122"/>
              </a:rPr>
              <a:t>visited[]</a:t>
            </a:r>
            <a:r>
              <a:rPr lang="zh-CN" altLang="en-US" b="1" dirty="0">
                <a:solidFill>
                  <a:srgbClr val="FF0000"/>
                </a:solidFill>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20732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 Depth First Search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DD40918C-8056-4915-88EA-EC80D858FA5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2"/>
          <p:cNvGrpSpPr>
            <a:grpSpLocks/>
          </p:cNvGrpSpPr>
          <p:nvPr/>
        </p:nvGrpSpPr>
        <p:grpSpPr bwMode="auto">
          <a:xfrm>
            <a:off x="0" y="4267200"/>
            <a:ext cx="4305300" cy="2143125"/>
            <a:chOff x="3048" y="528"/>
            <a:chExt cx="2712" cy="1350"/>
          </a:xfrm>
        </p:grpSpPr>
        <p:grpSp>
          <p:nvGrpSpPr>
            <p:cNvPr id="14" name="Group 3"/>
            <p:cNvGrpSpPr>
              <a:grpSpLocks/>
            </p:cNvGrpSpPr>
            <p:nvPr/>
          </p:nvGrpSpPr>
          <p:grpSpPr bwMode="auto">
            <a:xfrm>
              <a:off x="4200" y="528"/>
              <a:ext cx="408" cy="294"/>
              <a:chOff x="2928" y="3312"/>
              <a:chExt cx="408" cy="294"/>
            </a:xfrm>
          </p:grpSpPr>
          <p:sp>
            <p:nvSpPr>
              <p:cNvPr id="46" name="Oval 4"/>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7" name="Text Box 5"/>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15" name="Group 6"/>
            <p:cNvGrpSpPr>
              <a:grpSpLocks/>
            </p:cNvGrpSpPr>
            <p:nvPr/>
          </p:nvGrpSpPr>
          <p:grpSpPr bwMode="auto">
            <a:xfrm>
              <a:off x="3264" y="672"/>
              <a:ext cx="2218" cy="1028"/>
              <a:chOff x="3264" y="672"/>
              <a:chExt cx="2218" cy="1028"/>
            </a:xfrm>
          </p:grpSpPr>
          <p:sp>
            <p:nvSpPr>
              <p:cNvPr id="37" name="Line 7"/>
              <p:cNvSpPr>
                <a:spLocks noChangeShapeType="1"/>
              </p:cNvSpPr>
              <p:nvPr/>
            </p:nvSpPr>
            <p:spPr bwMode="auto">
              <a:xfrm flipV="1">
                <a:off x="3264" y="1046"/>
                <a:ext cx="304" cy="218"/>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8" name="Line 8"/>
              <p:cNvSpPr>
                <a:spLocks noChangeShapeType="1"/>
              </p:cNvSpPr>
              <p:nvPr/>
            </p:nvSpPr>
            <p:spPr bwMode="auto">
              <a:xfrm flipV="1">
                <a:off x="3788" y="672"/>
                <a:ext cx="448" cy="23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Line 9"/>
              <p:cNvSpPr>
                <a:spLocks noChangeShapeType="1"/>
              </p:cNvSpPr>
              <p:nvPr/>
            </p:nvSpPr>
            <p:spPr bwMode="auto">
              <a:xfrm>
                <a:off x="3811" y="1046"/>
                <a:ext cx="303" cy="218"/>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0" name="Line 10"/>
              <p:cNvSpPr>
                <a:spLocks noChangeShapeType="1"/>
              </p:cNvSpPr>
              <p:nvPr/>
            </p:nvSpPr>
            <p:spPr bwMode="auto">
              <a:xfrm>
                <a:off x="4540" y="672"/>
                <a:ext cx="516" cy="249"/>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1" name="Line 11"/>
              <p:cNvSpPr>
                <a:spLocks noChangeShapeType="1"/>
              </p:cNvSpPr>
              <p:nvPr/>
            </p:nvSpPr>
            <p:spPr bwMode="auto">
              <a:xfrm>
                <a:off x="5270" y="1077"/>
                <a:ext cx="212" cy="15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2" name="Line 12"/>
              <p:cNvSpPr>
                <a:spLocks noChangeShapeType="1"/>
              </p:cNvSpPr>
              <p:nvPr/>
            </p:nvSpPr>
            <p:spPr bwMode="auto">
              <a:xfrm flipV="1">
                <a:off x="4905" y="1077"/>
                <a:ext cx="182" cy="187"/>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3" name="Line 13"/>
              <p:cNvSpPr>
                <a:spLocks noChangeShapeType="1"/>
              </p:cNvSpPr>
              <p:nvPr/>
            </p:nvSpPr>
            <p:spPr bwMode="auto">
              <a:xfrm flipV="1">
                <a:off x="4966" y="1357"/>
                <a:ext cx="411" cy="0"/>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4" name="Line 14"/>
              <p:cNvSpPr>
                <a:spLocks noChangeShapeType="1"/>
              </p:cNvSpPr>
              <p:nvPr/>
            </p:nvSpPr>
            <p:spPr bwMode="auto">
              <a:xfrm flipV="1">
                <a:off x="3811" y="1451"/>
                <a:ext cx="334" cy="249"/>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15"/>
              <p:cNvSpPr>
                <a:spLocks noChangeShapeType="1"/>
              </p:cNvSpPr>
              <p:nvPr/>
            </p:nvSpPr>
            <p:spPr bwMode="auto">
              <a:xfrm>
                <a:off x="3360" y="1488"/>
                <a:ext cx="240" cy="144"/>
              </a:xfrm>
              <a:prstGeom prst="line">
                <a:avLst/>
              </a:prstGeom>
              <a:noFill/>
              <a:ln w="38100" cap="rnd">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nvGrpSpPr>
            <p:cNvPr id="16" name="Group 16"/>
            <p:cNvGrpSpPr>
              <a:grpSpLocks/>
            </p:cNvGrpSpPr>
            <p:nvPr/>
          </p:nvGrpSpPr>
          <p:grpSpPr bwMode="auto">
            <a:xfrm>
              <a:off x="3528" y="1584"/>
              <a:ext cx="408" cy="294"/>
              <a:chOff x="2928" y="3312"/>
              <a:chExt cx="408" cy="294"/>
            </a:xfrm>
          </p:grpSpPr>
          <p:sp>
            <p:nvSpPr>
              <p:cNvPr id="35" name="Oval 1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Text Box 18"/>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grpSp>
          <p:nvGrpSpPr>
            <p:cNvPr id="17" name="Group 19"/>
            <p:cNvGrpSpPr>
              <a:grpSpLocks/>
            </p:cNvGrpSpPr>
            <p:nvPr/>
          </p:nvGrpSpPr>
          <p:grpSpPr bwMode="auto">
            <a:xfrm>
              <a:off x="5352" y="1248"/>
              <a:ext cx="408" cy="294"/>
              <a:chOff x="2928" y="3312"/>
              <a:chExt cx="408" cy="294"/>
            </a:xfrm>
          </p:grpSpPr>
          <p:sp>
            <p:nvSpPr>
              <p:cNvPr id="33" name="Oval 20"/>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Text Box 21"/>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p:txBody>
          </p:sp>
        </p:grpSp>
        <p:grpSp>
          <p:nvGrpSpPr>
            <p:cNvPr id="18" name="Group 22"/>
            <p:cNvGrpSpPr>
              <a:grpSpLocks/>
            </p:cNvGrpSpPr>
            <p:nvPr/>
          </p:nvGrpSpPr>
          <p:grpSpPr bwMode="auto">
            <a:xfrm>
              <a:off x="4680" y="1248"/>
              <a:ext cx="408" cy="294"/>
              <a:chOff x="2928" y="3312"/>
              <a:chExt cx="408" cy="294"/>
            </a:xfrm>
          </p:grpSpPr>
          <p:sp>
            <p:nvSpPr>
              <p:cNvPr id="31" name="Oval 2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Text Box 2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p:txBody>
          </p:sp>
        </p:grpSp>
        <p:grpSp>
          <p:nvGrpSpPr>
            <p:cNvPr id="19" name="Group 25"/>
            <p:cNvGrpSpPr>
              <a:grpSpLocks/>
            </p:cNvGrpSpPr>
            <p:nvPr/>
          </p:nvGrpSpPr>
          <p:grpSpPr bwMode="auto">
            <a:xfrm>
              <a:off x="4008" y="1248"/>
              <a:ext cx="408" cy="294"/>
              <a:chOff x="2928" y="3312"/>
              <a:chExt cx="408" cy="294"/>
            </a:xfrm>
          </p:grpSpPr>
          <p:sp>
            <p:nvSpPr>
              <p:cNvPr id="29" name="Oval 26"/>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Text Box 27"/>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20" name="Group 28"/>
            <p:cNvGrpSpPr>
              <a:grpSpLocks/>
            </p:cNvGrpSpPr>
            <p:nvPr/>
          </p:nvGrpSpPr>
          <p:grpSpPr bwMode="auto">
            <a:xfrm>
              <a:off x="3048" y="1248"/>
              <a:ext cx="408" cy="294"/>
              <a:chOff x="2928" y="3312"/>
              <a:chExt cx="408" cy="294"/>
            </a:xfrm>
          </p:grpSpPr>
          <p:sp>
            <p:nvSpPr>
              <p:cNvPr id="27" name="Oval 29"/>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Text Box 30"/>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21" name="Group 31"/>
            <p:cNvGrpSpPr>
              <a:grpSpLocks/>
            </p:cNvGrpSpPr>
            <p:nvPr/>
          </p:nvGrpSpPr>
          <p:grpSpPr bwMode="auto">
            <a:xfrm>
              <a:off x="4968" y="864"/>
              <a:ext cx="408" cy="294"/>
              <a:chOff x="2928" y="3312"/>
              <a:chExt cx="408" cy="294"/>
            </a:xfrm>
          </p:grpSpPr>
          <p:sp>
            <p:nvSpPr>
              <p:cNvPr id="25" name="Oval 32"/>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Text Box 33"/>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22" name="Group 34"/>
            <p:cNvGrpSpPr>
              <a:grpSpLocks/>
            </p:cNvGrpSpPr>
            <p:nvPr/>
          </p:nvGrpSpPr>
          <p:grpSpPr bwMode="auto">
            <a:xfrm>
              <a:off x="3528" y="816"/>
              <a:ext cx="408" cy="294"/>
              <a:chOff x="2928" y="3312"/>
              <a:chExt cx="408" cy="294"/>
            </a:xfrm>
          </p:grpSpPr>
          <p:sp>
            <p:nvSpPr>
              <p:cNvPr id="23" name="Oval 35"/>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Text Box 36"/>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grpSp>
        <p:nvGrpSpPr>
          <p:cNvPr id="48" name="Group 37"/>
          <p:cNvGrpSpPr>
            <a:grpSpLocks/>
          </p:cNvGrpSpPr>
          <p:nvPr/>
        </p:nvGrpSpPr>
        <p:grpSpPr bwMode="auto">
          <a:xfrm>
            <a:off x="3651250" y="1608639"/>
            <a:ext cx="5287963" cy="3697288"/>
            <a:chOff x="1680" y="288"/>
            <a:chExt cx="3331" cy="2329"/>
          </a:xfrm>
        </p:grpSpPr>
        <p:sp>
          <p:nvSpPr>
            <p:cNvPr id="49" name="Rectangle 38"/>
            <p:cNvSpPr>
              <a:spLocks noChangeArrowheads="1"/>
            </p:cNvSpPr>
            <p:nvPr/>
          </p:nvSpPr>
          <p:spPr bwMode="auto">
            <a:xfrm>
              <a:off x="2112" y="336"/>
              <a:ext cx="816" cy="2208"/>
            </a:xfrm>
            <a:prstGeom prst="rect">
              <a:avLst/>
            </a:prstGeom>
            <a:solidFill>
              <a:srgbClr val="99CCFF"/>
            </a:solidFill>
            <a:ln w="19050">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Line 39"/>
            <p:cNvSpPr>
              <a:spLocks noChangeShapeType="1"/>
            </p:cNvSpPr>
            <p:nvPr/>
          </p:nvSpPr>
          <p:spPr bwMode="auto">
            <a:xfrm>
              <a:off x="2128" y="888"/>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Line 40"/>
            <p:cNvSpPr>
              <a:spLocks noChangeShapeType="1"/>
            </p:cNvSpPr>
            <p:nvPr/>
          </p:nvSpPr>
          <p:spPr bwMode="auto">
            <a:xfrm>
              <a:off x="2496" y="336"/>
              <a:ext cx="0" cy="2208"/>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2" name="Line 41"/>
            <p:cNvSpPr>
              <a:spLocks noChangeShapeType="1"/>
            </p:cNvSpPr>
            <p:nvPr/>
          </p:nvSpPr>
          <p:spPr bwMode="auto">
            <a:xfrm>
              <a:off x="2128" y="1163"/>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3" name="Line 42"/>
            <p:cNvSpPr>
              <a:spLocks noChangeShapeType="1"/>
            </p:cNvSpPr>
            <p:nvPr/>
          </p:nvSpPr>
          <p:spPr bwMode="auto">
            <a:xfrm>
              <a:off x="2128" y="595"/>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4" name="Line 43"/>
            <p:cNvSpPr>
              <a:spLocks noChangeShapeType="1"/>
            </p:cNvSpPr>
            <p:nvPr/>
          </p:nvSpPr>
          <p:spPr bwMode="auto">
            <a:xfrm>
              <a:off x="2120" y="1428"/>
              <a:ext cx="784" cy="0"/>
            </a:xfrm>
            <a:prstGeom prst="line">
              <a:avLst/>
            </a:prstGeom>
            <a:noFill/>
            <a:ln w="19050" cap="rnd">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5" name="Line 44"/>
            <p:cNvSpPr>
              <a:spLocks noChangeShapeType="1"/>
            </p:cNvSpPr>
            <p:nvPr/>
          </p:nvSpPr>
          <p:spPr bwMode="auto">
            <a:xfrm>
              <a:off x="2120" y="1677"/>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6" name="Line 45"/>
            <p:cNvSpPr>
              <a:spLocks noChangeShapeType="1"/>
            </p:cNvSpPr>
            <p:nvPr/>
          </p:nvSpPr>
          <p:spPr bwMode="auto">
            <a:xfrm>
              <a:off x="2112" y="2208"/>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7" name="Text Box 46"/>
            <p:cNvSpPr txBox="1">
              <a:spLocks noChangeArrowheads="1"/>
            </p:cNvSpPr>
            <p:nvPr/>
          </p:nvSpPr>
          <p:spPr bwMode="auto">
            <a:xfrm>
              <a:off x="1680" y="384"/>
              <a:ext cx="535" cy="2233"/>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5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0</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1</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2</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3</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4</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5</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6</a:t>
              </a:r>
            </a:p>
            <a:p>
              <a:pPr marL="0" marR="0" lvl="0" indent="0" defTabSz="914400" eaLnBrk="1" fontAlgn="base" latinLnBrk="0" hangingPunct="1">
                <a:lnSpc>
                  <a:spcPct val="100000"/>
                </a:lnSpc>
                <a:spcBef>
                  <a:spcPct val="10000"/>
                </a:spcBef>
                <a:spcAft>
                  <a:spcPct val="0"/>
                </a:spcAft>
                <a:buClrTx/>
                <a:buSzTx/>
                <a:buFontTx/>
                <a:buNone/>
                <a:tabLst/>
                <a:defRPr/>
              </a:pPr>
              <a:r>
                <a:rPr kumimoji="1" lang="en-US" altLang="zh-CN" sz="2600" b="1" i="0" u="none" strike="noStrike" kern="0" cap="none" spc="0" normalizeH="0" baseline="0" noProof="0">
                  <a:ln>
                    <a:noFill/>
                  </a:ln>
                  <a:solidFill>
                    <a:srgbClr val="000000"/>
                  </a:solidFill>
                  <a:effectLst/>
                  <a:uLnTx/>
                  <a:uFillTx/>
                  <a:latin typeface="黑体" pitchFamily="2" charset="-122"/>
                  <a:ea typeface="黑体" pitchFamily="2" charset="-122"/>
                </a:rPr>
                <a:t>  7</a:t>
              </a:r>
            </a:p>
          </p:txBody>
        </p:sp>
        <p:sp>
          <p:nvSpPr>
            <p:cNvPr id="58" name="Text Box 47"/>
            <p:cNvSpPr txBox="1">
              <a:spLocks noChangeArrowheads="1"/>
            </p:cNvSpPr>
            <p:nvPr/>
          </p:nvSpPr>
          <p:spPr bwMode="auto">
            <a:xfrm>
              <a:off x="2191" y="288"/>
              <a:ext cx="357" cy="2220"/>
            </a:xfrm>
            <a:prstGeom prst="rect">
              <a:avLst/>
            </a:prstGeom>
            <a:noFill/>
            <a:ln w="9525">
              <a:noFill/>
              <a:miter lim="800000"/>
              <a:headEnd/>
              <a:tailEnd/>
            </a:ln>
          </p:spPr>
          <p:txBody>
            <a:bodyPr>
              <a:spAutoFit/>
            </a:bodyPr>
            <a:lstStyle/>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a:p>
              <a:pPr marL="0" marR="0" lvl="0" indent="0" defTabSz="914400" eaLnBrk="0" fontAlgn="base" latinLnBrk="0" hangingPunct="0">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nvGrpSpPr>
            <p:cNvPr id="59" name="Group 48"/>
            <p:cNvGrpSpPr>
              <a:grpSpLocks/>
            </p:cNvGrpSpPr>
            <p:nvPr/>
          </p:nvGrpSpPr>
          <p:grpSpPr bwMode="auto">
            <a:xfrm>
              <a:off x="3085" y="288"/>
              <a:ext cx="499" cy="288"/>
              <a:chOff x="4530" y="1824"/>
              <a:chExt cx="540" cy="288"/>
            </a:xfrm>
          </p:grpSpPr>
          <p:grpSp>
            <p:nvGrpSpPr>
              <p:cNvPr id="188" name="Group 49"/>
              <p:cNvGrpSpPr>
                <a:grpSpLocks/>
              </p:cNvGrpSpPr>
              <p:nvPr/>
            </p:nvGrpSpPr>
            <p:grpSpPr bwMode="auto">
              <a:xfrm>
                <a:off x="4530" y="1860"/>
                <a:ext cx="540" cy="230"/>
                <a:chOff x="3696" y="1968"/>
                <a:chExt cx="1488" cy="480"/>
              </a:xfrm>
            </p:grpSpPr>
            <p:sp>
              <p:nvSpPr>
                <p:cNvPr id="190" name="Rectangle 50"/>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1" name="Line 51"/>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89" name="Text Box 52"/>
              <p:cNvSpPr txBox="1">
                <a:spLocks noChangeArrowheads="1"/>
              </p:cNvSpPr>
              <p:nvPr/>
            </p:nvSpPr>
            <p:spPr bwMode="auto">
              <a:xfrm>
                <a:off x="4560" y="1824"/>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1</a:t>
                </a:r>
              </a:p>
            </p:txBody>
          </p:sp>
        </p:grpSp>
        <p:sp>
          <p:nvSpPr>
            <p:cNvPr id="60" name="Line 53"/>
            <p:cNvSpPr>
              <a:spLocks noChangeShapeType="1"/>
            </p:cNvSpPr>
            <p:nvPr/>
          </p:nvSpPr>
          <p:spPr bwMode="auto">
            <a:xfrm>
              <a:off x="2729" y="466"/>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1" name="Line 54"/>
            <p:cNvSpPr>
              <a:spLocks noChangeShapeType="1"/>
            </p:cNvSpPr>
            <p:nvPr/>
          </p:nvSpPr>
          <p:spPr bwMode="auto">
            <a:xfrm>
              <a:off x="2729" y="1321"/>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2" name="Line 55"/>
            <p:cNvSpPr>
              <a:spLocks noChangeShapeType="1"/>
            </p:cNvSpPr>
            <p:nvPr/>
          </p:nvSpPr>
          <p:spPr bwMode="auto">
            <a:xfrm>
              <a:off x="2729" y="1001"/>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3" name="Line 56"/>
            <p:cNvSpPr>
              <a:spLocks noChangeShapeType="1"/>
            </p:cNvSpPr>
            <p:nvPr/>
          </p:nvSpPr>
          <p:spPr bwMode="auto">
            <a:xfrm>
              <a:off x="3406" y="466"/>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64" name="Group 57"/>
            <p:cNvGrpSpPr>
              <a:grpSpLocks/>
            </p:cNvGrpSpPr>
            <p:nvPr/>
          </p:nvGrpSpPr>
          <p:grpSpPr bwMode="auto">
            <a:xfrm>
              <a:off x="3762" y="288"/>
              <a:ext cx="499" cy="288"/>
              <a:chOff x="5263" y="1824"/>
              <a:chExt cx="541" cy="288"/>
            </a:xfrm>
          </p:grpSpPr>
          <p:grpSp>
            <p:nvGrpSpPr>
              <p:cNvPr id="181" name="Group 58"/>
              <p:cNvGrpSpPr>
                <a:grpSpLocks/>
              </p:cNvGrpSpPr>
              <p:nvPr/>
            </p:nvGrpSpPr>
            <p:grpSpPr bwMode="auto">
              <a:xfrm>
                <a:off x="5263" y="1860"/>
                <a:ext cx="541" cy="230"/>
                <a:chOff x="3696" y="1968"/>
                <a:chExt cx="1488" cy="480"/>
              </a:xfrm>
            </p:grpSpPr>
            <p:sp>
              <p:nvSpPr>
                <p:cNvPr id="186" name="Rectangle 59"/>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7" name="Line 60"/>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82" name="Text Box 61"/>
              <p:cNvSpPr txBox="1">
                <a:spLocks noChangeArrowheads="1"/>
              </p:cNvSpPr>
              <p:nvPr/>
            </p:nvSpPr>
            <p:spPr bwMode="auto">
              <a:xfrm>
                <a:off x="5325" y="1824"/>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2</a:t>
                </a:r>
              </a:p>
            </p:txBody>
          </p:sp>
          <p:grpSp>
            <p:nvGrpSpPr>
              <p:cNvPr id="183" name="Group 62"/>
              <p:cNvGrpSpPr>
                <a:grpSpLocks/>
              </p:cNvGrpSpPr>
              <p:nvPr/>
            </p:nvGrpSpPr>
            <p:grpSpPr bwMode="auto">
              <a:xfrm>
                <a:off x="5624" y="1926"/>
                <a:ext cx="108" cy="98"/>
                <a:chOff x="3456" y="720"/>
                <a:chExt cx="192" cy="144"/>
              </a:xfrm>
            </p:grpSpPr>
            <p:sp>
              <p:nvSpPr>
                <p:cNvPr id="184" name="Line 63"/>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5" name="Line 64"/>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65" name="Group 65"/>
            <p:cNvGrpSpPr>
              <a:grpSpLocks/>
            </p:cNvGrpSpPr>
            <p:nvPr/>
          </p:nvGrpSpPr>
          <p:grpSpPr bwMode="auto">
            <a:xfrm>
              <a:off x="4476" y="929"/>
              <a:ext cx="498" cy="288"/>
              <a:chOff x="3696" y="2736"/>
              <a:chExt cx="720" cy="402"/>
            </a:xfrm>
          </p:grpSpPr>
          <p:grpSp>
            <p:nvGrpSpPr>
              <p:cNvPr id="173" name="Group 66"/>
              <p:cNvGrpSpPr>
                <a:grpSpLocks/>
              </p:cNvGrpSpPr>
              <p:nvPr/>
            </p:nvGrpSpPr>
            <p:grpSpPr bwMode="auto">
              <a:xfrm>
                <a:off x="3696" y="2736"/>
                <a:ext cx="720" cy="402"/>
                <a:chOff x="3744" y="864"/>
                <a:chExt cx="864" cy="402"/>
              </a:xfrm>
            </p:grpSpPr>
            <p:grpSp>
              <p:nvGrpSpPr>
                <p:cNvPr id="177" name="Group 67"/>
                <p:cNvGrpSpPr>
                  <a:grpSpLocks/>
                </p:cNvGrpSpPr>
                <p:nvPr/>
              </p:nvGrpSpPr>
              <p:grpSpPr bwMode="auto">
                <a:xfrm>
                  <a:off x="3744" y="864"/>
                  <a:ext cx="864" cy="336"/>
                  <a:chOff x="3696" y="1968"/>
                  <a:chExt cx="1488" cy="480"/>
                </a:xfrm>
              </p:grpSpPr>
              <p:sp>
                <p:nvSpPr>
                  <p:cNvPr id="179" name="Rectangle 68"/>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0" name="Line 69"/>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78" name="Text Box 70"/>
                <p:cNvSpPr txBox="1">
                  <a:spLocks noChangeArrowheads="1"/>
                </p:cNvSpPr>
                <p:nvPr/>
              </p:nvSpPr>
              <p:spPr bwMode="auto">
                <a:xfrm>
                  <a:off x="3840" y="864"/>
                  <a:ext cx="624" cy="402"/>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0</a:t>
                  </a:r>
                </a:p>
              </p:txBody>
            </p:sp>
          </p:grpSp>
          <p:grpSp>
            <p:nvGrpSpPr>
              <p:cNvPr id="174" name="Group 71"/>
              <p:cNvGrpSpPr>
                <a:grpSpLocks/>
              </p:cNvGrpSpPr>
              <p:nvPr/>
            </p:nvGrpSpPr>
            <p:grpSpPr bwMode="auto">
              <a:xfrm>
                <a:off x="4176" y="2832"/>
                <a:ext cx="144" cy="144"/>
                <a:chOff x="4176" y="2832"/>
                <a:chExt cx="144" cy="144"/>
              </a:xfrm>
            </p:grpSpPr>
            <p:sp>
              <p:nvSpPr>
                <p:cNvPr id="175" name="Line 72"/>
                <p:cNvSpPr>
                  <a:spLocks noChangeShapeType="1"/>
                </p:cNvSpPr>
                <p:nvPr/>
              </p:nvSpPr>
              <p:spPr bwMode="auto">
                <a:xfrm flipV="1">
                  <a:off x="4176"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6" name="Line 73"/>
                <p:cNvSpPr>
                  <a:spLocks noChangeShapeType="1"/>
                </p:cNvSpPr>
                <p:nvPr/>
              </p:nvSpPr>
              <p:spPr bwMode="auto">
                <a:xfrm>
                  <a:off x="4248"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66" name="Group 74"/>
            <p:cNvGrpSpPr>
              <a:grpSpLocks/>
            </p:cNvGrpSpPr>
            <p:nvPr/>
          </p:nvGrpSpPr>
          <p:grpSpPr bwMode="auto">
            <a:xfrm>
              <a:off x="3762" y="1152"/>
              <a:ext cx="499" cy="288"/>
              <a:chOff x="5263" y="2688"/>
              <a:chExt cx="541" cy="288"/>
            </a:xfrm>
          </p:grpSpPr>
          <p:grpSp>
            <p:nvGrpSpPr>
              <p:cNvPr id="166" name="Group 75"/>
              <p:cNvGrpSpPr>
                <a:grpSpLocks/>
              </p:cNvGrpSpPr>
              <p:nvPr/>
            </p:nvGrpSpPr>
            <p:grpSpPr bwMode="auto">
              <a:xfrm>
                <a:off x="5263" y="2715"/>
                <a:ext cx="541" cy="232"/>
                <a:chOff x="3696" y="1968"/>
                <a:chExt cx="1488" cy="480"/>
              </a:xfrm>
            </p:grpSpPr>
            <p:sp>
              <p:nvSpPr>
                <p:cNvPr id="171" name="Rectangle 76"/>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2" name="Line 77"/>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67" name="Text Box 78"/>
              <p:cNvSpPr txBox="1">
                <a:spLocks noChangeArrowheads="1"/>
              </p:cNvSpPr>
              <p:nvPr/>
            </p:nvSpPr>
            <p:spPr bwMode="auto">
              <a:xfrm>
                <a:off x="5328" y="2688"/>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1</a:t>
                </a:r>
              </a:p>
            </p:txBody>
          </p:sp>
          <p:grpSp>
            <p:nvGrpSpPr>
              <p:cNvPr id="168" name="Group 79"/>
              <p:cNvGrpSpPr>
                <a:grpSpLocks/>
              </p:cNvGrpSpPr>
              <p:nvPr/>
            </p:nvGrpSpPr>
            <p:grpSpPr bwMode="auto">
              <a:xfrm>
                <a:off x="5624" y="2781"/>
                <a:ext cx="108" cy="100"/>
                <a:chOff x="3456" y="720"/>
                <a:chExt cx="192" cy="144"/>
              </a:xfrm>
            </p:grpSpPr>
            <p:sp>
              <p:nvSpPr>
                <p:cNvPr id="169" name="Line 80"/>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0" name="Line 81"/>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67" name="Group 82"/>
            <p:cNvGrpSpPr>
              <a:grpSpLocks/>
            </p:cNvGrpSpPr>
            <p:nvPr/>
          </p:nvGrpSpPr>
          <p:grpSpPr bwMode="auto">
            <a:xfrm>
              <a:off x="3762" y="1440"/>
              <a:ext cx="499" cy="288"/>
              <a:chOff x="5263" y="2976"/>
              <a:chExt cx="541" cy="288"/>
            </a:xfrm>
          </p:grpSpPr>
          <p:grpSp>
            <p:nvGrpSpPr>
              <p:cNvPr id="159" name="Group 83"/>
              <p:cNvGrpSpPr>
                <a:grpSpLocks/>
              </p:cNvGrpSpPr>
              <p:nvPr/>
            </p:nvGrpSpPr>
            <p:grpSpPr bwMode="auto">
              <a:xfrm>
                <a:off x="5263" y="2999"/>
                <a:ext cx="541" cy="230"/>
                <a:chOff x="3696" y="1968"/>
                <a:chExt cx="1488" cy="480"/>
              </a:xfrm>
            </p:grpSpPr>
            <p:sp>
              <p:nvSpPr>
                <p:cNvPr id="164" name="Rectangle 84"/>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5" name="Line 85"/>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60" name="Text Box 86"/>
              <p:cNvSpPr txBox="1">
                <a:spLocks noChangeArrowheads="1"/>
              </p:cNvSpPr>
              <p:nvPr/>
            </p:nvSpPr>
            <p:spPr bwMode="auto">
              <a:xfrm>
                <a:off x="5328" y="2976"/>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1</a:t>
                </a:r>
              </a:p>
            </p:txBody>
          </p:sp>
          <p:grpSp>
            <p:nvGrpSpPr>
              <p:cNvPr id="161" name="Group 87"/>
              <p:cNvGrpSpPr>
                <a:grpSpLocks/>
              </p:cNvGrpSpPr>
              <p:nvPr/>
            </p:nvGrpSpPr>
            <p:grpSpPr bwMode="auto">
              <a:xfrm>
                <a:off x="5624" y="3065"/>
                <a:ext cx="108" cy="98"/>
                <a:chOff x="3456" y="720"/>
                <a:chExt cx="192" cy="144"/>
              </a:xfrm>
            </p:grpSpPr>
            <p:sp>
              <p:nvSpPr>
                <p:cNvPr id="162" name="Line 88"/>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3" name="Line 89"/>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68" name="Group 90"/>
            <p:cNvGrpSpPr>
              <a:grpSpLocks/>
            </p:cNvGrpSpPr>
            <p:nvPr/>
          </p:nvGrpSpPr>
          <p:grpSpPr bwMode="auto">
            <a:xfrm>
              <a:off x="3085" y="864"/>
              <a:ext cx="499" cy="288"/>
              <a:chOff x="4530" y="2400"/>
              <a:chExt cx="540" cy="288"/>
            </a:xfrm>
          </p:grpSpPr>
          <p:grpSp>
            <p:nvGrpSpPr>
              <p:cNvPr id="155" name="Group 91"/>
              <p:cNvGrpSpPr>
                <a:grpSpLocks/>
              </p:cNvGrpSpPr>
              <p:nvPr/>
            </p:nvGrpSpPr>
            <p:grpSpPr bwMode="auto">
              <a:xfrm>
                <a:off x="4530" y="2430"/>
                <a:ext cx="540" cy="230"/>
                <a:chOff x="3696" y="1968"/>
                <a:chExt cx="1488" cy="480"/>
              </a:xfrm>
            </p:grpSpPr>
            <p:sp>
              <p:nvSpPr>
                <p:cNvPr id="157" name="Rectangle 92"/>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8" name="Line 93"/>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56" name="Text Box 94"/>
              <p:cNvSpPr txBox="1">
                <a:spLocks noChangeArrowheads="1"/>
              </p:cNvSpPr>
              <p:nvPr/>
            </p:nvSpPr>
            <p:spPr bwMode="auto">
              <a:xfrm>
                <a:off x="4560" y="2400"/>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5</a:t>
                </a:r>
              </a:p>
            </p:txBody>
          </p:sp>
        </p:grpSp>
        <p:grpSp>
          <p:nvGrpSpPr>
            <p:cNvPr id="69" name="Group 95"/>
            <p:cNvGrpSpPr>
              <a:grpSpLocks/>
            </p:cNvGrpSpPr>
            <p:nvPr/>
          </p:nvGrpSpPr>
          <p:grpSpPr bwMode="auto">
            <a:xfrm>
              <a:off x="3072" y="1440"/>
              <a:ext cx="499" cy="288"/>
              <a:chOff x="4530" y="2976"/>
              <a:chExt cx="540" cy="288"/>
            </a:xfrm>
          </p:grpSpPr>
          <p:grpSp>
            <p:nvGrpSpPr>
              <p:cNvPr id="151" name="Group 96"/>
              <p:cNvGrpSpPr>
                <a:grpSpLocks/>
              </p:cNvGrpSpPr>
              <p:nvPr/>
            </p:nvGrpSpPr>
            <p:grpSpPr bwMode="auto">
              <a:xfrm>
                <a:off x="4530" y="2999"/>
                <a:ext cx="540" cy="230"/>
                <a:chOff x="3696" y="1968"/>
                <a:chExt cx="1488" cy="480"/>
              </a:xfrm>
            </p:grpSpPr>
            <p:sp>
              <p:nvSpPr>
                <p:cNvPr id="153" name="Rectangle 97"/>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4" name="Line 98"/>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52" name="Text Box 99"/>
              <p:cNvSpPr txBox="1">
                <a:spLocks noChangeArrowheads="1"/>
              </p:cNvSpPr>
              <p:nvPr/>
            </p:nvSpPr>
            <p:spPr bwMode="auto">
              <a:xfrm>
                <a:off x="4608" y="2976"/>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7</a:t>
                </a:r>
              </a:p>
            </p:txBody>
          </p:sp>
        </p:grpSp>
        <p:grpSp>
          <p:nvGrpSpPr>
            <p:cNvPr id="70" name="Group 100"/>
            <p:cNvGrpSpPr>
              <a:grpSpLocks/>
            </p:cNvGrpSpPr>
            <p:nvPr/>
          </p:nvGrpSpPr>
          <p:grpSpPr bwMode="auto">
            <a:xfrm>
              <a:off x="3085" y="1179"/>
              <a:ext cx="499" cy="251"/>
              <a:chOff x="3744" y="864"/>
              <a:chExt cx="864" cy="369"/>
            </a:xfrm>
          </p:grpSpPr>
          <p:grpSp>
            <p:nvGrpSpPr>
              <p:cNvPr id="147" name="Group 101"/>
              <p:cNvGrpSpPr>
                <a:grpSpLocks/>
              </p:cNvGrpSpPr>
              <p:nvPr/>
            </p:nvGrpSpPr>
            <p:grpSpPr bwMode="auto">
              <a:xfrm>
                <a:off x="3744" y="864"/>
                <a:ext cx="864" cy="336"/>
                <a:chOff x="3696" y="1968"/>
                <a:chExt cx="1488" cy="480"/>
              </a:xfrm>
            </p:grpSpPr>
            <p:sp>
              <p:nvSpPr>
                <p:cNvPr id="149" name="Rectangle 102"/>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0" name="Line 103"/>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48" name="Text Box 104"/>
              <p:cNvSpPr txBox="1">
                <a:spLocks noChangeArrowheads="1"/>
              </p:cNvSpPr>
              <p:nvPr/>
            </p:nvSpPr>
            <p:spPr bwMode="auto">
              <a:xfrm>
                <a:off x="3840" y="866"/>
                <a:ext cx="624" cy="367"/>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黑体" pitchFamily="2" charset="-122"/>
                    <a:ea typeface="黑体" pitchFamily="2" charset="-122"/>
                  </a:rPr>
                  <a:t>7</a:t>
                </a:r>
              </a:p>
            </p:txBody>
          </p:sp>
        </p:grpSp>
        <p:sp>
          <p:nvSpPr>
            <p:cNvPr id="71" name="Line 105"/>
            <p:cNvSpPr>
              <a:spLocks noChangeShapeType="1"/>
            </p:cNvSpPr>
            <p:nvPr/>
          </p:nvSpPr>
          <p:spPr bwMode="auto">
            <a:xfrm>
              <a:off x="2729" y="1570"/>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2" name="Line 106"/>
            <p:cNvSpPr>
              <a:spLocks noChangeShapeType="1"/>
            </p:cNvSpPr>
            <p:nvPr/>
          </p:nvSpPr>
          <p:spPr bwMode="auto">
            <a:xfrm>
              <a:off x="3406" y="1570"/>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3" name="Line 107"/>
            <p:cNvSpPr>
              <a:spLocks noChangeShapeType="1"/>
            </p:cNvSpPr>
            <p:nvPr/>
          </p:nvSpPr>
          <p:spPr bwMode="auto">
            <a:xfrm>
              <a:off x="3406" y="1285"/>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4" name="Line 108"/>
            <p:cNvSpPr>
              <a:spLocks noChangeShapeType="1"/>
            </p:cNvSpPr>
            <p:nvPr/>
          </p:nvSpPr>
          <p:spPr bwMode="auto">
            <a:xfrm>
              <a:off x="3406" y="1001"/>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75" name="Group 109"/>
            <p:cNvGrpSpPr>
              <a:grpSpLocks/>
            </p:cNvGrpSpPr>
            <p:nvPr/>
          </p:nvGrpSpPr>
          <p:grpSpPr bwMode="auto">
            <a:xfrm>
              <a:off x="3085" y="576"/>
              <a:ext cx="499" cy="288"/>
              <a:chOff x="4530" y="2112"/>
              <a:chExt cx="540" cy="288"/>
            </a:xfrm>
          </p:grpSpPr>
          <p:grpSp>
            <p:nvGrpSpPr>
              <p:cNvPr id="143" name="Group 110"/>
              <p:cNvGrpSpPr>
                <a:grpSpLocks/>
              </p:cNvGrpSpPr>
              <p:nvPr/>
            </p:nvGrpSpPr>
            <p:grpSpPr bwMode="auto">
              <a:xfrm>
                <a:off x="4530" y="2145"/>
                <a:ext cx="540" cy="230"/>
                <a:chOff x="3696" y="1968"/>
                <a:chExt cx="1488" cy="480"/>
              </a:xfrm>
            </p:grpSpPr>
            <p:sp>
              <p:nvSpPr>
                <p:cNvPr id="145" name="Rectangle 111"/>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6" name="Line 112"/>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44" name="Text Box 113"/>
              <p:cNvSpPr txBox="1">
                <a:spLocks noChangeArrowheads="1"/>
              </p:cNvSpPr>
              <p:nvPr/>
            </p:nvSpPr>
            <p:spPr bwMode="auto">
              <a:xfrm>
                <a:off x="4560" y="2112"/>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3</a:t>
                </a:r>
              </a:p>
            </p:txBody>
          </p:sp>
        </p:grpSp>
        <p:grpSp>
          <p:nvGrpSpPr>
            <p:cNvPr id="76" name="Group 114"/>
            <p:cNvGrpSpPr>
              <a:grpSpLocks/>
            </p:cNvGrpSpPr>
            <p:nvPr/>
          </p:nvGrpSpPr>
          <p:grpSpPr bwMode="auto">
            <a:xfrm>
              <a:off x="4512" y="576"/>
              <a:ext cx="499" cy="288"/>
              <a:chOff x="5263" y="2112"/>
              <a:chExt cx="541" cy="288"/>
            </a:xfrm>
          </p:grpSpPr>
          <p:grpSp>
            <p:nvGrpSpPr>
              <p:cNvPr id="136" name="Group 115"/>
              <p:cNvGrpSpPr>
                <a:grpSpLocks/>
              </p:cNvGrpSpPr>
              <p:nvPr/>
            </p:nvGrpSpPr>
            <p:grpSpPr bwMode="auto">
              <a:xfrm>
                <a:off x="5263" y="2145"/>
                <a:ext cx="541" cy="230"/>
                <a:chOff x="3696" y="1968"/>
                <a:chExt cx="1488" cy="480"/>
              </a:xfrm>
            </p:grpSpPr>
            <p:sp>
              <p:nvSpPr>
                <p:cNvPr id="141" name="Rectangle 116"/>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2" name="Line 117"/>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37" name="Text Box 118"/>
              <p:cNvSpPr txBox="1">
                <a:spLocks noChangeArrowheads="1"/>
              </p:cNvSpPr>
              <p:nvPr/>
            </p:nvSpPr>
            <p:spPr bwMode="auto">
              <a:xfrm>
                <a:off x="5328" y="2112"/>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0</a:t>
                </a:r>
              </a:p>
            </p:txBody>
          </p:sp>
          <p:grpSp>
            <p:nvGrpSpPr>
              <p:cNvPr id="138" name="Group 119"/>
              <p:cNvGrpSpPr>
                <a:grpSpLocks/>
              </p:cNvGrpSpPr>
              <p:nvPr/>
            </p:nvGrpSpPr>
            <p:grpSpPr bwMode="auto">
              <a:xfrm>
                <a:off x="5624" y="2211"/>
                <a:ext cx="108" cy="98"/>
                <a:chOff x="4176" y="2832"/>
                <a:chExt cx="144" cy="144"/>
              </a:xfrm>
            </p:grpSpPr>
            <p:sp>
              <p:nvSpPr>
                <p:cNvPr id="139" name="Line 120"/>
                <p:cNvSpPr>
                  <a:spLocks noChangeShapeType="1"/>
                </p:cNvSpPr>
                <p:nvPr/>
              </p:nvSpPr>
              <p:spPr bwMode="auto">
                <a:xfrm flipV="1">
                  <a:off x="4176"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0" name="Line 121"/>
                <p:cNvSpPr>
                  <a:spLocks noChangeShapeType="1"/>
                </p:cNvSpPr>
                <p:nvPr/>
              </p:nvSpPr>
              <p:spPr bwMode="auto">
                <a:xfrm>
                  <a:off x="4248" y="2832"/>
                  <a:ext cx="72"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sp>
          <p:nvSpPr>
            <p:cNvPr id="77" name="Line 122"/>
            <p:cNvSpPr>
              <a:spLocks noChangeShapeType="1"/>
            </p:cNvSpPr>
            <p:nvPr/>
          </p:nvSpPr>
          <p:spPr bwMode="auto">
            <a:xfrm>
              <a:off x="2729" y="716"/>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78" name="Group 123"/>
            <p:cNvGrpSpPr>
              <a:grpSpLocks/>
            </p:cNvGrpSpPr>
            <p:nvPr/>
          </p:nvGrpSpPr>
          <p:grpSpPr bwMode="auto">
            <a:xfrm>
              <a:off x="3762" y="864"/>
              <a:ext cx="499" cy="288"/>
              <a:chOff x="5263" y="2400"/>
              <a:chExt cx="541" cy="288"/>
            </a:xfrm>
          </p:grpSpPr>
          <p:grpSp>
            <p:nvGrpSpPr>
              <p:cNvPr id="132" name="Group 124"/>
              <p:cNvGrpSpPr>
                <a:grpSpLocks/>
              </p:cNvGrpSpPr>
              <p:nvPr/>
            </p:nvGrpSpPr>
            <p:grpSpPr bwMode="auto">
              <a:xfrm>
                <a:off x="5263" y="2430"/>
                <a:ext cx="541" cy="230"/>
                <a:chOff x="3696" y="1968"/>
                <a:chExt cx="1488" cy="480"/>
              </a:xfrm>
            </p:grpSpPr>
            <p:sp>
              <p:nvSpPr>
                <p:cNvPr id="134" name="Rectangle 125"/>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35" name="Line 126"/>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33" name="Text Box 127"/>
              <p:cNvSpPr txBox="1">
                <a:spLocks noChangeArrowheads="1"/>
              </p:cNvSpPr>
              <p:nvPr/>
            </p:nvSpPr>
            <p:spPr bwMode="auto">
              <a:xfrm>
                <a:off x="5328" y="2400"/>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6</a:t>
                </a:r>
              </a:p>
            </p:txBody>
          </p:sp>
        </p:grpSp>
        <p:sp>
          <p:nvSpPr>
            <p:cNvPr id="79" name="Line 128"/>
            <p:cNvSpPr>
              <a:spLocks noChangeShapeType="1"/>
            </p:cNvSpPr>
            <p:nvPr/>
          </p:nvSpPr>
          <p:spPr bwMode="auto">
            <a:xfrm>
              <a:off x="4119" y="1036"/>
              <a:ext cx="392"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0" name="Line 129"/>
            <p:cNvSpPr>
              <a:spLocks noChangeShapeType="1"/>
            </p:cNvSpPr>
            <p:nvPr/>
          </p:nvSpPr>
          <p:spPr bwMode="auto">
            <a:xfrm>
              <a:off x="3442" y="716"/>
              <a:ext cx="32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81" name="Group 130"/>
            <p:cNvGrpSpPr>
              <a:grpSpLocks/>
            </p:cNvGrpSpPr>
            <p:nvPr/>
          </p:nvGrpSpPr>
          <p:grpSpPr bwMode="auto">
            <a:xfrm>
              <a:off x="3744" y="603"/>
              <a:ext cx="499" cy="232"/>
              <a:chOff x="3696" y="1968"/>
              <a:chExt cx="1488" cy="480"/>
            </a:xfrm>
          </p:grpSpPr>
          <p:sp>
            <p:nvSpPr>
              <p:cNvPr id="130" name="Rectangle 131"/>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31" name="Line 132"/>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82" name="Text Box 133"/>
            <p:cNvSpPr txBox="1">
              <a:spLocks noChangeArrowheads="1"/>
            </p:cNvSpPr>
            <p:nvPr/>
          </p:nvSpPr>
          <p:spPr bwMode="auto">
            <a:xfrm>
              <a:off x="3804" y="576"/>
              <a:ext cx="36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4</a:t>
              </a:r>
            </a:p>
          </p:txBody>
        </p:sp>
        <p:sp>
          <p:nvSpPr>
            <p:cNvPr id="83" name="Line 134"/>
            <p:cNvSpPr>
              <a:spLocks noChangeShapeType="1"/>
            </p:cNvSpPr>
            <p:nvPr/>
          </p:nvSpPr>
          <p:spPr bwMode="auto">
            <a:xfrm>
              <a:off x="4224" y="720"/>
              <a:ext cx="320"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4" name="Line 135"/>
            <p:cNvSpPr>
              <a:spLocks noChangeShapeType="1"/>
            </p:cNvSpPr>
            <p:nvPr/>
          </p:nvSpPr>
          <p:spPr bwMode="auto">
            <a:xfrm>
              <a:off x="2112" y="1920"/>
              <a:ext cx="770" cy="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85" name="Group 136"/>
            <p:cNvGrpSpPr>
              <a:grpSpLocks/>
            </p:cNvGrpSpPr>
            <p:nvPr/>
          </p:nvGrpSpPr>
          <p:grpSpPr bwMode="auto">
            <a:xfrm>
              <a:off x="3764" y="1742"/>
              <a:ext cx="499" cy="288"/>
              <a:chOff x="5263" y="2976"/>
              <a:chExt cx="541" cy="288"/>
            </a:xfrm>
          </p:grpSpPr>
          <p:grpSp>
            <p:nvGrpSpPr>
              <p:cNvPr id="123" name="Group 137"/>
              <p:cNvGrpSpPr>
                <a:grpSpLocks/>
              </p:cNvGrpSpPr>
              <p:nvPr/>
            </p:nvGrpSpPr>
            <p:grpSpPr bwMode="auto">
              <a:xfrm>
                <a:off x="5263" y="2999"/>
                <a:ext cx="541" cy="230"/>
                <a:chOff x="3696" y="1968"/>
                <a:chExt cx="1488" cy="480"/>
              </a:xfrm>
            </p:grpSpPr>
            <p:sp>
              <p:nvSpPr>
                <p:cNvPr id="128" name="Rectangle 138"/>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9" name="Line 139"/>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24" name="Text Box 140"/>
              <p:cNvSpPr txBox="1">
                <a:spLocks noChangeArrowheads="1"/>
              </p:cNvSpPr>
              <p:nvPr/>
            </p:nvSpPr>
            <p:spPr bwMode="auto">
              <a:xfrm>
                <a:off x="5328" y="2976"/>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2</a:t>
                </a:r>
              </a:p>
            </p:txBody>
          </p:sp>
          <p:grpSp>
            <p:nvGrpSpPr>
              <p:cNvPr id="125" name="Group 141"/>
              <p:cNvGrpSpPr>
                <a:grpSpLocks/>
              </p:cNvGrpSpPr>
              <p:nvPr/>
            </p:nvGrpSpPr>
            <p:grpSpPr bwMode="auto">
              <a:xfrm>
                <a:off x="5624" y="3065"/>
                <a:ext cx="108" cy="98"/>
                <a:chOff x="3456" y="720"/>
                <a:chExt cx="192" cy="144"/>
              </a:xfrm>
            </p:grpSpPr>
            <p:sp>
              <p:nvSpPr>
                <p:cNvPr id="126" name="Line 142"/>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7" name="Line 143"/>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86" name="Group 144"/>
            <p:cNvGrpSpPr>
              <a:grpSpLocks/>
            </p:cNvGrpSpPr>
            <p:nvPr/>
          </p:nvGrpSpPr>
          <p:grpSpPr bwMode="auto">
            <a:xfrm>
              <a:off x="3087" y="1742"/>
              <a:ext cx="499" cy="288"/>
              <a:chOff x="4530" y="2976"/>
              <a:chExt cx="540" cy="288"/>
            </a:xfrm>
          </p:grpSpPr>
          <p:grpSp>
            <p:nvGrpSpPr>
              <p:cNvPr id="119" name="Group 145"/>
              <p:cNvGrpSpPr>
                <a:grpSpLocks/>
              </p:cNvGrpSpPr>
              <p:nvPr/>
            </p:nvGrpSpPr>
            <p:grpSpPr bwMode="auto">
              <a:xfrm>
                <a:off x="4530" y="2999"/>
                <a:ext cx="540" cy="230"/>
                <a:chOff x="3696" y="1968"/>
                <a:chExt cx="1488" cy="480"/>
              </a:xfrm>
            </p:grpSpPr>
            <p:sp>
              <p:nvSpPr>
                <p:cNvPr id="121" name="Rectangle 146"/>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22" name="Line 147"/>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20" name="Text Box 148"/>
              <p:cNvSpPr txBox="1">
                <a:spLocks noChangeArrowheads="1"/>
              </p:cNvSpPr>
              <p:nvPr/>
            </p:nvSpPr>
            <p:spPr bwMode="auto">
              <a:xfrm>
                <a:off x="4608" y="2976"/>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6</a:t>
                </a:r>
              </a:p>
            </p:txBody>
          </p:sp>
        </p:grpSp>
        <p:sp>
          <p:nvSpPr>
            <p:cNvPr id="87" name="Line 149"/>
            <p:cNvSpPr>
              <a:spLocks noChangeShapeType="1"/>
            </p:cNvSpPr>
            <p:nvPr/>
          </p:nvSpPr>
          <p:spPr bwMode="auto">
            <a:xfrm>
              <a:off x="2731" y="1872"/>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8" name="Line 150"/>
            <p:cNvSpPr>
              <a:spLocks noChangeShapeType="1"/>
            </p:cNvSpPr>
            <p:nvPr/>
          </p:nvSpPr>
          <p:spPr bwMode="auto">
            <a:xfrm>
              <a:off x="3408" y="1872"/>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89" name="Group 151"/>
            <p:cNvGrpSpPr>
              <a:grpSpLocks/>
            </p:cNvGrpSpPr>
            <p:nvPr/>
          </p:nvGrpSpPr>
          <p:grpSpPr bwMode="auto">
            <a:xfrm>
              <a:off x="3744" y="2016"/>
              <a:ext cx="499" cy="288"/>
              <a:chOff x="5263" y="2976"/>
              <a:chExt cx="541" cy="288"/>
            </a:xfrm>
          </p:grpSpPr>
          <p:grpSp>
            <p:nvGrpSpPr>
              <p:cNvPr id="112" name="Group 152"/>
              <p:cNvGrpSpPr>
                <a:grpSpLocks/>
              </p:cNvGrpSpPr>
              <p:nvPr/>
            </p:nvGrpSpPr>
            <p:grpSpPr bwMode="auto">
              <a:xfrm>
                <a:off x="5263" y="2999"/>
                <a:ext cx="541" cy="230"/>
                <a:chOff x="3696" y="1968"/>
                <a:chExt cx="1488" cy="480"/>
              </a:xfrm>
            </p:grpSpPr>
            <p:sp>
              <p:nvSpPr>
                <p:cNvPr id="117" name="Rectangle 153"/>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18" name="Line 154"/>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13" name="Text Box 155"/>
              <p:cNvSpPr txBox="1">
                <a:spLocks noChangeArrowheads="1"/>
              </p:cNvSpPr>
              <p:nvPr/>
            </p:nvSpPr>
            <p:spPr bwMode="auto">
              <a:xfrm>
                <a:off x="5328" y="2976"/>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5</a:t>
                </a:r>
              </a:p>
            </p:txBody>
          </p:sp>
          <p:grpSp>
            <p:nvGrpSpPr>
              <p:cNvPr id="114" name="Group 156"/>
              <p:cNvGrpSpPr>
                <a:grpSpLocks/>
              </p:cNvGrpSpPr>
              <p:nvPr/>
            </p:nvGrpSpPr>
            <p:grpSpPr bwMode="auto">
              <a:xfrm>
                <a:off x="5624" y="3065"/>
                <a:ext cx="108" cy="98"/>
                <a:chOff x="3456" y="720"/>
                <a:chExt cx="192" cy="144"/>
              </a:xfrm>
            </p:grpSpPr>
            <p:sp>
              <p:nvSpPr>
                <p:cNvPr id="115" name="Line 157"/>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16" name="Line 158"/>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90" name="Group 159"/>
            <p:cNvGrpSpPr>
              <a:grpSpLocks/>
            </p:cNvGrpSpPr>
            <p:nvPr/>
          </p:nvGrpSpPr>
          <p:grpSpPr bwMode="auto">
            <a:xfrm>
              <a:off x="3072" y="2016"/>
              <a:ext cx="499" cy="288"/>
              <a:chOff x="4530" y="2976"/>
              <a:chExt cx="540" cy="288"/>
            </a:xfrm>
          </p:grpSpPr>
          <p:grpSp>
            <p:nvGrpSpPr>
              <p:cNvPr id="108" name="Group 160"/>
              <p:cNvGrpSpPr>
                <a:grpSpLocks/>
              </p:cNvGrpSpPr>
              <p:nvPr/>
            </p:nvGrpSpPr>
            <p:grpSpPr bwMode="auto">
              <a:xfrm>
                <a:off x="4530" y="2999"/>
                <a:ext cx="540" cy="230"/>
                <a:chOff x="3696" y="1968"/>
                <a:chExt cx="1488" cy="480"/>
              </a:xfrm>
            </p:grpSpPr>
            <p:sp>
              <p:nvSpPr>
                <p:cNvPr id="110" name="Rectangle 161"/>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11" name="Line 162"/>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09" name="Text Box 163"/>
              <p:cNvSpPr txBox="1">
                <a:spLocks noChangeArrowheads="1"/>
              </p:cNvSpPr>
              <p:nvPr/>
            </p:nvSpPr>
            <p:spPr bwMode="auto">
              <a:xfrm>
                <a:off x="4608" y="2976"/>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2</a:t>
                </a:r>
              </a:p>
            </p:txBody>
          </p:sp>
        </p:grpSp>
        <p:sp>
          <p:nvSpPr>
            <p:cNvPr id="91" name="Line 164"/>
            <p:cNvSpPr>
              <a:spLocks noChangeShapeType="1"/>
            </p:cNvSpPr>
            <p:nvPr/>
          </p:nvSpPr>
          <p:spPr bwMode="auto">
            <a:xfrm>
              <a:off x="2731" y="2112"/>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2" name="Line 165"/>
            <p:cNvSpPr>
              <a:spLocks noChangeShapeType="1"/>
            </p:cNvSpPr>
            <p:nvPr/>
          </p:nvSpPr>
          <p:spPr bwMode="auto">
            <a:xfrm>
              <a:off x="3408" y="2112"/>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nvGrpSpPr>
            <p:cNvPr id="93" name="Group 166"/>
            <p:cNvGrpSpPr>
              <a:grpSpLocks/>
            </p:cNvGrpSpPr>
            <p:nvPr/>
          </p:nvGrpSpPr>
          <p:grpSpPr bwMode="auto">
            <a:xfrm>
              <a:off x="3764" y="2318"/>
              <a:ext cx="499" cy="288"/>
              <a:chOff x="5263" y="2976"/>
              <a:chExt cx="541" cy="288"/>
            </a:xfrm>
          </p:grpSpPr>
          <p:grpSp>
            <p:nvGrpSpPr>
              <p:cNvPr id="101" name="Group 167"/>
              <p:cNvGrpSpPr>
                <a:grpSpLocks/>
              </p:cNvGrpSpPr>
              <p:nvPr/>
            </p:nvGrpSpPr>
            <p:grpSpPr bwMode="auto">
              <a:xfrm>
                <a:off x="5263" y="2999"/>
                <a:ext cx="541" cy="230"/>
                <a:chOff x="3696" y="1968"/>
                <a:chExt cx="1488" cy="480"/>
              </a:xfrm>
            </p:grpSpPr>
            <p:sp>
              <p:nvSpPr>
                <p:cNvPr id="106" name="Rectangle 168"/>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7" name="Line 169"/>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02" name="Text Box 170"/>
              <p:cNvSpPr txBox="1">
                <a:spLocks noChangeArrowheads="1"/>
              </p:cNvSpPr>
              <p:nvPr/>
            </p:nvSpPr>
            <p:spPr bwMode="auto">
              <a:xfrm>
                <a:off x="5328" y="2976"/>
                <a:ext cx="392"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4</a:t>
                </a:r>
              </a:p>
            </p:txBody>
          </p:sp>
          <p:grpSp>
            <p:nvGrpSpPr>
              <p:cNvPr id="103" name="Group 171"/>
              <p:cNvGrpSpPr>
                <a:grpSpLocks/>
              </p:cNvGrpSpPr>
              <p:nvPr/>
            </p:nvGrpSpPr>
            <p:grpSpPr bwMode="auto">
              <a:xfrm>
                <a:off x="5624" y="3065"/>
                <a:ext cx="108" cy="98"/>
                <a:chOff x="3456" y="720"/>
                <a:chExt cx="192" cy="144"/>
              </a:xfrm>
            </p:grpSpPr>
            <p:sp>
              <p:nvSpPr>
                <p:cNvPr id="104" name="Line 172"/>
                <p:cNvSpPr>
                  <a:spLocks noChangeShapeType="1"/>
                </p:cNvSpPr>
                <p:nvPr/>
              </p:nvSpPr>
              <p:spPr bwMode="auto">
                <a:xfrm flipV="1">
                  <a:off x="3456"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5" name="Line 173"/>
                <p:cNvSpPr>
                  <a:spLocks noChangeShapeType="1"/>
                </p:cNvSpPr>
                <p:nvPr/>
              </p:nvSpPr>
              <p:spPr bwMode="auto">
                <a:xfrm>
                  <a:off x="3552" y="720"/>
                  <a:ext cx="96" cy="144"/>
                </a:xfrm>
                <a:prstGeom prst="line">
                  <a:avLst/>
                </a:prstGeom>
                <a:noFill/>
                <a:ln w="28575">
                  <a:solidFill>
                    <a:srgbClr val="DBF5F9"/>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grpSp>
          <p:nvGrpSpPr>
            <p:cNvPr id="94" name="Group 174"/>
            <p:cNvGrpSpPr>
              <a:grpSpLocks/>
            </p:cNvGrpSpPr>
            <p:nvPr/>
          </p:nvGrpSpPr>
          <p:grpSpPr bwMode="auto">
            <a:xfrm>
              <a:off x="3087" y="2318"/>
              <a:ext cx="499" cy="288"/>
              <a:chOff x="4530" y="2976"/>
              <a:chExt cx="540" cy="288"/>
            </a:xfrm>
          </p:grpSpPr>
          <p:grpSp>
            <p:nvGrpSpPr>
              <p:cNvPr id="97" name="Group 175"/>
              <p:cNvGrpSpPr>
                <a:grpSpLocks/>
              </p:cNvGrpSpPr>
              <p:nvPr/>
            </p:nvGrpSpPr>
            <p:grpSpPr bwMode="auto">
              <a:xfrm>
                <a:off x="4530" y="2999"/>
                <a:ext cx="540" cy="230"/>
                <a:chOff x="3696" y="1968"/>
                <a:chExt cx="1488" cy="480"/>
              </a:xfrm>
            </p:grpSpPr>
            <p:sp>
              <p:nvSpPr>
                <p:cNvPr id="99" name="Rectangle 176"/>
                <p:cNvSpPr>
                  <a:spLocks noChangeArrowheads="1"/>
                </p:cNvSpPr>
                <p:nvPr/>
              </p:nvSpPr>
              <p:spPr bwMode="auto">
                <a:xfrm>
                  <a:off x="3696" y="1968"/>
                  <a:ext cx="1488" cy="480"/>
                </a:xfrm>
                <a:prstGeom prst="rect">
                  <a:avLst/>
                </a:prstGeom>
                <a:solidFill>
                  <a:srgbClr val="99CCFF"/>
                </a:solidFill>
                <a:ln w="19050" cap="rnd">
                  <a:solidFill>
                    <a:srgbClr val="DBF5F9"/>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00" name="Line 177"/>
                <p:cNvSpPr>
                  <a:spLocks noChangeShapeType="1"/>
                </p:cNvSpPr>
                <p:nvPr/>
              </p:nvSpPr>
              <p:spPr bwMode="auto">
                <a:xfrm>
                  <a:off x="4464" y="1968"/>
                  <a:ext cx="0" cy="480"/>
                </a:xfrm>
                <a:prstGeom prst="line">
                  <a:avLst/>
                </a:prstGeom>
                <a:noFill/>
                <a:ln w="19050" cap="rnd">
                  <a:solidFill>
                    <a:srgbClr val="DBF5F9"/>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98" name="Text Box 178"/>
              <p:cNvSpPr txBox="1">
                <a:spLocks noChangeArrowheads="1"/>
              </p:cNvSpPr>
              <p:nvPr/>
            </p:nvSpPr>
            <p:spPr bwMode="auto">
              <a:xfrm>
                <a:off x="4608" y="2976"/>
                <a:ext cx="390"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3</a:t>
                </a:r>
              </a:p>
            </p:txBody>
          </p:sp>
        </p:grpSp>
        <p:sp>
          <p:nvSpPr>
            <p:cNvPr id="95" name="Line 179"/>
            <p:cNvSpPr>
              <a:spLocks noChangeShapeType="1"/>
            </p:cNvSpPr>
            <p:nvPr/>
          </p:nvSpPr>
          <p:spPr bwMode="auto">
            <a:xfrm>
              <a:off x="2731" y="2448"/>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96" name="Line 180"/>
            <p:cNvSpPr>
              <a:spLocks noChangeShapeType="1"/>
            </p:cNvSpPr>
            <p:nvPr/>
          </p:nvSpPr>
          <p:spPr bwMode="auto">
            <a:xfrm>
              <a:off x="3408" y="2448"/>
              <a:ext cx="356" cy="0"/>
            </a:xfrm>
            <a:prstGeom prst="line">
              <a:avLst/>
            </a:prstGeom>
            <a:noFill/>
            <a:ln w="28575">
              <a:solidFill>
                <a:srgbClr val="FF3300"/>
              </a:solidFill>
              <a:round/>
              <a:headEnd/>
              <a:tailEnd type="triangle" w="med" len="me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92" name="Line 181"/>
          <p:cNvSpPr>
            <a:spLocks noChangeShapeType="1"/>
          </p:cNvSpPr>
          <p:nvPr/>
        </p:nvSpPr>
        <p:spPr bwMode="auto">
          <a:xfrm>
            <a:off x="4495800" y="1295400"/>
            <a:ext cx="1295400" cy="0"/>
          </a:xfrm>
          <a:prstGeom prst="line">
            <a:avLst/>
          </a:prstGeom>
          <a:noFill/>
          <a:ln w="9525">
            <a:noFill/>
            <a:round/>
            <a:headEnd/>
            <a:tailEnd type="triangle" w="med" len="me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193" name="流程图: 资料带 192"/>
          <p:cNvSpPr/>
          <p:nvPr/>
        </p:nvSpPr>
        <p:spPr bwMode="auto">
          <a:xfrm>
            <a:off x="4267200" y="5410200"/>
            <a:ext cx="4838700" cy="1428750"/>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Constantia"/>
                <a:ea typeface="楷体_GB2312" pitchFamily="49" charset="-122"/>
                <a:cs typeface="+mn-cs"/>
              </a:rPr>
              <a:t>以邻接表为存储结构，则查找</a:t>
            </a:r>
            <a:endParaRPr kumimoji="1" lang="en-US" altLang="zh-CN" sz="2400" b="1" i="0" u="none" strike="noStrike" kern="0" cap="none" spc="0" normalizeH="0" baseline="0" noProof="0" dirty="0">
              <a:ln>
                <a:noFill/>
              </a:ln>
              <a:solidFill>
                <a:srgbClr val="0000FF"/>
              </a:solidFill>
              <a:effectLst/>
              <a:uLnTx/>
              <a:uFillTx/>
              <a:latin typeface="Constantia"/>
              <a:ea typeface="楷体_GB2312" pitchFamily="49" charset="-122"/>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Constantia"/>
                <a:ea typeface="楷体_GB2312" pitchFamily="49" charset="-122"/>
                <a:cs typeface="+mn-cs"/>
              </a:rPr>
              <a:t>邻接点的操作实际是</a:t>
            </a:r>
            <a:r>
              <a:rPr kumimoji="1" lang="zh-CN" altLang="en-US" sz="2400" b="1" i="0" u="none" strike="noStrike" kern="0" cap="none" spc="0" normalizeH="0" baseline="0" noProof="0" dirty="0">
                <a:ln>
                  <a:noFill/>
                </a:ln>
                <a:solidFill>
                  <a:srgbClr val="FF0000"/>
                </a:solidFill>
                <a:effectLst/>
                <a:uLnTx/>
                <a:uFillTx/>
                <a:latin typeface="Constantia"/>
                <a:ea typeface="楷体_GB2312" pitchFamily="49" charset="-122"/>
                <a:cs typeface="+mn-cs"/>
              </a:rPr>
              <a:t>顺序查找链表</a:t>
            </a:r>
            <a:endParaRPr kumimoji="1" lang="zh-CN" altLang="en-US"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cs typeface="+mn-cs"/>
            </a:endParaRPr>
          </a:p>
        </p:txBody>
      </p:sp>
      <p:sp>
        <p:nvSpPr>
          <p:cNvPr id="195" name="TextBox 184"/>
          <p:cNvSpPr txBox="1">
            <a:spLocks noChangeArrowheads="1"/>
          </p:cNvSpPr>
          <p:nvPr/>
        </p:nvSpPr>
        <p:spPr bwMode="auto">
          <a:xfrm>
            <a:off x="428625" y="3595688"/>
            <a:ext cx="2865438" cy="492125"/>
          </a:xfrm>
          <a:prstGeom prst="rect">
            <a:avLst/>
          </a:prstGeom>
          <a:noFill/>
          <a:ln w="9525">
            <a:noFill/>
            <a:miter lim="800000"/>
            <a:headEnd/>
            <a:tailEnd/>
          </a:ln>
        </p:spPr>
        <p:txBody>
          <a:bodyPr wrap="none">
            <a:spAutoFit/>
          </a:bodyPr>
          <a:lstStyle/>
          <a:p>
            <a:pPr fontAlgn="base">
              <a:spcBef>
                <a:spcPct val="0"/>
              </a:spcBef>
              <a:spcAft>
                <a:spcPct val="0"/>
              </a:spcAft>
            </a:pPr>
            <a:r>
              <a:rPr kumimoji="1" lang="zh-CN" altLang="en-US" sz="2600" b="1">
                <a:solidFill>
                  <a:srgbClr val="6600CC"/>
                </a:solidFill>
                <a:latin typeface="Times New Roman" pitchFamily="18" charset="0"/>
              </a:rPr>
              <a:t>请给出图的邻接表</a:t>
            </a:r>
          </a:p>
        </p:txBody>
      </p:sp>
      <p:sp>
        <p:nvSpPr>
          <p:cNvPr id="196" name="TextBox 195">
            <a:extLst>
              <a:ext uri="{FF2B5EF4-FFF2-40B4-BE49-F238E27FC236}">
                <a16:creationId xmlns:a16="http://schemas.microsoft.com/office/drawing/2014/main" id="{2ECB064C-DAF9-C441-8F34-DA577896E549}"/>
              </a:ext>
            </a:extLst>
          </p:cNvPr>
          <p:cNvSpPr txBox="1"/>
          <p:nvPr/>
        </p:nvSpPr>
        <p:spPr>
          <a:xfrm>
            <a:off x="369436" y="1114761"/>
            <a:ext cx="5726564" cy="461665"/>
          </a:xfrm>
          <a:prstGeom prst="rect">
            <a:avLst/>
          </a:prstGeom>
          <a:noFill/>
        </p:spPr>
        <p:txBody>
          <a:bodyPr wrap="square">
            <a:spAutoFit/>
          </a:bodyPr>
          <a:lstStyle/>
          <a:p>
            <a:pPr eaLnBrk="0" fontAlgn="base" hangingPunct="0">
              <a:spcBef>
                <a:spcPct val="50000"/>
              </a:spcBef>
              <a:spcAft>
                <a:spcPct val="0"/>
              </a:spcAft>
            </a:pPr>
            <a:r>
              <a:rPr kumimoji="1" lang="zh-CN" altLang="en-US" sz="2400" b="1" dirty="0">
                <a:solidFill>
                  <a:srgbClr val="003300"/>
                </a:solidFill>
                <a:latin typeface="Times New Roman" pitchFamily="18" charset="0"/>
              </a:rPr>
              <a:t>深度优先搜索算法</a:t>
            </a:r>
            <a:r>
              <a:rPr kumimoji="1" lang="en-US" altLang="zh-CN" sz="2400" b="1" dirty="0">
                <a:solidFill>
                  <a:srgbClr val="003300"/>
                </a:solidFill>
                <a:latin typeface="Times New Roman" pitchFamily="18" charset="0"/>
              </a:rPr>
              <a:t>——</a:t>
            </a:r>
            <a:r>
              <a:rPr kumimoji="1" lang="zh-CN" altLang="en-US" sz="2400" b="1" dirty="0">
                <a:solidFill>
                  <a:srgbClr val="000000"/>
                </a:solidFill>
                <a:latin typeface="Times New Roman" pitchFamily="18" charset="0"/>
              </a:rPr>
              <a:t>图用</a:t>
            </a:r>
            <a:r>
              <a:rPr kumimoji="1" lang="zh-CN" altLang="en-US" sz="2400" b="1" dirty="0">
                <a:solidFill>
                  <a:srgbClr val="FF3300"/>
                </a:solidFill>
                <a:latin typeface="Times New Roman" pitchFamily="18" charset="0"/>
              </a:rPr>
              <a:t>邻接表</a:t>
            </a:r>
            <a:r>
              <a:rPr kumimoji="1" lang="zh-CN" altLang="en-US" sz="2400" b="1" dirty="0">
                <a:solidFill>
                  <a:srgbClr val="000000"/>
                </a:solidFill>
                <a:latin typeface="Times New Roman" pitchFamily="18" charset="0"/>
              </a:rPr>
              <a:t>存储</a:t>
            </a:r>
            <a:endParaRPr kumimoji="1" lang="zh-CN" altLang="en-US" sz="2400" b="1" dirty="0">
              <a:solidFill>
                <a:srgbClr val="003300"/>
              </a:solidFill>
              <a:latin typeface="Times New Roman" pitchFamily="18" charset="0"/>
            </a:endParaRPr>
          </a:p>
        </p:txBody>
      </p:sp>
    </p:spTree>
    <p:extLst>
      <p:ext uri="{BB962C8B-B14F-4D97-AF65-F5344CB8AC3E}">
        <p14:creationId xmlns:p14="http://schemas.microsoft.com/office/powerpoint/2010/main" val="358688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3"/>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p:bldP spid="19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 Depth First Search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AD839590-93B1-4096-9593-8B9842724C51}"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7200" y="1197620"/>
            <a:ext cx="8243888" cy="4924425"/>
          </a:xfrm>
          <a:prstGeom prst="rect">
            <a:avLst/>
          </a:prstGeom>
          <a:noFill/>
          <a:ln w="9525">
            <a:solidFill>
              <a:srgbClr val="0000FF"/>
            </a:solidFill>
            <a:miter lim="800000"/>
            <a:headEnd/>
            <a:tailEnd/>
          </a:ln>
        </p:spPr>
        <p:txBody>
          <a:bodyPr>
            <a:spAutoFit/>
          </a:bodyPr>
          <a:lstStyle/>
          <a:p>
            <a:pPr eaLnBrk="0" fontAlgn="base" hangingPunct="0">
              <a:spcBef>
                <a:spcPct val="20000"/>
              </a:spcBef>
              <a:spcAft>
                <a:spcPct val="0"/>
              </a:spcAft>
            </a:pPr>
            <a:r>
              <a:rPr kumimoji="1" lang="zh-CN" altLang="en-US" sz="2600" b="1" dirty="0">
                <a:solidFill>
                  <a:srgbClr val="003300"/>
                </a:solidFill>
                <a:latin typeface="Times New Roman" pitchFamily="18" charset="0"/>
              </a:rPr>
              <a:t>深度优先搜索算法</a:t>
            </a:r>
            <a:r>
              <a:rPr kumimoji="1" lang="en-US" altLang="zh-CN" sz="2600" b="1" dirty="0">
                <a:solidFill>
                  <a:srgbClr val="003300"/>
                </a:solidFill>
                <a:latin typeface="Times New Roman" pitchFamily="18" charset="0"/>
              </a:rPr>
              <a:t>——</a:t>
            </a:r>
            <a:r>
              <a:rPr kumimoji="1" lang="zh-CN" altLang="en-US" sz="2600" b="1" dirty="0">
                <a:solidFill>
                  <a:srgbClr val="000000"/>
                </a:solidFill>
                <a:latin typeface="Times New Roman" pitchFamily="18" charset="0"/>
              </a:rPr>
              <a:t>图用</a:t>
            </a:r>
            <a:r>
              <a:rPr kumimoji="1" lang="zh-CN" altLang="en-US" sz="2600" b="1" dirty="0">
                <a:solidFill>
                  <a:srgbClr val="FF3300"/>
                </a:solidFill>
                <a:latin typeface="Times New Roman" pitchFamily="18" charset="0"/>
              </a:rPr>
              <a:t>邻接表</a:t>
            </a:r>
            <a:r>
              <a:rPr kumimoji="1" lang="zh-CN" altLang="en-US" sz="2600" b="1" dirty="0">
                <a:solidFill>
                  <a:srgbClr val="000000"/>
                </a:solidFill>
                <a:latin typeface="Times New Roman" pitchFamily="18" charset="0"/>
              </a:rPr>
              <a:t>存储</a:t>
            </a:r>
            <a:endParaRPr kumimoji="1" lang="en-US" altLang="zh-CN" sz="2600" b="1" dirty="0">
              <a:solidFill>
                <a:srgbClr val="000000"/>
              </a:solidFill>
              <a:latin typeface="Times New Roman" pitchFamily="18" charset="0"/>
            </a:endParaRPr>
          </a:p>
          <a:p>
            <a:pPr eaLnBrk="0" fontAlgn="base" hangingPunct="0">
              <a:spcBef>
                <a:spcPct val="20000"/>
              </a:spcBef>
              <a:spcAft>
                <a:spcPct val="0"/>
              </a:spcAft>
            </a:pPr>
            <a:r>
              <a:rPr kumimoji="1" lang="en-US" altLang="zh-CN" sz="2000" b="1" dirty="0" err="1">
                <a:solidFill>
                  <a:srgbClr val="000000"/>
                </a:solidFill>
                <a:latin typeface="Times New Roman" pitchFamily="18" charset="0"/>
              </a:rPr>
              <a:t>vexnode</a:t>
            </a:r>
            <a:r>
              <a:rPr kumimoji="1" lang="en-US" altLang="zh-CN" sz="2000" b="1" dirty="0">
                <a:solidFill>
                  <a:srgbClr val="000000"/>
                </a:solidFill>
                <a:latin typeface="Times New Roman" pitchFamily="18" charset="0"/>
              </a:rPr>
              <a:t> g[n]; //</a:t>
            </a:r>
            <a:r>
              <a:rPr kumimoji="1" lang="zh-CN" altLang="en-US" sz="2000" b="1" dirty="0">
                <a:solidFill>
                  <a:srgbClr val="000000"/>
                </a:solidFill>
                <a:latin typeface="Times New Roman" pitchFamily="18" charset="0"/>
              </a:rPr>
              <a:t>图用</a:t>
            </a:r>
            <a:r>
              <a:rPr kumimoji="1" lang="zh-CN" altLang="en-US" sz="2000" b="1" dirty="0">
                <a:solidFill>
                  <a:srgbClr val="FF3300"/>
                </a:solidFill>
                <a:latin typeface="Times New Roman" pitchFamily="18" charset="0"/>
              </a:rPr>
              <a:t>邻接表</a:t>
            </a:r>
            <a:r>
              <a:rPr kumimoji="1" lang="zh-CN" altLang="en-US" sz="2000" b="1" dirty="0">
                <a:solidFill>
                  <a:srgbClr val="000000"/>
                </a:solidFill>
                <a:latin typeface="Times New Roman" pitchFamily="18" charset="0"/>
              </a:rPr>
              <a:t>存储</a:t>
            </a:r>
            <a:endParaRPr kumimoji="1" lang="en-US" altLang="zh-CN" sz="2000" dirty="0">
              <a:solidFill>
                <a:srgbClr val="000000"/>
              </a:solidFill>
              <a:latin typeface="Times New Roman" pitchFamily="18" charset="0"/>
            </a:endParaRPr>
          </a:p>
          <a:p>
            <a:pPr eaLnBrk="0" fontAlgn="base" hangingPunct="0">
              <a:spcBef>
                <a:spcPct val="20000"/>
              </a:spcBef>
              <a:spcAft>
                <a:spcPct val="0"/>
              </a:spcAft>
            </a:pPr>
            <a:r>
              <a:rPr kumimoji="1" lang="en-US" altLang="zh-CN" sz="2000" b="1" dirty="0">
                <a:solidFill>
                  <a:srgbClr val="0000CC"/>
                </a:solidFill>
                <a:latin typeface="Times New Roman" pitchFamily="18" charset="0"/>
              </a:rPr>
              <a:t>DFSL(int </a:t>
            </a:r>
            <a:r>
              <a:rPr kumimoji="1" lang="en-US" altLang="zh-CN" sz="2000" b="1" dirty="0" err="1">
                <a:solidFill>
                  <a:srgbClr val="0000CC"/>
                </a:solidFill>
                <a:latin typeface="Times New Roman" pitchFamily="18" charset="0"/>
              </a:rPr>
              <a:t>i</a:t>
            </a:r>
            <a:r>
              <a:rPr kumimoji="1" lang="en-US" altLang="zh-CN" sz="2000" b="1" dirty="0">
                <a:solidFill>
                  <a:srgbClr val="0000CC"/>
                </a:solidFill>
                <a:latin typeface="Times New Roman" pitchFamily="18" charset="0"/>
              </a:rPr>
              <a:t>) {</a:t>
            </a:r>
          </a:p>
          <a:p>
            <a:pPr eaLnBrk="0" fontAlgn="base" hangingPunct="0">
              <a:spcBef>
                <a:spcPct val="2000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int j;  </a:t>
            </a:r>
            <a:r>
              <a:rPr kumimoji="1" lang="en-US" altLang="zh-CN" sz="2000" b="1" dirty="0" err="1">
                <a:solidFill>
                  <a:srgbClr val="000000"/>
                </a:solidFill>
                <a:latin typeface="Times New Roman" pitchFamily="18" charset="0"/>
              </a:rPr>
              <a:t>edgenode</a:t>
            </a:r>
            <a:r>
              <a:rPr kumimoji="1" lang="en-US" altLang="zh-CN" sz="2000" b="1" dirty="0">
                <a:solidFill>
                  <a:srgbClr val="000000"/>
                </a:solidFill>
                <a:latin typeface="Times New Roman" pitchFamily="18" charset="0"/>
              </a:rPr>
              <a:t> *p;</a:t>
            </a:r>
            <a:endParaRPr kumimoji="1" lang="en-US" altLang="zh-CN" sz="2000" dirty="0">
              <a:solidFill>
                <a:srgbClr val="000000"/>
              </a:solidFill>
              <a:latin typeface="Times New Roman" pitchFamily="18" charset="0"/>
            </a:endParaRPr>
          </a:p>
          <a:p>
            <a:pPr eaLnBrk="0" fontAlgn="base" hangingPunct="0">
              <a:spcBef>
                <a:spcPct val="2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err="1">
                <a:solidFill>
                  <a:srgbClr val="000000"/>
                </a:solidFill>
                <a:latin typeface="Times New Roman" pitchFamily="18" charset="0"/>
              </a:rPr>
              <a:t>printf</a:t>
            </a:r>
            <a:r>
              <a:rPr kumimoji="1" lang="en-US" altLang="zh-CN" sz="2000" b="1" dirty="0">
                <a:solidFill>
                  <a:srgbClr val="000000"/>
                </a:solidFill>
                <a:latin typeface="Times New Roman" pitchFamily="18" charset="0"/>
              </a:rPr>
              <a:t>(“node:%c\</a:t>
            </a:r>
            <a:r>
              <a:rPr kumimoji="1" lang="en-US" altLang="zh-CN" sz="2000" b="1" dirty="0" err="1">
                <a:solidFill>
                  <a:srgbClr val="000000"/>
                </a:solidFill>
                <a:latin typeface="Times New Roman" pitchFamily="18" charset="0"/>
              </a:rPr>
              <a:t>n”,g</a:t>
            </a:r>
            <a:r>
              <a:rPr kumimoji="1" lang="en-US" altLang="zh-CN"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i</a:t>
            </a:r>
            <a:r>
              <a:rPr kumimoji="1" lang="en-US" altLang="zh-CN" sz="2000" b="1" dirty="0">
                <a:solidFill>
                  <a:srgbClr val="000000"/>
                </a:solidFill>
                <a:latin typeface="Times New Roman" pitchFamily="18" charset="0"/>
              </a:rPr>
              <a:t>].vertex);</a:t>
            </a:r>
            <a:endParaRPr kumimoji="1" lang="en-US" altLang="zh-CN" sz="2000" dirty="0">
              <a:solidFill>
                <a:srgbClr val="000000"/>
              </a:solidFill>
              <a:latin typeface="Times New Roman" pitchFamily="18" charset="0"/>
            </a:endParaRPr>
          </a:p>
          <a:p>
            <a:pPr eaLnBrk="0" fontAlgn="base" hangingPunct="0">
              <a:spcBef>
                <a:spcPct val="2000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 </a:t>
            </a:r>
            <a:r>
              <a:rPr kumimoji="1" lang="en-US" altLang="zh-CN" sz="2000" b="1" dirty="0">
                <a:solidFill>
                  <a:srgbClr val="000000"/>
                </a:solidFill>
                <a:latin typeface="Times New Roman" pitchFamily="18" charset="0"/>
              </a:rPr>
              <a:t>visited[</a:t>
            </a:r>
            <a:r>
              <a:rPr kumimoji="1" lang="en-US" altLang="zh-CN" sz="2000" b="1" dirty="0" err="1">
                <a:solidFill>
                  <a:srgbClr val="000000"/>
                </a:solidFill>
                <a:latin typeface="Times New Roman" pitchFamily="18" charset="0"/>
              </a:rPr>
              <a:t>i</a:t>
            </a:r>
            <a:r>
              <a:rPr kumimoji="1" lang="en-US" altLang="zh-CN" sz="2000" b="1" dirty="0">
                <a:solidFill>
                  <a:srgbClr val="000000"/>
                </a:solidFill>
                <a:latin typeface="Times New Roman" pitchFamily="18" charset="0"/>
              </a:rPr>
              <a:t>]=TRUE;                              //</a:t>
            </a:r>
            <a:r>
              <a:rPr kumimoji="1" lang="zh-CN" altLang="en-US" sz="2000" b="1" dirty="0">
                <a:solidFill>
                  <a:srgbClr val="000000"/>
                </a:solidFill>
                <a:latin typeface="Times New Roman" pitchFamily="18" charset="0"/>
              </a:rPr>
              <a:t>标识当前结点为访问过</a:t>
            </a:r>
            <a:endParaRPr kumimoji="1" lang="zh-CN" altLang="en-US" sz="2000" dirty="0">
              <a:solidFill>
                <a:srgbClr val="000000"/>
              </a:solidFill>
              <a:latin typeface="Times New Roman" pitchFamily="18" charset="0"/>
            </a:endParaRPr>
          </a:p>
          <a:p>
            <a:pPr eaLnBrk="0" fontAlgn="base" hangingPunct="0">
              <a:spcBef>
                <a:spcPct val="2000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FF0000"/>
                </a:solidFill>
                <a:latin typeface="Times New Roman" pitchFamily="18" charset="0"/>
              </a:rPr>
              <a:t>p=g[</a:t>
            </a:r>
            <a:r>
              <a:rPr kumimoji="1" lang="en-US" altLang="zh-CN" sz="2000" b="1" dirty="0" err="1">
                <a:solidFill>
                  <a:srgbClr val="FF0000"/>
                </a:solidFill>
                <a:latin typeface="Times New Roman" pitchFamily="18" charset="0"/>
              </a:rPr>
              <a:t>i</a:t>
            </a:r>
            <a:r>
              <a:rPr kumimoji="1" lang="en-US" altLang="zh-CN" sz="2000" b="1" dirty="0">
                <a:solidFill>
                  <a:srgbClr val="FF0000"/>
                </a:solidFill>
                <a:latin typeface="Times New Roman" pitchFamily="18" charset="0"/>
              </a:rPr>
              <a:t>].link</a:t>
            </a:r>
            <a:r>
              <a:rPr kumimoji="1" lang="zh-CN" altLang="en-US" sz="2000" b="1" dirty="0">
                <a:solidFill>
                  <a:srgbClr val="FF0000"/>
                </a:solidFill>
                <a:latin typeface="Times New Roman" pitchFamily="18" charset="0"/>
              </a:rPr>
              <a:t>；                             </a:t>
            </a:r>
            <a:r>
              <a:rPr kumimoji="1" lang="en-US" altLang="zh-CN" sz="2000" b="1" dirty="0">
                <a:solidFill>
                  <a:srgbClr val="000000"/>
                </a:solidFill>
                <a:latin typeface="Times New Roman" pitchFamily="18" charset="0"/>
              </a:rPr>
              <a:t>//</a:t>
            </a:r>
            <a:r>
              <a:rPr kumimoji="1" lang="zh-CN" altLang="en-US" sz="2000" b="1" dirty="0">
                <a:solidFill>
                  <a:srgbClr val="000000"/>
                </a:solidFill>
                <a:latin typeface="Times New Roman" pitchFamily="18" charset="0"/>
              </a:rPr>
              <a:t>得到当前结点的一条边</a:t>
            </a:r>
            <a:endParaRPr kumimoji="1" lang="zh-CN" altLang="en-US" sz="2000" dirty="0">
              <a:solidFill>
                <a:srgbClr val="000000"/>
              </a:solidFill>
              <a:latin typeface="Times New Roman" pitchFamily="18" charset="0"/>
            </a:endParaRPr>
          </a:p>
          <a:p>
            <a:pPr eaLnBrk="0" fontAlgn="base" hangingPunct="0">
              <a:spcBef>
                <a:spcPct val="20000"/>
              </a:spcBef>
              <a:spcAft>
                <a:spcPct val="0"/>
              </a:spcAft>
            </a:pPr>
            <a:r>
              <a:rPr kumimoji="1" lang="zh-CN" altLang="en-US" sz="2000" b="1" dirty="0">
                <a:solidFill>
                  <a:srgbClr val="000000"/>
                </a:solidFill>
                <a:latin typeface="Times New Roman" pitchFamily="18" charset="0"/>
              </a:rPr>
              <a:t>   </a:t>
            </a:r>
            <a:r>
              <a:rPr kumimoji="1" lang="en-US" altLang="zh-CN" sz="2000" b="1" dirty="0">
                <a:solidFill>
                  <a:srgbClr val="FF0000"/>
                </a:solidFill>
                <a:latin typeface="Times New Roman" pitchFamily="18" charset="0"/>
              </a:rPr>
              <a:t>while (p!=NULL){</a:t>
            </a:r>
            <a:endParaRPr kumimoji="1" lang="en-US" altLang="zh-CN" sz="2000" dirty="0">
              <a:solidFill>
                <a:srgbClr val="FF0000"/>
              </a:solidFill>
              <a:latin typeface="Times New Roman" pitchFamily="18" charset="0"/>
            </a:endParaRPr>
          </a:p>
          <a:p>
            <a:pPr eaLnBrk="0" fontAlgn="base" hangingPunct="0">
              <a:spcBef>
                <a:spcPct val="20000"/>
              </a:spcBef>
              <a:spcAft>
                <a:spcPct val="0"/>
              </a:spcAft>
            </a:pP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if (!visited[p-&gt;</a:t>
            </a:r>
            <a:r>
              <a:rPr kumimoji="1" lang="en-US" altLang="zh-CN" sz="2000" b="1" dirty="0" err="1">
                <a:solidFill>
                  <a:srgbClr val="FF0000"/>
                </a:solidFill>
                <a:latin typeface="Times New Roman" pitchFamily="18" charset="0"/>
              </a:rPr>
              <a:t>adjvex</a:t>
            </a:r>
            <a:r>
              <a:rPr kumimoji="1" lang="en-US" altLang="zh-CN" sz="2000" b="1" dirty="0">
                <a:solidFill>
                  <a:srgbClr val="FF0000"/>
                </a:solidFill>
                <a:latin typeface="Times New Roman" pitchFamily="18" charset="0"/>
              </a:rPr>
              <a:t>])    </a:t>
            </a:r>
            <a:r>
              <a:rPr kumimoji="1" lang="en-US" altLang="zh-CN" sz="2000" b="1" dirty="0">
                <a:solidFill>
                  <a:srgbClr val="000000"/>
                </a:solidFill>
                <a:latin typeface="Times New Roman" pitchFamily="18" charset="0"/>
              </a:rPr>
              <a:t>//</a:t>
            </a:r>
            <a:r>
              <a:rPr kumimoji="1" lang="zh-CN" altLang="en-US" sz="2000" b="1" dirty="0">
                <a:solidFill>
                  <a:srgbClr val="000000"/>
                </a:solidFill>
                <a:latin typeface="Times New Roman" pitchFamily="18" charset="0"/>
              </a:rPr>
              <a:t>如果存在边并未被访问过</a:t>
            </a:r>
            <a:endParaRPr kumimoji="1" lang="zh-CN" altLang="en-US" sz="2000" dirty="0">
              <a:solidFill>
                <a:srgbClr val="000000"/>
              </a:solidFill>
              <a:latin typeface="Times New Roman" pitchFamily="18" charset="0"/>
            </a:endParaRPr>
          </a:p>
          <a:p>
            <a:pPr eaLnBrk="0" fontAlgn="base" hangingPunct="0">
              <a:spcBef>
                <a:spcPct val="20000"/>
              </a:spcBef>
              <a:spcAft>
                <a:spcPct val="0"/>
              </a:spcAft>
            </a:pP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DFSL(p-&gt;</a:t>
            </a:r>
            <a:r>
              <a:rPr kumimoji="1" lang="en-US" altLang="zh-CN" sz="2000" b="1" dirty="0" err="1">
                <a:solidFill>
                  <a:srgbClr val="FF0000"/>
                </a:solidFill>
                <a:latin typeface="Times New Roman" pitchFamily="18" charset="0"/>
              </a:rPr>
              <a:t>adjvex</a:t>
            </a:r>
            <a:r>
              <a:rPr kumimoji="1" lang="en-US" altLang="zh-CN" sz="2000" b="1" dirty="0">
                <a:solidFill>
                  <a:srgbClr val="FF0000"/>
                </a:solidFill>
                <a:latin typeface="Times New Roman" pitchFamily="18" charset="0"/>
              </a:rPr>
              <a:t>);</a:t>
            </a:r>
            <a:endParaRPr kumimoji="1" lang="en-US" altLang="zh-CN" sz="2000" dirty="0">
              <a:solidFill>
                <a:srgbClr val="FF0000"/>
              </a:solidFill>
              <a:latin typeface="Times New Roman" pitchFamily="18" charset="0"/>
            </a:endParaRPr>
          </a:p>
          <a:p>
            <a:pPr eaLnBrk="0" fontAlgn="base" hangingPunct="0">
              <a:spcBef>
                <a:spcPct val="20000"/>
              </a:spcBef>
              <a:spcAft>
                <a:spcPct val="0"/>
              </a:spcAft>
            </a:pPr>
            <a:r>
              <a:rPr kumimoji="1" lang="en-US" altLang="zh-CN" sz="2000" b="1" dirty="0">
                <a:solidFill>
                  <a:srgbClr val="FF0000"/>
                </a:solidFill>
                <a:latin typeface="Times New Roman" pitchFamily="18" charset="0"/>
              </a:rPr>
              <a:t>      </a:t>
            </a:r>
            <a:r>
              <a:rPr kumimoji="1" lang="zh-CN" altLang="en-US" sz="20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p=p-&gt;next;</a:t>
            </a:r>
            <a:endParaRPr kumimoji="1" lang="en-US" altLang="zh-CN" sz="2000" dirty="0">
              <a:solidFill>
                <a:srgbClr val="FF0000"/>
              </a:solidFill>
              <a:latin typeface="Times New Roman" pitchFamily="18" charset="0"/>
            </a:endParaRPr>
          </a:p>
          <a:p>
            <a:pPr eaLnBrk="0" fontAlgn="base" hangingPunct="0">
              <a:spcBef>
                <a:spcPct val="20000"/>
              </a:spcBef>
              <a:spcAft>
                <a:spcPct val="0"/>
              </a:spcAft>
            </a:pPr>
            <a:r>
              <a:rPr kumimoji="1" lang="en-US" altLang="zh-CN" sz="2000" b="1" dirty="0">
                <a:solidFill>
                  <a:srgbClr val="000000"/>
                </a:solidFill>
                <a:latin typeface="Times New Roman" pitchFamily="18" charset="0"/>
              </a:rPr>
              <a:t>   }</a:t>
            </a:r>
            <a:endParaRPr kumimoji="1" lang="en-US" altLang="zh-CN" sz="2000" dirty="0">
              <a:solidFill>
                <a:srgbClr val="000000"/>
              </a:solidFill>
              <a:latin typeface="Times New Roman" pitchFamily="18" charset="0"/>
            </a:endParaRPr>
          </a:p>
          <a:p>
            <a:pPr eaLnBrk="0" fontAlgn="base" hangingPunct="0">
              <a:spcBef>
                <a:spcPct val="20000"/>
              </a:spcBef>
              <a:spcAft>
                <a:spcPct val="0"/>
              </a:spcAft>
            </a:pPr>
            <a:r>
              <a:rPr kumimoji="1" lang="en-US" altLang="zh-CN" sz="2000" b="1" dirty="0">
                <a:solidFill>
                  <a:srgbClr val="000000"/>
                </a:solidFill>
                <a:latin typeface="Times New Roman" pitchFamily="18" charset="0"/>
              </a:rPr>
              <a:t>}</a:t>
            </a:r>
            <a:endParaRPr kumimoji="1" lang="en-US" altLang="zh-CN" sz="2000" dirty="0">
              <a:solidFill>
                <a:srgbClr val="000000"/>
              </a:solidFill>
              <a:latin typeface="Times New Roman" pitchFamily="18" charset="0"/>
            </a:endParaRPr>
          </a:p>
        </p:txBody>
      </p:sp>
      <p:sp>
        <p:nvSpPr>
          <p:cNvPr id="15" name="流程图: 资料带 14"/>
          <p:cNvSpPr/>
          <p:nvPr/>
        </p:nvSpPr>
        <p:spPr bwMode="auto">
          <a:xfrm>
            <a:off x="2819400" y="5061115"/>
            <a:ext cx="6215062" cy="1214437"/>
          </a:xfrm>
          <a:prstGeom prst="flowChartPunchedTape">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图的</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邻接表</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表示不是唯一的，由深度</a:t>
            </a:r>
            <a:endParaRPr kumimoji="1" lang="en-US" altLang="zh-CN" sz="2600" b="1" i="0" u="none" strike="noStrike" kern="0" cap="none" spc="0" normalizeH="0" baseline="0" noProof="0" dirty="0">
              <a:ln>
                <a:noFill/>
              </a:ln>
              <a:solidFill>
                <a:srgbClr val="0000FF"/>
              </a:solidFill>
              <a:effectLst/>
              <a:uLnTx/>
              <a:uFillTx/>
              <a:latin typeface="Constantia"/>
              <a:ea typeface="楷体_GB2312" pitchFamily="49" charset="-122"/>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优先</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算法</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得到的</a:t>
            </a:r>
            <a:r>
              <a:rPr kumimoji="1" lang="en-US" altLang="zh-CN" sz="2600" b="1" i="0" u="none" strike="noStrike" kern="0" cap="none" spc="0" normalizeH="0" baseline="0" noProof="0" dirty="0">
                <a:ln>
                  <a:noFill/>
                </a:ln>
                <a:solidFill>
                  <a:srgbClr val="0000FF"/>
                </a:solidFill>
                <a:effectLst/>
                <a:uLnTx/>
                <a:uFillTx/>
                <a:latin typeface="Constantia"/>
                <a:ea typeface="楷体_GB2312" pitchFamily="49" charset="-122"/>
                <a:cs typeface="+mn-cs"/>
              </a:rPr>
              <a:t>DFS</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  </a:t>
            </a:r>
            <a:r>
              <a:rPr kumimoji="1" lang="zh-CN" altLang="en-US" sz="2600" b="1" i="0" u="none" strike="noStrike" kern="0" cap="none" spc="0" normalizeH="0" baseline="0" noProof="0" dirty="0">
                <a:ln>
                  <a:noFill/>
                </a:ln>
                <a:solidFill>
                  <a:srgbClr val="FF0000"/>
                </a:solidFill>
                <a:effectLst/>
                <a:uLnTx/>
                <a:uFillTx/>
                <a:latin typeface="Constantia"/>
                <a:ea typeface="楷体_GB2312" pitchFamily="49" charset="-122"/>
                <a:cs typeface="+mn-cs"/>
              </a:rPr>
              <a:t>序列不是唯一</a:t>
            </a:r>
            <a:r>
              <a:rPr kumimoji="1" lang="zh-CN" altLang="en-US" sz="2600" b="1" i="0" u="none" strike="noStrike" kern="0" cap="none" spc="0" normalizeH="0" baseline="0" noProof="0" dirty="0">
                <a:ln>
                  <a:noFill/>
                </a:ln>
                <a:solidFill>
                  <a:srgbClr val="0000FF"/>
                </a:solidFill>
                <a:effectLst/>
                <a:uLnTx/>
                <a:uFillTx/>
                <a:latin typeface="Constantia"/>
                <a:ea typeface="楷体_GB2312" pitchFamily="49" charset="-122"/>
                <a:cs typeface="+mn-cs"/>
              </a:rPr>
              <a:t>的</a:t>
            </a:r>
            <a:endParaRPr kumimoji="1" lang="zh-CN" altLang="en-US" sz="2600" b="1" i="0" u="none" strike="noStrike" kern="0" cap="none" spc="0" normalizeH="0" baseline="0" noProof="0" dirty="0">
              <a:ln>
                <a:noFill/>
              </a:ln>
              <a:solidFill>
                <a:srgbClr val="6600CC"/>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22177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p:cNvSpPr>
            <a:spLocks noChangeArrowheads="1"/>
          </p:cNvSpPr>
          <p:nvPr/>
        </p:nvSpPr>
        <p:spPr bwMode="auto">
          <a:xfrm>
            <a:off x="384175" y="1095390"/>
            <a:ext cx="8375650" cy="4572000"/>
          </a:xfrm>
          <a:prstGeom prst="rect">
            <a:avLst/>
          </a:prstGeom>
          <a:noFill/>
          <a:ln w="9525">
            <a:solidFill>
              <a:srgbClr val="0000FF"/>
            </a:solidFill>
            <a:miter lim="800000"/>
            <a:headEnd/>
            <a:tailEnd/>
          </a:ln>
        </p:spPr>
        <p:txBody>
          <a:bodyPr lIns="92075" tIns="46038" rIns="92075" bIns="46038"/>
          <a:lstStyle/>
          <a:p>
            <a:pPr fontAlgn="base">
              <a:spcBef>
                <a:spcPct val="0"/>
              </a:spcBef>
              <a:spcAft>
                <a:spcPct val="0"/>
              </a:spcAft>
            </a:pPr>
            <a:r>
              <a:rPr lang="zh-CN" altLang="zh-CN" sz="2400" b="1">
                <a:solidFill>
                  <a:srgbClr val="003300"/>
                </a:solidFill>
                <a:latin typeface="Times New Roman" pitchFamily="18" charset="0"/>
                <a:ea typeface="楷体_GB2312" pitchFamily="49" charset="-122"/>
                <a:cs typeface="宋体" charset="-122"/>
              </a:rPr>
              <a:t>非连通图的深度优先搜索遍历</a:t>
            </a:r>
            <a:endParaRPr lang="zh-CN" altLang="zh-CN" sz="1100" b="1">
              <a:solidFill>
                <a:srgbClr val="003300"/>
              </a:solidFill>
              <a:latin typeface="Arial" charset="0"/>
              <a:ea typeface="楷体_GB2312" pitchFamily="49" charset="-122"/>
              <a:cs typeface="宋体" charset="-122"/>
            </a:endParaRPr>
          </a:p>
          <a:p>
            <a:pPr fontAlgn="base">
              <a:lnSpc>
                <a:spcPct val="150000"/>
              </a:lnSpc>
              <a:spcBef>
                <a:spcPct val="0"/>
              </a:spcBef>
              <a:spcAft>
                <a:spcPct val="0"/>
              </a:spcAft>
              <a:buClr>
                <a:srgbClr val="003399"/>
              </a:buClr>
              <a:buSzPct val="95000"/>
              <a:buFontTx/>
              <a:buBlip>
                <a:blip r:embed="rId3"/>
              </a:buBlip>
            </a:pPr>
            <a:r>
              <a:rPr lang="zh-CN" altLang="zh-CN" sz="2400" b="1">
                <a:solidFill>
                  <a:srgbClr val="000099"/>
                </a:solidFill>
                <a:latin typeface="Times New Roman" pitchFamily="18" charset="0"/>
                <a:ea typeface="楷体_GB2312" pitchFamily="49" charset="-122"/>
                <a:cs typeface="宋体" charset="-122"/>
              </a:rPr>
              <a:t>首先将图中每个顶点的访问标志设为 </a:t>
            </a:r>
            <a:r>
              <a:rPr lang="en-US" altLang="zh-CN" sz="2400" b="1">
                <a:solidFill>
                  <a:srgbClr val="000099"/>
                </a:solidFill>
                <a:latin typeface="Times New Roman" pitchFamily="18" charset="0"/>
                <a:ea typeface="楷体_GB2312" pitchFamily="49" charset="-122"/>
                <a:cs typeface="宋体" charset="-122"/>
              </a:rPr>
              <a:t>FALSE,  </a:t>
            </a:r>
            <a:r>
              <a:rPr lang="zh-CN" altLang="zh-CN" sz="2400" b="1">
                <a:solidFill>
                  <a:srgbClr val="000099"/>
                </a:solidFill>
                <a:latin typeface="Times New Roman" pitchFamily="18" charset="0"/>
                <a:ea typeface="楷体_GB2312" pitchFamily="49" charset="-122"/>
                <a:cs typeface="宋体" charset="-122"/>
              </a:rPr>
              <a:t>之后搜索图中每个顶点</a:t>
            </a:r>
            <a:endParaRPr lang="en-US" altLang="zh-CN" sz="2400" b="1">
              <a:solidFill>
                <a:srgbClr val="000099"/>
              </a:solidFill>
              <a:latin typeface="Times New Roman" pitchFamily="18" charset="0"/>
              <a:ea typeface="楷体_GB2312" pitchFamily="49" charset="-122"/>
              <a:cs typeface="宋体" charset="-122"/>
            </a:endParaRPr>
          </a:p>
          <a:p>
            <a:pPr fontAlgn="base">
              <a:lnSpc>
                <a:spcPct val="150000"/>
              </a:lnSpc>
              <a:spcBef>
                <a:spcPct val="0"/>
              </a:spcBef>
              <a:spcAft>
                <a:spcPct val="0"/>
              </a:spcAft>
              <a:buClr>
                <a:srgbClr val="003399"/>
              </a:buClr>
              <a:buSzPct val="95000"/>
              <a:buFont typeface="Wingdings" pitchFamily="2" charset="2"/>
              <a:buBlip>
                <a:blip r:embed="rId3"/>
              </a:buBlip>
            </a:pPr>
            <a:r>
              <a:rPr lang="zh-CN" altLang="en-US" sz="2400" b="1">
                <a:solidFill>
                  <a:srgbClr val="000099"/>
                </a:solidFill>
                <a:latin typeface="Times New Roman" pitchFamily="18" charset="0"/>
                <a:ea typeface="楷体_GB2312" pitchFamily="49" charset="-122"/>
                <a:cs typeface="宋体" charset="-122"/>
              </a:rPr>
              <a:t>若已被访问过，则该顶点一定是落在图中已求得的连通分量上；</a:t>
            </a:r>
            <a:endParaRPr lang="en-US" altLang="zh-CN" sz="2400" b="1">
              <a:solidFill>
                <a:srgbClr val="000099"/>
              </a:solidFill>
              <a:latin typeface="Times New Roman" pitchFamily="18" charset="0"/>
              <a:ea typeface="楷体_GB2312" pitchFamily="49" charset="-122"/>
              <a:cs typeface="宋体" charset="-122"/>
            </a:endParaRPr>
          </a:p>
          <a:p>
            <a:pPr fontAlgn="base">
              <a:lnSpc>
                <a:spcPct val="150000"/>
              </a:lnSpc>
              <a:spcBef>
                <a:spcPct val="0"/>
              </a:spcBef>
              <a:spcAft>
                <a:spcPct val="0"/>
              </a:spcAft>
              <a:buClr>
                <a:srgbClr val="003399"/>
              </a:buClr>
              <a:buSzPct val="95000"/>
              <a:buFont typeface="Wingdings" pitchFamily="2" charset="2"/>
              <a:buBlip>
                <a:blip r:embed="rId3"/>
              </a:buBlip>
            </a:pPr>
            <a:r>
              <a:rPr lang="zh-CN" altLang="en-US" sz="2400" b="1">
                <a:solidFill>
                  <a:srgbClr val="000099"/>
                </a:solidFill>
                <a:latin typeface="Times New Roman" pitchFamily="18" charset="0"/>
                <a:ea typeface="楷体_GB2312" pitchFamily="49" charset="-122"/>
                <a:cs typeface="宋体" charset="-122"/>
              </a:rPr>
              <a:t>若还未被访问，则从该顶点出发遍历图，可求得图的另一个连通分量。</a:t>
            </a:r>
          </a:p>
        </p:txBody>
      </p:sp>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 Depth First Search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95816E88-D327-44F1-8B69-7DA804FF8F7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AutoShape 2"/>
          <p:cNvSpPr>
            <a:spLocks noChangeArrowheads="1"/>
          </p:cNvSpPr>
          <p:nvPr/>
        </p:nvSpPr>
        <p:spPr bwMode="auto">
          <a:xfrm>
            <a:off x="2133600" y="4725995"/>
            <a:ext cx="6337300" cy="1285875"/>
          </a:xfrm>
          <a:prstGeom prst="cloudCallout">
            <a:avLst>
              <a:gd name="adj1" fmla="val -36385"/>
              <a:gd name="adj2" fmla="val -70741"/>
            </a:avLst>
          </a:prstGeom>
          <a:solidFill>
            <a:srgbClr val="04617B">
              <a:lumMod val="20000"/>
              <a:lumOff val="80000"/>
            </a:srgbClr>
          </a:solidFill>
          <a:ln w="9525">
            <a:noFill/>
            <a:round/>
            <a:headEnd/>
            <a:tailEnd/>
          </a:ln>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707F9"/>
                </a:solidFill>
                <a:effectLst/>
                <a:uLnTx/>
                <a:uFillTx/>
                <a:latin typeface="Times New Roman" pitchFamily="18" charset="0"/>
                <a:ea typeface="隶书" pitchFamily="49" charset="-122"/>
              </a:rPr>
              <a:t>如果一个无向图是非连通图，如何遍历？</a:t>
            </a:r>
          </a:p>
        </p:txBody>
      </p:sp>
    </p:spTree>
    <p:extLst>
      <p:ext uri="{BB962C8B-B14F-4D97-AF65-F5344CB8AC3E}">
        <p14:creationId xmlns:p14="http://schemas.microsoft.com/office/powerpoint/2010/main" val="381807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66725" y="104775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非连通图的深度优先搜索遍历</a:t>
            </a:r>
          </a:p>
          <a:p>
            <a:pPr lvl="0" fontAlgn="base">
              <a:lnSpc>
                <a:spcPct val="150000"/>
              </a:lnSpc>
              <a:spcBef>
                <a:spcPct val="5000"/>
              </a:spcBef>
              <a:spcAft>
                <a:spcPct val="5000"/>
              </a:spcAft>
            </a:pPr>
            <a:endParaRPr kumimoji="1" lang="zh-CN" altLang="en-US" sz="2800" b="1" dirty="0">
              <a:latin typeface="Arial" charset="0"/>
              <a:ea typeface="宋体" charset="-122"/>
            </a:endParaRP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 Depth First Search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94199057-E53B-451F-9F94-0B9EE01B3143}"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sp>
        <p:nvSpPr>
          <p:cNvPr id="13" name="Oval 2"/>
          <p:cNvSpPr>
            <a:spLocks noChangeArrowheads="1"/>
          </p:cNvSpPr>
          <p:nvPr/>
        </p:nvSpPr>
        <p:spPr bwMode="auto">
          <a:xfrm>
            <a:off x="3810000" y="1905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a</a:t>
            </a:r>
            <a:endParaRPr kumimoji="1" lang="en-US" altLang="zh-CN" sz="2400">
              <a:solidFill>
                <a:srgbClr val="000000"/>
              </a:solidFill>
              <a:latin typeface="Times New Roman" pitchFamily="18" charset="0"/>
            </a:endParaRPr>
          </a:p>
        </p:txBody>
      </p:sp>
      <p:sp>
        <p:nvSpPr>
          <p:cNvPr id="14" name="Oval 3"/>
          <p:cNvSpPr>
            <a:spLocks noChangeArrowheads="1"/>
          </p:cNvSpPr>
          <p:nvPr/>
        </p:nvSpPr>
        <p:spPr bwMode="auto">
          <a:xfrm>
            <a:off x="5181600" y="1905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b</a:t>
            </a:r>
            <a:endParaRPr kumimoji="1" lang="en-US" altLang="zh-CN" sz="2400">
              <a:solidFill>
                <a:srgbClr val="000000"/>
              </a:solidFill>
              <a:latin typeface="Times New Roman" pitchFamily="18" charset="0"/>
            </a:endParaRPr>
          </a:p>
        </p:txBody>
      </p:sp>
      <p:sp>
        <p:nvSpPr>
          <p:cNvPr id="15" name="Oval 4"/>
          <p:cNvSpPr>
            <a:spLocks noChangeArrowheads="1"/>
          </p:cNvSpPr>
          <p:nvPr/>
        </p:nvSpPr>
        <p:spPr bwMode="auto">
          <a:xfrm>
            <a:off x="1981200" y="3048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c</a:t>
            </a:r>
            <a:endParaRPr kumimoji="1" lang="en-US" altLang="zh-CN" sz="2400">
              <a:solidFill>
                <a:srgbClr val="000000"/>
              </a:solidFill>
              <a:latin typeface="Times New Roman" pitchFamily="18" charset="0"/>
            </a:endParaRPr>
          </a:p>
        </p:txBody>
      </p:sp>
      <p:sp>
        <p:nvSpPr>
          <p:cNvPr id="16" name="Oval 5"/>
          <p:cNvSpPr>
            <a:spLocks noChangeArrowheads="1"/>
          </p:cNvSpPr>
          <p:nvPr/>
        </p:nvSpPr>
        <p:spPr bwMode="auto">
          <a:xfrm>
            <a:off x="2743200" y="41148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h</a:t>
            </a:r>
            <a:endParaRPr kumimoji="1" lang="en-US" altLang="zh-CN" sz="2400">
              <a:solidFill>
                <a:srgbClr val="000000"/>
              </a:solidFill>
              <a:latin typeface="Times New Roman" pitchFamily="18" charset="0"/>
            </a:endParaRPr>
          </a:p>
        </p:txBody>
      </p:sp>
      <p:sp>
        <p:nvSpPr>
          <p:cNvPr id="17" name="Oval 6"/>
          <p:cNvSpPr>
            <a:spLocks noChangeArrowheads="1"/>
          </p:cNvSpPr>
          <p:nvPr/>
        </p:nvSpPr>
        <p:spPr bwMode="auto">
          <a:xfrm>
            <a:off x="3200400" y="3048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d</a:t>
            </a:r>
            <a:endParaRPr kumimoji="1" lang="en-US" altLang="zh-CN" sz="2400">
              <a:solidFill>
                <a:srgbClr val="000000"/>
              </a:solidFill>
              <a:latin typeface="Times New Roman" pitchFamily="18" charset="0"/>
            </a:endParaRPr>
          </a:p>
        </p:txBody>
      </p:sp>
      <p:sp>
        <p:nvSpPr>
          <p:cNvPr id="18" name="Oval 7"/>
          <p:cNvSpPr>
            <a:spLocks noChangeArrowheads="1"/>
          </p:cNvSpPr>
          <p:nvPr/>
        </p:nvSpPr>
        <p:spPr bwMode="auto">
          <a:xfrm>
            <a:off x="4343400" y="3048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e</a:t>
            </a:r>
            <a:endParaRPr kumimoji="1" lang="en-US" altLang="zh-CN" sz="2400">
              <a:solidFill>
                <a:srgbClr val="000000"/>
              </a:solidFill>
              <a:latin typeface="Times New Roman" pitchFamily="18" charset="0"/>
            </a:endParaRPr>
          </a:p>
        </p:txBody>
      </p:sp>
      <p:sp>
        <p:nvSpPr>
          <p:cNvPr id="19" name="Oval 8"/>
          <p:cNvSpPr>
            <a:spLocks noChangeArrowheads="1"/>
          </p:cNvSpPr>
          <p:nvPr/>
        </p:nvSpPr>
        <p:spPr bwMode="auto">
          <a:xfrm>
            <a:off x="4724400" y="41148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k</a:t>
            </a:r>
            <a:endParaRPr kumimoji="1" lang="en-US" altLang="zh-CN" sz="2400">
              <a:solidFill>
                <a:srgbClr val="000000"/>
              </a:solidFill>
              <a:latin typeface="Times New Roman" pitchFamily="18" charset="0"/>
            </a:endParaRPr>
          </a:p>
        </p:txBody>
      </p:sp>
      <p:sp>
        <p:nvSpPr>
          <p:cNvPr id="20" name="Oval 9"/>
          <p:cNvSpPr>
            <a:spLocks noChangeArrowheads="1"/>
          </p:cNvSpPr>
          <p:nvPr/>
        </p:nvSpPr>
        <p:spPr bwMode="auto">
          <a:xfrm>
            <a:off x="5562600" y="30480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f</a:t>
            </a:r>
            <a:endParaRPr kumimoji="1" lang="en-US" altLang="zh-CN" sz="2400">
              <a:solidFill>
                <a:srgbClr val="000000"/>
              </a:solidFill>
              <a:latin typeface="Times New Roman" pitchFamily="18" charset="0"/>
            </a:endParaRPr>
          </a:p>
        </p:txBody>
      </p:sp>
      <p:sp>
        <p:nvSpPr>
          <p:cNvPr id="21" name="Oval 10"/>
          <p:cNvSpPr>
            <a:spLocks noChangeArrowheads="1"/>
          </p:cNvSpPr>
          <p:nvPr/>
        </p:nvSpPr>
        <p:spPr bwMode="auto">
          <a:xfrm>
            <a:off x="6477000" y="2209800"/>
            <a:ext cx="533400" cy="4572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g</a:t>
            </a:r>
            <a:endParaRPr kumimoji="1" lang="en-US" altLang="zh-CN" sz="2400">
              <a:solidFill>
                <a:srgbClr val="000000"/>
              </a:solidFill>
              <a:latin typeface="Times New Roman" pitchFamily="18" charset="0"/>
            </a:endParaRPr>
          </a:p>
        </p:txBody>
      </p:sp>
      <p:sp>
        <p:nvSpPr>
          <p:cNvPr id="22" name="Line 11"/>
          <p:cNvSpPr>
            <a:spLocks noChangeShapeType="1"/>
          </p:cNvSpPr>
          <p:nvPr/>
        </p:nvSpPr>
        <p:spPr bwMode="auto">
          <a:xfrm flipH="1">
            <a:off x="2209800" y="2133600"/>
            <a:ext cx="1600200" cy="9144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3" name="Line 12"/>
          <p:cNvSpPr>
            <a:spLocks noChangeShapeType="1"/>
          </p:cNvSpPr>
          <p:nvPr/>
        </p:nvSpPr>
        <p:spPr bwMode="auto">
          <a:xfrm>
            <a:off x="2209800" y="3505200"/>
            <a:ext cx="609600" cy="6858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4" name="Line 13"/>
          <p:cNvSpPr>
            <a:spLocks noChangeShapeType="1"/>
          </p:cNvSpPr>
          <p:nvPr/>
        </p:nvSpPr>
        <p:spPr bwMode="auto">
          <a:xfrm>
            <a:off x="3276600" y="4343400"/>
            <a:ext cx="1447800" cy="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5" name="Line 14"/>
          <p:cNvSpPr>
            <a:spLocks noChangeShapeType="1"/>
          </p:cNvSpPr>
          <p:nvPr/>
        </p:nvSpPr>
        <p:spPr bwMode="auto">
          <a:xfrm flipH="1">
            <a:off x="3505200" y="2286000"/>
            <a:ext cx="381000" cy="7620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Line 15"/>
          <p:cNvSpPr>
            <a:spLocks noChangeShapeType="1"/>
          </p:cNvSpPr>
          <p:nvPr/>
        </p:nvSpPr>
        <p:spPr bwMode="auto">
          <a:xfrm flipH="1">
            <a:off x="2971800" y="3429000"/>
            <a:ext cx="381000" cy="6858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7" name="Line 16"/>
          <p:cNvSpPr>
            <a:spLocks noChangeShapeType="1"/>
          </p:cNvSpPr>
          <p:nvPr/>
        </p:nvSpPr>
        <p:spPr bwMode="auto">
          <a:xfrm>
            <a:off x="4800600" y="3505200"/>
            <a:ext cx="152400" cy="6096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8" name="Line 17"/>
          <p:cNvSpPr>
            <a:spLocks noChangeShapeType="1"/>
          </p:cNvSpPr>
          <p:nvPr/>
        </p:nvSpPr>
        <p:spPr bwMode="auto">
          <a:xfrm>
            <a:off x="4267200" y="2286000"/>
            <a:ext cx="304800" cy="7620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Line 18"/>
          <p:cNvSpPr>
            <a:spLocks noChangeShapeType="1"/>
          </p:cNvSpPr>
          <p:nvPr/>
        </p:nvSpPr>
        <p:spPr bwMode="auto">
          <a:xfrm>
            <a:off x="4343400" y="2133600"/>
            <a:ext cx="1447800" cy="9144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0" name="Line 19"/>
          <p:cNvSpPr>
            <a:spLocks noChangeShapeType="1"/>
          </p:cNvSpPr>
          <p:nvPr/>
        </p:nvSpPr>
        <p:spPr bwMode="auto">
          <a:xfrm flipH="1">
            <a:off x="5257800" y="3505200"/>
            <a:ext cx="609600" cy="7620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1" name="Line 20"/>
          <p:cNvSpPr>
            <a:spLocks noChangeShapeType="1"/>
          </p:cNvSpPr>
          <p:nvPr/>
        </p:nvSpPr>
        <p:spPr bwMode="auto">
          <a:xfrm>
            <a:off x="5715000" y="2133600"/>
            <a:ext cx="762000" cy="228600"/>
          </a:xfrm>
          <a:prstGeom prst="line">
            <a:avLst/>
          </a:prstGeom>
          <a:noFill/>
          <a:ln w="28575"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2" name="Text Box 21"/>
          <p:cNvSpPr txBox="1">
            <a:spLocks noChangeArrowheads="1"/>
          </p:cNvSpPr>
          <p:nvPr/>
        </p:nvSpPr>
        <p:spPr bwMode="auto">
          <a:xfrm>
            <a:off x="2667000" y="5530850"/>
            <a:ext cx="5540375" cy="654050"/>
          </a:xfrm>
          <a:prstGeom prst="rect">
            <a:avLst/>
          </a:prstGeom>
          <a:solidFill>
            <a:srgbClr val="EBEBFF"/>
          </a:solidFill>
          <a:ln w="12700" cap="sq">
            <a:solidFill>
              <a:srgbClr val="000099"/>
            </a:solidFill>
            <a:miter lim="800000"/>
            <a:headEnd type="none" w="sm" len="sm"/>
            <a:tailEnd type="none" w="sm" len="sm"/>
          </a:ln>
        </p:spPr>
        <p:txBody>
          <a:bodyPr>
            <a:spAutoFit/>
          </a:bodyPr>
          <a:lstStyle/>
          <a:p>
            <a:pPr fontAlgn="base">
              <a:spcBef>
                <a:spcPct val="50000"/>
              </a:spcBef>
              <a:spcAft>
                <a:spcPct val="0"/>
              </a:spcAft>
            </a:pPr>
            <a:r>
              <a:rPr kumimoji="1" lang="en-US" altLang="zh-CN" sz="3600" b="1">
                <a:solidFill>
                  <a:srgbClr val="000099"/>
                </a:solidFill>
                <a:latin typeface="Times New Roman" pitchFamily="18" charset="0"/>
              </a:rPr>
              <a:t>F   F   F   F   F   F   F   F   F</a:t>
            </a:r>
            <a:endParaRPr kumimoji="1" lang="en-US" altLang="zh-CN" sz="2400">
              <a:solidFill>
                <a:srgbClr val="000000"/>
              </a:solidFill>
              <a:latin typeface="Times New Roman" pitchFamily="18" charset="0"/>
            </a:endParaRPr>
          </a:p>
        </p:txBody>
      </p:sp>
      <p:sp>
        <p:nvSpPr>
          <p:cNvPr id="33" name="Line 22"/>
          <p:cNvSpPr>
            <a:spLocks noChangeShapeType="1"/>
          </p:cNvSpPr>
          <p:nvPr/>
        </p:nvSpPr>
        <p:spPr bwMode="auto">
          <a:xfrm>
            <a:off x="32543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4" name="Line 23"/>
          <p:cNvSpPr>
            <a:spLocks noChangeShapeType="1"/>
          </p:cNvSpPr>
          <p:nvPr/>
        </p:nvSpPr>
        <p:spPr bwMode="auto">
          <a:xfrm>
            <a:off x="38639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5" name="Line 24"/>
          <p:cNvSpPr>
            <a:spLocks noChangeShapeType="1"/>
          </p:cNvSpPr>
          <p:nvPr/>
        </p:nvSpPr>
        <p:spPr bwMode="auto">
          <a:xfrm>
            <a:off x="44735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6" name="Line 25"/>
          <p:cNvSpPr>
            <a:spLocks noChangeShapeType="1"/>
          </p:cNvSpPr>
          <p:nvPr/>
        </p:nvSpPr>
        <p:spPr bwMode="auto">
          <a:xfrm>
            <a:off x="50831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7" name="Line 26"/>
          <p:cNvSpPr>
            <a:spLocks noChangeShapeType="1"/>
          </p:cNvSpPr>
          <p:nvPr/>
        </p:nvSpPr>
        <p:spPr bwMode="auto">
          <a:xfrm>
            <a:off x="56927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8" name="Line 27"/>
          <p:cNvSpPr>
            <a:spLocks noChangeShapeType="1"/>
          </p:cNvSpPr>
          <p:nvPr/>
        </p:nvSpPr>
        <p:spPr bwMode="auto">
          <a:xfrm>
            <a:off x="63023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9" name="Line 28"/>
          <p:cNvSpPr>
            <a:spLocks noChangeShapeType="1"/>
          </p:cNvSpPr>
          <p:nvPr/>
        </p:nvSpPr>
        <p:spPr bwMode="auto">
          <a:xfrm>
            <a:off x="69119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0" name="Line 29"/>
          <p:cNvSpPr>
            <a:spLocks noChangeShapeType="1"/>
          </p:cNvSpPr>
          <p:nvPr/>
        </p:nvSpPr>
        <p:spPr bwMode="auto">
          <a:xfrm>
            <a:off x="7521575" y="5538788"/>
            <a:ext cx="0" cy="685800"/>
          </a:xfrm>
          <a:prstGeom prst="line">
            <a:avLst/>
          </a:prstGeom>
          <a:noFill/>
          <a:ln w="12700" cap="sq">
            <a:solidFill>
              <a:srgbClr val="000099"/>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1" name="Rectangle 30"/>
          <p:cNvSpPr>
            <a:spLocks noChangeArrowheads="1"/>
          </p:cNvSpPr>
          <p:nvPr/>
        </p:nvSpPr>
        <p:spPr bwMode="auto">
          <a:xfrm>
            <a:off x="27114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2" name="Rectangle 31"/>
          <p:cNvSpPr>
            <a:spLocks noChangeArrowheads="1"/>
          </p:cNvSpPr>
          <p:nvPr/>
        </p:nvSpPr>
        <p:spPr bwMode="auto">
          <a:xfrm>
            <a:off x="33210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3" name="Rectangle 32"/>
          <p:cNvSpPr>
            <a:spLocks noChangeArrowheads="1"/>
          </p:cNvSpPr>
          <p:nvPr/>
        </p:nvSpPr>
        <p:spPr bwMode="auto">
          <a:xfrm>
            <a:off x="39306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4" name="Rectangle 33"/>
          <p:cNvSpPr>
            <a:spLocks noChangeArrowheads="1"/>
          </p:cNvSpPr>
          <p:nvPr/>
        </p:nvSpPr>
        <p:spPr bwMode="auto">
          <a:xfrm>
            <a:off x="45402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5" name="Rectangle 34"/>
          <p:cNvSpPr>
            <a:spLocks noChangeArrowheads="1"/>
          </p:cNvSpPr>
          <p:nvPr/>
        </p:nvSpPr>
        <p:spPr bwMode="auto">
          <a:xfrm>
            <a:off x="518160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6" name="Rectangle 35"/>
          <p:cNvSpPr>
            <a:spLocks noChangeArrowheads="1"/>
          </p:cNvSpPr>
          <p:nvPr/>
        </p:nvSpPr>
        <p:spPr bwMode="auto">
          <a:xfrm>
            <a:off x="57594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7" name="Rectangle 36"/>
          <p:cNvSpPr>
            <a:spLocks noChangeArrowheads="1"/>
          </p:cNvSpPr>
          <p:nvPr/>
        </p:nvSpPr>
        <p:spPr bwMode="auto">
          <a:xfrm>
            <a:off x="63690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8" name="Rectangle 37"/>
          <p:cNvSpPr>
            <a:spLocks noChangeArrowheads="1"/>
          </p:cNvSpPr>
          <p:nvPr/>
        </p:nvSpPr>
        <p:spPr bwMode="auto">
          <a:xfrm>
            <a:off x="6978650" y="5538788"/>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a:solidFill>
                  <a:srgbClr val="800000"/>
                </a:solidFill>
                <a:latin typeface="Times New Roman" pitchFamily="18" charset="0"/>
              </a:rPr>
              <a:t>T</a:t>
            </a:r>
            <a:endParaRPr kumimoji="1" lang="en-US" altLang="zh-CN" sz="3600" b="1">
              <a:solidFill>
                <a:srgbClr val="000099"/>
              </a:solidFill>
              <a:latin typeface="Times New Roman" pitchFamily="18" charset="0"/>
            </a:endParaRPr>
          </a:p>
        </p:txBody>
      </p:sp>
      <p:sp>
        <p:nvSpPr>
          <p:cNvPr id="49" name="Rectangle 38"/>
          <p:cNvSpPr>
            <a:spLocks noChangeArrowheads="1"/>
          </p:cNvSpPr>
          <p:nvPr/>
        </p:nvSpPr>
        <p:spPr bwMode="auto">
          <a:xfrm>
            <a:off x="7596187" y="5546726"/>
            <a:ext cx="488950" cy="641350"/>
          </a:xfrm>
          <a:prstGeom prst="rect">
            <a:avLst/>
          </a:prstGeom>
          <a:solidFill>
            <a:srgbClr val="FFCC99"/>
          </a:solidFill>
          <a:ln w="12700" cap="sq">
            <a:noFill/>
            <a:miter lim="800000"/>
            <a:headEnd type="none" w="sm" len="sm"/>
            <a:tailEnd type="none" w="sm" len="sm"/>
          </a:ln>
        </p:spPr>
        <p:txBody>
          <a:bodyPr wrap="none">
            <a:spAutoFit/>
          </a:bodyPr>
          <a:lstStyle/>
          <a:p>
            <a:pPr fontAlgn="base">
              <a:spcBef>
                <a:spcPct val="0"/>
              </a:spcBef>
              <a:spcAft>
                <a:spcPct val="0"/>
              </a:spcAft>
            </a:pPr>
            <a:r>
              <a:rPr kumimoji="1" lang="en-US" altLang="zh-CN" sz="3600" b="1" dirty="0">
                <a:solidFill>
                  <a:srgbClr val="800000"/>
                </a:solidFill>
                <a:latin typeface="Times New Roman" pitchFamily="18" charset="0"/>
              </a:rPr>
              <a:t>T</a:t>
            </a:r>
            <a:endParaRPr kumimoji="1" lang="en-US" altLang="zh-CN" sz="3600" b="1" dirty="0">
              <a:solidFill>
                <a:srgbClr val="000099"/>
              </a:solidFill>
              <a:latin typeface="Times New Roman" pitchFamily="18" charset="0"/>
            </a:endParaRPr>
          </a:p>
        </p:txBody>
      </p:sp>
      <p:sp>
        <p:nvSpPr>
          <p:cNvPr id="50" name="Rectangle 39"/>
          <p:cNvSpPr>
            <a:spLocks noChangeArrowheads="1"/>
          </p:cNvSpPr>
          <p:nvPr/>
        </p:nvSpPr>
        <p:spPr bwMode="auto">
          <a:xfrm>
            <a:off x="26670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a</a:t>
            </a:r>
            <a:endParaRPr kumimoji="1" lang="en-US" altLang="zh-CN" sz="3600" b="1">
              <a:solidFill>
                <a:srgbClr val="000099"/>
              </a:solidFill>
              <a:latin typeface="Times New Roman" pitchFamily="18" charset="0"/>
            </a:endParaRPr>
          </a:p>
        </p:txBody>
      </p:sp>
      <p:sp>
        <p:nvSpPr>
          <p:cNvPr id="51" name="Rectangle 40"/>
          <p:cNvSpPr>
            <a:spLocks noChangeArrowheads="1"/>
          </p:cNvSpPr>
          <p:nvPr/>
        </p:nvSpPr>
        <p:spPr bwMode="auto">
          <a:xfrm>
            <a:off x="32766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c</a:t>
            </a:r>
            <a:endParaRPr kumimoji="1" lang="en-US" altLang="zh-CN" sz="3600" b="1">
              <a:solidFill>
                <a:srgbClr val="000099"/>
              </a:solidFill>
              <a:latin typeface="Times New Roman" pitchFamily="18" charset="0"/>
            </a:endParaRPr>
          </a:p>
        </p:txBody>
      </p:sp>
      <p:sp>
        <p:nvSpPr>
          <p:cNvPr id="52" name="Rectangle 41"/>
          <p:cNvSpPr>
            <a:spLocks noChangeArrowheads="1"/>
          </p:cNvSpPr>
          <p:nvPr/>
        </p:nvSpPr>
        <p:spPr bwMode="auto">
          <a:xfrm>
            <a:off x="38862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h</a:t>
            </a:r>
            <a:endParaRPr kumimoji="1" lang="en-US" altLang="zh-CN" sz="3600" b="1">
              <a:solidFill>
                <a:srgbClr val="000099"/>
              </a:solidFill>
              <a:latin typeface="Times New Roman" pitchFamily="18" charset="0"/>
            </a:endParaRPr>
          </a:p>
        </p:txBody>
      </p:sp>
      <p:sp>
        <p:nvSpPr>
          <p:cNvPr id="53" name="Rectangle 42"/>
          <p:cNvSpPr>
            <a:spLocks noChangeArrowheads="1"/>
          </p:cNvSpPr>
          <p:nvPr/>
        </p:nvSpPr>
        <p:spPr bwMode="auto">
          <a:xfrm>
            <a:off x="44958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d</a:t>
            </a:r>
            <a:endParaRPr kumimoji="1" lang="en-US" altLang="zh-CN" sz="3600" b="1">
              <a:solidFill>
                <a:srgbClr val="000099"/>
              </a:solidFill>
              <a:latin typeface="Times New Roman" pitchFamily="18" charset="0"/>
            </a:endParaRPr>
          </a:p>
        </p:txBody>
      </p:sp>
      <p:sp>
        <p:nvSpPr>
          <p:cNvPr id="54" name="Rectangle 43"/>
          <p:cNvSpPr>
            <a:spLocks noChangeArrowheads="1"/>
          </p:cNvSpPr>
          <p:nvPr/>
        </p:nvSpPr>
        <p:spPr bwMode="auto">
          <a:xfrm>
            <a:off x="5105400" y="6216650"/>
            <a:ext cx="55245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k</a:t>
            </a:r>
            <a:endParaRPr kumimoji="1" lang="en-US" altLang="zh-CN" sz="3600" b="1">
              <a:solidFill>
                <a:srgbClr val="000099"/>
              </a:solidFill>
              <a:latin typeface="Times New Roman" pitchFamily="18" charset="0"/>
            </a:endParaRPr>
          </a:p>
        </p:txBody>
      </p:sp>
      <p:sp>
        <p:nvSpPr>
          <p:cNvPr id="55" name="Rectangle 44"/>
          <p:cNvSpPr>
            <a:spLocks noChangeArrowheads="1"/>
          </p:cNvSpPr>
          <p:nvPr/>
        </p:nvSpPr>
        <p:spPr bwMode="auto">
          <a:xfrm>
            <a:off x="57150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f</a:t>
            </a:r>
            <a:endParaRPr kumimoji="1" lang="en-US" altLang="zh-CN" sz="3600" b="1">
              <a:solidFill>
                <a:srgbClr val="000099"/>
              </a:solidFill>
              <a:latin typeface="Times New Roman" pitchFamily="18" charset="0"/>
            </a:endParaRPr>
          </a:p>
        </p:txBody>
      </p:sp>
      <p:sp>
        <p:nvSpPr>
          <p:cNvPr id="56" name="Rectangle 45"/>
          <p:cNvSpPr>
            <a:spLocks noChangeArrowheads="1"/>
          </p:cNvSpPr>
          <p:nvPr/>
        </p:nvSpPr>
        <p:spPr bwMode="auto">
          <a:xfrm>
            <a:off x="6324600" y="6216650"/>
            <a:ext cx="6096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e </a:t>
            </a:r>
            <a:endParaRPr kumimoji="1" lang="en-US" altLang="zh-CN" sz="3600" b="1">
              <a:solidFill>
                <a:srgbClr val="000099"/>
              </a:solidFill>
              <a:latin typeface="Times New Roman" pitchFamily="18" charset="0"/>
            </a:endParaRPr>
          </a:p>
        </p:txBody>
      </p:sp>
      <p:sp>
        <p:nvSpPr>
          <p:cNvPr id="57" name="Rectangle 46"/>
          <p:cNvSpPr>
            <a:spLocks noChangeArrowheads="1"/>
          </p:cNvSpPr>
          <p:nvPr/>
        </p:nvSpPr>
        <p:spPr bwMode="auto">
          <a:xfrm>
            <a:off x="6991350" y="6216650"/>
            <a:ext cx="55245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b</a:t>
            </a:r>
            <a:endParaRPr kumimoji="1" lang="en-US" altLang="zh-CN" sz="3600" b="1">
              <a:solidFill>
                <a:srgbClr val="000099"/>
              </a:solidFill>
              <a:latin typeface="Times New Roman" pitchFamily="18" charset="0"/>
            </a:endParaRPr>
          </a:p>
        </p:txBody>
      </p:sp>
      <p:sp>
        <p:nvSpPr>
          <p:cNvPr id="58" name="Rectangle 47"/>
          <p:cNvSpPr>
            <a:spLocks noChangeArrowheads="1"/>
          </p:cNvSpPr>
          <p:nvPr/>
        </p:nvSpPr>
        <p:spPr bwMode="auto">
          <a:xfrm>
            <a:off x="7543800" y="6216650"/>
            <a:ext cx="685800" cy="641350"/>
          </a:xfrm>
          <a:prstGeom prst="rect">
            <a:avLst/>
          </a:prstGeom>
          <a:solidFill>
            <a:srgbClr val="959AFD">
              <a:alpha val="50195"/>
            </a:srgbClr>
          </a:solidFill>
          <a:ln w="12700" cap="sq">
            <a:noFill/>
            <a:miter lim="800000"/>
            <a:headEnd type="none" w="sm" len="sm"/>
            <a:tailEnd type="none" w="sm" len="sm"/>
          </a:ln>
        </p:spPr>
        <p:txBody>
          <a:bodyPr>
            <a:spAutoFit/>
          </a:bodyPr>
          <a:lstStyle/>
          <a:p>
            <a:pPr algn="ctr" fontAlgn="base">
              <a:spcBef>
                <a:spcPct val="0"/>
              </a:spcBef>
              <a:spcAft>
                <a:spcPct val="0"/>
              </a:spcAft>
            </a:pPr>
            <a:r>
              <a:rPr kumimoji="1" lang="en-US" altLang="zh-CN" sz="3600" b="1">
                <a:solidFill>
                  <a:srgbClr val="800000"/>
                </a:solidFill>
                <a:latin typeface="Times New Roman" pitchFamily="18" charset="0"/>
              </a:rPr>
              <a:t>g</a:t>
            </a:r>
            <a:endParaRPr kumimoji="1" lang="en-US" altLang="zh-CN" sz="3600" b="1">
              <a:solidFill>
                <a:srgbClr val="000099"/>
              </a:solidFill>
              <a:latin typeface="Times New Roman" pitchFamily="18" charset="0"/>
            </a:endParaRPr>
          </a:p>
        </p:txBody>
      </p:sp>
      <p:sp>
        <p:nvSpPr>
          <p:cNvPr id="59" name="Oval 48"/>
          <p:cNvSpPr>
            <a:spLocks noChangeArrowheads="1"/>
          </p:cNvSpPr>
          <p:nvPr/>
        </p:nvSpPr>
        <p:spPr bwMode="auto">
          <a:xfrm>
            <a:off x="3810000" y="1905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a</a:t>
            </a:r>
            <a:endParaRPr kumimoji="1" lang="en-US" altLang="zh-CN" sz="2400">
              <a:solidFill>
                <a:srgbClr val="000000"/>
              </a:solidFill>
              <a:latin typeface="Times New Roman" pitchFamily="18" charset="0"/>
            </a:endParaRPr>
          </a:p>
        </p:txBody>
      </p:sp>
      <p:sp>
        <p:nvSpPr>
          <p:cNvPr id="60" name="Line 49"/>
          <p:cNvSpPr>
            <a:spLocks noChangeShapeType="1"/>
          </p:cNvSpPr>
          <p:nvPr/>
        </p:nvSpPr>
        <p:spPr bwMode="auto">
          <a:xfrm flipH="1">
            <a:off x="2209800" y="2133600"/>
            <a:ext cx="1600200" cy="9144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1" name="Oval 50"/>
          <p:cNvSpPr>
            <a:spLocks noChangeArrowheads="1"/>
          </p:cNvSpPr>
          <p:nvPr/>
        </p:nvSpPr>
        <p:spPr bwMode="auto">
          <a:xfrm>
            <a:off x="1981200" y="3048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c</a:t>
            </a:r>
            <a:endParaRPr kumimoji="1" lang="en-US" altLang="zh-CN" sz="2400">
              <a:solidFill>
                <a:srgbClr val="000000"/>
              </a:solidFill>
              <a:latin typeface="Times New Roman" pitchFamily="18" charset="0"/>
            </a:endParaRPr>
          </a:p>
        </p:txBody>
      </p:sp>
      <p:sp>
        <p:nvSpPr>
          <p:cNvPr id="62" name="Line 51"/>
          <p:cNvSpPr>
            <a:spLocks noChangeShapeType="1"/>
          </p:cNvSpPr>
          <p:nvPr/>
        </p:nvSpPr>
        <p:spPr bwMode="auto">
          <a:xfrm>
            <a:off x="2209800" y="3505200"/>
            <a:ext cx="609600" cy="6858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3" name="Oval 52"/>
          <p:cNvSpPr>
            <a:spLocks noChangeArrowheads="1"/>
          </p:cNvSpPr>
          <p:nvPr/>
        </p:nvSpPr>
        <p:spPr bwMode="auto">
          <a:xfrm>
            <a:off x="2743200" y="41148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h</a:t>
            </a:r>
            <a:endParaRPr kumimoji="1" lang="en-US" altLang="zh-CN" sz="2400">
              <a:solidFill>
                <a:srgbClr val="000000"/>
              </a:solidFill>
              <a:latin typeface="Times New Roman" pitchFamily="18" charset="0"/>
            </a:endParaRPr>
          </a:p>
        </p:txBody>
      </p:sp>
      <p:sp>
        <p:nvSpPr>
          <p:cNvPr id="64" name="Line 53"/>
          <p:cNvSpPr>
            <a:spLocks noChangeShapeType="1"/>
          </p:cNvSpPr>
          <p:nvPr/>
        </p:nvSpPr>
        <p:spPr bwMode="auto">
          <a:xfrm flipH="1">
            <a:off x="2971800" y="3429000"/>
            <a:ext cx="381000" cy="6858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5" name="Line 54"/>
          <p:cNvSpPr>
            <a:spLocks noChangeShapeType="1"/>
          </p:cNvSpPr>
          <p:nvPr/>
        </p:nvSpPr>
        <p:spPr bwMode="auto">
          <a:xfrm>
            <a:off x="3276600" y="4343400"/>
            <a:ext cx="1447800" cy="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6" name="Oval 55"/>
          <p:cNvSpPr>
            <a:spLocks noChangeArrowheads="1"/>
          </p:cNvSpPr>
          <p:nvPr/>
        </p:nvSpPr>
        <p:spPr bwMode="auto">
          <a:xfrm>
            <a:off x="4724400" y="41148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k</a:t>
            </a:r>
            <a:endParaRPr kumimoji="1" lang="en-US" altLang="zh-CN" sz="2400">
              <a:solidFill>
                <a:srgbClr val="000000"/>
              </a:solidFill>
              <a:latin typeface="Times New Roman" pitchFamily="18" charset="0"/>
            </a:endParaRPr>
          </a:p>
        </p:txBody>
      </p:sp>
      <p:sp>
        <p:nvSpPr>
          <p:cNvPr id="67" name="Line 56"/>
          <p:cNvSpPr>
            <a:spLocks noChangeShapeType="1"/>
          </p:cNvSpPr>
          <p:nvPr/>
        </p:nvSpPr>
        <p:spPr bwMode="auto">
          <a:xfrm flipH="1">
            <a:off x="5257800" y="3505200"/>
            <a:ext cx="609600" cy="7620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68" name="Oval 57"/>
          <p:cNvSpPr>
            <a:spLocks noChangeArrowheads="1"/>
          </p:cNvSpPr>
          <p:nvPr/>
        </p:nvSpPr>
        <p:spPr bwMode="auto">
          <a:xfrm>
            <a:off x="5562600" y="3048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f</a:t>
            </a:r>
            <a:endParaRPr kumimoji="1" lang="en-US" altLang="zh-CN" sz="2400">
              <a:solidFill>
                <a:srgbClr val="000000"/>
              </a:solidFill>
              <a:latin typeface="Times New Roman" pitchFamily="18" charset="0"/>
            </a:endParaRPr>
          </a:p>
        </p:txBody>
      </p:sp>
      <p:sp>
        <p:nvSpPr>
          <p:cNvPr id="69" name="Line 58"/>
          <p:cNvSpPr>
            <a:spLocks noChangeShapeType="1"/>
          </p:cNvSpPr>
          <p:nvPr/>
        </p:nvSpPr>
        <p:spPr bwMode="auto">
          <a:xfrm>
            <a:off x="4800600" y="3505200"/>
            <a:ext cx="152400" cy="6096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0" name="Oval 59"/>
          <p:cNvSpPr>
            <a:spLocks noChangeArrowheads="1"/>
          </p:cNvSpPr>
          <p:nvPr/>
        </p:nvSpPr>
        <p:spPr bwMode="auto">
          <a:xfrm>
            <a:off x="4343400" y="3048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e</a:t>
            </a:r>
            <a:endParaRPr kumimoji="1" lang="en-US" altLang="zh-CN" sz="2400">
              <a:solidFill>
                <a:srgbClr val="000000"/>
              </a:solidFill>
              <a:latin typeface="Times New Roman" pitchFamily="18" charset="0"/>
            </a:endParaRPr>
          </a:p>
        </p:txBody>
      </p:sp>
      <p:sp>
        <p:nvSpPr>
          <p:cNvPr id="71" name="Oval 60"/>
          <p:cNvSpPr>
            <a:spLocks noChangeArrowheads="1"/>
          </p:cNvSpPr>
          <p:nvPr/>
        </p:nvSpPr>
        <p:spPr bwMode="auto">
          <a:xfrm>
            <a:off x="3200400" y="3048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d</a:t>
            </a:r>
            <a:endParaRPr kumimoji="1" lang="en-US" altLang="zh-CN" sz="2400">
              <a:solidFill>
                <a:srgbClr val="000000"/>
              </a:solidFill>
              <a:latin typeface="Times New Roman" pitchFamily="18" charset="0"/>
            </a:endParaRPr>
          </a:p>
        </p:txBody>
      </p:sp>
      <p:sp>
        <p:nvSpPr>
          <p:cNvPr id="72" name="Oval 61"/>
          <p:cNvSpPr>
            <a:spLocks noChangeArrowheads="1"/>
          </p:cNvSpPr>
          <p:nvPr/>
        </p:nvSpPr>
        <p:spPr bwMode="auto">
          <a:xfrm>
            <a:off x="5181600" y="19050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b</a:t>
            </a:r>
            <a:endParaRPr kumimoji="1" lang="en-US" altLang="zh-CN" sz="2400">
              <a:solidFill>
                <a:srgbClr val="000000"/>
              </a:solidFill>
              <a:latin typeface="Times New Roman" pitchFamily="18" charset="0"/>
            </a:endParaRPr>
          </a:p>
        </p:txBody>
      </p:sp>
      <p:sp>
        <p:nvSpPr>
          <p:cNvPr id="73" name="Line 62"/>
          <p:cNvSpPr>
            <a:spLocks noChangeShapeType="1"/>
          </p:cNvSpPr>
          <p:nvPr/>
        </p:nvSpPr>
        <p:spPr bwMode="auto">
          <a:xfrm>
            <a:off x="5715000" y="2133600"/>
            <a:ext cx="762000" cy="228600"/>
          </a:xfrm>
          <a:prstGeom prst="line">
            <a:avLst/>
          </a:prstGeom>
          <a:noFill/>
          <a:ln w="38100" cap="sq">
            <a:solidFill>
              <a:srgbClr val="0000FF"/>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74" name="Oval 63"/>
          <p:cNvSpPr>
            <a:spLocks noChangeArrowheads="1"/>
          </p:cNvSpPr>
          <p:nvPr/>
        </p:nvSpPr>
        <p:spPr bwMode="auto">
          <a:xfrm>
            <a:off x="6477000" y="2209800"/>
            <a:ext cx="533400" cy="4572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kumimoji="1" lang="en-US" altLang="zh-CN" sz="3600" b="1">
                <a:solidFill>
                  <a:srgbClr val="800000"/>
                </a:solidFill>
                <a:latin typeface="Times New Roman" pitchFamily="18" charset="0"/>
              </a:rPr>
              <a:t>g</a:t>
            </a:r>
            <a:endParaRPr kumimoji="1" lang="en-US" altLang="zh-CN" sz="2400">
              <a:solidFill>
                <a:srgbClr val="000000"/>
              </a:solidFill>
              <a:latin typeface="Times New Roman" pitchFamily="18" charset="0"/>
            </a:endParaRPr>
          </a:p>
        </p:txBody>
      </p:sp>
      <p:sp>
        <p:nvSpPr>
          <p:cNvPr id="75" name="Text Box 64"/>
          <p:cNvSpPr txBox="1">
            <a:spLocks noChangeArrowheads="1"/>
          </p:cNvSpPr>
          <p:nvPr/>
        </p:nvSpPr>
        <p:spPr bwMode="auto">
          <a:xfrm>
            <a:off x="288925" y="5462588"/>
            <a:ext cx="2249488"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600" b="1">
                <a:solidFill>
                  <a:srgbClr val="000099"/>
                </a:solidFill>
                <a:latin typeface="隶书" pitchFamily="49" charset="-122"/>
                <a:ea typeface="隶书" pitchFamily="49" charset="-122"/>
              </a:rPr>
              <a:t>访问标志</a:t>
            </a:r>
            <a:r>
              <a:rPr kumimoji="1" lang="en-US" altLang="zh-CN" sz="3600" b="1">
                <a:solidFill>
                  <a:srgbClr val="000099"/>
                </a:solidFill>
                <a:latin typeface="隶书" pitchFamily="49" charset="-122"/>
                <a:ea typeface="隶书" pitchFamily="49" charset="-122"/>
              </a:rPr>
              <a:t>:</a:t>
            </a:r>
            <a:endParaRPr kumimoji="1" lang="en-US" altLang="zh-CN" sz="2400">
              <a:solidFill>
                <a:srgbClr val="000000"/>
              </a:solidFill>
              <a:latin typeface="Times New Roman" pitchFamily="18" charset="0"/>
            </a:endParaRPr>
          </a:p>
        </p:txBody>
      </p:sp>
      <p:sp>
        <p:nvSpPr>
          <p:cNvPr id="76" name="Text Box 65"/>
          <p:cNvSpPr txBox="1">
            <a:spLocks noChangeArrowheads="1"/>
          </p:cNvSpPr>
          <p:nvPr/>
        </p:nvSpPr>
        <p:spPr bwMode="auto">
          <a:xfrm>
            <a:off x="245268" y="6175375"/>
            <a:ext cx="2249488"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600" b="1" dirty="0">
                <a:solidFill>
                  <a:srgbClr val="800000"/>
                </a:solidFill>
                <a:latin typeface="隶书" pitchFamily="49" charset="-122"/>
                <a:ea typeface="隶书" pitchFamily="49" charset="-122"/>
              </a:rPr>
              <a:t>访问次序</a:t>
            </a:r>
            <a:r>
              <a:rPr kumimoji="1" lang="en-US" altLang="zh-CN" sz="3600" b="1" dirty="0">
                <a:solidFill>
                  <a:srgbClr val="800000"/>
                </a:solidFill>
                <a:latin typeface="隶书" pitchFamily="49" charset="-122"/>
                <a:ea typeface="隶书" pitchFamily="49" charset="-122"/>
              </a:rPr>
              <a:t>:</a:t>
            </a:r>
            <a:endParaRPr kumimoji="1" lang="en-US" altLang="zh-CN" sz="2400" dirty="0">
              <a:solidFill>
                <a:srgbClr val="000000"/>
              </a:solidFill>
              <a:latin typeface="Times New Roman" pitchFamily="18" charset="0"/>
            </a:endParaRPr>
          </a:p>
        </p:txBody>
      </p:sp>
      <p:sp>
        <p:nvSpPr>
          <p:cNvPr id="77" name="Text Box 66"/>
          <p:cNvSpPr txBox="1">
            <a:spLocks noChangeArrowheads="1"/>
          </p:cNvSpPr>
          <p:nvPr/>
        </p:nvSpPr>
        <p:spPr bwMode="auto">
          <a:xfrm>
            <a:off x="395288" y="1963738"/>
            <a:ext cx="12509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600" b="1">
                <a:solidFill>
                  <a:srgbClr val="000099"/>
                </a:solidFill>
                <a:latin typeface="Times New Roman" pitchFamily="18" charset="0"/>
              </a:rPr>
              <a:t>例如</a:t>
            </a:r>
            <a:r>
              <a:rPr kumimoji="1" lang="en-US" altLang="zh-CN" sz="3600" b="1">
                <a:solidFill>
                  <a:srgbClr val="000099"/>
                </a:solidFill>
                <a:latin typeface="Times New Roman" pitchFamily="18" charset="0"/>
              </a:rPr>
              <a:t>:</a:t>
            </a:r>
            <a:endParaRPr kumimoji="1" lang="en-US" altLang="zh-CN" sz="2400">
              <a:solidFill>
                <a:srgbClr val="000000"/>
              </a:solidFill>
              <a:latin typeface="Times New Roman" pitchFamily="18" charset="0"/>
            </a:endParaRPr>
          </a:p>
        </p:txBody>
      </p:sp>
      <p:sp>
        <p:nvSpPr>
          <p:cNvPr id="78" name="Text Box 67"/>
          <p:cNvSpPr txBox="1">
            <a:spLocks noChangeArrowheads="1"/>
          </p:cNvSpPr>
          <p:nvPr/>
        </p:nvSpPr>
        <p:spPr bwMode="auto">
          <a:xfrm>
            <a:off x="2765425" y="5081588"/>
            <a:ext cx="5387975" cy="457200"/>
          </a:xfrm>
          <a:prstGeom prst="rect">
            <a:avLst/>
          </a:prstGeom>
          <a:noFill/>
          <a:ln w="12700" cap="sq">
            <a:noFill/>
            <a:miter lim="800000"/>
            <a:headEnd type="none" w="sm" len="sm"/>
            <a:tailEnd type="none" w="sm" len="sm"/>
          </a:ln>
        </p:spPr>
        <p:txBody>
          <a:bodyPr>
            <a:spAutoFit/>
          </a:bodyPr>
          <a:lstStyle/>
          <a:p>
            <a:pPr fontAlgn="base">
              <a:spcBef>
                <a:spcPct val="50000"/>
              </a:spcBef>
              <a:spcAft>
                <a:spcPct val="0"/>
              </a:spcAft>
            </a:pPr>
            <a:r>
              <a:rPr kumimoji="1" lang="en-US" altLang="zh-CN" sz="2400" b="1">
                <a:solidFill>
                  <a:srgbClr val="000000"/>
                </a:solidFill>
                <a:latin typeface="Times New Roman" pitchFamily="18" charset="0"/>
              </a:rPr>
              <a:t>0      1      2      3      4      5      6      7      8</a:t>
            </a:r>
          </a:p>
        </p:txBody>
      </p:sp>
      <p:sp>
        <p:nvSpPr>
          <p:cNvPr id="79" name="Line 68"/>
          <p:cNvSpPr>
            <a:spLocks noChangeShapeType="1"/>
          </p:cNvSpPr>
          <p:nvPr/>
        </p:nvSpPr>
        <p:spPr bwMode="auto">
          <a:xfrm flipV="1">
            <a:off x="3200400" y="3429000"/>
            <a:ext cx="2438400" cy="7620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80" name="Text Box 72"/>
          <p:cNvSpPr txBox="1">
            <a:spLocks noChangeArrowheads="1"/>
          </p:cNvSpPr>
          <p:nvPr/>
        </p:nvSpPr>
        <p:spPr bwMode="auto">
          <a:xfrm>
            <a:off x="2765425" y="4576763"/>
            <a:ext cx="5614987" cy="488950"/>
          </a:xfrm>
          <a:prstGeom prst="rect">
            <a:avLst/>
          </a:prstGeom>
          <a:noFill/>
          <a:ln w="9525">
            <a:noFill/>
            <a:miter lim="800000"/>
            <a:headEnd/>
            <a:tailEnd/>
          </a:ln>
          <a:effectLst>
            <a:prstShdw prst="shdw17" dist="17961" dir="2700000">
              <a:srgbClr val="0F6FC6">
                <a:gamma/>
                <a:shade val="60000"/>
                <a:invGamma/>
              </a:srgbClr>
            </a:prstShdw>
          </a:effectLst>
        </p:spPr>
        <p:txBody>
          <a:bodyPr wrap="none">
            <a:spAutoFit/>
          </a:bodyPr>
          <a:lstStyle/>
          <a:p>
            <a:pPr fontAlgn="base">
              <a:spcBef>
                <a:spcPct val="0"/>
              </a:spcBef>
              <a:spcAft>
                <a:spcPct val="0"/>
              </a:spcAft>
              <a:defRPr/>
            </a:pPr>
            <a:r>
              <a:rPr kumimoji="1" lang="en-US" altLang="zh-CN" sz="2600" b="1" kern="0">
                <a:solidFill>
                  <a:srgbClr val="000000"/>
                </a:solidFill>
                <a:latin typeface="Times New Roman" pitchFamily="18" charset="0"/>
              </a:rPr>
              <a:t>a</a:t>
            </a:r>
            <a:r>
              <a:rPr kumimoji="1" lang="en-US" altLang="zh-CN" sz="2600" b="1" kern="0">
                <a:solidFill>
                  <a:srgbClr val="6600CC"/>
                </a:solidFill>
                <a:latin typeface="Times New Roman" pitchFamily="18" charset="0"/>
              </a:rPr>
              <a:t>     </a:t>
            </a:r>
            <a:r>
              <a:rPr kumimoji="1" lang="en-US" altLang="zh-CN" sz="2600" b="1" kern="0">
                <a:solidFill>
                  <a:srgbClr val="000000"/>
                </a:solidFill>
                <a:latin typeface="Times New Roman" pitchFamily="18" charset="0"/>
              </a:rPr>
              <a:t>b     c     d      e      f      g     h     k     </a:t>
            </a:r>
          </a:p>
        </p:txBody>
      </p:sp>
      <p:sp>
        <p:nvSpPr>
          <p:cNvPr id="7" name="TextBox 6">
            <a:extLst>
              <a:ext uri="{FF2B5EF4-FFF2-40B4-BE49-F238E27FC236}">
                <a16:creationId xmlns:a16="http://schemas.microsoft.com/office/drawing/2014/main" id="{7F5B6265-CC70-D844-B557-22F5801B08C9}"/>
              </a:ext>
            </a:extLst>
          </p:cNvPr>
          <p:cNvSpPr txBox="1"/>
          <p:nvPr/>
        </p:nvSpPr>
        <p:spPr>
          <a:xfrm>
            <a:off x="-1057275" y="5781675"/>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4239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left)">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ppt_x</p:attrName>
                                        </p:attrNameLst>
                                      </p:cBhvr>
                                      <p:tavLst>
                                        <p:tav tm="0">
                                          <p:val>
                                            <p:strVal val="#ppt_x"/>
                                          </p:val>
                                        </p:tav>
                                        <p:tav tm="100000">
                                          <p:val>
                                            <p:strVal val="#ppt_x"/>
                                          </p:val>
                                        </p:tav>
                                      </p:tavLst>
                                    </p:anim>
                                    <p:anim calcmode="lin" valueType="num">
                                      <p:cBhvr>
                                        <p:cTn id="29" dur="500" fill="hold"/>
                                        <p:tgtEl>
                                          <p:spTgt spid="60"/>
                                        </p:tgtEl>
                                        <p:attrNameLst>
                                          <p:attrName>ppt_y</p:attrName>
                                        </p:attrNameLst>
                                      </p:cBhvr>
                                      <p:tavLst>
                                        <p:tav tm="0">
                                          <p:val>
                                            <p:strVal val="#ppt_y-#ppt_h/2"/>
                                          </p:val>
                                        </p:tav>
                                        <p:tav tm="100000">
                                          <p:val>
                                            <p:strVal val="#ppt_y"/>
                                          </p:val>
                                        </p:tav>
                                      </p:tavLst>
                                    </p:anim>
                                    <p:anim calcmode="lin" valueType="num">
                                      <p:cBhvr>
                                        <p:cTn id="30" dur="500" fill="hold"/>
                                        <p:tgtEl>
                                          <p:spTgt spid="60"/>
                                        </p:tgtEl>
                                        <p:attrNameLst>
                                          <p:attrName>ppt_w</p:attrName>
                                        </p:attrNameLst>
                                      </p:cBhvr>
                                      <p:tavLst>
                                        <p:tav tm="0">
                                          <p:val>
                                            <p:strVal val="#ppt_w"/>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 calcmode="lin" valueType="num">
                                      <p:cBhvr>
                                        <p:cTn id="51" dur="500" fill="hold"/>
                                        <p:tgtEl>
                                          <p:spTgt spid="62"/>
                                        </p:tgtEl>
                                        <p:attrNameLst>
                                          <p:attrName>ppt_x</p:attrName>
                                        </p:attrNameLst>
                                      </p:cBhvr>
                                      <p:tavLst>
                                        <p:tav tm="0">
                                          <p:val>
                                            <p:strVal val="#ppt_x"/>
                                          </p:val>
                                        </p:tav>
                                        <p:tav tm="100000">
                                          <p:val>
                                            <p:strVal val="#ppt_x"/>
                                          </p:val>
                                        </p:tav>
                                      </p:tavLst>
                                    </p:anim>
                                    <p:anim calcmode="lin" valueType="num">
                                      <p:cBhvr>
                                        <p:cTn id="52" dur="500" fill="hold"/>
                                        <p:tgtEl>
                                          <p:spTgt spid="62"/>
                                        </p:tgtEl>
                                        <p:attrNameLst>
                                          <p:attrName>ppt_y</p:attrName>
                                        </p:attrNameLst>
                                      </p:cBhvr>
                                      <p:tavLst>
                                        <p:tav tm="0">
                                          <p:val>
                                            <p:strVal val="#ppt_y-#ppt_h/2"/>
                                          </p:val>
                                        </p:tav>
                                        <p:tav tm="100000">
                                          <p:val>
                                            <p:strVal val="#ppt_y"/>
                                          </p:val>
                                        </p:tav>
                                      </p:tavLst>
                                    </p:anim>
                                    <p:anim calcmode="lin" valueType="num">
                                      <p:cBhvr>
                                        <p:cTn id="53" dur="500" fill="hold"/>
                                        <p:tgtEl>
                                          <p:spTgt spid="62"/>
                                        </p:tgtEl>
                                        <p:attrNameLst>
                                          <p:attrName>ppt_w</p:attrName>
                                        </p:attrNameLst>
                                      </p:cBhvr>
                                      <p:tavLst>
                                        <p:tav tm="0">
                                          <p:val>
                                            <p:strVal val="#ppt_w"/>
                                          </p:val>
                                        </p:tav>
                                        <p:tav tm="100000">
                                          <p:val>
                                            <p:strVal val="#ppt_w"/>
                                          </p:val>
                                        </p:tav>
                                      </p:tavLst>
                                    </p:anim>
                                    <p:anim calcmode="lin" valueType="num">
                                      <p:cBhvr>
                                        <p:cTn id="54" dur="500" fill="hold"/>
                                        <p:tgtEl>
                                          <p:spTgt spid="62"/>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500"/>
                                        <p:tgtEl>
                                          <p:spTgt spid="6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wipe(left)">
                                      <p:cBhvr>
                                        <p:cTn id="69" dur="5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17" presetClass="entr" presetSubtype="4"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p:cTn id="74" dur="500" fill="hold"/>
                                        <p:tgtEl>
                                          <p:spTgt spid="64"/>
                                        </p:tgtEl>
                                        <p:attrNameLst>
                                          <p:attrName>ppt_x</p:attrName>
                                        </p:attrNameLst>
                                      </p:cBhvr>
                                      <p:tavLst>
                                        <p:tav tm="0">
                                          <p:val>
                                            <p:strVal val="#ppt_x"/>
                                          </p:val>
                                        </p:tav>
                                        <p:tav tm="100000">
                                          <p:val>
                                            <p:strVal val="#ppt_x"/>
                                          </p:val>
                                        </p:tav>
                                      </p:tavLst>
                                    </p:anim>
                                    <p:anim calcmode="lin" valueType="num">
                                      <p:cBhvr>
                                        <p:cTn id="75" dur="500" fill="hold"/>
                                        <p:tgtEl>
                                          <p:spTgt spid="64"/>
                                        </p:tgtEl>
                                        <p:attrNameLst>
                                          <p:attrName>ppt_y</p:attrName>
                                        </p:attrNameLst>
                                      </p:cBhvr>
                                      <p:tavLst>
                                        <p:tav tm="0">
                                          <p:val>
                                            <p:strVal val="#ppt_y+#ppt_h/2"/>
                                          </p:val>
                                        </p:tav>
                                        <p:tav tm="100000">
                                          <p:val>
                                            <p:strVal val="#ppt_y"/>
                                          </p:val>
                                        </p:tav>
                                      </p:tavLst>
                                    </p:anim>
                                    <p:anim calcmode="lin" valueType="num">
                                      <p:cBhvr>
                                        <p:cTn id="76" dur="500" fill="hold"/>
                                        <p:tgtEl>
                                          <p:spTgt spid="64"/>
                                        </p:tgtEl>
                                        <p:attrNameLst>
                                          <p:attrName>ppt_w</p:attrName>
                                        </p:attrNameLst>
                                      </p:cBhvr>
                                      <p:tavLst>
                                        <p:tav tm="0">
                                          <p:val>
                                            <p:strVal val="#ppt_w"/>
                                          </p:val>
                                        </p:tav>
                                        <p:tav tm="100000">
                                          <p:val>
                                            <p:strVal val="#ppt_w"/>
                                          </p:val>
                                        </p:tav>
                                      </p:tavLst>
                                    </p:anim>
                                    <p:anim calcmode="lin" valueType="num">
                                      <p:cBhvr>
                                        <p:cTn id="77" dur="500" fill="hold"/>
                                        <p:tgtEl>
                                          <p:spTgt spid="64"/>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wipe(left)">
                                      <p:cBhvr>
                                        <p:cTn id="82" dur="500"/>
                                        <p:tgtEl>
                                          <p:spTgt spid="7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wipe(left)">
                                      <p:cBhvr>
                                        <p:cTn id="92" dur="5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anim calcmode="lin" valueType="num">
                                      <p:cBhvr>
                                        <p:cTn id="97" dur="500" fill="hold"/>
                                        <p:tgtEl>
                                          <p:spTgt spid="65"/>
                                        </p:tgtEl>
                                        <p:attrNameLst>
                                          <p:attrName>ppt_x</p:attrName>
                                        </p:attrNameLst>
                                      </p:cBhvr>
                                      <p:tavLst>
                                        <p:tav tm="0">
                                          <p:val>
                                            <p:strVal val="#ppt_x-#ppt_w/2"/>
                                          </p:val>
                                        </p:tav>
                                        <p:tav tm="100000">
                                          <p:val>
                                            <p:strVal val="#ppt_x"/>
                                          </p:val>
                                        </p:tav>
                                      </p:tavLst>
                                    </p:anim>
                                    <p:anim calcmode="lin" valueType="num">
                                      <p:cBhvr>
                                        <p:cTn id="98" dur="500" fill="hold"/>
                                        <p:tgtEl>
                                          <p:spTgt spid="65"/>
                                        </p:tgtEl>
                                        <p:attrNameLst>
                                          <p:attrName>ppt_y</p:attrName>
                                        </p:attrNameLst>
                                      </p:cBhvr>
                                      <p:tavLst>
                                        <p:tav tm="0">
                                          <p:val>
                                            <p:strVal val="#ppt_y"/>
                                          </p:val>
                                        </p:tav>
                                        <p:tav tm="100000">
                                          <p:val>
                                            <p:strVal val="#ppt_y"/>
                                          </p:val>
                                        </p:tav>
                                      </p:tavLst>
                                    </p:anim>
                                    <p:anim calcmode="lin" valueType="num">
                                      <p:cBhvr>
                                        <p:cTn id="99" dur="500" fill="hold"/>
                                        <p:tgtEl>
                                          <p:spTgt spid="65"/>
                                        </p:tgtEl>
                                        <p:attrNameLst>
                                          <p:attrName>ppt_w</p:attrName>
                                        </p:attrNameLst>
                                      </p:cBhvr>
                                      <p:tavLst>
                                        <p:tav tm="0">
                                          <p:val>
                                            <p:fltVal val="0"/>
                                          </p:val>
                                        </p:tav>
                                        <p:tav tm="100000">
                                          <p:val>
                                            <p:strVal val="#ppt_w"/>
                                          </p:val>
                                        </p:tav>
                                      </p:tavLst>
                                    </p:anim>
                                    <p:anim calcmode="lin" valueType="num">
                                      <p:cBhvr>
                                        <p:cTn id="100"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wipe(left)">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wipe(left)">
                                      <p:cBhvr>
                                        <p:cTn id="110" dur="500"/>
                                        <p:tgtEl>
                                          <p:spTgt spid="4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wipe(left)">
                                      <p:cBhvr>
                                        <p:cTn id="115" dur="500"/>
                                        <p:tgtEl>
                                          <p:spTgt spid="54"/>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4" fill="hold" grpId="0" nodeType="clickEffect">
                                  <p:stCondLst>
                                    <p:cond delay="0"/>
                                  </p:stCondLst>
                                  <p:childTnLst>
                                    <p:set>
                                      <p:cBhvr>
                                        <p:cTn id="119" dur="1" fill="hold">
                                          <p:stCondLst>
                                            <p:cond delay="0"/>
                                          </p:stCondLst>
                                        </p:cTn>
                                        <p:tgtEl>
                                          <p:spTgt spid="67"/>
                                        </p:tgtEl>
                                        <p:attrNameLst>
                                          <p:attrName>style.visibility</p:attrName>
                                        </p:attrNameLst>
                                      </p:cBhvr>
                                      <p:to>
                                        <p:strVal val="visible"/>
                                      </p:to>
                                    </p:set>
                                    <p:anim calcmode="lin" valueType="num">
                                      <p:cBhvr>
                                        <p:cTn id="120" dur="500" fill="hold"/>
                                        <p:tgtEl>
                                          <p:spTgt spid="67"/>
                                        </p:tgtEl>
                                        <p:attrNameLst>
                                          <p:attrName>ppt_x</p:attrName>
                                        </p:attrNameLst>
                                      </p:cBhvr>
                                      <p:tavLst>
                                        <p:tav tm="0">
                                          <p:val>
                                            <p:strVal val="#ppt_x"/>
                                          </p:val>
                                        </p:tav>
                                        <p:tav tm="100000">
                                          <p:val>
                                            <p:strVal val="#ppt_x"/>
                                          </p:val>
                                        </p:tav>
                                      </p:tavLst>
                                    </p:anim>
                                    <p:anim calcmode="lin" valueType="num">
                                      <p:cBhvr>
                                        <p:cTn id="121" dur="500" fill="hold"/>
                                        <p:tgtEl>
                                          <p:spTgt spid="67"/>
                                        </p:tgtEl>
                                        <p:attrNameLst>
                                          <p:attrName>ppt_y</p:attrName>
                                        </p:attrNameLst>
                                      </p:cBhvr>
                                      <p:tavLst>
                                        <p:tav tm="0">
                                          <p:val>
                                            <p:strVal val="#ppt_y+#ppt_h/2"/>
                                          </p:val>
                                        </p:tav>
                                        <p:tav tm="100000">
                                          <p:val>
                                            <p:strVal val="#ppt_y"/>
                                          </p:val>
                                        </p:tav>
                                      </p:tavLst>
                                    </p:anim>
                                    <p:anim calcmode="lin" valueType="num">
                                      <p:cBhvr>
                                        <p:cTn id="122" dur="500" fill="hold"/>
                                        <p:tgtEl>
                                          <p:spTgt spid="67"/>
                                        </p:tgtEl>
                                        <p:attrNameLst>
                                          <p:attrName>ppt_w</p:attrName>
                                        </p:attrNameLst>
                                      </p:cBhvr>
                                      <p:tavLst>
                                        <p:tav tm="0">
                                          <p:val>
                                            <p:strVal val="#ppt_w"/>
                                          </p:val>
                                        </p:tav>
                                        <p:tav tm="100000">
                                          <p:val>
                                            <p:strVal val="#ppt_w"/>
                                          </p:val>
                                        </p:tav>
                                      </p:tavLst>
                                    </p:anim>
                                    <p:anim calcmode="lin" valueType="num">
                                      <p:cBhvr>
                                        <p:cTn id="123" dur="500" fill="hold"/>
                                        <p:tgtEl>
                                          <p:spTgt spid="67"/>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wipe(left)">
                                      <p:cBhvr>
                                        <p:cTn id="128" dur="500"/>
                                        <p:tgtEl>
                                          <p:spTgt spid="6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wipe(left)">
                                      <p:cBhvr>
                                        <p:cTn id="133" dur="500"/>
                                        <p:tgtEl>
                                          <p:spTgt spid="46"/>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55"/>
                                        </p:tgtEl>
                                        <p:attrNameLst>
                                          <p:attrName>style.visibility</p:attrName>
                                        </p:attrNameLst>
                                      </p:cBhvr>
                                      <p:to>
                                        <p:strVal val="visible"/>
                                      </p:to>
                                    </p:set>
                                    <p:animEffect transition="in" filter="wipe(left)">
                                      <p:cBhvr>
                                        <p:cTn id="138" dur="500"/>
                                        <p:tgtEl>
                                          <p:spTgt spid="55"/>
                                        </p:tgtEl>
                                      </p:cBhvr>
                                    </p:animEffect>
                                  </p:childTnLst>
                                </p:cTn>
                              </p:par>
                            </p:childTnLst>
                          </p:cTn>
                        </p:par>
                      </p:childTnLst>
                    </p:cTn>
                  </p:par>
                  <p:par>
                    <p:cTn id="139" fill="hold">
                      <p:stCondLst>
                        <p:cond delay="indefinite"/>
                      </p:stCondLst>
                      <p:childTnLst>
                        <p:par>
                          <p:cTn id="140" fill="hold">
                            <p:stCondLst>
                              <p:cond delay="0"/>
                            </p:stCondLst>
                            <p:childTnLst>
                              <p:par>
                                <p:cTn id="141" presetID="17" presetClass="entr" presetSubtype="4" fill="hold" grpId="0" nodeType="clickEffect">
                                  <p:stCondLst>
                                    <p:cond delay="0"/>
                                  </p:stCondLst>
                                  <p:childTnLst>
                                    <p:set>
                                      <p:cBhvr>
                                        <p:cTn id="142" dur="1" fill="hold">
                                          <p:stCondLst>
                                            <p:cond delay="0"/>
                                          </p:stCondLst>
                                        </p:cTn>
                                        <p:tgtEl>
                                          <p:spTgt spid="69"/>
                                        </p:tgtEl>
                                        <p:attrNameLst>
                                          <p:attrName>style.visibility</p:attrName>
                                        </p:attrNameLst>
                                      </p:cBhvr>
                                      <p:to>
                                        <p:strVal val="visible"/>
                                      </p:to>
                                    </p:set>
                                    <p:anim calcmode="lin" valueType="num">
                                      <p:cBhvr>
                                        <p:cTn id="143" dur="500" fill="hold"/>
                                        <p:tgtEl>
                                          <p:spTgt spid="69"/>
                                        </p:tgtEl>
                                        <p:attrNameLst>
                                          <p:attrName>ppt_x</p:attrName>
                                        </p:attrNameLst>
                                      </p:cBhvr>
                                      <p:tavLst>
                                        <p:tav tm="0">
                                          <p:val>
                                            <p:strVal val="#ppt_x"/>
                                          </p:val>
                                        </p:tav>
                                        <p:tav tm="100000">
                                          <p:val>
                                            <p:strVal val="#ppt_x"/>
                                          </p:val>
                                        </p:tav>
                                      </p:tavLst>
                                    </p:anim>
                                    <p:anim calcmode="lin" valueType="num">
                                      <p:cBhvr>
                                        <p:cTn id="144" dur="500" fill="hold"/>
                                        <p:tgtEl>
                                          <p:spTgt spid="69"/>
                                        </p:tgtEl>
                                        <p:attrNameLst>
                                          <p:attrName>ppt_y</p:attrName>
                                        </p:attrNameLst>
                                      </p:cBhvr>
                                      <p:tavLst>
                                        <p:tav tm="0">
                                          <p:val>
                                            <p:strVal val="#ppt_y+#ppt_h/2"/>
                                          </p:val>
                                        </p:tav>
                                        <p:tav tm="100000">
                                          <p:val>
                                            <p:strVal val="#ppt_y"/>
                                          </p:val>
                                        </p:tav>
                                      </p:tavLst>
                                    </p:anim>
                                    <p:anim calcmode="lin" valueType="num">
                                      <p:cBhvr>
                                        <p:cTn id="145" dur="500" fill="hold"/>
                                        <p:tgtEl>
                                          <p:spTgt spid="69"/>
                                        </p:tgtEl>
                                        <p:attrNameLst>
                                          <p:attrName>ppt_w</p:attrName>
                                        </p:attrNameLst>
                                      </p:cBhvr>
                                      <p:tavLst>
                                        <p:tav tm="0">
                                          <p:val>
                                            <p:strVal val="#ppt_w"/>
                                          </p:val>
                                        </p:tav>
                                        <p:tav tm="100000">
                                          <p:val>
                                            <p:strVal val="#ppt_w"/>
                                          </p:val>
                                        </p:tav>
                                      </p:tavLst>
                                    </p:anim>
                                    <p:anim calcmode="lin" valueType="num">
                                      <p:cBhvr>
                                        <p:cTn id="146" dur="500" fill="hold"/>
                                        <p:tgtEl>
                                          <p:spTgt spid="69"/>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wipe(left)">
                                      <p:cBhvr>
                                        <p:cTn id="151" dur="500"/>
                                        <p:tgtEl>
                                          <p:spTgt spid="70"/>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45"/>
                                        </p:tgtEl>
                                        <p:attrNameLst>
                                          <p:attrName>style.visibility</p:attrName>
                                        </p:attrNameLst>
                                      </p:cBhvr>
                                      <p:to>
                                        <p:strVal val="visible"/>
                                      </p:to>
                                    </p:set>
                                    <p:animEffect transition="in" filter="wipe(left)">
                                      <p:cBhvr>
                                        <p:cTn id="156" dur="500"/>
                                        <p:tgtEl>
                                          <p:spTgt spid="4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wipe(left)">
                                      <p:cBhvr>
                                        <p:cTn id="161" dur="500"/>
                                        <p:tgtEl>
                                          <p:spTgt spid="5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wipe(left)">
                                      <p:cBhvr>
                                        <p:cTn id="166" dur="500"/>
                                        <p:tgtEl>
                                          <p:spTgt spid="72"/>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animEffect transition="in" filter="wipe(left)">
                                      <p:cBhvr>
                                        <p:cTn id="171" dur="500"/>
                                        <p:tgtEl>
                                          <p:spTgt spid="4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57"/>
                                        </p:tgtEl>
                                        <p:attrNameLst>
                                          <p:attrName>style.visibility</p:attrName>
                                        </p:attrNameLst>
                                      </p:cBhvr>
                                      <p:to>
                                        <p:strVal val="visible"/>
                                      </p:to>
                                    </p:set>
                                    <p:animEffect transition="in" filter="wipe(left)">
                                      <p:cBhvr>
                                        <p:cTn id="176" dur="500"/>
                                        <p:tgtEl>
                                          <p:spTgt spid="57"/>
                                        </p:tgtEl>
                                      </p:cBhvr>
                                    </p:animEffect>
                                  </p:childTnLst>
                                </p:cTn>
                              </p:par>
                            </p:childTnLst>
                          </p:cTn>
                        </p:par>
                      </p:childTnLst>
                    </p:cTn>
                  </p:par>
                  <p:par>
                    <p:cTn id="177" fill="hold">
                      <p:stCondLst>
                        <p:cond delay="indefinite"/>
                      </p:stCondLst>
                      <p:childTnLst>
                        <p:par>
                          <p:cTn id="178" fill="hold">
                            <p:stCondLst>
                              <p:cond delay="0"/>
                            </p:stCondLst>
                            <p:childTnLst>
                              <p:par>
                                <p:cTn id="179" presetID="17" presetClass="entr" presetSubtype="1" fill="hold" grpId="0" nodeType="clickEffect">
                                  <p:stCondLst>
                                    <p:cond delay="0"/>
                                  </p:stCondLst>
                                  <p:childTnLst>
                                    <p:set>
                                      <p:cBhvr>
                                        <p:cTn id="180" dur="1" fill="hold">
                                          <p:stCondLst>
                                            <p:cond delay="0"/>
                                          </p:stCondLst>
                                        </p:cTn>
                                        <p:tgtEl>
                                          <p:spTgt spid="73"/>
                                        </p:tgtEl>
                                        <p:attrNameLst>
                                          <p:attrName>style.visibility</p:attrName>
                                        </p:attrNameLst>
                                      </p:cBhvr>
                                      <p:to>
                                        <p:strVal val="visible"/>
                                      </p:to>
                                    </p:set>
                                    <p:anim calcmode="lin" valueType="num">
                                      <p:cBhvr>
                                        <p:cTn id="181" dur="500" fill="hold"/>
                                        <p:tgtEl>
                                          <p:spTgt spid="73"/>
                                        </p:tgtEl>
                                        <p:attrNameLst>
                                          <p:attrName>ppt_x</p:attrName>
                                        </p:attrNameLst>
                                      </p:cBhvr>
                                      <p:tavLst>
                                        <p:tav tm="0">
                                          <p:val>
                                            <p:strVal val="#ppt_x"/>
                                          </p:val>
                                        </p:tav>
                                        <p:tav tm="100000">
                                          <p:val>
                                            <p:strVal val="#ppt_x"/>
                                          </p:val>
                                        </p:tav>
                                      </p:tavLst>
                                    </p:anim>
                                    <p:anim calcmode="lin" valueType="num">
                                      <p:cBhvr>
                                        <p:cTn id="182" dur="500" fill="hold"/>
                                        <p:tgtEl>
                                          <p:spTgt spid="73"/>
                                        </p:tgtEl>
                                        <p:attrNameLst>
                                          <p:attrName>ppt_y</p:attrName>
                                        </p:attrNameLst>
                                      </p:cBhvr>
                                      <p:tavLst>
                                        <p:tav tm="0">
                                          <p:val>
                                            <p:strVal val="#ppt_y-#ppt_h/2"/>
                                          </p:val>
                                        </p:tav>
                                        <p:tav tm="100000">
                                          <p:val>
                                            <p:strVal val="#ppt_y"/>
                                          </p:val>
                                        </p:tav>
                                      </p:tavLst>
                                    </p:anim>
                                    <p:anim calcmode="lin" valueType="num">
                                      <p:cBhvr>
                                        <p:cTn id="183" dur="500" fill="hold"/>
                                        <p:tgtEl>
                                          <p:spTgt spid="73"/>
                                        </p:tgtEl>
                                        <p:attrNameLst>
                                          <p:attrName>ppt_w</p:attrName>
                                        </p:attrNameLst>
                                      </p:cBhvr>
                                      <p:tavLst>
                                        <p:tav tm="0">
                                          <p:val>
                                            <p:strVal val="#ppt_w"/>
                                          </p:val>
                                        </p:tav>
                                        <p:tav tm="100000">
                                          <p:val>
                                            <p:strVal val="#ppt_w"/>
                                          </p:val>
                                        </p:tav>
                                      </p:tavLst>
                                    </p:anim>
                                    <p:anim calcmode="lin" valueType="num">
                                      <p:cBhvr>
                                        <p:cTn id="184"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74"/>
                                        </p:tgtEl>
                                        <p:attrNameLst>
                                          <p:attrName>style.visibility</p:attrName>
                                        </p:attrNameLst>
                                      </p:cBhvr>
                                      <p:to>
                                        <p:strVal val="visible"/>
                                      </p:to>
                                    </p:set>
                                    <p:animEffect transition="in" filter="wipe(left)">
                                      <p:cBhvr>
                                        <p:cTn id="189" dur="500"/>
                                        <p:tgtEl>
                                          <p:spTgt spid="74"/>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47"/>
                                        </p:tgtEl>
                                        <p:attrNameLst>
                                          <p:attrName>style.visibility</p:attrName>
                                        </p:attrNameLst>
                                      </p:cBhvr>
                                      <p:to>
                                        <p:strVal val="visible"/>
                                      </p:to>
                                    </p:set>
                                    <p:animEffect transition="in" filter="wipe(left)">
                                      <p:cBhvr>
                                        <p:cTn id="194" dur="500"/>
                                        <p:tgtEl>
                                          <p:spTgt spid="47"/>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wipe(left)">
                                      <p:cBhvr>
                                        <p:cTn id="1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P spid="48" grpId="0" animBg="1" autoUpdateAnimBg="0"/>
      <p:bldP spid="49" grpId="0" animBg="1" autoUpdateAnimBg="0"/>
      <p:bldP spid="50" grpId="0" animBg="1" autoUpdateAnimBg="0"/>
      <p:bldP spid="51" grpId="0" animBg="1" autoUpdateAnimBg="0"/>
      <p:bldP spid="52" grpId="0" animBg="1" autoUpdateAnimBg="0"/>
      <p:bldP spid="53" grpId="0" animBg="1" autoUpdateAnimBg="0"/>
      <p:bldP spid="54" grpId="0" animBg="1" autoUpdateAnimBg="0"/>
      <p:bldP spid="55" grpId="0" animBg="1" autoUpdateAnimBg="0"/>
      <p:bldP spid="56" grpId="0" animBg="1" autoUpdateAnimBg="0"/>
      <p:bldP spid="57" grpId="0" animBg="1" autoUpdateAnimBg="0"/>
      <p:bldP spid="58" grpId="0" animBg="1" autoUpdateAnimBg="0"/>
      <p:bldP spid="59" grpId="0" animBg="1" autoUpdateAnimBg="0"/>
      <p:bldP spid="60" grpId="0" animBg="1"/>
      <p:bldP spid="61" grpId="0" animBg="1" autoUpdateAnimBg="0"/>
      <p:bldP spid="62" grpId="0" animBg="1"/>
      <p:bldP spid="63" grpId="0" animBg="1" autoUpdateAnimBg="0"/>
      <p:bldP spid="64" grpId="0" animBg="1"/>
      <p:bldP spid="65" grpId="0" animBg="1"/>
      <p:bldP spid="66" grpId="0" animBg="1" autoUpdateAnimBg="0"/>
      <p:bldP spid="67" grpId="0" animBg="1"/>
      <p:bldP spid="68" grpId="0" animBg="1" autoUpdateAnimBg="0"/>
      <p:bldP spid="69" grpId="0" animBg="1"/>
      <p:bldP spid="70" grpId="0" animBg="1" autoUpdateAnimBg="0"/>
      <p:bldP spid="71" grpId="0" animBg="1" autoUpdateAnimBg="0"/>
      <p:bldP spid="72" grpId="0" animBg="1" autoUpdateAnimBg="0"/>
      <p:bldP spid="73" grpId="0" animBg="1"/>
      <p:bldP spid="74" grpId="0" animBg="1" autoUpdateAnimBg="0"/>
      <p:bldP spid="7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t>图的抽象数据类型定义</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9E78CAD1-4C8E-4DEC-837F-7EBF923F313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781050" y="1901825"/>
            <a:ext cx="7561263" cy="4194175"/>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ADT Graph {</a:t>
            </a:r>
          </a:p>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3333FF"/>
                </a:solidFill>
                <a:latin typeface="Times New Roman" pitchFamily="18" charset="0"/>
                <a:ea typeface="楷体_GB2312" pitchFamily="49" charset="-122"/>
              </a:rPr>
              <a:t>数据对象</a:t>
            </a:r>
            <a:r>
              <a:rPr kumimoji="1" lang="en-US" altLang="zh-CN" sz="2800" b="1" dirty="0">
                <a:solidFill>
                  <a:srgbClr val="3333FF"/>
                </a:solidFill>
                <a:latin typeface="Times New Roman" pitchFamily="18" charset="0"/>
                <a:ea typeface="楷体_GB2312" pitchFamily="49" charset="-122"/>
              </a:rPr>
              <a:t>V</a:t>
            </a:r>
            <a:r>
              <a:rPr kumimoji="1" lang="zh-CN" altLang="en-US" sz="2800" b="1" dirty="0">
                <a:solidFill>
                  <a:srgbClr val="3333FF"/>
                </a:solidFill>
                <a:latin typeface="Times New Roman" pitchFamily="18" charset="0"/>
                <a:ea typeface="楷体_GB2312" pitchFamily="49" charset="-122"/>
              </a:rPr>
              <a:t>：</a:t>
            </a:r>
          </a:p>
          <a:p>
            <a:pPr fontAlgn="base">
              <a:lnSpc>
                <a:spcPct val="120000"/>
              </a:lnSpc>
              <a:spcBef>
                <a:spcPct val="0"/>
              </a:spcBef>
              <a:spcAft>
                <a:spcPct val="0"/>
              </a:spcAft>
            </a:pPr>
            <a:endParaRPr kumimoji="1" lang="zh-CN" altLang="en-US" sz="2800" b="1" dirty="0">
              <a:solidFill>
                <a:srgbClr val="3333FF"/>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  </a:t>
            </a: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  </a:t>
            </a:r>
            <a:r>
              <a:rPr kumimoji="1" lang="zh-CN" altLang="en-US" sz="2800" b="1" dirty="0">
                <a:solidFill>
                  <a:srgbClr val="3333FF"/>
                </a:solidFill>
                <a:latin typeface="Times New Roman" pitchFamily="18" charset="0"/>
                <a:ea typeface="楷体_GB2312" pitchFamily="49" charset="-122"/>
              </a:rPr>
              <a:t>数据关系</a:t>
            </a:r>
            <a:r>
              <a:rPr kumimoji="1" lang="en-US" altLang="zh-CN" sz="2800" b="1" dirty="0">
                <a:solidFill>
                  <a:srgbClr val="3333FF"/>
                </a:solidFill>
                <a:latin typeface="Times New Roman" pitchFamily="18" charset="0"/>
                <a:ea typeface="楷体_GB2312" pitchFamily="49" charset="-122"/>
              </a:rPr>
              <a:t>R</a:t>
            </a:r>
            <a:r>
              <a:rPr kumimoji="1" lang="zh-CN" altLang="en-US" sz="2800" b="1" dirty="0">
                <a:solidFill>
                  <a:srgbClr val="3333FF"/>
                </a:solidFill>
                <a:latin typeface="Times New Roman" pitchFamily="18" charset="0"/>
                <a:ea typeface="楷体_GB2312" pitchFamily="49" charset="-122"/>
              </a:rPr>
              <a:t>：</a:t>
            </a:r>
          </a:p>
          <a:p>
            <a:pPr fontAlgn="base">
              <a:lnSpc>
                <a:spcPct val="120000"/>
              </a:lnSpc>
              <a:spcBef>
                <a:spcPct val="0"/>
              </a:spcBef>
              <a:spcAft>
                <a:spcPct val="0"/>
              </a:spcAft>
            </a:pPr>
            <a:endParaRPr kumimoji="1" lang="zh-CN" altLang="en-US" sz="2800" b="1" dirty="0">
              <a:solidFill>
                <a:srgbClr val="3333FF"/>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3333FF"/>
                </a:solidFill>
                <a:latin typeface="Times New Roman" pitchFamily="18" charset="0"/>
                <a:ea typeface="楷体_GB2312" pitchFamily="49" charset="-122"/>
              </a:rPr>
              <a:t>  基本操作</a:t>
            </a:r>
          </a:p>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 ADT Graph </a:t>
            </a:r>
          </a:p>
        </p:txBody>
      </p:sp>
      <p:sp>
        <p:nvSpPr>
          <p:cNvPr id="14" name="Text Box 6"/>
          <p:cNvSpPr txBox="1">
            <a:spLocks noChangeArrowheads="1"/>
          </p:cNvSpPr>
          <p:nvPr/>
        </p:nvSpPr>
        <p:spPr bwMode="auto">
          <a:xfrm>
            <a:off x="381000" y="2441575"/>
            <a:ext cx="8229600" cy="1082412"/>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具有相同特征的数据元素的集合</a:t>
            </a:r>
            <a:r>
              <a:rPr kumimoji="1" lang="en-US" altLang="zh-CN" sz="2800" b="1" dirty="0">
                <a:solidFill>
                  <a:srgbClr val="000000"/>
                </a:solidFill>
                <a:latin typeface="Times New Roman" pitchFamily="18" charset="0"/>
                <a:ea typeface="楷体_GB2312" pitchFamily="49" charset="-122"/>
              </a:rPr>
              <a:t>,</a:t>
            </a:r>
            <a:r>
              <a:rPr kumimoji="1" lang="zh-CN" altLang="en-US" sz="2800" b="1" dirty="0">
                <a:solidFill>
                  <a:srgbClr val="000000"/>
                </a:solidFill>
                <a:latin typeface="Times New Roman" pitchFamily="18" charset="0"/>
                <a:ea typeface="楷体_GB2312" pitchFamily="49" charset="-122"/>
              </a:rPr>
              <a:t>         </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                            称为</a:t>
            </a:r>
            <a:r>
              <a:rPr kumimoji="1" lang="zh-CN" altLang="en-US" sz="2800" b="1" dirty="0">
                <a:solidFill>
                  <a:srgbClr val="FF0000"/>
                </a:solidFill>
                <a:latin typeface="Times New Roman" pitchFamily="18" charset="0"/>
                <a:ea typeface="楷体_GB2312" pitchFamily="49" charset="-122"/>
              </a:rPr>
              <a:t>顶点</a:t>
            </a:r>
            <a:r>
              <a:rPr kumimoji="1" lang="zh-CN" altLang="en-US" sz="2800" b="1" dirty="0">
                <a:solidFill>
                  <a:srgbClr val="000000"/>
                </a:solidFill>
                <a:latin typeface="Times New Roman" pitchFamily="18" charset="0"/>
                <a:ea typeface="楷体_GB2312" pitchFamily="49" charset="-122"/>
              </a:rPr>
              <a:t>集。  </a:t>
            </a:r>
          </a:p>
        </p:txBody>
      </p:sp>
      <p:sp>
        <p:nvSpPr>
          <p:cNvPr id="15" name="Text Box 7"/>
          <p:cNvSpPr txBox="1">
            <a:spLocks noChangeArrowheads="1"/>
          </p:cNvSpPr>
          <p:nvPr/>
        </p:nvSpPr>
        <p:spPr bwMode="auto">
          <a:xfrm>
            <a:off x="3086100" y="3917950"/>
            <a:ext cx="5040313" cy="1598386"/>
          </a:xfrm>
          <a:prstGeom prst="rect">
            <a:avLst/>
          </a:prstGeom>
          <a:noFill/>
          <a:ln w="9525">
            <a:noFill/>
            <a:miter lim="800000"/>
            <a:headEnd/>
            <a:tailEnd/>
          </a:ln>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R={VR}</a:t>
            </a:r>
            <a:r>
              <a:rPr kumimoji="1" lang="zh-CN" altLang="en-US" sz="2800" b="1" dirty="0">
                <a:solidFill>
                  <a:srgbClr val="000000"/>
                </a:solidFill>
                <a:latin typeface="Times New Roman" pitchFamily="18" charset="0"/>
                <a:ea typeface="楷体_GB2312" pitchFamily="49" charset="-122"/>
              </a:rPr>
              <a:t> </a:t>
            </a:r>
            <a:r>
              <a:rPr kumimoji="1" lang="en-US" altLang="zh-CN" sz="2800" b="1" dirty="0">
                <a:solidFill>
                  <a:srgbClr val="000000"/>
                </a:solidFill>
                <a:latin typeface="Times New Roman" pitchFamily="18" charset="0"/>
                <a:ea typeface="楷体_GB2312" pitchFamily="49" charset="-122"/>
              </a:rPr>
              <a:t>VR={&lt;</a:t>
            </a:r>
            <a:r>
              <a:rPr kumimoji="1" lang="en-US" altLang="zh-CN" sz="2800" b="1" dirty="0" err="1">
                <a:solidFill>
                  <a:srgbClr val="000000"/>
                </a:solidFill>
                <a:latin typeface="Times New Roman" pitchFamily="18" charset="0"/>
                <a:ea typeface="楷体_GB2312" pitchFamily="49" charset="-122"/>
              </a:rPr>
              <a:t>v,w</a:t>
            </a:r>
            <a:r>
              <a:rPr kumimoji="1" lang="en-US" altLang="zh-CN" sz="2800" b="1" dirty="0">
                <a:solidFill>
                  <a:srgbClr val="000000"/>
                </a:solidFill>
                <a:latin typeface="Times New Roman" pitchFamily="18" charset="0"/>
                <a:ea typeface="楷体_GB2312" pitchFamily="49" charset="-122"/>
              </a:rPr>
              <a:t>&gt;︱</a:t>
            </a:r>
            <a:r>
              <a:rPr kumimoji="1" lang="en-US" altLang="zh-CN" sz="2800" b="1" dirty="0" err="1">
                <a:solidFill>
                  <a:srgbClr val="000000"/>
                </a:solidFill>
                <a:latin typeface="Times New Roman" pitchFamily="18" charset="0"/>
                <a:ea typeface="楷体_GB2312" pitchFamily="49" charset="-122"/>
              </a:rPr>
              <a:t>v,w∈V</a:t>
            </a:r>
            <a:r>
              <a:rPr kumimoji="1" lang="zh-CN" altLang="en-US" sz="2800" b="1" dirty="0">
                <a:solidFill>
                  <a:srgbClr val="000000"/>
                </a:solidFill>
                <a:latin typeface="Times New Roman" pitchFamily="18" charset="0"/>
                <a:ea typeface="楷体_GB2312" pitchFamily="49" charset="-122"/>
              </a:rPr>
              <a:t>且</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800" b="1" dirty="0">
                <a:solidFill>
                  <a:srgbClr val="FF0000"/>
                </a:solidFill>
                <a:latin typeface="Times New Roman" pitchFamily="18" charset="0"/>
                <a:ea typeface="楷体_GB2312" pitchFamily="49" charset="-122"/>
              </a:rPr>
              <a:t>    &lt;</a:t>
            </a:r>
            <a:r>
              <a:rPr kumimoji="1" lang="en-US" altLang="zh-CN" sz="2800" b="1" dirty="0" err="1">
                <a:solidFill>
                  <a:srgbClr val="FF0000"/>
                </a:solidFill>
                <a:latin typeface="Times New Roman" pitchFamily="18" charset="0"/>
                <a:ea typeface="楷体_GB2312" pitchFamily="49" charset="-122"/>
              </a:rPr>
              <a:t>v,w</a:t>
            </a:r>
            <a:r>
              <a:rPr kumimoji="1" lang="en-US" altLang="zh-CN" sz="2800" b="1" dirty="0">
                <a:solidFill>
                  <a:srgbClr val="000000"/>
                </a:solidFill>
                <a:latin typeface="Times New Roman" pitchFamily="18" charset="0"/>
                <a:ea typeface="楷体_GB2312" pitchFamily="49" charset="-122"/>
              </a:rPr>
              <a:t>&gt; </a:t>
            </a:r>
            <a:r>
              <a:rPr kumimoji="1" lang="zh-CN" altLang="en-US" sz="2800" b="1" dirty="0">
                <a:solidFill>
                  <a:srgbClr val="000000"/>
                </a:solidFill>
                <a:latin typeface="Times New Roman" pitchFamily="18" charset="0"/>
                <a:ea typeface="楷体_GB2312" pitchFamily="49" charset="-122"/>
              </a:rPr>
              <a:t>表示从</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到</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的</a:t>
            </a:r>
            <a:r>
              <a:rPr kumimoji="1" lang="zh-CN" altLang="en-US" sz="2800" b="1" dirty="0">
                <a:solidFill>
                  <a:srgbClr val="FF0000"/>
                </a:solidFill>
                <a:latin typeface="Times New Roman" pitchFamily="18" charset="0"/>
                <a:ea typeface="楷体_GB2312" pitchFamily="49" charset="-122"/>
              </a:rPr>
              <a:t>弧</a:t>
            </a:r>
            <a:r>
              <a:rPr kumimoji="1" lang="en-US" altLang="zh-CN" sz="2800" b="1" dirty="0">
                <a:latin typeface="Times New Roman" pitchFamily="18" charset="0"/>
                <a:ea typeface="楷体_GB2312" pitchFamily="49" charset="-122"/>
              </a:rPr>
              <a:t>}</a:t>
            </a:r>
          </a:p>
          <a:p>
            <a:pPr fontAlgn="base">
              <a:lnSpc>
                <a:spcPct val="120000"/>
              </a:lnSpc>
              <a:spcBef>
                <a:spcPct val="0"/>
              </a:spcBef>
              <a:spcAft>
                <a:spcPct val="0"/>
              </a:spcAft>
            </a:pPr>
            <a:r>
              <a:rPr kumimoji="1" lang="en-US" altLang="zh-CN" sz="2800" b="1" dirty="0">
                <a:solidFill>
                  <a:srgbClr val="000000"/>
                </a:solidFill>
                <a:latin typeface="Times New Roman" pitchFamily="18" charset="0"/>
                <a:ea typeface="楷体_GB2312" pitchFamily="49" charset="-122"/>
              </a:rPr>
              <a:t>  </a:t>
            </a:r>
          </a:p>
        </p:txBody>
      </p:sp>
    </p:spTree>
    <p:extLst>
      <p:ext uri="{BB962C8B-B14F-4D97-AF65-F5344CB8AC3E}">
        <p14:creationId xmlns:p14="http://schemas.microsoft.com/office/powerpoint/2010/main" val="107519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1430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非连通图的遍历</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9.3.1 </a:t>
            </a:r>
            <a:r>
              <a:rPr kumimoji="1" lang="zh-CN" altLang="en-US" sz="3200" b="1" dirty="0">
                <a:latin typeface="Arial" charset="0"/>
                <a:ea typeface="宋体" charset="-122"/>
                <a:cs typeface="+mn-cs"/>
              </a:rPr>
              <a:t>深度优先搜索</a:t>
            </a:r>
            <a:r>
              <a:rPr kumimoji="1" lang="en-US" altLang="zh-CN" sz="3200" b="1" dirty="0">
                <a:latin typeface="Arial" charset="0"/>
                <a:ea typeface="宋体" charset="-122"/>
                <a:cs typeface="+mn-cs"/>
              </a:rPr>
              <a:t>DFS ( Depth First Search )</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A74D8B9F-BFFA-43F0-9F90-4EE70FD5AB2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33400" y="1828800"/>
            <a:ext cx="8077200" cy="892175"/>
          </a:xfrm>
          <a:prstGeom prst="rect">
            <a:avLst/>
          </a:prstGeom>
          <a:solidFill>
            <a:srgbClr val="FFFFFF"/>
          </a:solidFill>
          <a:ln w="25400" cap="flat" cmpd="sng" algn="ctr">
            <a:solidFill>
              <a:srgbClr val="009DD9"/>
            </a:solidFill>
            <a:prstDash val="solid"/>
            <a:headEnd/>
            <a:tailEnd/>
          </a:ln>
          <a:effectLst/>
        </p:spPr>
        <p:txBody>
          <a:bodyPr>
            <a:spAutoFit/>
          </a:bodyPr>
          <a:lstStyle/>
          <a:p>
            <a:pPr marL="0" marR="0" lvl="0" indent="0" algn="just" defTabSz="914400" eaLnBrk="0" fontAlgn="base" latinLnBrk="0" hangingPunct="0">
              <a:lnSpc>
                <a:spcPct val="100000"/>
              </a:lnSpc>
              <a:spcBef>
                <a:spcPct val="50000"/>
              </a:spcBef>
              <a:spcAft>
                <a:spcPct val="0"/>
              </a:spcAft>
              <a:buClrTx/>
              <a:buSzTx/>
              <a:buFontTx/>
              <a:buNone/>
              <a:tabLst/>
              <a:defRPr/>
            </a:pPr>
            <a:r>
              <a:rPr kumimoji="1" lang="zh-CN" altLang="en-US" sz="2600" b="1" i="0" u="none" strike="noStrike" kern="0" cap="none" spc="0" normalizeH="0" baseline="0" noProof="0" dirty="0">
                <a:ln>
                  <a:noFill/>
                </a:ln>
                <a:solidFill>
                  <a:srgbClr val="0707F9"/>
                </a:solidFill>
                <a:effectLst/>
                <a:uLnTx/>
                <a:uFillTx/>
                <a:latin typeface="楷体_GB2312" pitchFamily="49" charset="-122"/>
                <a:ea typeface="宋体"/>
                <a:cs typeface="+mn-cs"/>
              </a:rPr>
              <a:t>非连通图的遍历必须多次调用深度优先搜索或广度优先搜索算法，遍历算法如下：</a:t>
            </a:r>
          </a:p>
        </p:txBody>
      </p:sp>
      <p:sp>
        <p:nvSpPr>
          <p:cNvPr id="14" name="Rectangle 3"/>
          <p:cNvSpPr>
            <a:spLocks noChangeArrowheads="1"/>
          </p:cNvSpPr>
          <p:nvPr/>
        </p:nvSpPr>
        <p:spPr bwMode="auto">
          <a:xfrm>
            <a:off x="479425" y="2819400"/>
            <a:ext cx="8131175" cy="3564053"/>
          </a:xfrm>
          <a:prstGeom prst="rect">
            <a:avLst/>
          </a:prstGeom>
          <a:noFill/>
          <a:ln w="9525">
            <a:solidFill>
              <a:srgbClr val="0000FF"/>
            </a:solidFill>
            <a:miter lim="800000"/>
            <a:headEnd/>
            <a:tailEnd/>
          </a:ln>
        </p:spPr>
        <p:txBody>
          <a:bodyPr wrap="square">
            <a:spAutoFit/>
          </a:bodyPr>
          <a:lstStyle/>
          <a:p>
            <a:pPr eaLnBrk="0" fontAlgn="base" hangingPunct="0">
              <a:spcBef>
                <a:spcPct val="20000"/>
              </a:spcBef>
              <a:spcAft>
                <a:spcPct val="0"/>
              </a:spcAft>
            </a:pPr>
            <a:r>
              <a:rPr kumimoji="1" lang="en-US" altLang="zh-CN" sz="2400" b="1" dirty="0">
                <a:solidFill>
                  <a:srgbClr val="0707F9"/>
                </a:solidFill>
                <a:latin typeface="Times New Roman" pitchFamily="18" charset="0"/>
              </a:rPr>
              <a:t>TRAVER(){   // </a:t>
            </a:r>
            <a:r>
              <a:rPr kumimoji="1" lang="zh-CN" altLang="en-US" sz="2400" b="1" dirty="0">
                <a:solidFill>
                  <a:srgbClr val="0707F9"/>
                </a:solidFill>
                <a:latin typeface="Times New Roman" pitchFamily="18" charset="0"/>
              </a:rPr>
              <a:t>遍历用</a:t>
            </a:r>
            <a:r>
              <a:rPr kumimoji="1" lang="zh-CN" altLang="en-US" sz="2400" b="1" dirty="0">
                <a:solidFill>
                  <a:srgbClr val="FF0000"/>
                </a:solidFill>
                <a:latin typeface="Times New Roman" pitchFamily="18" charset="0"/>
              </a:rPr>
              <a:t>邻接矩阵</a:t>
            </a:r>
            <a:r>
              <a:rPr kumimoji="1" lang="zh-CN" altLang="en-US" sz="2400" b="1" dirty="0">
                <a:solidFill>
                  <a:srgbClr val="0707F9"/>
                </a:solidFill>
                <a:latin typeface="Times New Roman" pitchFamily="18" charset="0"/>
              </a:rPr>
              <a:t>表示的非连通图</a:t>
            </a:r>
          </a:p>
          <a:p>
            <a:pPr eaLnBrk="0" fontAlgn="base" hangingPunct="0">
              <a:spcBef>
                <a:spcPct val="20000"/>
              </a:spcBef>
              <a:spcAft>
                <a:spcPct val="0"/>
              </a:spcAft>
            </a:pPr>
            <a:r>
              <a:rPr kumimoji="1" lang="zh-CN" altLang="en-US" sz="2400" b="1" dirty="0">
                <a:solidFill>
                  <a:srgbClr val="0707F9"/>
                </a:solidFill>
                <a:latin typeface="Times New Roman" pitchFamily="18" charset="0"/>
              </a:rPr>
              <a:t>    </a:t>
            </a:r>
            <a:r>
              <a:rPr kumimoji="1" lang="en-US" altLang="zh-CN" sz="2400" b="1" dirty="0">
                <a:solidFill>
                  <a:srgbClr val="0707F9"/>
                </a:solidFill>
                <a:latin typeface="Times New Roman" pitchFamily="18" charset="0"/>
              </a:rPr>
              <a:t>int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a:t>
            </a:r>
          </a:p>
          <a:p>
            <a:pPr eaLnBrk="0" fontAlgn="base" hangingPunct="0">
              <a:spcBef>
                <a:spcPct val="20000"/>
              </a:spcBef>
              <a:spcAft>
                <a:spcPct val="0"/>
              </a:spcAft>
            </a:pPr>
            <a:r>
              <a:rPr kumimoji="1" lang="en-US" altLang="zh-CN" sz="2400" b="1" dirty="0">
                <a:solidFill>
                  <a:srgbClr val="0707F9"/>
                </a:solidFill>
                <a:latin typeface="Times New Roman" pitchFamily="18" charset="0"/>
              </a:rPr>
              <a:t>    for</a:t>
            </a:r>
            <a:r>
              <a:rPr kumimoji="1" lang="zh-CN" altLang="en-US" sz="2400" b="1" dirty="0">
                <a:solidFill>
                  <a:srgbClr val="0707F9"/>
                </a:solidFill>
                <a:latin typeface="Times New Roman" pitchFamily="18" charset="0"/>
              </a:rPr>
              <a:t> </a:t>
            </a:r>
            <a:r>
              <a:rPr kumimoji="1" lang="en-US" altLang="zh-CN" sz="2400" b="1" dirty="0">
                <a:solidFill>
                  <a:srgbClr val="0707F9"/>
                </a:solidFill>
                <a:latin typeface="Times New Roman" pitchFamily="18" charset="0"/>
              </a:rPr>
              <a:t>(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 = 0;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 &lt; n;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a:t>
            </a:r>
          </a:p>
          <a:p>
            <a:pPr eaLnBrk="0" fontAlgn="base" hangingPunct="0">
              <a:spcBef>
                <a:spcPct val="20000"/>
              </a:spcBef>
              <a:spcAft>
                <a:spcPct val="0"/>
              </a:spcAft>
            </a:pPr>
            <a:r>
              <a:rPr kumimoji="1" lang="en-US" altLang="zh-CN" sz="2400" b="1" dirty="0">
                <a:solidFill>
                  <a:srgbClr val="0707F9"/>
                </a:solidFill>
                <a:latin typeface="Times New Roman" pitchFamily="18" charset="0"/>
              </a:rPr>
              <a:t>        visited[</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 = FALSE;  // </a:t>
            </a:r>
            <a:r>
              <a:rPr kumimoji="1" lang="zh-CN" altLang="en-US" sz="2400" b="1" dirty="0">
                <a:solidFill>
                  <a:srgbClr val="0707F9"/>
                </a:solidFill>
                <a:latin typeface="Times New Roman" pitchFamily="18" charset="0"/>
              </a:rPr>
              <a:t>标志数组初始化 </a:t>
            </a:r>
          </a:p>
          <a:p>
            <a:pPr eaLnBrk="0" fontAlgn="base" hangingPunct="0">
              <a:spcBef>
                <a:spcPct val="20000"/>
              </a:spcBef>
              <a:spcAft>
                <a:spcPct val="0"/>
              </a:spcAft>
            </a:pPr>
            <a:r>
              <a:rPr kumimoji="1" lang="zh-CN" altLang="en-US" sz="2400" b="1" dirty="0">
                <a:solidFill>
                  <a:srgbClr val="0707F9"/>
                </a:solidFill>
                <a:latin typeface="Times New Roman" pitchFamily="18" charset="0"/>
              </a:rPr>
              <a:t>    </a:t>
            </a:r>
            <a:r>
              <a:rPr kumimoji="1" lang="en-US" altLang="zh-CN" sz="2400" b="1" dirty="0">
                <a:solidFill>
                  <a:srgbClr val="0707F9"/>
                </a:solidFill>
                <a:latin typeface="Times New Roman" pitchFamily="18" charset="0"/>
              </a:rPr>
              <a:t>for</a:t>
            </a:r>
            <a:r>
              <a:rPr kumimoji="1" lang="zh-CN" altLang="en-US" sz="2400" b="1" dirty="0">
                <a:solidFill>
                  <a:srgbClr val="0707F9"/>
                </a:solidFill>
                <a:latin typeface="Times New Roman" pitchFamily="18" charset="0"/>
              </a:rPr>
              <a:t> </a:t>
            </a:r>
            <a:r>
              <a:rPr kumimoji="1" lang="en-US" altLang="zh-CN" sz="2400" b="1" dirty="0">
                <a:solidFill>
                  <a:srgbClr val="0707F9"/>
                </a:solidFill>
                <a:latin typeface="Times New Roman" pitchFamily="18" charset="0"/>
              </a:rPr>
              <a:t>(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 = 0;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 &lt; n; </a:t>
            </a:r>
            <a:r>
              <a:rPr kumimoji="1" lang="en-US" altLang="zh-CN" sz="2400" b="1" dirty="0" err="1">
                <a:solidFill>
                  <a:srgbClr val="0707F9"/>
                </a:solidFill>
                <a:latin typeface="Times New Roman" pitchFamily="18" charset="0"/>
              </a:rPr>
              <a:t>i</a:t>
            </a:r>
            <a:r>
              <a:rPr kumimoji="1" lang="en-US" altLang="zh-CN" sz="2400" b="1" dirty="0">
                <a:solidFill>
                  <a:srgbClr val="0707F9"/>
                </a:solidFill>
                <a:latin typeface="Times New Roman" pitchFamily="18" charset="0"/>
              </a:rPr>
              <a:t>++)</a:t>
            </a:r>
          </a:p>
          <a:p>
            <a:pPr eaLnBrk="0" fontAlgn="base" hangingPunct="0">
              <a:spcBef>
                <a:spcPct val="20000"/>
              </a:spcBef>
              <a:spcAft>
                <a:spcPct val="0"/>
              </a:spcAft>
            </a:pPr>
            <a:r>
              <a:rPr kumimoji="1" lang="en-US" altLang="zh-CN" sz="2400" b="1" dirty="0">
                <a:solidFill>
                  <a:srgbClr val="0707F9"/>
                </a:solidFill>
                <a:latin typeface="Times New Roman" pitchFamily="18" charset="0"/>
              </a:rPr>
              <a:t>    </a:t>
            </a:r>
            <a:r>
              <a:rPr kumimoji="1" lang="zh-CN" altLang="en-US" sz="2400" b="1" dirty="0">
                <a:solidFill>
                  <a:srgbClr val="0707F9"/>
                </a:solidFill>
                <a:latin typeface="Times New Roman" pitchFamily="18" charset="0"/>
              </a:rPr>
              <a:t>    </a:t>
            </a:r>
            <a:r>
              <a:rPr kumimoji="1" lang="en-US" altLang="zh-CN" sz="2400" b="1" dirty="0">
                <a:solidFill>
                  <a:srgbClr val="0707F9"/>
                </a:solidFill>
                <a:latin typeface="Times New Roman" pitchFamily="18" charset="0"/>
              </a:rPr>
              <a:t>if  </a:t>
            </a:r>
            <a:r>
              <a:rPr kumimoji="1" lang="en-US" altLang="zh-CN" sz="2400" b="1" dirty="0">
                <a:solidFill>
                  <a:srgbClr val="FF0000"/>
                </a:solidFill>
                <a:latin typeface="Times New Roman" pitchFamily="18" charset="0"/>
              </a:rPr>
              <a:t>( !visited[</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  </a:t>
            </a:r>
          </a:p>
          <a:p>
            <a:pPr eaLnBrk="0" fontAlgn="base" hangingPunct="0">
              <a:spcBef>
                <a:spcPct val="20000"/>
              </a:spcBef>
              <a:spcAft>
                <a:spcPct val="0"/>
              </a:spcAft>
            </a:pPr>
            <a:r>
              <a:rPr kumimoji="1" lang="zh-CN" altLang="en-US" sz="2400" b="1" dirty="0">
                <a:solidFill>
                  <a:srgbClr val="FF0000"/>
                </a:solidFill>
                <a:latin typeface="Times New Roman" pitchFamily="18" charset="0"/>
              </a:rPr>
              <a:t>            </a:t>
            </a:r>
            <a:r>
              <a:rPr kumimoji="1" lang="en-US" altLang="zh-CN" sz="2400" b="1" dirty="0">
                <a:solidFill>
                  <a:srgbClr val="FF0000"/>
                </a:solidFill>
                <a:latin typeface="Times New Roman" pitchFamily="18" charset="0"/>
              </a:rPr>
              <a:t>DFS(</a:t>
            </a:r>
            <a:r>
              <a:rPr kumimoji="1" lang="en-US" altLang="zh-CN" sz="2400" b="1" dirty="0" err="1">
                <a:solidFill>
                  <a:srgbClr val="FF0000"/>
                </a:solidFill>
                <a:latin typeface="Times New Roman" pitchFamily="18" charset="0"/>
              </a:rPr>
              <a:t>i</a:t>
            </a:r>
            <a:r>
              <a:rPr kumimoji="1" lang="en-US" altLang="zh-CN" sz="2400" b="1" dirty="0">
                <a:solidFill>
                  <a:srgbClr val="FF0000"/>
                </a:solidFill>
                <a:latin typeface="Times New Roman" pitchFamily="18" charset="0"/>
              </a:rPr>
              <a:t>); </a:t>
            </a:r>
            <a:r>
              <a:rPr kumimoji="1" lang="en-US" altLang="zh-CN" sz="2000" b="1" dirty="0">
                <a:solidFill>
                  <a:srgbClr val="FF0000"/>
                </a:solidFill>
                <a:latin typeface="Times New Roman" pitchFamily="18" charset="0"/>
              </a:rPr>
              <a:t> </a:t>
            </a:r>
            <a:r>
              <a:rPr kumimoji="1" lang="en-US" altLang="zh-CN" sz="2000" b="1" dirty="0">
                <a:solidFill>
                  <a:srgbClr val="0707F9"/>
                </a:solidFill>
                <a:latin typeface="Times New Roman" pitchFamily="18" charset="0"/>
              </a:rPr>
              <a:t>// </a:t>
            </a:r>
            <a:r>
              <a:rPr kumimoji="1" lang="zh-CN" altLang="en-US" sz="2000" b="1" dirty="0">
                <a:solidFill>
                  <a:srgbClr val="0707F9"/>
                </a:solidFill>
                <a:latin typeface="Times New Roman" pitchFamily="18" charset="0"/>
              </a:rPr>
              <a:t>从每一个顶点出发遍历一个连通分量           </a:t>
            </a:r>
            <a:endParaRPr kumimoji="1" lang="en-US" altLang="zh-CN" sz="2000" b="1" dirty="0">
              <a:solidFill>
                <a:srgbClr val="0707F9"/>
              </a:solidFill>
              <a:latin typeface="Times New Roman" pitchFamily="18" charset="0"/>
            </a:endParaRPr>
          </a:p>
          <a:p>
            <a:pPr eaLnBrk="0" fontAlgn="base" hangingPunct="0">
              <a:spcBef>
                <a:spcPct val="20000"/>
              </a:spcBef>
              <a:spcAft>
                <a:spcPct val="0"/>
              </a:spcAft>
            </a:pPr>
            <a:r>
              <a:rPr kumimoji="1" lang="en-US" altLang="zh-CN" sz="2400" b="1" dirty="0">
                <a:solidFill>
                  <a:srgbClr val="0707F9"/>
                </a:solidFill>
                <a:latin typeface="Times New Roman" pitchFamily="18" charset="0"/>
              </a:rPr>
              <a:t>}</a:t>
            </a:r>
          </a:p>
        </p:txBody>
      </p:sp>
    </p:spTree>
    <p:extLst>
      <p:ext uri="{BB962C8B-B14F-4D97-AF65-F5344CB8AC3E}">
        <p14:creationId xmlns:p14="http://schemas.microsoft.com/office/powerpoint/2010/main" val="29292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zh-CN" altLang="en-US" sz="4000" b="1" dirty="0">
                <a:latin typeface="Arial" charset="0"/>
                <a:ea typeface="宋体" charset="-122"/>
                <a:cs typeface="+mn-cs"/>
              </a:rPr>
              <a:t>总结</a:t>
            </a:r>
          </a:p>
        </p:txBody>
      </p:sp>
      <p:sp>
        <p:nvSpPr>
          <p:cNvPr id="4" name="日期占位符 3"/>
          <p:cNvSpPr>
            <a:spLocks noGrp="1"/>
          </p:cNvSpPr>
          <p:nvPr>
            <p:ph type="dt" sz="half" idx="4294967295"/>
          </p:nvPr>
        </p:nvSpPr>
        <p:spPr>
          <a:xfrm>
            <a:off x="0" y="6356350"/>
            <a:ext cx="2133600" cy="365125"/>
          </a:xfrm>
        </p:spPr>
        <p:txBody>
          <a:bodyPr/>
          <a:lstStyle/>
          <a:p>
            <a:fld id="{60A78C0E-9DD2-4CF1-84B7-3895DAD3697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755650" y="1714500"/>
            <a:ext cx="7702550" cy="1963614"/>
          </a:xfrm>
          <a:prstGeom prst="rect">
            <a:avLst/>
          </a:prstGeom>
          <a:noFill/>
          <a:ln w="9525">
            <a:solidFill>
              <a:srgbClr val="0000FF"/>
            </a:solidFill>
            <a:miter lim="800000"/>
            <a:headEnd/>
            <a:tailEnd/>
          </a:ln>
        </p:spPr>
        <p:txBody>
          <a:bodyPr wrap="square">
            <a:spAutoFit/>
          </a:bodyPr>
          <a:lstStyle/>
          <a:p>
            <a:pPr fontAlgn="base">
              <a:spcBef>
                <a:spcPct val="40000"/>
              </a:spcBef>
              <a:spcAft>
                <a:spcPct val="0"/>
              </a:spcAft>
            </a:pPr>
            <a:r>
              <a:rPr kumimoji="1" lang="zh-CN" altLang="en-US" sz="3200" b="1" dirty="0">
                <a:solidFill>
                  <a:srgbClr val="0000FF"/>
                </a:solidFill>
                <a:latin typeface="Times New Roman" pitchFamily="18" charset="0"/>
              </a:rPr>
              <a:t>利用深度优先搜索可以实现以下目标：</a:t>
            </a:r>
          </a:p>
          <a:p>
            <a:pPr fontAlgn="base">
              <a:spcBef>
                <a:spcPct val="40000"/>
              </a:spcBef>
              <a:spcAft>
                <a:spcPct val="0"/>
              </a:spcAft>
            </a:pPr>
            <a:r>
              <a:rPr kumimoji="1" lang="zh-CN" altLang="en-US" sz="3200" b="1" dirty="0">
                <a:solidFill>
                  <a:srgbClr val="0000FF"/>
                </a:solidFill>
                <a:latin typeface="Times New Roman" pitchFamily="18" charset="0"/>
              </a:rPr>
              <a:t>    </a:t>
            </a:r>
            <a:r>
              <a:rPr kumimoji="1" lang="en-US" altLang="zh-CN" sz="3200" b="1" dirty="0">
                <a:solidFill>
                  <a:srgbClr val="0000FF"/>
                </a:solidFill>
                <a:latin typeface="Times New Roman" pitchFamily="18" charset="0"/>
              </a:rPr>
              <a:t>(1) </a:t>
            </a:r>
            <a:r>
              <a:rPr kumimoji="1" lang="zh-CN" altLang="en-US" sz="3200" b="1" dirty="0">
                <a:solidFill>
                  <a:srgbClr val="0000FF"/>
                </a:solidFill>
                <a:latin typeface="Times New Roman" pitchFamily="18" charset="0"/>
              </a:rPr>
              <a:t>判断图是否连通</a:t>
            </a:r>
          </a:p>
          <a:p>
            <a:pPr fontAlgn="base">
              <a:spcBef>
                <a:spcPct val="40000"/>
              </a:spcBef>
              <a:spcAft>
                <a:spcPct val="0"/>
              </a:spcAft>
            </a:pPr>
            <a:r>
              <a:rPr kumimoji="1" lang="zh-CN" altLang="en-US" sz="3200" b="1" dirty="0">
                <a:solidFill>
                  <a:srgbClr val="0000FF"/>
                </a:solidFill>
                <a:latin typeface="Times New Roman" pitchFamily="18" charset="0"/>
              </a:rPr>
              <a:t>    </a:t>
            </a:r>
            <a:r>
              <a:rPr kumimoji="1" lang="en-US" altLang="zh-CN" sz="3200" b="1" dirty="0">
                <a:solidFill>
                  <a:srgbClr val="0000FF"/>
                </a:solidFill>
                <a:latin typeface="Times New Roman" pitchFamily="18" charset="0"/>
              </a:rPr>
              <a:t>(2) </a:t>
            </a:r>
            <a:r>
              <a:rPr kumimoji="1" lang="zh-CN" altLang="en-US" sz="3200" b="1" dirty="0">
                <a:solidFill>
                  <a:srgbClr val="0000FF"/>
                </a:solidFill>
                <a:latin typeface="Times New Roman" pitchFamily="18" charset="0"/>
              </a:rPr>
              <a:t>求图的连通分量</a:t>
            </a:r>
          </a:p>
        </p:txBody>
      </p:sp>
      <p:sp>
        <p:nvSpPr>
          <p:cNvPr id="8" name="TextBox 7">
            <a:extLst>
              <a:ext uri="{FF2B5EF4-FFF2-40B4-BE49-F238E27FC236}">
                <a16:creationId xmlns:a16="http://schemas.microsoft.com/office/drawing/2014/main" id="{9B8F5400-D4B1-CA4B-BA9A-8C1ACBA2C93F}"/>
              </a:ext>
            </a:extLst>
          </p:cNvPr>
          <p:cNvSpPr txBox="1"/>
          <p:nvPr/>
        </p:nvSpPr>
        <p:spPr>
          <a:xfrm>
            <a:off x="1143000" y="3962400"/>
            <a:ext cx="4217466" cy="2031325"/>
          </a:xfrm>
          <a:prstGeom prst="rect">
            <a:avLst/>
          </a:prstGeom>
          <a:solidFill>
            <a:schemeClr val="bg1"/>
          </a:solidFill>
          <a:ln w="19050">
            <a:solidFill>
              <a:srgbClr val="00B050"/>
            </a:solidFill>
          </a:ln>
        </p:spPr>
        <p:txBody>
          <a:bodyPr wrap="square" rtlCol="0">
            <a:spAutoFit/>
          </a:bodyPr>
          <a:lstStyle/>
          <a:p>
            <a:pPr algn="just"/>
            <a:r>
              <a:rPr lang="zh-CN" altLang="en-US" b="1" dirty="0">
                <a:solidFill>
                  <a:srgbClr val="FF0000"/>
                </a:solidFill>
                <a:latin typeface="SimSun" panose="02010600030101010101" pitchFamily="2" charset="-122"/>
                <a:ea typeface="SimSun" panose="02010600030101010101" pitchFamily="2" charset="-122"/>
              </a:rPr>
              <a:t>遍历图的本质是对每个顶点查找其邻接点的过程。当用邻接矩阵存储图时，查到</a:t>
            </a:r>
            <a:r>
              <a:rPr lang="zh-CN" altLang="en-CN" b="1" dirty="0">
                <a:solidFill>
                  <a:srgbClr val="FF0000"/>
                </a:solidFill>
                <a:latin typeface="SimSun" panose="02010600030101010101" pitchFamily="2" charset="-122"/>
                <a:ea typeface="SimSun" panose="02010600030101010101" pitchFamily="2" charset="-122"/>
              </a:rPr>
              <a:t>邻接点</a:t>
            </a:r>
            <a:r>
              <a:rPr lang="zh-CN" altLang="en-US" b="1" dirty="0">
                <a:solidFill>
                  <a:srgbClr val="FF0000"/>
                </a:solidFill>
                <a:latin typeface="SimSun" panose="02010600030101010101" pitchFamily="2" charset="-122"/>
                <a:ea typeface="SimSun" panose="02010600030101010101" pitchFamily="2" charset="-122"/>
              </a:rPr>
              <a:t>的时间复杂性为</a:t>
            </a:r>
            <a:r>
              <a:rPr lang="en-US" altLang="zh-CN" b="1" dirty="0">
                <a:solidFill>
                  <a:srgbClr val="FF0000"/>
                </a:solidFill>
                <a:latin typeface="SimSun" panose="02010600030101010101" pitchFamily="2" charset="-122"/>
                <a:ea typeface="SimSun" panose="02010600030101010101" pitchFamily="2" charset="-122"/>
              </a:rPr>
              <a:t>O</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n</a:t>
            </a:r>
            <a:r>
              <a:rPr lang="en-US" altLang="zh-CN" b="1" baseline="30000" dirty="0">
                <a:solidFill>
                  <a:srgbClr val="FF0000"/>
                </a:solidFill>
                <a:latin typeface="SimSun" panose="02010600030101010101" pitchFamily="2" charset="-122"/>
                <a:ea typeface="SimSun" panose="02010600030101010101" pitchFamily="2" charset="-122"/>
              </a:rPr>
              <a:t>2</a:t>
            </a:r>
            <a:r>
              <a:rPr lang="zh-CN" altLang="en-US" b="1" dirty="0">
                <a:solidFill>
                  <a:srgbClr val="FF0000"/>
                </a:solidFill>
                <a:latin typeface="SimSun" panose="02010600030101010101" pitchFamily="2" charset="-122"/>
                <a:ea typeface="SimSun" panose="02010600030101010101" pitchFamily="2" charset="-122"/>
              </a:rPr>
              <a:t>），当用邻接表存储图时，找邻接点时间为</a:t>
            </a:r>
            <a:r>
              <a:rPr lang="en-US" altLang="zh-CN" b="1" dirty="0">
                <a:solidFill>
                  <a:srgbClr val="FF0000"/>
                </a:solidFill>
                <a:latin typeface="SimSun" panose="02010600030101010101" pitchFamily="2" charset="-122"/>
                <a:ea typeface="SimSun" panose="02010600030101010101" pitchFamily="2" charset="-122"/>
              </a:rPr>
              <a:t>O</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e</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,e</a:t>
            </a:r>
            <a:r>
              <a:rPr lang="zh-CN" altLang="en-US" b="1" dirty="0">
                <a:solidFill>
                  <a:srgbClr val="FF0000"/>
                </a:solidFill>
                <a:latin typeface="SimSun" panose="02010600030101010101" pitchFamily="2" charset="-122"/>
                <a:ea typeface="SimSun" panose="02010600030101010101" pitchFamily="2" charset="-122"/>
              </a:rPr>
              <a:t>为边（弧）数，因此，当用邻接表作为存储结构时，深度优先搜索遍历图的时间复杂度为：</a:t>
            </a:r>
            <a:r>
              <a:rPr lang="en-US" altLang="zh-CN" b="1" dirty="0">
                <a:solidFill>
                  <a:srgbClr val="FF0000"/>
                </a:solidFill>
                <a:latin typeface="SimSun" panose="02010600030101010101" pitchFamily="2" charset="-122"/>
                <a:ea typeface="SimSun" panose="02010600030101010101" pitchFamily="2" charset="-122"/>
              </a:rPr>
              <a:t>O</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err="1">
                <a:solidFill>
                  <a:srgbClr val="FF0000"/>
                </a:solidFill>
                <a:latin typeface="SimSun" panose="02010600030101010101" pitchFamily="2" charset="-122"/>
                <a:ea typeface="SimSun" panose="02010600030101010101" pitchFamily="2" charset="-122"/>
              </a:rPr>
              <a:t>n+e</a:t>
            </a:r>
            <a:r>
              <a:rPr lang="zh-CN" altLang="en-US" b="1" dirty="0">
                <a:solidFill>
                  <a:srgbClr val="FF0000"/>
                </a:solidFill>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37237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9.3.1   </a:t>
            </a:r>
            <a:r>
              <a:rPr kumimoji="1" lang="zh-CN" altLang="en-US" b="1" dirty="0">
                <a:solidFill>
                  <a:schemeClr val="bg1">
                    <a:lumMod val="65000"/>
                  </a:schemeClr>
                </a:solidFill>
                <a:latin typeface="Arial" charset="0"/>
                <a:ea typeface="宋体" charset="-122"/>
              </a:rPr>
              <a:t>深度优先搜索</a:t>
            </a:r>
          </a:p>
          <a:p>
            <a:pPr marL="457200" lvl="0" indent="-45720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DFS ( Depth First Search )</a:t>
            </a:r>
          </a:p>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9.3.2    </a:t>
            </a:r>
            <a:r>
              <a:rPr kumimoji="1" lang="zh-CN" altLang="en-US" b="1" dirty="0">
                <a:solidFill>
                  <a:srgbClr val="0000FF"/>
                </a:solidFill>
                <a:latin typeface="Arial" charset="0"/>
                <a:ea typeface="宋体" charset="-122"/>
              </a:rPr>
              <a:t>广度优先搜索</a:t>
            </a:r>
          </a:p>
          <a:p>
            <a:pPr marL="457200" lvl="0" indent="-45720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BFS ( Breadth First Search )</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  </a:t>
            </a:r>
            <a:r>
              <a:rPr kumimoji="1" lang="zh-CN" altLang="en-US" sz="3200" b="1" dirty="0">
                <a:latin typeface="Arial" charset="0"/>
                <a:ea typeface="宋体" charset="-122"/>
                <a:cs typeface="+mn-cs"/>
              </a:rPr>
              <a:t>图的遍历</a:t>
            </a:r>
          </a:p>
        </p:txBody>
      </p:sp>
      <p:sp>
        <p:nvSpPr>
          <p:cNvPr id="4" name="日期占位符 3"/>
          <p:cNvSpPr>
            <a:spLocks noGrp="1"/>
          </p:cNvSpPr>
          <p:nvPr>
            <p:ph type="dt" sz="half" idx="4294967295"/>
          </p:nvPr>
        </p:nvSpPr>
        <p:spPr>
          <a:xfrm>
            <a:off x="0" y="6356350"/>
            <a:ext cx="2133600" cy="365125"/>
          </a:xfrm>
        </p:spPr>
        <p:txBody>
          <a:bodyPr/>
          <a:lstStyle/>
          <a:p>
            <a:fld id="{F491B683-6F52-4312-B39B-C2E2400E54E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3837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1430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广度优先搜索的思想</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F7538FC5-E3B4-4E27-BD45-11DF4CB202D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65150" y="1809750"/>
            <a:ext cx="8197850" cy="4487382"/>
          </a:xfrm>
          <a:prstGeom prst="rect">
            <a:avLst/>
          </a:prstGeom>
          <a:noFill/>
          <a:ln w="9525">
            <a:solidFill>
              <a:srgbClr val="0000FF"/>
            </a:solidFill>
            <a:miter lim="800000"/>
            <a:headEnd/>
            <a:tailEnd/>
          </a:ln>
        </p:spPr>
        <p:txBody>
          <a:bodyPr>
            <a:spAutoFit/>
          </a:bodyPr>
          <a:lstStyle/>
          <a:p>
            <a:pPr marL="457200" indent="-457200" algn="just" fontAlgn="base">
              <a:spcBef>
                <a:spcPct val="30000"/>
              </a:spcBef>
              <a:spcAft>
                <a:spcPct val="0"/>
              </a:spcAft>
            </a:pPr>
            <a:r>
              <a:rPr kumimoji="1" lang="en-US" altLang="zh-CN" sz="2800" b="1" dirty="0">
                <a:solidFill>
                  <a:srgbClr val="003366"/>
                </a:solidFill>
                <a:latin typeface="Times New Roman" pitchFamily="18" charset="0"/>
              </a:rPr>
              <a:t>  </a:t>
            </a:r>
            <a:r>
              <a:rPr kumimoji="1" lang="zh-CN" altLang="en-US" sz="2800" b="1" dirty="0">
                <a:solidFill>
                  <a:srgbClr val="000000"/>
                </a:solidFill>
                <a:latin typeface="Times New Roman" pitchFamily="18" charset="0"/>
              </a:rPr>
              <a:t>广度优先搜索</a:t>
            </a:r>
            <a:r>
              <a:rPr kumimoji="1" lang="en-US" altLang="zh-CN" sz="2800" b="1" dirty="0">
                <a:solidFill>
                  <a:srgbClr val="000000"/>
                </a:solidFill>
                <a:latin typeface="Times New Roman" pitchFamily="18" charset="0"/>
              </a:rPr>
              <a:t>BFS</a:t>
            </a:r>
            <a:r>
              <a:rPr kumimoji="1" lang="zh-CN" altLang="en-US" sz="2800" b="1" dirty="0">
                <a:solidFill>
                  <a:srgbClr val="000000"/>
                </a:solidFill>
                <a:latin typeface="Times New Roman" pitchFamily="18" charset="0"/>
              </a:rPr>
              <a:t>遍历类似于</a:t>
            </a:r>
            <a:r>
              <a:rPr kumimoji="1" lang="zh-CN" altLang="en-US" sz="2800" b="1" dirty="0">
                <a:solidFill>
                  <a:srgbClr val="FF0000"/>
                </a:solidFill>
                <a:latin typeface="Times New Roman" pitchFamily="18" charset="0"/>
              </a:rPr>
              <a:t>树的按层次遍历。</a:t>
            </a:r>
          </a:p>
          <a:p>
            <a:pPr marL="457200" indent="-457200" algn="just" fontAlgn="base">
              <a:spcBef>
                <a:spcPct val="30000"/>
              </a:spcBef>
              <a:spcAft>
                <a:spcPct val="0"/>
              </a:spcAft>
            </a:pPr>
            <a:r>
              <a:rPr kumimoji="1" lang="zh-CN" altLang="en-US" sz="2800" b="1" dirty="0">
                <a:solidFill>
                  <a:srgbClr val="000000"/>
                </a:solidFill>
                <a:latin typeface="Times New Roman" pitchFamily="18" charset="0"/>
              </a:rPr>
              <a:t>   </a:t>
            </a:r>
            <a:r>
              <a:rPr kumimoji="1" lang="en-US" altLang="zh-CN" sz="2800" b="1" dirty="0">
                <a:solidFill>
                  <a:srgbClr val="000000"/>
                </a:solidFill>
                <a:latin typeface="Times New Roman" pitchFamily="18" charset="0"/>
              </a:rPr>
              <a:t>(1)</a:t>
            </a:r>
            <a:r>
              <a:rPr kumimoji="1" lang="zh-CN" altLang="en-US" sz="2800" b="1" dirty="0">
                <a:solidFill>
                  <a:srgbClr val="000000"/>
                </a:solidFill>
                <a:latin typeface="Times New Roman" pitchFamily="18" charset="0"/>
              </a:rPr>
              <a:t>首先访问图中某一个指定的出发点</a:t>
            </a:r>
            <a:r>
              <a:rPr kumimoji="1" lang="en-US" altLang="zh-CN" sz="2800" b="1" dirty="0">
                <a:solidFill>
                  <a:srgbClr val="000000"/>
                </a:solidFill>
                <a:latin typeface="Times New Roman" pitchFamily="18" charset="0"/>
              </a:rPr>
              <a:t>v</a:t>
            </a:r>
            <a:r>
              <a:rPr kumimoji="1" lang="en-US" altLang="zh-CN" sz="2800" b="1" baseline="-25000" dirty="0">
                <a:solidFill>
                  <a:srgbClr val="000000"/>
                </a:solidFill>
                <a:latin typeface="Times New Roman" pitchFamily="18" charset="0"/>
              </a:rPr>
              <a:t>i</a:t>
            </a:r>
            <a:r>
              <a:rPr kumimoji="1" lang="zh-CN" altLang="en-US" sz="2800" b="1" dirty="0">
                <a:solidFill>
                  <a:srgbClr val="000000"/>
                </a:solidFill>
                <a:latin typeface="Times New Roman" pitchFamily="18" charset="0"/>
              </a:rPr>
              <a:t>；</a:t>
            </a:r>
          </a:p>
          <a:p>
            <a:pPr marL="457200" indent="-457200" algn="just" fontAlgn="base">
              <a:spcBef>
                <a:spcPct val="30000"/>
              </a:spcBef>
              <a:spcAft>
                <a:spcPct val="0"/>
              </a:spcAft>
            </a:pPr>
            <a:r>
              <a:rPr kumimoji="1" lang="zh-CN" altLang="en-US" sz="2800" b="1" dirty="0">
                <a:solidFill>
                  <a:srgbClr val="000000"/>
                </a:solidFill>
                <a:latin typeface="Times New Roman" pitchFamily="18" charset="0"/>
              </a:rPr>
              <a:t>   </a:t>
            </a:r>
            <a:r>
              <a:rPr kumimoji="1" lang="en-US" altLang="zh-CN" sz="2800" b="1" dirty="0">
                <a:solidFill>
                  <a:srgbClr val="000000"/>
                </a:solidFill>
                <a:latin typeface="Times New Roman" pitchFamily="18" charset="0"/>
              </a:rPr>
              <a:t>(2)</a:t>
            </a:r>
            <a:r>
              <a:rPr kumimoji="1" lang="zh-CN" altLang="en-US" sz="2800" b="1" dirty="0">
                <a:solidFill>
                  <a:srgbClr val="000000"/>
                </a:solidFill>
                <a:latin typeface="Times New Roman" pitchFamily="18" charset="0"/>
              </a:rPr>
              <a:t>然后</a:t>
            </a:r>
            <a:r>
              <a:rPr kumimoji="1" lang="zh-CN" altLang="en-US" sz="2800" b="1" dirty="0">
                <a:solidFill>
                  <a:srgbClr val="0000FF"/>
                </a:solidFill>
                <a:latin typeface="Times New Roman" pitchFamily="18" charset="0"/>
              </a:rPr>
              <a:t>依次访问</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a:t>
            </a:r>
            <a:r>
              <a:rPr kumimoji="1" lang="zh-CN" altLang="en-US" sz="2800" b="1" dirty="0">
                <a:solidFill>
                  <a:srgbClr val="0000FF"/>
                </a:solidFill>
                <a:latin typeface="Times New Roman" pitchFamily="18" charset="0"/>
              </a:rPr>
              <a:t>的所有邻接点</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i1</a:t>
            </a:r>
            <a:r>
              <a:rPr kumimoji="1" lang="en-US" altLang="zh-CN" sz="2800" b="1" dirty="0">
                <a:solidFill>
                  <a:srgbClr val="0000FF"/>
                </a:solidFill>
                <a:latin typeface="Times New Roman" pitchFamily="18" charset="0"/>
              </a:rPr>
              <a:t>,v</a:t>
            </a:r>
            <a:r>
              <a:rPr kumimoji="1" lang="en-US" altLang="zh-CN" sz="2800" b="1" baseline="-25000" dirty="0">
                <a:solidFill>
                  <a:srgbClr val="0000FF"/>
                </a:solidFill>
                <a:latin typeface="Times New Roman" pitchFamily="18" charset="0"/>
              </a:rPr>
              <a:t>i2</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v</a:t>
            </a:r>
            <a:r>
              <a:rPr kumimoji="1" lang="en-US" altLang="zh-CN" sz="2800" b="1" baseline="-25000" dirty="0" err="1">
                <a:solidFill>
                  <a:srgbClr val="0000FF"/>
                </a:solidFill>
                <a:latin typeface="Times New Roman" pitchFamily="18" charset="0"/>
              </a:rPr>
              <a:t>it</a:t>
            </a:r>
            <a:r>
              <a:rPr kumimoji="1" lang="zh-CN" altLang="en-US" sz="2800" b="1" dirty="0">
                <a:solidFill>
                  <a:srgbClr val="0000FF"/>
                </a:solidFill>
                <a:latin typeface="Times New Roman" pitchFamily="18" charset="0"/>
              </a:rPr>
              <a:t>；</a:t>
            </a:r>
          </a:p>
          <a:p>
            <a:pPr marL="457200" indent="-457200" algn="just" fontAlgn="base">
              <a:spcBef>
                <a:spcPct val="30000"/>
              </a:spcBef>
              <a:spcAft>
                <a:spcPct val="0"/>
              </a:spcAft>
            </a:pPr>
            <a:r>
              <a:rPr kumimoji="1" lang="zh-CN" altLang="en-US" sz="2800" b="1" dirty="0">
                <a:solidFill>
                  <a:srgbClr val="000000"/>
                </a:solidFill>
                <a:latin typeface="Times New Roman" pitchFamily="18" charset="0"/>
              </a:rPr>
              <a:t>   </a:t>
            </a:r>
            <a:r>
              <a:rPr kumimoji="1" lang="en-US" altLang="zh-CN" sz="2800" b="1" dirty="0">
                <a:solidFill>
                  <a:srgbClr val="000000"/>
                </a:solidFill>
                <a:latin typeface="Times New Roman" pitchFamily="18" charset="0"/>
              </a:rPr>
              <a:t>(3)</a:t>
            </a:r>
            <a:r>
              <a:rPr kumimoji="1" lang="zh-CN" altLang="en-US" sz="2800" b="1" dirty="0">
                <a:solidFill>
                  <a:srgbClr val="000000"/>
                </a:solidFill>
                <a:latin typeface="Times New Roman" pitchFamily="18" charset="0"/>
              </a:rPr>
              <a:t>再依次以</a:t>
            </a:r>
            <a:r>
              <a:rPr kumimoji="1" lang="en-US" altLang="zh-CN" sz="2800" b="1" dirty="0">
                <a:solidFill>
                  <a:srgbClr val="000000"/>
                </a:solidFill>
                <a:latin typeface="Times New Roman" pitchFamily="18" charset="0"/>
              </a:rPr>
              <a:t>v</a:t>
            </a:r>
            <a:r>
              <a:rPr kumimoji="1" lang="en-US" altLang="zh-CN" sz="2800" b="1" baseline="-25000" dirty="0">
                <a:solidFill>
                  <a:srgbClr val="000000"/>
                </a:solidFill>
                <a:latin typeface="Times New Roman" pitchFamily="18" charset="0"/>
              </a:rPr>
              <a:t>i1</a:t>
            </a:r>
            <a:r>
              <a:rPr kumimoji="1" lang="en-US" altLang="zh-CN" sz="2800" b="1" dirty="0">
                <a:solidFill>
                  <a:srgbClr val="000000"/>
                </a:solidFill>
                <a:latin typeface="Times New Roman" pitchFamily="18" charset="0"/>
              </a:rPr>
              <a:t>,v</a:t>
            </a:r>
            <a:r>
              <a:rPr kumimoji="1" lang="en-US" altLang="zh-CN" sz="2800" b="1" baseline="-25000" dirty="0">
                <a:solidFill>
                  <a:srgbClr val="000000"/>
                </a:solidFill>
                <a:latin typeface="Times New Roman" pitchFamily="18" charset="0"/>
              </a:rPr>
              <a:t>i2</a:t>
            </a:r>
            <a:r>
              <a:rPr kumimoji="1" lang="en-US" altLang="zh-CN" sz="2800" b="1" dirty="0">
                <a:solidFill>
                  <a:srgbClr val="000000"/>
                </a:solidFill>
                <a:latin typeface="Times New Roman" pitchFamily="18" charset="0"/>
              </a:rPr>
              <a:t>…</a:t>
            </a:r>
            <a:r>
              <a:rPr kumimoji="1" lang="en-US" altLang="zh-CN" sz="2800" b="1" dirty="0" err="1">
                <a:solidFill>
                  <a:srgbClr val="000000"/>
                </a:solidFill>
                <a:latin typeface="Times New Roman" pitchFamily="18" charset="0"/>
              </a:rPr>
              <a:t>v</a:t>
            </a:r>
            <a:r>
              <a:rPr kumimoji="1" lang="en-US" altLang="zh-CN" sz="2800" b="1" baseline="-25000" dirty="0" err="1">
                <a:solidFill>
                  <a:srgbClr val="000000"/>
                </a:solidFill>
                <a:latin typeface="Times New Roman" pitchFamily="18" charset="0"/>
              </a:rPr>
              <a:t>it</a:t>
            </a:r>
            <a:r>
              <a:rPr kumimoji="1" lang="zh-CN" altLang="en-US" sz="2800" b="1" dirty="0">
                <a:solidFill>
                  <a:srgbClr val="000000"/>
                </a:solidFill>
                <a:latin typeface="Times New Roman" pitchFamily="18" charset="0"/>
              </a:rPr>
              <a:t>为顶点，访问各顶点未被访问的邻接点，依此类推，直到图中所有顶点均被访问为止。 </a:t>
            </a:r>
            <a:endParaRPr kumimoji="1" lang="en-US" altLang="zh-CN" sz="2800" b="1" dirty="0">
              <a:solidFill>
                <a:srgbClr val="000000"/>
              </a:solidFill>
              <a:latin typeface="Times New Roman" pitchFamily="18" charset="0"/>
            </a:endParaRPr>
          </a:p>
          <a:p>
            <a:pPr marL="457200" indent="-457200" algn="just" fontAlgn="base">
              <a:spcBef>
                <a:spcPct val="30000"/>
              </a:spcBef>
              <a:spcAft>
                <a:spcPct val="0"/>
              </a:spcAft>
            </a:pPr>
            <a:r>
              <a:rPr kumimoji="1" lang="en-US" altLang="zh-CN" sz="2800" b="1" dirty="0">
                <a:solidFill>
                  <a:srgbClr val="000000"/>
                </a:solidFill>
                <a:latin typeface="Times New Roman" pitchFamily="18" charset="0"/>
              </a:rPr>
              <a:t>(4)</a:t>
            </a:r>
            <a:r>
              <a:rPr kumimoji="1" lang="zh-CN" altLang="zh-CN" sz="2800" b="1" dirty="0">
                <a:solidFill>
                  <a:srgbClr val="000000"/>
                </a:solidFill>
                <a:latin typeface="Times New Roman" pitchFamily="18" charset="0"/>
              </a:rPr>
              <a:t>若此时图中尚有顶点未被访问，则另选图中一个未曾被访问的顶点作起始点，重复上述过程，直至图中所有顶点都被访问到为止。</a:t>
            </a:r>
            <a:endParaRPr kumimoji="1" lang="zh-CN" altLang="en-US" sz="2800" b="1" dirty="0">
              <a:solidFill>
                <a:srgbClr val="000000"/>
              </a:solidFill>
              <a:latin typeface="Times New Roman" pitchFamily="18" charset="0"/>
            </a:endParaRPr>
          </a:p>
        </p:txBody>
      </p:sp>
    </p:spTree>
    <p:extLst>
      <p:ext uri="{BB962C8B-B14F-4D97-AF65-F5344CB8AC3E}">
        <p14:creationId xmlns:p14="http://schemas.microsoft.com/office/powerpoint/2010/main" val="32690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E0F90D4F-5508-4005-B3F0-B3D3BB20D27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4"/>
          <p:cNvSpPr>
            <a:spLocks noChangeArrowheads="1"/>
          </p:cNvSpPr>
          <p:nvPr/>
        </p:nvSpPr>
        <p:spPr bwMode="auto">
          <a:xfrm>
            <a:off x="304800" y="1227116"/>
            <a:ext cx="8537575" cy="2152650"/>
          </a:xfrm>
          <a:prstGeom prst="rect">
            <a:avLst/>
          </a:prstGeom>
          <a:gradFill rotWithShape="1">
            <a:gsLst>
              <a:gs pos="0">
                <a:srgbClr val="AABBDF">
                  <a:tint val="50000"/>
                  <a:satMod val="300000"/>
                </a:srgbClr>
              </a:gs>
              <a:gs pos="35000">
                <a:srgbClr val="AABBDF">
                  <a:tint val="37000"/>
                  <a:satMod val="300000"/>
                </a:srgbClr>
              </a:gs>
              <a:gs pos="100000">
                <a:srgbClr val="AABBDF">
                  <a:tint val="15000"/>
                  <a:satMod val="350000"/>
                </a:srgbClr>
              </a:gs>
            </a:gsLst>
            <a:lin ang="16200000" scaled="1"/>
          </a:gradFill>
          <a:ln w="9525" cap="flat" cmpd="sng" algn="ctr">
            <a:solidFill>
              <a:srgbClr val="AABBDF">
                <a:shade val="95000"/>
                <a:satMod val="105000"/>
              </a:srgbClr>
            </a:solidFill>
            <a:prstDash val="solid"/>
            <a:headEnd/>
            <a:tailEnd/>
          </a:ln>
          <a:effectLst>
            <a:outerShdw blurRad="40000" dist="20000" dir="5400000" rotWithShape="0">
              <a:srgbClr val="000000">
                <a:alpha val="38000"/>
              </a:srgbClr>
            </a:outerShdw>
          </a:effectLst>
        </p:spPr>
        <p:txBody>
          <a:bodyPr anchor="ctr">
            <a:spAutoFit/>
          </a:bodyPr>
          <a:lstStyle/>
          <a:p>
            <a:pPr fontAlgn="base">
              <a:lnSpc>
                <a:spcPct val="120000"/>
              </a:lnSpc>
              <a:spcBef>
                <a:spcPct val="0"/>
              </a:spcBef>
              <a:spcAft>
                <a:spcPct val="0"/>
              </a:spcAft>
              <a:defRPr/>
            </a:pPr>
            <a:r>
              <a:rPr kumimoji="1" lang="zh-CN" altLang="en-US" sz="2800" b="1" kern="0" dirty="0">
                <a:solidFill>
                  <a:srgbClr val="3333FF"/>
                </a:solidFill>
                <a:latin typeface="华文楷体" pitchFamily="2" charset="-122"/>
                <a:ea typeface="华文楷体" pitchFamily="2" charset="-122"/>
              </a:rPr>
              <a:t>广度优先搜索遍历的过程好比“</a:t>
            </a:r>
            <a:r>
              <a:rPr kumimoji="1" lang="zh-CN" altLang="en-US" sz="2800" b="1" kern="0" dirty="0">
                <a:solidFill>
                  <a:srgbClr val="FF0000"/>
                </a:solidFill>
                <a:latin typeface="华文楷体" pitchFamily="2" charset="-122"/>
                <a:ea typeface="华文楷体" pitchFamily="2" charset="-122"/>
              </a:rPr>
              <a:t>一石激起千重浪</a:t>
            </a:r>
            <a:r>
              <a:rPr kumimoji="1" lang="zh-CN" altLang="en-US" sz="2800" b="1" kern="0" dirty="0">
                <a:solidFill>
                  <a:srgbClr val="3333FF"/>
                </a:solidFill>
                <a:latin typeface="华文楷体" pitchFamily="2" charset="-122"/>
                <a:ea typeface="华文楷体" pitchFamily="2" charset="-122"/>
              </a:rPr>
              <a:t>”。访问顶点 </a:t>
            </a:r>
            <a:r>
              <a:rPr kumimoji="1" lang="en-US" altLang="zh-CN" sz="2800" b="1" kern="0" dirty="0">
                <a:solidFill>
                  <a:srgbClr val="3333FF"/>
                </a:solidFill>
                <a:latin typeface="华文楷体" pitchFamily="2" charset="-122"/>
                <a:ea typeface="华文楷体" pitchFamily="2" charset="-122"/>
              </a:rPr>
              <a:t>v </a:t>
            </a:r>
            <a:r>
              <a:rPr kumimoji="1" lang="zh-CN" altLang="en-US" sz="2800" b="1" kern="0" dirty="0">
                <a:solidFill>
                  <a:srgbClr val="3333FF"/>
                </a:solidFill>
                <a:latin typeface="华文楷体" pitchFamily="2" charset="-122"/>
                <a:ea typeface="华文楷体" pitchFamily="2" charset="-122"/>
              </a:rPr>
              <a:t>就好比将一块大石头扔进池塘的中央，必然激起浪花，这个浪花从中央向外四周扩散开来，渐渐波及池塘中从近到远的其它</a:t>
            </a:r>
            <a:r>
              <a:rPr kumimoji="1" lang="en-US" altLang="zh-CN" sz="2800" b="1" kern="0" dirty="0">
                <a:solidFill>
                  <a:srgbClr val="3333FF"/>
                </a:solidFill>
                <a:latin typeface="华文楷体" pitchFamily="2" charset="-122"/>
                <a:ea typeface="华文楷体" pitchFamily="2" charset="-122"/>
              </a:rPr>
              <a:t>"</a:t>
            </a:r>
            <a:r>
              <a:rPr kumimoji="1" lang="zh-CN" altLang="en-US" sz="2800" b="1" kern="0" dirty="0">
                <a:solidFill>
                  <a:srgbClr val="3333FF"/>
                </a:solidFill>
                <a:latin typeface="华文楷体" pitchFamily="2" charset="-122"/>
                <a:ea typeface="华文楷体" pitchFamily="2" charset="-122"/>
              </a:rPr>
              <a:t>石块</a:t>
            </a:r>
            <a:r>
              <a:rPr kumimoji="1" lang="en-US" altLang="zh-CN" sz="2800" b="1" kern="0" dirty="0">
                <a:solidFill>
                  <a:srgbClr val="3333FF"/>
                </a:solidFill>
                <a:latin typeface="华文楷体" pitchFamily="2" charset="-122"/>
                <a:ea typeface="华文楷体" pitchFamily="2" charset="-122"/>
              </a:rPr>
              <a:t>"</a:t>
            </a:r>
            <a:r>
              <a:rPr kumimoji="1" lang="zh-CN" altLang="en-US" sz="2800" b="1" kern="0" dirty="0">
                <a:solidFill>
                  <a:srgbClr val="3333FF"/>
                </a:solidFill>
                <a:latin typeface="华文楷体" pitchFamily="2" charset="-122"/>
                <a:ea typeface="华文楷体" pitchFamily="2" charset="-122"/>
              </a:rPr>
              <a:t>。</a:t>
            </a:r>
            <a:r>
              <a:rPr kumimoji="1" lang="zh-CN" altLang="en-US" sz="2800" b="1" kern="0" dirty="0">
                <a:solidFill>
                  <a:srgbClr val="000000"/>
                </a:solidFill>
                <a:latin typeface="华文楷体" pitchFamily="2" charset="-122"/>
                <a:ea typeface="华文楷体" pitchFamily="2" charset="-122"/>
              </a:rPr>
              <a:t> </a:t>
            </a:r>
          </a:p>
        </p:txBody>
      </p:sp>
      <p:sp>
        <p:nvSpPr>
          <p:cNvPr id="15" name="Rectangle 2"/>
          <p:cNvSpPr txBox="1">
            <a:spLocks/>
          </p:cNvSpPr>
          <p:nvPr/>
        </p:nvSpPr>
        <p:spPr bwMode="auto">
          <a:xfrm>
            <a:off x="304800" y="4343400"/>
            <a:ext cx="8029575" cy="1744662"/>
          </a:xfrm>
          <a:prstGeom prst="rect">
            <a:avLst/>
          </a:prstGeom>
          <a:gradFill rotWithShape="1">
            <a:gsLst>
              <a:gs pos="0">
                <a:srgbClr val="0F6FC6">
                  <a:tint val="50000"/>
                  <a:satMod val="300000"/>
                </a:srgbClr>
              </a:gs>
              <a:gs pos="35000">
                <a:srgbClr val="0F6FC6">
                  <a:tint val="37000"/>
                  <a:satMod val="300000"/>
                </a:srgbClr>
              </a:gs>
              <a:gs pos="100000">
                <a:srgbClr val="0F6FC6">
                  <a:tint val="15000"/>
                  <a:satMod val="350000"/>
                </a:srgbClr>
              </a:gs>
            </a:gsLst>
            <a:lin ang="16200000" scaled="1"/>
          </a:gradFill>
          <a:ln w="9525" cap="flat" cmpd="sng" algn="ctr">
            <a:solidFill>
              <a:srgbClr val="0F6FC6">
                <a:shade val="95000"/>
                <a:satMod val="105000"/>
              </a:srgbClr>
            </a:solidFill>
            <a:prstDash val="solid"/>
          </a:ln>
          <a:effectLst>
            <a:outerShdw blurRad="40000" dist="20000" dir="5400000" rotWithShape="0">
              <a:srgbClr val="000000">
                <a:alpha val="38000"/>
              </a:srgbClr>
            </a:outerShdw>
          </a:effectLst>
        </p:spPr>
        <p:txBody>
          <a:bodyPr/>
          <a:lstStyle/>
          <a:p>
            <a:pPr marL="273050" indent="-273050" eaLnBrk="0" fontAlgn="base" hangingPunct="0">
              <a:lnSpc>
                <a:spcPct val="120000"/>
              </a:lnSpc>
              <a:spcBef>
                <a:spcPct val="20000"/>
              </a:spcBef>
              <a:spcAft>
                <a:spcPct val="0"/>
              </a:spcAft>
              <a:buClr>
                <a:srgbClr val="0BD0D9"/>
              </a:buClr>
              <a:buSzPct val="95000"/>
              <a:buFont typeface="Wingdings 2" pitchFamily="18" charset="2"/>
              <a:buNone/>
              <a:defRPr/>
            </a:pPr>
            <a:r>
              <a:rPr kumimoji="1" lang="en-US" altLang="zh-CN" sz="2800" b="1" kern="0" dirty="0">
                <a:solidFill>
                  <a:srgbClr val="3333FF"/>
                </a:solidFill>
                <a:latin typeface="华文楷体" pitchFamily="2" charset="-122"/>
                <a:ea typeface="华文楷体" pitchFamily="2" charset="-122"/>
              </a:rPr>
              <a:t>    </a:t>
            </a:r>
            <a:r>
              <a:rPr kumimoji="1" lang="zh-CN" altLang="en-US" sz="2800" b="1" kern="0" dirty="0">
                <a:solidFill>
                  <a:srgbClr val="3333FF"/>
                </a:solidFill>
                <a:latin typeface="华文楷体" pitchFamily="2" charset="-122"/>
                <a:ea typeface="华文楷体" pitchFamily="2" charset="-122"/>
              </a:rPr>
              <a:t>改变布局重新画图，将</a:t>
            </a:r>
            <a:r>
              <a:rPr kumimoji="1" lang="zh-CN" altLang="en-US" sz="2800" b="1" kern="0" dirty="0">
                <a:solidFill>
                  <a:srgbClr val="FF0000"/>
                </a:solidFill>
                <a:latin typeface="华文楷体" pitchFamily="2" charset="-122"/>
                <a:ea typeface="华文楷体" pitchFamily="2" charset="-122"/>
              </a:rPr>
              <a:t>顶点 </a:t>
            </a:r>
            <a:r>
              <a:rPr kumimoji="1" lang="en-US" altLang="zh-CN" sz="2800" b="1" kern="0" dirty="0">
                <a:solidFill>
                  <a:srgbClr val="FF0000"/>
                </a:solidFill>
                <a:latin typeface="华文楷体" pitchFamily="2" charset="-122"/>
                <a:ea typeface="华文楷体" pitchFamily="2" charset="-122"/>
              </a:rPr>
              <a:t>v </a:t>
            </a:r>
            <a:r>
              <a:rPr kumimoji="1" lang="zh-CN" altLang="en-US" sz="2800" b="1" kern="0" dirty="0">
                <a:solidFill>
                  <a:srgbClr val="FF0000"/>
                </a:solidFill>
                <a:latin typeface="华文楷体" pitchFamily="2" charset="-122"/>
                <a:ea typeface="华文楷体" pitchFamily="2" charset="-122"/>
              </a:rPr>
              <a:t>放在上方中央</a:t>
            </a:r>
            <a:r>
              <a:rPr kumimoji="1" lang="zh-CN" altLang="en-US" sz="2800" b="1" kern="0" dirty="0">
                <a:solidFill>
                  <a:srgbClr val="3333FF"/>
                </a:solidFill>
                <a:latin typeface="华文楷体" pitchFamily="2" charset="-122"/>
                <a:ea typeface="华文楷体" pitchFamily="2" charset="-122"/>
              </a:rPr>
              <a:t>，则图的广度优先搜索遍历的过程</a:t>
            </a:r>
            <a:r>
              <a:rPr kumimoji="1" lang="zh-CN" altLang="en-US" sz="2800" b="1" kern="0" dirty="0">
                <a:solidFill>
                  <a:srgbClr val="FF0000"/>
                </a:solidFill>
                <a:latin typeface="华文楷体" pitchFamily="2" charset="-122"/>
                <a:ea typeface="华文楷体" pitchFamily="2" charset="-122"/>
              </a:rPr>
              <a:t>类似于树的按层次遍历</a:t>
            </a:r>
            <a:r>
              <a:rPr kumimoji="1" lang="zh-CN" altLang="en-US" sz="2800" b="1" kern="0" dirty="0">
                <a:solidFill>
                  <a:srgbClr val="3333FF"/>
                </a:solidFill>
                <a:latin typeface="华文楷体" pitchFamily="2" charset="-122"/>
                <a:ea typeface="华文楷体" pitchFamily="2" charset="-122"/>
              </a:rPr>
              <a:t>的过程。 </a:t>
            </a:r>
          </a:p>
        </p:txBody>
      </p:sp>
    </p:spTree>
    <p:extLst>
      <p:ext uri="{BB962C8B-B14F-4D97-AF65-F5344CB8AC3E}">
        <p14:creationId xmlns:p14="http://schemas.microsoft.com/office/powerpoint/2010/main" val="347479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1E1CEF20-D00F-43B3-B11A-EFB4550C604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3"/>
          <p:cNvSpPr>
            <a:spLocks noChangeArrowheads="1"/>
          </p:cNvSpPr>
          <p:nvPr/>
        </p:nvSpPr>
        <p:spPr bwMode="auto">
          <a:xfrm>
            <a:off x="1371600" y="3581400"/>
            <a:ext cx="711200" cy="696913"/>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V</a:t>
            </a:r>
            <a:endParaRPr lang="zh-CN" altLang="zh-CN">
              <a:solidFill>
                <a:srgbClr val="000000"/>
              </a:solidFill>
              <a:latin typeface="Arial" charset="0"/>
            </a:endParaRPr>
          </a:p>
        </p:txBody>
      </p:sp>
      <p:sp>
        <p:nvSpPr>
          <p:cNvPr id="14" name="Oval 4"/>
          <p:cNvSpPr>
            <a:spLocks noChangeArrowheads="1"/>
          </p:cNvSpPr>
          <p:nvPr/>
        </p:nvSpPr>
        <p:spPr bwMode="auto">
          <a:xfrm>
            <a:off x="304800" y="30480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w</a:t>
            </a:r>
            <a:r>
              <a:rPr lang="en-US" altLang="zh-CN" sz="3200" b="1" baseline="-25000">
                <a:solidFill>
                  <a:srgbClr val="800000"/>
                </a:solidFill>
                <a:latin typeface="Times New Roman" pitchFamily="18" charset="0"/>
              </a:rPr>
              <a:t>1</a:t>
            </a:r>
            <a:endParaRPr lang="zh-CN" altLang="zh-CN">
              <a:solidFill>
                <a:srgbClr val="000000"/>
              </a:solidFill>
              <a:latin typeface="Arial" charset="0"/>
            </a:endParaRPr>
          </a:p>
        </p:txBody>
      </p:sp>
      <p:sp>
        <p:nvSpPr>
          <p:cNvPr id="15" name="Oval 5"/>
          <p:cNvSpPr>
            <a:spLocks noChangeArrowheads="1"/>
          </p:cNvSpPr>
          <p:nvPr/>
        </p:nvSpPr>
        <p:spPr bwMode="auto">
          <a:xfrm>
            <a:off x="1905000" y="46482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w</a:t>
            </a:r>
            <a:r>
              <a:rPr lang="en-US" altLang="zh-CN" sz="3200" b="1" baseline="-25000">
                <a:solidFill>
                  <a:srgbClr val="800000"/>
                </a:solidFill>
                <a:latin typeface="Times New Roman" pitchFamily="18" charset="0"/>
              </a:rPr>
              <a:t>8</a:t>
            </a:r>
            <a:endParaRPr lang="zh-CN" altLang="zh-CN">
              <a:solidFill>
                <a:srgbClr val="000000"/>
              </a:solidFill>
              <a:latin typeface="Arial" charset="0"/>
            </a:endParaRPr>
          </a:p>
        </p:txBody>
      </p:sp>
      <p:sp>
        <p:nvSpPr>
          <p:cNvPr id="16" name="Oval 6"/>
          <p:cNvSpPr>
            <a:spLocks noChangeArrowheads="1"/>
          </p:cNvSpPr>
          <p:nvPr/>
        </p:nvSpPr>
        <p:spPr bwMode="auto">
          <a:xfrm>
            <a:off x="2743200" y="3733800"/>
            <a:ext cx="533400" cy="609600"/>
          </a:xfrm>
          <a:prstGeom prst="ellipse">
            <a:avLst/>
          </a:prstGeom>
          <a:solidFill>
            <a:srgbClr val="CCFFCC">
              <a:alpha val="50195"/>
            </a:srgbClr>
          </a:solidFill>
          <a:ln w="28575" cap="sq">
            <a:solidFill>
              <a:srgbClr val="00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4617B"/>
                </a:solidFill>
                <a:latin typeface="Times New Roman" pitchFamily="18" charset="0"/>
              </a:rPr>
              <a:t>w</a:t>
            </a:r>
            <a:r>
              <a:rPr lang="en-US" altLang="zh-CN" sz="3200" b="1" baseline="-25000">
                <a:solidFill>
                  <a:srgbClr val="04617B"/>
                </a:solidFill>
                <a:latin typeface="Times New Roman" pitchFamily="18" charset="0"/>
              </a:rPr>
              <a:t>3</a:t>
            </a:r>
            <a:endParaRPr lang="zh-CN" altLang="zh-CN">
              <a:solidFill>
                <a:srgbClr val="000000"/>
              </a:solidFill>
              <a:latin typeface="Arial" charset="0"/>
            </a:endParaRPr>
          </a:p>
        </p:txBody>
      </p:sp>
      <p:sp>
        <p:nvSpPr>
          <p:cNvPr id="17" name="Oval 7"/>
          <p:cNvSpPr>
            <a:spLocks noChangeArrowheads="1"/>
          </p:cNvSpPr>
          <p:nvPr/>
        </p:nvSpPr>
        <p:spPr bwMode="auto">
          <a:xfrm>
            <a:off x="304800" y="4343400"/>
            <a:ext cx="533400" cy="609600"/>
          </a:xfrm>
          <a:prstGeom prst="ellipse">
            <a:avLst/>
          </a:prstGeom>
          <a:solidFill>
            <a:srgbClr val="CCFFCC">
              <a:alpha val="50195"/>
            </a:srgbClr>
          </a:solidFill>
          <a:ln w="28575" cap="sq">
            <a:solidFill>
              <a:srgbClr val="00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4617B"/>
                </a:solidFill>
                <a:latin typeface="Times New Roman" pitchFamily="18" charset="0"/>
              </a:rPr>
              <a:t>w</a:t>
            </a:r>
            <a:r>
              <a:rPr lang="en-US" altLang="zh-CN" sz="3200" b="1" baseline="-25000">
                <a:solidFill>
                  <a:srgbClr val="04617B"/>
                </a:solidFill>
                <a:latin typeface="Times New Roman" pitchFamily="18" charset="0"/>
              </a:rPr>
              <a:t>7</a:t>
            </a:r>
            <a:endParaRPr lang="zh-CN" altLang="zh-CN">
              <a:solidFill>
                <a:srgbClr val="000000"/>
              </a:solidFill>
              <a:latin typeface="Arial" charset="0"/>
            </a:endParaRPr>
          </a:p>
        </p:txBody>
      </p:sp>
      <p:sp>
        <p:nvSpPr>
          <p:cNvPr id="18" name="Oval 8"/>
          <p:cNvSpPr>
            <a:spLocks noChangeArrowheads="1"/>
          </p:cNvSpPr>
          <p:nvPr/>
        </p:nvSpPr>
        <p:spPr bwMode="auto">
          <a:xfrm>
            <a:off x="990600" y="5410200"/>
            <a:ext cx="533400" cy="609600"/>
          </a:xfrm>
          <a:prstGeom prst="ellipse">
            <a:avLst/>
          </a:prstGeom>
          <a:solidFill>
            <a:srgbClr val="99CCFF">
              <a:alpha val="50195"/>
            </a:srgbClr>
          </a:solidFill>
          <a:ln w="28575" cap="sq">
            <a:solidFill>
              <a:srgbClr val="00008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00082"/>
                </a:solidFill>
                <a:latin typeface="Times New Roman" pitchFamily="18" charset="0"/>
              </a:rPr>
              <a:t>w</a:t>
            </a:r>
            <a:r>
              <a:rPr lang="en-US" altLang="zh-CN" sz="3200" b="1" baseline="-25000">
                <a:solidFill>
                  <a:srgbClr val="000082"/>
                </a:solidFill>
                <a:latin typeface="Times New Roman" pitchFamily="18" charset="0"/>
              </a:rPr>
              <a:t>6</a:t>
            </a:r>
            <a:endParaRPr lang="zh-CN" altLang="zh-CN">
              <a:solidFill>
                <a:srgbClr val="000000"/>
              </a:solidFill>
              <a:latin typeface="Arial" charset="0"/>
            </a:endParaRPr>
          </a:p>
        </p:txBody>
      </p:sp>
      <p:sp>
        <p:nvSpPr>
          <p:cNvPr id="19" name="Oval 9"/>
          <p:cNvSpPr>
            <a:spLocks noChangeArrowheads="1"/>
          </p:cNvSpPr>
          <p:nvPr/>
        </p:nvSpPr>
        <p:spPr bwMode="auto">
          <a:xfrm>
            <a:off x="1981200" y="2514600"/>
            <a:ext cx="533400" cy="609600"/>
          </a:xfrm>
          <a:prstGeom prst="ellipse">
            <a:avLst/>
          </a:prstGeom>
          <a:solidFill>
            <a:srgbClr val="FFFF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w</a:t>
            </a:r>
            <a:r>
              <a:rPr lang="en-US" altLang="zh-CN" sz="3200" b="1" baseline="-25000">
                <a:solidFill>
                  <a:srgbClr val="800000"/>
                </a:solidFill>
                <a:latin typeface="Times New Roman" pitchFamily="18" charset="0"/>
              </a:rPr>
              <a:t>2</a:t>
            </a:r>
            <a:endParaRPr lang="zh-CN" altLang="zh-CN">
              <a:solidFill>
                <a:srgbClr val="000000"/>
              </a:solidFill>
              <a:latin typeface="Arial" charset="0"/>
            </a:endParaRPr>
          </a:p>
        </p:txBody>
      </p:sp>
      <p:sp>
        <p:nvSpPr>
          <p:cNvPr id="20" name="Oval 10"/>
          <p:cNvSpPr>
            <a:spLocks noChangeArrowheads="1"/>
          </p:cNvSpPr>
          <p:nvPr/>
        </p:nvSpPr>
        <p:spPr bwMode="auto">
          <a:xfrm>
            <a:off x="2438400" y="5867400"/>
            <a:ext cx="533400" cy="609600"/>
          </a:xfrm>
          <a:prstGeom prst="ellipse">
            <a:avLst/>
          </a:prstGeom>
          <a:solidFill>
            <a:srgbClr val="CCFFCC">
              <a:alpha val="50195"/>
            </a:srgbClr>
          </a:solidFill>
          <a:ln w="28575" cap="sq">
            <a:solidFill>
              <a:srgbClr val="04617B"/>
            </a:solidFill>
            <a:round/>
            <a:headEnd type="none" w="sm" len="sm"/>
            <a:tailEnd type="none" w="sm" len="sm"/>
          </a:ln>
        </p:spPr>
        <p:txBody>
          <a:bodyPr wrap="none" anchor="ctr"/>
          <a:lstStyle/>
          <a:p>
            <a:pPr algn="ctr" fontAlgn="base">
              <a:spcBef>
                <a:spcPct val="0"/>
              </a:spcBef>
              <a:spcAft>
                <a:spcPct val="0"/>
              </a:spcAft>
              <a:defRPr/>
            </a:pPr>
            <a:r>
              <a:rPr lang="en-US" altLang="zh-CN" sz="3200" b="1" kern="0">
                <a:solidFill>
                  <a:srgbClr val="04617B"/>
                </a:solidFill>
                <a:latin typeface="Times New Roman" pitchFamily="18" charset="0"/>
              </a:rPr>
              <a:t>w</a:t>
            </a:r>
            <a:r>
              <a:rPr lang="en-US" altLang="zh-CN" sz="3200" b="1" kern="0" baseline="-25000">
                <a:solidFill>
                  <a:srgbClr val="04617B"/>
                </a:solidFill>
                <a:latin typeface="Times New Roman" pitchFamily="18" charset="0"/>
              </a:rPr>
              <a:t>5</a:t>
            </a:r>
            <a:endParaRPr lang="zh-CN" altLang="zh-CN" kern="0">
              <a:solidFill>
                <a:srgbClr val="000000"/>
              </a:solidFill>
              <a:latin typeface="Arial" charset="0"/>
            </a:endParaRPr>
          </a:p>
        </p:txBody>
      </p:sp>
      <p:sp>
        <p:nvSpPr>
          <p:cNvPr id="21" name="Line 11"/>
          <p:cNvSpPr>
            <a:spLocks noChangeShapeType="1"/>
          </p:cNvSpPr>
          <p:nvPr/>
        </p:nvSpPr>
        <p:spPr bwMode="auto">
          <a:xfrm>
            <a:off x="838200" y="3352800"/>
            <a:ext cx="609600" cy="3810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2" name="Line 12"/>
          <p:cNvSpPr>
            <a:spLocks noChangeShapeType="1"/>
          </p:cNvSpPr>
          <p:nvPr/>
        </p:nvSpPr>
        <p:spPr bwMode="auto">
          <a:xfrm>
            <a:off x="1828800" y="4267200"/>
            <a:ext cx="228600" cy="4572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3" name="Line 13"/>
          <p:cNvSpPr>
            <a:spLocks noChangeShapeType="1"/>
          </p:cNvSpPr>
          <p:nvPr/>
        </p:nvSpPr>
        <p:spPr bwMode="auto">
          <a:xfrm flipH="1">
            <a:off x="1828800" y="3048000"/>
            <a:ext cx="228600" cy="5334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4" name="Line 14"/>
          <p:cNvSpPr>
            <a:spLocks noChangeShapeType="1"/>
          </p:cNvSpPr>
          <p:nvPr/>
        </p:nvSpPr>
        <p:spPr bwMode="auto">
          <a:xfrm>
            <a:off x="533400" y="3657600"/>
            <a:ext cx="0" cy="6858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5" name="Line 15"/>
          <p:cNvSpPr>
            <a:spLocks noChangeShapeType="1"/>
          </p:cNvSpPr>
          <p:nvPr/>
        </p:nvSpPr>
        <p:spPr bwMode="auto">
          <a:xfrm>
            <a:off x="685800" y="4953000"/>
            <a:ext cx="381000" cy="5334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Line 16"/>
          <p:cNvSpPr>
            <a:spLocks noChangeShapeType="1"/>
          </p:cNvSpPr>
          <p:nvPr/>
        </p:nvSpPr>
        <p:spPr bwMode="auto">
          <a:xfrm>
            <a:off x="1524000" y="5715000"/>
            <a:ext cx="914400" cy="3810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7" name="Line 17"/>
          <p:cNvSpPr>
            <a:spLocks noChangeShapeType="1"/>
          </p:cNvSpPr>
          <p:nvPr/>
        </p:nvSpPr>
        <p:spPr bwMode="auto">
          <a:xfrm>
            <a:off x="2209800" y="5257800"/>
            <a:ext cx="381000" cy="6096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8" name="Line 18"/>
          <p:cNvSpPr>
            <a:spLocks noChangeShapeType="1"/>
          </p:cNvSpPr>
          <p:nvPr/>
        </p:nvSpPr>
        <p:spPr bwMode="auto">
          <a:xfrm flipH="1">
            <a:off x="2362200" y="4267200"/>
            <a:ext cx="457200" cy="5334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9" name="Line 19"/>
          <p:cNvSpPr>
            <a:spLocks noChangeShapeType="1"/>
          </p:cNvSpPr>
          <p:nvPr/>
        </p:nvSpPr>
        <p:spPr bwMode="auto">
          <a:xfrm>
            <a:off x="2514600" y="2819400"/>
            <a:ext cx="457200" cy="9144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0" name="Line 20"/>
          <p:cNvSpPr>
            <a:spLocks noChangeShapeType="1"/>
          </p:cNvSpPr>
          <p:nvPr/>
        </p:nvSpPr>
        <p:spPr bwMode="auto">
          <a:xfrm flipV="1">
            <a:off x="609600" y="2819400"/>
            <a:ext cx="1371600" cy="2286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1" name="Oval 21"/>
          <p:cNvSpPr>
            <a:spLocks noChangeArrowheads="1"/>
          </p:cNvSpPr>
          <p:nvPr/>
        </p:nvSpPr>
        <p:spPr bwMode="auto">
          <a:xfrm>
            <a:off x="3352800" y="4953000"/>
            <a:ext cx="533400" cy="609600"/>
          </a:xfrm>
          <a:prstGeom prst="ellipse">
            <a:avLst/>
          </a:prstGeom>
          <a:solidFill>
            <a:srgbClr val="99CCFF">
              <a:alpha val="50195"/>
            </a:srgbClr>
          </a:solidFill>
          <a:ln w="28575" cap="sq">
            <a:solidFill>
              <a:srgbClr val="00008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00082"/>
                </a:solidFill>
                <a:latin typeface="Times New Roman" pitchFamily="18" charset="0"/>
              </a:rPr>
              <a:t>w</a:t>
            </a:r>
            <a:r>
              <a:rPr lang="en-US" altLang="zh-CN" sz="3200" b="1" baseline="-25000">
                <a:solidFill>
                  <a:srgbClr val="000082"/>
                </a:solidFill>
                <a:latin typeface="Times New Roman" pitchFamily="18" charset="0"/>
              </a:rPr>
              <a:t>4</a:t>
            </a:r>
            <a:endParaRPr lang="zh-CN" altLang="zh-CN">
              <a:solidFill>
                <a:srgbClr val="000000"/>
              </a:solidFill>
              <a:latin typeface="Arial" charset="0"/>
            </a:endParaRPr>
          </a:p>
        </p:txBody>
      </p:sp>
      <p:sp>
        <p:nvSpPr>
          <p:cNvPr id="32" name="Line 22"/>
          <p:cNvSpPr>
            <a:spLocks noChangeShapeType="1"/>
          </p:cNvSpPr>
          <p:nvPr/>
        </p:nvSpPr>
        <p:spPr bwMode="auto">
          <a:xfrm>
            <a:off x="3200400" y="4267200"/>
            <a:ext cx="381000" cy="6858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3" name="Line 23"/>
          <p:cNvSpPr>
            <a:spLocks noChangeShapeType="1"/>
          </p:cNvSpPr>
          <p:nvPr/>
        </p:nvSpPr>
        <p:spPr bwMode="auto">
          <a:xfrm flipH="1">
            <a:off x="2971800" y="5486400"/>
            <a:ext cx="533400" cy="685800"/>
          </a:xfrm>
          <a:prstGeom prst="line">
            <a:avLst/>
          </a:prstGeom>
          <a:noFill/>
          <a:ln w="19050" cap="sq">
            <a:solidFill>
              <a:srgbClr val="80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4" name="Text Box 24"/>
          <p:cNvSpPr txBox="1">
            <a:spLocks noChangeArrowheads="1"/>
          </p:cNvSpPr>
          <p:nvPr/>
        </p:nvSpPr>
        <p:spPr bwMode="auto">
          <a:xfrm>
            <a:off x="457200" y="1060103"/>
            <a:ext cx="8229601" cy="1384995"/>
          </a:xfrm>
          <a:prstGeom prst="rect">
            <a:avLst/>
          </a:prstGeom>
          <a:gradFill rotWithShape="1">
            <a:gsLst>
              <a:gs pos="0">
                <a:srgbClr val="008EC4">
                  <a:tint val="50000"/>
                  <a:satMod val="300000"/>
                </a:srgbClr>
              </a:gs>
              <a:gs pos="35000">
                <a:srgbClr val="008EC4">
                  <a:tint val="37000"/>
                  <a:satMod val="300000"/>
                </a:srgbClr>
              </a:gs>
              <a:gs pos="100000">
                <a:srgbClr val="008EC4">
                  <a:tint val="15000"/>
                  <a:satMod val="350000"/>
                </a:srgbClr>
              </a:gs>
            </a:gsLst>
            <a:lin ang="16200000" scaled="1"/>
          </a:gradFill>
          <a:ln w="9525" cap="flat" cmpd="sng" algn="ctr">
            <a:solidFill>
              <a:srgbClr val="008EC4">
                <a:shade val="95000"/>
                <a:satMod val="105000"/>
              </a:srgbClr>
            </a:solidFill>
            <a:prstDash val="solid"/>
            <a:headEnd type="none" w="sm" len="sm"/>
            <a:tailEnd type="none" w="sm" len="sm"/>
          </a:ln>
          <a:effectLst>
            <a:outerShdw blurRad="40000" dist="20000" dir="5400000" rotWithShape="0">
              <a:srgbClr val="000000">
                <a:alpha val="38000"/>
              </a:srgbClr>
            </a:outerShdw>
          </a:effectLst>
        </p:spPr>
        <p:txBody>
          <a:bodyPr wrap="square">
            <a:spAutoFit/>
          </a:bodyPr>
          <a:lstStyle/>
          <a:p>
            <a:pPr fontAlgn="base">
              <a:spcBef>
                <a:spcPct val="0"/>
              </a:spcBef>
              <a:spcAft>
                <a:spcPct val="0"/>
              </a:spcAft>
              <a:defRPr/>
            </a:pPr>
            <a:r>
              <a:rPr lang="zh-CN" altLang="en-US" sz="2800" kern="0" dirty="0">
                <a:solidFill>
                  <a:srgbClr val="000000"/>
                </a:solidFill>
                <a:latin typeface="楷体_GB2312" pitchFamily="49" charset="-122"/>
                <a:ea typeface="楷体_GB2312" pitchFamily="49" charset="-122"/>
                <a:cs typeface="宋体" charset="-122"/>
              </a:rPr>
              <a:t>对连通图，从起始点</a:t>
            </a:r>
            <a:r>
              <a:rPr lang="en-US" altLang="zh-CN" sz="2800" kern="0" dirty="0">
                <a:solidFill>
                  <a:srgbClr val="000000"/>
                </a:solidFill>
                <a:latin typeface="Times New Roman" pitchFamily="18" charset="0"/>
                <a:ea typeface="楷体_GB2312" pitchFamily="49" charset="-122"/>
                <a:cs typeface="宋体" charset="-122"/>
              </a:rPr>
              <a:t>V</a:t>
            </a:r>
            <a:r>
              <a:rPr lang="zh-CN" altLang="en-US" sz="2800" kern="0" dirty="0">
                <a:solidFill>
                  <a:srgbClr val="000000"/>
                </a:solidFill>
                <a:latin typeface="楷体_GB2312" pitchFamily="49" charset="-122"/>
                <a:ea typeface="楷体_GB2312" pitchFamily="49" charset="-122"/>
                <a:cs typeface="宋体" charset="-122"/>
              </a:rPr>
              <a:t>到其余各顶点必定存在路径。</a:t>
            </a:r>
            <a:endParaRPr lang="en-US" altLang="zh-CN" sz="2800" kern="0" dirty="0">
              <a:solidFill>
                <a:srgbClr val="000000"/>
              </a:solidFill>
              <a:latin typeface="楷体_GB2312" pitchFamily="49" charset="-122"/>
              <a:ea typeface="楷体_GB2312" pitchFamily="49" charset="-122"/>
              <a:cs typeface="宋体" charset="-122"/>
            </a:endParaRPr>
          </a:p>
          <a:p>
            <a:pPr fontAlgn="base">
              <a:spcBef>
                <a:spcPct val="0"/>
              </a:spcBef>
              <a:spcAft>
                <a:spcPct val="0"/>
              </a:spcAft>
              <a:defRPr/>
            </a:pPr>
            <a:r>
              <a:rPr lang="zh-CN" altLang="en-US" sz="2800" kern="0" dirty="0">
                <a:solidFill>
                  <a:srgbClr val="000000"/>
                </a:solidFill>
                <a:latin typeface="楷体_GB2312" pitchFamily="49" charset="-122"/>
                <a:ea typeface="楷体_GB2312" pitchFamily="49" charset="-122"/>
                <a:cs typeface="宋体" charset="-122"/>
              </a:rPr>
              <a:t>由近及远，依次访问和</a:t>
            </a:r>
            <a:r>
              <a:rPr lang="en-US" altLang="zh-CN" sz="2800" kern="0" dirty="0">
                <a:solidFill>
                  <a:srgbClr val="000000"/>
                </a:solidFill>
                <a:latin typeface="楷体_GB2312" pitchFamily="49" charset="-122"/>
                <a:ea typeface="楷体_GB2312" pitchFamily="49" charset="-122"/>
                <a:cs typeface="宋体" charset="-122"/>
              </a:rPr>
              <a:t>V</a:t>
            </a:r>
            <a:r>
              <a:rPr lang="zh-CN" altLang="en-US" sz="2800" kern="0" dirty="0">
                <a:solidFill>
                  <a:srgbClr val="000000"/>
                </a:solidFill>
                <a:latin typeface="楷体_GB2312" pitchFamily="49" charset="-122"/>
                <a:ea typeface="楷体_GB2312" pitchFamily="49" charset="-122"/>
                <a:cs typeface="宋体" charset="-122"/>
              </a:rPr>
              <a:t>有路径相通且路径长度为</a:t>
            </a:r>
            <a:r>
              <a:rPr lang="en-US" altLang="zh-CN" sz="2800" kern="0" dirty="0">
                <a:solidFill>
                  <a:srgbClr val="000000"/>
                </a:solidFill>
                <a:latin typeface="楷体_GB2312" pitchFamily="49" charset="-122"/>
                <a:ea typeface="楷体_GB2312" pitchFamily="49" charset="-122"/>
                <a:cs typeface="宋体" charset="-122"/>
              </a:rPr>
              <a:t>1,2</a:t>
            </a:r>
            <a:r>
              <a:rPr lang="zh-CN" altLang="en-US" sz="2800" kern="0" dirty="0">
                <a:solidFill>
                  <a:srgbClr val="000000"/>
                </a:solidFill>
                <a:latin typeface="楷体_GB2312" pitchFamily="49" charset="-122"/>
                <a:ea typeface="楷体_GB2312" pitchFamily="49" charset="-122"/>
                <a:cs typeface="宋体" charset="-122"/>
              </a:rPr>
              <a:t>，</a:t>
            </a:r>
            <a:r>
              <a:rPr lang="en-US" altLang="zh-CN" sz="2800" kern="0" dirty="0">
                <a:solidFill>
                  <a:srgbClr val="000000"/>
                </a:solidFill>
                <a:latin typeface="楷体_GB2312" pitchFamily="49" charset="-122"/>
                <a:ea typeface="楷体_GB2312" pitchFamily="49" charset="-122"/>
                <a:cs typeface="宋体" charset="-122"/>
              </a:rPr>
              <a:t>…,</a:t>
            </a:r>
            <a:r>
              <a:rPr lang="zh-CN" altLang="en-US" sz="2800" kern="0" dirty="0">
                <a:solidFill>
                  <a:srgbClr val="000000"/>
                </a:solidFill>
                <a:latin typeface="楷体_GB2312" pitchFamily="49" charset="-122"/>
                <a:ea typeface="楷体_GB2312" pitchFamily="49" charset="-122"/>
                <a:cs typeface="宋体" charset="-122"/>
              </a:rPr>
              <a:t> 的顶点。  </a:t>
            </a:r>
            <a:endParaRPr lang="zh-CN" altLang="en-US" sz="2800" kern="0" dirty="0">
              <a:solidFill>
                <a:srgbClr val="000000"/>
              </a:solidFill>
              <a:latin typeface="Arial" charset="0"/>
              <a:ea typeface="楷体_GB2312" pitchFamily="49" charset="-122"/>
              <a:cs typeface="宋体" charset="-122"/>
            </a:endParaRPr>
          </a:p>
        </p:txBody>
      </p:sp>
      <p:sp>
        <p:nvSpPr>
          <p:cNvPr id="35" name="Rectangle 25"/>
          <p:cNvSpPr>
            <a:spLocks noChangeArrowheads="1"/>
          </p:cNvSpPr>
          <p:nvPr/>
        </p:nvSpPr>
        <p:spPr bwMode="auto">
          <a:xfrm>
            <a:off x="3581400" y="2397473"/>
            <a:ext cx="5316538" cy="1128713"/>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lang="zh-CN" altLang="en-US" sz="3600" dirty="0">
                <a:solidFill>
                  <a:srgbClr val="0000CC"/>
                </a:solidFill>
                <a:latin typeface="楷体_GB2312" pitchFamily="49" charset="-122"/>
                <a:ea typeface="楷体_GB2312" pitchFamily="49" charset="-122"/>
                <a:cs typeface="宋体" charset="-122"/>
              </a:rPr>
              <a:t>其中，</a:t>
            </a:r>
            <a:r>
              <a:rPr lang="en-US" altLang="zh-CN" sz="3200" dirty="0">
                <a:solidFill>
                  <a:srgbClr val="0000CC"/>
                </a:solidFill>
                <a:latin typeface="Times New Roman" pitchFamily="18" charset="0"/>
                <a:ea typeface="楷体_GB2312" pitchFamily="49" charset="-122"/>
                <a:cs typeface="宋体" charset="-122"/>
              </a:rPr>
              <a:t>V-&gt;w</a:t>
            </a:r>
            <a:r>
              <a:rPr lang="en-US" altLang="zh-CN" sz="3200" baseline="-25000" dirty="0">
                <a:solidFill>
                  <a:srgbClr val="0000CC"/>
                </a:solidFill>
                <a:latin typeface="Times New Roman" pitchFamily="18" charset="0"/>
                <a:ea typeface="楷体_GB2312" pitchFamily="49" charset="-122"/>
                <a:cs typeface="宋体" charset="-122"/>
              </a:rPr>
              <a:t>1</a:t>
            </a:r>
            <a:r>
              <a:rPr lang="en-US" altLang="zh-CN" sz="3200" dirty="0">
                <a:solidFill>
                  <a:srgbClr val="0000CC"/>
                </a:solidFill>
                <a:latin typeface="Times New Roman" pitchFamily="18" charset="0"/>
                <a:ea typeface="楷体_GB2312" pitchFamily="49" charset="-122"/>
                <a:cs typeface="宋体" charset="-122"/>
              </a:rPr>
              <a:t>, V-&gt;w</a:t>
            </a:r>
            <a:r>
              <a:rPr lang="en-US" altLang="zh-CN" sz="3200" baseline="-25000" dirty="0">
                <a:solidFill>
                  <a:srgbClr val="0000CC"/>
                </a:solidFill>
                <a:latin typeface="Times New Roman" pitchFamily="18" charset="0"/>
                <a:ea typeface="楷体_GB2312" pitchFamily="49" charset="-122"/>
                <a:cs typeface="宋体" charset="-122"/>
              </a:rPr>
              <a:t>2</a:t>
            </a:r>
            <a:r>
              <a:rPr lang="en-US" altLang="zh-CN" sz="3200" dirty="0">
                <a:solidFill>
                  <a:srgbClr val="0000CC"/>
                </a:solidFill>
                <a:latin typeface="Times New Roman" pitchFamily="18" charset="0"/>
                <a:ea typeface="楷体_GB2312" pitchFamily="49" charset="-122"/>
                <a:cs typeface="宋体" charset="-122"/>
              </a:rPr>
              <a:t>, V-&gt;w</a:t>
            </a:r>
            <a:r>
              <a:rPr lang="en-US" altLang="zh-CN" sz="3200" baseline="-25000" dirty="0">
                <a:solidFill>
                  <a:srgbClr val="0000CC"/>
                </a:solidFill>
                <a:latin typeface="Times New Roman" pitchFamily="18" charset="0"/>
                <a:ea typeface="楷体_GB2312" pitchFamily="49" charset="-122"/>
                <a:cs typeface="宋体" charset="-122"/>
              </a:rPr>
              <a:t>8</a:t>
            </a:r>
            <a:r>
              <a:rPr lang="en-US" altLang="zh-CN" sz="3200" dirty="0">
                <a:solidFill>
                  <a:srgbClr val="0000CC"/>
                </a:solidFill>
                <a:latin typeface="Times New Roman" pitchFamily="18" charset="0"/>
                <a:ea typeface="楷体_GB2312" pitchFamily="49" charset="-122"/>
                <a:cs typeface="宋体" charset="-122"/>
              </a:rPr>
              <a:t> </a:t>
            </a:r>
          </a:p>
          <a:p>
            <a:pPr fontAlgn="base">
              <a:spcBef>
                <a:spcPct val="0"/>
              </a:spcBef>
              <a:spcAft>
                <a:spcPct val="0"/>
              </a:spcAft>
            </a:pPr>
            <a:r>
              <a:rPr lang="en-US" altLang="zh-CN" sz="3200" dirty="0">
                <a:solidFill>
                  <a:srgbClr val="0000CC"/>
                </a:solidFill>
                <a:latin typeface="Times New Roman" pitchFamily="18" charset="0"/>
                <a:ea typeface="楷体_GB2312" pitchFamily="49" charset="-122"/>
                <a:cs typeface="宋体" charset="-122"/>
              </a:rPr>
              <a:t>                 </a:t>
            </a:r>
            <a:r>
              <a:rPr lang="zh-CN" altLang="en-US" sz="3200" dirty="0">
                <a:solidFill>
                  <a:srgbClr val="0000CC"/>
                </a:solidFill>
                <a:latin typeface="Times New Roman" pitchFamily="18" charset="0"/>
                <a:ea typeface="楷体_GB2312" pitchFamily="49" charset="-122"/>
                <a:cs typeface="宋体" charset="-122"/>
              </a:rPr>
              <a:t>的路径长度为</a:t>
            </a:r>
            <a:r>
              <a:rPr lang="en-US" altLang="zh-CN" sz="3200" dirty="0">
                <a:solidFill>
                  <a:srgbClr val="0000CC"/>
                </a:solidFill>
                <a:latin typeface="Times New Roman" pitchFamily="18" charset="0"/>
                <a:ea typeface="楷体_GB2312" pitchFamily="49" charset="-122"/>
                <a:cs typeface="宋体" charset="-122"/>
              </a:rPr>
              <a:t>1</a:t>
            </a:r>
            <a:r>
              <a:rPr lang="zh-CN" altLang="en-US" sz="3200" dirty="0">
                <a:solidFill>
                  <a:srgbClr val="0000CC"/>
                </a:solidFill>
                <a:latin typeface="Times New Roman" pitchFamily="18" charset="0"/>
                <a:ea typeface="楷体_GB2312" pitchFamily="49" charset="-122"/>
                <a:cs typeface="宋体" charset="-122"/>
              </a:rPr>
              <a:t>；</a:t>
            </a:r>
            <a:endParaRPr lang="zh-CN" altLang="en-US" dirty="0">
              <a:solidFill>
                <a:srgbClr val="0000CC"/>
              </a:solidFill>
              <a:latin typeface="Arial" charset="0"/>
              <a:ea typeface="楷体_GB2312" pitchFamily="49" charset="-122"/>
              <a:cs typeface="宋体" charset="-122"/>
            </a:endParaRPr>
          </a:p>
        </p:txBody>
      </p:sp>
      <p:sp>
        <p:nvSpPr>
          <p:cNvPr id="36" name="Rectangle 26"/>
          <p:cNvSpPr>
            <a:spLocks noChangeArrowheads="1"/>
          </p:cNvSpPr>
          <p:nvPr/>
        </p:nvSpPr>
        <p:spPr bwMode="auto">
          <a:xfrm>
            <a:off x="4953000" y="3514725"/>
            <a:ext cx="3843338" cy="106680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lang="en-US" altLang="zh-CN" sz="3200">
                <a:solidFill>
                  <a:srgbClr val="0000CC"/>
                </a:solidFill>
                <a:latin typeface="Times New Roman" pitchFamily="18" charset="0"/>
                <a:ea typeface="楷体_GB2312" pitchFamily="49" charset="-122"/>
                <a:cs typeface="宋体" charset="-122"/>
              </a:rPr>
              <a:t>V-&gt;w</a:t>
            </a:r>
            <a:r>
              <a:rPr lang="en-US" altLang="zh-CN" sz="3200" baseline="-25000">
                <a:solidFill>
                  <a:srgbClr val="0000CC"/>
                </a:solidFill>
                <a:latin typeface="Times New Roman" pitchFamily="18" charset="0"/>
                <a:ea typeface="楷体_GB2312" pitchFamily="49" charset="-122"/>
                <a:cs typeface="宋体" charset="-122"/>
              </a:rPr>
              <a:t>7</a:t>
            </a:r>
            <a:r>
              <a:rPr lang="en-US" altLang="zh-CN" sz="3200">
                <a:solidFill>
                  <a:srgbClr val="0000CC"/>
                </a:solidFill>
                <a:latin typeface="Times New Roman" pitchFamily="18" charset="0"/>
                <a:ea typeface="楷体_GB2312" pitchFamily="49" charset="-122"/>
                <a:cs typeface="宋体" charset="-122"/>
              </a:rPr>
              <a:t>, V-&gt;w</a:t>
            </a:r>
            <a:r>
              <a:rPr lang="en-US" altLang="zh-CN" sz="3200" baseline="-25000">
                <a:solidFill>
                  <a:srgbClr val="0000CC"/>
                </a:solidFill>
                <a:latin typeface="Times New Roman" pitchFamily="18" charset="0"/>
                <a:ea typeface="楷体_GB2312" pitchFamily="49" charset="-122"/>
                <a:cs typeface="宋体" charset="-122"/>
              </a:rPr>
              <a:t>3</a:t>
            </a:r>
            <a:r>
              <a:rPr lang="en-US" altLang="zh-CN" sz="3200">
                <a:solidFill>
                  <a:srgbClr val="0000CC"/>
                </a:solidFill>
                <a:latin typeface="Times New Roman" pitchFamily="18" charset="0"/>
                <a:ea typeface="楷体_GB2312" pitchFamily="49" charset="-122"/>
                <a:cs typeface="宋体" charset="-122"/>
              </a:rPr>
              <a:t>, V-&gt;w</a:t>
            </a:r>
            <a:r>
              <a:rPr lang="en-US" altLang="zh-CN" sz="3200" baseline="-25000">
                <a:solidFill>
                  <a:srgbClr val="0000CC"/>
                </a:solidFill>
                <a:latin typeface="Times New Roman" pitchFamily="18" charset="0"/>
                <a:ea typeface="楷体_GB2312" pitchFamily="49" charset="-122"/>
                <a:cs typeface="宋体" charset="-122"/>
              </a:rPr>
              <a:t>5</a:t>
            </a:r>
          </a:p>
          <a:p>
            <a:pPr fontAlgn="base">
              <a:spcBef>
                <a:spcPct val="0"/>
              </a:spcBef>
              <a:spcAft>
                <a:spcPct val="0"/>
              </a:spcAft>
            </a:pPr>
            <a:r>
              <a:rPr lang="en-US" altLang="zh-CN" sz="3200" baseline="-25000">
                <a:solidFill>
                  <a:srgbClr val="0000CC"/>
                </a:solidFill>
                <a:latin typeface="Times New Roman" pitchFamily="18" charset="0"/>
                <a:ea typeface="楷体_GB2312" pitchFamily="49" charset="-122"/>
                <a:cs typeface="宋体" charset="-122"/>
              </a:rPr>
              <a:t>  </a:t>
            </a:r>
            <a:r>
              <a:rPr lang="en-US" altLang="zh-CN" sz="3200">
                <a:solidFill>
                  <a:srgbClr val="0000CC"/>
                </a:solidFill>
                <a:latin typeface="Times New Roman" pitchFamily="18" charset="0"/>
                <a:ea typeface="楷体_GB2312" pitchFamily="49" charset="-122"/>
                <a:cs typeface="宋体" charset="-122"/>
              </a:rPr>
              <a:t>  </a:t>
            </a:r>
            <a:r>
              <a:rPr lang="zh-CN" altLang="en-US" sz="3200">
                <a:solidFill>
                  <a:srgbClr val="0000CC"/>
                </a:solidFill>
                <a:latin typeface="Times New Roman" pitchFamily="18" charset="0"/>
                <a:ea typeface="楷体_GB2312" pitchFamily="49" charset="-122"/>
                <a:cs typeface="宋体" charset="-122"/>
              </a:rPr>
              <a:t>的</a:t>
            </a:r>
            <a:r>
              <a:rPr lang="zh-CN" altLang="en-US" sz="3200">
                <a:solidFill>
                  <a:srgbClr val="0000CC"/>
                </a:solidFill>
                <a:latin typeface="楷体_GB2312" pitchFamily="49" charset="-122"/>
                <a:ea typeface="楷体_GB2312" pitchFamily="49" charset="-122"/>
                <a:cs typeface="宋体" charset="-122"/>
              </a:rPr>
              <a:t>路径长度为</a:t>
            </a:r>
            <a:r>
              <a:rPr lang="en-US" altLang="zh-CN" sz="3200">
                <a:solidFill>
                  <a:srgbClr val="0000CC"/>
                </a:solidFill>
                <a:latin typeface="Times New Roman" pitchFamily="18" charset="0"/>
                <a:ea typeface="楷体_GB2312" pitchFamily="49" charset="-122"/>
                <a:cs typeface="宋体" charset="-122"/>
              </a:rPr>
              <a:t>2</a:t>
            </a:r>
            <a:r>
              <a:rPr lang="zh-CN" altLang="en-US" sz="3200">
                <a:solidFill>
                  <a:srgbClr val="0000CC"/>
                </a:solidFill>
                <a:latin typeface="楷体_GB2312" pitchFamily="49" charset="-122"/>
                <a:ea typeface="楷体_GB2312" pitchFamily="49" charset="-122"/>
                <a:cs typeface="宋体" charset="-122"/>
              </a:rPr>
              <a:t>；</a:t>
            </a:r>
            <a:endParaRPr lang="zh-CN" altLang="en-US">
              <a:solidFill>
                <a:srgbClr val="0000CC"/>
              </a:solidFill>
              <a:latin typeface="Arial" charset="0"/>
              <a:ea typeface="楷体_GB2312" pitchFamily="49" charset="-122"/>
              <a:cs typeface="宋体" charset="-122"/>
            </a:endParaRPr>
          </a:p>
        </p:txBody>
      </p:sp>
      <p:sp>
        <p:nvSpPr>
          <p:cNvPr id="37" name="Rectangle 27"/>
          <p:cNvSpPr>
            <a:spLocks noChangeArrowheads="1"/>
          </p:cNvSpPr>
          <p:nvPr/>
        </p:nvSpPr>
        <p:spPr bwMode="auto">
          <a:xfrm>
            <a:off x="4953000" y="4733925"/>
            <a:ext cx="3638550" cy="106680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lang="en-US" altLang="zh-CN" sz="3200">
                <a:solidFill>
                  <a:srgbClr val="0000CC"/>
                </a:solidFill>
                <a:latin typeface="Times New Roman" pitchFamily="18" charset="0"/>
                <a:ea typeface="楷体_GB2312" pitchFamily="49" charset="-122"/>
                <a:cs typeface="宋体" charset="-122"/>
              </a:rPr>
              <a:t>V-&gt;w</a:t>
            </a:r>
            <a:r>
              <a:rPr lang="en-US" altLang="zh-CN" sz="3200" baseline="-25000">
                <a:solidFill>
                  <a:srgbClr val="0000CC"/>
                </a:solidFill>
                <a:latin typeface="Times New Roman" pitchFamily="18" charset="0"/>
                <a:ea typeface="楷体_GB2312" pitchFamily="49" charset="-122"/>
                <a:cs typeface="宋体" charset="-122"/>
              </a:rPr>
              <a:t>6</a:t>
            </a:r>
            <a:r>
              <a:rPr lang="en-US" altLang="zh-CN" sz="3200">
                <a:solidFill>
                  <a:srgbClr val="0000CC"/>
                </a:solidFill>
                <a:latin typeface="Times New Roman" pitchFamily="18" charset="0"/>
                <a:ea typeface="楷体_GB2312" pitchFamily="49" charset="-122"/>
                <a:cs typeface="宋体" charset="-122"/>
              </a:rPr>
              <a:t>, V-&gt;w</a:t>
            </a:r>
            <a:r>
              <a:rPr lang="en-US" altLang="zh-CN" sz="3200" baseline="-25000">
                <a:solidFill>
                  <a:srgbClr val="0000CC"/>
                </a:solidFill>
                <a:latin typeface="Times New Roman" pitchFamily="18" charset="0"/>
                <a:ea typeface="楷体_GB2312" pitchFamily="49" charset="-122"/>
                <a:cs typeface="宋体" charset="-122"/>
              </a:rPr>
              <a:t>4</a:t>
            </a:r>
            <a:r>
              <a:rPr lang="en-US" altLang="zh-CN" sz="3200">
                <a:solidFill>
                  <a:srgbClr val="0000CC"/>
                </a:solidFill>
                <a:latin typeface="楷体_GB2312" pitchFamily="49" charset="-122"/>
                <a:ea typeface="楷体_GB2312" pitchFamily="49" charset="-122"/>
                <a:cs typeface="宋体" charset="-122"/>
              </a:rPr>
              <a:t> </a:t>
            </a:r>
          </a:p>
          <a:p>
            <a:pPr fontAlgn="base">
              <a:spcBef>
                <a:spcPct val="0"/>
              </a:spcBef>
              <a:spcAft>
                <a:spcPct val="0"/>
              </a:spcAft>
            </a:pPr>
            <a:r>
              <a:rPr lang="en-US" altLang="zh-CN" sz="3200">
                <a:solidFill>
                  <a:srgbClr val="0000CC"/>
                </a:solidFill>
                <a:latin typeface="楷体_GB2312" pitchFamily="49" charset="-122"/>
                <a:ea typeface="楷体_GB2312" pitchFamily="49" charset="-122"/>
                <a:cs typeface="宋体" charset="-122"/>
              </a:rPr>
              <a:t>  </a:t>
            </a:r>
            <a:r>
              <a:rPr lang="zh-CN" altLang="en-US" sz="3200">
                <a:solidFill>
                  <a:srgbClr val="0000CC"/>
                </a:solidFill>
                <a:latin typeface="楷体_GB2312" pitchFamily="49" charset="-122"/>
                <a:ea typeface="楷体_GB2312" pitchFamily="49" charset="-122"/>
                <a:cs typeface="宋体" charset="-122"/>
              </a:rPr>
              <a:t>的路径长度为</a:t>
            </a:r>
            <a:r>
              <a:rPr lang="en-US" altLang="zh-CN" sz="3200">
                <a:solidFill>
                  <a:srgbClr val="0000CC"/>
                </a:solidFill>
                <a:latin typeface="Times New Roman" pitchFamily="18" charset="0"/>
                <a:ea typeface="楷体_GB2312" pitchFamily="49" charset="-122"/>
                <a:cs typeface="宋体" charset="-122"/>
              </a:rPr>
              <a:t>3</a:t>
            </a:r>
            <a:r>
              <a:rPr lang="zh-CN" altLang="en-US" sz="3200">
                <a:solidFill>
                  <a:srgbClr val="0000CC"/>
                </a:solidFill>
                <a:latin typeface="楷体_GB2312" pitchFamily="49" charset="-122"/>
                <a:ea typeface="楷体_GB2312" pitchFamily="49" charset="-122"/>
                <a:cs typeface="宋体" charset="-122"/>
              </a:rPr>
              <a:t>。</a:t>
            </a:r>
            <a:endParaRPr lang="zh-CN" altLang="en-US">
              <a:solidFill>
                <a:srgbClr val="0000CC"/>
              </a:solidFill>
              <a:latin typeface="Arial" charset="0"/>
              <a:ea typeface="楷体_GB2312" pitchFamily="49" charset="-122"/>
              <a:cs typeface="宋体" charset="-122"/>
            </a:endParaRPr>
          </a:p>
        </p:txBody>
      </p:sp>
      <p:sp>
        <p:nvSpPr>
          <p:cNvPr id="38" name="Line 28"/>
          <p:cNvSpPr>
            <a:spLocks noChangeShapeType="1"/>
          </p:cNvSpPr>
          <p:nvPr/>
        </p:nvSpPr>
        <p:spPr bwMode="auto">
          <a:xfrm>
            <a:off x="838200" y="3352800"/>
            <a:ext cx="609600" cy="3810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39" name="Oval 29"/>
          <p:cNvSpPr>
            <a:spLocks noChangeArrowheads="1"/>
          </p:cNvSpPr>
          <p:nvPr/>
        </p:nvSpPr>
        <p:spPr bwMode="auto">
          <a:xfrm>
            <a:off x="304800" y="3048000"/>
            <a:ext cx="533400" cy="609600"/>
          </a:xfrm>
          <a:prstGeom prst="ellipse">
            <a:avLst/>
          </a:prstGeom>
          <a:solidFill>
            <a:srgbClr val="FFCC99">
              <a:alpha val="50195"/>
            </a:srgbClr>
          </a:solidFill>
          <a:ln w="28575" cap="sq">
            <a:solidFill>
              <a:srgbClr val="993300"/>
            </a:solidFill>
            <a:round/>
            <a:headEnd type="none" w="sm" len="sm"/>
            <a:tailEnd type="none" w="sm" len="sm"/>
          </a:ln>
        </p:spPr>
        <p:txBody>
          <a:bodyPr wrap="none" anchor="ctr"/>
          <a:lstStyle/>
          <a:p>
            <a:pPr algn="ctr" fontAlgn="base">
              <a:spcBef>
                <a:spcPct val="0"/>
              </a:spcBef>
              <a:spcAft>
                <a:spcPct val="0"/>
              </a:spcAft>
            </a:pPr>
            <a:r>
              <a:rPr lang="en-US" altLang="zh-CN" sz="3200" b="1" dirty="0">
                <a:solidFill>
                  <a:srgbClr val="800000"/>
                </a:solidFill>
                <a:latin typeface="Times New Roman" pitchFamily="18" charset="0"/>
              </a:rPr>
              <a:t>w</a:t>
            </a:r>
            <a:r>
              <a:rPr lang="en-US" altLang="zh-CN" sz="3200" b="1" baseline="-25000" dirty="0">
                <a:solidFill>
                  <a:srgbClr val="800000"/>
                </a:solidFill>
                <a:latin typeface="Times New Roman" pitchFamily="18" charset="0"/>
              </a:rPr>
              <a:t>1</a:t>
            </a:r>
            <a:endParaRPr lang="zh-CN" altLang="zh-CN" dirty="0">
              <a:solidFill>
                <a:srgbClr val="000000"/>
              </a:solidFill>
              <a:latin typeface="Arial" charset="0"/>
            </a:endParaRPr>
          </a:p>
        </p:txBody>
      </p:sp>
      <p:sp>
        <p:nvSpPr>
          <p:cNvPr id="40" name="Line 30"/>
          <p:cNvSpPr>
            <a:spLocks noChangeShapeType="1"/>
          </p:cNvSpPr>
          <p:nvPr/>
        </p:nvSpPr>
        <p:spPr bwMode="auto">
          <a:xfrm flipH="1">
            <a:off x="1828800" y="3048000"/>
            <a:ext cx="228600" cy="5334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1" name="Line 31"/>
          <p:cNvSpPr>
            <a:spLocks noChangeShapeType="1"/>
          </p:cNvSpPr>
          <p:nvPr/>
        </p:nvSpPr>
        <p:spPr bwMode="auto">
          <a:xfrm>
            <a:off x="1828800" y="4267200"/>
            <a:ext cx="228600" cy="4572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2" name="Line 32"/>
          <p:cNvSpPr>
            <a:spLocks noChangeShapeType="1"/>
          </p:cNvSpPr>
          <p:nvPr/>
        </p:nvSpPr>
        <p:spPr bwMode="auto">
          <a:xfrm>
            <a:off x="533400" y="3657600"/>
            <a:ext cx="0" cy="6858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3" name="Line 33"/>
          <p:cNvSpPr>
            <a:spLocks noChangeShapeType="1"/>
          </p:cNvSpPr>
          <p:nvPr/>
        </p:nvSpPr>
        <p:spPr bwMode="auto">
          <a:xfrm>
            <a:off x="2514600" y="2819400"/>
            <a:ext cx="457200" cy="9144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4" name="Line 34"/>
          <p:cNvSpPr>
            <a:spLocks noChangeShapeType="1"/>
          </p:cNvSpPr>
          <p:nvPr/>
        </p:nvSpPr>
        <p:spPr bwMode="auto">
          <a:xfrm>
            <a:off x="2209800" y="5257800"/>
            <a:ext cx="381000" cy="6096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5" name="Line 35"/>
          <p:cNvSpPr>
            <a:spLocks noChangeShapeType="1"/>
          </p:cNvSpPr>
          <p:nvPr/>
        </p:nvSpPr>
        <p:spPr bwMode="auto">
          <a:xfrm>
            <a:off x="685800" y="4953000"/>
            <a:ext cx="381000" cy="5334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6" name="Line 36"/>
          <p:cNvSpPr>
            <a:spLocks noChangeShapeType="1"/>
          </p:cNvSpPr>
          <p:nvPr/>
        </p:nvSpPr>
        <p:spPr bwMode="auto">
          <a:xfrm>
            <a:off x="3200400" y="4267200"/>
            <a:ext cx="381000" cy="685800"/>
          </a:xfrm>
          <a:prstGeom prst="line">
            <a:avLst/>
          </a:prstGeom>
          <a:noFill/>
          <a:ln w="38100" cap="sq">
            <a:solidFill>
              <a:srgbClr val="CC0000"/>
            </a:solidFill>
            <a:round/>
            <a:headEnd type="none" w="sm" len="sm"/>
            <a:tailEnd type="none" w="sm" len="sm"/>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7" name="Oval 37"/>
          <p:cNvSpPr>
            <a:spLocks noChangeArrowheads="1"/>
          </p:cNvSpPr>
          <p:nvPr/>
        </p:nvSpPr>
        <p:spPr bwMode="auto">
          <a:xfrm>
            <a:off x="1371600" y="3581400"/>
            <a:ext cx="711200" cy="696913"/>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V</a:t>
            </a:r>
            <a:endParaRPr lang="zh-CN" altLang="zh-CN">
              <a:solidFill>
                <a:srgbClr val="000000"/>
              </a:solidFill>
              <a:latin typeface="Arial" charset="0"/>
            </a:endParaRPr>
          </a:p>
        </p:txBody>
      </p:sp>
      <p:sp>
        <p:nvSpPr>
          <p:cNvPr id="48" name="Oval 38"/>
          <p:cNvSpPr>
            <a:spLocks noChangeArrowheads="1"/>
          </p:cNvSpPr>
          <p:nvPr/>
        </p:nvSpPr>
        <p:spPr bwMode="auto">
          <a:xfrm>
            <a:off x="1981200" y="25146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w</a:t>
            </a:r>
            <a:r>
              <a:rPr lang="en-US" altLang="zh-CN" sz="3200" b="1" baseline="-25000">
                <a:solidFill>
                  <a:srgbClr val="800000"/>
                </a:solidFill>
                <a:latin typeface="Times New Roman" pitchFamily="18" charset="0"/>
              </a:rPr>
              <a:t>2</a:t>
            </a:r>
            <a:endParaRPr lang="zh-CN" altLang="zh-CN">
              <a:solidFill>
                <a:srgbClr val="000000"/>
              </a:solidFill>
              <a:latin typeface="Arial" charset="0"/>
            </a:endParaRPr>
          </a:p>
        </p:txBody>
      </p:sp>
      <p:sp>
        <p:nvSpPr>
          <p:cNvPr id="49" name="Oval 39"/>
          <p:cNvSpPr>
            <a:spLocks noChangeArrowheads="1"/>
          </p:cNvSpPr>
          <p:nvPr/>
        </p:nvSpPr>
        <p:spPr bwMode="auto">
          <a:xfrm>
            <a:off x="304800" y="43434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4617B"/>
                </a:solidFill>
                <a:latin typeface="Times New Roman" pitchFamily="18" charset="0"/>
              </a:rPr>
              <a:t>w</a:t>
            </a:r>
            <a:r>
              <a:rPr lang="en-US" altLang="zh-CN" sz="3200" b="1" baseline="-25000">
                <a:solidFill>
                  <a:srgbClr val="04617B"/>
                </a:solidFill>
                <a:latin typeface="Times New Roman" pitchFamily="18" charset="0"/>
              </a:rPr>
              <a:t>7</a:t>
            </a:r>
            <a:endParaRPr lang="zh-CN" altLang="zh-CN">
              <a:solidFill>
                <a:srgbClr val="000000"/>
              </a:solidFill>
              <a:latin typeface="Arial" charset="0"/>
            </a:endParaRPr>
          </a:p>
        </p:txBody>
      </p:sp>
      <p:sp>
        <p:nvSpPr>
          <p:cNvPr id="50" name="Oval 40"/>
          <p:cNvSpPr>
            <a:spLocks noChangeArrowheads="1"/>
          </p:cNvSpPr>
          <p:nvPr/>
        </p:nvSpPr>
        <p:spPr bwMode="auto">
          <a:xfrm>
            <a:off x="990600" y="54102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00082"/>
                </a:solidFill>
                <a:latin typeface="Times New Roman" pitchFamily="18" charset="0"/>
              </a:rPr>
              <a:t>w</a:t>
            </a:r>
            <a:r>
              <a:rPr lang="en-US" altLang="zh-CN" sz="3200" b="1" baseline="-25000">
                <a:solidFill>
                  <a:srgbClr val="000082"/>
                </a:solidFill>
                <a:latin typeface="Times New Roman" pitchFamily="18" charset="0"/>
              </a:rPr>
              <a:t>6</a:t>
            </a:r>
            <a:endParaRPr lang="zh-CN" altLang="zh-CN">
              <a:solidFill>
                <a:srgbClr val="000000"/>
              </a:solidFill>
              <a:latin typeface="Arial" charset="0"/>
            </a:endParaRPr>
          </a:p>
        </p:txBody>
      </p:sp>
      <p:sp>
        <p:nvSpPr>
          <p:cNvPr id="51" name="Oval 41"/>
          <p:cNvSpPr>
            <a:spLocks noChangeArrowheads="1"/>
          </p:cNvSpPr>
          <p:nvPr/>
        </p:nvSpPr>
        <p:spPr bwMode="auto">
          <a:xfrm>
            <a:off x="2743200" y="37338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4617B"/>
                </a:solidFill>
                <a:latin typeface="Times New Roman" pitchFamily="18" charset="0"/>
              </a:rPr>
              <a:t>w</a:t>
            </a:r>
            <a:r>
              <a:rPr lang="en-US" altLang="zh-CN" sz="3200" b="1" baseline="-25000">
                <a:solidFill>
                  <a:srgbClr val="04617B"/>
                </a:solidFill>
                <a:latin typeface="Times New Roman" pitchFamily="18" charset="0"/>
              </a:rPr>
              <a:t>3</a:t>
            </a:r>
            <a:endParaRPr lang="zh-CN" altLang="zh-CN">
              <a:solidFill>
                <a:srgbClr val="000000"/>
              </a:solidFill>
              <a:latin typeface="Arial" charset="0"/>
            </a:endParaRPr>
          </a:p>
        </p:txBody>
      </p:sp>
      <p:sp>
        <p:nvSpPr>
          <p:cNvPr id="52" name="Oval 42"/>
          <p:cNvSpPr>
            <a:spLocks noChangeArrowheads="1"/>
          </p:cNvSpPr>
          <p:nvPr/>
        </p:nvSpPr>
        <p:spPr bwMode="auto">
          <a:xfrm>
            <a:off x="1905000" y="46482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800000"/>
                </a:solidFill>
                <a:latin typeface="Times New Roman" pitchFamily="18" charset="0"/>
              </a:rPr>
              <a:t>w</a:t>
            </a:r>
            <a:r>
              <a:rPr lang="en-US" altLang="zh-CN" sz="3200" b="1" baseline="-25000">
                <a:solidFill>
                  <a:srgbClr val="800000"/>
                </a:solidFill>
                <a:latin typeface="Times New Roman" pitchFamily="18" charset="0"/>
              </a:rPr>
              <a:t>8</a:t>
            </a:r>
            <a:endParaRPr lang="zh-CN" altLang="zh-CN">
              <a:solidFill>
                <a:srgbClr val="000000"/>
              </a:solidFill>
              <a:latin typeface="Arial" charset="0"/>
            </a:endParaRPr>
          </a:p>
        </p:txBody>
      </p:sp>
      <p:sp>
        <p:nvSpPr>
          <p:cNvPr id="53" name="Oval 43"/>
          <p:cNvSpPr>
            <a:spLocks noChangeArrowheads="1"/>
          </p:cNvSpPr>
          <p:nvPr/>
        </p:nvSpPr>
        <p:spPr bwMode="auto">
          <a:xfrm>
            <a:off x="2438400" y="58674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4617B"/>
                </a:solidFill>
                <a:latin typeface="Times New Roman" pitchFamily="18" charset="0"/>
              </a:rPr>
              <a:t>w</a:t>
            </a:r>
            <a:r>
              <a:rPr lang="en-US" altLang="zh-CN" sz="3200" b="1" baseline="-25000">
                <a:solidFill>
                  <a:srgbClr val="04617B"/>
                </a:solidFill>
                <a:latin typeface="Times New Roman" pitchFamily="18" charset="0"/>
              </a:rPr>
              <a:t>5</a:t>
            </a:r>
            <a:endParaRPr lang="zh-CN" altLang="zh-CN">
              <a:solidFill>
                <a:srgbClr val="000000"/>
              </a:solidFill>
              <a:latin typeface="Arial" charset="0"/>
            </a:endParaRPr>
          </a:p>
        </p:txBody>
      </p:sp>
      <p:sp>
        <p:nvSpPr>
          <p:cNvPr id="54" name="Oval 44"/>
          <p:cNvSpPr>
            <a:spLocks noChangeArrowheads="1"/>
          </p:cNvSpPr>
          <p:nvPr/>
        </p:nvSpPr>
        <p:spPr bwMode="auto">
          <a:xfrm>
            <a:off x="3352800" y="4953000"/>
            <a:ext cx="533400" cy="609600"/>
          </a:xfrm>
          <a:prstGeom prst="ellipse">
            <a:avLst/>
          </a:prstGeom>
          <a:solidFill>
            <a:srgbClr val="FFCC99">
              <a:alpha val="50195"/>
            </a:srgbClr>
          </a:solidFill>
          <a:ln w="28575" cap="sq">
            <a:solidFill>
              <a:srgbClr val="800000"/>
            </a:solidFill>
            <a:round/>
            <a:headEnd type="none" w="sm" len="sm"/>
            <a:tailEnd type="none" w="sm" len="sm"/>
          </a:ln>
        </p:spPr>
        <p:txBody>
          <a:bodyPr wrap="none" anchor="ctr"/>
          <a:lstStyle/>
          <a:p>
            <a:pPr algn="ctr" fontAlgn="base">
              <a:spcBef>
                <a:spcPct val="0"/>
              </a:spcBef>
              <a:spcAft>
                <a:spcPct val="0"/>
              </a:spcAft>
            </a:pPr>
            <a:r>
              <a:rPr lang="en-US" altLang="zh-CN" sz="3200" b="1">
                <a:solidFill>
                  <a:srgbClr val="000082"/>
                </a:solidFill>
                <a:latin typeface="Times New Roman" pitchFamily="18" charset="0"/>
              </a:rPr>
              <a:t>w</a:t>
            </a:r>
            <a:r>
              <a:rPr lang="en-US" altLang="zh-CN" sz="3200" b="1" baseline="-25000">
                <a:solidFill>
                  <a:srgbClr val="000082"/>
                </a:solidFill>
                <a:latin typeface="Times New Roman" pitchFamily="18" charset="0"/>
              </a:rPr>
              <a:t>4</a:t>
            </a:r>
            <a:endParaRPr lang="zh-CN" altLang="zh-CN">
              <a:solidFill>
                <a:srgbClr val="000000"/>
              </a:solidFill>
              <a:latin typeface="Arial" charset="0"/>
            </a:endParaRPr>
          </a:p>
        </p:txBody>
      </p:sp>
    </p:spTree>
    <p:extLst>
      <p:ext uri="{BB962C8B-B14F-4D97-AF65-F5344CB8AC3E}">
        <p14:creationId xmlns:p14="http://schemas.microsoft.com/office/powerpoint/2010/main" val="401780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143000"/>
            <a:ext cx="8229600" cy="5105400"/>
          </a:xfrm>
        </p:spPr>
        <p:txBody>
          <a:bodyPr>
            <a:normAutofit/>
          </a:bodyPr>
          <a:lstStyle/>
          <a:p>
            <a:pPr lvl="0" fontAlgn="base">
              <a:lnSpc>
                <a:spcPct val="150000"/>
              </a:lnSpc>
              <a:spcBef>
                <a:spcPct val="5000"/>
              </a:spcBef>
              <a:spcAft>
                <a:spcPct val="5000"/>
              </a:spcAft>
            </a:pPr>
            <a:r>
              <a:rPr kumimoji="1" lang="zh-CN" altLang="en-US" sz="2800" b="1" dirty="0">
                <a:latin typeface="Arial" charset="0"/>
                <a:ea typeface="宋体" charset="-122"/>
              </a:rPr>
              <a:t>广度优先搜索的思想</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FF7CEF72-221D-49B3-BF65-97B9D0D8DAA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bwMode="auto">
          <a:xfrm>
            <a:off x="685800" y="1966913"/>
            <a:ext cx="7772400" cy="3900487"/>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algn="just">
              <a:lnSpc>
                <a:spcPct val="150000"/>
              </a:lnSpc>
              <a:buClr>
                <a:srgbClr val="003300"/>
              </a:buClr>
              <a:buSzPct val="96000"/>
              <a:buFont typeface="Wingdings" pitchFamily="2" charset="2"/>
              <a:buChar char="Ø"/>
              <a:defRPr/>
            </a:pPr>
            <a:r>
              <a:rPr lang="zh-CN" altLang="en-US" b="1" kern="0" dirty="0">
                <a:solidFill>
                  <a:srgbClr val="000000"/>
                </a:solidFill>
                <a:effectLst>
                  <a:outerShdw blurRad="38100" dist="38100" dir="2700000" algn="tl">
                    <a:srgbClr val="FFFFFF"/>
                  </a:outerShdw>
                </a:effectLst>
                <a:latin typeface="Constantia"/>
              </a:rPr>
              <a:t>为了实现逐层访问，算法中使用一个</a:t>
            </a:r>
            <a:r>
              <a:rPr lang="zh-CN" altLang="en-US" b="1" kern="0" dirty="0">
                <a:solidFill>
                  <a:srgbClr val="FF0000"/>
                </a:solidFill>
                <a:effectLst>
                  <a:outerShdw blurRad="38100" dist="38100" dir="2700000" algn="tl">
                    <a:srgbClr val="FFFFFF"/>
                  </a:outerShdw>
                </a:effectLst>
                <a:latin typeface="Constantia"/>
              </a:rPr>
              <a:t>队列</a:t>
            </a:r>
            <a:r>
              <a:rPr lang="zh-CN" altLang="en-US" b="1" kern="0" dirty="0">
                <a:solidFill>
                  <a:srgbClr val="000000"/>
                </a:solidFill>
                <a:effectLst>
                  <a:outerShdw blurRad="38100" dist="38100" dir="2700000" algn="tl">
                    <a:srgbClr val="FFFFFF"/>
                  </a:outerShdw>
                </a:effectLst>
                <a:latin typeface="Constantia"/>
              </a:rPr>
              <a:t>，以记忆正在访问的这一层和上一层的顶点，以便于向下一层访问。</a:t>
            </a:r>
          </a:p>
          <a:p>
            <a:pPr algn="just">
              <a:lnSpc>
                <a:spcPct val="120000"/>
              </a:lnSpc>
              <a:buClr>
                <a:srgbClr val="003300"/>
              </a:buClr>
              <a:buSzPct val="96000"/>
              <a:buFont typeface="Wingdings" pitchFamily="2" charset="2"/>
              <a:buChar char="Ø"/>
              <a:defRPr/>
            </a:pPr>
            <a:r>
              <a:rPr lang="zh-CN" altLang="en-US" b="1" kern="0" dirty="0">
                <a:solidFill>
                  <a:srgbClr val="000000"/>
                </a:solidFill>
                <a:effectLst>
                  <a:outerShdw blurRad="38100" dist="38100" dir="2700000" algn="tl">
                    <a:srgbClr val="FFFFFF"/>
                  </a:outerShdw>
                </a:effectLst>
                <a:latin typeface="Constantia"/>
              </a:rPr>
              <a:t>与深度优先搜索过程一样，为避免重复访问，需要一个辅助数组 </a:t>
            </a:r>
            <a:r>
              <a:rPr lang="en-US" altLang="zh-CN" b="1" i="1" kern="0" dirty="0">
                <a:solidFill>
                  <a:srgbClr val="FF3300"/>
                </a:solidFill>
                <a:effectLst>
                  <a:outerShdw blurRad="38100" dist="38100" dir="2700000" algn="tl">
                    <a:srgbClr val="000000"/>
                  </a:outerShdw>
                </a:effectLst>
                <a:latin typeface="Constantia"/>
              </a:rPr>
              <a:t>visited</a:t>
            </a:r>
            <a:r>
              <a:rPr lang="en-US" altLang="zh-CN" b="1" kern="0" dirty="0">
                <a:solidFill>
                  <a:srgbClr val="FF3300"/>
                </a:solidFill>
                <a:effectLst>
                  <a:outerShdw blurRad="38100" dist="38100" dir="2700000" algn="tl">
                    <a:srgbClr val="000000"/>
                  </a:outerShdw>
                </a:effectLst>
                <a:latin typeface="Constantia"/>
              </a:rPr>
              <a:t> [ ]</a:t>
            </a:r>
            <a:r>
              <a:rPr lang="zh-CN" altLang="en-US" b="1" kern="0" dirty="0">
                <a:solidFill>
                  <a:srgbClr val="000000"/>
                </a:solidFill>
                <a:effectLst>
                  <a:outerShdw blurRad="38100" dist="38100" dir="2700000" algn="tl">
                    <a:srgbClr val="FFFFFF"/>
                  </a:outerShdw>
                </a:effectLst>
                <a:latin typeface="Constantia"/>
              </a:rPr>
              <a:t>，给被访问过的顶点加标记。</a:t>
            </a:r>
            <a:endParaRPr lang="en-US" altLang="zh-CN" kern="0" dirty="0">
              <a:solidFill>
                <a:srgbClr val="000000"/>
              </a:solidFill>
              <a:latin typeface="Constantia"/>
            </a:endParaRPr>
          </a:p>
        </p:txBody>
      </p:sp>
    </p:spTree>
    <p:extLst>
      <p:ext uri="{BB962C8B-B14F-4D97-AF65-F5344CB8AC3E}">
        <p14:creationId xmlns:p14="http://schemas.microsoft.com/office/powerpoint/2010/main" val="401820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40CFB185-22AB-4D2D-B606-6F1BCEA3B6C9}"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2"/>
          <p:cNvGrpSpPr>
            <a:grpSpLocks/>
          </p:cNvGrpSpPr>
          <p:nvPr/>
        </p:nvGrpSpPr>
        <p:grpSpPr bwMode="auto">
          <a:xfrm>
            <a:off x="228600" y="4141787"/>
            <a:ext cx="4419600" cy="990600"/>
            <a:chOff x="144" y="2496"/>
            <a:chExt cx="2784" cy="624"/>
          </a:xfrm>
        </p:grpSpPr>
        <p:grpSp>
          <p:nvGrpSpPr>
            <p:cNvPr id="14" name="Group 3"/>
            <p:cNvGrpSpPr>
              <a:grpSpLocks/>
            </p:cNvGrpSpPr>
            <p:nvPr/>
          </p:nvGrpSpPr>
          <p:grpSpPr bwMode="auto">
            <a:xfrm>
              <a:off x="144" y="2832"/>
              <a:ext cx="2784" cy="288"/>
              <a:chOff x="480" y="1200"/>
              <a:chExt cx="2688" cy="243"/>
            </a:xfrm>
          </p:grpSpPr>
          <p:sp>
            <p:nvSpPr>
              <p:cNvPr id="16" name="Rectangle 4"/>
              <p:cNvSpPr>
                <a:spLocks noChangeArrowheads="1"/>
              </p:cNvSpPr>
              <p:nvPr/>
            </p:nvSpPr>
            <p:spPr bwMode="auto">
              <a:xfrm>
                <a:off x="480" y="1200"/>
                <a:ext cx="2688" cy="240"/>
              </a:xfrm>
              <a:prstGeom prst="rect">
                <a:avLst/>
              </a:prstGeom>
              <a:solidFill>
                <a:srgbClr val="99CC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 name="Line 5"/>
              <p:cNvSpPr>
                <a:spLocks noChangeShapeType="1"/>
              </p:cNvSpPr>
              <p:nvPr/>
            </p:nvSpPr>
            <p:spPr bwMode="auto">
              <a:xfrm>
                <a:off x="816"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6"/>
              <p:cNvSpPr>
                <a:spLocks noChangeShapeType="1"/>
              </p:cNvSpPr>
              <p:nvPr/>
            </p:nvSpPr>
            <p:spPr bwMode="auto">
              <a:xfrm>
                <a:off x="1152"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7"/>
              <p:cNvSpPr>
                <a:spLocks noChangeShapeType="1"/>
              </p:cNvSpPr>
              <p:nvPr/>
            </p:nvSpPr>
            <p:spPr bwMode="auto">
              <a:xfrm>
                <a:off x="1488" y="1203"/>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Line 8"/>
              <p:cNvSpPr>
                <a:spLocks noChangeShapeType="1"/>
              </p:cNvSpPr>
              <p:nvPr/>
            </p:nvSpPr>
            <p:spPr bwMode="auto">
              <a:xfrm>
                <a:off x="1824"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9"/>
              <p:cNvSpPr>
                <a:spLocks noChangeShapeType="1"/>
              </p:cNvSpPr>
              <p:nvPr/>
            </p:nvSpPr>
            <p:spPr bwMode="auto">
              <a:xfrm>
                <a:off x="2160"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Line 10"/>
              <p:cNvSpPr>
                <a:spLocks noChangeShapeType="1"/>
              </p:cNvSpPr>
              <p:nvPr/>
            </p:nvSpPr>
            <p:spPr bwMode="auto">
              <a:xfrm>
                <a:off x="2496"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Line 11"/>
              <p:cNvSpPr>
                <a:spLocks noChangeShapeType="1"/>
              </p:cNvSpPr>
              <p:nvPr/>
            </p:nvSpPr>
            <p:spPr bwMode="auto">
              <a:xfrm>
                <a:off x="2832" y="1200"/>
                <a:ext cx="0" cy="240"/>
              </a:xfrm>
              <a:prstGeom prst="line">
                <a:avLst/>
              </a:prstGeom>
              <a:noFill/>
              <a:ln w="19050">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sp>
          <p:nvSpPr>
            <p:cNvPr id="15" name="Text Box 12"/>
            <p:cNvSpPr txBox="1">
              <a:spLocks noChangeArrowheads="1"/>
            </p:cNvSpPr>
            <p:nvPr/>
          </p:nvSpPr>
          <p:spPr bwMode="auto">
            <a:xfrm>
              <a:off x="192" y="2496"/>
              <a:ext cx="480" cy="28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9900"/>
                  </a:solidFill>
                  <a:effectLst/>
                  <a:uLnTx/>
                  <a:uFillTx/>
                  <a:latin typeface="Times New Roman" pitchFamily="18" charset="0"/>
                </a:rPr>
                <a:t>Q</a:t>
              </a:r>
            </a:p>
          </p:txBody>
        </p:sp>
      </p:grpSp>
      <p:sp>
        <p:nvSpPr>
          <p:cNvPr id="24" name="Text Box 14"/>
          <p:cNvSpPr txBox="1">
            <a:spLocks noChangeArrowheads="1"/>
          </p:cNvSpPr>
          <p:nvPr/>
        </p:nvSpPr>
        <p:spPr bwMode="auto">
          <a:xfrm>
            <a:off x="3048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V0</a:t>
            </a:r>
          </a:p>
        </p:txBody>
      </p:sp>
      <p:sp>
        <p:nvSpPr>
          <p:cNvPr id="25" name="Rectangle 15"/>
          <p:cNvSpPr>
            <a:spLocks noChangeArrowheads="1"/>
          </p:cNvSpPr>
          <p:nvPr/>
        </p:nvSpPr>
        <p:spPr bwMode="auto">
          <a:xfrm>
            <a:off x="3048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Text Box 16"/>
          <p:cNvSpPr txBox="1">
            <a:spLocks noChangeArrowheads="1"/>
          </p:cNvSpPr>
          <p:nvPr/>
        </p:nvSpPr>
        <p:spPr bwMode="auto">
          <a:xfrm>
            <a:off x="8382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V1</a:t>
            </a:r>
          </a:p>
        </p:txBody>
      </p:sp>
      <p:sp>
        <p:nvSpPr>
          <p:cNvPr id="27" name="Text Box 17"/>
          <p:cNvSpPr txBox="1">
            <a:spLocks noChangeArrowheads="1"/>
          </p:cNvSpPr>
          <p:nvPr/>
        </p:nvSpPr>
        <p:spPr bwMode="auto">
          <a:xfrm>
            <a:off x="13716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V2</a:t>
            </a:r>
          </a:p>
        </p:txBody>
      </p:sp>
      <p:sp>
        <p:nvSpPr>
          <p:cNvPr id="28" name="Text Box 18"/>
          <p:cNvSpPr txBox="1">
            <a:spLocks noChangeArrowheads="1"/>
          </p:cNvSpPr>
          <p:nvPr/>
        </p:nvSpPr>
        <p:spPr bwMode="auto">
          <a:xfrm>
            <a:off x="19050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V3</a:t>
            </a:r>
          </a:p>
        </p:txBody>
      </p:sp>
      <p:sp>
        <p:nvSpPr>
          <p:cNvPr id="29" name="Text Box 19"/>
          <p:cNvSpPr txBox="1">
            <a:spLocks noChangeArrowheads="1"/>
          </p:cNvSpPr>
          <p:nvPr/>
        </p:nvSpPr>
        <p:spPr bwMode="auto">
          <a:xfrm>
            <a:off x="2478088"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V4</a:t>
            </a:r>
          </a:p>
        </p:txBody>
      </p:sp>
      <p:sp>
        <p:nvSpPr>
          <p:cNvPr id="30" name="Text Box 20"/>
          <p:cNvSpPr txBox="1">
            <a:spLocks noChangeArrowheads="1"/>
          </p:cNvSpPr>
          <p:nvPr/>
        </p:nvSpPr>
        <p:spPr bwMode="auto">
          <a:xfrm>
            <a:off x="30480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V5</a:t>
            </a:r>
          </a:p>
        </p:txBody>
      </p:sp>
      <p:sp>
        <p:nvSpPr>
          <p:cNvPr id="31" name="Text Box 21"/>
          <p:cNvSpPr txBox="1">
            <a:spLocks noChangeArrowheads="1"/>
          </p:cNvSpPr>
          <p:nvPr/>
        </p:nvSpPr>
        <p:spPr bwMode="auto">
          <a:xfrm>
            <a:off x="35814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V6</a:t>
            </a:r>
          </a:p>
        </p:txBody>
      </p:sp>
      <p:sp>
        <p:nvSpPr>
          <p:cNvPr id="32" name="Text Box 22"/>
          <p:cNvSpPr txBox="1">
            <a:spLocks noChangeArrowheads="1"/>
          </p:cNvSpPr>
          <p:nvPr/>
        </p:nvSpPr>
        <p:spPr bwMode="auto">
          <a:xfrm>
            <a:off x="4191000" y="4675187"/>
            <a:ext cx="457200" cy="396875"/>
          </a:xfrm>
          <a:prstGeom prst="rect">
            <a:avLst/>
          </a:prstGeom>
          <a:solidFill>
            <a:srgbClr val="99CCFF"/>
          </a:solid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V7</a:t>
            </a:r>
          </a:p>
        </p:txBody>
      </p:sp>
      <p:sp>
        <p:nvSpPr>
          <p:cNvPr id="33" name="Text Box 23"/>
          <p:cNvSpPr txBox="1">
            <a:spLocks noChangeArrowheads="1"/>
          </p:cNvSpPr>
          <p:nvPr/>
        </p:nvSpPr>
        <p:spPr bwMode="auto">
          <a:xfrm>
            <a:off x="8382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V1</a:t>
            </a:r>
          </a:p>
        </p:txBody>
      </p:sp>
      <p:sp>
        <p:nvSpPr>
          <p:cNvPr id="34" name="Text Box 24"/>
          <p:cNvSpPr txBox="1">
            <a:spLocks noChangeArrowheads="1"/>
          </p:cNvSpPr>
          <p:nvPr/>
        </p:nvSpPr>
        <p:spPr bwMode="auto">
          <a:xfrm>
            <a:off x="13716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V2</a:t>
            </a:r>
          </a:p>
        </p:txBody>
      </p:sp>
      <p:sp>
        <p:nvSpPr>
          <p:cNvPr id="35" name="Text Box 25"/>
          <p:cNvSpPr txBox="1">
            <a:spLocks noChangeArrowheads="1"/>
          </p:cNvSpPr>
          <p:nvPr/>
        </p:nvSpPr>
        <p:spPr bwMode="auto">
          <a:xfrm>
            <a:off x="19050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V3</a:t>
            </a:r>
          </a:p>
        </p:txBody>
      </p:sp>
      <p:sp>
        <p:nvSpPr>
          <p:cNvPr id="36" name="Text Box 26"/>
          <p:cNvSpPr txBox="1">
            <a:spLocks noChangeArrowheads="1"/>
          </p:cNvSpPr>
          <p:nvPr/>
        </p:nvSpPr>
        <p:spPr bwMode="auto">
          <a:xfrm>
            <a:off x="3048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V0</a:t>
            </a:r>
          </a:p>
        </p:txBody>
      </p:sp>
      <p:sp>
        <p:nvSpPr>
          <p:cNvPr id="37" name="Text Box 27"/>
          <p:cNvSpPr txBox="1">
            <a:spLocks noChangeArrowheads="1"/>
          </p:cNvSpPr>
          <p:nvPr/>
        </p:nvSpPr>
        <p:spPr bwMode="auto">
          <a:xfrm>
            <a:off x="25146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V4</a:t>
            </a:r>
          </a:p>
        </p:txBody>
      </p:sp>
      <p:sp>
        <p:nvSpPr>
          <p:cNvPr id="38" name="Text Box 28"/>
          <p:cNvSpPr txBox="1">
            <a:spLocks noChangeArrowheads="1"/>
          </p:cNvSpPr>
          <p:nvPr/>
        </p:nvSpPr>
        <p:spPr bwMode="auto">
          <a:xfrm>
            <a:off x="31242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V5</a:t>
            </a:r>
          </a:p>
        </p:txBody>
      </p:sp>
      <p:sp>
        <p:nvSpPr>
          <p:cNvPr id="39" name="Text Box 29"/>
          <p:cNvSpPr txBox="1">
            <a:spLocks noChangeArrowheads="1"/>
          </p:cNvSpPr>
          <p:nvPr/>
        </p:nvSpPr>
        <p:spPr bwMode="auto">
          <a:xfrm>
            <a:off x="36576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V6</a:t>
            </a:r>
          </a:p>
        </p:txBody>
      </p:sp>
      <p:sp>
        <p:nvSpPr>
          <p:cNvPr id="40" name="Text Box 30"/>
          <p:cNvSpPr txBox="1">
            <a:spLocks noChangeArrowheads="1"/>
          </p:cNvSpPr>
          <p:nvPr/>
        </p:nvSpPr>
        <p:spPr bwMode="auto">
          <a:xfrm>
            <a:off x="4191000" y="5284787"/>
            <a:ext cx="4572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000000"/>
                </a:solidFill>
                <a:latin typeface="黑体" pitchFamily="2" charset="-122"/>
                <a:ea typeface="黑体" pitchFamily="2" charset="-122"/>
              </a:rPr>
              <a:t>V7</a:t>
            </a:r>
          </a:p>
        </p:txBody>
      </p:sp>
      <p:sp>
        <p:nvSpPr>
          <p:cNvPr id="41" name="Rectangle 31"/>
          <p:cNvSpPr>
            <a:spLocks noChangeArrowheads="1"/>
          </p:cNvSpPr>
          <p:nvPr/>
        </p:nvSpPr>
        <p:spPr bwMode="auto">
          <a:xfrm>
            <a:off x="8382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2" name="Rectangle 32"/>
          <p:cNvSpPr>
            <a:spLocks noChangeArrowheads="1"/>
          </p:cNvSpPr>
          <p:nvPr/>
        </p:nvSpPr>
        <p:spPr bwMode="auto">
          <a:xfrm>
            <a:off x="13716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3" name="Rectangle 33"/>
          <p:cNvSpPr>
            <a:spLocks noChangeArrowheads="1"/>
          </p:cNvSpPr>
          <p:nvPr/>
        </p:nvSpPr>
        <p:spPr bwMode="auto">
          <a:xfrm>
            <a:off x="25146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4" name="Rectangle 34"/>
          <p:cNvSpPr>
            <a:spLocks noChangeArrowheads="1"/>
          </p:cNvSpPr>
          <p:nvPr/>
        </p:nvSpPr>
        <p:spPr bwMode="auto">
          <a:xfrm>
            <a:off x="19050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5" name="Rectangle 35"/>
          <p:cNvSpPr>
            <a:spLocks noChangeArrowheads="1"/>
          </p:cNvSpPr>
          <p:nvPr/>
        </p:nvSpPr>
        <p:spPr bwMode="auto">
          <a:xfrm>
            <a:off x="30480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6" name="Rectangle 36"/>
          <p:cNvSpPr>
            <a:spLocks noChangeArrowheads="1"/>
          </p:cNvSpPr>
          <p:nvPr/>
        </p:nvSpPr>
        <p:spPr bwMode="auto">
          <a:xfrm>
            <a:off x="35814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47" name="Rectangle 37"/>
          <p:cNvSpPr>
            <a:spLocks noChangeArrowheads="1"/>
          </p:cNvSpPr>
          <p:nvPr/>
        </p:nvSpPr>
        <p:spPr bwMode="auto">
          <a:xfrm>
            <a:off x="4191000" y="4675187"/>
            <a:ext cx="457200" cy="381000"/>
          </a:xfrm>
          <a:prstGeom prst="rect">
            <a:avLst/>
          </a:prstGeom>
          <a:solidFill>
            <a:srgbClr val="99CCFF"/>
          </a:solidFill>
          <a:ln w="9525">
            <a:noFill/>
            <a:miter lim="800000"/>
            <a:headEnd/>
            <a:tailEnd/>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grpSp>
        <p:nvGrpSpPr>
          <p:cNvPr id="48" name="Group 38"/>
          <p:cNvGrpSpPr>
            <a:grpSpLocks/>
          </p:cNvGrpSpPr>
          <p:nvPr/>
        </p:nvGrpSpPr>
        <p:grpSpPr bwMode="auto">
          <a:xfrm>
            <a:off x="4838700" y="3913187"/>
            <a:ext cx="4305300" cy="2143125"/>
            <a:chOff x="240" y="2736"/>
            <a:chExt cx="2712" cy="1350"/>
          </a:xfrm>
        </p:grpSpPr>
        <p:grpSp>
          <p:nvGrpSpPr>
            <p:cNvPr id="49" name="Group 39"/>
            <p:cNvGrpSpPr>
              <a:grpSpLocks/>
            </p:cNvGrpSpPr>
            <p:nvPr/>
          </p:nvGrpSpPr>
          <p:grpSpPr bwMode="auto">
            <a:xfrm>
              <a:off x="1392" y="2736"/>
              <a:ext cx="408" cy="294"/>
              <a:chOff x="2928" y="3312"/>
              <a:chExt cx="408" cy="294"/>
            </a:xfrm>
          </p:grpSpPr>
          <p:sp>
            <p:nvSpPr>
              <p:cNvPr id="81" name="Oval 40"/>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2" name="Text Box 41"/>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grpSp>
          <p:nvGrpSpPr>
            <p:cNvPr id="50" name="Group 42"/>
            <p:cNvGrpSpPr>
              <a:grpSpLocks/>
            </p:cNvGrpSpPr>
            <p:nvPr/>
          </p:nvGrpSpPr>
          <p:grpSpPr bwMode="auto">
            <a:xfrm>
              <a:off x="465" y="2891"/>
              <a:ext cx="2218" cy="1028"/>
              <a:chOff x="465" y="2891"/>
              <a:chExt cx="2218" cy="1028"/>
            </a:xfrm>
          </p:grpSpPr>
          <p:sp>
            <p:nvSpPr>
              <p:cNvPr id="72" name="Line 43"/>
              <p:cNvSpPr>
                <a:spLocks noChangeShapeType="1"/>
              </p:cNvSpPr>
              <p:nvPr/>
            </p:nvSpPr>
            <p:spPr bwMode="auto">
              <a:xfrm flipV="1">
                <a:off x="465" y="3265"/>
                <a:ext cx="304" cy="218"/>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3" name="Line 44"/>
              <p:cNvSpPr>
                <a:spLocks noChangeShapeType="1"/>
              </p:cNvSpPr>
              <p:nvPr/>
            </p:nvSpPr>
            <p:spPr bwMode="auto">
              <a:xfrm flipV="1">
                <a:off x="989" y="2891"/>
                <a:ext cx="448" cy="23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4" name="Line 45"/>
              <p:cNvSpPr>
                <a:spLocks noChangeShapeType="1"/>
              </p:cNvSpPr>
              <p:nvPr/>
            </p:nvSpPr>
            <p:spPr bwMode="auto">
              <a:xfrm>
                <a:off x="1012" y="3265"/>
                <a:ext cx="303" cy="218"/>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5" name="Line 46"/>
              <p:cNvSpPr>
                <a:spLocks noChangeShapeType="1"/>
              </p:cNvSpPr>
              <p:nvPr/>
            </p:nvSpPr>
            <p:spPr bwMode="auto">
              <a:xfrm>
                <a:off x="1741" y="2891"/>
                <a:ext cx="516" cy="249"/>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6" name="Line 47"/>
              <p:cNvSpPr>
                <a:spLocks noChangeShapeType="1"/>
              </p:cNvSpPr>
              <p:nvPr/>
            </p:nvSpPr>
            <p:spPr bwMode="auto">
              <a:xfrm>
                <a:off x="2471" y="3296"/>
                <a:ext cx="212" cy="155"/>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7" name="Line 48"/>
              <p:cNvSpPr>
                <a:spLocks noChangeShapeType="1"/>
              </p:cNvSpPr>
              <p:nvPr/>
            </p:nvSpPr>
            <p:spPr bwMode="auto">
              <a:xfrm flipV="1">
                <a:off x="2106" y="3296"/>
                <a:ext cx="182" cy="187"/>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8" name="Line 49"/>
              <p:cNvSpPr>
                <a:spLocks noChangeShapeType="1"/>
              </p:cNvSpPr>
              <p:nvPr/>
            </p:nvSpPr>
            <p:spPr bwMode="auto">
              <a:xfrm flipV="1">
                <a:off x="2167" y="3576"/>
                <a:ext cx="411" cy="0"/>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9" name="Line 50"/>
              <p:cNvSpPr>
                <a:spLocks noChangeShapeType="1"/>
              </p:cNvSpPr>
              <p:nvPr/>
            </p:nvSpPr>
            <p:spPr bwMode="auto">
              <a:xfrm flipV="1">
                <a:off x="1012" y="3670"/>
                <a:ext cx="334" cy="249"/>
              </a:xfrm>
              <a:prstGeom prst="line">
                <a:avLst/>
              </a:prstGeom>
              <a:noFill/>
              <a:ln w="38100">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80" name="Line 51"/>
              <p:cNvSpPr>
                <a:spLocks noChangeShapeType="1"/>
              </p:cNvSpPr>
              <p:nvPr/>
            </p:nvSpPr>
            <p:spPr bwMode="auto">
              <a:xfrm>
                <a:off x="528" y="3744"/>
                <a:ext cx="240" cy="144"/>
              </a:xfrm>
              <a:prstGeom prst="line">
                <a:avLst/>
              </a:prstGeom>
              <a:noFill/>
              <a:ln w="38100" cap="rnd">
                <a:solidFill>
                  <a:srgbClr val="FF66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pSp>
        <p:grpSp>
          <p:nvGrpSpPr>
            <p:cNvPr id="51" name="Group 52"/>
            <p:cNvGrpSpPr>
              <a:grpSpLocks/>
            </p:cNvGrpSpPr>
            <p:nvPr/>
          </p:nvGrpSpPr>
          <p:grpSpPr bwMode="auto">
            <a:xfrm>
              <a:off x="720" y="3792"/>
              <a:ext cx="408" cy="294"/>
              <a:chOff x="2928" y="3312"/>
              <a:chExt cx="408" cy="294"/>
            </a:xfrm>
          </p:grpSpPr>
          <p:sp>
            <p:nvSpPr>
              <p:cNvPr id="70" name="Oval 5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1" name="Text Box 5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grpSp>
          <p:nvGrpSpPr>
            <p:cNvPr id="52" name="Group 55"/>
            <p:cNvGrpSpPr>
              <a:grpSpLocks/>
            </p:cNvGrpSpPr>
            <p:nvPr/>
          </p:nvGrpSpPr>
          <p:grpSpPr bwMode="auto">
            <a:xfrm>
              <a:off x="2544" y="3456"/>
              <a:ext cx="408" cy="294"/>
              <a:chOff x="2928" y="3312"/>
              <a:chExt cx="408" cy="294"/>
            </a:xfrm>
          </p:grpSpPr>
          <p:sp>
            <p:nvSpPr>
              <p:cNvPr id="68" name="Oval 56"/>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9" name="Text Box 57"/>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p:txBody>
          </p:sp>
        </p:grpSp>
        <p:grpSp>
          <p:nvGrpSpPr>
            <p:cNvPr id="53" name="Group 58"/>
            <p:cNvGrpSpPr>
              <a:grpSpLocks/>
            </p:cNvGrpSpPr>
            <p:nvPr/>
          </p:nvGrpSpPr>
          <p:grpSpPr bwMode="auto">
            <a:xfrm>
              <a:off x="1872" y="3456"/>
              <a:ext cx="408" cy="294"/>
              <a:chOff x="2928" y="3312"/>
              <a:chExt cx="408" cy="294"/>
            </a:xfrm>
          </p:grpSpPr>
          <p:sp>
            <p:nvSpPr>
              <p:cNvPr id="66" name="Oval 59"/>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7" name="Text Box 60"/>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p:txBody>
          </p:sp>
        </p:grpSp>
        <p:grpSp>
          <p:nvGrpSpPr>
            <p:cNvPr id="54" name="Group 61"/>
            <p:cNvGrpSpPr>
              <a:grpSpLocks/>
            </p:cNvGrpSpPr>
            <p:nvPr/>
          </p:nvGrpSpPr>
          <p:grpSpPr bwMode="auto">
            <a:xfrm>
              <a:off x="1200" y="3456"/>
              <a:ext cx="408" cy="294"/>
              <a:chOff x="2928" y="3312"/>
              <a:chExt cx="408" cy="294"/>
            </a:xfrm>
          </p:grpSpPr>
          <p:sp>
            <p:nvSpPr>
              <p:cNvPr id="64" name="Oval 62"/>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5" name="Text Box 63"/>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55" name="Group 64"/>
            <p:cNvGrpSpPr>
              <a:grpSpLocks/>
            </p:cNvGrpSpPr>
            <p:nvPr/>
          </p:nvGrpSpPr>
          <p:grpSpPr bwMode="auto">
            <a:xfrm>
              <a:off x="240" y="3456"/>
              <a:ext cx="408" cy="294"/>
              <a:chOff x="2928" y="3312"/>
              <a:chExt cx="408" cy="294"/>
            </a:xfrm>
          </p:grpSpPr>
          <p:sp>
            <p:nvSpPr>
              <p:cNvPr id="62" name="Oval 65"/>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3" name="Text Box 66"/>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56" name="Group 67"/>
            <p:cNvGrpSpPr>
              <a:grpSpLocks/>
            </p:cNvGrpSpPr>
            <p:nvPr/>
          </p:nvGrpSpPr>
          <p:grpSpPr bwMode="auto">
            <a:xfrm>
              <a:off x="2160" y="3072"/>
              <a:ext cx="408" cy="294"/>
              <a:chOff x="2928" y="3312"/>
              <a:chExt cx="408" cy="294"/>
            </a:xfrm>
          </p:grpSpPr>
          <p:sp>
            <p:nvSpPr>
              <p:cNvPr id="60" name="Oval 68"/>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1" name="Text Box 69"/>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57" name="Group 70"/>
            <p:cNvGrpSpPr>
              <a:grpSpLocks/>
            </p:cNvGrpSpPr>
            <p:nvPr/>
          </p:nvGrpSpPr>
          <p:grpSpPr bwMode="auto">
            <a:xfrm>
              <a:off x="720" y="3024"/>
              <a:ext cx="408" cy="294"/>
              <a:chOff x="2928" y="3312"/>
              <a:chExt cx="408" cy="294"/>
            </a:xfrm>
          </p:grpSpPr>
          <p:sp>
            <p:nvSpPr>
              <p:cNvPr id="58" name="Oval 71"/>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9" name="Text Box 72"/>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sp>
        <p:nvSpPr>
          <p:cNvPr id="83" name="AutoShape 73"/>
          <p:cNvSpPr>
            <a:spLocks noChangeArrowheads="1"/>
          </p:cNvSpPr>
          <p:nvPr/>
        </p:nvSpPr>
        <p:spPr bwMode="auto">
          <a:xfrm>
            <a:off x="827088" y="1447800"/>
            <a:ext cx="7561262" cy="1368425"/>
          </a:xfrm>
          <a:prstGeom prst="wedgeRoundRectCallout">
            <a:avLst>
              <a:gd name="adj1" fmla="val -43745"/>
              <a:gd name="adj2" fmla="val 126796"/>
              <a:gd name="adj3" fmla="val 16667"/>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3333FF"/>
                </a:solidFill>
                <a:effectLst/>
                <a:uLnTx/>
                <a:uFillTx/>
                <a:latin typeface="Constantia"/>
                <a:ea typeface="宋体"/>
                <a:cs typeface="+mn-cs"/>
              </a:rPr>
              <a:t>在广度优先遍历算法中，需设置一</a:t>
            </a:r>
            <a:r>
              <a:rPr kumimoji="1" lang="zh-CN" altLang="en-US" sz="2800" b="1" i="0" u="none" strike="noStrike" kern="0" cap="none" spc="0" normalizeH="0" baseline="0" noProof="0">
                <a:ln>
                  <a:noFill/>
                </a:ln>
                <a:solidFill>
                  <a:srgbClr val="FF3300"/>
                </a:solidFill>
                <a:effectLst/>
                <a:uLnTx/>
                <a:uFillTx/>
                <a:latin typeface="Constantia"/>
                <a:ea typeface="宋体"/>
                <a:cs typeface="+mn-cs"/>
              </a:rPr>
              <a:t>队列</a:t>
            </a:r>
            <a:r>
              <a:rPr kumimoji="1" lang="en-US" altLang="zh-CN" sz="2800" b="1" i="0" u="none" strike="noStrike" kern="0" cap="none" spc="0" normalizeH="0" baseline="0" noProof="0">
                <a:ln>
                  <a:noFill/>
                </a:ln>
                <a:solidFill>
                  <a:srgbClr val="3333FF"/>
                </a:solidFill>
                <a:effectLst/>
                <a:uLnTx/>
                <a:uFillTx/>
                <a:latin typeface="Constantia"/>
                <a:ea typeface="宋体"/>
                <a:cs typeface="+mn-cs"/>
              </a:rPr>
              <a:t>Q</a:t>
            </a:r>
            <a:r>
              <a:rPr kumimoji="1" lang="zh-CN" altLang="en-US" sz="2800" b="1" i="0" u="none" strike="noStrike" kern="0" cap="none" spc="0" normalizeH="0" baseline="0" noProof="0">
                <a:ln>
                  <a:noFill/>
                </a:ln>
                <a:solidFill>
                  <a:srgbClr val="3333FF"/>
                </a:solidFill>
                <a:effectLst/>
                <a:uLnTx/>
                <a:uFillTx/>
                <a:latin typeface="Constantia"/>
                <a:ea typeface="宋体"/>
                <a:cs typeface="+mn-cs"/>
              </a:rPr>
              <a:t>，</a:t>
            </a:r>
          </a:p>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3333FF"/>
                </a:solidFill>
                <a:effectLst/>
                <a:uLnTx/>
                <a:uFillTx/>
                <a:latin typeface="Constantia"/>
                <a:ea typeface="宋体"/>
                <a:cs typeface="+mn-cs"/>
              </a:rPr>
              <a:t>保存已访问的顶点，并控制遍历顶点的顺序。</a:t>
            </a:r>
          </a:p>
        </p:txBody>
      </p:sp>
    </p:spTree>
    <p:extLst>
      <p:ext uri="{BB962C8B-B14F-4D97-AF65-F5344CB8AC3E}">
        <p14:creationId xmlns:p14="http://schemas.microsoft.com/office/powerpoint/2010/main" val="39210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lide(fromTop)">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Top)">
                                      <p:cBhvr>
                                        <p:cTn id="17" dur="500"/>
                                        <p:tgtEl>
                                          <p:spTgt spid="25"/>
                                        </p:tgtEl>
                                      </p:cBhvr>
                                    </p:animEffect>
                                  </p:childTnLst>
                                </p:cTn>
                              </p:par>
                            </p:childTnLst>
                          </p:cTn>
                        </p:par>
                        <p:par>
                          <p:cTn id="18" fill="hold">
                            <p:stCondLst>
                              <p:cond delay="500"/>
                            </p:stCondLst>
                            <p:childTnLst>
                              <p:par>
                                <p:cTn id="19" presetID="1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lide(fromTop)">
                                      <p:cBhvr>
                                        <p:cTn id="21" dur="500"/>
                                        <p:tgtEl>
                                          <p:spTgt spid="36"/>
                                        </p:tgtEl>
                                      </p:cBhvr>
                                    </p:animEffect>
                                  </p:childTnLst>
                                </p:cTn>
                              </p:par>
                            </p:childTnLst>
                          </p:cTn>
                        </p:par>
                        <p:par>
                          <p:cTn id="22" fill="hold">
                            <p:stCondLst>
                              <p:cond delay="1000"/>
                            </p:stCondLst>
                            <p:childTnLst>
                              <p:par>
                                <p:cTn id="23" presetID="12" presetClass="entr" presetSubtype="1"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lide(fromTop)">
                                      <p:cBhvr>
                                        <p:cTn id="25" dur="500"/>
                                        <p:tgtEl>
                                          <p:spTgt spid="26"/>
                                        </p:tgtEl>
                                      </p:cBhvr>
                                    </p:animEffect>
                                  </p:childTnLst>
                                </p:cTn>
                              </p:par>
                            </p:childTnLst>
                          </p:cTn>
                        </p:par>
                        <p:par>
                          <p:cTn id="26" fill="hold">
                            <p:stCondLst>
                              <p:cond delay="1500"/>
                            </p:stCondLst>
                            <p:childTnLst>
                              <p:par>
                                <p:cTn id="27" presetID="12" presetClass="entr" presetSubtype="1"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slide(fromTop)">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slide(fromTop)">
                                      <p:cBhvr>
                                        <p:cTn id="34" dur="500"/>
                                        <p:tgtEl>
                                          <p:spTgt spid="41"/>
                                        </p:tgtEl>
                                      </p:cBhvr>
                                    </p:animEffect>
                                  </p:childTnLst>
                                </p:cTn>
                              </p:par>
                            </p:childTnLst>
                          </p:cTn>
                        </p:par>
                        <p:par>
                          <p:cTn id="35" fill="hold">
                            <p:stCondLst>
                              <p:cond delay="500"/>
                            </p:stCondLst>
                            <p:childTnLst>
                              <p:par>
                                <p:cTn id="36" presetID="12" presetClass="entr" presetSubtype="1"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slide(fromTop)">
                                      <p:cBhvr>
                                        <p:cTn id="38" dur="500"/>
                                        <p:tgtEl>
                                          <p:spTgt spid="33"/>
                                        </p:tgtEl>
                                      </p:cBhvr>
                                    </p:animEffect>
                                  </p:childTnLst>
                                </p:cTn>
                              </p:par>
                            </p:childTnLst>
                          </p:cTn>
                        </p:par>
                        <p:par>
                          <p:cTn id="39" fill="hold">
                            <p:stCondLst>
                              <p:cond delay="1000"/>
                            </p:stCondLst>
                            <p:childTnLst>
                              <p:par>
                                <p:cTn id="40" presetID="12" presetClass="entr" presetSubtype="1"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slide(fromTop)">
                                      <p:cBhvr>
                                        <p:cTn id="42" dur="500"/>
                                        <p:tgtEl>
                                          <p:spTgt spid="28"/>
                                        </p:tgtEl>
                                      </p:cBhvr>
                                    </p:animEffect>
                                  </p:childTnLst>
                                </p:cTn>
                              </p:par>
                            </p:childTnLst>
                          </p:cTn>
                        </p:par>
                        <p:par>
                          <p:cTn id="43" fill="hold">
                            <p:stCondLst>
                              <p:cond delay="1500"/>
                            </p:stCondLst>
                            <p:childTnLst>
                              <p:par>
                                <p:cTn id="44" presetID="12" presetClass="entr" presetSubtype="1"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slide(fromTop)">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slide(fromTop)">
                                      <p:cBhvr>
                                        <p:cTn id="51" dur="500"/>
                                        <p:tgtEl>
                                          <p:spTgt spid="42"/>
                                        </p:tgtEl>
                                      </p:cBhvr>
                                    </p:animEffect>
                                  </p:childTnLst>
                                </p:cTn>
                              </p:par>
                            </p:childTnLst>
                          </p:cTn>
                        </p:par>
                        <p:par>
                          <p:cTn id="52" fill="hold">
                            <p:stCondLst>
                              <p:cond delay="500"/>
                            </p:stCondLst>
                            <p:childTnLst>
                              <p:par>
                                <p:cTn id="53" presetID="12" presetClass="entr" presetSubtype="1"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slide(fromTop)">
                                      <p:cBhvr>
                                        <p:cTn id="55" dur="500"/>
                                        <p:tgtEl>
                                          <p:spTgt spid="34"/>
                                        </p:tgtEl>
                                      </p:cBhvr>
                                    </p:animEffect>
                                  </p:childTnLst>
                                </p:cTn>
                              </p:par>
                            </p:childTnLst>
                          </p:cTn>
                        </p:par>
                        <p:par>
                          <p:cTn id="56" fill="hold">
                            <p:stCondLst>
                              <p:cond delay="1000"/>
                            </p:stCondLst>
                            <p:childTnLst>
                              <p:par>
                                <p:cTn id="57" presetID="12" presetClass="entr" presetSubtype="1"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slide(fromTop)">
                                      <p:cBhvr>
                                        <p:cTn id="59" dur="500"/>
                                        <p:tgtEl>
                                          <p:spTgt spid="30"/>
                                        </p:tgtEl>
                                      </p:cBhvr>
                                    </p:animEffect>
                                  </p:childTnLst>
                                </p:cTn>
                              </p:par>
                            </p:childTnLst>
                          </p:cTn>
                        </p:par>
                        <p:par>
                          <p:cTn id="60" fill="hold">
                            <p:stCondLst>
                              <p:cond delay="1500"/>
                            </p:stCondLst>
                            <p:childTnLst>
                              <p:par>
                                <p:cTn id="61" presetID="1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slide(fromTop)">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slide(fromTop)">
                                      <p:cBhvr>
                                        <p:cTn id="68" dur="500"/>
                                        <p:tgtEl>
                                          <p:spTgt spid="44"/>
                                        </p:tgtEl>
                                      </p:cBhvr>
                                    </p:animEffect>
                                  </p:childTnLst>
                                </p:cTn>
                              </p:par>
                            </p:childTnLst>
                          </p:cTn>
                        </p:par>
                        <p:par>
                          <p:cTn id="69" fill="hold">
                            <p:stCondLst>
                              <p:cond delay="500"/>
                            </p:stCondLst>
                            <p:childTnLst>
                              <p:par>
                                <p:cTn id="70" presetID="12" presetClass="entr" presetSubtype="1"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slide(fromTop)">
                                      <p:cBhvr>
                                        <p:cTn id="72" dur="500"/>
                                        <p:tgtEl>
                                          <p:spTgt spid="35"/>
                                        </p:tgtEl>
                                      </p:cBhvr>
                                    </p:animEffect>
                                  </p:childTnLst>
                                </p:cTn>
                              </p:par>
                            </p:childTnLst>
                          </p:cTn>
                        </p:par>
                        <p:par>
                          <p:cTn id="73" fill="hold">
                            <p:stCondLst>
                              <p:cond delay="1000"/>
                            </p:stCondLst>
                            <p:childTnLst>
                              <p:par>
                                <p:cTn id="74" presetID="12" presetClass="entr" presetSubtype="1"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slide(fromTop)">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1" fill="hold" grpId="0" nodeType="click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slide(fromTop)">
                                      <p:cBhvr>
                                        <p:cTn id="81" dur="500"/>
                                        <p:tgtEl>
                                          <p:spTgt spid="43"/>
                                        </p:tgtEl>
                                      </p:cBhvr>
                                    </p:animEffect>
                                  </p:childTnLst>
                                </p:cTn>
                              </p:par>
                            </p:childTnLst>
                          </p:cTn>
                        </p:par>
                        <p:par>
                          <p:cTn id="82" fill="hold">
                            <p:stCondLst>
                              <p:cond delay="500"/>
                            </p:stCondLst>
                            <p:childTnLst>
                              <p:par>
                                <p:cTn id="83" presetID="12" presetClass="entr" presetSubtype="1"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slide(fromTop)">
                                      <p:cBhvr>
                                        <p:cTn id="85" dur="5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slide(fromTop)">
                                      <p:cBhvr>
                                        <p:cTn id="90" dur="500"/>
                                        <p:tgtEl>
                                          <p:spTgt spid="45"/>
                                        </p:tgtEl>
                                      </p:cBhvr>
                                    </p:animEffect>
                                  </p:childTnLst>
                                </p:cTn>
                              </p:par>
                            </p:childTnLst>
                          </p:cTn>
                        </p:par>
                        <p:par>
                          <p:cTn id="91" fill="hold">
                            <p:stCondLst>
                              <p:cond delay="500"/>
                            </p:stCondLst>
                            <p:childTnLst>
                              <p:par>
                                <p:cTn id="92" presetID="12" presetClass="entr" presetSubtype="1" fill="hold" grpId="0" nodeType="after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slide(fromTop)">
                                      <p:cBhvr>
                                        <p:cTn id="94" dur="500"/>
                                        <p:tgtEl>
                                          <p:spTgt spid="38"/>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1"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slide(fromTop)">
                                      <p:cBhvr>
                                        <p:cTn id="99" dur="500"/>
                                        <p:tgtEl>
                                          <p:spTgt spid="46"/>
                                        </p:tgtEl>
                                      </p:cBhvr>
                                    </p:animEffect>
                                  </p:childTnLst>
                                </p:cTn>
                              </p:par>
                            </p:childTnLst>
                          </p:cTn>
                        </p:par>
                        <p:par>
                          <p:cTn id="100" fill="hold">
                            <p:stCondLst>
                              <p:cond delay="500"/>
                            </p:stCondLst>
                            <p:childTnLst>
                              <p:par>
                                <p:cTn id="101" presetID="12" presetClass="entr" presetSubtype="1"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slide(fromTop)">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ntr" presetSubtype="1"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slide(fromTop)">
                                      <p:cBhvr>
                                        <p:cTn id="108" dur="500"/>
                                        <p:tgtEl>
                                          <p:spTgt spid="47"/>
                                        </p:tgtEl>
                                      </p:cBhvr>
                                    </p:animEffect>
                                  </p:childTnLst>
                                </p:cTn>
                              </p:par>
                            </p:childTnLst>
                          </p:cTn>
                        </p:par>
                        <p:par>
                          <p:cTn id="109" fill="hold">
                            <p:stCondLst>
                              <p:cond delay="500"/>
                            </p:stCondLst>
                            <p:childTnLst>
                              <p:par>
                                <p:cTn id="110" presetID="12" presetClass="entr" presetSubtype="1" fill="hold" grpId="0"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slide(fromTop)">
                                      <p:cBhvr>
                                        <p:cTn id="1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nimBg="1"/>
      <p:bldP spid="42" grpId="0" animBg="1"/>
      <p:bldP spid="43" grpId="0" animBg="1"/>
      <p:bldP spid="44" grpId="0" animBg="1"/>
      <p:bldP spid="45" grpId="0" animBg="1"/>
      <p:bldP spid="46"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990600"/>
            <a:ext cx="8229600" cy="5105400"/>
          </a:xfrm>
        </p:spPr>
        <p:txBody>
          <a:bodyPr>
            <a:normAutofit/>
          </a:bodyPr>
          <a:lstStyle/>
          <a:p>
            <a:pPr lvl="0" fontAlgn="base">
              <a:lnSpc>
                <a:spcPct val="150000"/>
              </a:lnSpc>
              <a:spcBef>
                <a:spcPct val="5000"/>
              </a:spcBef>
              <a:spcAft>
                <a:spcPct val="5000"/>
              </a:spcAft>
            </a:pPr>
            <a:r>
              <a:rPr kumimoji="1" lang="zh-CN" altLang="en-US" sz="2400" b="1" dirty="0">
                <a:solidFill>
                  <a:srgbClr val="FF0000"/>
                </a:solidFill>
                <a:latin typeface="Arial" charset="0"/>
                <a:ea typeface="宋体" charset="-122"/>
              </a:rPr>
              <a:t>广度优先搜索示例演示</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8FEEDFDD-1F51-472F-9097-95CE1138EF3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Line 4"/>
          <p:cNvSpPr>
            <a:spLocks noChangeShapeType="1"/>
          </p:cNvSpPr>
          <p:nvPr/>
        </p:nvSpPr>
        <p:spPr bwMode="auto">
          <a:xfrm>
            <a:off x="2119313" y="1819275"/>
            <a:ext cx="457200" cy="0"/>
          </a:xfrm>
          <a:prstGeom prst="line">
            <a:avLst/>
          </a:prstGeom>
          <a:noFill/>
          <a:ln w="28575">
            <a:solidFill>
              <a:srgbClr val="0F6FC6"/>
            </a:solidFill>
            <a:round/>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 name="Text Box 5"/>
          <p:cNvSpPr txBox="1">
            <a:spLocks noChangeArrowheads="1"/>
          </p:cNvSpPr>
          <p:nvPr/>
        </p:nvSpPr>
        <p:spPr bwMode="auto">
          <a:xfrm>
            <a:off x="611188" y="1720850"/>
            <a:ext cx="1508125" cy="519112"/>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800" b="1">
                <a:solidFill>
                  <a:srgbClr val="000000"/>
                </a:solidFill>
                <a:latin typeface="Times New Roman" pitchFamily="18" charset="0"/>
              </a:rPr>
              <a:t>出发点</a:t>
            </a:r>
          </a:p>
        </p:txBody>
      </p:sp>
      <p:sp>
        <p:nvSpPr>
          <p:cNvPr id="15" name="Oval 7"/>
          <p:cNvSpPr>
            <a:spLocks noChangeArrowheads="1"/>
          </p:cNvSpPr>
          <p:nvPr/>
        </p:nvSpPr>
        <p:spPr bwMode="auto">
          <a:xfrm>
            <a:off x="1900238" y="2590800"/>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v5</a:t>
            </a:r>
          </a:p>
        </p:txBody>
      </p:sp>
      <p:sp>
        <p:nvSpPr>
          <p:cNvPr id="16" name="Oval 8"/>
          <p:cNvSpPr>
            <a:spLocks noChangeArrowheads="1"/>
          </p:cNvSpPr>
          <p:nvPr/>
        </p:nvSpPr>
        <p:spPr bwMode="auto">
          <a:xfrm>
            <a:off x="4708525" y="266382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v2</a:t>
            </a:r>
          </a:p>
        </p:txBody>
      </p:sp>
      <p:sp>
        <p:nvSpPr>
          <p:cNvPr id="17" name="Oval 9"/>
          <p:cNvSpPr>
            <a:spLocks noChangeArrowheads="1"/>
          </p:cNvSpPr>
          <p:nvPr/>
        </p:nvSpPr>
        <p:spPr bwMode="auto">
          <a:xfrm>
            <a:off x="3773488" y="165576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v1</a:t>
            </a:r>
          </a:p>
        </p:txBody>
      </p:sp>
      <p:sp>
        <p:nvSpPr>
          <p:cNvPr id="18" name="Oval 10"/>
          <p:cNvSpPr>
            <a:spLocks noChangeArrowheads="1"/>
          </p:cNvSpPr>
          <p:nvPr/>
        </p:nvSpPr>
        <p:spPr bwMode="auto">
          <a:xfrm>
            <a:off x="3916363" y="3671887"/>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v3</a:t>
            </a:r>
          </a:p>
        </p:txBody>
      </p:sp>
      <p:sp>
        <p:nvSpPr>
          <p:cNvPr id="19" name="Oval 11"/>
          <p:cNvSpPr>
            <a:spLocks noChangeArrowheads="1"/>
          </p:cNvSpPr>
          <p:nvPr/>
        </p:nvSpPr>
        <p:spPr bwMode="auto">
          <a:xfrm>
            <a:off x="2547938" y="3671887"/>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v4</a:t>
            </a:r>
          </a:p>
        </p:txBody>
      </p:sp>
      <p:sp>
        <p:nvSpPr>
          <p:cNvPr id="20" name="Oval 12"/>
          <p:cNvSpPr>
            <a:spLocks noChangeArrowheads="1"/>
          </p:cNvSpPr>
          <p:nvPr/>
        </p:nvSpPr>
        <p:spPr bwMode="auto">
          <a:xfrm>
            <a:off x="3197225" y="2303462"/>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v6</a:t>
            </a:r>
          </a:p>
        </p:txBody>
      </p:sp>
      <p:sp>
        <p:nvSpPr>
          <p:cNvPr id="21" name="Oval 13"/>
          <p:cNvSpPr>
            <a:spLocks noChangeArrowheads="1"/>
          </p:cNvSpPr>
          <p:nvPr/>
        </p:nvSpPr>
        <p:spPr bwMode="auto">
          <a:xfrm>
            <a:off x="3629025" y="2951162"/>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v7</a:t>
            </a:r>
          </a:p>
        </p:txBody>
      </p:sp>
      <p:sp>
        <p:nvSpPr>
          <p:cNvPr id="22" name="Oval 14"/>
          <p:cNvSpPr>
            <a:spLocks noChangeArrowheads="1"/>
          </p:cNvSpPr>
          <p:nvPr/>
        </p:nvSpPr>
        <p:spPr bwMode="auto">
          <a:xfrm>
            <a:off x="2765425" y="2951162"/>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v8</a:t>
            </a:r>
          </a:p>
        </p:txBody>
      </p:sp>
      <p:sp>
        <p:nvSpPr>
          <p:cNvPr id="23" name="Line 15"/>
          <p:cNvSpPr>
            <a:spLocks noChangeShapeType="1"/>
          </p:cNvSpPr>
          <p:nvPr/>
        </p:nvSpPr>
        <p:spPr bwMode="auto">
          <a:xfrm>
            <a:off x="2981325" y="1800225"/>
            <a:ext cx="792163"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16"/>
          <p:cNvSpPr>
            <a:spLocks noChangeShapeType="1"/>
          </p:cNvSpPr>
          <p:nvPr/>
        </p:nvSpPr>
        <p:spPr bwMode="auto">
          <a:xfrm>
            <a:off x="4060825" y="1943100"/>
            <a:ext cx="720725" cy="720725"/>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5" name="Line 17"/>
          <p:cNvSpPr>
            <a:spLocks noChangeShapeType="1"/>
          </p:cNvSpPr>
          <p:nvPr/>
        </p:nvSpPr>
        <p:spPr bwMode="auto">
          <a:xfrm flipH="1">
            <a:off x="2189163" y="1943100"/>
            <a:ext cx="503237" cy="649287"/>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Line 18"/>
          <p:cNvSpPr>
            <a:spLocks noChangeShapeType="1"/>
          </p:cNvSpPr>
          <p:nvPr/>
        </p:nvSpPr>
        <p:spPr bwMode="auto">
          <a:xfrm>
            <a:off x="2116138" y="2951162"/>
            <a:ext cx="504825" cy="720725"/>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7" name="Line 19"/>
          <p:cNvSpPr>
            <a:spLocks noChangeShapeType="1"/>
          </p:cNvSpPr>
          <p:nvPr/>
        </p:nvSpPr>
        <p:spPr bwMode="auto">
          <a:xfrm>
            <a:off x="2916238" y="3887787"/>
            <a:ext cx="1008062"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Line 20"/>
          <p:cNvSpPr>
            <a:spLocks noChangeShapeType="1"/>
          </p:cNvSpPr>
          <p:nvPr/>
        </p:nvSpPr>
        <p:spPr bwMode="auto">
          <a:xfrm flipV="1">
            <a:off x="4205288" y="3024187"/>
            <a:ext cx="576262" cy="719138"/>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21"/>
          <p:cNvSpPr>
            <a:spLocks noChangeShapeType="1"/>
          </p:cNvSpPr>
          <p:nvPr/>
        </p:nvSpPr>
        <p:spPr bwMode="auto">
          <a:xfrm flipH="1" flipV="1">
            <a:off x="3484563" y="2663825"/>
            <a:ext cx="215900" cy="287337"/>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Line 22"/>
          <p:cNvSpPr>
            <a:spLocks noChangeShapeType="1"/>
          </p:cNvSpPr>
          <p:nvPr/>
        </p:nvSpPr>
        <p:spPr bwMode="auto">
          <a:xfrm>
            <a:off x="3125788" y="3167062"/>
            <a:ext cx="503237" cy="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1" name="Line 23"/>
          <p:cNvSpPr>
            <a:spLocks noChangeShapeType="1"/>
          </p:cNvSpPr>
          <p:nvPr/>
        </p:nvSpPr>
        <p:spPr bwMode="auto">
          <a:xfrm flipH="1">
            <a:off x="3052763" y="2663825"/>
            <a:ext cx="215900" cy="287337"/>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Line 24"/>
          <p:cNvSpPr>
            <a:spLocks noChangeShapeType="1"/>
          </p:cNvSpPr>
          <p:nvPr/>
        </p:nvSpPr>
        <p:spPr bwMode="auto">
          <a:xfrm flipH="1">
            <a:off x="3484563" y="1943100"/>
            <a:ext cx="360362" cy="43180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Line 25"/>
          <p:cNvSpPr>
            <a:spLocks noChangeShapeType="1"/>
          </p:cNvSpPr>
          <p:nvPr/>
        </p:nvSpPr>
        <p:spPr bwMode="auto">
          <a:xfrm flipV="1">
            <a:off x="3989388" y="2879725"/>
            <a:ext cx="719137" cy="215900"/>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Line 26"/>
          <p:cNvSpPr>
            <a:spLocks noChangeShapeType="1"/>
          </p:cNvSpPr>
          <p:nvPr/>
        </p:nvSpPr>
        <p:spPr bwMode="auto">
          <a:xfrm>
            <a:off x="3844925" y="3311525"/>
            <a:ext cx="215900" cy="360362"/>
          </a:xfrm>
          <a:prstGeom prst="line">
            <a:avLst/>
          </a:prstGeom>
          <a:noFill/>
          <a:ln w="222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5" name="Oval 27"/>
          <p:cNvSpPr>
            <a:spLocks noChangeArrowheads="1"/>
          </p:cNvSpPr>
          <p:nvPr/>
        </p:nvSpPr>
        <p:spPr bwMode="auto">
          <a:xfrm>
            <a:off x="6294438" y="165576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v0</a:t>
            </a:r>
          </a:p>
        </p:txBody>
      </p:sp>
      <p:sp>
        <p:nvSpPr>
          <p:cNvPr id="36" name="Oval 28"/>
          <p:cNvSpPr>
            <a:spLocks noChangeArrowheads="1"/>
          </p:cNvSpPr>
          <p:nvPr/>
        </p:nvSpPr>
        <p:spPr bwMode="auto">
          <a:xfrm>
            <a:off x="5573713" y="2590800"/>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v5</a:t>
            </a:r>
          </a:p>
        </p:txBody>
      </p:sp>
      <p:sp>
        <p:nvSpPr>
          <p:cNvPr id="37" name="Oval 29"/>
          <p:cNvSpPr>
            <a:spLocks noChangeArrowheads="1"/>
          </p:cNvSpPr>
          <p:nvPr/>
        </p:nvSpPr>
        <p:spPr bwMode="auto">
          <a:xfrm>
            <a:off x="8382000" y="266382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v2</a:t>
            </a:r>
          </a:p>
        </p:txBody>
      </p:sp>
      <p:sp>
        <p:nvSpPr>
          <p:cNvPr id="38" name="Oval 30"/>
          <p:cNvSpPr>
            <a:spLocks noChangeArrowheads="1"/>
          </p:cNvSpPr>
          <p:nvPr/>
        </p:nvSpPr>
        <p:spPr bwMode="auto">
          <a:xfrm>
            <a:off x="7446963" y="165576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v1</a:t>
            </a:r>
          </a:p>
        </p:txBody>
      </p:sp>
      <p:sp>
        <p:nvSpPr>
          <p:cNvPr id="39" name="Oval 31"/>
          <p:cNvSpPr>
            <a:spLocks noChangeArrowheads="1"/>
          </p:cNvSpPr>
          <p:nvPr/>
        </p:nvSpPr>
        <p:spPr bwMode="auto">
          <a:xfrm>
            <a:off x="7589838" y="3671887"/>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v3</a:t>
            </a:r>
          </a:p>
        </p:txBody>
      </p:sp>
      <p:sp>
        <p:nvSpPr>
          <p:cNvPr id="40" name="Oval 32"/>
          <p:cNvSpPr>
            <a:spLocks noChangeArrowheads="1"/>
          </p:cNvSpPr>
          <p:nvPr/>
        </p:nvSpPr>
        <p:spPr bwMode="auto">
          <a:xfrm>
            <a:off x="6221413" y="3671887"/>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v4</a:t>
            </a:r>
          </a:p>
        </p:txBody>
      </p:sp>
      <p:sp>
        <p:nvSpPr>
          <p:cNvPr id="41" name="Oval 33"/>
          <p:cNvSpPr>
            <a:spLocks noChangeArrowheads="1"/>
          </p:cNvSpPr>
          <p:nvPr/>
        </p:nvSpPr>
        <p:spPr bwMode="auto">
          <a:xfrm>
            <a:off x="6870700" y="2303462"/>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v6</a:t>
            </a:r>
          </a:p>
        </p:txBody>
      </p:sp>
      <p:sp>
        <p:nvSpPr>
          <p:cNvPr id="42" name="Oval 34"/>
          <p:cNvSpPr>
            <a:spLocks noChangeArrowheads="1"/>
          </p:cNvSpPr>
          <p:nvPr/>
        </p:nvSpPr>
        <p:spPr bwMode="auto">
          <a:xfrm>
            <a:off x="7302500" y="2951162"/>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v7</a:t>
            </a:r>
          </a:p>
        </p:txBody>
      </p:sp>
      <p:sp>
        <p:nvSpPr>
          <p:cNvPr id="43" name="Oval 35"/>
          <p:cNvSpPr>
            <a:spLocks noChangeArrowheads="1"/>
          </p:cNvSpPr>
          <p:nvPr/>
        </p:nvSpPr>
        <p:spPr bwMode="auto">
          <a:xfrm>
            <a:off x="6438900" y="2951162"/>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v8</a:t>
            </a:r>
          </a:p>
        </p:txBody>
      </p:sp>
      <p:sp>
        <p:nvSpPr>
          <p:cNvPr id="44" name="Line 36"/>
          <p:cNvSpPr>
            <a:spLocks noChangeShapeType="1"/>
          </p:cNvSpPr>
          <p:nvPr/>
        </p:nvSpPr>
        <p:spPr bwMode="auto">
          <a:xfrm>
            <a:off x="6653213" y="1800225"/>
            <a:ext cx="792162" cy="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Line 37"/>
          <p:cNvSpPr>
            <a:spLocks noChangeShapeType="1"/>
          </p:cNvSpPr>
          <p:nvPr/>
        </p:nvSpPr>
        <p:spPr bwMode="auto">
          <a:xfrm>
            <a:off x="7734300" y="2016125"/>
            <a:ext cx="719138" cy="64770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6" name="Line 38"/>
          <p:cNvSpPr>
            <a:spLocks noChangeShapeType="1"/>
          </p:cNvSpPr>
          <p:nvPr/>
        </p:nvSpPr>
        <p:spPr bwMode="auto">
          <a:xfrm flipH="1">
            <a:off x="7877175" y="3024187"/>
            <a:ext cx="647700" cy="719138"/>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7" name="Line 39"/>
          <p:cNvSpPr>
            <a:spLocks noChangeShapeType="1"/>
          </p:cNvSpPr>
          <p:nvPr/>
        </p:nvSpPr>
        <p:spPr bwMode="auto">
          <a:xfrm flipH="1">
            <a:off x="5862638" y="2016125"/>
            <a:ext cx="503237" cy="576262"/>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8" name="Line 40"/>
          <p:cNvSpPr>
            <a:spLocks noChangeShapeType="1"/>
          </p:cNvSpPr>
          <p:nvPr/>
        </p:nvSpPr>
        <p:spPr bwMode="auto">
          <a:xfrm flipH="1">
            <a:off x="7158038" y="2016125"/>
            <a:ext cx="360362" cy="360362"/>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9" name="Line 41"/>
          <p:cNvSpPr>
            <a:spLocks noChangeShapeType="1"/>
          </p:cNvSpPr>
          <p:nvPr/>
        </p:nvSpPr>
        <p:spPr bwMode="auto">
          <a:xfrm flipH="1">
            <a:off x="7662863" y="2881312"/>
            <a:ext cx="719137" cy="215900"/>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0" name="Line 42"/>
          <p:cNvSpPr>
            <a:spLocks noChangeShapeType="1"/>
          </p:cNvSpPr>
          <p:nvPr/>
        </p:nvSpPr>
        <p:spPr bwMode="auto">
          <a:xfrm>
            <a:off x="5789613" y="2952750"/>
            <a:ext cx="504825" cy="720725"/>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Line 43"/>
          <p:cNvSpPr>
            <a:spLocks noChangeShapeType="1"/>
          </p:cNvSpPr>
          <p:nvPr/>
        </p:nvSpPr>
        <p:spPr bwMode="auto">
          <a:xfrm flipH="1">
            <a:off x="6654800" y="2663825"/>
            <a:ext cx="287338" cy="288925"/>
          </a:xfrm>
          <a:prstGeom prst="line">
            <a:avLst/>
          </a:prstGeom>
          <a:noFill/>
          <a:ln w="222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2" name="Text Box 44"/>
          <p:cNvSpPr txBox="1">
            <a:spLocks noChangeArrowheads="1"/>
          </p:cNvSpPr>
          <p:nvPr/>
        </p:nvSpPr>
        <p:spPr bwMode="auto">
          <a:xfrm>
            <a:off x="7596188" y="1219200"/>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2</a:t>
            </a:r>
          </a:p>
        </p:txBody>
      </p:sp>
      <p:sp>
        <p:nvSpPr>
          <p:cNvPr id="53" name="Text Box 45"/>
          <p:cNvSpPr txBox="1">
            <a:spLocks noChangeArrowheads="1"/>
          </p:cNvSpPr>
          <p:nvPr/>
        </p:nvSpPr>
        <p:spPr bwMode="auto">
          <a:xfrm>
            <a:off x="5502275" y="2246312"/>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3</a:t>
            </a:r>
          </a:p>
        </p:txBody>
      </p:sp>
      <p:sp>
        <p:nvSpPr>
          <p:cNvPr id="54" name="Text Box 46"/>
          <p:cNvSpPr txBox="1">
            <a:spLocks noChangeArrowheads="1"/>
          </p:cNvSpPr>
          <p:nvPr/>
        </p:nvSpPr>
        <p:spPr bwMode="auto">
          <a:xfrm>
            <a:off x="8604250" y="2174875"/>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4</a:t>
            </a:r>
          </a:p>
        </p:txBody>
      </p:sp>
      <p:sp>
        <p:nvSpPr>
          <p:cNvPr id="55" name="Text Box 47"/>
          <p:cNvSpPr txBox="1">
            <a:spLocks noChangeArrowheads="1"/>
          </p:cNvSpPr>
          <p:nvPr/>
        </p:nvSpPr>
        <p:spPr bwMode="auto">
          <a:xfrm>
            <a:off x="7302500" y="2317750"/>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5</a:t>
            </a:r>
          </a:p>
        </p:txBody>
      </p:sp>
      <p:sp>
        <p:nvSpPr>
          <p:cNvPr id="56" name="Text Box 48"/>
          <p:cNvSpPr txBox="1">
            <a:spLocks noChangeArrowheads="1"/>
          </p:cNvSpPr>
          <p:nvPr/>
        </p:nvSpPr>
        <p:spPr bwMode="auto">
          <a:xfrm>
            <a:off x="5940425" y="3686175"/>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6</a:t>
            </a:r>
          </a:p>
        </p:txBody>
      </p:sp>
      <p:sp>
        <p:nvSpPr>
          <p:cNvPr id="57" name="Text Box 49"/>
          <p:cNvSpPr txBox="1">
            <a:spLocks noChangeArrowheads="1"/>
          </p:cNvSpPr>
          <p:nvPr/>
        </p:nvSpPr>
        <p:spPr bwMode="auto">
          <a:xfrm>
            <a:off x="8094663" y="3686175"/>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7</a:t>
            </a:r>
          </a:p>
        </p:txBody>
      </p:sp>
      <p:sp>
        <p:nvSpPr>
          <p:cNvPr id="58" name="Text Box 50"/>
          <p:cNvSpPr txBox="1">
            <a:spLocks noChangeArrowheads="1"/>
          </p:cNvSpPr>
          <p:nvPr/>
        </p:nvSpPr>
        <p:spPr bwMode="auto">
          <a:xfrm>
            <a:off x="7446963" y="3327400"/>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8</a:t>
            </a:r>
          </a:p>
        </p:txBody>
      </p:sp>
      <p:sp>
        <p:nvSpPr>
          <p:cNvPr id="59" name="Text Box 51"/>
          <p:cNvSpPr txBox="1">
            <a:spLocks noChangeArrowheads="1"/>
          </p:cNvSpPr>
          <p:nvPr/>
        </p:nvSpPr>
        <p:spPr bwMode="auto">
          <a:xfrm>
            <a:off x="6223000" y="2678112"/>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9</a:t>
            </a:r>
          </a:p>
        </p:txBody>
      </p:sp>
      <p:graphicFrame>
        <p:nvGraphicFramePr>
          <p:cNvPr id="60" name="Group 140"/>
          <p:cNvGraphicFramePr>
            <a:graphicFrameLocks noGrp="1"/>
          </p:cNvGraphicFramePr>
          <p:nvPr>
            <p:extLst>
              <p:ext uri="{D42A27DB-BD31-4B8C-83A1-F6EECF244321}">
                <p14:modId xmlns:p14="http://schemas.microsoft.com/office/powerpoint/2010/main" val="1146178471"/>
              </p:ext>
            </p:extLst>
          </p:nvPr>
        </p:nvGraphicFramePr>
        <p:xfrm>
          <a:off x="2579688" y="5375275"/>
          <a:ext cx="6096000" cy="431800"/>
        </p:xfrm>
        <a:graphic>
          <a:graphicData uri="http://schemas.openxmlformats.org/drawingml/2006/table">
            <a:tbl>
              <a:tblPr/>
              <a:tblGrid>
                <a:gridCol w="677862">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7032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 name="Text Box 74"/>
          <p:cNvSpPr txBox="1">
            <a:spLocks noChangeArrowheads="1"/>
          </p:cNvSpPr>
          <p:nvPr/>
        </p:nvSpPr>
        <p:spPr bwMode="auto">
          <a:xfrm>
            <a:off x="1727268" y="5295423"/>
            <a:ext cx="609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dirty="0">
                <a:solidFill>
                  <a:srgbClr val="000000"/>
                </a:solidFill>
                <a:latin typeface="Times New Roman" pitchFamily="18" charset="0"/>
              </a:rPr>
              <a:t>Q</a:t>
            </a:r>
          </a:p>
        </p:txBody>
      </p:sp>
      <p:graphicFrame>
        <p:nvGraphicFramePr>
          <p:cNvPr id="62" name="Group 75"/>
          <p:cNvGraphicFramePr>
            <a:graphicFrameLocks noGrp="1"/>
          </p:cNvGraphicFramePr>
          <p:nvPr>
            <p:extLst>
              <p:ext uri="{D42A27DB-BD31-4B8C-83A1-F6EECF244321}">
                <p14:modId xmlns:p14="http://schemas.microsoft.com/office/powerpoint/2010/main" val="2572639586"/>
              </p:ext>
            </p:extLst>
          </p:nvPr>
        </p:nvGraphicFramePr>
        <p:xfrm>
          <a:off x="2579688" y="4405312"/>
          <a:ext cx="6096000" cy="695325"/>
        </p:xfrm>
        <a:graphic>
          <a:graphicData uri="http://schemas.openxmlformats.org/drawingml/2006/table">
            <a:tbl>
              <a:tblPr/>
              <a:tblGrid>
                <a:gridCol w="677862">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7032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7862">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3">
                  <a:extLst>
                    <a:ext uri="{9D8B030D-6E8A-4147-A177-3AD203B41FA5}">
                      <a16:colId xmlns:a16="http://schemas.microsoft.com/office/drawing/2014/main" val="20008"/>
                    </a:ext>
                  </a:extLst>
                </a:gridCol>
              </a:tblGrid>
              <a:tr h="6953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  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 name="Text Box 97"/>
          <p:cNvSpPr txBox="1">
            <a:spLocks noChangeArrowheads="1"/>
          </p:cNvSpPr>
          <p:nvPr/>
        </p:nvSpPr>
        <p:spPr bwMode="auto">
          <a:xfrm>
            <a:off x="1360488" y="4481512"/>
            <a:ext cx="12192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400" b="1">
                <a:solidFill>
                  <a:srgbClr val="000000"/>
                </a:solidFill>
                <a:latin typeface="Times New Roman" pitchFamily="18" charset="0"/>
              </a:rPr>
              <a:t>Visit[v]</a:t>
            </a:r>
          </a:p>
        </p:txBody>
      </p:sp>
      <p:sp>
        <p:nvSpPr>
          <p:cNvPr id="64" name="Text Box 98"/>
          <p:cNvSpPr txBox="1">
            <a:spLocks noChangeArrowheads="1"/>
          </p:cNvSpPr>
          <p:nvPr/>
        </p:nvSpPr>
        <p:spPr bwMode="auto">
          <a:xfrm>
            <a:off x="2655888" y="3948112"/>
            <a:ext cx="59436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 0     1       2      3    4      5      6      7     8  </a:t>
            </a:r>
          </a:p>
        </p:txBody>
      </p:sp>
      <p:sp>
        <p:nvSpPr>
          <p:cNvPr id="65" name="Text Box 99"/>
          <p:cNvSpPr txBox="1">
            <a:spLocks noChangeArrowheads="1"/>
          </p:cNvSpPr>
          <p:nvPr/>
        </p:nvSpPr>
        <p:spPr bwMode="auto">
          <a:xfrm>
            <a:off x="27320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66" name="Text Box 100"/>
          <p:cNvSpPr txBox="1">
            <a:spLocks noChangeArrowheads="1"/>
          </p:cNvSpPr>
          <p:nvPr/>
        </p:nvSpPr>
        <p:spPr bwMode="auto">
          <a:xfrm>
            <a:off x="2627313" y="5407025"/>
            <a:ext cx="533400" cy="396875"/>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33CC"/>
                </a:solidFill>
                <a:effectLst/>
                <a:uLnTx/>
                <a:uFillTx/>
                <a:latin typeface="Times New Roman" pitchFamily="18" charset="0"/>
              </a:rPr>
              <a:t>V0</a:t>
            </a:r>
          </a:p>
        </p:txBody>
      </p:sp>
      <p:sp>
        <p:nvSpPr>
          <p:cNvPr id="67" name="Text Box 101"/>
          <p:cNvSpPr txBox="1">
            <a:spLocks noChangeArrowheads="1"/>
          </p:cNvSpPr>
          <p:nvPr/>
        </p:nvSpPr>
        <p:spPr bwMode="auto">
          <a:xfrm>
            <a:off x="2555875" y="5805487"/>
            <a:ext cx="74295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dirty="0">
                <a:solidFill>
                  <a:srgbClr val="0000FF"/>
                </a:solidFill>
                <a:latin typeface="Times New Roman" pitchFamily="18" charset="0"/>
              </a:rPr>
              <a:t>V0</a:t>
            </a:r>
          </a:p>
        </p:txBody>
      </p:sp>
      <p:sp>
        <p:nvSpPr>
          <p:cNvPr id="68" name="Text Box 102"/>
          <p:cNvSpPr txBox="1">
            <a:spLocks noChangeArrowheads="1"/>
          </p:cNvSpPr>
          <p:nvPr/>
        </p:nvSpPr>
        <p:spPr bwMode="auto">
          <a:xfrm>
            <a:off x="34178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69" name="Text Box 103"/>
          <p:cNvSpPr txBox="1">
            <a:spLocks noChangeArrowheads="1"/>
          </p:cNvSpPr>
          <p:nvPr/>
        </p:nvSpPr>
        <p:spPr bwMode="auto">
          <a:xfrm>
            <a:off x="3376613" y="5407025"/>
            <a:ext cx="533400" cy="396875"/>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33CC"/>
                </a:solidFill>
                <a:effectLst/>
                <a:uLnTx/>
                <a:uFillTx/>
                <a:latin typeface="Times New Roman" pitchFamily="18" charset="0"/>
              </a:rPr>
              <a:t>V1</a:t>
            </a:r>
          </a:p>
        </p:txBody>
      </p:sp>
      <p:sp>
        <p:nvSpPr>
          <p:cNvPr id="70" name="Text Box 104"/>
          <p:cNvSpPr txBox="1">
            <a:spLocks noChangeArrowheads="1"/>
          </p:cNvSpPr>
          <p:nvPr/>
        </p:nvSpPr>
        <p:spPr bwMode="auto">
          <a:xfrm>
            <a:off x="60848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71" name="Text Box 105"/>
          <p:cNvSpPr txBox="1">
            <a:spLocks noChangeArrowheads="1"/>
          </p:cNvSpPr>
          <p:nvPr/>
        </p:nvSpPr>
        <p:spPr bwMode="auto">
          <a:xfrm>
            <a:off x="4025900" y="5407025"/>
            <a:ext cx="533400" cy="396875"/>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33CC"/>
                </a:solidFill>
                <a:effectLst/>
                <a:uLnTx/>
                <a:uFillTx/>
                <a:latin typeface="Times New Roman" pitchFamily="18" charset="0"/>
              </a:rPr>
              <a:t>V5</a:t>
            </a:r>
          </a:p>
        </p:txBody>
      </p:sp>
      <p:sp>
        <p:nvSpPr>
          <p:cNvPr id="72" name="Text Box 106"/>
          <p:cNvSpPr txBox="1">
            <a:spLocks noChangeArrowheads="1"/>
          </p:cNvSpPr>
          <p:nvPr/>
        </p:nvSpPr>
        <p:spPr bwMode="auto">
          <a:xfrm>
            <a:off x="3276600" y="5805487"/>
            <a:ext cx="708025"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V1</a:t>
            </a:r>
          </a:p>
        </p:txBody>
      </p:sp>
      <p:sp>
        <p:nvSpPr>
          <p:cNvPr id="73" name="Rectangle 107"/>
          <p:cNvSpPr>
            <a:spLocks noChangeArrowheads="1"/>
          </p:cNvSpPr>
          <p:nvPr/>
        </p:nvSpPr>
        <p:spPr bwMode="auto">
          <a:xfrm>
            <a:off x="3348038" y="5407025"/>
            <a:ext cx="457200" cy="381000"/>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74" name="Text Box 108"/>
          <p:cNvSpPr txBox="1">
            <a:spLocks noChangeArrowheads="1"/>
          </p:cNvSpPr>
          <p:nvPr/>
        </p:nvSpPr>
        <p:spPr bwMode="auto">
          <a:xfrm>
            <a:off x="41036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75" name="Text Box 109"/>
          <p:cNvSpPr txBox="1">
            <a:spLocks noChangeArrowheads="1"/>
          </p:cNvSpPr>
          <p:nvPr/>
        </p:nvSpPr>
        <p:spPr bwMode="auto">
          <a:xfrm>
            <a:off x="4673600" y="5407025"/>
            <a:ext cx="533400" cy="396875"/>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33CC"/>
                </a:solidFill>
                <a:effectLst/>
                <a:uLnTx/>
                <a:uFillTx/>
                <a:latin typeface="Times New Roman" pitchFamily="18" charset="0"/>
              </a:rPr>
              <a:t>V2</a:t>
            </a:r>
          </a:p>
        </p:txBody>
      </p:sp>
      <p:sp>
        <p:nvSpPr>
          <p:cNvPr id="76" name="Text Box 110"/>
          <p:cNvSpPr txBox="1">
            <a:spLocks noChangeArrowheads="1"/>
          </p:cNvSpPr>
          <p:nvPr/>
        </p:nvSpPr>
        <p:spPr bwMode="auto">
          <a:xfrm>
            <a:off x="5392738" y="5407025"/>
            <a:ext cx="533400" cy="396875"/>
          </a:xfrm>
          <a:prstGeom prst="rect">
            <a:avLst/>
          </a:prstGeom>
          <a:solidFill>
            <a:srgbClr val="DBF5F9"/>
          </a:solid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FF33CC"/>
                </a:solidFill>
                <a:effectLst/>
                <a:uLnTx/>
                <a:uFillTx/>
                <a:latin typeface="Times New Roman" pitchFamily="18" charset="0"/>
              </a:rPr>
              <a:t>V6</a:t>
            </a:r>
          </a:p>
        </p:txBody>
      </p:sp>
      <p:sp>
        <p:nvSpPr>
          <p:cNvPr id="77" name="Text Box 111"/>
          <p:cNvSpPr txBox="1">
            <a:spLocks noChangeArrowheads="1"/>
          </p:cNvSpPr>
          <p:nvPr/>
        </p:nvSpPr>
        <p:spPr bwMode="auto">
          <a:xfrm>
            <a:off x="74564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78" name="Rectangle 112"/>
          <p:cNvSpPr>
            <a:spLocks noChangeArrowheads="1"/>
          </p:cNvSpPr>
          <p:nvPr/>
        </p:nvSpPr>
        <p:spPr bwMode="auto">
          <a:xfrm>
            <a:off x="2703513" y="5407025"/>
            <a:ext cx="457200" cy="381000"/>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79" name="Text Box 113"/>
          <p:cNvSpPr txBox="1">
            <a:spLocks noChangeArrowheads="1"/>
          </p:cNvSpPr>
          <p:nvPr/>
        </p:nvSpPr>
        <p:spPr bwMode="auto">
          <a:xfrm>
            <a:off x="3997325" y="5805487"/>
            <a:ext cx="6731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V5</a:t>
            </a:r>
          </a:p>
        </p:txBody>
      </p:sp>
      <p:sp>
        <p:nvSpPr>
          <p:cNvPr id="80" name="Text Box 114"/>
          <p:cNvSpPr txBox="1">
            <a:spLocks noChangeArrowheads="1"/>
          </p:cNvSpPr>
          <p:nvPr/>
        </p:nvSpPr>
        <p:spPr bwMode="auto">
          <a:xfrm>
            <a:off x="47894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81" name="Text Box 115"/>
          <p:cNvSpPr txBox="1">
            <a:spLocks noChangeArrowheads="1"/>
          </p:cNvSpPr>
          <p:nvPr/>
        </p:nvSpPr>
        <p:spPr bwMode="auto">
          <a:xfrm>
            <a:off x="5969000" y="5461000"/>
            <a:ext cx="5334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FF33CC"/>
                </a:solidFill>
                <a:latin typeface="Times New Roman" pitchFamily="18" charset="0"/>
              </a:rPr>
              <a:t>V4</a:t>
            </a:r>
          </a:p>
        </p:txBody>
      </p:sp>
      <p:sp>
        <p:nvSpPr>
          <p:cNvPr id="82" name="Text Box 116"/>
          <p:cNvSpPr txBox="1">
            <a:spLocks noChangeArrowheads="1"/>
          </p:cNvSpPr>
          <p:nvPr/>
        </p:nvSpPr>
        <p:spPr bwMode="auto">
          <a:xfrm>
            <a:off x="4645025" y="5805487"/>
            <a:ext cx="7112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V2</a:t>
            </a:r>
          </a:p>
        </p:txBody>
      </p:sp>
      <p:sp>
        <p:nvSpPr>
          <p:cNvPr id="83" name="Text Box 117"/>
          <p:cNvSpPr txBox="1">
            <a:spLocks noChangeArrowheads="1"/>
          </p:cNvSpPr>
          <p:nvPr/>
        </p:nvSpPr>
        <p:spPr bwMode="auto">
          <a:xfrm>
            <a:off x="53990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84" name="Text Box 118"/>
          <p:cNvSpPr txBox="1">
            <a:spLocks noChangeArrowheads="1"/>
          </p:cNvSpPr>
          <p:nvPr/>
        </p:nvSpPr>
        <p:spPr bwMode="auto">
          <a:xfrm>
            <a:off x="81422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85" name="Text Box 119"/>
          <p:cNvSpPr txBox="1">
            <a:spLocks noChangeArrowheads="1"/>
          </p:cNvSpPr>
          <p:nvPr/>
        </p:nvSpPr>
        <p:spPr bwMode="auto">
          <a:xfrm>
            <a:off x="6761163" y="5461000"/>
            <a:ext cx="5334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FF33CC"/>
                </a:solidFill>
                <a:latin typeface="Times New Roman" pitchFamily="18" charset="0"/>
              </a:rPr>
              <a:t>V3</a:t>
            </a:r>
          </a:p>
        </p:txBody>
      </p:sp>
      <p:sp>
        <p:nvSpPr>
          <p:cNvPr id="86" name="Text Box 120"/>
          <p:cNvSpPr txBox="1">
            <a:spLocks noChangeArrowheads="1"/>
          </p:cNvSpPr>
          <p:nvPr/>
        </p:nvSpPr>
        <p:spPr bwMode="auto">
          <a:xfrm>
            <a:off x="7410450" y="5461000"/>
            <a:ext cx="5334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FF33CC"/>
                </a:solidFill>
                <a:latin typeface="Times New Roman" pitchFamily="18" charset="0"/>
              </a:rPr>
              <a:t>V7</a:t>
            </a:r>
          </a:p>
        </p:txBody>
      </p:sp>
      <p:sp>
        <p:nvSpPr>
          <p:cNvPr id="87" name="Rectangle 121"/>
          <p:cNvSpPr>
            <a:spLocks noChangeArrowheads="1"/>
          </p:cNvSpPr>
          <p:nvPr/>
        </p:nvSpPr>
        <p:spPr bwMode="auto">
          <a:xfrm>
            <a:off x="4600575" y="5461000"/>
            <a:ext cx="457200" cy="306387"/>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88" name="Text Box 122"/>
          <p:cNvSpPr txBox="1">
            <a:spLocks noChangeArrowheads="1"/>
          </p:cNvSpPr>
          <p:nvPr/>
        </p:nvSpPr>
        <p:spPr bwMode="auto">
          <a:xfrm>
            <a:off x="5221288" y="5805487"/>
            <a:ext cx="744537"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V6</a:t>
            </a:r>
          </a:p>
        </p:txBody>
      </p:sp>
      <p:sp>
        <p:nvSpPr>
          <p:cNvPr id="89" name="Text Box 123"/>
          <p:cNvSpPr txBox="1">
            <a:spLocks noChangeArrowheads="1"/>
          </p:cNvSpPr>
          <p:nvPr/>
        </p:nvSpPr>
        <p:spPr bwMode="auto">
          <a:xfrm>
            <a:off x="6846888" y="4481512"/>
            <a:ext cx="457200" cy="519113"/>
          </a:xfrm>
          <a:prstGeom prst="rect">
            <a:avLst/>
          </a:prstGeom>
          <a:solidFill>
            <a:srgbClr val="00FFFF"/>
          </a:solidFill>
          <a:ln w="9525">
            <a:noFill/>
            <a:miter lim="800000"/>
            <a:headEnd/>
            <a:tailEnd/>
          </a:ln>
        </p:spPr>
        <p:txBody>
          <a:bodyPr>
            <a:spAutoFit/>
          </a:bodyPr>
          <a:lstStyle/>
          <a:p>
            <a:pPr fontAlgn="base">
              <a:spcBef>
                <a:spcPct val="50000"/>
              </a:spcBef>
              <a:spcAft>
                <a:spcPct val="0"/>
              </a:spcAft>
            </a:pPr>
            <a:r>
              <a:rPr kumimoji="1" lang="en-US" altLang="zh-CN" sz="2800">
                <a:solidFill>
                  <a:srgbClr val="000000"/>
                </a:solidFill>
                <a:latin typeface="Times New Roman" pitchFamily="18" charset="0"/>
              </a:rPr>
              <a:t>T</a:t>
            </a:r>
          </a:p>
        </p:txBody>
      </p:sp>
      <p:sp>
        <p:nvSpPr>
          <p:cNvPr id="90" name="Text Box 124"/>
          <p:cNvSpPr txBox="1">
            <a:spLocks noChangeArrowheads="1"/>
          </p:cNvSpPr>
          <p:nvPr/>
        </p:nvSpPr>
        <p:spPr bwMode="auto">
          <a:xfrm>
            <a:off x="8058150" y="5461000"/>
            <a:ext cx="533400" cy="396875"/>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000" b="1">
                <a:solidFill>
                  <a:srgbClr val="FF33CC"/>
                </a:solidFill>
                <a:latin typeface="Times New Roman" pitchFamily="18" charset="0"/>
              </a:rPr>
              <a:t>V8</a:t>
            </a:r>
          </a:p>
        </p:txBody>
      </p:sp>
      <p:sp>
        <p:nvSpPr>
          <p:cNvPr id="91" name="Rectangle 125"/>
          <p:cNvSpPr>
            <a:spLocks noChangeArrowheads="1"/>
          </p:cNvSpPr>
          <p:nvPr/>
        </p:nvSpPr>
        <p:spPr bwMode="auto">
          <a:xfrm>
            <a:off x="5465763" y="5461000"/>
            <a:ext cx="381000" cy="306387"/>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92" name="Rectangle 126"/>
          <p:cNvSpPr>
            <a:spLocks noChangeArrowheads="1"/>
          </p:cNvSpPr>
          <p:nvPr/>
        </p:nvSpPr>
        <p:spPr bwMode="auto">
          <a:xfrm>
            <a:off x="7481888" y="5387975"/>
            <a:ext cx="381000" cy="381000"/>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93" name="Text Box 127"/>
          <p:cNvSpPr txBox="1">
            <a:spLocks noChangeArrowheads="1"/>
          </p:cNvSpPr>
          <p:nvPr/>
        </p:nvSpPr>
        <p:spPr bwMode="auto">
          <a:xfrm>
            <a:off x="6732588" y="5805487"/>
            <a:ext cx="681037"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V3</a:t>
            </a:r>
          </a:p>
        </p:txBody>
      </p:sp>
      <p:sp>
        <p:nvSpPr>
          <p:cNvPr id="94" name="Rectangle 128"/>
          <p:cNvSpPr>
            <a:spLocks noChangeArrowheads="1"/>
          </p:cNvSpPr>
          <p:nvPr/>
        </p:nvSpPr>
        <p:spPr bwMode="auto">
          <a:xfrm>
            <a:off x="6042025" y="5461000"/>
            <a:ext cx="381000" cy="306387"/>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95" name="Text Box 129"/>
          <p:cNvSpPr txBox="1">
            <a:spLocks noChangeArrowheads="1"/>
          </p:cNvSpPr>
          <p:nvPr/>
        </p:nvSpPr>
        <p:spPr bwMode="auto">
          <a:xfrm>
            <a:off x="5940425" y="5805487"/>
            <a:ext cx="71120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V4</a:t>
            </a:r>
          </a:p>
        </p:txBody>
      </p:sp>
      <p:sp>
        <p:nvSpPr>
          <p:cNvPr id="96" name="Rectangle 130"/>
          <p:cNvSpPr>
            <a:spLocks noChangeArrowheads="1"/>
          </p:cNvSpPr>
          <p:nvPr/>
        </p:nvSpPr>
        <p:spPr bwMode="auto">
          <a:xfrm>
            <a:off x="6834188" y="5387975"/>
            <a:ext cx="381000" cy="381000"/>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97" name="Rectangle 131"/>
          <p:cNvSpPr>
            <a:spLocks noChangeArrowheads="1"/>
          </p:cNvSpPr>
          <p:nvPr/>
        </p:nvSpPr>
        <p:spPr bwMode="auto">
          <a:xfrm>
            <a:off x="8129588" y="5387975"/>
            <a:ext cx="381000" cy="379412"/>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98" name="Text Box 132"/>
          <p:cNvSpPr txBox="1">
            <a:spLocks noChangeArrowheads="1"/>
          </p:cNvSpPr>
          <p:nvPr/>
        </p:nvSpPr>
        <p:spPr bwMode="auto">
          <a:xfrm>
            <a:off x="7381875" y="5805487"/>
            <a:ext cx="717550"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V7</a:t>
            </a:r>
          </a:p>
        </p:txBody>
      </p:sp>
      <p:sp>
        <p:nvSpPr>
          <p:cNvPr id="99" name="Text Box 133"/>
          <p:cNvSpPr txBox="1">
            <a:spLocks noChangeArrowheads="1"/>
          </p:cNvSpPr>
          <p:nvPr/>
        </p:nvSpPr>
        <p:spPr bwMode="auto">
          <a:xfrm>
            <a:off x="8029575" y="5805487"/>
            <a:ext cx="719138" cy="519113"/>
          </a:xfrm>
          <a:prstGeom prst="rect">
            <a:avLst/>
          </a:prstGeom>
          <a:noFill/>
          <a:ln w="9525">
            <a:noFill/>
            <a:miter lim="800000"/>
            <a:headEnd/>
            <a:tailEnd/>
          </a:ln>
        </p:spPr>
        <p:txBody>
          <a:bodyPr>
            <a:spAutoFit/>
          </a:bodyPr>
          <a:lstStyle/>
          <a:p>
            <a:pPr fontAlgn="base">
              <a:spcBef>
                <a:spcPct val="50000"/>
              </a:spcBef>
              <a:spcAft>
                <a:spcPct val="0"/>
              </a:spcAft>
            </a:pPr>
            <a:r>
              <a:rPr kumimoji="1" lang="en-US" altLang="zh-CN" sz="2800">
                <a:solidFill>
                  <a:srgbClr val="0000FF"/>
                </a:solidFill>
                <a:latin typeface="Times New Roman" pitchFamily="18" charset="0"/>
              </a:rPr>
              <a:t>V8</a:t>
            </a:r>
          </a:p>
        </p:txBody>
      </p:sp>
      <p:sp>
        <p:nvSpPr>
          <p:cNvPr id="100" name="Rectangle 134"/>
          <p:cNvSpPr>
            <a:spLocks noChangeArrowheads="1"/>
          </p:cNvSpPr>
          <p:nvPr/>
        </p:nvSpPr>
        <p:spPr bwMode="auto">
          <a:xfrm>
            <a:off x="4025900" y="5407025"/>
            <a:ext cx="381000" cy="288925"/>
          </a:xfrm>
          <a:prstGeom prst="rect">
            <a:avLst/>
          </a:prstGeom>
          <a:solidFill>
            <a:srgbClr val="DBF5F9"/>
          </a:solidFill>
          <a:ln w="9525">
            <a:no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0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101" name="Text Box 136"/>
          <p:cNvSpPr txBox="1">
            <a:spLocks noChangeArrowheads="1"/>
          </p:cNvSpPr>
          <p:nvPr/>
        </p:nvSpPr>
        <p:spPr bwMode="auto">
          <a:xfrm>
            <a:off x="6156325" y="1238250"/>
            <a:ext cx="152400" cy="365125"/>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400" b="1">
                <a:solidFill>
                  <a:srgbClr val="000000"/>
                </a:solidFill>
                <a:latin typeface="Times New Roman" pitchFamily="18" charset="0"/>
                <a:ea typeface="楷体_GB2312" pitchFamily="49" charset="-122"/>
              </a:rPr>
              <a:t>1</a:t>
            </a:r>
          </a:p>
        </p:txBody>
      </p:sp>
      <p:sp>
        <p:nvSpPr>
          <p:cNvPr id="102" name="Oval 6"/>
          <p:cNvSpPr>
            <a:spLocks noChangeArrowheads="1"/>
          </p:cNvSpPr>
          <p:nvPr/>
        </p:nvSpPr>
        <p:spPr bwMode="auto">
          <a:xfrm>
            <a:off x="2620963" y="165576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itchFamily="34" charset="0"/>
                <a:ea typeface="楷体_GB2312" pitchFamily="49" charset="-122"/>
              </a:rPr>
              <a:t>v0</a:t>
            </a:r>
          </a:p>
        </p:txBody>
      </p:sp>
      <p:sp>
        <p:nvSpPr>
          <p:cNvPr id="104" name="Text Box 74">
            <a:extLst>
              <a:ext uri="{FF2B5EF4-FFF2-40B4-BE49-F238E27FC236}">
                <a16:creationId xmlns:a16="http://schemas.microsoft.com/office/drawing/2014/main" id="{7210BF07-A5DC-2145-A4E2-2E7BA388ACFA}"/>
              </a:ext>
            </a:extLst>
          </p:cNvPr>
          <p:cNvSpPr txBox="1">
            <a:spLocks noChangeArrowheads="1"/>
          </p:cNvSpPr>
          <p:nvPr/>
        </p:nvSpPr>
        <p:spPr bwMode="auto">
          <a:xfrm>
            <a:off x="1115862" y="5831186"/>
            <a:ext cx="1420813" cy="461665"/>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zh-CN" altLang="en-US" sz="2400" b="1" dirty="0">
                <a:solidFill>
                  <a:srgbClr val="000000"/>
                </a:solidFill>
                <a:latin typeface="Times New Roman" pitchFamily="18" charset="0"/>
              </a:rPr>
              <a:t>访问次序</a:t>
            </a:r>
            <a:endParaRPr kumimoji="1" lang="en-US" altLang="zh-CN" sz="2400" b="1" dirty="0">
              <a:solidFill>
                <a:srgbClr val="000000"/>
              </a:solidFill>
              <a:latin typeface="Times New Roman" pitchFamily="18" charset="0"/>
            </a:endParaRPr>
          </a:p>
        </p:txBody>
      </p:sp>
    </p:spTree>
    <p:extLst>
      <p:ext uri="{BB962C8B-B14F-4D97-AF65-F5344CB8AC3E}">
        <p14:creationId xmlns:p14="http://schemas.microsoft.com/office/powerpoint/2010/main" val="86676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8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8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8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9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9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8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9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9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96"/>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9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1" grpId="0"/>
      <p:bldP spid="63" grpId="0"/>
      <p:bldP spid="64" grpId="0"/>
      <p:bldP spid="65" grpId="0" animBg="1"/>
      <p:bldP spid="66" grpId="0" animBg="1"/>
      <p:bldP spid="67" grpId="0"/>
      <p:bldP spid="68" grpId="0" animBg="1"/>
      <p:bldP spid="69" grpId="0" animBg="1"/>
      <p:bldP spid="70" grpId="0" animBg="1"/>
      <p:bldP spid="71" grpId="0" animBg="1"/>
      <p:bldP spid="72" grpId="0"/>
      <p:bldP spid="73" grpId="0" animBg="1"/>
      <p:bldP spid="74" grpId="0" animBg="1"/>
      <p:bldP spid="75" grpId="0" animBg="1"/>
      <p:bldP spid="76" grpId="0" animBg="1"/>
      <p:bldP spid="77" grpId="0" animBg="1"/>
      <p:bldP spid="78" grpId="0" animBg="1"/>
      <p:bldP spid="79" grpId="0"/>
      <p:bldP spid="80" grpId="0" animBg="1"/>
      <p:bldP spid="81" grpId="0"/>
      <p:bldP spid="82" grpId="0"/>
      <p:bldP spid="83" grpId="0" animBg="1"/>
      <p:bldP spid="84" grpId="0" animBg="1"/>
      <p:bldP spid="85" grpId="0"/>
      <p:bldP spid="86" grpId="0"/>
      <p:bldP spid="87" grpId="0" animBg="1"/>
      <p:bldP spid="88" grpId="0"/>
      <p:bldP spid="89" grpId="0" animBg="1"/>
      <p:bldP spid="90" grpId="0"/>
      <p:bldP spid="91" grpId="0" animBg="1"/>
      <p:bldP spid="92" grpId="0" animBg="1"/>
      <p:bldP spid="93" grpId="0"/>
      <p:bldP spid="94" grpId="0" animBg="1"/>
      <p:bldP spid="95" grpId="0"/>
      <p:bldP spid="96" grpId="0" animBg="1"/>
      <p:bldP spid="97" grpId="0" animBg="1"/>
      <p:bldP spid="98" grpId="0"/>
      <p:bldP spid="99" grpId="0"/>
      <p:bldP spid="100" grpId="0" animBg="1"/>
      <p:bldP spid="10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EE88DDC7-E5A8-41D7-980C-02A91B6DEFD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7200" y="992518"/>
            <a:ext cx="8382000" cy="5410712"/>
          </a:xfrm>
          <a:prstGeom prst="rect">
            <a:avLst/>
          </a:prstGeom>
          <a:noFill/>
          <a:ln w="9525">
            <a:solidFill>
              <a:srgbClr val="3333FF"/>
            </a:solidFill>
            <a:miter lim="800000"/>
            <a:headEnd/>
            <a:tailEnd/>
          </a:ln>
        </p:spPr>
        <p:txBody>
          <a:bodyPr wrap="square">
            <a:spAutoFit/>
          </a:bodyPr>
          <a:lstStyle/>
          <a:p>
            <a:pPr eaLnBrk="0" fontAlgn="base" hangingPunct="0">
              <a:spcBef>
                <a:spcPct val="30000"/>
              </a:spcBef>
              <a:spcAft>
                <a:spcPct val="0"/>
              </a:spcAft>
            </a:pPr>
            <a:r>
              <a:rPr kumimoji="1" lang="zh-CN" altLang="en-US" b="1" dirty="0">
                <a:solidFill>
                  <a:srgbClr val="3333FF"/>
                </a:solidFill>
                <a:latin typeface="Times New Roman" pitchFamily="18" charset="0"/>
              </a:rPr>
              <a:t>广度优先搜索算法</a:t>
            </a:r>
            <a:r>
              <a:rPr kumimoji="1" lang="en-US" altLang="zh-CN" b="1" dirty="0">
                <a:solidFill>
                  <a:srgbClr val="3333FF"/>
                </a:solidFill>
                <a:latin typeface="Times New Roman" pitchFamily="18" charset="0"/>
              </a:rPr>
              <a:t>——</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图用</a:t>
            </a:r>
            <a:r>
              <a:rPr kumimoji="1" lang="zh-CN" altLang="en-US" b="1" dirty="0">
                <a:solidFill>
                  <a:srgbClr val="3333FF"/>
                </a:solidFill>
                <a:latin typeface="Times New Roman" pitchFamily="18" charset="0"/>
              </a:rPr>
              <a:t>邻接矩阵</a:t>
            </a:r>
            <a:r>
              <a:rPr kumimoji="1" lang="zh-CN" altLang="en-US" b="1" dirty="0">
                <a:solidFill>
                  <a:srgbClr val="000000"/>
                </a:solidFill>
                <a:latin typeface="Times New Roman" pitchFamily="18" charset="0"/>
              </a:rPr>
              <a:t>表示*</a:t>
            </a:r>
            <a:r>
              <a:rPr kumimoji="1" lang="en-US" altLang="zh-CN" b="1" dirty="0">
                <a:solidFill>
                  <a:srgbClr val="000000"/>
                </a:solidFill>
                <a:latin typeface="Times New Roman" pitchFamily="18" charset="0"/>
              </a:rPr>
              <a:t>/</a:t>
            </a:r>
            <a:endParaRPr kumimoji="1" lang="zh-CN" altLang="en-US" b="1" dirty="0">
              <a:solidFill>
                <a:srgbClr val="3333FF"/>
              </a:solidFill>
              <a:latin typeface="Times New Roman" pitchFamily="18" charset="0"/>
            </a:endParaRPr>
          </a:p>
          <a:p>
            <a:pPr eaLnBrk="0" fontAlgn="base" hangingPunct="0">
              <a:spcBef>
                <a:spcPct val="30000"/>
              </a:spcBef>
              <a:spcAft>
                <a:spcPct val="0"/>
              </a:spcAft>
            </a:pPr>
            <a:r>
              <a:rPr kumimoji="1" lang="en-US" altLang="zh-CN" b="1" dirty="0">
                <a:solidFill>
                  <a:srgbClr val="000000"/>
                </a:solidFill>
                <a:latin typeface="Times New Roman" pitchFamily="18" charset="0"/>
              </a:rPr>
              <a:t>BSF(int k) {</a:t>
            </a: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int </a:t>
            </a:r>
            <a:r>
              <a:rPr kumimoji="1" lang="en-US" altLang="zh-CN" b="1" dirty="0" err="1">
                <a:solidFill>
                  <a:srgbClr val="000000"/>
                </a:solidFill>
                <a:latin typeface="Times New Roman" pitchFamily="18" charset="0"/>
              </a:rPr>
              <a:t>i,j</a:t>
            </a:r>
            <a:r>
              <a:rPr kumimoji="1" lang="en-US" altLang="zh-CN" b="1" dirty="0">
                <a:solidFill>
                  <a:srgbClr val="000000"/>
                </a:solidFill>
                <a:latin typeface="Times New Roman" pitchFamily="18" charset="0"/>
              </a:rPr>
              <a:t>;</a:t>
            </a:r>
            <a:endParaRPr kumimoji="1" lang="en-US" altLang="zh-CN" dirty="0">
              <a:solidFill>
                <a:srgbClr val="000000"/>
              </a:solidFill>
              <a:latin typeface="Times New Roman" pitchFamily="18" charset="0"/>
            </a:endParaRPr>
          </a:p>
          <a:p>
            <a:pPr eaLnBrk="0" fontAlgn="base" hangingPunct="0">
              <a:spcBef>
                <a:spcPct val="30000"/>
              </a:spcBef>
              <a:spcAft>
                <a:spcPct val="0"/>
              </a:spcAft>
            </a:pPr>
            <a:r>
              <a:rPr kumimoji="1" lang="en-US" altLang="zh-CN" b="1" dirty="0">
                <a:solidFill>
                  <a:srgbClr val="000000"/>
                </a:solidFill>
                <a:latin typeface="Times New Roman" pitchFamily="18" charset="0"/>
              </a:rPr>
              <a:t>  SETNULL(Q);</a:t>
            </a:r>
            <a:endParaRPr kumimoji="1" lang="en-US" altLang="zh-CN" dirty="0">
              <a:solidFill>
                <a:srgbClr val="000000"/>
              </a:solidFill>
              <a:latin typeface="Times New Roman" pitchFamily="18" charset="0"/>
            </a:endParaRPr>
          </a:p>
          <a:p>
            <a:pPr eaLnBrk="0" fontAlgn="base" hangingPunct="0">
              <a:spcBef>
                <a:spcPct val="30000"/>
              </a:spcBef>
              <a:spcAft>
                <a:spcPct val="0"/>
              </a:spcAft>
            </a:pPr>
            <a:r>
              <a:rPr kumimoji="1" lang="en-US" altLang="zh-CN" b="1" dirty="0">
                <a:solidFill>
                  <a:srgbClr val="000000"/>
                </a:solidFill>
                <a:latin typeface="Times New Roman" pitchFamily="18" charset="0"/>
              </a:rPr>
              <a:t> </a:t>
            </a:r>
            <a:r>
              <a:rPr kumimoji="1" lang="zh-CN" altLang="en-US" b="1" dirty="0">
                <a:solidFill>
                  <a:srgbClr val="000000"/>
                </a:solidFill>
                <a:latin typeface="Times New Roman" pitchFamily="18" charset="0"/>
              </a:rPr>
              <a:t> </a:t>
            </a:r>
            <a:r>
              <a:rPr kumimoji="1" lang="en-US" altLang="zh-CN" b="1" dirty="0">
                <a:solidFill>
                  <a:srgbClr val="FF0000"/>
                </a:solidFill>
                <a:latin typeface="Times New Roman" pitchFamily="18" charset="0"/>
              </a:rPr>
              <a:t>ENQUEUE(Q,</a:t>
            </a:r>
            <a:r>
              <a:rPr kumimoji="1" lang="zh-CN" altLang="en-US" b="1" dirty="0">
                <a:solidFill>
                  <a:srgbClr val="FF0000"/>
                </a:solidFill>
                <a:latin typeface="Times New Roman" pitchFamily="18" charset="0"/>
              </a:rPr>
              <a:t> </a:t>
            </a:r>
            <a:r>
              <a:rPr kumimoji="1" lang="en-US" altLang="zh-CN" b="1" dirty="0">
                <a:solidFill>
                  <a:srgbClr val="FF0000"/>
                </a:solidFill>
                <a:latin typeface="Times New Roman" pitchFamily="18" charset="0"/>
              </a:rPr>
              <a:t>k)</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当前访问结点入队</a:t>
            </a: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visited[k]=TRUE;</a:t>
            </a:r>
          </a:p>
          <a:p>
            <a:pPr eaLnBrk="0" fontAlgn="base" hangingPunct="0">
              <a:spcBef>
                <a:spcPct val="30000"/>
              </a:spcBef>
              <a:spcAft>
                <a:spcPct val="0"/>
              </a:spcAft>
            </a:pPr>
            <a:r>
              <a:rPr kumimoji="1" lang="zh-CN" altLang="en-US" b="1" dirty="0">
                <a:solidFill>
                  <a:srgbClr val="FF0000"/>
                </a:solidFill>
                <a:latin typeface="Times New Roman" pitchFamily="18" charset="0"/>
              </a:rPr>
              <a:t>  </a:t>
            </a:r>
            <a:r>
              <a:rPr kumimoji="1" lang="en-US" altLang="zh-CN" b="1" dirty="0">
                <a:solidFill>
                  <a:srgbClr val="FF0000"/>
                </a:solidFill>
                <a:latin typeface="Times New Roman" pitchFamily="18" charset="0"/>
              </a:rPr>
              <a:t>while (!EMPTY(Q)) {</a:t>
            </a:r>
            <a:endParaRPr kumimoji="1" lang="en-US" altLang="zh-CN" dirty="0">
              <a:solidFill>
                <a:srgbClr val="FF0000"/>
              </a:solidFill>
              <a:latin typeface="Times New Roman" pitchFamily="18" charset="0"/>
            </a:endParaRPr>
          </a:p>
          <a:p>
            <a:pPr eaLnBrk="0" fontAlgn="base" hangingPunct="0">
              <a:spcBef>
                <a:spcPct val="30000"/>
              </a:spcBef>
              <a:spcAft>
                <a:spcPct val="0"/>
              </a:spcAft>
            </a:pPr>
            <a:r>
              <a:rPr kumimoji="1" lang="zh-CN" altLang="en-US" b="1" dirty="0">
                <a:solidFill>
                  <a:srgbClr val="FF0000"/>
                </a:solidFill>
                <a:latin typeface="Times New Roman" pitchFamily="18" charset="0"/>
              </a:rPr>
              <a:t>      </a:t>
            </a:r>
            <a:r>
              <a:rPr kumimoji="1" lang="en-US" altLang="zh-CN" b="1" dirty="0" err="1">
                <a:solidFill>
                  <a:srgbClr val="FF0000"/>
                </a:solidFill>
                <a:latin typeface="Times New Roman" pitchFamily="18" charset="0"/>
              </a:rPr>
              <a:t>i</a:t>
            </a:r>
            <a:r>
              <a:rPr kumimoji="1" lang="en-US" altLang="zh-CN" b="1" dirty="0">
                <a:solidFill>
                  <a:srgbClr val="FF0000"/>
                </a:solidFill>
                <a:latin typeface="Times New Roman" pitchFamily="18" charset="0"/>
              </a:rPr>
              <a:t>=DEQUEUE(Q</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　</a:t>
            </a:r>
            <a:r>
              <a:rPr kumimoji="1" lang="en-US" altLang="zh-CN" b="1" dirty="0">
                <a:solidFill>
                  <a:srgbClr val="FF3300"/>
                </a:solidFill>
                <a:latin typeface="Times New Roman" pitchFamily="18" charset="0"/>
              </a:rPr>
              <a:t>//</a:t>
            </a:r>
            <a:r>
              <a:rPr kumimoji="1" lang="zh-CN" altLang="en-US" b="1" dirty="0">
                <a:solidFill>
                  <a:srgbClr val="FF3300"/>
                </a:solidFill>
                <a:latin typeface="Times New Roman" pitchFamily="18" charset="0"/>
              </a:rPr>
              <a:t>让当前结点出队</a:t>
            </a:r>
            <a:endParaRPr kumimoji="1" lang="en-US" altLang="zh-CN" b="1" dirty="0">
              <a:solidFill>
                <a:srgbClr val="FF3300"/>
              </a:solidFill>
              <a:latin typeface="Times New Roman" pitchFamily="18" charset="0"/>
            </a:endParaRP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for (j=0;j&lt;</a:t>
            </a:r>
            <a:r>
              <a:rPr kumimoji="1" lang="en-US" altLang="zh-CN" b="1" dirty="0" err="1">
                <a:solidFill>
                  <a:srgbClr val="000000"/>
                </a:solidFill>
                <a:latin typeface="Times New Roman" pitchFamily="18" charset="0"/>
              </a:rPr>
              <a:t>n;j</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　</a:t>
            </a:r>
            <a:r>
              <a:rPr kumimoji="1" lang="en-US" altLang="zh-CN" b="1" dirty="0">
                <a:solidFill>
                  <a:srgbClr val="FF3300"/>
                </a:solidFill>
                <a:latin typeface="Times New Roman" pitchFamily="18" charset="0"/>
              </a:rPr>
              <a:t>//</a:t>
            </a:r>
            <a:r>
              <a:rPr kumimoji="1" lang="zh-CN" altLang="en-US" b="1" dirty="0">
                <a:solidFill>
                  <a:srgbClr val="FF3300"/>
                </a:solidFill>
                <a:latin typeface="Times New Roman" pitchFamily="18" charset="0"/>
              </a:rPr>
              <a:t>访问这一行所有结点</a:t>
            </a:r>
            <a:endParaRPr kumimoji="1" lang="zh-CN" altLang="en-US" dirty="0">
              <a:solidFill>
                <a:srgbClr val="FF3300"/>
              </a:solidFill>
              <a:latin typeface="Times New Roman" pitchFamily="18" charset="0"/>
            </a:endParaRP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if ((</a:t>
            </a:r>
            <a:r>
              <a:rPr kumimoji="1" lang="en-US" altLang="zh-CN" b="1" dirty="0" err="1">
                <a:solidFill>
                  <a:srgbClr val="000000"/>
                </a:solidFill>
                <a:latin typeface="Times New Roman" pitchFamily="18" charset="0"/>
              </a:rPr>
              <a:t>g.arcs</a:t>
            </a:r>
            <a:r>
              <a:rPr kumimoji="1" lang="en-US" altLang="zh-CN" b="1" dirty="0">
                <a:solidFill>
                  <a:srgbClr val="000000"/>
                </a:solidFill>
                <a:latin typeface="Times New Roman" pitchFamily="18" charset="0"/>
              </a:rPr>
              <a:t>[</a:t>
            </a:r>
            <a:r>
              <a:rPr kumimoji="1" lang="en-US" altLang="zh-CN" b="1" dirty="0" err="1">
                <a:solidFill>
                  <a:srgbClr val="000000"/>
                </a:solidFill>
                <a:latin typeface="Times New Roman" pitchFamily="18" charset="0"/>
              </a:rPr>
              <a:t>i</a:t>
            </a:r>
            <a:r>
              <a:rPr kumimoji="1" lang="en-US" altLang="zh-CN" b="1" dirty="0">
                <a:solidFill>
                  <a:srgbClr val="000000"/>
                </a:solidFill>
                <a:latin typeface="Times New Roman" pitchFamily="18" charset="0"/>
              </a:rPr>
              <a:t>][j]==1)&amp;&amp;(!visited[j])){</a:t>
            </a:r>
            <a:r>
              <a:rPr kumimoji="1" lang="en-US" altLang="zh-CN" b="1" dirty="0">
                <a:solidFill>
                  <a:srgbClr val="FF3300"/>
                </a:solidFill>
                <a:latin typeface="Times New Roman" pitchFamily="18" charset="0"/>
              </a:rPr>
              <a:t> //</a:t>
            </a:r>
            <a:r>
              <a:rPr kumimoji="1" lang="zh-CN" altLang="en-US" b="1" dirty="0">
                <a:solidFill>
                  <a:srgbClr val="FF3300"/>
                </a:solidFill>
                <a:latin typeface="Times New Roman" pitchFamily="18" charset="0"/>
              </a:rPr>
              <a:t>如果当前结点有边且下一结点未被访问</a:t>
            </a:r>
            <a:endParaRPr kumimoji="1" lang="en-US" altLang="zh-CN" b="1" dirty="0">
              <a:solidFill>
                <a:srgbClr val="000000"/>
              </a:solidFill>
              <a:latin typeface="Times New Roman" pitchFamily="18" charset="0"/>
            </a:endParaRPr>
          </a:p>
          <a:p>
            <a:pPr eaLnBrk="0" fontAlgn="base" hangingPunct="0">
              <a:spcBef>
                <a:spcPct val="30000"/>
              </a:spcBef>
              <a:spcAft>
                <a:spcPct val="0"/>
              </a:spcAft>
            </a:pPr>
            <a:r>
              <a:rPr kumimoji="1" lang="en-US" altLang="zh-CN" b="1" dirty="0">
                <a:solidFill>
                  <a:srgbClr val="000000"/>
                </a:solidFill>
                <a:latin typeface="Times New Roman" pitchFamily="18" charset="0"/>
              </a:rPr>
              <a:t>      </a:t>
            </a: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 </a:t>
            </a: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visited[j]=TRUE;</a:t>
            </a:r>
            <a:endParaRPr kumimoji="1" lang="en-US" altLang="zh-CN" dirty="0">
              <a:solidFill>
                <a:srgbClr val="000000"/>
              </a:solidFill>
              <a:latin typeface="Times New Roman" pitchFamily="18" charset="0"/>
            </a:endParaRPr>
          </a:p>
          <a:p>
            <a:pPr eaLnBrk="0" fontAlgn="base" hangingPunct="0">
              <a:spcBef>
                <a:spcPct val="30000"/>
              </a:spcBef>
              <a:spcAft>
                <a:spcPct val="0"/>
              </a:spcAft>
            </a:pPr>
            <a:r>
              <a:rPr kumimoji="1" lang="en-US" altLang="zh-CN" b="1" dirty="0">
                <a:solidFill>
                  <a:srgbClr val="000000"/>
                </a:solidFill>
                <a:latin typeface="Times New Roman" pitchFamily="18" charset="0"/>
              </a:rPr>
              <a:t>          </a:t>
            </a: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ENQUEUE(Q,</a:t>
            </a: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j);    </a:t>
            </a: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  </a:t>
            </a:r>
          </a:p>
          <a:p>
            <a:pPr eaLnBrk="0" fontAlgn="base" hangingPunct="0">
              <a:spcBef>
                <a:spcPct val="30000"/>
              </a:spcBef>
              <a:spcAft>
                <a:spcPct val="0"/>
              </a:spcAft>
            </a:pPr>
            <a:r>
              <a:rPr kumimoji="1" lang="zh-CN" altLang="en-US" b="1" dirty="0">
                <a:solidFill>
                  <a:srgbClr val="000000"/>
                </a:solidFill>
                <a:latin typeface="Times New Roman" pitchFamily="18" charset="0"/>
              </a:rPr>
              <a:t>  </a:t>
            </a:r>
            <a:r>
              <a:rPr kumimoji="1" lang="en-US" altLang="zh-CN" b="1" dirty="0">
                <a:solidFill>
                  <a:srgbClr val="000000"/>
                </a:solidFill>
                <a:latin typeface="Times New Roman" pitchFamily="18" charset="0"/>
              </a:rPr>
              <a:t>}//while</a:t>
            </a:r>
          </a:p>
          <a:p>
            <a:pPr eaLnBrk="0" fontAlgn="base" hangingPunct="0">
              <a:spcBef>
                <a:spcPct val="30000"/>
              </a:spcBef>
              <a:spcAft>
                <a:spcPct val="0"/>
              </a:spcAft>
            </a:pPr>
            <a:r>
              <a:rPr kumimoji="1" lang="en-US" altLang="zh-CN" b="1" dirty="0">
                <a:solidFill>
                  <a:srgbClr val="000000"/>
                </a:solidFill>
                <a:latin typeface="Times New Roman" pitchFamily="18" charset="0"/>
              </a:rPr>
              <a:t>}//BSF</a:t>
            </a:r>
          </a:p>
        </p:txBody>
      </p:sp>
      <p:sp>
        <p:nvSpPr>
          <p:cNvPr id="14" name="Rectangle 4">
            <a:extLst>
              <a:ext uri="{FF2B5EF4-FFF2-40B4-BE49-F238E27FC236}">
                <a16:creationId xmlns:a16="http://schemas.microsoft.com/office/drawing/2014/main" id="{0CFE3A35-6C6C-BF45-8AA5-7AD2DC865DA7}"/>
              </a:ext>
            </a:extLst>
          </p:cNvPr>
          <p:cNvSpPr>
            <a:spLocks noChangeArrowheads="1"/>
          </p:cNvSpPr>
          <p:nvPr/>
        </p:nvSpPr>
        <p:spPr bwMode="auto">
          <a:xfrm>
            <a:off x="4562475" y="4772518"/>
            <a:ext cx="3872707" cy="1473453"/>
          </a:xfrm>
          <a:prstGeom prst="rect">
            <a:avLst/>
          </a:prstGeom>
          <a:solidFill>
            <a:srgbClr val="FFFFFF"/>
          </a:solidFill>
          <a:ln w="25400" cap="flat" cmpd="sng" algn="ctr">
            <a:solidFill>
              <a:srgbClr val="009DD9"/>
            </a:solidFill>
            <a:prstDash val="solid"/>
            <a:headEnd/>
            <a:tailEnd/>
          </a:ln>
          <a:effectLst/>
        </p:spPr>
        <p:txBody>
          <a:bodyPr lIns="92075" tIns="46038" rIns="92075" bIns="46038"/>
          <a:lstStyle/>
          <a:p>
            <a:pPr marR="0" lvl="0" algn="just" defTabSz="914400" eaLnBrk="1" fontAlgn="base" latinLnBrk="0" hangingPunct="1">
              <a:lnSpc>
                <a:spcPct val="100000"/>
              </a:lnSpc>
              <a:spcBef>
                <a:spcPct val="20000"/>
              </a:spcBef>
              <a:spcAft>
                <a:spcPct val="0"/>
              </a:spcAft>
              <a:buClr>
                <a:srgbClr val="0BD0D9"/>
              </a:buClr>
              <a:buSzPct val="95000"/>
              <a:tabLst/>
              <a:defRPr/>
            </a:pPr>
            <a:r>
              <a:rPr kumimoji="0" lang="zh-CN" altLang="en-US" sz="2400" b="1" i="0" u="none" strike="noStrike" kern="0" cap="none" spc="0" normalizeH="0" baseline="0" noProof="0" dirty="0">
                <a:ln>
                  <a:noFill/>
                </a:ln>
                <a:solidFill>
                  <a:srgbClr val="0000FF"/>
                </a:solidFill>
                <a:effectLst/>
                <a:uLnTx/>
                <a:uFillTx/>
                <a:latin typeface="Constantia"/>
                <a:ea typeface="宋体"/>
                <a:cs typeface="+mn-cs"/>
              </a:rPr>
              <a:t>如果使用邻接矩阵，则对于每一个被访问过的顶点，循环要检测矩阵中的 </a:t>
            </a:r>
            <a:r>
              <a:rPr kumimoji="0" lang="en-US" altLang="zh-CN" sz="2400" b="1" i="1" u="none" strike="noStrike" kern="0" cap="none" spc="0" normalizeH="0" baseline="0" noProof="0" dirty="0">
                <a:ln>
                  <a:noFill/>
                </a:ln>
                <a:solidFill>
                  <a:srgbClr val="0000FF"/>
                </a:solidFill>
                <a:effectLst/>
                <a:uLnTx/>
                <a:uFillTx/>
                <a:latin typeface="Constantia"/>
                <a:ea typeface="宋体"/>
                <a:cs typeface="+mn-cs"/>
              </a:rPr>
              <a:t>n </a:t>
            </a:r>
            <a:r>
              <a:rPr kumimoji="0" lang="zh-CN" altLang="en-US" sz="2400" b="1" i="0" u="none" strike="noStrike" kern="0" cap="none" spc="0" normalizeH="0" baseline="0" noProof="0" dirty="0">
                <a:ln>
                  <a:noFill/>
                </a:ln>
                <a:solidFill>
                  <a:srgbClr val="0000FF"/>
                </a:solidFill>
                <a:effectLst/>
                <a:uLnTx/>
                <a:uFillTx/>
                <a:latin typeface="Constantia"/>
                <a:ea typeface="宋体"/>
                <a:cs typeface="+mn-cs"/>
              </a:rPr>
              <a:t>个元素，总的时间代价为</a:t>
            </a:r>
            <a:r>
              <a:rPr kumimoji="0" lang="en-US" altLang="zh-CN" sz="2400" b="1" i="0" u="none" strike="noStrike" kern="0" cap="none" spc="0" normalizeH="0" baseline="0" noProof="0" dirty="0">
                <a:ln>
                  <a:noFill/>
                </a:ln>
                <a:solidFill>
                  <a:srgbClr val="0000FF"/>
                </a:solidFill>
                <a:effectLst/>
                <a:uLnTx/>
                <a:uFillTx/>
                <a:latin typeface="Constantia"/>
                <a:ea typeface="宋体"/>
                <a:cs typeface="+mn-cs"/>
              </a:rPr>
              <a:t>O(</a:t>
            </a:r>
            <a:r>
              <a:rPr kumimoji="0" lang="en-US" altLang="zh-CN" sz="2400" b="1" i="1" u="none" strike="noStrike" kern="0" cap="none" spc="0" normalizeH="0" baseline="0" noProof="0" dirty="0">
                <a:ln>
                  <a:noFill/>
                </a:ln>
                <a:solidFill>
                  <a:srgbClr val="0000FF"/>
                </a:solidFill>
                <a:effectLst/>
                <a:uLnTx/>
                <a:uFillTx/>
                <a:latin typeface="Constantia"/>
                <a:ea typeface="宋体"/>
                <a:cs typeface="+mn-cs"/>
              </a:rPr>
              <a:t>n</a:t>
            </a:r>
            <a:r>
              <a:rPr kumimoji="0" lang="en-US" altLang="zh-CN" sz="2400" b="1" i="0" u="none" strike="noStrike" kern="0" cap="none" spc="0" normalizeH="0" baseline="30000" noProof="0" dirty="0">
                <a:ln>
                  <a:noFill/>
                </a:ln>
                <a:solidFill>
                  <a:srgbClr val="0000FF"/>
                </a:solidFill>
                <a:effectLst/>
                <a:uLnTx/>
                <a:uFillTx/>
                <a:latin typeface="Constantia"/>
                <a:ea typeface="宋体"/>
                <a:cs typeface="+mn-cs"/>
              </a:rPr>
              <a:t>2</a:t>
            </a:r>
            <a:r>
              <a:rPr kumimoji="0" lang="en-US" altLang="zh-CN" sz="2400" b="1" i="0" u="none" strike="noStrike" kern="0" cap="none" spc="0" normalizeH="0" baseline="0" noProof="0" dirty="0">
                <a:ln>
                  <a:noFill/>
                </a:ln>
                <a:solidFill>
                  <a:srgbClr val="0000FF"/>
                </a:solidFill>
                <a:effectLst/>
                <a:uLnTx/>
                <a:uFillTx/>
                <a:latin typeface="Constantia"/>
                <a:ea typeface="宋体"/>
                <a:cs typeface="+mn-cs"/>
              </a:rPr>
              <a:t>)</a:t>
            </a:r>
            <a:r>
              <a:rPr kumimoji="0" lang="zh-CN" altLang="en-US" sz="2400" b="1" i="0" u="none" strike="noStrike" kern="0" cap="none" spc="0" normalizeH="0" baseline="0" noProof="0" dirty="0">
                <a:ln>
                  <a:noFill/>
                </a:ln>
                <a:solidFill>
                  <a:srgbClr val="0000FF"/>
                </a:solidFill>
                <a:effectLst/>
                <a:uLnTx/>
                <a:uFillTx/>
                <a:latin typeface="Constantia"/>
                <a:ea typeface="宋体"/>
                <a:cs typeface="+mn-cs"/>
              </a:rPr>
              <a:t>。</a:t>
            </a:r>
            <a:endParaRPr kumimoji="0" lang="zh-CN" altLang="en-US" sz="2400" b="0" i="0" u="none" strike="noStrike" kern="0" cap="none" spc="0" normalizeH="0" baseline="0" noProof="0" dirty="0">
              <a:ln>
                <a:noFill/>
              </a:ln>
              <a:solidFill>
                <a:srgbClr val="0000FF"/>
              </a:solidFill>
              <a:effectLst/>
              <a:uLnTx/>
              <a:uFillTx/>
              <a:latin typeface="Constantia"/>
              <a:ea typeface="宋体"/>
              <a:cs typeface="+mn-cs"/>
            </a:endParaRPr>
          </a:p>
        </p:txBody>
      </p:sp>
    </p:spTree>
    <p:extLst>
      <p:ext uri="{BB962C8B-B14F-4D97-AF65-F5344CB8AC3E}">
        <p14:creationId xmlns:p14="http://schemas.microsoft.com/office/powerpoint/2010/main" val="52465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弧头、弧尾、弧、有向图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88A072A9-2CFC-4083-94F4-B207F279C27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911626"/>
            <a:ext cx="7543800" cy="2160591"/>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若</a:t>
            </a:r>
            <a:r>
              <a:rPr kumimoji="1" lang="en-US" altLang="zh-CN" sz="2800" b="1" dirty="0">
                <a:solidFill>
                  <a:srgbClr val="000000"/>
                </a:solidFill>
                <a:latin typeface="Times New Roman" pitchFamily="18" charset="0"/>
                <a:ea typeface="楷体_GB2312" pitchFamily="49" charset="-122"/>
              </a:rPr>
              <a:t>&lt;</a:t>
            </a:r>
            <a:r>
              <a:rPr kumimoji="1" lang="en-US" altLang="zh-CN" sz="2800" b="1" dirty="0" err="1">
                <a:solidFill>
                  <a:srgbClr val="000000"/>
                </a:solidFill>
                <a:latin typeface="Times New Roman" pitchFamily="18" charset="0"/>
                <a:ea typeface="楷体_GB2312" pitchFamily="49" charset="-122"/>
              </a:rPr>
              <a:t>v,w</a:t>
            </a:r>
            <a:r>
              <a:rPr kumimoji="1" lang="en-US" altLang="zh-CN" sz="2800" b="1" dirty="0">
                <a:solidFill>
                  <a:srgbClr val="000000"/>
                </a:solidFill>
                <a:latin typeface="Times New Roman" pitchFamily="18" charset="0"/>
                <a:ea typeface="楷体_GB2312" pitchFamily="49" charset="-122"/>
              </a:rPr>
              <a:t>&gt;∈ {VR}</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则</a:t>
            </a:r>
            <a:r>
              <a:rPr kumimoji="1" lang="en-US" altLang="zh-CN" sz="2800" b="1" dirty="0">
                <a:solidFill>
                  <a:srgbClr val="000000"/>
                </a:solidFill>
                <a:latin typeface="Times New Roman" pitchFamily="18" charset="0"/>
                <a:ea typeface="楷体_GB2312" pitchFamily="49" charset="-122"/>
              </a:rPr>
              <a:t>&lt;</a:t>
            </a:r>
            <a:r>
              <a:rPr kumimoji="1" lang="en-US" altLang="zh-CN" sz="2800" b="1" dirty="0" err="1">
                <a:solidFill>
                  <a:srgbClr val="000000"/>
                </a:solidFill>
                <a:latin typeface="Times New Roman" pitchFamily="18" charset="0"/>
                <a:ea typeface="楷体_GB2312" pitchFamily="49" charset="-122"/>
              </a:rPr>
              <a:t>v,w</a:t>
            </a:r>
            <a:r>
              <a:rPr kumimoji="1" lang="en-US" altLang="zh-CN" sz="2800" b="1" dirty="0">
                <a:solidFill>
                  <a:srgbClr val="000000"/>
                </a:solidFill>
                <a:latin typeface="Times New Roman" pitchFamily="18" charset="0"/>
                <a:ea typeface="楷体_GB2312" pitchFamily="49" charset="-122"/>
              </a:rPr>
              <a:t>&gt;</a:t>
            </a:r>
            <a:r>
              <a:rPr kumimoji="1" lang="zh-CN" altLang="en-US" sz="2800" b="1" dirty="0">
                <a:solidFill>
                  <a:srgbClr val="000000"/>
                </a:solidFill>
                <a:latin typeface="Times New Roman" pitchFamily="18" charset="0"/>
                <a:ea typeface="楷体_GB2312" pitchFamily="49" charset="-122"/>
              </a:rPr>
              <a:t>表示从顶点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到顶点</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的一条</a:t>
            </a:r>
            <a:r>
              <a:rPr kumimoji="1" lang="zh-CN" altLang="en-US" sz="2800" b="1" dirty="0">
                <a:solidFill>
                  <a:srgbClr val="FF0000"/>
                </a:solidFill>
                <a:latin typeface="Times New Roman" pitchFamily="18" charset="0"/>
                <a:ea typeface="楷体_GB2312" pitchFamily="49" charset="-122"/>
              </a:rPr>
              <a:t>弧</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称顶点</a:t>
            </a:r>
            <a:r>
              <a:rPr kumimoji="1" lang="en-US" altLang="zh-CN" sz="2800" b="1" dirty="0">
                <a:solidFill>
                  <a:srgbClr val="000000"/>
                </a:solidFill>
                <a:latin typeface="Times New Roman" pitchFamily="18" charset="0"/>
                <a:ea typeface="楷体_GB2312" pitchFamily="49" charset="-122"/>
              </a:rPr>
              <a:t>v</a:t>
            </a:r>
            <a:r>
              <a:rPr kumimoji="1" lang="zh-CN" altLang="en-US" sz="2800" b="1" dirty="0">
                <a:solidFill>
                  <a:srgbClr val="000000"/>
                </a:solidFill>
                <a:latin typeface="Times New Roman" pitchFamily="18" charset="0"/>
                <a:ea typeface="楷体_GB2312" pitchFamily="49" charset="-122"/>
              </a:rPr>
              <a:t>为</a:t>
            </a:r>
            <a:r>
              <a:rPr kumimoji="1" lang="zh-CN" altLang="en-US" sz="2800" b="1" dirty="0">
                <a:solidFill>
                  <a:srgbClr val="FF0000"/>
                </a:solidFill>
                <a:latin typeface="Times New Roman" pitchFamily="18" charset="0"/>
                <a:ea typeface="楷体_GB2312" pitchFamily="49" charset="-122"/>
              </a:rPr>
              <a:t>弧尾</a:t>
            </a:r>
            <a:r>
              <a:rPr kumimoji="1" lang="zh-CN" altLang="en-US" sz="2800" b="1" dirty="0">
                <a:solidFill>
                  <a:srgbClr val="000000"/>
                </a:solidFill>
                <a:latin typeface="Times New Roman" pitchFamily="18" charset="0"/>
                <a:ea typeface="楷体_GB2312" pitchFamily="49" charset="-122"/>
              </a:rPr>
              <a:t>，称顶点</a:t>
            </a:r>
            <a:r>
              <a:rPr kumimoji="1" lang="en-US" altLang="zh-CN" sz="2800" b="1" dirty="0">
                <a:solidFill>
                  <a:srgbClr val="000000"/>
                </a:solidFill>
                <a:latin typeface="Times New Roman" pitchFamily="18" charset="0"/>
                <a:ea typeface="楷体_GB2312" pitchFamily="49" charset="-122"/>
              </a:rPr>
              <a:t>w</a:t>
            </a:r>
            <a:r>
              <a:rPr kumimoji="1" lang="zh-CN" altLang="en-US" sz="2800" b="1" dirty="0">
                <a:solidFill>
                  <a:srgbClr val="000000"/>
                </a:solidFill>
                <a:latin typeface="Times New Roman" pitchFamily="18" charset="0"/>
                <a:ea typeface="楷体_GB2312" pitchFamily="49" charset="-122"/>
              </a:rPr>
              <a:t>为</a:t>
            </a:r>
            <a:r>
              <a:rPr kumimoji="1" lang="zh-CN" altLang="en-US" sz="2800" b="1" dirty="0">
                <a:solidFill>
                  <a:srgbClr val="FF0000"/>
                </a:solidFill>
                <a:latin typeface="Times New Roman" pitchFamily="18" charset="0"/>
                <a:ea typeface="楷体_GB2312" pitchFamily="49" charset="-122"/>
              </a:rPr>
              <a:t>弧头</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800" b="1" dirty="0">
                <a:solidFill>
                  <a:srgbClr val="000000"/>
                </a:solidFill>
                <a:latin typeface="Times New Roman" pitchFamily="18" charset="0"/>
                <a:ea typeface="楷体_GB2312" pitchFamily="49" charset="-122"/>
              </a:rPr>
              <a:t>由顶点集和弧集构成的图称作</a:t>
            </a:r>
            <a:r>
              <a:rPr kumimoji="1" lang="zh-CN" altLang="en-US" sz="2800" b="1" dirty="0">
                <a:solidFill>
                  <a:srgbClr val="FF0000"/>
                </a:solidFill>
                <a:latin typeface="Times New Roman" pitchFamily="18" charset="0"/>
                <a:ea typeface="楷体_GB2312" pitchFamily="49" charset="-122"/>
              </a:rPr>
              <a:t>有向图</a:t>
            </a:r>
            <a:r>
              <a:rPr kumimoji="1" lang="zh-CN" altLang="en-US" sz="2800" b="1" dirty="0">
                <a:solidFill>
                  <a:srgbClr val="000000"/>
                </a:solidFill>
                <a:latin typeface="Times New Roman" pitchFamily="18" charset="0"/>
                <a:ea typeface="楷体_GB2312" pitchFamily="49" charset="-122"/>
              </a:rPr>
              <a:t>。</a:t>
            </a:r>
            <a:endParaRPr kumimoji="1" lang="en-US" altLang="zh-CN" sz="2800" b="1" dirty="0">
              <a:solidFill>
                <a:srgbClr val="000000"/>
              </a:solidFill>
              <a:latin typeface="Times New Roman" pitchFamily="18" charset="0"/>
              <a:ea typeface="楷体_GB2312" pitchFamily="49" charset="-122"/>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213571"/>
            <a:ext cx="26670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56401F9E-603D-7E48-B341-7E100BE69D4D}"/>
              </a:ext>
            </a:extLst>
          </p:cNvPr>
          <p:cNvSpPr txBox="1"/>
          <p:nvPr/>
        </p:nvSpPr>
        <p:spPr>
          <a:xfrm>
            <a:off x="6178317" y="3075624"/>
            <a:ext cx="1824722" cy="338554"/>
          </a:xfrm>
          <a:prstGeom prst="rect">
            <a:avLst/>
          </a:prstGeom>
          <a:solidFill>
            <a:schemeClr val="bg1"/>
          </a:solidFill>
          <a:ln w="19050">
            <a:solidFill>
              <a:srgbClr val="00B050"/>
            </a:solidFill>
          </a:ln>
        </p:spPr>
        <p:txBody>
          <a:bodyPr wrap="square" rtlCol="0">
            <a:spAutoFit/>
          </a:bodyPr>
          <a:lstStyle/>
          <a:p>
            <a:pPr algn="l"/>
            <a:r>
              <a:rPr lang="zh-CN" altLang="en-US" sz="1600" dirty="0">
                <a:solidFill>
                  <a:srgbClr val="FF0000"/>
                </a:solidFill>
              </a:rPr>
              <a:t>注意：起点为</a:t>
            </a:r>
            <a:r>
              <a:rPr lang="zh-CN" altLang="en-CN" sz="1600" dirty="0">
                <a:solidFill>
                  <a:srgbClr val="FF0000"/>
                </a:solidFill>
              </a:rPr>
              <a:t>弧尾</a:t>
            </a:r>
            <a:endParaRPr lang="en-US" altLang="zh-CN" sz="1600" dirty="0">
              <a:solidFill>
                <a:srgbClr val="FF0000"/>
              </a:solidFill>
            </a:endParaRPr>
          </a:p>
        </p:txBody>
      </p:sp>
    </p:spTree>
    <p:extLst>
      <p:ext uri="{BB962C8B-B14F-4D97-AF65-F5344CB8AC3E}">
        <p14:creationId xmlns:p14="http://schemas.microsoft.com/office/powerpoint/2010/main" val="23339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73ED71D4-9C4B-4D2B-94C7-6C2F95E50034}"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84912" y="1086677"/>
            <a:ext cx="7388225" cy="5628079"/>
          </a:xfrm>
          <a:prstGeom prst="rect">
            <a:avLst/>
          </a:prstGeom>
          <a:noFill/>
          <a:ln w="9525">
            <a:solidFill>
              <a:srgbClr val="3333FF"/>
            </a:solidFill>
            <a:miter lim="800000"/>
            <a:headEnd/>
            <a:tailEnd/>
          </a:ln>
        </p:spPr>
        <p:txBody>
          <a:bodyPr>
            <a:spAutoFit/>
          </a:bodyPr>
          <a:lstStyle/>
          <a:p>
            <a:pPr eaLnBrk="0" fontAlgn="base" hangingPunct="0">
              <a:spcBef>
                <a:spcPct val="30000"/>
              </a:spcBef>
              <a:spcAft>
                <a:spcPct val="0"/>
              </a:spcAft>
            </a:pPr>
            <a:r>
              <a:rPr kumimoji="1" lang="zh-CN" altLang="en-US" b="1" dirty="0">
                <a:solidFill>
                  <a:srgbClr val="3333FF"/>
                </a:solidFill>
                <a:latin typeface="Times New Roman" pitchFamily="18" charset="0"/>
              </a:rPr>
              <a:t>广度优先搜索算法</a:t>
            </a:r>
            <a:r>
              <a:rPr kumimoji="1" lang="en-US" altLang="zh-CN" b="1" dirty="0">
                <a:solidFill>
                  <a:srgbClr val="3333FF"/>
                </a:solidFill>
                <a:latin typeface="Times New Roman" pitchFamily="18" charset="0"/>
              </a:rPr>
              <a:t>——</a:t>
            </a:r>
            <a:r>
              <a:rPr kumimoji="1" lang="en-US" altLang="zh-CN" b="1" dirty="0">
                <a:solidFill>
                  <a:srgbClr val="000000"/>
                </a:solidFill>
                <a:latin typeface="Times New Roman" pitchFamily="18" charset="0"/>
              </a:rPr>
              <a:t>/</a:t>
            </a:r>
            <a:r>
              <a:rPr kumimoji="1" lang="zh-CN" altLang="en-US" b="1" dirty="0">
                <a:solidFill>
                  <a:srgbClr val="000000"/>
                </a:solidFill>
                <a:latin typeface="Times New Roman" pitchFamily="18" charset="0"/>
              </a:rPr>
              <a:t>*图用</a:t>
            </a:r>
            <a:r>
              <a:rPr kumimoji="1" lang="zh-CN" altLang="en-US" b="1" dirty="0">
                <a:solidFill>
                  <a:srgbClr val="3333FF"/>
                </a:solidFill>
                <a:latin typeface="Times New Roman" pitchFamily="18" charset="0"/>
              </a:rPr>
              <a:t>邻接表</a:t>
            </a:r>
            <a:r>
              <a:rPr kumimoji="1" lang="zh-CN" altLang="en-US" b="1" dirty="0">
                <a:solidFill>
                  <a:srgbClr val="000000"/>
                </a:solidFill>
                <a:latin typeface="Times New Roman" pitchFamily="18" charset="0"/>
              </a:rPr>
              <a:t>表示*</a:t>
            </a:r>
            <a:r>
              <a:rPr kumimoji="1" lang="en-US" altLang="zh-CN" b="1" dirty="0">
                <a:solidFill>
                  <a:srgbClr val="000000"/>
                </a:solidFill>
                <a:latin typeface="Times New Roman" pitchFamily="18" charset="0"/>
              </a:rPr>
              <a:t>/</a:t>
            </a:r>
            <a:endParaRPr kumimoji="1" lang="zh-CN" altLang="en-US" b="1" dirty="0">
              <a:solidFill>
                <a:srgbClr val="3333FF"/>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000000"/>
                </a:solidFill>
                <a:latin typeface="Times New Roman" pitchFamily="18" charset="0"/>
              </a:rPr>
              <a:t>BFSL(int k) {</a:t>
            </a:r>
          </a:p>
          <a:p>
            <a:pPr eaLnBrk="0" fontAlgn="base" hangingPunct="0">
              <a:lnSpc>
                <a:spcPts val="2400"/>
              </a:lnSpc>
              <a:spcBef>
                <a:spcPct val="10000"/>
              </a:spcBef>
              <a:spcAft>
                <a:spcPct val="0"/>
              </a:spcAft>
            </a:pP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 int </a:t>
            </a:r>
            <a:r>
              <a:rPr kumimoji="1" lang="en-US" altLang="zh-CN" sz="1600" b="1" dirty="0" err="1">
                <a:solidFill>
                  <a:srgbClr val="000000"/>
                </a:solidFill>
                <a:latin typeface="Times New Roman" pitchFamily="18" charset="0"/>
              </a:rPr>
              <a:t>i</a:t>
            </a:r>
            <a:r>
              <a:rPr kumimoji="1" lang="en-US" altLang="zh-CN" sz="1600" b="1" dirty="0">
                <a:solidFill>
                  <a:srgbClr val="000000"/>
                </a:solidFill>
                <a:latin typeface="Times New Roman" pitchFamily="18" charset="0"/>
              </a:rPr>
              <a:t>; </a:t>
            </a:r>
            <a:r>
              <a:rPr kumimoji="1" lang="en-US" altLang="zh-CN" sz="1600" b="1" dirty="0" err="1">
                <a:solidFill>
                  <a:srgbClr val="000000"/>
                </a:solidFill>
                <a:latin typeface="Times New Roman" pitchFamily="18" charset="0"/>
              </a:rPr>
              <a:t>edgenode</a:t>
            </a:r>
            <a:r>
              <a:rPr kumimoji="1" lang="en-US" altLang="zh-CN" sz="1600" b="1" dirty="0">
                <a:solidFill>
                  <a:srgbClr val="000000"/>
                </a:solidFill>
                <a:latin typeface="Times New Roman" pitchFamily="18" charset="0"/>
              </a:rPr>
              <a:t> *p;</a:t>
            </a:r>
            <a:endParaRPr kumimoji="1" lang="en-US" altLang="zh-CN" sz="1600" dirty="0">
              <a:solidFill>
                <a:srgbClr val="000000"/>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000000"/>
                </a:solidFill>
                <a:latin typeface="Times New Roman" pitchFamily="18" charset="0"/>
              </a:rPr>
              <a:t>   SETNULL(Q);</a:t>
            </a:r>
            <a:endParaRPr kumimoji="1" lang="en-US" altLang="zh-CN" sz="1600" dirty="0">
              <a:solidFill>
                <a:srgbClr val="000000"/>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000000"/>
                </a:solidFill>
                <a:latin typeface="Times New Roman" pitchFamily="18" charset="0"/>
              </a:rPr>
              <a:t>   ENQUEUE(Q,</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k);</a:t>
            </a:r>
          </a:p>
          <a:p>
            <a:pPr eaLnBrk="0" fontAlgn="base" hangingPunct="0">
              <a:lnSpc>
                <a:spcPts val="2400"/>
              </a:lnSpc>
              <a:spcBef>
                <a:spcPct val="10000"/>
              </a:spcBef>
              <a:spcAft>
                <a:spcPct val="0"/>
              </a:spcAft>
            </a:pPr>
            <a:r>
              <a:rPr kumimoji="1" lang="en-US" altLang="zh-CN" sz="1600" b="1" dirty="0">
                <a:solidFill>
                  <a:srgbClr val="000000"/>
                </a:solidFill>
                <a:latin typeface="Times New Roman" pitchFamily="18" charset="0"/>
              </a:rPr>
              <a:t>  </a:t>
            </a:r>
            <a:r>
              <a:rPr kumimoji="1" lang="zh-CN" altLang="en-US" sz="1600" b="1" dirty="0">
                <a:solidFill>
                  <a:srgbClr val="000000"/>
                </a:solidFill>
                <a:latin typeface="Times New Roman" pitchFamily="18" charset="0"/>
              </a:rPr>
              <a:t> </a:t>
            </a:r>
            <a:r>
              <a:rPr kumimoji="1" lang="en-US" altLang="zh-CN" sz="1600" b="1" dirty="0">
                <a:solidFill>
                  <a:srgbClr val="000000"/>
                </a:solidFill>
                <a:latin typeface="Times New Roman" pitchFamily="18" charset="0"/>
              </a:rPr>
              <a:t>visited[k]=TRUE;</a:t>
            </a:r>
          </a:p>
          <a:p>
            <a:pPr eaLnBrk="0" fontAlgn="base" hangingPunct="0">
              <a:lnSpc>
                <a:spcPts val="2400"/>
              </a:lnSpc>
              <a:spcBef>
                <a:spcPct val="10000"/>
              </a:spcBef>
              <a:spcAft>
                <a:spcPct val="0"/>
              </a:spcAft>
            </a:pPr>
            <a:r>
              <a:rPr kumimoji="1" lang="zh-CN" altLang="en-US" sz="1600" b="1" dirty="0">
                <a:solidFill>
                  <a:srgbClr val="FF0000"/>
                </a:solidFill>
                <a:latin typeface="Times New Roman" pitchFamily="18" charset="0"/>
              </a:rPr>
              <a:t>   </a:t>
            </a:r>
            <a:r>
              <a:rPr kumimoji="1" lang="en-US" altLang="zh-CN" sz="1600" b="1" dirty="0">
                <a:solidFill>
                  <a:srgbClr val="FF0000"/>
                </a:solidFill>
                <a:latin typeface="Times New Roman" pitchFamily="18" charset="0"/>
              </a:rPr>
              <a:t>while (!EMPTY(Q)){ </a:t>
            </a:r>
          </a:p>
          <a:p>
            <a:pPr eaLnBrk="0" fontAlgn="base" hangingPunct="0">
              <a:lnSpc>
                <a:spcPts val="2400"/>
              </a:lnSpc>
              <a:spcBef>
                <a:spcPct val="10000"/>
              </a:spcBef>
              <a:spcAft>
                <a:spcPct val="0"/>
              </a:spcAft>
            </a:pPr>
            <a:r>
              <a:rPr kumimoji="1" lang="zh-CN" altLang="en-US" sz="1600" b="1" dirty="0">
                <a:solidFill>
                  <a:srgbClr val="FF0000"/>
                </a:solidFill>
                <a:latin typeface="Times New Roman" pitchFamily="18" charset="0"/>
              </a:rPr>
              <a:t>       </a:t>
            </a:r>
            <a:r>
              <a:rPr kumimoji="1" lang="en-US" altLang="zh-CN" sz="1600" b="1" dirty="0" err="1">
                <a:solidFill>
                  <a:srgbClr val="FF0000"/>
                </a:solidFill>
                <a:latin typeface="Times New Roman" pitchFamily="18" charset="0"/>
              </a:rPr>
              <a:t>i</a:t>
            </a:r>
            <a:r>
              <a:rPr kumimoji="1" lang="en-US" altLang="zh-CN" sz="1600" b="1" dirty="0">
                <a:solidFill>
                  <a:srgbClr val="FF0000"/>
                </a:solidFill>
                <a:latin typeface="Times New Roman" pitchFamily="18" charset="0"/>
              </a:rPr>
              <a:t>=DEQUEUE(Q);</a:t>
            </a:r>
            <a:r>
              <a:rPr kumimoji="1" lang="en-US" altLang="zh-CN" sz="1600" b="1" dirty="0">
                <a:solidFill>
                  <a:srgbClr val="000000"/>
                </a:solidFill>
                <a:latin typeface="Times New Roman" pitchFamily="18" charset="0"/>
              </a:rPr>
              <a:t>  </a:t>
            </a:r>
          </a:p>
          <a:p>
            <a:pPr eaLnBrk="0" fontAlgn="base" hangingPunct="0">
              <a:lnSpc>
                <a:spcPts val="2400"/>
              </a:lnSpc>
              <a:spcBef>
                <a:spcPct val="10000"/>
              </a:spcBef>
              <a:spcAft>
                <a:spcPct val="0"/>
              </a:spcAft>
            </a:pP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p=g1[</a:t>
            </a:r>
            <a:r>
              <a:rPr kumimoji="1" lang="en-US" altLang="zh-CN" sz="1600" b="1" dirty="0" err="1">
                <a:solidFill>
                  <a:srgbClr val="3333FF"/>
                </a:solidFill>
                <a:latin typeface="Times New Roman" pitchFamily="18" charset="0"/>
              </a:rPr>
              <a:t>i</a:t>
            </a:r>
            <a:r>
              <a:rPr kumimoji="1" lang="en-US" altLang="zh-CN" sz="1600" b="1" dirty="0">
                <a:solidFill>
                  <a:srgbClr val="3333FF"/>
                </a:solidFill>
                <a:latin typeface="Times New Roman" pitchFamily="18" charset="0"/>
              </a:rPr>
              <a:t>].link;</a:t>
            </a:r>
            <a:endParaRPr kumimoji="1" lang="en-US" altLang="zh-CN" sz="1600" dirty="0">
              <a:solidFill>
                <a:srgbClr val="3333FF"/>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while (p!=NULL) {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a:t>
            </a:r>
            <a:r>
              <a:rPr kumimoji="1" lang="zh-CN" altLang="en-US" sz="1600" b="1" dirty="0">
                <a:solidFill>
                  <a:srgbClr val="FF3300"/>
                </a:solidFill>
                <a:latin typeface="Times New Roman" pitchFamily="18" charset="0"/>
              </a:rPr>
              <a:t>访问</a:t>
            </a:r>
            <a:r>
              <a:rPr kumimoji="1" lang="en-US" altLang="zh-CN" sz="1600" b="1" dirty="0">
                <a:solidFill>
                  <a:srgbClr val="FF3300"/>
                </a:solidFill>
                <a:latin typeface="Times New Roman" pitchFamily="18" charset="0"/>
              </a:rPr>
              <a:t>p</a:t>
            </a:r>
            <a:r>
              <a:rPr kumimoji="1" lang="zh-CN" altLang="en-US" sz="1600" b="1" dirty="0">
                <a:solidFill>
                  <a:srgbClr val="FF3300"/>
                </a:solidFill>
                <a:latin typeface="Times New Roman" pitchFamily="18" charset="0"/>
              </a:rPr>
              <a:t>的整个链</a:t>
            </a:r>
            <a:endParaRPr kumimoji="1" lang="zh-CN" altLang="en-US" sz="1600" dirty="0">
              <a:solidFill>
                <a:srgbClr val="FF3300"/>
              </a:solidFill>
              <a:latin typeface="Times New Roman" pitchFamily="18" charset="0"/>
            </a:endParaRPr>
          </a:p>
          <a:p>
            <a:pPr eaLnBrk="0" fontAlgn="base" hangingPunct="0">
              <a:lnSpc>
                <a:spcPts val="2400"/>
              </a:lnSpc>
              <a:spcBef>
                <a:spcPct val="10000"/>
              </a:spcBef>
              <a:spcAft>
                <a:spcPct val="0"/>
              </a:spcAft>
            </a:pP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if (!visited[p-&gt;</a:t>
            </a:r>
            <a:r>
              <a:rPr kumimoji="1" lang="en-US" altLang="zh-CN" sz="1600" b="1" dirty="0" err="1">
                <a:solidFill>
                  <a:srgbClr val="3333FF"/>
                </a:solidFill>
                <a:latin typeface="Times New Roman" pitchFamily="18" charset="0"/>
              </a:rPr>
              <a:t>adjvex</a:t>
            </a:r>
            <a:r>
              <a:rPr kumimoji="1" lang="en-US" altLang="zh-CN" sz="1600" b="1" dirty="0">
                <a:solidFill>
                  <a:srgbClr val="3333FF"/>
                </a:solidFill>
                <a:latin typeface="Times New Roman" pitchFamily="18" charset="0"/>
              </a:rPr>
              <a:t>])</a:t>
            </a:r>
            <a:endParaRPr kumimoji="1" lang="en-US" altLang="zh-CN" sz="1600" dirty="0">
              <a:solidFill>
                <a:srgbClr val="3333FF"/>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{visited[p-&gt;</a:t>
            </a:r>
            <a:r>
              <a:rPr kumimoji="1" lang="en-US" altLang="zh-CN" sz="1600" b="1" dirty="0" err="1">
                <a:solidFill>
                  <a:srgbClr val="3333FF"/>
                </a:solidFill>
                <a:latin typeface="Times New Roman" pitchFamily="18" charset="0"/>
              </a:rPr>
              <a:t>adjvex</a:t>
            </a:r>
            <a:r>
              <a:rPr kumimoji="1" lang="en-US" altLang="zh-CN" sz="1600" b="1" dirty="0">
                <a:solidFill>
                  <a:srgbClr val="3333FF"/>
                </a:solidFill>
                <a:latin typeface="Times New Roman" pitchFamily="18" charset="0"/>
              </a:rPr>
              <a:t>]=TRUE;</a:t>
            </a:r>
            <a:endParaRPr kumimoji="1" lang="en-US" altLang="zh-CN" sz="1600" dirty="0">
              <a:solidFill>
                <a:srgbClr val="3333FF"/>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ENQUEUE(</a:t>
            </a:r>
            <a:r>
              <a:rPr kumimoji="1" lang="en-US" altLang="zh-CN" sz="1600" b="1" dirty="0" err="1">
                <a:solidFill>
                  <a:srgbClr val="3333FF"/>
                </a:solidFill>
                <a:latin typeface="Times New Roman" pitchFamily="18" charset="0"/>
              </a:rPr>
              <a:t>Q,p</a:t>
            </a:r>
            <a:r>
              <a:rPr kumimoji="1" lang="en-US" altLang="zh-CN" sz="1600" b="1" dirty="0">
                <a:solidFill>
                  <a:srgbClr val="3333FF"/>
                </a:solidFill>
                <a:latin typeface="Times New Roman" pitchFamily="18" charset="0"/>
              </a:rPr>
              <a:t>-&gt;</a:t>
            </a:r>
            <a:r>
              <a:rPr kumimoji="1" lang="en-US" altLang="zh-CN" sz="1600" b="1" dirty="0" err="1">
                <a:solidFill>
                  <a:srgbClr val="3333FF"/>
                </a:solidFill>
                <a:latin typeface="Times New Roman" pitchFamily="18" charset="0"/>
              </a:rPr>
              <a:t>adjvex</a:t>
            </a:r>
            <a:r>
              <a:rPr kumimoji="1" lang="en-US" altLang="zh-CN" sz="1600" b="1" dirty="0">
                <a:solidFill>
                  <a:srgbClr val="3333FF"/>
                </a:solidFill>
                <a:latin typeface="Times New Roman" pitchFamily="18" charset="0"/>
              </a:rPr>
              <a:t>);}</a:t>
            </a:r>
            <a:endParaRPr kumimoji="1" lang="en-US" altLang="zh-CN" sz="1600" dirty="0">
              <a:solidFill>
                <a:srgbClr val="3333FF"/>
              </a:solidFill>
              <a:latin typeface="Times New Roman" pitchFamily="18" charset="0"/>
            </a:endParaRP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p=p-&gt;next; </a:t>
            </a: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    </a:t>
            </a: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  </a:t>
            </a:r>
          </a:p>
          <a:p>
            <a:pPr eaLnBrk="0" fontAlgn="base" hangingPunct="0">
              <a:lnSpc>
                <a:spcPts val="2400"/>
              </a:lnSpc>
              <a:spcBef>
                <a:spcPct val="10000"/>
              </a:spcBef>
              <a:spcAft>
                <a:spcPct val="0"/>
              </a:spcAft>
            </a:pPr>
            <a:r>
              <a:rPr kumimoji="1" lang="zh-CN" altLang="en-US" sz="1600" b="1" dirty="0">
                <a:solidFill>
                  <a:srgbClr val="3333FF"/>
                </a:solidFill>
                <a:latin typeface="Times New Roman" pitchFamily="18" charset="0"/>
              </a:rPr>
              <a:t>    </a:t>
            </a:r>
            <a:r>
              <a:rPr kumimoji="1" lang="en-US" altLang="zh-CN" sz="1600" b="1" dirty="0">
                <a:solidFill>
                  <a:srgbClr val="3333FF"/>
                </a:solidFill>
                <a:latin typeface="Times New Roman" pitchFamily="18" charset="0"/>
              </a:rPr>
              <a:t>}</a:t>
            </a:r>
          </a:p>
          <a:p>
            <a:pPr eaLnBrk="0" fontAlgn="base" hangingPunct="0">
              <a:lnSpc>
                <a:spcPts val="2400"/>
              </a:lnSpc>
              <a:spcBef>
                <a:spcPct val="10000"/>
              </a:spcBef>
              <a:spcAft>
                <a:spcPct val="0"/>
              </a:spcAft>
            </a:pPr>
            <a:r>
              <a:rPr kumimoji="1" lang="en-US" altLang="zh-CN" sz="1600" b="1" dirty="0">
                <a:solidFill>
                  <a:srgbClr val="3333FF"/>
                </a:solidFill>
                <a:latin typeface="Times New Roman" pitchFamily="18" charset="0"/>
              </a:rPr>
              <a:t>}</a:t>
            </a:r>
            <a:endParaRPr kumimoji="1" lang="en-US" altLang="zh-CN" sz="1600" dirty="0">
              <a:solidFill>
                <a:srgbClr val="3333FF"/>
              </a:solidFill>
              <a:latin typeface="Times New Roman" pitchFamily="18" charset="0"/>
            </a:endParaRPr>
          </a:p>
        </p:txBody>
      </p:sp>
      <p:sp>
        <p:nvSpPr>
          <p:cNvPr id="14" name="AutoShape 4">
            <a:extLst>
              <a:ext uri="{FF2B5EF4-FFF2-40B4-BE49-F238E27FC236}">
                <a16:creationId xmlns:a16="http://schemas.microsoft.com/office/drawing/2014/main" id="{C8AE7A72-6753-F842-B076-3F773B63338D}"/>
              </a:ext>
            </a:extLst>
          </p:cNvPr>
          <p:cNvSpPr>
            <a:spLocks noChangeArrowheads="1"/>
          </p:cNvSpPr>
          <p:nvPr/>
        </p:nvSpPr>
        <p:spPr bwMode="auto">
          <a:xfrm>
            <a:off x="3790049" y="2345946"/>
            <a:ext cx="4364038" cy="912812"/>
          </a:xfrm>
          <a:prstGeom prst="cloudCallout">
            <a:avLst>
              <a:gd name="adj1" fmla="val -43750"/>
              <a:gd name="adj2" fmla="val 70000"/>
            </a:avLst>
          </a:prstGeom>
          <a:solidFill>
            <a:srgbClr val="04617B">
              <a:lumMod val="20000"/>
              <a:lumOff val="80000"/>
            </a:srgbClr>
          </a:solidFill>
          <a:ln w="9525">
            <a:noFill/>
            <a:round/>
            <a:headEnd/>
            <a:tailEnd/>
          </a:ln>
          <a:effectLst/>
        </p:spPr>
        <p:txBody>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itchFamily="18" charset="0"/>
              </a:rPr>
              <a:t>时间复杂度为</a:t>
            </a:r>
            <a:r>
              <a:rPr kumimoji="1" lang="en-US" altLang="zh-CN" sz="2400" b="1" i="0" u="none" strike="noStrike" kern="0" cap="none" spc="0" normalizeH="0" baseline="0" noProof="0" dirty="0">
                <a:ln>
                  <a:noFill/>
                </a:ln>
                <a:solidFill>
                  <a:srgbClr val="3333FF"/>
                </a:solidFill>
                <a:effectLst/>
                <a:uLnTx/>
                <a:uFillTx/>
                <a:latin typeface="Times New Roman" pitchFamily="18" charset="0"/>
              </a:rPr>
              <a:t>O(</a:t>
            </a:r>
            <a:r>
              <a:rPr kumimoji="1" lang="en-US" altLang="zh-CN" sz="2400" b="1" i="0" u="none" strike="noStrike" kern="0" cap="none" spc="0" normalizeH="0" baseline="0" noProof="0" dirty="0" err="1">
                <a:ln>
                  <a:noFill/>
                </a:ln>
                <a:solidFill>
                  <a:srgbClr val="3333FF"/>
                </a:solidFill>
                <a:effectLst/>
                <a:uLnTx/>
                <a:uFillTx/>
                <a:latin typeface="Times New Roman" pitchFamily="18" charset="0"/>
              </a:rPr>
              <a:t>n+</a:t>
            </a:r>
            <a:r>
              <a:rPr kumimoji="1" lang="en-US" altLang="zh-CN" sz="2400" b="1" i="1" u="none" strike="noStrike" kern="0" cap="none" spc="0" normalizeH="0" baseline="0" noProof="0" dirty="0" err="1">
                <a:ln>
                  <a:noFill/>
                </a:ln>
                <a:solidFill>
                  <a:srgbClr val="3333FF"/>
                </a:solidFill>
                <a:effectLst/>
                <a:uLnTx/>
                <a:uFillTx/>
                <a:latin typeface="Times New Roman" pitchFamily="18" charset="0"/>
              </a:rPr>
              <a:t>e</a:t>
            </a:r>
            <a:r>
              <a:rPr kumimoji="1" lang="en-US" altLang="zh-CN" sz="2400" b="1" i="0" u="none" strike="noStrike" kern="0" cap="none" spc="0" normalizeH="0" baseline="0" noProof="0" dirty="0">
                <a:ln>
                  <a:noFill/>
                </a:ln>
                <a:solidFill>
                  <a:srgbClr val="3333FF"/>
                </a:solidFill>
                <a:effectLst/>
                <a:uLnTx/>
                <a:uFillTx/>
                <a:latin typeface="Times New Roman" pitchFamily="18" charset="0"/>
              </a:rPr>
              <a:t>)</a:t>
            </a:r>
          </a:p>
        </p:txBody>
      </p:sp>
    </p:spTree>
    <p:extLst>
      <p:ext uri="{BB962C8B-B14F-4D97-AF65-F5344CB8AC3E}">
        <p14:creationId xmlns:p14="http://schemas.microsoft.com/office/powerpoint/2010/main" val="19075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fontScale="90000"/>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9.3.2 </a:t>
            </a:r>
            <a:r>
              <a:rPr kumimoji="1" lang="zh-CN" altLang="en-US" sz="3200" b="1" dirty="0">
                <a:latin typeface="Arial" charset="0"/>
                <a:ea typeface="宋体" charset="-122"/>
                <a:cs typeface="+mn-cs"/>
              </a:rPr>
              <a:t>广度优先搜索</a:t>
            </a:r>
            <a:r>
              <a:rPr kumimoji="1" lang="en-US" altLang="zh-CN" sz="3200" b="1" dirty="0">
                <a:latin typeface="Arial" charset="0"/>
                <a:ea typeface="宋体" charset="-122"/>
                <a:cs typeface="+mn-cs"/>
              </a:rPr>
              <a:t>BFS (Breadth First Search)</a:t>
            </a:r>
            <a:endParaRPr kumimoji="1" lang="zh-CN" altLang="en-US" sz="3200"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393F0FA9-291A-4D5B-BD24-A0150397150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457200" y="1062367"/>
            <a:ext cx="8229600" cy="5078313"/>
          </a:xfrm>
          <a:prstGeom prst="rect">
            <a:avLst/>
          </a:prstGeom>
          <a:solidFill>
            <a:srgbClr val="FFFFFF"/>
          </a:solidFill>
          <a:ln w="25400" cap="flat" cmpd="sng" algn="ctr">
            <a:solidFill>
              <a:srgbClr val="009DD9"/>
            </a:solidFill>
            <a:prstDash val="solid"/>
            <a:headEnd type="none" w="sm" len="sm"/>
            <a:tailEnd type="none" w="sm" len="sm"/>
          </a:ln>
          <a:effectLst/>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void </a:t>
            </a:r>
            <a:r>
              <a:rPr kumimoji="0"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BFSTraverse</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(Graph G,</a:t>
            </a: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Status (*Visit)(int v)){</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for (v=0; v&lt;</a:t>
            </a:r>
            <a:r>
              <a:rPr kumimoji="0"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G.vexnum</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++v)</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visited[v] = FALSE</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初始化访问标志</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err="1">
                <a:ln>
                  <a:noFill/>
                </a:ln>
                <a:solidFill>
                  <a:srgbClr val="0000FF"/>
                </a:solidFill>
                <a:effectLst/>
                <a:uLnTx/>
                <a:uFillTx/>
                <a:latin typeface="Times New Roman" panose="02020603050405020304" pitchFamily="18" charset="0"/>
                <a:ea typeface="楷体_GB2312" pitchFamily="49" charset="-122"/>
                <a:cs typeface="Times New Roman" panose="02020603050405020304" pitchFamily="18" charset="0"/>
              </a:rPr>
              <a:t>InitQueue</a:t>
            </a:r>
            <a:r>
              <a:rPr kumimoji="0" lang="en-US" altLang="zh-CN" b="1" i="0" u="none" strike="noStrike" kern="0" cap="none" spc="0" normalizeH="0" baseline="0" noProof="0" dirty="0">
                <a:ln>
                  <a:noFill/>
                </a:ln>
                <a:solidFill>
                  <a:srgbClr val="0000FF"/>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置空的辅助队列</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Q</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for ( v=0;  v&lt;</a:t>
            </a:r>
            <a:r>
              <a:rPr kumimoji="0"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G.vexnum</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++v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if </a:t>
            </a:r>
            <a:r>
              <a:rPr kumimoji="0" lang="en-US" altLang="zh-CN"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 !visited[v]</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v </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尚未访问</a:t>
            </a: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visited[u] = TRUE;  Visit(u);    </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访问</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u</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b="1" i="0" u="none" strike="noStrike" kern="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EnQueue</a:t>
            </a:r>
            <a:r>
              <a:rPr kumimoji="1" lang="en-US" altLang="zh-CN"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(Q, v);                        </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v</a:t>
            </a:r>
            <a:r>
              <a:rPr kumimoji="1"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入队列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while (!</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QueueEmpty</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(Q))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DeQueue</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(Q, u);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1"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队头元素出队并置为</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u</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for(w=</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FirstAdjVex</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(G, u); w!=0; w=</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NextAdjVex</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G,u,w</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if ( ! visited[w])  {</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visited[w]=TRUE;  Visit(w);</a:t>
            </a:r>
          </a:p>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宋体"/>
                <a:cs typeface="Times New Roman" panose="02020603050405020304" pitchFamily="18" charset="0"/>
              </a:rPr>
              <a:t>EnQueue</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(Q, w);     </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r>
              <a:rPr kumimoji="1"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访问的顶点</a:t>
            </a:r>
            <a:r>
              <a:rPr kumimoji="1"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w</a:t>
            </a:r>
            <a:r>
              <a:rPr kumimoji="1"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入队列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zh-CN"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 if</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a:t>
            </a:r>
            <a:r>
              <a:rPr kumimoji="1"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宋体"/>
                <a:cs typeface="Times New Roman" panose="02020603050405020304" pitchFamily="18" charset="0"/>
              </a:rPr>
              <a:t>} // while</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a:t>
            </a:r>
            <a:r>
              <a:rPr lang="en-US" altLang="zh-CN" b="1" kern="0" dirty="0">
                <a:solidFill>
                  <a:srgbClr val="000099"/>
                </a:solidFill>
                <a:latin typeface="Times New Roman" panose="02020603050405020304" pitchFamily="18" charset="0"/>
                <a:ea typeface="楷体_GB2312" pitchFamily="49" charset="-122"/>
                <a:cs typeface="Times New Roman" panose="02020603050405020304" pitchFamily="18" charset="0"/>
              </a:rPr>
              <a:t>//</a:t>
            </a:r>
            <a:r>
              <a:rPr lang="zh-CN" altLang="en-US" b="1" kern="0" dirty="0">
                <a:solidFill>
                  <a:srgbClr val="000099"/>
                </a:solidFill>
                <a:latin typeface="Times New Roman" panose="02020603050405020304" pitchFamily="18" charset="0"/>
                <a:ea typeface="楷体_GB2312" pitchFamily="49" charset="-122"/>
                <a:cs typeface="Times New Roman" panose="02020603050405020304" pitchFamily="18" charset="0"/>
              </a:rPr>
              <a:t>  </a:t>
            </a:r>
            <a:r>
              <a:rPr lang="en-US" altLang="zh-CN" b="1" kern="0" dirty="0">
                <a:solidFill>
                  <a:srgbClr val="000099"/>
                </a:solidFill>
                <a:latin typeface="Times New Roman" panose="02020603050405020304" pitchFamily="18" charset="0"/>
                <a:ea typeface="楷体_GB2312" pitchFamily="49" charset="-122"/>
                <a:cs typeface="Times New Roman" panose="02020603050405020304" pitchFamily="18" charset="0"/>
              </a:rPr>
              <a:t>for</a:t>
            </a:r>
            <a:endPar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dirty="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0" lang="en-US" altLang="zh-CN" b="1" i="0" u="none" strike="noStrike" kern="0" cap="none" spc="0" normalizeH="0" baseline="0" noProof="0" dirty="0" err="1">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BFSTraverse</a:t>
            </a:r>
            <a:endParaRPr kumimoji="0" lang="zh-CN" altLang="zh-CN"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8" name="TextBox 7">
            <a:extLst>
              <a:ext uri="{FF2B5EF4-FFF2-40B4-BE49-F238E27FC236}">
                <a16:creationId xmlns:a16="http://schemas.microsoft.com/office/drawing/2014/main" id="{B1051808-AFA3-9145-8AF3-FE72129E4A04}"/>
              </a:ext>
            </a:extLst>
          </p:cNvPr>
          <p:cNvSpPr txBox="1"/>
          <p:nvPr/>
        </p:nvSpPr>
        <p:spPr>
          <a:xfrm>
            <a:off x="6019800" y="1371600"/>
            <a:ext cx="2286000" cy="646331"/>
          </a:xfrm>
          <a:prstGeom prst="rect">
            <a:avLst/>
          </a:prstGeom>
          <a:solidFill>
            <a:schemeClr val="bg1"/>
          </a:solidFill>
          <a:ln w="19050">
            <a:solidFill>
              <a:srgbClr val="00B050"/>
            </a:solidFill>
          </a:ln>
        </p:spPr>
        <p:txBody>
          <a:bodyPr wrap="square" rtlCol="0">
            <a:spAutoFit/>
          </a:bodyPr>
          <a:lstStyle/>
          <a:p>
            <a:pPr algn="just"/>
            <a:r>
              <a:rPr lang="zh-CN" altLang="en-CN" b="1" dirty="0">
                <a:solidFill>
                  <a:srgbClr val="FF0000"/>
                </a:solidFill>
                <a:latin typeface="SimSun" panose="02010600030101010101" pitchFamily="2" charset="-122"/>
                <a:ea typeface="SimSun" panose="02010600030101010101" pitchFamily="2" charset="-122"/>
              </a:rPr>
              <a:t>数据</a:t>
            </a:r>
            <a:r>
              <a:rPr lang="zh-CN" altLang="en-US" b="1" dirty="0">
                <a:solidFill>
                  <a:srgbClr val="FF0000"/>
                </a:solidFill>
                <a:latin typeface="SimSun" panose="02010600030101010101" pitchFamily="2" charset="-122"/>
                <a:ea typeface="SimSun" panose="02010600030101010101" pitchFamily="2" charset="-122"/>
              </a:rPr>
              <a:t>结构书中</a:t>
            </a:r>
            <a:r>
              <a:rPr lang="en-US" altLang="zh-CN" b="1" dirty="0">
                <a:solidFill>
                  <a:srgbClr val="FF0000"/>
                </a:solidFill>
                <a:latin typeface="SimSun" panose="02010600030101010101" pitchFamily="2" charset="-122"/>
                <a:ea typeface="SimSun" panose="02010600030101010101" pitchFamily="2" charset="-122"/>
              </a:rPr>
              <a:t>P170</a:t>
            </a:r>
            <a:r>
              <a:rPr lang="zh-CN" altLang="en-US" b="1" dirty="0">
                <a:solidFill>
                  <a:srgbClr val="FF0000"/>
                </a:solidFill>
                <a:latin typeface="SimSun" panose="02010600030101010101" pitchFamily="2" charset="-122"/>
                <a:ea typeface="SimSun" panose="02010600030101010101" pitchFamily="2" charset="-122"/>
              </a:rPr>
              <a:t> 算法</a:t>
            </a:r>
            <a:r>
              <a:rPr lang="en-US" altLang="zh-CN" b="1" dirty="0">
                <a:solidFill>
                  <a:srgbClr val="FF0000"/>
                </a:solidFill>
                <a:latin typeface="SimSun" panose="02010600030101010101" pitchFamily="2" charset="-122"/>
                <a:ea typeface="SimSun" panose="02010600030101010101" pitchFamily="2" charset="-122"/>
              </a:rPr>
              <a:t>7.6</a:t>
            </a:r>
            <a:r>
              <a:rPr lang="zh-CN" altLang="en-US" b="1" dirty="0">
                <a:solidFill>
                  <a:srgbClr val="FF0000"/>
                </a:solidFill>
                <a:latin typeface="SimSun" panose="02010600030101010101" pitchFamily="2" charset="-122"/>
                <a:ea typeface="SimSun" panose="02010600030101010101" pitchFamily="2" charset="-122"/>
              </a:rPr>
              <a:t>代码</a:t>
            </a:r>
          </a:p>
        </p:txBody>
      </p:sp>
      <p:sp>
        <p:nvSpPr>
          <p:cNvPr id="9" name="TextBox 8">
            <a:extLst>
              <a:ext uri="{FF2B5EF4-FFF2-40B4-BE49-F238E27FC236}">
                <a16:creationId xmlns:a16="http://schemas.microsoft.com/office/drawing/2014/main" id="{1F13EEBD-E37C-914B-A33C-2D08843A71B3}"/>
              </a:ext>
            </a:extLst>
          </p:cNvPr>
          <p:cNvSpPr txBox="1"/>
          <p:nvPr/>
        </p:nvSpPr>
        <p:spPr>
          <a:xfrm>
            <a:off x="5562600" y="2253243"/>
            <a:ext cx="2971800" cy="646331"/>
          </a:xfrm>
          <a:prstGeom prst="rect">
            <a:avLst/>
          </a:prstGeom>
          <a:solidFill>
            <a:schemeClr val="bg1"/>
          </a:solidFill>
          <a:ln w="19050">
            <a:solidFill>
              <a:srgbClr val="00B050"/>
            </a:solidFill>
          </a:ln>
        </p:spPr>
        <p:txBody>
          <a:bodyPr wrap="square" rtlCol="0">
            <a:spAutoFit/>
          </a:bodyPr>
          <a:lstStyle/>
          <a:p>
            <a:pPr algn="just"/>
            <a:r>
              <a:rPr lang="zh-CN" altLang="en-CN" b="1" dirty="0">
                <a:solidFill>
                  <a:srgbClr val="FF0000"/>
                </a:solidFill>
                <a:latin typeface="SimSun" panose="02010600030101010101" pitchFamily="2" charset="-122"/>
                <a:ea typeface="SimSun" panose="02010600030101010101" pitchFamily="2" charset="-122"/>
              </a:rPr>
              <a:t>从</a:t>
            </a:r>
            <a:r>
              <a:rPr lang="zh-CN" altLang="en-US" b="1" dirty="0">
                <a:solidFill>
                  <a:srgbClr val="FF0000"/>
                </a:solidFill>
                <a:latin typeface="SimSun" panose="02010600030101010101" pitchFamily="2" charset="-122"/>
                <a:ea typeface="SimSun" panose="02010600030101010101" pitchFamily="2" charset="-122"/>
              </a:rPr>
              <a:t>每个顶点出发，可以求得非连通图的所有连通分量</a:t>
            </a:r>
          </a:p>
        </p:txBody>
      </p:sp>
      <p:cxnSp>
        <p:nvCxnSpPr>
          <p:cNvPr id="5" name="Straight Arrow Connector 4">
            <a:extLst>
              <a:ext uri="{FF2B5EF4-FFF2-40B4-BE49-F238E27FC236}">
                <a16:creationId xmlns:a16="http://schemas.microsoft.com/office/drawing/2014/main" id="{34D59CB1-AE6A-CF40-9DE6-BA631CB532AA}"/>
              </a:ext>
            </a:extLst>
          </p:cNvPr>
          <p:cNvCxnSpPr>
            <a:stCxn id="9" idx="1"/>
          </p:cNvCxnSpPr>
          <p:nvPr/>
        </p:nvCxnSpPr>
        <p:spPr>
          <a:xfrm flipH="1" flipV="1">
            <a:off x="3810000" y="2362200"/>
            <a:ext cx="1752600" cy="21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57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zh-CN" altLang="en-US" sz="4000" b="1" dirty="0">
                <a:latin typeface="Arial" charset="0"/>
                <a:ea typeface="宋体" charset="-122"/>
                <a:cs typeface="+mn-cs"/>
              </a:rPr>
              <a:t>结论</a:t>
            </a:r>
          </a:p>
        </p:txBody>
      </p:sp>
      <p:sp>
        <p:nvSpPr>
          <p:cNvPr id="4" name="日期占位符 3"/>
          <p:cNvSpPr>
            <a:spLocks noGrp="1"/>
          </p:cNvSpPr>
          <p:nvPr>
            <p:ph type="dt" sz="half" idx="4294967295"/>
          </p:nvPr>
        </p:nvSpPr>
        <p:spPr>
          <a:xfrm>
            <a:off x="0" y="6356350"/>
            <a:ext cx="2133600" cy="365125"/>
          </a:xfrm>
        </p:spPr>
        <p:txBody>
          <a:bodyPr/>
          <a:lstStyle/>
          <a:p>
            <a:fld id="{D4A3158F-E328-4CF1-AE33-1766D7E511D0}"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214312" y="1081087"/>
            <a:ext cx="8715375" cy="5214938"/>
          </a:xfrm>
          <a:prstGeom prst="rect">
            <a:avLst/>
          </a:prstGeom>
          <a:noFill/>
          <a:ln w="19050">
            <a:noFill/>
            <a:miter lim="800000"/>
            <a:headEnd/>
            <a:tailEnd/>
          </a:ln>
          <a:effectLst/>
        </p:spPr>
        <p:txBody>
          <a:bodyPr lIns="92075" tIns="46038" rIns="92075" bIns="46038"/>
          <a:lstStyle/>
          <a:p>
            <a:pPr marL="273050" indent="-273050" fontAlgn="base">
              <a:lnSpc>
                <a:spcPct val="150000"/>
              </a:lnSpc>
              <a:spcBef>
                <a:spcPct val="0"/>
              </a:spcBef>
              <a:spcAft>
                <a:spcPct val="0"/>
              </a:spcAft>
              <a:buClr>
                <a:srgbClr val="003399"/>
              </a:buClr>
              <a:buSzPct val="95000"/>
              <a:buFont typeface="Wingdings" pitchFamily="2" charset="2"/>
              <a:buBlip>
                <a:blip r:embed="rId4"/>
              </a:buBlip>
              <a:defRPr/>
            </a:pPr>
            <a:r>
              <a:rPr lang="zh-CN" altLang="en-US" sz="2400" b="1" dirty="0">
                <a:solidFill>
                  <a:srgbClr val="003399"/>
                </a:solidFill>
                <a:latin typeface="宋体"/>
              </a:rPr>
              <a:t>当无向图为</a:t>
            </a:r>
            <a:r>
              <a:rPr lang="zh-CN" altLang="en-US" sz="2400" b="1" dirty="0">
                <a:solidFill>
                  <a:srgbClr val="FF0000"/>
                </a:solidFill>
                <a:latin typeface="宋体"/>
              </a:rPr>
              <a:t>非连通图时</a:t>
            </a:r>
            <a:r>
              <a:rPr lang="zh-CN" altLang="en-US" sz="2400" b="1" dirty="0">
                <a:solidFill>
                  <a:srgbClr val="003399"/>
                </a:solidFill>
                <a:latin typeface="宋体"/>
              </a:rPr>
              <a:t>，从图中某一顶点出发，利用深度优先搜索算法或广度优先搜索算法</a:t>
            </a:r>
            <a:r>
              <a:rPr lang="zh-CN" altLang="en-US" sz="2400" b="1" dirty="0">
                <a:solidFill>
                  <a:srgbClr val="FF0000"/>
                </a:solidFill>
                <a:latin typeface="宋体"/>
              </a:rPr>
              <a:t>不可能遍历到图中的所有顶点</a:t>
            </a:r>
            <a:r>
              <a:rPr lang="zh-CN" altLang="en-US" sz="2400" b="1" dirty="0">
                <a:solidFill>
                  <a:srgbClr val="003399"/>
                </a:solidFill>
                <a:latin typeface="宋体"/>
              </a:rPr>
              <a:t>，只能访问到该顶点所在的最大连通子图</a:t>
            </a:r>
            <a:r>
              <a:rPr lang="en-US" altLang="zh-CN" sz="2400" b="1" dirty="0">
                <a:solidFill>
                  <a:srgbClr val="003399"/>
                </a:solidFill>
                <a:latin typeface="宋体"/>
              </a:rPr>
              <a:t>(</a:t>
            </a:r>
            <a:r>
              <a:rPr lang="zh-CN" altLang="en-US" sz="2400" b="1" dirty="0">
                <a:solidFill>
                  <a:srgbClr val="003399"/>
                </a:solidFill>
                <a:latin typeface="宋体"/>
              </a:rPr>
              <a:t>连通分量</a:t>
            </a:r>
            <a:r>
              <a:rPr lang="en-US" altLang="zh-CN" sz="2400" b="1" dirty="0">
                <a:solidFill>
                  <a:srgbClr val="003399"/>
                </a:solidFill>
                <a:latin typeface="宋体"/>
              </a:rPr>
              <a:t>)</a:t>
            </a:r>
            <a:r>
              <a:rPr lang="zh-CN" altLang="en-US" sz="2400" b="1" dirty="0">
                <a:solidFill>
                  <a:srgbClr val="003399"/>
                </a:solidFill>
                <a:latin typeface="宋体"/>
              </a:rPr>
              <a:t>的所有顶点。</a:t>
            </a:r>
          </a:p>
          <a:p>
            <a:pPr marL="273050" indent="-273050" fontAlgn="base">
              <a:lnSpc>
                <a:spcPct val="150000"/>
              </a:lnSpc>
              <a:spcBef>
                <a:spcPct val="0"/>
              </a:spcBef>
              <a:spcAft>
                <a:spcPct val="0"/>
              </a:spcAft>
              <a:buClr>
                <a:srgbClr val="003399"/>
              </a:buClr>
              <a:buSzPct val="95000"/>
              <a:buFont typeface="Wingdings" pitchFamily="2" charset="2"/>
              <a:buBlip>
                <a:blip r:embed="rId4"/>
              </a:buBlip>
              <a:defRPr/>
            </a:pPr>
            <a:r>
              <a:rPr lang="zh-CN" altLang="en-US" sz="2400" b="1" dirty="0">
                <a:solidFill>
                  <a:srgbClr val="3333FF"/>
                </a:solidFill>
                <a:latin typeface="宋体"/>
              </a:rPr>
              <a:t>若从无向图的每一个连通分量中的一个顶点出发进行遍历，可求得无向图的所有连通分量。</a:t>
            </a:r>
            <a:endParaRPr lang="en-US" altLang="zh-CN" sz="2400" b="1" dirty="0">
              <a:solidFill>
                <a:srgbClr val="3333FF"/>
              </a:solidFill>
              <a:latin typeface="宋体"/>
            </a:endParaRPr>
          </a:p>
          <a:p>
            <a:pPr marL="273050" indent="-273050" fontAlgn="base">
              <a:lnSpc>
                <a:spcPct val="150000"/>
              </a:lnSpc>
              <a:spcBef>
                <a:spcPct val="0"/>
              </a:spcBef>
              <a:spcAft>
                <a:spcPct val="0"/>
              </a:spcAft>
              <a:buClr>
                <a:srgbClr val="003399"/>
              </a:buClr>
              <a:buSzPct val="95000"/>
              <a:buFontTx/>
              <a:buBlip>
                <a:blip r:embed="rId4"/>
              </a:buBlip>
              <a:defRPr/>
            </a:pPr>
            <a:r>
              <a:rPr kumimoji="1" lang="zh-CN" altLang="en-US" sz="2400" b="1" dirty="0">
                <a:solidFill>
                  <a:srgbClr val="0707F9"/>
                </a:solidFill>
                <a:latin typeface="宋体"/>
              </a:rPr>
              <a:t>树的先根遍历是一种深度优先搜索策略，树的层次遍历是一种广度优先搜索策略。</a:t>
            </a:r>
          </a:p>
        </p:txBody>
      </p:sp>
    </p:spTree>
    <p:extLst>
      <p:ext uri="{BB962C8B-B14F-4D97-AF65-F5344CB8AC3E}">
        <p14:creationId xmlns:p14="http://schemas.microsoft.com/office/powerpoint/2010/main" val="262983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zh-CN" altLang="en-CN" b="1" dirty="0">
                <a:latin typeface="Arial" charset="0"/>
                <a:ea typeface="宋体" charset="-122"/>
                <a:cs typeface="+mn-cs"/>
              </a:rPr>
              <a:t>结论</a:t>
            </a:r>
            <a:endParaRPr kumimoji="1" lang="zh-CN" altLang="en-US" b="1" dirty="0">
              <a:latin typeface="Arial" charset="0"/>
              <a:ea typeface="宋体" charset="-122"/>
              <a:cs typeface="+mn-cs"/>
            </a:endParaRPr>
          </a:p>
        </p:txBody>
      </p:sp>
      <p:sp>
        <p:nvSpPr>
          <p:cNvPr id="4" name="日期占位符 3"/>
          <p:cNvSpPr>
            <a:spLocks noGrp="1"/>
          </p:cNvSpPr>
          <p:nvPr>
            <p:ph type="dt" sz="half" idx="4294967295"/>
          </p:nvPr>
        </p:nvSpPr>
        <p:spPr>
          <a:xfrm>
            <a:off x="0" y="6356350"/>
            <a:ext cx="2133600" cy="365125"/>
          </a:xfrm>
        </p:spPr>
        <p:txBody>
          <a:bodyPr/>
          <a:lstStyle/>
          <a:p>
            <a:fld id="{F5AC20C2-3481-441D-AF0C-C4EDD91DB55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214313" y="1131888"/>
            <a:ext cx="8501062" cy="2498889"/>
          </a:xfrm>
          <a:prstGeom prst="rect">
            <a:avLst/>
          </a:prstGeom>
          <a:noFill/>
          <a:ln w="12700">
            <a:solidFill>
              <a:srgbClr val="0000FF"/>
            </a:solidFill>
            <a:miter lim="800000"/>
            <a:headEnd/>
            <a:tailEnd/>
          </a:ln>
        </p:spPr>
        <p:txBody>
          <a:bodyPr>
            <a:spAutoFit/>
          </a:bodyPr>
          <a:lstStyle/>
          <a:p>
            <a:pPr marL="457200" indent="-457200" eaLnBrk="0" fontAlgn="base" hangingPunct="0">
              <a:lnSpc>
                <a:spcPct val="120000"/>
              </a:lnSpc>
              <a:spcBef>
                <a:spcPct val="30000"/>
              </a:spcBef>
              <a:spcAft>
                <a:spcPct val="0"/>
              </a:spcAft>
              <a:buFont typeface="Arial" panose="020B0604020202020204" pitchFamily="34" charset="0"/>
              <a:buChar char="•"/>
            </a:pPr>
            <a:r>
              <a:rPr kumimoji="1" lang="en-US" altLang="zh-CN" sz="2800" b="1" dirty="0">
                <a:solidFill>
                  <a:srgbClr val="006600"/>
                </a:solidFill>
                <a:latin typeface="Times New Roman" pitchFamily="18" charset="0"/>
              </a:rPr>
              <a:t>   </a:t>
            </a:r>
            <a:r>
              <a:rPr kumimoji="1" lang="zh-CN" altLang="en-US" sz="2800" b="1" dirty="0">
                <a:solidFill>
                  <a:srgbClr val="006600"/>
                </a:solidFill>
                <a:latin typeface="Times New Roman" pitchFamily="18" charset="0"/>
              </a:rPr>
              <a:t>深度优先或广度优先可用于求得无向图的生成树</a:t>
            </a:r>
            <a:endParaRPr kumimoji="1" lang="en-US" altLang="zh-CN" sz="2800" b="1" dirty="0">
              <a:solidFill>
                <a:srgbClr val="006600"/>
              </a:solidFill>
              <a:latin typeface="Times New Roman" pitchFamily="18" charset="0"/>
            </a:endParaRPr>
          </a:p>
          <a:p>
            <a:pPr eaLnBrk="0" fontAlgn="base" hangingPunct="0">
              <a:lnSpc>
                <a:spcPct val="120000"/>
              </a:lnSpc>
              <a:spcBef>
                <a:spcPct val="30000"/>
              </a:spcBef>
              <a:spcAft>
                <a:spcPct val="0"/>
              </a:spcAft>
            </a:pPr>
            <a:r>
              <a:rPr kumimoji="1" lang="zh-CN" altLang="en-US" sz="2800" b="1" dirty="0">
                <a:solidFill>
                  <a:srgbClr val="000000"/>
                </a:solidFill>
                <a:latin typeface="Times New Roman" pitchFamily="18" charset="0"/>
              </a:rPr>
              <a:t>      生成树可由遍历过程中所经过的边组成</a:t>
            </a:r>
            <a:endParaRPr kumimoji="1" lang="zh-CN" altLang="en-US" sz="2800" b="1" dirty="0">
              <a:solidFill>
                <a:srgbClr val="006600"/>
              </a:solidFill>
              <a:latin typeface="Times New Roman" pitchFamily="18" charset="0"/>
            </a:endParaRPr>
          </a:p>
          <a:p>
            <a:pPr lvl="1" eaLnBrk="0" fontAlgn="base" hangingPunct="0">
              <a:lnSpc>
                <a:spcPct val="120000"/>
              </a:lnSpc>
              <a:spcBef>
                <a:spcPct val="30000"/>
              </a:spcBef>
              <a:spcAft>
                <a:spcPct val="0"/>
              </a:spcAft>
              <a:buFont typeface="Wingdings" pitchFamily="2" charset="2"/>
              <a:buChar char="Ø"/>
            </a:pPr>
            <a:r>
              <a:rPr kumimoji="1" lang="zh-CN" altLang="en-US" sz="2800" b="1" dirty="0">
                <a:solidFill>
                  <a:srgbClr val="FF0000"/>
                </a:solidFill>
                <a:latin typeface="宋体" charset="-122"/>
              </a:rPr>
              <a:t>深度优先</a:t>
            </a:r>
            <a:r>
              <a:rPr kumimoji="1" lang="zh-CN" altLang="en-US" sz="2800" b="1" dirty="0">
                <a:solidFill>
                  <a:srgbClr val="FF0000"/>
                </a:solidFill>
                <a:latin typeface="Times New Roman" pitchFamily="18" charset="0"/>
              </a:rPr>
              <a:t>生成树</a:t>
            </a:r>
            <a:endParaRPr kumimoji="1" lang="en-US" altLang="zh-CN" sz="2800" b="1" dirty="0">
              <a:solidFill>
                <a:srgbClr val="FF0000"/>
              </a:solidFill>
              <a:latin typeface="Times New Roman" pitchFamily="18" charset="0"/>
            </a:endParaRPr>
          </a:p>
          <a:p>
            <a:pPr lvl="1" eaLnBrk="0" fontAlgn="base" hangingPunct="0">
              <a:lnSpc>
                <a:spcPct val="120000"/>
              </a:lnSpc>
              <a:spcBef>
                <a:spcPct val="30000"/>
              </a:spcBef>
              <a:spcAft>
                <a:spcPct val="0"/>
              </a:spcAft>
              <a:buFont typeface="Wingdings" pitchFamily="2" charset="2"/>
              <a:buChar char="Ø"/>
            </a:pPr>
            <a:r>
              <a:rPr kumimoji="1" lang="zh-CN" altLang="en-US" sz="2800" b="1" dirty="0">
                <a:solidFill>
                  <a:srgbClr val="FF0000"/>
                </a:solidFill>
                <a:latin typeface="Times New Roman" pitchFamily="18" charset="0"/>
              </a:rPr>
              <a:t>广度优先生成树</a:t>
            </a:r>
          </a:p>
        </p:txBody>
      </p:sp>
      <p:sp>
        <p:nvSpPr>
          <p:cNvPr id="14" name="Oval 3"/>
          <p:cNvSpPr>
            <a:spLocks noChangeArrowheads="1"/>
          </p:cNvSpPr>
          <p:nvPr/>
        </p:nvSpPr>
        <p:spPr bwMode="auto">
          <a:xfrm>
            <a:off x="2457450" y="4057650"/>
            <a:ext cx="468313" cy="466725"/>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Text Box 4"/>
          <p:cNvSpPr txBox="1">
            <a:spLocks noChangeArrowheads="1"/>
          </p:cNvSpPr>
          <p:nvPr/>
        </p:nvSpPr>
        <p:spPr bwMode="auto">
          <a:xfrm>
            <a:off x="2381250" y="4057650"/>
            <a:ext cx="647700" cy="457200"/>
          </a:xfrm>
          <a:prstGeom prst="rect">
            <a:avLst/>
          </a:prstGeom>
          <a:noFill/>
          <a:ln w="12700" cap="rnd">
            <a:noFill/>
            <a:miter lim="800000"/>
            <a:headEnd/>
            <a:tailEnd/>
          </a:ln>
        </p:spPr>
        <p:txBody>
          <a:bodyPr>
            <a:spAutoFit/>
          </a:bodyPr>
          <a:lstStyle/>
          <a:p>
            <a:pPr eaLnBrk="0" fontAlgn="base" hangingPunct="0">
              <a:spcBef>
                <a:spcPct val="0"/>
              </a:spcBef>
              <a:spcAft>
                <a:spcPct val="0"/>
              </a:spcAft>
            </a:pPr>
            <a:r>
              <a:rPr lang="en-US" altLang="zh-CN" sz="1000" b="1">
                <a:solidFill>
                  <a:srgbClr val="000000"/>
                </a:solidFill>
                <a:latin typeface="黑体" pitchFamily="2" charset="-122"/>
                <a:ea typeface="黑体" pitchFamily="2" charset="-122"/>
              </a:rPr>
              <a:t> </a:t>
            </a:r>
            <a:r>
              <a:rPr lang="en-US" altLang="zh-CN" sz="2400" b="1">
                <a:solidFill>
                  <a:srgbClr val="000000"/>
                </a:solidFill>
                <a:latin typeface="黑体" pitchFamily="2" charset="-122"/>
                <a:ea typeface="黑体" pitchFamily="2" charset="-122"/>
              </a:rPr>
              <a:t>V0</a:t>
            </a:r>
          </a:p>
        </p:txBody>
      </p:sp>
      <p:sp>
        <p:nvSpPr>
          <p:cNvPr id="16" name="Line 5"/>
          <p:cNvSpPr>
            <a:spLocks noChangeShapeType="1"/>
          </p:cNvSpPr>
          <p:nvPr/>
        </p:nvSpPr>
        <p:spPr bwMode="auto">
          <a:xfrm flipV="1">
            <a:off x="909638" y="4897438"/>
            <a:ext cx="482600" cy="346075"/>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 name="Line 6"/>
          <p:cNvSpPr>
            <a:spLocks noChangeShapeType="1"/>
          </p:cNvSpPr>
          <p:nvPr/>
        </p:nvSpPr>
        <p:spPr bwMode="auto">
          <a:xfrm flipV="1">
            <a:off x="1741488" y="4303713"/>
            <a:ext cx="711200" cy="373062"/>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7"/>
          <p:cNvSpPr>
            <a:spLocks noChangeShapeType="1"/>
          </p:cNvSpPr>
          <p:nvPr/>
        </p:nvSpPr>
        <p:spPr bwMode="auto">
          <a:xfrm>
            <a:off x="1085850" y="5581650"/>
            <a:ext cx="481013" cy="346075"/>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8"/>
          <p:cNvSpPr>
            <a:spLocks noChangeShapeType="1"/>
          </p:cNvSpPr>
          <p:nvPr/>
        </p:nvSpPr>
        <p:spPr bwMode="auto">
          <a:xfrm>
            <a:off x="2935288" y="4303713"/>
            <a:ext cx="819150" cy="395287"/>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Line 9"/>
          <p:cNvSpPr>
            <a:spLocks noChangeShapeType="1"/>
          </p:cNvSpPr>
          <p:nvPr/>
        </p:nvSpPr>
        <p:spPr bwMode="auto">
          <a:xfrm>
            <a:off x="4094163" y="4946650"/>
            <a:ext cx="336550" cy="246063"/>
          </a:xfrm>
          <a:prstGeom prst="line">
            <a:avLst/>
          </a:prstGeom>
          <a:noFill/>
          <a:ln w="38100">
            <a:solidFill>
              <a:srgbClr val="0000CC"/>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1" name="Line 10"/>
          <p:cNvSpPr>
            <a:spLocks noChangeShapeType="1"/>
          </p:cNvSpPr>
          <p:nvPr/>
        </p:nvSpPr>
        <p:spPr bwMode="auto">
          <a:xfrm flipV="1">
            <a:off x="3514725" y="4946650"/>
            <a:ext cx="288925" cy="296863"/>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Line 11"/>
          <p:cNvSpPr>
            <a:spLocks noChangeShapeType="1"/>
          </p:cNvSpPr>
          <p:nvPr/>
        </p:nvSpPr>
        <p:spPr bwMode="auto">
          <a:xfrm flipV="1">
            <a:off x="3611563" y="5391150"/>
            <a:ext cx="652462" cy="0"/>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Line 12"/>
          <p:cNvSpPr>
            <a:spLocks noChangeShapeType="1"/>
          </p:cNvSpPr>
          <p:nvPr/>
        </p:nvSpPr>
        <p:spPr bwMode="auto">
          <a:xfrm flipV="1">
            <a:off x="1778000" y="5540375"/>
            <a:ext cx="530225" cy="395288"/>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13"/>
          <p:cNvSpPr>
            <a:spLocks noChangeShapeType="1"/>
          </p:cNvSpPr>
          <p:nvPr/>
        </p:nvSpPr>
        <p:spPr bwMode="auto">
          <a:xfrm>
            <a:off x="1847850" y="4972050"/>
            <a:ext cx="304800" cy="304800"/>
          </a:xfrm>
          <a:prstGeom prst="line">
            <a:avLst/>
          </a:prstGeom>
          <a:noFill/>
          <a:ln w="38100" cap="rnd">
            <a:solidFill>
              <a:srgbClr val="0000CC"/>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grpSp>
        <p:nvGrpSpPr>
          <p:cNvPr id="25" name="Group 14"/>
          <p:cNvGrpSpPr>
            <a:grpSpLocks/>
          </p:cNvGrpSpPr>
          <p:nvPr/>
        </p:nvGrpSpPr>
        <p:grpSpPr bwMode="auto">
          <a:xfrm>
            <a:off x="1314450" y="5734050"/>
            <a:ext cx="647700" cy="466725"/>
            <a:chOff x="2928" y="3312"/>
            <a:chExt cx="408" cy="294"/>
          </a:xfrm>
        </p:grpSpPr>
        <p:sp>
          <p:nvSpPr>
            <p:cNvPr id="26" name="Oval 15"/>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7" name="Text Box 16"/>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grpSp>
        <p:nvGrpSpPr>
          <p:cNvPr id="28" name="Group 17"/>
          <p:cNvGrpSpPr>
            <a:grpSpLocks/>
          </p:cNvGrpSpPr>
          <p:nvPr/>
        </p:nvGrpSpPr>
        <p:grpSpPr bwMode="auto">
          <a:xfrm>
            <a:off x="4210050" y="5200650"/>
            <a:ext cx="647700" cy="466725"/>
            <a:chOff x="2928" y="3312"/>
            <a:chExt cx="408" cy="294"/>
          </a:xfrm>
        </p:grpSpPr>
        <p:sp>
          <p:nvSpPr>
            <p:cNvPr id="29" name="Oval 18"/>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Text Box 19"/>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p:txBody>
        </p:sp>
      </p:grpSp>
      <p:grpSp>
        <p:nvGrpSpPr>
          <p:cNvPr id="31" name="Group 20"/>
          <p:cNvGrpSpPr>
            <a:grpSpLocks/>
          </p:cNvGrpSpPr>
          <p:nvPr/>
        </p:nvGrpSpPr>
        <p:grpSpPr bwMode="auto">
          <a:xfrm>
            <a:off x="3143250" y="5200650"/>
            <a:ext cx="647700" cy="466725"/>
            <a:chOff x="2928" y="3312"/>
            <a:chExt cx="408" cy="294"/>
          </a:xfrm>
        </p:grpSpPr>
        <p:sp>
          <p:nvSpPr>
            <p:cNvPr id="32" name="Oval 21"/>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Text Box 22"/>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p:txBody>
        </p:sp>
      </p:grpSp>
      <p:grpSp>
        <p:nvGrpSpPr>
          <p:cNvPr id="34" name="Group 23"/>
          <p:cNvGrpSpPr>
            <a:grpSpLocks/>
          </p:cNvGrpSpPr>
          <p:nvPr/>
        </p:nvGrpSpPr>
        <p:grpSpPr bwMode="auto">
          <a:xfrm>
            <a:off x="2076450" y="5200650"/>
            <a:ext cx="647700" cy="466725"/>
            <a:chOff x="2928" y="3312"/>
            <a:chExt cx="408" cy="294"/>
          </a:xfrm>
        </p:grpSpPr>
        <p:sp>
          <p:nvSpPr>
            <p:cNvPr id="35" name="Oval 24"/>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6" name="Text Box 25"/>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37" name="Group 26"/>
          <p:cNvGrpSpPr>
            <a:grpSpLocks/>
          </p:cNvGrpSpPr>
          <p:nvPr/>
        </p:nvGrpSpPr>
        <p:grpSpPr bwMode="auto">
          <a:xfrm>
            <a:off x="552450" y="5200650"/>
            <a:ext cx="647700" cy="466725"/>
            <a:chOff x="2928" y="3312"/>
            <a:chExt cx="408" cy="294"/>
          </a:xfrm>
        </p:grpSpPr>
        <p:sp>
          <p:nvSpPr>
            <p:cNvPr id="38" name="Oval 2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9" name="Text Box 28"/>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40" name="Group 29"/>
          <p:cNvGrpSpPr>
            <a:grpSpLocks/>
          </p:cNvGrpSpPr>
          <p:nvPr/>
        </p:nvGrpSpPr>
        <p:grpSpPr bwMode="auto">
          <a:xfrm>
            <a:off x="3600450" y="4591050"/>
            <a:ext cx="647700" cy="466725"/>
            <a:chOff x="2928" y="3312"/>
            <a:chExt cx="408" cy="294"/>
          </a:xfrm>
        </p:grpSpPr>
        <p:sp>
          <p:nvSpPr>
            <p:cNvPr id="41" name="Oval 30"/>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2" name="Text Box 31"/>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43" name="Group 32"/>
          <p:cNvGrpSpPr>
            <a:grpSpLocks/>
          </p:cNvGrpSpPr>
          <p:nvPr/>
        </p:nvGrpSpPr>
        <p:grpSpPr bwMode="auto">
          <a:xfrm>
            <a:off x="1314450" y="4514850"/>
            <a:ext cx="647700" cy="466725"/>
            <a:chOff x="2928" y="3312"/>
            <a:chExt cx="408" cy="294"/>
          </a:xfrm>
        </p:grpSpPr>
        <p:sp>
          <p:nvSpPr>
            <p:cNvPr id="44" name="Oval 3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5" name="Text Box 3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grpSp>
        <p:nvGrpSpPr>
          <p:cNvPr id="46" name="Group 35"/>
          <p:cNvGrpSpPr>
            <a:grpSpLocks/>
          </p:cNvGrpSpPr>
          <p:nvPr/>
        </p:nvGrpSpPr>
        <p:grpSpPr bwMode="auto">
          <a:xfrm>
            <a:off x="4819650" y="5200650"/>
            <a:ext cx="647700" cy="466725"/>
            <a:chOff x="2928" y="3312"/>
            <a:chExt cx="408" cy="294"/>
          </a:xfrm>
        </p:grpSpPr>
        <p:sp>
          <p:nvSpPr>
            <p:cNvPr id="47" name="Oval 36"/>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48" name="Text Box 37"/>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V3</a:t>
              </a:r>
            </a:p>
          </p:txBody>
        </p:sp>
      </p:grpSp>
      <p:grpSp>
        <p:nvGrpSpPr>
          <p:cNvPr id="49" name="Group 38"/>
          <p:cNvGrpSpPr>
            <a:grpSpLocks/>
          </p:cNvGrpSpPr>
          <p:nvPr/>
        </p:nvGrpSpPr>
        <p:grpSpPr bwMode="auto">
          <a:xfrm>
            <a:off x="6596063" y="4133850"/>
            <a:ext cx="647700" cy="466725"/>
            <a:chOff x="2928" y="3312"/>
            <a:chExt cx="408" cy="294"/>
          </a:xfrm>
        </p:grpSpPr>
        <p:sp>
          <p:nvSpPr>
            <p:cNvPr id="50" name="Oval 39"/>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1" name="Text Box 40"/>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V0</a:t>
              </a:r>
            </a:p>
          </p:txBody>
        </p:sp>
      </p:grpSp>
      <p:sp>
        <p:nvSpPr>
          <p:cNvPr id="52" name="Line 41"/>
          <p:cNvSpPr>
            <a:spLocks noChangeShapeType="1"/>
          </p:cNvSpPr>
          <p:nvPr/>
        </p:nvSpPr>
        <p:spPr bwMode="auto">
          <a:xfrm flipV="1">
            <a:off x="5124450" y="4973638"/>
            <a:ext cx="482600" cy="346075"/>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3" name="Line 42"/>
          <p:cNvSpPr>
            <a:spLocks noChangeShapeType="1"/>
          </p:cNvSpPr>
          <p:nvPr/>
        </p:nvSpPr>
        <p:spPr bwMode="auto">
          <a:xfrm flipV="1">
            <a:off x="5956300" y="4379913"/>
            <a:ext cx="711200" cy="373062"/>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4" name="Line 43"/>
          <p:cNvSpPr>
            <a:spLocks noChangeShapeType="1"/>
          </p:cNvSpPr>
          <p:nvPr/>
        </p:nvSpPr>
        <p:spPr bwMode="auto">
          <a:xfrm>
            <a:off x="5992813" y="4973638"/>
            <a:ext cx="481012" cy="346075"/>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5" name="Line 44"/>
          <p:cNvSpPr>
            <a:spLocks noChangeShapeType="1"/>
          </p:cNvSpPr>
          <p:nvPr/>
        </p:nvSpPr>
        <p:spPr bwMode="auto">
          <a:xfrm>
            <a:off x="7150100" y="4379913"/>
            <a:ext cx="819150" cy="395287"/>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6" name="Line 45"/>
          <p:cNvSpPr>
            <a:spLocks noChangeShapeType="1"/>
          </p:cNvSpPr>
          <p:nvPr/>
        </p:nvSpPr>
        <p:spPr bwMode="auto">
          <a:xfrm>
            <a:off x="8308975" y="5022850"/>
            <a:ext cx="336550" cy="246063"/>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7" name="Line 46"/>
          <p:cNvSpPr>
            <a:spLocks noChangeShapeType="1"/>
          </p:cNvSpPr>
          <p:nvPr/>
        </p:nvSpPr>
        <p:spPr bwMode="auto">
          <a:xfrm flipV="1">
            <a:off x="7729538" y="5022850"/>
            <a:ext cx="288925" cy="296863"/>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58" name="Line 47"/>
          <p:cNvSpPr>
            <a:spLocks noChangeShapeType="1"/>
          </p:cNvSpPr>
          <p:nvPr/>
        </p:nvSpPr>
        <p:spPr bwMode="auto">
          <a:xfrm flipV="1">
            <a:off x="7826375" y="5467350"/>
            <a:ext cx="652463" cy="0"/>
          </a:xfrm>
          <a:prstGeom prst="line">
            <a:avLst/>
          </a:prstGeom>
          <a:noFill/>
          <a:ln w="38100">
            <a:solidFill>
              <a:srgbClr val="0000CC"/>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59" name="Line 48"/>
          <p:cNvSpPr>
            <a:spLocks noChangeShapeType="1"/>
          </p:cNvSpPr>
          <p:nvPr/>
        </p:nvSpPr>
        <p:spPr bwMode="auto">
          <a:xfrm flipV="1">
            <a:off x="5992813" y="5616575"/>
            <a:ext cx="530225" cy="395288"/>
          </a:xfrm>
          <a:prstGeom prst="line">
            <a:avLst/>
          </a:prstGeom>
          <a:noFill/>
          <a:ln w="38100">
            <a:solidFill>
              <a:srgbClr val="0000CC"/>
            </a:solidFill>
            <a:round/>
            <a:headEnd/>
            <a:tailEnd/>
          </a:ln>
        </p:spPr>
        <p:txBody>
          <a:bodyPr/>
          <a:lstStyle/>
          <a:p>
            <a:pPr fontAlgn="base">
              <a:spcBef>
                <a:spcPct val="0"/>
              </a:spcBef>
              <a:spcAft>
                <a:spcPct val="0"/>
              </a:spcAft>
            </a:pPr>
            <a:endParaRPr kumimoji="1" lang="zh-CN" altLang="en-US" sz="2600" b="1">
              <a:solidFill>
                <a:srgbClr val="6600CC"/>
              </a:solidFill>
              <a:latin typeface="Times New Roman" pitchFamily="18" charset="0"/>
            </a:endParaRPr>
          </a:p>
        </p:txBody>
      </p:sp>
      <p:grpSp>
        <p:nvGrpSpPr>
          <p:cNvPr id="60" name="Group 50"/>
          <p:cNvGrpSpPr>
            <a:grpSpLocks/>
          </p:cNvGrpSpPr>
          <p:nvPr/>
        </p:nvGrpSpPr>
        <p:grpSpPr bwMode="auto">
          <a:xfrm>
            <a:off x="5529263" y="5810250"/>
            <a:ext cx="647700" cy="466725"/>
            <a:chOff x="2928" y="3312"/>
            <a:chExt cx="408" cy="294"/>
          </a:xfrm>
        </p:grpSpPr>
        <p:sp>
          <p:nvSpPr>
            <p:cNvPr id="61" name="Oval 51"/>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2" name="Text Box 52"/>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V7</a:t>
              </a:r>
            </a:p>
          </p:txBody>
        </p:sp>
      </p:grpSp>
      <p:grpSp>
        <p:nvGrpSpPr>
          <p:cNvPr id="63" name="Group 53"/>
          <p:cNvGrpSpPr>
            <a:grpSpLocks/>
          </p:cNvGrpSpPr>
          <p:nvPr/>
        </p:nvGrpSpPr>
        <p:grpSpPr bwMode="auto">
          <a:xfrm>
            <a:off x="8424863" y="5276850"/>
            <a:ext cx="647700" cy="466725"/>
            <a:chOff x="2928" y="3312"/>
            <a:chExt cx="408" cy="294"/>
          </a:xfrm>
        </p:grpSpPr>
        <p:sp>
          <p:nvSpPr>
            <p:cNvPr id="64" name="Oval 54"/>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5" name="Text Box 55"/>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V6</a:t>
              </a:r>
            </a:p>
          </p:txBody>
        </p:sp>
      </p:grpSp>
      <p:grpSp>
        <p:nvGrpSpPr>
          <p:cNvPr id="66" name="Group 56"/>
          <p:cNvGrpSpPr>
            <a:grpSpLocks/>
          </p:cNvGrpSpPr>
          <p:nvPr/>
        </p:nvGrpSpPr>
        <p:grpSpPr bwMode="auto">
          <a:xfrm>
            <a:off x="7358063" y="5276850"/>
            <a:ext cx="647700" cy="466725"/>
            <a:chOff x="2928" y="3312"/>
            <a:chExt cx="408" cy="294"/>
          </a:xfrm>
        </p:grpSpPr>
        <p:sp>
          <p:nvSpPr>
            <p:cNvPr id="67" name="Oval 57"/>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68" name="Text Box 58"/>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V5</a:t>
              </a:r>
            </a:p>
          </p:txBody>
        </p:sp>
      </p:grpSp>
      <p:grpSp>
        <p:nvGrpSpPr>
          <p:cNvPr id="69" name="Group 59"/>
          <p:cNvGrpSpPr>
            <a:grpSpLocks/>
          </p:cNvGrpSpPr>
          <p:nvPr/>
        </p:nvGrpSpPr>
        <p:grpSpPr bwMode="auto">
          <a:xfrm>
            <a:off x="6291263" y="5276850"/>
            <a:ext cx="647700" cy="466725"/>
            <a:chOff x="2928" y="3312"/>
            <a:chExt cx="408" cy="294"/>
          </a:xfrm>
        </p:grpSpPr>
        <p:sp>
          <p:nvSpPr>
            <p:cNvPr id="70" name="Oval 60"/>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1" name="Text Box 61"/>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V4</a:t>
              </a:r>
            </a:p>
          </p:txBody>
        </p:sp>
      </p:grpSp>
      <p:grpSp>
        <p:nvGrpSpPr>
          <p:cNvPr id="72" name="Group 62"/>
          <p:cNvGrpSpPr>
            <a:grpSpLocks/>
          </p:cNvGrpSpPr>
          <p:nvPr/>
        </p:nvGrpSpPr>
        <p:grpSpPr bwMode="auto">
          <a:xfrm>
            <a:off x="7815263" y="4667250"/>
            <a:ext cx="647700" cy="466725"/>
            <a:chOff x="2928" y="3312"/>
            <a:chExt cx="408" cy="294"/>
          </a:xfrm>
        </p:grpSpPr>
        <p:sp>
          <p:nvSpPr>
            <p:cNvPr id="73" name="Oval 63"/>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4" name="Text Box 64"/>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V2</a:t>
              </a:r>
            </a:p>
          </p:txBody>
        </p:sp>
      </p:grpSp>
      <p:grpSp>
        <p:nvGrpSpPr>
          <p:cNvPr id="75" name="Group 65"/>
          <p:cNvGrpSpPr>
            <a:grpSpLocks/>
          </p:cNvGrpSpPr>
          <p:nvPr/>
        </p:nvGrpSpPr>
        <p:grpSpPr bwMode="auto">
          <a:xfrm>
            <a:off x="5529263" y="4591050"/>
            <a:ext cx="647700" cy="466725"/>
            <a:chOff x="2928" y="3312"/>
            <a:chExt cx="408" cy="294"/>
          </a:xfrm>
        </p:grpSpPr>
        <p:sp>
          <p:nvSpPr>
            <p:cNvPr id="76" name="Oval 66"/>
            <p:cNvSpPr>
              <a:spLocks noChangeArrowheads="1"/>
            </p:cNvSpPr>
            <p:nvPr/>
          </p:nvSpPr>
          <p:spPr bwMode="auto">
            <a:xfrm>
              <a:off x="2976" y="3312"/>
              <a:ext cx="295" cy="294"/>
            </a:xfrm>
            <a:prstGeom prst="ellipse">
              <a:avLst/>
            </a:prstGeom>
            <a:solidFill>
              <a:srgbClr val="FFFFCC"/>
            </a:solidFill>
            <a:ln w="28575" cap="rnd">
              <a:solidFill>
                <a:srgbClr val="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77" name="Text Box 67"/>
            <p:cNvSpPr txBox="1">
              <a:spLocks noChangeArrowheads="1"/>
            </p:cNvSpPr>
            <p:nvPr/>
          </p:nvSpPr>
          <p:spPr bwMode="auto">
            <a:xfrm>
              <a:off x="2928" y="3312"/>
              <a:ext cx="408" cy="288"/>
            </a:xfrm>
            <a:prstGeom prst="rect">
              <a:avLst/>
            </a:prstGeom>
            <a:noFill/>
            <a:ln w="12700" cap="rnd">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000" b="1" i="0" u="none" strike="noStrike" kern="0" cap="none" spc="0" normalizeH="0" baseline="0" noProof="0">
                  <a:ln>
                    <a:noFill/>
                  </a:ln>
                  <a:solidFill>
                    <a:srgbClr val="000000"/>
                  </a:solidFill>
                  <a:effectLst/>
                  <a:uLnTx/>
                  <a:uFillTx/>
                  <a:latin typeface="黑体" pitchFamily="2" charset="-122"/>
                  <a:ea typeface="黑体" pitchFamily="2" charset="-122"/>
                </a:rPr>
                <a:t> </a:t>
              </a:r>
              <a:r>
                <a:rPr kumimoji="0" lang="en-US" altLang="zh-CN" sz="2400" b="1" i="0" u="none" strike="noStrike" kern="0" cap="none" spc="0" normalizeH="0" baseline="0" noProof="0">
                  <a:ln>
                    <a:noFill/>
                  </a:ln>
                  <a:solidFill>
                    <a:srgbClr val="000000"/>
                  </a:solidFill>
                  <a:effectLst/>
                  <a:uLnTx/>
                  <a:uFillTx/>
                  <a:latin typeface="黑体" pitchFamily="2" charset="-122"/>
                  <a:ea typeface="黑体" pitchFamily="2" charset="-122"/>
                </a:rPr>
                <a:t>V1</a:t>
              </a:r>
            </a:p>
          </p:txBody>
        </p:sp>
      </p:grpSp>
      <p:sp>
        <p:nvSpPr>
          <p:cNvPr id="78" name="Rectangle 68"/>
          <p:cNvSpPr>
            <a:spLocks noChangeArrowheads="1"/>
          </p:cNvSpPr>
          <p:nvPr/>
        </p:nvSpPr>
        <p:spPr bwMode="auto">
          <a:xfrm>
            <a:off x="1543050" y="6400800"/>
            <a:ext cx="2895600" cy="457200"/>
          </a:xfrm>
          <a:prstGeom prst="rect">
            <a:avLst/>
          </a:prstGeom>
          <a:noFill/>
          <a:ln w="9525">
            <a:noFill/>
            <a:miter lim="800000"/>
            <a:headEnd/>
            <a:tailEnd/>
          </a:ln>
        </p:spPr>
        <p:txBody>
          <a:bodyPr>
            <a:spAutoFit/>
          </a:bodyPr>
          <a:lstStyle/>
          <a:p>
            <a:pPr fontAlgn="base">
              <a:spcBef>
                <a:spcPct val="50000"/>
              </a:spcBef>
              <a:spcAft>
                <a:spcPct val="0"/>
              </a:spcAft>
            </a:pPr>
            <a:r>
              <a:rPr kumimoji="1" lang="zh-CN" altLang="en-US" sz="2400" b="1">
                <a:solidFill>
                  <a:srgbClr val="000000"/>
                </a:solidFill>
                <a:latin typeface="宋体" charset="-122"/>
              </a:rPr>
              <a:t>深度优先</a:t>
            </a:r>
            <a:r>
              <a:rPr kumimoji="1" lang="zh-CN" altLang="en-US" sz="2400" b="1">
                <a:solidFill>
                  <a:srgbClr val="000000"/>
                </a:solidFill>
                <a:latin typeface="Times New Roman" pitchFamily="18" charset="0"/>
              </a:rPr>
              <a:t>生成树</a:t>
            </a:r>
          </a:p>
        </p:txBody>
      </p:sp>
      <p:sp>
        <p:nvSpPr>
          <p:cNvPr id="79" name="Rectangle 69"/>
          <p:cNvSpPr>
            <a:spLocks noChangeArrowheads="1"/>
          </p:cNvSpPr>
          <p:nvPr/>
        </p:nvSpPr>
        <p:spPr bwMode="auto">
          <a:xfrm>
            <a:off x="5648325" y="6329363"/>
            <a:ext cx="3352800" cy="493712"/>
          </a:xfrm>
          <a:prstGeom prst="rect">
            <a:avLst/>
          </a:prstGeom>
          <a:noFill/>
          <a:ln w="9525">
            <a:noFill/>
            <a:miter lim="800000"/>
            <a:headEnd/>
            <a:tailEnd/>
          </a:ln>
        </p:spPr>
        <p:txBody>
          <a:bodyPr>
            <a:spAutoFit/>
          </a:bodyPr>
          <a:lstStyle/>
          <a:p>
            <a:pPr eaLnBrk="0" fontAlgn="base" hangingPunct="0">
              <a:lnSpc>
                <a:spcPct val="120000"/>
              </a:lnSpc>
              <a:spcBef>
                <a:spcPct val="50000"/>
              </a:spcBef>
              <a:spcAft>
                <a:spcPct val="0"/>
              </a:spcAft>
            </a:pPr>
            <a:r>
              <a:rPr kumimoji="1" lang="zh-CN" altLang="en-US" sz="2400" b="1">
                <a:solidFill>
                  <a:srgbClr val="000000"/>
                </a:solidFill>
                <a:latin typeface="Times New Roman" pitchFamily="18" charset="0"/>
              </a:rPr>
              <a:t>广</a:t>
            </a:r>
            <a:r>
              <a:rPr kumimoji="1" lang="zh-CN" altLang="en-US" sz="2400" b="1">
                <a:solidFill>
                  <a:srgbClr val="000000"/>
                </a:solidFill>
                <a:latin typeface="宋体" charset="-122"/>
              </a:rPr>
              <a:t>度优先</a:t>
            </a:r>
            <a:r>
              <a:rPr kumimoji="1" lang="zh-CN" altLang="en-US" sz="2400" b="1">
                <a:solidFill>
                  <a:srgbClr val="000000"/>
                </a:solidFill>
                <a:latin typeface="Times New Roman" pitchFamily="18" charset="0"/>
              </a:rPr>
              <a:t>生成树</a:t>
            </a:r>
          </a:p>
        </p:txBody>
      </p:sp>
      <p:sp>
        <p:nvSpPr>
          <p:cNvPr id="81" name="Line 41">
            <a:extLst>
              <a:ext uri="{FF2B5EF4-FFF2-40B4-BE49-F238E27FC236}">
                <a16:creationId xmlns:a16="http://schemas.microsoft.com/office/drawing/2014/main" id="{D5697E8D-C132-984B-A802-F3462B5ECE4E}"/>
              </a:ext>
            </a:extLst>
          </p:cNvPr>
          <p:cNvSpPr>
            <a:spLocks noChangeShapeType="1"/>
          </p:cNvSpPr>
          <p:nvPr/>
        </p:nvSpPr>
        <p:spPr bwMode="auto">
          <a:xfrm flipH="1" flipV="1">
            <a:off x="5302250" y="5603876"/>
            <a:ext cx="390526" cy="257162"/>
          </a:xfrm>
          <a:prstGeom prst="line">
            <a:avLst/>
          </a:prstGeom>
          <a:noFill/>
          <a:ln w="38100">
            <a:solidFill>
              <a:srgbClr val="E2D7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Tree>
    <p:extLst>
      <p:ext uri="{BB962C8B-B14F-4D97-AF65-F5344CB8AC3E}">
        <p14:creationId xmlns:p14="http://schemas.microsoft.com/office/powerpoint/2010/main" val="225542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52" grpId="0" animBg="1"/>
      <p:bldP spid="53" grpId="0" animBg="1"/>
      <p:bldP spid="54" grpId="0" animBg="1"/>
      <p:bldP spid="55" grpId="0" animBg="1"/>
      <p:bldP spid="56" grpId="0" animBg="1"/>
      <p:bldP spid="57" grpId="0" animBg="1"/>
      <p:bldP spid="58" grpId="0" animBg="1"/>
      <p:bldP spid="59" grpId="0" animBg="1"/>
      <p:bldP spid="78" grpId="0"/>
      <p:bldP spid="79" grpId="0"/>
      <p:bldP spid="8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9.1 </a:t>
            </a:r>
            <a:r>
              <a:rPr kumimoji="1" lang="zh-CN" altLang="en-US" b="1" dirty="0">
                <a:solidFill>
                  <a:schemeClr val="bg1">
                    <a:lumMod val="65000"/>
                  </a:schemeClr>
                </a:solidFill>
                <a:latin typeface="Arial" charset="0"/>
                <a:ea typeface="宋体" charset="-122"/>
              </a:rPr>
              <a:t>图的定义和术语（集合与图论）</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9.2 </a:t>
            </a:r>
            <a:r>
              <a:rPr kumimoji="1" lang="zh-CN" altLang="en-US" b="1" dirty="0">
                <a:solidFill>
                  <a:schemeClr val="bg1">
                    <a:lumMod val="65000"/>
                  </a:schemeClr>
                </a:solidFill>
                <a:latin typeface="Arial" charset="0"/>
                <a:ea typeface="宋体" charset="-122"/>
              </a:rPr>
              <a:t>图的存储结构</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9.3 </a:t>
            </a:r>
            <a:r>
              <a:rPr kumimoji="1" lang="zh-CN" altLang="en-US" b="1" dirty="0">
                <a:solidFill>
                  <a:schemeClr val="bg1">
                    <a:lumMod val="65000"/>
                  </a:schemeClr>
                </a:solidFill>
                <a:latin typeface="Arial" charset="0"/>
                <a:ea typeface="宋体" charset="-122"/>
              </a:rPr>
              <a:t>图的遍历</a:t>
            </a:r>
          </a:p>
          <a:p>
            <a:pPr marL="0" lvl="0" indent="0" fontAlgn="base">
              <a:lnSpc>
                <a:spcPct val="150000"/>
              </a:lnSpc>
              <a:spcBef>
                <a:spcPct val="5000"/>
              </a:spcBef>
              <a:spcAft>
                <a:spcPct val="5000"/>
              </a:spcAft>
              <a:buNone/>
            </a:pPr>
            <a:r>
              <a:rPr kumimoji="1" lang="zh-CN" altLang="en-US" b="1" dirty="0">
                <a:solidFill>
                  <a:srgbClr val="0000FF"/>
                </a:solidFill>
                <a:latin typeface="Arial" charset="0"/>
                <a:ea typeface="宋体" charset="-122"/>
              </a:rPr>
              <a:t> </a:t>
            </a:r>
            <a:r>
              <a:rPr kumimoji="1" lang="en-US" altLang="zh-CN" b="1" dirty="0">
                <a:solidFill>
                  <a:srgbClr val="0000FF"/>
                </a:solidFill>
                <a:latin typeface="Arial" charset="0"/>
                <a:ea typeface="宋体" charset="-122"/>
              </a:rPr>
              <a:t>9.4 </a:t>
            </a:r>
            <a:r>
              <a:rPr kumimoji="1" lang="zh-CN" altLang="en-US" b="1" dirty="0">
                <a:solidFill>
                  <a:srgbClr val="0000FF"/>
                </a:solidFill>
                <a:latin typeface="Arial" charset="0"/>
                <a:ea typeface="宋体" charset="-122"/>
              </a:rPr>
              <a:t>有向无环图的应用</a:t>
            </a:r>
          </a:p>
          <a:p>
            <a:pPr marL="0" lvl="0" indent="0" fontAlgn="base">
              <a:lnSpc>
                <a:spcPct val="150000"/>
              </a:lnSpc>
              <a:spcBef>
                <a:spcPct val="5000"/>
              </a:spcBef>
              <a:spcAft>
                <a:spcPct val="5000"/>
              </a:spcAft>
              <a:buNone/>
            </a:pPr>
            <a:r>
              <a:rPr kumimoji="1" lang="zh-CN" altLang="en-US" b="1" dirty="0">
                <a:solidFill>
                  <a:schemeClr val="bg1">
                    <a:lumMod val="65000"/>
                  </a:schemeClr>
                </a:solidFill>
                <a:latin typeface="Arial" charset="0"/>
                <a:ea typeface="宋体" charset="-122"/>
              </a:rPr>
              <a:t> </a:t>
            </a:r>
            <a:r>
              <a:rPr kumimoji="1" lang="en-US" altLang="zh-CN" b="1" dirty="0">
                <a:solidFill>
                  <a:schemeClr val="bg1">
                    <a:lumMod val="65000"/>
                  </a:schemeClr>
                </a:solidFill>
                <a:latin typeface="Arial" charset="0"/>
                <a:ea typeface="宋体" charset="-122"/>
              </a:rPr>
              <a:t>9.5 </a:t>
            </a:r>
            <a:r>
              <a:rPr kumimoji="1" lang="zh-CN" altLang="en-US" b="1" dirty="0">
                <a:solidFill>
                  <a:schemeClr val="bg1">
                    <a:lumMod val="65000"/>
                  </a:schemeClr>
                </a:solidFill>
                <a:latin typeface="Arial" charset="0"/>
                <a:ea typeface="宋体" charset="-122"/>
              </a:rPr>
              <a:t>最短路径</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84</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第九章 图</a:t>
            </a:r>
          </a:p>
        </p:txBody>
      </p:sp>
      <p:sp>
        <p:nvSpPr>
          <p:cNvPr id="4" name="日期占位符 3"/>
          <p:cNvSpPr>
            <a:spLocks noGrp="1"/>
          </p:cNvSpPr>
          <p:nvPr>
            <p:ph type="dt" sz="half" idx="4294967295"/>
          </p:nvPr>
        </p:nvSpPr>
        <p:spPr>
          <a:xfrm>
            <a:off x="0" y="6356350"/>
            <a:ext cx="2133600" cy="365125"/>
          </a:xfrm>
        </p:spPr>
        <p:txBody>
          <a:bodyPr/>
          <a:lstStyle/>
          <a:p>
            <a:fld id="{BD150649-9378-43A1-9AD5-5BEE9C01944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4782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0" indent="-457200" fontAlgn="base">
              <a:lnSpc>
                <a:spcPct val="150000"/>
              </a:lnSpc>
              <a:spcBef>
                <a:spcPct val="5000"/>
              </a:spcBef>
              <a:spcAft>
                <a:spcPct val="5000"/>
              </a:spcAft>
              <a:buNone/>
            </a:pPr>
            <a:r>
              <a:rPr kumimoji="1" lang="zh-CN" altLang="en-US" sz="2800" b="1" dirty="0">
                <a:solidFill>
                  <a:srgbClr val="0000FF"/>
                </a:solidFill>
                <a:latin typeface="Arial" charset="0"/>
                <a:ea typeface="宋体" charset="-122"/>
              </a:rPr>
              <a:t> </a:t>
            </a:r>
            <a:r>
              <a:rPr kumimoji="1" lang="en-US" altLang="zh-CN" sz="2800" b="1" dirty="0">
                <a:solidFill>
                  <a:srgbClr val="0000FF"/>
                </a:solidFill>
                <a:latin typeface="Arial" charset="0"/>
                <a:ea typeface="宋体" charset="-122"/>
              </a:rPr>
              <a:t>9.4.1 </a:t>
            </a:r>
            <a:r>
              <a:rPr kumimoji="1" lang="zh-CN" altLang="en-US" sz="2800" b="1" dirty="0">
                <a:solidFill>
                  <a:srgbClr val="0000FF"/>
                </a:solidFill>
                <a:latin typeface="Arial" charset="0"/>
                <a:ea typeface="宋体" charset="-122"/>
              </a:rPr>
              <a:t>拓扑排序 </a:t>
            </a:r>
            <a:r>
              <a:rPr kumimoji="1" lang="en-US" altLang="zh-CN" sz="2800" b="1" dirty="0">
                <a:solidFill>
                  <a:srgbClr val="0000FF"/>
                </a:solidFill>
                <a:latin typeface="Arial" charset="0"/>
                <a:ea typeface="宋体" charset="-122"/>
              </a:rPr>
              <a:t>(Topological Sort)</a:t>
            </a:r>
          </a:p>
          <a:p>
            <a:pPr marL="457200" lvl="0" indent="-457200" fontAlgn="base">
              <a:lnSpc>
                <a:spcPct val="150000"/>
              </a:lnSpc>
              <a:spcBef>
                <a:spcPct val="5000"/>
              </a:spcBef>
              <a:spcAft>
                <a:spcPct val="5000"/>
              </a:spcAft>
              <a:buNone/>
            </a:pPr>
            <a:r>
              <a:rPr kumimoji="1" lang="en-US" altLang="zh-CN" sz="2800" b="1" dirty="0">
                <a:solidFill>
                  <a:schemeClr val="bg1">
                    <a:lumMod val="65000"/>
                  </a:schemeClr>
                </a:solidFill>
                <a:latin typeface="Arial" charset="0"/>
                <a:ea typeface="宋体" charset="-122"/>
              </a:rPr>
              <a:t> 9.4.2 </a:t>
            </a:r>
            <a:r>
              <a:rPr kumimoji="1" lang="zh-CN" altLang="en-US" sz="2800" b="1" dirty="0">
                <a:solidFill>
                  <a:schemeClr val="bg1">
                    <a:lumMod val="65000"/>
                  </a:schemeClr>
                </a:solidFill>
                <a:latin typeface="Arial" charset="0"/>
                <a:ea typeface="宋体" charset="-122"/>
              </a:rPr>
              <a:t>关键路径 </a:t>
            </a:r>
            <a:r>
              <a:rPr kumimoji="1" lang="en-US" altLang="zh-CN" sz="2800" b="1" dirty="0">
                <a:solidFill>
                  <a:schemeClr val="bg1">
                    <a:lumMod val="65000"/>
                  </a:schemeClr>
                </a:solidFill>
                <a:latin typeface="Arial" charset="0"/>
                <a:ea typeface="宋体" charset="-122"/>
              </a:rPr>
              <a:t>(Critical  Path) </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9.4 </a:t>
            </a:r>
            <a:r>
              <a:rPr kumimoji="1" lang="zh-CN" altLang="en-US" sz="3600" b="1" dirty="0">
                <a:latin typeface="Arial" charset="0"/>
                <a:ea typeface="宋体" charset="-122"/>
                <a:cs typeface="+mn-cs"/>
              </a:rPr>
              <a:t>有向无环图的应用</a:t>
            </a:r>
          </a:p>
        </p:txBody>
      </p:sp>
      <p:sp>
        <p:nvSpPr>
          <p:cNvPr id="4" name="日期占位符 3"/>
          <p:cNvSpPr>
            <a:spLocks noGrp="1"/>
          </p:cNvSpPr>
          <p:nvPr>
            <p:ph type="dt" sz="half" idx="4294967295"/>
          </p:nvPr>
        </p:nvSpPr>
        <p:spPr>
          <a:xfrm>
            <a:off x="0" y="6356350"/>
            <a:ext cx="2133600" cy="365125"/>
          </a:xfrm>
        </p:spPr>
        <p:txBody>
          <a:bodyPr/>
          <a:lstStyle/>
          <a:p>
            <a:fld id="{9D182A69-BD18-4CF0-8012-E5FCEF30FC68}"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782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 </a:t>
            </a:r>
            <a:r>
              <a:rPr kumimoji="1" lang="zh-CN" altLang="en-US" sz="3200" b="1" dirty="0">
                <a:latin typeface="Arial" charset="0"/>
                <a:ea typeface="宋体" charset="-122"/>
                <a:cs typeface="+mn-cs"/>
              </a:rPr>
              <a:t>有向无环图的应用</a:t>
            </a:r>
          </a:p>
        </p:txBody>
      </p:sp>
      <p:sp>
        <p:nvSpPr>
          <p:cNvPr id="4" name="日期占位符 3"/>
          <p:cNvSpPr>
            <a:spLocks noGrp="1"/>
          </p:cNvSpPr>
          <p:nvPr>
            <p:ph type="dt" sz="half" idx="4294967295"/>
          </p:nvPr>
        </p:nvSpPr>
        <p:spPr>
          <a:xfrm>
            <a:off x="0" y="6356350"/>
            <a:ext cx="2133600" cy="365125"/>
          </a:xfrm>
        </p:spPr>
        <p:txBody>
          <a:bodyPr/>
          <a:lstStyle/>
          <a:p>
            <a:fld id="{81BB3C84-75E5-4677-BBD3-B7FF014ABC8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txBox="1">
            <a:spLocks/>
          </p:cNvSpPr>
          <p:nvPr/>
        </p:nvSpPr>
        <p:spPr bwMode="auto">
          <a:xfrm>
            <a:off x="304800" y="1066006"/>
            <a:ext cx="8035925" cy="523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4000">
                <a:solidFill>
                  <a:srgbClr val="0000FF"/>
                </a:solidFill>
                <a:latin typeface="+mj-lt"/>
                <a:ea typeface="+mj-ea"/>
                <a:cs typeface="+mj-cs"/>
              </a:defRPr>
            </a:lvl1pPr>
            <a:lvl2pPr algn="l" rtl="0" eaLnBrk="0" fontAlgn="base" hangingPunct="0">
              <a:spcBef>
                <a:spcPct val="0"/>
              </a:spcBef>
              <a:spcAft>
                <a:spcPct val="0"/>
              </a:spcAft>
              <a:defRPr sz="4000">
                <a:solidFill>
                  <a:srgbClr val="0000FF"/>
                </a:solidFill>
                <a:latin typeface="Calibri" pitchFamily="34" charset="0"/>
                <a:ea typeface="宋体" pitchFamily="2" charset="-122"/>
              </a:defRPr>
            </a:lvl2pPr>
            <a:lvl3pPr algn="l" rtl="0" eaLnBrk="0" fontAlgn="base" hangingPunct="0">
              <a:spcBef>
                <a:spcPct val="0"/>
              </a:spcBef>
              <a:spcAft>
                <a:spcPct val="0"/>
              </a:spcAft>
              <a:defRPr sz="4000">
                <a:solidFill>
                  <a:srgbClr val="0000FF"/>
                </a:solidFill>
                <a:latin typeface="Calibri" pitchFamily="34" charset="0"/>
                <a:ea typeface="宋体" pitchFamily="2" charset="-122"/>
              </a:defRPr>
            </a:lvl3pPr>
            <a:lvl4pPr algn="l" rtl="0" eaLnBrk="0" fontAlgn="base" hangingPunct="0">
              <a:spcBef>
                <a:spcPct val="0"/>
              </a:spcBef>
              <a:spcAft>
                <a:spcPct val="0"/>
              </a:spcAft>
              <a:defRPr sz="4000">
                <a:solidFill>
                  <a:srgbClr val="0000FF"/>
                </a:solidFill>
                <a:latin typeface="Calibri" pitchFamily="34" charset="0"/>
                <a:ea typeface="宋体" pitchFamily="2" charset="-122"/>
              </a:defRPr>
            </a:lvl4pPr>
            <a:lvl5pPr algn="l" rtl="0" eaLnBrk="0" fontAlgn="base" hangingPunct="0">
              <a:spcBef>
                <a:spcPct val="0"/>
              </a:spcBef>
              <a:spcAft>
                <a:spcPct val="0"/>
              </a:spcAft>
              <a:defRPr sz="4000">
                <a:solidFill>
                  <a:srgbClr val="0000FF"/>
                </a:solidFill>
                <a:latin typeface="Calibri" pitchFamily="34" charset="0"/>
                <a:ea typeface="宋体" pitchFamily="2" charset="-122"/>
              </a:defRPr>
            </a:lvl5pPr>
            <a:lvl6pPr marL="457200" algn="l" rtl="0" fontAlgn="base">
              <a:spcBef>
                <a:spcPct val="0"/>
              </a:spcBef>
              <a:spcAft>
                <a:spcPct val="0"/>
              </a:spcAft>
              <a:defRPr sz="4000">
                <a:solidFill>
                  <a:srgbClr val="0000FF"/>
                </a:solidFill>
                <a:latin typeface="Calibri" pitchFamily="34" charset="0"/>
                <a:ea typeface="宋体" pitchFamily="2" charset="-122"/>
              </a:defRPr>
            </a:lvl6pPr>
            <a:lvl7pPr marL="914400" algn="l" rtl="0" fontAlgn="base">
              <a:spcBef>
                <a:spcPct val="0"/>
              </a:spcBef>
              <a:spcAft>
                <a:spcPct val="0"/>
              </a:spcAft>
              <a:defRPr sz="4000">
                <a:solidFill>
                  <a:srgbClr val="0000FF"/>
                </a:solidFill>
                <a:latin typeface="Calibri" pitchFamily="34" charset="0"/>
                <a:ea typeface="宋体" pitchFamily="2" charset="-122"/>
              </a:defRPr>
            </a:lvl7pPr>
            <a:lvl8pPr marL="1371600" algn="l" rtl="0" fontAlgn="base">
              <a:spcBef>
                <a:spcPct val="0"/>
              </a:spcBef>
              <a:spcAft>
                <a:spcPct val="0"/>
              </a:spcAft>
              <a:defRPr sz="4000">
                <a:solidFill>
                  <a:srgbClr val="0000FF"/>
                </a:solidFill>
                <a:latin typeface="Calibri" pitchFamily="34" charset="0"/>
                <a:ea typeface="宋体" pitchFamily="2" charset="-122"/>
              </a:defRPr>
            </a:lvl8pPr>
            <a:lvl9pPr marL="1828800" algn="l" rtl="0" fontAlgn="base">
              <a:spcBef>
                <a:spcPct val="0"/>
              </a:spcBef>
              <a:spcAft>
                <a:spcPct val="0"/>
              </a:spcAft>
              <a:defRPr sz="4000">
                <a:solidFill>
                  <a:srgbClr val="0000FF"/>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Char char="p"/>
              <a:tabLst/>
              <a:defRPr/>
            </a:pPr>
            <a:r>
              <a:rPr kumimoji="0" lang="zh-CN" altLang="en-US" sz="2800" b="1" i="0" u="none" strike="noStrike" kern="0" cap="none" spc="0" normalizeH="0" baseline="0" noProof="0" dirty="0">
                <a:ln>
                  <a:noFill/>
                </a:ln>
                <a:solidFill>
                  <a:srgbClr val="003300"/>
                </a:solidFill>
                <a:effectLst/>
                <a:uLnTx/>
                <a:uFillTx/>
                <a:latin typeface="Calibri"/>
                <a:ea typeface="宋体"/>
                <a:cs typeface="+mj-cs"/>
              </a:rPr>
              <a:t>有向无环图</a:t>
            </a:r>
            <a:endParaRPr kumimoji="1" lang="zh-CN" altLang="en-US" sz="2800" b="1" i="0" u="none" strike="noStrike" kern="0" cap="none" spc="0" normalizeH="0" baseline="0" noProof="0" dirty="0">
              <a:ln>
                <a:noFill/>
              </a:ln>
              <a:solidFill>
                <a:srgbClr val="003300"/>
              </a:solidFill>
              <a:effectLst/>
              <a:uLnTx/>
              <a:uFillTx/>
              <a:latin typeface="Times New Roman" pitchFamily="18" charset="0"/>
              <a:ea typeface="宋体"/>
              <a:cs typeface="+mj-cs"/>
            </a:endParaRPr>
          </a:p>
        </p:txBody>
      </p:sp>
      <p:sp>
        <p:nvSpPr>
          <p:cNvPr id="14" name="Rectangle 3"/>
          <p:cNvSpPr txBox="1">
            <a:spLocks/>
          </p:cNvSpPr>
          <p:nvPr/>
        </p:nvSpPr>
        <p:spPr bwMode="auto">
          <a:xfrm>
            <a:off x="517525" y="1817687"/>
            <a:ext cx="8175625" cy="4572000"/>
          </a:xfrm>
          <a:prstGeom prst="rect">
            <a:avLst/>
          </a:prstGeom>
          <a:noFill/>
          <a:ln w="9525" cap="flat" algn="ctr">
            <a:solidFill>
              <a:srgbClr val="009DD9"/>
            </a:solid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marL="273050" marR="0" lvl="0" indent="-273050" algn="just" defTabSz="914400" rtl="0" eaLnBrk="1" fontAlgn="base" latinLnBrk="0" hangingPunct="1">
              <a:lnSpc>
                <a:spcPct val="150000"/>
              </a:lnSpc>
              <a:spcBef>
                <a:spcPct val="20000"/>
              </a:spcBef>
              <a:spcAft>
                <a:spcPct val="0"/>
              </a:spcAft>
              <a:buClr>
                <a:srgbClr val="0BD0D9"/>
              </a:buClr>
              <a:buSzPct val="95000"/>
              <a:buFont typeface="Wingdings 2" pitchFamily="18" charset="2"/>
              <a:buNone/>
              <a:tabLst/>
              <a:defRPr/>
            </a:pPr>
            <a:r>
              <a:rPr kumimoji="1" lang="zh-CN" altLang="en-US" sz="2800" b="1" i="0" u="none" strike="noStrike" kern="0" cap="none" spc="0" normalizeH="0" baseline="0" noProof="0" dirty="0">
                <a:ln>
                  <a:noFill/>
                </a:ln>
                <a:solidFill>
                  <a:srgbClr val="003300"/>
                </a:solidFill>
                <a:effectLst/>
                <a:uLnTx/>
                <a:uFillTx/>
                <a:latin typeface="Times New Roman" pitchFamily="18" charset="0"/>
                <a:ea typeface="宋体"/>
                <a:cs typeface="+mn-cs"/>
              </a:rPr>
              <a:t>问题提出</a:t>
            </a:r>
            <a:r>
              <a:rPr kumimoji="1" lang="en-US" altLang="zh-CN" sz="2800" b="1" i="0" u="none" strike="noStrike" kern="0" cap="none" spc="0" normalizeH="0" baseline="0" noProof="0" dirty="0">
                <a:ln>
                  <a:noFill/>
                </a:ln>
                <a:solidFill>
                  <a:srgbClr val="003300"/>
                </a:solidFill>
                <a:effectLst/>
                <a:uLnTx/>
                <a:uFillTx/>
                <a:latin typeface="Times New Roman" pitchFamily="18" charset="0"/>
                <a:ea typeface="宋体"/>
                <a:cs typeface="+mn-cs"/>
              </a:rPr>
              <a:t>:</a:t>
            </a: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一个无环的有向图称作有向无环图（</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directed </a:t>
            </a:r>
            <a:r>
              <a:rPr kumimoji="0" lang="en-US" altLang="zh-CN" sz="2800" b="1" i="0" u="none" strike="noStrike" kern="0" cap="none" spc="0" normalizeH="0" baseline="0" noProof="0" dirty="0" err="1">
                <a:ln>
                  <a:noFill/>
                </a:ln>
                <a:solidFill>
                  <a:srgbClr val="0000FF"/>
                </a:solidFill>
                <a:effectLst/>
                <a:uLnTx/>
                <a:uFillTx/>
                <a:latin typeface="Times New Roman" pitchFamily="18" charset="0"/>
                <a:ea typeface="宋体"/>
                <a:cs typeface="+mn-cs"/>
              </a:rPr>
              <a:t>acycline</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 graph )</a:t>
            </a: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，简称</a:t>
            </a: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DAG</a:t>
            </a: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图。</a:t>
            </a:r>
          </a:p>
          <a:p>
            <a:pPr marL="273050" marR="0" lvl="0" indent="-273050" algn="just" defTabSz="914400" rtl="0" eaLnBrk="1" fontAlgn="base" latinLnBrk="0" hangingPunct="1">
              <a:lnSpc>
                <a:spcPct val="150000"/>
              </a:lnSpc>
              <a:spcBef>
                <a:spcPct val="20000"/>
              </a:spcBef>
              <a:spcAft>
                <a:spcPct val="0"/>
              </a:spcAft>
              <a:buClr>
                <a:srgbClr val="0BD0D9"/>
              </a:buClr>
              <a:buSzPct val="95000"/>
              <a:buFont typeface="Wingdings 2" pitchFamily="18" charset="2"/>
              <a:buNone/>
              <a:tabLst/>
              <a:defRPr/>
            </a:pP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           </a:t>
            </a:r>
            <a:r>
              <a:rPr kumimoji="0" lang="en-US" altLang="zh-CN" sz="2800" b="1" i="0" u="none" strike="noStrike" kern="0" cap="none" spc="0" normalizeH="0" baseline="0" noProof="0" dirty="0">
                <a:ln>
                  <a:noFill/>
                </a:ln>
                <a:solidFill>
                  <a:srgbClr val="FF0000"/>
                </a:solidFill>
                <a:effectLst/>
                <a:uLnTx/>
                <a:uFillTx/>
                <a:latin typeface="Times New Roman" pitchFamily="18" charset="0"/>
                <a:ea typeface="宋体"/>
                <a:cs typeface="+mn-cs"/>
              </a:rPr>
              <a:t>DAG</a:t>
            </a: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图在工程计划和管理方面应用广泛。几乎所有的工程</a:t>
            </a:r>
            <a:r>
              <a:rPr kumimoji="0" lang="en-US" altLang="zh-CN" sz="2800" b="1" i="0" u="none" strike="noStrike" kern="0" cap="none" spc="0" normalizeH="0" baseline="0" noProof="0" dirty="0">
                <a:ln>
                  <a:noFill/>
                </a:ln>
                <a:solidFill>
                  <a:srgbClr val="0000FF"/>
                </a:solidFill>
                <a:effectLst/>
                <a:uLnTx/>
                <a:uFillTx/>
                <a:latin typeface="Times New Roman" pitchFamily="18" charset="0"/>
                <a:ea typeface="宋体"/>
                <a:cs typeface="+mn-cs"/>
              </a:rPr>
              <a:t>(project)</a:t>
            </a:r>
            <a:r>
              <a:rPr kumimoji="0" lang="zh-CN" altLang="en-US" sz="2800" b="1" i="0" u="none" strike="noStrike" kern="0" cap="none" spc="0" normalizeH="0" baseline="0" noProof="0" dirty="0">
                <a:ln>
                  <a:noFill/>
                </a:ln>
                <a:solidFill>
                  <a:srgbClr val="0000FF"/>
                </a:solidFill>
                <a:effectLst/>
                <a:uLnTx/>
                <a:uFillTx/>
                <a:latin typeface="Times New Roman" pitchFamily="18" charset="0"/>
                <a:ea typeface="宋体"/>
                <a:cs typeface="+mn-cs"/>
              </a:rPr>
              <a:t>都可分为若干个称作“活动”的子工程， 并且这些子工程之间通常受着一定条件的约束。如某些子工程开始必须在另一些子工程完成之后。</a:t>
            </a:r>
          </a:p>
        </p:txBody>
      </p:sp>
    </p:spTree>
    <p:extLst>
      <p:ext uri="{BB962C8B-B14F-4D97-AF65-F5344CB8AC3E}">
        <p14:creationId xmlns:p14="http://schemas.microsoft.com/office/powerpoint/2010/main" val="67694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 </a:t>
            </a:r>
            <a:r>
              <a:rPr kumimoji="1" lang="zh-CN" altLang="en-US" sz="3200" b="1" dirty="0">
                <a:latin typeface="Arial" charset="0"/>
                <a:ea typeface="宋体" charset="-122"/>
                <a:cs typeface="+mn-cs"/>
              </a:rPr>
              <a:t>有向无环图的应用</a:t>
            </a:r>
          </a:p>
        </p:txBody>
      </p:sp>
      <p:sp>
        <p:nvSpPr>
          <p:cNvPr id="4" name="日期占位符 3"/>
          <p:cNvSpPr>
            <a:spLocks noGrp="1"/>
          </p:cNvSpPr>
          <p:nvPr>
            <p:ph type="dt" sz="half" idx="4294967295"/>
          </p:nvPr>
        </p:nvSpPr>
        <p:spPr>
          <a:xfrm>
            <a:off x="0" y="6356350"/>
            <a:ext cx="2133600" cy="365125"/>
          </a:xfrm>
        </p:spPr>
        <p:txBody>
          <a:bodyPr/>
          <a:lstStyle/>
          <a:p>
            <a:fld id="{1907EF3C-7B1B-4BB1-BC85-18AE05891A3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2"/>
          <p:cNvSpPr txBox="1">
            <a:spLocks noChangeArrowheads="1"/>
          </p:cNvSpPr>
          <p:nvPr/>
        </p:nvSpPr>
        <p:spPr bwMode="auto">
          <a:xfrm>
            <a:off x="685800" y="1676400"/>
            <a:ext cx="7772400" cy="3960812"/>
          </a:xfrm>
          <a:prstGeom prst="rect">
            <a:avLst/>
          </a:prstGeom>
          <a:noFill/>
          <a:ln w="9525" cap="flat" algn="ctr">
            <a:noFill/>
            <a:miter lim="800000"/>
            <a:headEnd type="none" w="med" len="med"/>
            <a:tailEnd type="none" w="med" len="me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marL="273050" marR="0" lvl="0" indent="-273050" algn="l" defTabSz="914400" rtl="0" eaLnBrk="1" fontAlgn="base" latinLnBrk="0" hangingPunct="1">
              <a:lnSpc>
                <a:spcPct val="110000"/>
              </a:lnSpc>
              <a:spcBef>
                <a:spcPct val="20000"/>
              </a:spcBef>
              <a:spcAft>
                <a:spcPct val="0"/>
              </a:spcAft>
              <a:buClr>
                <a:srgbClr val="0BD0D9"/>
              </a:buClr>
              <a:buSzPct val="95000"/>
              <a:buFont typeface="Wingdings 2" pitchFamily="18" charset="2"/>
              <a:buNone/>
              <a:tabLst/>
              <a:defRPr/>
            </a:pPr>
            <a:r>
              <a:rPr kumimoji="0" lang="en-US" altLang="zh-CN" sz="2800" b="1" i="0" u="none" strike="noStrike" kern="0" cap="none" spc="0" normalizeH="0" baseline="0" noProof="0">
                <a:ln>
                  <a:noFill/>
                </a:ln>
                <a:solidFill>
                  <a:srgbClr val="0000FF"/>
                </a:solidFill>
                <a:effectLst/>
                <a:uLnTx/>
                <a:uFillTx/>
                <a:latin typeface="Times New Roman" pitchFamily="18" charset="0"/>
                <a:ea typeface="宋体"/>
                <a:cs typeface="+mn-cs"/>
              </a:rPr>
              <a:t>           </a:t>
            </a: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rPr>
              <a:t>某些子工程必须在另外的一些子工程完成之后才能开始。对整个工程和系统，人们主要关心的是两方面的问题：</a:t>
            </a:r>
          </a:p>
          <a:p>
            <a:pPr marL="273050" marR="0" lvl="0" indent="-273050" algn="l" defTabSz="914400" rtl="0" eaLnBrk="1" fontAlgn="base" latinLnBrk="0" hangingPunct="1">
              <a:lnSpc>
                <a:spcPct val="110000"/>
              </a:lnSpc>
              <a:spcBef>
                <a:spcPct val="20000"/>
              </a:spcBef>
              <a:spcAft>
                <a:spcPct val="0"/>
              </a:spcAft>
              <a:buClr>
                <a:srgbClr val="0BD0D9"/>
              </a:buClr>
              <a:buSzPct val="95000"/>
              <a:buFont typeface="Wingdings 2" pitchFamily="18" charset="2"/>
              <a:buNone/>
              <a:tabLst/>
              <a:defRPr/>
            </a:pP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sym typeface="Wingdings" pitchFamily="2" charset="2"/>
              </a:rPr>
              <a:t>        </a:t>
            </a:r>
          </a:p>
          <a:p>
            <a:pPr marL="273050" marR="0" lvl="0" indent="-273050" algn="l" defTabSz="914400" rtl="0" eaLnBrk="1" fontAlgn="base" latinLnBrk="0" hangingPunct="1">
              <a:lnSpc>
                <a:spcPct val="110000"/>
              </a:lnSpc>
              <a:spcBef>
                <a:spcPct val="20000"/>
              </a:spcBef>
              <a:spcAft>
                <a:spcPct val="0"/>
              </a:spcAft>
              <a:buClr>
                <a:srgbClr val="0BD0D9"/>
              </a:buClr>
              <a:buSzPct val="95000"/>
              <a:buFont typeface="Wingdings 2" pitchFamily="18" charset="2"/>
              <a:buNone/>
              <a:tabLst/>
              <a:defRPr/>
            </a:pP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sym typeface="Wingdings" pitchFamily="2" charset="2"/>
              </a:rPr>
              <a:t>         （</a:t>
            </a:r>
            <a:r>
              <a:rPr kumimoji="0" lang="en-US" altLang="zh-CN" sz="2800" b="1" i="0" u="none" strike="noStrike" kern="0" cap="none" spc="0" normalizeH="0" baseline="0" noProof="0">
                <a:ln>
                  <a:noFill/>
                </a:ln>
                <a:solidFill>
                  <a:srgbClr val="0000FF"/>
                </a:solidFill>
                <a:effectLst/>
                <a:uLnTx/>
                <a:uFillTx/>
                <a:latin typeface="Times New Roman" pitchFamily="18" charset="0"/>
                <a:ea typeface="宋体"/>
                <a:cs typeface="+mn-cs"/>
                <a:sym typeface="Wingdings" pitchFamily="2" charset="2"/>
              </a:rPr>
              <a:t>1</a:t>
            </a: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sym typeface="Wingdings" pitchFamily="2" charset="2"/>
              </a:rPr>
              <a:t>）</a:t>
            </a: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rPr>
              <a:t>工程能否顺利进行；</a:t>
            </a:r>
          </a:p>
          <a:p>
            <a:pPr marL="273050" marR="0" lvl="0" indent="-273050" algn="l" defTabSz="914400" rtl="0" eaLnBrk="1" fontAlgn="base" latinLnBrk="0" hangingPunct="1">
              <a:lnSpc>
                <a:spcPct val="110000"/>
              </a:lnSpc>
              <a:spcBef>
                <a:spcPct val="20000"/>
              </a:spcBef>
              <a:spcAft>
                <a:spcPct val="0"/>
              </a:spcAft>
              <a:buClr>
                <a:srgbClr val="0BD0D9"/>
              </a:buClr>
              <a:buSzPct val="95000"/>
              <a:buFont typeface="Wingdings 2" pitchFamily="18" charset="2"/>
              <a:buNone/>
              <a:tabLst/>
              <a:defRPr/>
            </a:pPr>
            <a:endPar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endParaRPr>
          </a:p>
          <a:p>
            <a:pPr marL="273050" marR="0" lvl="0" indent="-273050" algn="l" defTabSz="914400" rtl="0" eaLnBrk="1" fontAlgn="base" latinLnBrk="0" hangingPunct="1">
              <a:lnSpc>
                <a:spcPct val="110000"/>
              </a:lnSpc>
              <a:spcBef>
                <a:spcPct val="20000"/>
              </a:spcBef>
              <a:spcAft>
                <a:spcPct val="0"/>
              </a:spcAft>
              <a:buClr>
                <a:srgbClr val="0BD0D9"/>
              </a:buClr>
              <a:buSzPct val="95000"/>
              <a:buFont typeface="Wingdings 2" pitchFamily="18" charset="2"/>
              <a:buNone/>
              <a:tabLst/>
              <a:defRPr/>
            </a:pP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rPr>
              <a:t>        （</a:t>
            </a:r>
            <a:r>
              <a:rPr kumimoji="0" lang="en-US" altLang="zh-CN" sz="2800" b="1" i="0" u="none" strike="noStrike" kern="0" cap="none" spc="0" normalizeH="0" baseline="0" noProof="0">
                <a:ln>
                  <a:noFill/>
                </a:ln>
                <a:solidFill>
                  <a:srgbClr val="0000FF"/>
                </a:solidFill>
                <a:effectLst/>
                <a:uLnTx/>
                <a:uFillTx/>
                <a:latin typeface="Times New Roman" pitchFamily="18" charset="0"/>
                <a:ea typeface="宋体"/>
                <a:cs typeface="+mn-cs"/>
              </a:rPr>
              <a:t>2</a:t>
            </a:r>
            <a:r>
              <a:rPr kumimoji="0" lang="zh-CN" altLang="en-US" sz="2800" b="1" i="0" u="none" strike="noStrike" kern="0" cap="none" spc="0" normalizeH="0" baseline="0" noProof="0">
                <a:ln>
                  <a:noFill/>
                </a:ln>
                <a:solidFill>
                  <a:srgbClr val="0000FF"/>
                </a:solidFill>
                <a:effectLst/>
                <a:uLnTx/>
                <a:uFillTx/>
                <a:latin typeface="Times New Roman" pitchFamily="18" charset="0"/>
                <a:ea typeface="宋体"/>
                <a:cs typeface="+mn-cs"/>
              </a:rPr>
              <a:t>） 完成整个工程所必须的最短时间。       </a:t>
            </a:r>
          </a:p>
        </p:txBody>
      </p:sp>
      <p:sp>
        <p:nvSpPr>
          <p:cNvPr id="16" name="AutoShape 3"/>
          <p:cNvSpPr>
            <a:spLocks noChangeArrowheads="1"/>
          </p:cNvSpPr>
          <p:nvPr/>
        </p:nvSpPr>
        <p:spPr bwMode="auto">
          <a:xfrm>
            <a:off x="5653087" y="3548062"/>
            <a:ext cx="2736850" cy="936625"/>
          </a:xfrm>
          <a:prstGeom prst="leftArrow">
            <a:avLst>
              <a:gd name="adj1" fmla="val 50000"/>
              <a:gd name="adj2" fmla="val 73051"/>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拓扑排序</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endParaRPr>
          </a:p>
        </p:txBody>
      </p:sp>
      <p:sp>
        <p:nvSpPr>
          <p:cNvPr id="17" name="AutoShape 4"/>
          <p:cNvSpPr>
            <a:spLocks noChangeArrowheads="1"/>
          </p:cNvSpPr>
          <p:nvPr/>
        </p:nvSpPr>
        <p:spPr bwMode="auto">
          <a:xfrm>
            <a:off x="5510212" y="5491162"/>
            <a:ext cx="2808288" cy="936625"/>
          </a:xfrm>
          <a:prstGeom prst="leftArrow">
            <a:avLst>
              <a:gd name="adj1" fmla="val 50000"/>
              <a:gd name="adj2" fmla="val 74958"/>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关键路径</a:t>
            </a:r>
          </a:p>
        </p:txBody>
      </p:sp>
      <p:sp>
        <p:nvSpPr>
          <p:cNvPr id="18" name="Rectangle 6"/>
          <p:cNvSpPr txBox="1">
            <a:spLocks/>
          </p:cNvSpPr>
          <p:nvPr/>
        </p:nvSpPr>
        <p:spPr bwMode="auto">
          <a:xfrm>
            <a:off x="381000" y="1077592"/>
            <a:ext cx="2879725" cy="519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4000">
                <a:solidFill>
                  <a:srgbClr val="0000FF"/>
                </a:solidFill>
                <a:latin typeface="+mj-lt"/>
                <a:ea typeface="+mj-ea"/>
                <a:cs typeface="+mj-cs"/>
              </a:defRPr>
            </a:lvl1pPr>
            <a:lvl2pPr algn="l" rtl="0" eaLnBrk="0" fontAlgn="base" hangingPunct="0">
              <a:spcBef>
                <a:spcPct val="0"/>
              </a:spcBef>
              <a:spcAft>
                <a:spcPct val="0"/>
              </a:spcAft>
              <a:defRPr sz="4000">
                <a:solidFill>
                  <a:srgbClr val="0000FF"/>
                </a:solidFill>
                <a:latin typeface="Calibri" pitchFamily="34" charset="0"/>
                <a:ea typeface="宋体" pitchFamily="2" charset="-122"/>
              </a:defRPr>
            </a:lvl2pPr>
            <a:lvl3pPr algn="l" rtl="0" eaLnBrk="0" fontAlgn="base" hangingPunct="0">
              <a:spcBef>
                <a:spcPct val="0"/>
              </a:spcBef>
              <a:spcAft>
                <a:spcPct val="0"/>
              </a:spcAft>
              <a:defRPr sz="4000">
                <a:solidFill>
                  <a:srgbClr val="0000FF"/>
                </a:solidFill>
                <a:latin typeface="Calibri" pitchFamily="34" charset="0"/>
                <a:ea typeface="宋体" pitchFamily="2" charset="-122"/>
              </a:defRPr>
            </a:lvl3pPr>
            <a:lvl4pPr algn="l" rtl="0" eaLnBrk="0" fontAlgn="base" hangingPunct="0">
              <a:spcBef>
                <a:spcPct val="0"/>
              </a:spcBef>
              <a:spcAft>
                <a:spcPct val="0"/>
              </a:spcAft>
              <a:defRPr sz="4000">
                <a:solidFill>
                  <a:srgbClr val="0000FF"/>
                </a:solidFill>
                <a:latin typeface="Calibri" pitchFamily="34" charset="0"/>
                <a:ea typeface="宋体" pitchFamily="2" charset="-122"/>
              </a:defRPr>
            </a:lvl4pPr>
            <a:lvl5pPr algn="l" rtl="0" eaLnBrk="0" fontAlgn="base" hangingPunct="0">
              <a:spcBef>
                <a:spcPct val="0"/>
              </a:spcBef>
              <a:spcAft>
                <a:spcPct val="0"/>
              </a:spcAft>
              <a:defRPr sz="4000">
                <a:solidFill>
                  <a:srgbClr val="0000FF"/>
                </a:solidFill>
                <a:latin typeface="Calibri" pitchFamily="34" charset="0"/>
                <a:ea typeface="宋体" pitchFamily="2" charset="-122"/>
              </a:defRPr>
            </a:lvl5pPr>
            <a:lvl6pPr marL="457200" algn="l" rtl="0" fontAlgn="base">
              <a:spcBef>
                <a:spcPct val="0"/>
              </a:spcBef>
              <a:spcAft>
                <a:spcPct val="0"/>
              </a:spcAft>
              <a:defRPr sz="4000">
                <a:solidFill>
                  <a:srgbClr val="0000FF"/>
                </a:solidFill>
                <a:latin typeface="Calibri" pitchFamily="34" charset="0"/>
                <a:ea typeface="宋体" pitchFamily="2" charset="-122"/>
              </a:defRPr>
            </a:lvl6pPr>
            <a:lvl7pPr marL="914400" algn="l" rtl="0" fontAlgn="base">
              <a:spcBef>
                <a:spcPct val="0"/>
              </a:spcBef>
              <a:spcAft>
                <a:spcPct val="0"/>
              </a:spcAft>
              <a:defRPr sz="4000">
                <a:solidFill>
                  <a:srgbClr val="0000FF"/>
                </a:solidFill>
                <a:latin typeface="Calibri" pitchFamily="34" charset="0"/>
                <a:ea typeface="宋体" pitchFamily="2" charset="-122"/>
              </a:defRPr>
            </a:lvl7pPr>
            <a:lvl8pPr marL="1371600" algn="l" rtl="0" fontAlgn="base">
              <a:spcBef>
                <a:spcPct val="0"/>
              </a:spcBef>
              <a:spcAft>
                <a:spcPct val="0"/>
              </a:spcAft>
              <a:defRPr sz="4000">
                <a:solidFill>
                  <a:srgbClr val="0000FF"/>
                </a:solidFill>
                <a:latin typeface="Calibri" pitchFamily="34" charset="0"/>
                <a:ea typeface="宋体" pitchFamily="2" charset="-122"/>
              </a:defRPr>
            </a:lvl8pPr>
            <a:lvl9pPr marL="1828800" algn="l" rtl="0" fontAlgn="base">
              <a:spcBef>
                <a:spcPct val="0"/>
              </a:spcBef>
              <a:spcAft>
                <a:spcPct val="0"/>
              </a:spcAft>
              <a:defRPr sz="4000">
                <a:solidFill>
                  <a:srgbClr val="0000FF"/>
                </a:solidFill>
                <a:latin typeface="Calibri" pitchFamily="34" charset="0"/>
                <a:ea typeface="宋体" pitchFamily="2" charset="-122"/>
              </a:defRPr>
            </a:lvl9pPr>
          </a:lstStyle>
          <a:p>
            <a:pPr eaLnBrk="1" hangingPunct="1">
              <a:spcBef>
                <a:spcPct val="20000"/>
              </a:spcBef>
              <a:buFont typeface="Wingdings" pitchFamily="2" charset="2"/>
              <a:buChar char="p"/>
            </a:pPr>
            <a:r>
              <a:rPr kumimoji="1" lang="en-US" altLang="zh-CN" sz="2800" b="1" kern="0" dirty="0">
                <a:solidFill>
                  <a:srgbClr val="6600CC"/>
                </a:solidFill>
                <a:latin typeface="Times New Roman" pitchFamily="18" charset="0"/>
              </a:rPr>
              <a:t> </a:t>
            </a:r>
            <a:r>
              <a:rPr kumimoji="1" lang="zh-CN" altLang="en-US" sz="2800" b="1" kern="0" dirty="0">
                <a:solidFill>
                  <a:srgbClr val="6600CC"/>
                </a:solidFill>
                <a:latin typeface="Times New Roman" pitchFamily="18" charset="0"/>
              </a:rPr>
              <a:t>问题提出</a:t>
            </a:r>
          </a:p>
        </p:txBody>
      </p:sp>
    </p:spTree>
    <p:extLst>
      <p:ext uri="{BB962C8B-B14F-4D97-AF65-F5344CB8AC3E}">
        <p14:creationId xmlns:p14="http://schemas.microsoft.com/office/powerpoint/2010/main" val="153906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9872151D-96AD-4C68-A2BF-1D1443270F31}"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665163" y="1200150"/>
            <a:ext cx="3841750" cy="64135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600" b="1">
                <a:solidFill>
                  <a:srgbClr val="003300"/>
                </a:solidFill>
                <a:latin typeface="Times New Roman" pitchFamily="18" charset="0"/>
                <a:ea typeface="楷体_GB2312" pitchFamily="49" charset="-122"/>
              </a:rPr>
              <a:t>何谓“拓扑排序”？</a:t>
            </a:r>
          </a:p>
        </p:txBody>
      </p:sp>
      <p:sp>
        <p:nvSpPr>
          <p:cNvPr id="14" name="Text Box 3"/>
          <p:cNvSpPr txBox="1">
            <a:spLocks noChangeArrowheads="1"/>
          </p:cNvSpPr>
          <p:nvPr/>
        </p:nvSpPr>
        <p:spPr bwMode="auto">
          <a:xfrm>
            <a:off x="620014" y="1945615"/>
            <a:ext cx="4134465" cy="52322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2800" dirty="0">
                <a:solidFill>
                  <a:srgbClr val="000099"/>
                </a:solidFill>
                <a:latin typeface="Times New Roman" pitchFamily="18" charset="0"/>
                <a:ea typeface="楷体_GB2312" pitchFamily="49" charset="-122"/>
              </a:rPr>
              <a:t>对有向图进行如下操作：</a:t>
            </a:r>
            <a:endParaRPr kumimoji="1" lang="zh-CN" altLang="en-US" sz="2800" dirty="0">
              <a:solidFill>
                <a:srgbClr val="000000"/>
              </a:solidFill>
              <a:latin typeface="Times New Roman" pitchFamily="18" charset="0"/>
              <a:ea typeface="楷体_GB2312" pitchFamily="49" charset="-122"/>
            </a:endParaRPr>
          </a:p>
        </p:txBody>
      </p:sp>
      <p:sp>
        <p:nvSpPr>
          <p:cNvPr id="15" name="Text Box 4"/>
          <p:cNvSpPr txBox="1">
            <a:spLocks noChangeArrowheads="1"/>
          </p:cNvSpPr>
          <p:nvPr/>
        </p:nvSpPr>
        <p:spPr bwMode="auto">
          <a:xfrm>
            <a:off x="425450" y="2759075"/>
            <a:ext cx="8321675" cy="1384995"/>
          </a:xfrm>
          <a:prstGeom prst="rect">
            <a:avLst/>
          </a:prstGeom>
          <a:noFill/>
          <a:ln w="12700" cap="sq">
            <a:solidFill>
              <a:srgbClr val="000099"/>
            </a:solidFill>
            <a:miter lim="800000"/>
            <a:headEnd type="none" w="sm" len="sm"/>
            <a:tailEnd type="none" w="sm" len="sm"/>
          </a:ln>
        </p:spPr>
        <p:txBody>
          <a:bodyPr>
            <a:spAutoFit/>
          </a:bodyPr>
          <a:lstStyle/>
          <a:p>
            <a:pPr algn="just" fontAlgn="base">
              <a:spcBef>
                <a:spcPct val="0"/>
              </a:spcBef>
              <a:spcAft>
                <a:spcPct val="0"/>
              </a:spcAft>
            </a:pPr>
            <a:r>
              <a:rPr kumimoji="1" lang="zh-CN" altLang="en-US" sz="2800" dirty="0">
                <a:solidFill>
                  <a:srgbClr val="000099"/>
                </a:solidFill>
                <a:latin typeface="Microsoft YaHei" panose="020B0503020204020204" pitchFamily="34" charset="-122"/>
                <a:ea typeface="Microsoft YaHei" panose="020B0503020204020204" pitchFamily="34" charset="-122"/>
              </a:rPr>
              <a:t>按照有向图给出的次序关系，将图中顶点排成一个</a:t>
            </a:r>
            <a:r>
              <a:rPr kumimoji="1" lang="zh-CN" altLang="en-US" sz="2800" dirty="0">
                <a:solidFill>
                  <a:srgbClr val="FF3300"/>
                </a:solidFill>
                <a:latin typeface="Microsoft YaHei" panose="020B0503020204020204" pitchFamily="34" charset="-122"/>
                <a:ea typeface="Microsoft YaHei" panose="020B0503020204020204" pitchFamily="34" charset="-122"/>
              </a:rPr>
              <a:t>线性序列</a:t>
            </a:r>
            <a:r>
              <a:rPr kumimoji="1" lang="zh-CN" altLang="en-US" sz="2800" dirty="0">
                <a:solidFill>
                  <a:srgbClr val="000099"/>
                </a:solidFill>
                <a:latin typeface="Microsoft YaHei" panose="020B0503020204020204" pitchFamily="34" charset="-122"/>
                <a:ea typeface="Microsoft YaHei" panose="020B0503020204020204" pitchFamily="34" charset="-122"/>
              </a:rPr>
              <a:t>，对于有向图中没有限定次序关系的顶点，则可以人为加上任意的次序关系。</a:t>
            </a:r>
          </a:p>
        </p:txBody>
      </p:sp>
      <p:sp>
        <p:nvSpPr>
          <p:cNvPr id="16" name="Text Box 6"/>
          <p:cNvSpPr txBox="1">
            <a:spLocks noChangeArrowheads="1"/>
          </p:cNvSpPr>
          <p:nvPr/>
        </p:nvSpPr>
        <p:spPr bwMode="auto">
          <a:xfrm>
            <a:off x="381000" y="4572000"/>
            <a:ext cx="8915400" cy="579438"/>
          </a:xfrm>
          <a:prstGeom prst="rect">
            <a:avLst/>
          </a:prstGeom>
          <a:noFill/>
          <a:ln w="12700" cap="sq">
            <a:noFill/>
            <a:miter lim="800000"/>
            <a:headEnd type="none" w="sm" len="sm"/>
            <a:tailEnd type="none" w="sm" len="sm"/>
          </a:ln>
        </p:spPr>
        <p:txBody>
          <a:bodyPr>
            <a:spAutoFit/>
          </a:bodyPr>
          <a:lstStyle/>
          <a:p>
            <a:pPr fontAlgn="base">
              <a:spcBef>
                <a:spcPct val="0"/>
              </a:spcBef>
              <a:spcAft>
                <a:spcPct val="0"/>
              </a:spcAft>
            </a:pPr>
            <a:r>
              <a:rPr kumimoji="1" lang="zh-CN" altLang="en-US" sz="3200" dirty="0">
                <a:solidFill>
                  <a:srgbClr val="000099"/>
                </a:solidFill>
                <a:latin typeface="Microsoft YaHei" panose="020B0503020204020204" pitchFamily="34" charset="-122"/>
                <a:ea typeface="Microsoft YaHei" panose="020B0503020204020204" pitchFamily="34" charset="-122"/>
              </a:rPr>
              <a:t>由此所得顶点的线性序列称之为</a:t>
            </a:r>
            <a:r>
              <a:rPr kumimoji="1" lang="zh-CN" altLang="en-US" sz="3200" dirty="0">
                <a:solidFill>
                  <a:srgbClr val="800000"/>
                </a:solidFill>
                <a:latin typeface="Microsoft YaHei" panose="020B0503020204020204" pitchFamily="34" charset="-122"/>
                <a:ea typeface="Microsoft YaHei" panose="020B0503020204020204" pitchFamily="34" charset="-122"/>
              </a:rPr>
              <a:t>拓扑有序序列</a:t>
            </a:r>
            <a:endParaRPr kumimoji="1" lang="zh-CN" altLang="en-US" sz="32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912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nimBg="1" autoUpdateAnimBg="0"/>
      <p:bldP spid="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7D5C8621-85A4-43FE-8AE9-7CEA952658FC}"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2"/>
          <p:cNvSpPr txBox="1">
            <a:spLocks noChangeArrowheads="1"/>
          </p:cNvSpPr>
          <p:nvPr/>
        </p:nvSpPr>
        <p:spPr bwMode="auto">
          <a:xfrm>
            <a:off x="361950" y="1328737"/>
            <a:ext cx="4903788" cy="58420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200">
                <a:solidFill>
                  <a:srgbClr val="000099"/>
                </a:solidFill>
                <a:latin typeface="Times New Roman" pitchFamily="18" charset="0"/>
                <a:ea typeface="楷体_GB2312" pitchFamily="49" charset="-122"/>
              </a:rPr>
              <a:t>例</a:t>
            </a:r>
            <a:r>
              <a:rPr kumimoji="1" lang="en-US" altLang="zh-CN" sz="3200">
                <a:solidFill>
                  <a:srgbClr val="000099"/>
                </a:solidFill>
                <a:latin typeface="Times New Roman" pitchFamily="18" charset="0"/>
                <a:ea typeface="楷体_GB2312" pitchFamily="49" charset="-122"/>
              </a:rPr>
              <a:t>1</a:t>
            </a:r>
            <a:r>
              <a:rPr kumimoji="1" lang="zh-CN" altLang="en-US" sz="3200">
                <a:solidFill>
                  <a:srgbClr val="000099"/>
                </a:solidFill>
                <a:latin typeface="Times New Roman" pitchFamily="18" charset="0"/>
                <a:ea typeface="楷体_GB2312" pitchFamily="49" charset="-122"/>
              </a:rPr>
              <a:t>：求有向图的拓扑序列</a:t>
            </a:r>
            <a:endParaRPr kumimoji="1" lang="zh-CN" altLang="en-US" sz="3200">
              <a:solidFill>
                <a:srgbClr val="000000"/>
              </a:solidFill>
              <a:latin typeface="Times New Roman" pitchFamily="18" charset="0"/>
            </a:endParaRPr>
          </a:p>
        </p:txBody>
      </p:sp>
      <p:sp>
        <p:nvSpPr>
          <p:cNvPr id="18" name="Oval 3"/>
          <p:cNvSpPr>
            <a:spLocks noChangeArrowheads="1"/>
          </p:cNvSpPr>
          <p:nvPr/>
        </p:nvSpPr>
        <p:spPr bwMode="auto">
          <a:xfrm>
            <a:off x="2495550" y="2319337"/>
            <a:ext cx="457200" cy="457200"/>
          </a:xfrm>
          <a:prstGeom prst="ellipse">
            <a:avLst/>
          </a:prstGeom>
          <a:noFill/>
          <a:ln w="12700" cap="sq">
            <a:solidFill>
              <a:srgbClr val="000099"/>
            </a:solidFill>
            <a:round/>
            <a:headEnd type="none" w="sm" len="sm"/>
            <a:tailEnd type="none" w="sm" len="sm"/>
          </a:ln>
        </p:spPr>
        <p:txBody>
          <a:bodyPr wrap="none" anchor="ctr"/>
          <a:lstStyle/>
          <a:p>
            <a:pPr algn="ctr" fontAlgn="base">
              <a:spcBef>
                <a:spcPct val="0"/>
              </a:spcBef>
              <a:spcAft>
                <a:spcPct val="0"/>
              </a:spcAft>
            </a:pPr>
            <a:r>
              <a:rPr kumimoji="1" lang="en-US" altLang="zh-CN" sz="3200" b="1">
                <a:solidFill>
                  <a:srgbClr val="000099"/>
                </a:solidFill>
                <a:latin typeface="Times New Roman" pitchFamily="18" charset="0"/>
              </a:rPr>
              <a:t>B</a:t>
            </a:r>
            <a:endParaRPr kumimoji="1" lang="en-US" altLang="zh-CN" sz="3200">
              <a:solidFill>
                <a:srgbClr val="000000"/>
              </a:solidFill>
              <a:latin typeface="Times New Roman" pitchFamily="18" charset="0"/>
            </a:endParaRPr>
          </a:p>
        </p:txBody>
      </p:sp>
      <p:sp>
        <p:nvSpPr>
          <p:cNvPr id="19" name="Oval 4"/>
          <p:cNvSpPr>
            <a:spLocks noChangeArrowheads="1"/>
          </p:cNvSpPr>
          <p:nvPr/>
        </p:nvSpPr>
        <p:spPr bwMode="auto">
          <a:xfrm>
            <a:off x="3790950" y="2916237"/>
            <a:ext cx="457200" cy="457200"/>
          </a:xfrm>
          <a:prstGeom prst="ellipse">
            <a:avLst/>
          </a:prstGeom>
          <a:noFill/>
          <a:ln w="12700" cap="sq">
            <a:solidFill>
              <a:srgbClr val="000099"/>
            </a:solidFill>
            <a:round/>
            <a:headEnd type="none" w="sm" len="sm"/>
            <a:tailEnd type="none" w="sm" len="sm"/>
          </a:ln>
        </p:spPr>
        <p:txBody>
          <a:bodyPr wrap="none" anchor="ctr"/>
          <a:lstStyle/>
          <a:p>
            <a:pPr algn="ctr" fontAlgn="base">
              <a:spcBef>
                <a:spcPct val="0"/>
              </a:spcBef>
              <a:spcAft>
                <a:spcPct val="0"/>
              </a:spcAft>
            </a:pPr>
            <a:r>
              <a:rPr kumimoji="1" lang="en-US" altLang="zh-CN" sz="3200" b="1">
                <a:solidFill>
                  <a:srgbClr val="000099"/>
                </a:solidFill>
                <a:latin typeface="Times New Roman" pitchFamily="18" charset="0"/>
              </a:rPr>
              <a:t>D</a:t>
            </a:r>
            <a:endParaRPr kumimoji="1" lang="en-US" altLang="zh-CN" sz="3200">
              <a:solidFill>
                <a:srgbClr val="000000"/>
              </a:solidFill>
              <a:latin typeface="Times New Roman" pitchFamily="18" charset="0"/>
            </a:endParaRPr>
          </a:p>
        </p:txBody>
      </p:sp>
      <p:sp>
        <p:nvSpPr>
          <p:cNvPr id="20" name="Oval 5"/>
          <p:cNvSpPr>
            <a:spLocks noChangeArrowheads="1"/>
          </p:cNvSpPr>
          <p:nvPr/>
        </p:nvSpPr>
        <p:spPr bwMode="auto">
          <a:xfrm>
            <a:off x="1200150" y="2916237"/>
            <a:ext cx="457200" cy="457200"/>
          </a:xfrm>
          <a:prstGeom prst="ellipse">
            <a:avLst/>
          </a:prstGeom>
          <a:noFill/>
          <a:ln w="12700" cap="sq">
            <a:solidFill>
              <a:srgbClr val="000099"/>
            </a:solidFill>
            <a:round/>
            <a:headEnd type="none" w="sm" len="sm"/>
            <a:tailEnd type="none" w="sm" len="sm"/>
          </a:ln>
        </p:spPr>
        <p:txBody>
          <a:bodyPr wrap="none" anchor="ctr"/>
          <a:lstStyle/>
          <a:p>
            <a:pPr algn="ctr" fontAlgn="base">
              <a:spcBef>
                <a:spcPct val="0"/>
              </a:spcBef>
              <a:spcAft>
                <a:spcPct val="0"/>
              </a:spcAft>
            </a:pPr>
            <a:r>
              <a:rPr kumimoji="1" lang="en-US" altLang="zh-CN" sz="3200" b="1">
                <a:solidFill>
                  <a:srgbClr val="000099"/>
                </a:solidFill>
                <a:latin typeface="Times New Roman" pitchFamily="18" charset="0"/>
              </a:rPr>
              <a:t>A</a:t>
            </a:r>
            <a:endParaRPr kumimoji="1" lang="en-US" altLang="zh-CN" sz="3200">
              <a:solidFill>
                <a:srgbClr val="000000"/>
              </a:solidFill>
              <a:latin typeface="Times New Roman" pitchFamily="18" charset="0"/>
            </a:endParaRPr>
          </a:p>
        </p:txBody>
      </p:sp>
      <p:sp>
        <p:nvSpPr>
          <p:cNvPr id="21" name="Oval 6"/>
          <p:cNvSpPr>
            <a:spLocks noChangeArrowheads="1"/>
          </p:cNvSpPr>
          <p:nvPr/>
        </p:nvSpPr>
        <p:spPr bwMode="auto">
          <a:xfrm>
            <a:off x="2495550" y="3449637"/>
            <a:ext cx="457200" cy="457200"/>
          </a:xfrm>
          <a:prstGeom prst="ellipse">
            <a:avLst/>
          </a:prstGeom>
          <a:noFill/>
          <a:ln w="12700" cap="sq">
            <a:solidFill>
              <a:srgbClr val="000099"/>
            </a:solidFill>
            <a:round/>
            <a:headEnd type="none" w="sm" len="sm"/>
            <a:tailEnd type="none" w="sm" len="sm"/>
          </a:ln>
        </p:spPr>
        <p:txBody>
          <a:bodyPr wrap="none" anchor="ctr"/>
          <a:lstStyle/>
          <a:p>
            <a:pPr algn="ctr" fontAlgn="base">
              <a:spcBef>
                <a:spcPct val="0"/>
              </a:spcBef>
              <a:spcAft>
                <a:spcPct val="0"/>
              </a:spcAft>
            </a:pPr>
            <a:r>
              <a:rPr kumimoji="1" lang="en-US" altLang="zh-CN" sz="3200" b="1">
                <a:solidFill>
                  <a:srgbClr val="000099"/>
                </a:solidFill>
                <a:latin typeface="Times New Roman" pitchFamily="18" charset="0"/>
              </a:rPr>
              <a:t>C</a:t>
            </a:r>
            <a:endParaRPr kumimoji="1" lang="en-US" altLang="zh-CN" sz="3200">
              <a:solidFill>
                <a:srgbClr val="000000"/>
              </a:solidFill>
              <a:latin typeface="Times New Roman" pitchFamily="18" charset="0"/>
            </a:endParaRPr>
          </a:p>
        </p:txBody>
      </p:sp>
      <p:sp>
        <p:nvSpPr>
          <p:cNvPr id="22" name="Line 7"/>
          <p:cNvSpPr>
            <a:spLocks noChangeShapeType="1"/>
          </p:cNvSpPr>
          <p:nvPr/>
        </p:nvSpPr>
        <p:spPr bwMode="auto">
          <a:xfrm flipV="1">
            <a:off x="1657350" y="2535237"/>
            <a:ext cx="838200" cy="457200"/>
          </a:xfrm>
          <a:prstGeom prst="line">
            <a:avLst/>
          </a:prstGeom>
          <a:noFill/>
          <a:ln w="25400" cap="sq">
            <a:solidFill>
              <a:srgbClr val="000099"/>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3" name="Line 8"/>
          <p:cNvSpPr>
            <a:spLocks noChangeShapeType="1"/>
          </p:cNvSpPr>
          <p:nvPr/>
        </p:nvSpPr>
        <p:spPr bwMode="auto">
          <a:xfrm>
            <a:off x="1581150" y="3297237"/>
            <a:ext cx="914400" cy="381000"/>
          </a:xfrm>
          <a:prstGeom prst="line">
            <a:avLst/>
          </a:prstGeom>
          <a:noFill/>
          <a:ln w="25400" cap="sq">
            <a:solidFill>
              <a:srgbClr val="000099"/>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4" name="Line 9"/>
          <p:cNvSpPr>
            <a:spLocks noChangeShapeType="1"/>
          </p:cNvSpPr>
          <p:nvPr/>
        </p:nvSpPr>
        <p:spPr bwMode="auto">
          <a:xfrm>
            <a:off x="2952750" y="2611437"/>
            <a:ext cx="914400" cy="381000"/>
          </a:xfrm>
          <a:prstGeom prst="line">
            <a:avLst/>
          </a:prstGeom>
          <a:noFill/>
          <a:ln w="25400" cap="sq">
            <a:solidFill>
              <a:srgbClr val="000099"/>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5" name="Line 10"/>
          <p:cNvSpPr>
            <a:spLocks noChangeShapeType="1"/>
          </p:cNvSpPr>
          <p:nvPr/>
        </p:nvSpPr>
        <p:spPr bwMode="auto">
          <a:xfrm flipV="1">
            <a:off x="2952750" y="3297237"/>
            <a:ext cx="914400" cy="381000"/>
          </a:xfrm>
          <a:prstGeom prst="line">
            <a:avLst/>
          </a:prstGeom>
          <a:noFill/>
          <a:ln w="25400" cap="sq">
            <a:solidFill>
              <a:srgbClr val="000099"/>
            </a:solidFill>
            <a:round/>
            <a:headEnd type="none" w="sm" len="sm"/>
            <a:tailEnd type="stealth" w="med" len="lg"/>
          </a:ln>
        </p:spPr>
        <p:txBody>
          <a:bodyPr wrap="none" anchor="ctr"/>
          <a:lstStyle/>
          <a:p>
            <a:pPr fontAlgn="base">
              <a:spcBef>
                <a:spcPct val="0"/>
              </a:spcBef>
              <a:spcAft>
                <a:spcPct val="0"/>
              </a:spcAft>
            </a:pPr>
            <a:endParaRPr kumimoji="1" lang="zh-CN" altLang="en-US" sz="2600" b="1">
              <a:solidFill>
                <a:srgbClr val="6600CC"/>
              </a:solidFill>
              <a:latin typeface="Times New Roman" pitchFamily="18" charset="0"/>
            </a:endParaRPr>
          </a:p>
        </p:txBody>
      </p:sp>
      <p:sp>
        <p:nvSpPr>
          <p:cNvPr id="26" name="Text Box 11"/>
          <p:cNvSpPr txBox="1">
            <a:spLocks noChangeArrowheads="1"/>
          </p:cNvSpPr>
          <p:nvPr/>
        </p:nvSpPr>
        <p:spPr bwMode="auto">
          <a:xfrm>
            <a:off x="838200" y="4289426"/>
            <a:ext cx="8229600" cy="1311275"/>
          </a:xfrm>
          <a:prstGeom prst="rect">
            <a:avLst/>
          </a:prstGeom>
          <a:noFill/>
          <a:ln w="12700" cap="sq">
            <a:noFill/>
            <a:miter lim="800000"/>
            <a:headEnd type="none" w="sm" len="sm"/>
            <a:tailEnd type="none" w="sm" len="sm"/>
          </a:ln>
        </p:spPr>
        <p:txBody>
          <a:bodyPr>
            <a:spAutoFit/>
          </a:bodyPr>
          <a:lstStyle/>
          <a:p>
            <a:pPr fontAlgn="base">
              <a:spcBef>
                <a:spcPct val="50000"/>
              </a:spcBef>
              <a:spcAft>
                <a:spcPct val="0"/>
              </a:spcAft>
            </a:pPr>
            <a:r>
              <a:rPr kumimoji="1" lang="zh-CN" altLang="en-US" sz="3200" dirty="0">
                <a:solidFill>
                  <a:srgbClr val="000099"/>
                </a:solidFill>
                <a:latin typeface="Times New Roman" pitchFamily="18" charset="0"/>
                <a:ea typeface="楷体_GB2312" pitchFamily="49" charset="-122"/>
              </a:rPr>
              <a:t>可求得</a:t>
            </a:r>
            <a:r>
              <a:rPr kumimoji="1" lang="zh-CN" altLang="en-US" sz="3200" dirty="0">
                <a:solidFill>
                  <a:srgbClr val="800000"/>
                </a:solidFill>
                <a:latin typeface="Times New Roman" pitchFamily="18" charset="0"/>
                <a:ea typeface="楷体_GB2312" pitchFamily="49" charset="-122"/>
              </a:rPr>
              <a:t>拓扑有序序列</a:t>
            </a:r>
            <a:r>
              <a:rPr kumimoji="1" lang="zh-CN" altLang="en-US" sz="3200" dirty="0">
                <a:solidFill>
                  <a:srgbClr val="000000"/>
                </a:solidFill>
                <a:latin typeface="Times New Roman" pitchFamily="18" charset="0"/>
              </a:rPr>
              <a:t>：</a:t>
            </a:r>
          </a:p>
          <a:p>
            <a:pPr fontAlgn="base">
              <a:spcBef>
                <a:spcPct val="50000"/>
              </a:spcBef>
              <a:spcAft>
                <a:spcPct val="0"/>
              </a:spcAft>
            </a:pPr>
            <a:r>
              <a:rPr kumimoji="1" lang="zh-CN" altLang="en-US" sz="3200" dirty="0">
                <a:solidFill>
                  <a:srgbClr val="000000"/>
                </a:solidFill>
                <a:latin typeface="Times New Roman" pitchFamily="18" charset="0"/>
              </a:rPr>
              <a:t>        </a:t>
            </a:r>
            <a:r>
              <a:rPr kumimoji="1" lang="en-US" altLang="zh-CN" sz="3200" dirty="0">
                <a:solidFill>
                  <a:srgbClr val="0000FF"/>
                </a:solidFill>
                <a:latin typeface="Times New Roman" pitchFamily="18" charset="0"/>
              </a:rPr>
              <a:t>A B C D</a:t>
            </a:r>
            <a:r>
              <a:rPr kumimoji="1" lang="en-US" altLang="zh-CN" sz="3200" dirty="0">
                <a:solidFill>
                  <a:srgbClr val="000000"/>
                </a:solidFill>
                <a:latin typeface="Times New Roman" pitchFamily="18" charset="0"/>
              </a:rPr>
              <a:t>    </a:t>
            </a:r>
            <a:r>
              <a:rPr kumimoji="1" lang="zh-CN" altLang="en-US" sz="3200" dirty="0">
                <a:solidFill>
                  <a:srgbClr val="000099"/>
                </a:solidFill>
                <a:latin typeface="Times New Roman" pitchFamily="18" charset="0"/>
              </a:rPr>
              <a:t>或</a:t>
            </a:r>
            <a:r>
              <a:rPr kumimoji="1" lang="zh-CN" altLang="en-US" sz="3200" dirty="0">
                <a:solidFill>
                  <a:srgbClr val="000000"/>
                </a:solidFill>
                <a:latin typeface="Times New Roman" pitchFamily="18" charset="0"/>
              </a:rPr>
              <a:t>    </a:t>
            </a:r>
            <a:r>
              <a:rPr kumimoji="1" lang="en-US" altLang="zh-CN" sz="3200" dirty="0">
                <a:solidFill>
                  <a:srgbClr val="0000FF"/>
                </a:solidFill>
                <a:latin typeface="Times New Roman" pitchFamily="18" charset="0"/>
              </a:rPr>
              <a:t>A C B D</a:t>
            </a:r>
            <a:endParaRPr kumimoji="1" lang="en-US" altLang="zh-CN" sz="3200" dirty="0">
              <a:solidFill>
                <a:srgbClr val="000000"/>
              </a:solidFill>
              <a:latin typeface="Times New Roman" pitchFamily="18" charset="0"/>
            </a:endParaRPr>
          </a:p>
        </p:txBody>
      </p:sp>
    </p:spTree>
    <p:extLst>
      <p:ext uri="{BB962C8B-B14F-4D97-AF65-F5344CB8AC3E}">
        <p14:creationId xmlns:p14="http://schemas.microsoft.com/office/powerpoint/2010/main" val="11804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1">
              <a:lnSpc>
                <a:spcPts val="3100"/>
              </a:lnSpc>
              <a:buFont typeface="Arial" panose="020B0604020202020204" pitchFamily="34" charset="0"/>
              <a:buChar char="•"/>
            </a:pPr>
            <a:r>
              <a:rPr lang="zh-CN" altLang="en-US" b="1" dirty="0">
                <a:solidFill>
                  <a:srgbClr val="FF0000"/>
                </a:solidFill>
              </a:rPr>
              <a:t>边、无向图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9.1  </a:t>
            </a:r>
            <a:r>
              <a:rPr kumimoji="1" lang="zh-CN" altLang="en-US" sz="3200" b="1" dirty="0">
                <a:latin typeface="Arial" charset="0"/>
                <a:ea typeface="宋体" charset="-122"/>
                <a:cs typeface="+mn-cs"/>
              </a:rPr>
              <a:t>图的定义和术语</a:t>
            </a:r>
          </a:p>
        </p:txBody>
      </p:sp>
      <p:sp>
        <p:nvSpPr>
          <p:cNvPr id="4" name="日期占位符 3"/>
          <p:cNvSpPr>
            <a:spLocks noGrp="1"/>
          </p:cNvSpPr>
          <p:nvPr>
            <p:ph type="dt" sz="half" idx="4294967295"/>
          </p:nvPr>
        </p:nvSpPr>
        <p:spPr>
          <a:xfrm>
            <a:off x="0" y="6356350"/>
            <a:ext cx="2133600" cy="365125"/>
          </a:xfrm>
        </p:spPr>
        <p:txBody>
          <a:bodyPr/>
          <a:lstStyle/>
          <a:p>
            <a:fld id="{BDBFFBFE-C708-41F7-9E70-9D5957D2FAEF}"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7"/>
          <p:cNvSpPr txBox="1">
            <a:spLocks noChangeArrowheads="1"/>
          </p:cNvSpPr>
          <p:nvPr/>
        </p:nvSpPr>
        <p:spPr bwMode="auto">
          <a:xfrm>
            <a:off x="685800" y="1911626"/>
            <a:ext cx="8305800" cy="1384161"/>
          </a:xfrm>
          <a:prstGeom prst="rect">
            <a:avLst/>
          </a:prstGeom>
          <a:noFill/>
          <a:ln w="9525">
            <a:noFill/>
            <a:miter lim="800000"/>
            <a:headEnd/>
            <a:tailEnd/>
          </a:ln>
        </p:spPr>
        <p:txBody>
          <a:bodyPr wrap="square">
            <a:spAutoFit/>
          </a:bodyPr>
          <a:lstStyle/>
          <a:p>
            <a:pPr fontAlgn="base">
              <a:lnSpc>
                <a:spcPct val="120000"/>
              </a:lnSpc>
              <a:spcBef>
                <a:spcPct val="0"/>
              </a:spcBef>
              <a:spcAft>
                <a:spcPct val="0"/>
              </a:spcAft>
            </a:pPr>
            <a:r>
              <a:rPr kumimoji="1" lang="zh-CN" altLang="en-US" sz="2400" b="1" dirty="0">
                <a:solidFill>
                  <a:srgbClr val="000000"/>
                </a:solidFill>
                <a:latin typeface="Times New Roman" pitchFamily="18" charset="0"/>
                <a:ea typeface="楷体_GB2312" pitchFamily="49" charset="-122"/>
              </a:rPr>
              <a:t>若</a:t>
            </a:r>
            <a:r>
              <a:rPr kumimoji="1" lang="en-US" altLang="zh-CN" sz="2400" b="1" dirty="0">
                <a:solidFill>
                  <a:srgbClr val="000000"/>
                </a:solidFill>
                <a:latin typeface="Times New Roman" pitchFamily="18" charset="0"/>
                <a:ea typeface="楷体_GB2312" pitchFamily="49" charset="-122"/>
              </a:rPr>
              <a:t>&lt;</a:t>
            </a:r>
            <a:r>
              <a:rPr kumimoji="1" lang="en-US" altLang="zh-CN" sz="2400" b="1" dirty="0" err="1">
                <a:solidFill>
                  <a:srgbClr val="000000"/>
                </a:solidFill>
                <a:latin typeface="Times New Roman" pitchFamily="18" charset="0"/>
                <a:ea typeface="楷体_GB2312" pitchFamily="49" charset="-122"/>
              </a:rPr>
              <a:t>v,w</a:t>
            </a:r>
            <a:r>
              <a:rPr kumimoji="1" lang="en-US" altLang="zh-CN" sz="2400" b="1" dirty="0">
                <a:solidFill>
                  <a:srgbClr val="000000"/>
                </a:solidFill>
                <a:latin typeface="Times New Roman" pitchFamily="18" charset="0"/>
                <a:ea typeface="楷体_GB2312" pitchFamily="49" charset="-122"/>
              </a:rPr>
              <a:t>&gt;∈ {VR}</a:t>
            </a:r>
            <a:r>
              <a:rPr kumimoji="1" lang="zh-CN" altLang="en-US" sz="2400" b="1" dirty="0">
                <a:solidFill>
                  <a:srgbClr val="000000"/>
                </a:solidFill>
                <a:latin typeface="Times New Roman" pitchFamily="18" charset="0"/>
                <a:ea typeface="楷体_GB2312" pitchFamily="49" charset="-122"/>
              </a:rPr>
              <a:t>，必有</a:t>
            </a:r>
            <a:r>
              <a:rPr kumimoji="1" lang="en-US" altLang="zh-CN" sz="2400" b="1" dirty="0">
                <a:solidFill>
                  <a:srgbClr val="000000"/>
                </a:solidFill>
                <a:latin typeface="Times New Roman" pitchFamily="18" charset="0"/>
                <a:ea typeface="楷体_GB2312" pitchFamily="49" charset="-122"/>
              </a:rPr>
              <a:t>&lt;</a:t>
            </a:r>
            <a:r>
              <a:rPr kumimoji="1" lang="en-US" altLang="zh-CN" sz="2400" b="1" dirty="0" err="1">
                <a:solidFill>
                  <a:srgbClr val="000000"/>
                </a:solidFill>
                <a:latin typeface="Times New Roman" pitchFamily="18" charset="0"/>
                <a:ea typeface="楷体_GB2312" pitchFamily="49" charset="-122"/>
              </a:rPr>
              <a:t>w,v</a:t>
            </a:r>
            <a:r>
              <a:rPr kumimoji="1" lang="en-US" altLang="zh-CN" sz="2400" b="1" dirty="0">
                <a:solidFill>
                  <a:srgbClr val="000000"/>
                </a:solidFill>
                <a:latin typeface="Times New Roman" pitchFamily="18" charset="0"/>
                <a:ea typeface="楷体_GB2312" pitchFamily="49" charset="-122"/>
              </a:rPr>
              <a:t> &gt;∈ {VR}</a:t>
            </a:r>
            <a:r>
              <a:rPr kumimoji="1" lang="zh-CN" altLang="en-US" sz="2400" b="1" dirty="0">
                <a:solidFill>
                  <a:srgbClr val="000000"/>
                </a:solidFill>
                <a:latin typeface="Times New Roman" pitchFamily="18" charset="0"/>
                <a:ea typeface="楷体_GB2312" pitchFamily="49" charset="-122"/>
              </a:rPr>
              <a:t>，那么</a:t>
            </a:r>
            <a:r>
              <a:rPr kumimoji="1" lang="en-US" altLang="zh-CN" sz="2400" b="1" dirty="0">
                <a:solidFill>
                  <a:srgbClr val="000000"/>
                </a:solidFill>
                <a:latin typeface="Times New Roman" pitchFamily="18" charset="0"/>
                <a:ea typeface="楷体_GB2312" pitchFamily="49" charset="-122"/>
              </a:rPr>
              <a:t>VR</a:t>
            </a:r>
            <a:r>
              <a:rPr kumimoji="1" lang="zh-CN" altLang="en-US" sz="2400" b="1" dirty="0">
                <a:solidFill>
                  <a:srgbClr val="000000"/>
                </a:solidFill>
                <a:latin typeface="Times New Roman" pitchFamily="18" charset="0"/>
                <a:ea typeface="楷体_GB2312" pitchFamily="49" charset="-122"/>
              </a:rPr>
              <a:t>是对称的，</a:t>
            </a:r>
            <a:endParaRPr kumimoji="1" lang="en-US" altLang="zh-CN" sz="24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solidFill>
                  <a:srgbClr val="000000"/>
                </a:solidFill>
                <a:latin typeface="Times New Roman" pitchFamily="18" charset="0"/>
                <a:ea typeface="楷体_GB2312" pitchFamily="49" charset="-122"/>
              </a:rPr>
              <a:t>则称顶点</a:t>
            </a:r>
            <a:r>
              <a:rPr kumimoji="1" lang="en-US" altLang="zh-CN" sz="2400" b="1" dirty="0">
                <a:solidFill>
                  <a:srgbClr val="000000"/>
                </a:solidFill>
                <a:latin typeface="Times New Roman" pitchFamily="18" charset="0"/>
                <a:ea typeface="楷体_GB2312" pitchFamily="49" charset="-122"/>
              </a:rPr>
              <a:t>v</a:t>
            </a:r>
            <a:r>
              <a:rPr kumimoji="1" lang="zh-CN" altLang="en-US" sz="2400" b="1" dirty="0">
                <a:solidFill>
                  <a:srgbClr val="000000"/>
                </a:solidFill>
                <a:latin typeface="Times New Roman" pitchFamily="18" charset="0"/>
                <a:ea typeface="楷体_GB2312" pitchFamily="49" charset="-122"/>
              </a:rPr>
              <a:t>和顶点</a:t>
            </a:r>
            <a:r>
              <a:rPr kumimoji="1" lang="en-US" altLang="zh-CN" sz="2400" b="1" dirty="0">
                <a:solidFill>
                  <a:srgbClr val="000000"/>
                </a:solidFill>
                <a:latin typeface="Times New Roman" pitchFamily="18" charset="0"/>
                <a:ea typeface="楷体_GB2312" pitchFamily="49" charset="-122"/>
              </a:rPr>
              <a:t>w</a:t>
            </a:r>
            <a:r>
              <a:rPr kumimoji="1" lang="zh-CN" altLang="en-US" sz="2400" b="1" dirty="0">
                <a:solidFill>
                  <a:srgbClr val="000000"/>
                </a:solidFill>
                <a:latin typeface="Times New Roman" pitchFamily="18" charset="0"/>
                <a:ea typeface="楷体_GB2312" pitchFamily="49" charset="-122"/>
              </a:rPr>
              <a:t>之间存在一条</a:t>
            </a:r>
            <a:r>
              <a:rPr kumimoji="1" lang="zh-CN" altLang="en-US" sz="2400" b="1" dirty="0">
                <a:solidFill>
                  <a:srgbClr val="FF0000"/>
                </a:solidFill>
                <a:latin typeface="Times New Roman" pitchFamily="18" charset="0"/>
                <a:ea typeface="楷体_GB2312" pitchFamily="49" charset="-122"/>
              </a:rPr>
              <a:t>边</a:t>
            </a:r>
            <a:r>
              <a:rPr kumimoji="1" lang="en-US" altLang="zh-CN" sz="2400" b="1" dirty="0">
                <a:solidFill>
                  <a:srgbClr val="FF0000"/>
                </a:solidFill>
                <a:latin typeface="Times New Roman" pitchFamily="18" charset="0"/>
                <a:ea typeface="楷体_GB2312" pitchFamily="49" charset="-122"/>
              </a:rPr>
              <a:t>,</a:t>
            </a:r>
            <a:r>
              <a:rPr kumimoji="1" lang="zh-CN" altLang="en-US" sz="2400" b="1" dirty="0">
                <a:solidFill>
                  <a:srgbClr val="FF0000"/>
                </a:solidFill>
                <a:latin typeface="Times New Roman" pitchFamily="18" charset="0"/>
                <a:ea typeface="楷体_GB2312" pitchFamily="49" charset="-122"/>
              </a:rPr>
              <a:t> 用无序对</a:t>
            </a:r>
            <a:r>
              <a:rPr kumimoji="1" lang="en-US" altLang="zh-CN" sz="2400" b="1" dirty="0">
                <a:solidFill>
                  <a:srgbClr val="FF0000"/>
                </a:solidFill>
                <a:latin typeface="Times New Roman" pitchFamily="18" charset="0"/>
                <a:ea typeface="楷体_GB2312" pitchFamily="49" charset="-122"/>
              </a:rPr>
              <a:t>(v,</a:t>
            </a:r>
            <a:r>
              <a:rPr kumimoji="1" lang="zh-CN" altLang="en-US" sz="2400" b="1" dirty="0">
                <a:solidFill>
                  <a:srgbClr val="FF0000"/>
                </a:solidFill>
                <a:latin typeface="Times New Roman" pitchFamily="18" charset="0"/>
                <a:ea typeface="楷体_GB2312" pitchFamily="49" charset="-122"/>
              </a:rPr>
              <a:t> </a:t>
            </a:r>
            <a:r>
              <a:rPr kumimoji="1" lang="en-US" altLang="zh-CN" sz="2400" b="1" dirty="0">
                <a:solidFill>
                  <a:srgbClr val="FF0000"/>
                </a:solidFill>
                <a:latin typeface="Times New Roman" pitchFamily="18" charset="0"/>
                <a:ea typeface="楷体_GB2312" pitchFamily="49" charset="-122"/>
              </a:rPr>
              <a:t>w)</a:t>
            </a:r>
            <a:r>
              <a:rPr kumimoji="1" lang="zh-CN" altLang="en-US" sz="2400" b="1" dirty="0">
                <a:solidFill>
                  <a:srgbClr val="FF0000"/>
                </a:solidFill>
                <a:latin typeface="Times New Roman" pitchFamily="18" charset="0"/>
                <a:ea typeface="楷体_GB2312" pitchFamily="49" charset="-122"/>
              </a:rPr>
              <a:t>表示</a:t>
            </a:r>
            <a:r>
              <a:rPr kumimoji="1" lang="zh-CN" altLang="en-US" sz="2400" b="1" dirty="0">
                <a:solidFill>
                  <a:srgbClr val="000000"/>
                </a:solidFill>
                <a:latin typeface="Times New Roman" pitchFamily="18" charset="0"/>
                <a:ea typeface="楷体_GB2312" pitchFamily="49" charset="-122"/>
              </a:rPr>
              <a:t>。</a:t>
            </a:r>
            <a:endParaRPr kumimoji="1" lang="en-US" altLang="zh-CN" sz="2400" b="1" dirty="0">
              <a:solidFill>
                <a:srgbClr val="000000"/>
              </a:solidFill>
              <a:latin typeface="Times New Roman" pitchFamily="18" charset="0"/>
              <a:ea typeface="楷体_GB2312" pitchFamily="49" charset="-122"/>
            </a:endParaRPr>
          </a:p>
          <a:p>
            <a:pPr fontAlgn="base">
              <a:lnSpc>
                <a:spcPct val="120000"/>
              </a:lnSpc>
              <a:spcBef>
                <a:spcPct val="0"/>
              </a:spcBef>
              <a:spcAft>
                <a:spcPct val="0"/>
              </a:spcAft>
            </a:pPr>
            <a:r>
              <a:rPr kumimoji="1" lang="zh-CN" altLang="en-US" sz="2400" b="1" dirty="0">
                <a:solidFill>
                  <a:srgbClr val="000000"/>
                </a:solidFill>
                <a:latin typeface="Times New Roman" pitchFamily="18" charset="0"/>
                <a:ea typeface="楷体_GB2312" pitchFamily="49" charset="-122"/>
              </a:rPr>
              <a:t>由顶点集和边集构成的图称作</a:t>
            </a:r>
            <a:r>
              <a:rPr kumimoji="1" lang="zh-CN" altLang="en-US" sz="2400" b="1" dirty="0">
                <a:solidFill>
                  <a:srgbClr val="FF0000"/>
                </a:solidFill>
                <a:latin typeface="Times New Roman" pitchFamily="18" charset="0"/>
                <a:ea typeface="楷体_GB2312" pitchFamily="49" charset="-122"/>
              </a:rPr>
              <a:t>无向图</a:t>
            </a:r>
            <a:r>
              <a:rPr kumimoji="1" lang="zh-CN" altLang="en-US" sz="2400" b="1" dirty="0">
                <a:solidFill>
                  <a:srgbClr val="000000"/>
                </a:solidFill>
                <a:latin typeface="Times New Roman" pitchFamily="18" charset="0"/>
                <a:ea typeface="楷体_GB2312" pitchFamily="49" charset="-122"/>
              </a:rPr>
              <a:t>。</a:t>
            </a:r>
            <a:endParaRPr kumimoji="1" lang="en-US" altLang="zh-CN" sz="2400" b="1" dirty="0">
              <a:solidFill>
                <a:srgbClr val="000000"/>
              </a:solidFill>
              <a:latin typeface="Times New Roman" pitchFamily="18" charset="0"/>
              <a:ea typeface="楷体_GB2312" pitchFamily="49" charset="-122"/>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102034"/>
            <a:ext cx="27622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130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440B45D2-2413-4AE5-88A8-73827E19F596}"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2"/>
          <p:cNvSpPr>
            <a:spLocks noChangeArrowheads="1"/>
          </p:cNvSpPr>
          <p:nvPr/>
        </p:nvSpPr>
        <p:spPr bwMode="auto">
          <a:xfrm>
            <a:off x="2855912" y="1971675"/>
            <a:ext cx="457200" cy="457200"/>
          </a:xfrm>
          <a:prstGeom prst="ellipse">
            <a:avLst/>
          </a:prstGeom>
          <a:solidFill>
            <a:srgbClr val="CCFFCC">
              <a:alpha val="50195"/>
            </a:srgbClr>
          </a:solidFill>
          <a:ln w="12700" cap="sq">
            <a:solidFill>
              <a:srgbClr val="04617B"/>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itchFamily="18" charset="0"/>
              </a:rPr>
              <a:t>B</a:t>
            </a:r>
            <a:endParaRPr kumimoji="1" lang="en-US" altLang="zh-CN" sz="2400" b="0" i="0" u="none" strike="noStrike" kern="0" cap="none" spc="0" normalizeH="0" baseline="0" noProof="0">
              <a:ln>
                <a:noFill/>
              </a:ln>
              <a:solidFill>
                <a:srgbClr val="000000"/>
              </a:solidFill>
              <a:effectLst/>
              <a:uLnTx/>
              <a:uFillTx/>
              <a:latin typeface="Times New Roman" pitchFamily="18" charset="0"/>
            </a:endParaRPr>
          </a:p>
        </p:txBody>
      </p:sp>
      <p:sp>
        <p:nvSpPr>
          <p:cNvPr id="14" name="Oval 3"/>
          <p:cNvSpPr>
            <a:spLocks noChangeArrowheads="1"/>
          </p:cNvSpPr>
          <p:nvPr/>
        </p:nvSpPr>
        <p:spPr bwMode="auto">
          <a:xfrm>
            <a:off x="4151312" y="2505075"/>
            <a:ext cx="457200" cy="457200"/>
          </a:xfrm>
          <a:prstGeom prst="ellipse">
            <a:avLst/>
          </a:prstGeom>
          <a:solidFill>
            <a:srgbClr val="CCFFCC">
              <a:alpha val="50195"/>
            </a:srgbClr>
          </a:solidFill>
          <a:ln w="12700" cap="sq">
            <a:solidFill>
              <a:srgbClr val="04617B"/>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itchFamily="18" charset="0"/>
              </a:rPr>
              <a:t>D</a:t>
            </a:r>
            <a:endParaRPr kumimoji="1" lang="en-US" altLang="zh-CN" sz="2400" b="0" i="0" u="none" strike="noStrike" kern="0" cap="none" spc="0" normalizeH="0" baseline="0" noProof="0">
              <a:ln>
                <a:noFill/>
              </a:ln>
              <a:solidFill>
                <a:srgbClr val="000000"/>
              </a:solidFill>
              <a:effectLst/>
              <a:uLnTx/>
              <a:uFillTx/>
              <a:latin typeface="Times New Roman" pitchFamily="18" charset="0"/>
            </a:endParaRPr>
          </a:p>
        </p:txBody>
      </p:sp>
      <p:sp>
        <p:nvSpPr>
          <p:cNvPr id="15" name="Oval 4"/>
          <p:cNvSpPr>
            <a:spLocks noChangeArrowheads="1"/>
          </p:cNvSpPr>
          <p:nvPr/>
        </p:nvSpPr>
        <p:spPr bwMode="auto">
          <a:xfrm>
            <a:off x="1560512" y="2505075"/>
            <a:ext cx="457200" cy="457200"/>
          </a:xfrm>
          <a:prstGeom prst="ellipse">
            <a:avLst/>
          </a:prstGeom>
          <a:solidFill>
            <a:srgbClr val="CCFFCC">
              <a:alpha val="50195"/>
            </a:srgbClr>
          </a:solidFill>
          <a:ln w="12700" cap="sq">
            <a:solidFill>
              <a:srgbClr val="04617B"/>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itchFamily="18" charset="0"/>
              </a:rPr>
              <a:t>A</a:t>
            </a:r>
          </a:p>
        </p:txBody>
      </p:sp>
      <p:sp>
        <p:nvSpPr>
          <p:cNvPr id="16" name="Oval 5"/>
          <p:cNvSpPr>
            <a:spLocks noChangeArrowheads="1"/>
          </p:cNvSpPr>
          <p:nvPr/>
        </p:nvSpPr>
        <p:spPr bwMode="auto">
          <a:xfrm>
            <a:off x="2855912" y="3038475"/>
            <a:ext cx="457200" cy="457200"/>
          </a:xfrm>
          <a:prstGeom prst="ellipse">
            <a:avLst/>
          </a:prstGeom>
          <a:solidFill>
            <a:srgbClr val="CCFFCC">
              <a:alpha val="50195"/>
            </a:srgbClr>
          </a:solidFill>
          <a:ln w="12700" cap="sq">
            <a:solidFill>
              <a:srgbClr val="04617B"/>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99"/>
                </a:solidFill>
                <a:effectLst/>
                <a:uLnTx/>
                <a:uFillTx/>
                <a:latin typeface="Times New Roman" pitchFamily="18" charset="0"/>
              </a:rPr>
              <a:t>C</a:t>
            </a:r>
            <a:endParaRPr kumimoji="1" lang="en-US" altLang="zh-CN" sz="2400" b="0" i="0" u="none" strike="noStrike" kern="0" cap="none" spc="0" normalizeH="0" baseline="0" noProof="0">
              <a:ln>
                <a:noFill/>
              </a:ln>
              <a:solidFill>
                <a:srgbClr val="000000"/>
              </a:solidFill>
              <a:effectLst/>
              <a:uLnTx/>
              <a:uFillTx/>
              <a:latin typeface="Times New Roman" pitchFamily="18" charset="0"/>
            </a:endParaRPr>
          </a:p>
        </p:txBody>
      </p:sp>
      <p:sp>
        <p:nvSpPr>
          <p:cNvPr id="17" name="Line 6"/>
          <p:cNvSpPr>
            <a:spLocks noChangeShapeType="1"/>
          </p:cNvSpPr>
          <p:nvPr/>
        </p:nvSpPr>
        <p:spPr bwMode="auto">
          <a:xfrm flipV="1">
            <a:off x="2017712" y="2276475"/>
            <a:ext cx="838200" cy="304800"/>
          </a:xfrm>
          <a:prstGeom prst="line">
            <a:avLst/>
          </a:prstGeom>
          <a:noFill/>
          <a:ln w="28575" cap="sq">
            <a:solidFill>
              <a:srgbClr val="04617B"/>
            </a:solidFill>
            <a:round/>
            <a:headEnd type="none" w="sm" len="sm"/>
            <a:tailEnd type="stealth" w="med" len="lg"/>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7"/>
          <p:cNvSpPr>
            <a:spLocks noChangeShapeType="1"/>
          </p:cNvSpPr>
          <p:nvPr/>
        </p:nvSpPr>
        <p:spPr bwMode="auto">
          <a:xfrm>
            <a:off x="1941512" y="2886075"/>
            <a:ext cx="914400" cy="381000"/>
          </a:xfrm>
          <a:prstGeom prst="line">
            <a:avLst/>
          </a:prstGeom>
          <a:noFill/>
          <a:ln w="28575" cap="sq">
            <a:solidFill>
              <a:srgbClr val="04617B"/>
            </a:solidFill>
            <a:round/>
            <a:headEnd type="none" w="sm" len="sm"/>
            <a:tailEnd type="stealth" w="med" len="lg"/>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8"/>
          <p:cNvSpPr>
            <a:spLocks noChangeShapeType="1"/>
          </p:cNvSpPr>
          <p:nvPr/>
        </p:nvSpPr>
        <p:spPr bwMode="auto">
          <a:xfrm flipV="1">
            <a:off x="3313112" y="2886075"/>
            <a:ext cx="914400" cy="381000"/>
          </a:xfrm>
          <a:prstGeom prst="line">
            <a:avLst/>
          </a:prstGeom>
          <a:noFill/>
          <a:ln w="28575" cap="sq">
            <a:solidFill>
              <a:srgbClr val="04617B"/>
            </a:solidFill>
            <a:round/>
            <a:headEnd type="none" w="sm" len="sm"/>
            <a:tailEnd type="stealth" w="med" len="lg"/>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Line 9"/>
          <p:cNvSpPr>
            <a:spLocks noChangeShapeType="1"/>
          </p:cNvSpPr>
          <p:nvPr/>
        </p:nvSpPr>
        <p:spPr bwMode="auto">
          <a:xfrm flipH="1" flipV="1">
            <a:off x="3313112" y="2200275"/>
            <a:ext cx="914400" cy="457200"/>
          </a:xfrm>
          <a:prstGeom prst="line">
            <a:avLst/>
          </a:prstGeom>
          <a:noFill/>
          <a:ln w="28575" cap="sq">
            <a:solidFill>
              <a:srgbClr val="04617B"/>
            </a:solidFill>
            <a:round/>
            <a:headEnd type="none" w="sm" len="sm"/>
            <a:tailEnd type="stealth" w="med" len="lg"/>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10"/>
          <p:cNvSpPr>
            <a:spLocks noChangeShapeType="1"/>
          </p:cNvSpPr>
          <p:nvPr/>
        </p:nvSpPr>
        <p:spPr bwMode="auto">
          <a:xfrm>
            <a:off x="3084512" y="2428875"/>
            <a:ext cx="0" cy="609600"/>
          </a:xfrm>
          <a:prstGeom prst="line">
            <a:avLst/>
          </a:prstGeom>
          <a:noFill/>
          <a:ln w="28575" cap="sq">
            <a:solidFill>
              <a:srgbClr val="04617B"/>
            </a:solidFill>
            <a:round/>
            <a:headEnd type="none" w="sm" len="sm"/>
            <a:tailEnd type="stealth" w="med" len="lg"/>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Text Box 12"/>
          <p:cNvSpPr txBox="1">
            <a:spLocks noChangeArrowheads="1"/>
          </p:cNvSpPr>
          <p:nvPr/>
        </p:nvSpPr>
        <p:spPr bwMode="auto">
          <a:xfrm>
            <a:off x="798512" y="3876675"/>
            <a:ext cx="6788150" cy="70167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4000" dirty="0">
                <a:solidFill>
                  <a:srgbClr val="000099"/>
                </a:solidFill>
                <a:latin typeface="Times New Roman" pitchFamily="18" charset="0"/>
                <a:ea typeface="楷体_GB2312" pitchFamily="49" charset="-122"/>
              </a:rPr>
              <a:t>不能求得它的拓扑有序序列。</a:t>
            </a:r>
            <a:endParaRPr kumimoji="1" lang="zh-CN" altLang="en-US" sz="2400" dirty="0">
              <a:solidFill>
                <a:srgbClr val="000000"/>
              </a:solidFill>
              <a:latin typeface="Times New Roman" pitchFamily="18" charset="0"/>
            </a:endParaRPr>
          </a:p>
        </p:txBody>
      </p:sp>
      <p:sp>
        <p:nvSpPr>
          <p:cNvPr id="23" name="Text Box 13"/>
          <p:cNvSpPr txBox="1">
            <a:spLocks noChangeArrowheads="1"/>
          </p:cNvSpPr>
          <p:nvPr/>
        </p:nvSpPr>
        <p:spPr bwMode="auto">
          <a:xfrm>
            <a:off x="646112" y="4943475"/>
            <a:ext cx="7431088" cy="701675"/>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4000">
                <a:solidFill>
                  <a:srgbClr val="CC0000"/>
                </a:solidFill>
                <a:latin typeface="Times New Roman" pitchFamily="18" charset="0"/>
                <a:ea typeface="隶书" pitchFamily="49" charset="-122"/>
              </a:rPr>
              <a:t>因为图中存在一个回路</a:t>
            </a:r>
            <a:r>
              <a:rPr kumimoji="1" lang="zh-CN" altLang="en-US" sz="4000">
                <a:solidFill>
                  <a:srgbClr val="CC0000"/>
                </a:solidFill>
                <a:latin typeface="Times New Roman" pitchFamily="18" charset="0"/>
              </a:rPr>
              <a:t> </a:t>
            </a:r>
            <a:r>
              <a:rPr kumimoji="1" lang="en-US" altLang="zh-CN" sz="4000">
                <a:solidFill>
                  <a:srgbClr val="CC0000"/>
                </a:solidFill>
                <a:latin typeface="Times New Roman" pitchFamily="18" charset="0"/>
              </a:rPr>
              <a:t>{B, C, D}</a:t>
            </a:r>
            <a:endParaRPr kumimoji="1" lang="en-US" altLang="zh-CN" sz="2400">
              <a:solidFill>
                <a:srgbClr val="000000"/>
              </a:solidFill>
              <a:latin typeface="Times New Roman" pitchFamily="18" charset="0"/>
            </a:endParaRPr>
          </a:p>
        </p:txBody>
      </p:sp>
      <p:sp>
        <p:nvSpPr>
          <p:cNvPr id="24" name="Text Box 2"/>
          <p:cNvSpPr txBox="1">
            <a:spLocks noChangeArrowheads="1"/>
          </p:cNvSpPr>
          <p:nvPr/>
        </p:nvSpPr>
        <p:spPr bwMode="auto">
          <a:xfrm>
            <a:off x="322262" y="1219200"/>
            <a:ext cx="4903788" cy="584200"/>
          </a:xfrm>
          <a:prstGeom prst="rect">
            <a:avLst/>
          </a:prstGeom>
          <a:noFill/>
          <a:ln w="12700" cap="sq">
            <a:noFill/>
            <a:miter lim="800000"/>
            <a:headEnd type="none" w="sm" len="sm"/>
            <a:tailEnd type="none" w="sm" len="sm"/>
          </a:ln>
        </p:spPr>
        <p:txBody>
          <a:bodyPr wrap="none">
            <a:spAutoFit/>
          </a:bodyPr>
          <a:lstStyle/>
          <a:p>
            <a:pPr fontAlgn="base">
              <a:spcBef>
                <a:spcPct val="0"/>
              </a:spcBef>
              <a:spcAft>
                <a:spcPct val="0"/>
              </a:spcAft>
            </a:pPr>
            <a:r>
              <a:rPr kumimoji="1" lang="zh-CN" altLang="en-US" sz="3200">
                <a:solidFill>
                  <a:srgbClr val="000099"/>
                </a:solidFill>
                <a:latin typeface="Times New Roman" pitchFamily="18" charset="0"/>
                <a:ea typeface="楷体_GB2312" pitchFamily="49" charset="-122"/>
              </a:rPr>
              <a:t>例</a:t>
            </a:r>
            <a:r>
              <a:rPr kumimoji="1" lang="en-US" altLang="zh-CN" sz="3200">
                <a:solidFill>
                  <a:srgbClr val="000099"/>
                </a:solidFill>
                <a:latin typeface="Times New Roman" pitchFamily="18" charset="0"/>
                <a:ea typeface="楷体_GB2312" pitchFamily="49" charset="-122"/>
              </a:rPr>
              <a:t>2</a:t>
            </a:r>
            <a:r>
              <a:rPr kumimoji="1" lang="zh-CN" altLang="en-US" sz="3200">
                <a:solidFill>
                  <a:srgbClr val="000099"/>
                </a:solidFill>
                <a:latin typeface="Times New Roman" pitchFamily="18" charset="0"/>
                <a:ea typeface="楷体_GB2312" pitchFamily="49" charset="-122"/>
              </a:rPr>
              <a:t>：求有向图的拓扑序列</a:t>
            </a:r>
            <a:endParaRPr kumimoji="1" lang="zh-CN" altLang="en-US" sz="3200">
              <a:solidFill>
                <a:srgbClr val="000000"/>
              </a:solidFill>
              <a:latin typeface="Times New Roman" pitchFamily="18" charset="0"/>
            </a:endParaRPr>
          </a:p>
        </p:txBody>
      </p:sp>
      <p:sp>
        <p:nvSpPr>
          <p:cNvPr id="25" name="TextBox 24">
            <a:extLst>
              <a:ext uri="{FF2B5EF4-FFF2-40B4-BE49-F238E27FC236}">
                <a16:creationId xmlns:a16="http://schemas.microsoft.com/office/drawing/2014/main" id="{F5D12956-0F6D-9A47-AA52-9323B4CF7205}"/>
              </a:ext>
            </a:extLst>
          </p:cNvPr>
          <p:cNvSpPr txBox="1"/>
          <p:nvPr/>
        </p:nvSpPr>
        <p:spPr>
          <a:xfrm>
            <a:off x="2017712" y="5667215"/>
            <a:ext cx="1303922" cy="400110"/>
          </a:xfrm>
          <a:prstGeom prst="rect">
            <a:avLst/>
          </a:prstGeom>
          <a:solidFill>
            <a:schemeClr val="bg1"/>
          </a:solidFill>
          <a:ln w="19050">
            <a:solidFill>
              <a:srgbClr val="00B050"/>
            </a:solidFill>
          </a:ln>
        </p:spPr>
        <p:txBody>
          <a:bodyPr wrap="square" rtlCol="0">
            <a:spAutoFit/>
          </a:bodyPr>
          <a:lstStyle/>
          <a:p>
            <a:pPr algn="just"/>
            <a:r>
              <a:rPr lang="zh-CN" altLang="en-US" sz="2000" b="1" dirty="0">
                <a:solidFill>
                  <a:srgbClr val="FF0000"/>
                </a:solidFill>
              </a:rPr>
              <a:t>不是</a:t>
            </a:r>
            <a:r>
              <a:rPr lang="en-US" altLang="zh-CN" sz="2000" b="1" dirty="0">
                <a:solidFill>
                  <a:srgbClr val="FF0000"/>
                </a:solidFill>
              </a:rPr>
              <a:t>DAG</a:t>
            </a:r>
          </a:p>
        </p:txBody>
      </p:sp>
    </p:spTree>
    <p:extLst>
      <p:ext uri="{BB962C8B-B14F-4D97-AF65-F5344CB8AC3E}">
        <p14:creationId xmlns:p14="http://schemas.microsoft.com/office/powerpoint/2010/main" val="174663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91</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7B700941-155D-49D5-85B0-48E8845A1255}"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6"/>
          <p:cNvSpPr>
            <a:spLocks/>
          </p:cNvSpPr>
          <p:nvPr/>
        </p:nvSpPr>
        <p:spPr bwMode="auto">
          <a:xfrm>
            <a:off x="971550" y="2133600"/>
            <a:ext cx="7672388" cy="1500187"/>
          </a:xfrm>
          <a:prstGeom prst="rect">
            <a:avLst/>
          </a:prstGeom>
          <a:noFill/>
          <a:ln w="9525" algn="ctr">
            <a:solidFill>
              <a:srgbClr val="009DD9"/>
            </a:solidFill>
            <a:miter lim="800000"/>
            <a:headEnd/>
            <a:tailEnd/>
          </a:ln>
        </p:spPr>
        <p:txBody>
          <a:bodyPr/>
          <a:lstStyle/>
          <a:p>
            <a:pPr marL="273050" marR="0" lvl="0" indent="-273050" algn="just" defTabSz="914400" eaLnBrk="1" fontAlgn="base" latinLnBrk="0" hangingPunct="1">
              <a:lnSpc>
                <a:spcPct val="150000"/>
              </a:lnSpc>
              <a:spcBef>
                <a:spcPct val="20000"/>
              </a:spcBef>
              <a:spcAft>
                <a:spcPct val="0"/>
              </a:spcAft>
              <a:buClr>
                <a:srgbClr val="0707F9"/>
              </a:buClr>
              <a:buSzPct val="95000"/>
              <a:buFontTx/>
              <a:buNone/>
              <a:tabLst/>
              <a:defRPr/>
            </a:pPr>
            <a:r>
              <a:rPr kumimoji="0" lang="zh-CN" altLang="en-US" sz="2800" b="1" i="0" u="none" strike="noStrike" kern="0" cap="none" spc="0" normalizeH="0" baseline="0" noProof="0" dirty="0">
                <a:ln>
                  <a:noFill/>
                </a:ln>
                <a:solidFill>
                  <a:srgbClr val="0000FF"/>
                </a:solidFill>
                <a:effectLst/>
                <a:uLnTx/>
                <a:uFillTx/>
                <a:latin typeface="Times New Roman" pitchFamily="18" charset="0"/>
              </a:rPr>
              <a:t>计算机专业课程次序的安排就是一个简单的工程，每一门课程的学习都是整个工程的活动。</a:t>
            </a:r>
          </a:p>
        </p:txBody>
      </p:sp>
      <p:sp>
        <p:nvSpPr>
          <p:cNvPr id="14" name="Text Box 8"/>
          <p:cNvSpPr txBox="1">
            <a:spLocks noChangeArrowheads="1"/>
          </p:cNvSpPr>
          <p:nvPr/>
        </p:nvSpPr>
        <p:spPr bwMode="auto">
          <a:xfrm>
            <a:off x="395288" y="1320782"/>
            <a:ext cx="7329487"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拓扑排序事例分析</a:t>
            </a:r>
          </a:p>
        </p:txBody>
      </p:sp>
      <p:sp>
        <p:nvSpPr>
          <p:cNvPr id="15" name="流程图: 资料带 14"/>
          <p:cNvSpPr/>
          <p:nvPr/>
        </p:nvSpPr>
        <p:spPr bwMode="auto">
          <a:xfrm>
            <a:off x="2000232" y="3810000"/>
            <a:ext cx="5214974" cy="2571768"/>
          </a:xfrm>
          <a:prstGeom prst="flowChartPunchedTape">
            <a:avLst/>
          </a:prstGeom>
          <a:solidFill>
            <a:srgbClr val="DBF5F9"/>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marL="273050" marR="0" lvl="0" indent="-273050" algn="ctr" defTabSz="914400" eaLnBrk="1" fontAlgn="base" latinLnBrk="0" hangingPunct="1">
              <a:lnSpc>
                <a:spcPct val="150000"/>
              </a:lnSpc>
              <a:spcBef>
                <a:spcPct val="20000"/>
              </a:spcBef>
              <a:spcAft>
                <a:spcPct val="0"/>
              </a:spcAft>
              <a:buClr>
                <a:srgbClr val="0707F9"/>
              </a:buClr>
              <a:buSzPct val="95000"/>
              <a:buFont typeface="Wingdings" pitchFamily="2" charset="2"/>
              <a:buChar char="Ø"/>
              <a:tabLst/>
              <a:defRPr/>
            </a:pPr>
            <a:endParaRPr kumimoji="0" lang="en-US" altLang="zh-CN" sz="2800" b="1" i="0" u="none" strike="noStrike" kern="0" cap="none" spc="0" normalizeH="0" baseline="0" noProof="0" dirty="0">
              <a:ln>
                <a:noFill/>
              </a:ln>
              <a:solidFill>
                <a:srgbClr val="0000FF"/>
              </a:solidFill>
              <a:effectLst/>
              <a:uLnTx/>
              <a:uFillTx/>
              <a:latin typeface="Constantia"/>
              <a:ea typeface="宋体"/>
              <a:cs typeface="+mn-cs"/>
            </a:endParaRPr>
          </a:p>
          <a:p>
            <a:pPr marL="273050" marR="0" lvl="0" indent="-273050" algn="ctr" defTabSz="914400" eaLnBrk="1" fontAlgn="base" latinLnBrk="0" hangingPunct="1">
              <a:lnSpc>
                <a:spcPct val="150000"/>
              </a:lnSpc>
              <a:spcBef>
                <a:spcPct val="20000"/>
              </a:spcBef>
              <a:spcAft>
                <a:spcPct val="0"/>
              </a:spcAft>
              <a:buClr>
                <a:srgbClr val="0707F9"/>
              </a:buClr>
              <a:buSzPct val="95000"/>
              <a:buFontTx/>
              <a:buNone/>
              <a:tabLst/>
              <a:defRPr/>
            </a:pPr>
            <a:r>
              <a:rPr kumimoji="0" lang="zh-CN" altLang="en-US" sz="2800" b="1" i="0" u="none" strike="noStrike" kern="0" cap="none" spc="0" normalizeH="0" baseline="0" noProof="0" dirty="0">
                <a:ln>
                  <a:noFill/>
                </a:ln>
                <a:solidFill>
                  <a:srgbClr val="0000FF"/>
                </a:solidFill>
                <a:effectLst/>
                <a:uLnTx/>
                <a:uFillTx/>
                <a:latin typeface="Constantia"/>
                <a:ea typeface="宋体"/>
                <a:cs typeface="+mn-cs"/>
              </a:rPr>
              <a:t>如何安排课程学习的</a:t>
            </a:r>
            <a:r>
              <a:rPr kumimoji="0" lang="zh-CN" altLang="en-US" sz="2800" b="1" i="0" u="none" strike="noStrike" kern="0" cap="none" spc="0" normalizeH="0" baseline="0" noProof="0" dirty="0">
                <a:ln>
                  <a:noFill/>
                </a:ln>
                <a:solidFill>
                  <a:srgbClr val="FF0000"/>
                </a:solidFill>
                <a:effectLst/>
                <a:uLnTx/>
                <a:uFillTx/>
                <a:latin typeface="Constantia"/>
                <a:ea typeface="宋体"/>
                <a:cs typeface="+mn-cs"/>
              </a:rPr>
              <a:t>先后次序</a:t>
            </a:r>
            <a:endParaRPr kumimoji="0" lang="en-US" altLang="zh-CN" sz="2800" b="1" i="0" u="none" strike="noStrike" kern="0" cap="none" spc="0" normalizeH="0" baseline="0" noProof="0" dirty="0">
              <a:ln>
                <a:noFill/>
              </a:ln>
              <a:solidFill>
                <a:srgbClr val="FF0000"/>
              </a:solidFill>
              <a:effectLst/>
              <a:uLnTx/>
              <a:uFillTx/>
              <a:latin typeface="Constantia"/>
              <a:ea typeface="宋体"/>
              <a:cs typeface="+mn-cs"/>
            </a:endParaRPr>
          </a:p>
          <a:p>
            <a:pPr marL="273050" marR="0" lvl="0" indent="-273050" algn="ctr" defTabSz="914400" eaLnBrk="1" fontAlgn="base" latinLnBrk="0" hangingPunct="1">
              <a:lnSpc>
                <a:spcPct val="150000"/>
              </a:lnSpc>
              <a:spcBef>
                <a:spcPct val="20000"/>
              </a:spcBef>
              <a:spcAft>
                <a:spcPct val="0"/>
              </a:spcAft>
              <a:buClr>
                <a:srgbClr val="0707F9"/>
              </a:buClr>
              <a:buSzPct val="95000"/>
              <a:buFontTx/>
              <a:buNone/>
              <a:tabLst/>
              <a:defRPr/>
            </a:pPr>
            <a:r>
              <a:rPr kumimoji="0" lang="zh-CN" altLang="en-US" sz="2800" b="1" i="0" u="none" strike="noStrike" kern="0" cap="none" spc="0" normalizeH="0" baseline="0" noProof="0" dirty="0">
                <a:ln>
                  <a:noFill/>
                </a:ln>
                <a:solidFill>
                  <a:srgbClr val="0000FF"/>
                </a:solidFill>
                <a:effectLst/>
                <a:uLnTx/>
                <a:uFillTx/>
                <a:latin typeface="Constantia"/>
                <a:ea typeface="宋体"/>
                <a:cs typeface="+mn-cs"/>
              </a:rPr>
              <a:t>是一个典型的</a:t>
            </a:r>
            <a:r>
              <a:rPr kumimoji="0" lang="zh-CN" altLang="en-US" sz="2800" b="1" i="0" u="none" strike="noStrike" kern="0" cap="none" spc="0" normalizeH="0" baseline="0" noProof="0" dirty="0">
                <a:ln>
                  <a:noFill/>
                </a:ln>
                <a:solidFill>
                  <a:srgbClr val="FF0000"/>
                </a:solidFill>
                <a:effectLst/>
                <a:uLnTx/>
                <a:uFillTx/>
                <a:latin typeface="Constantia"/>
                <a:ea typeface="宋体"/>
                <a:cs typeface="+mn-cs"/>
              </a:rPr>
              <a:t>拓扑排序</a:t>
            </a:r>
            <a:r>
              <a:rPr kumimoji="0" lang="zh-CN" altLang="en-US" sz="2800" b="1" i="0" u="none" strike="noStrike" kern="0" cap="none" spc="0" normalizeH="0" baseline="0" noProof="0" dirty="0">
                <a:ln>
                  <a:noFill/>
                </a:ln>
                <a:solidFill>
                  <a:srgbClr val="0000FF"/>
                </a:solidFill>
                <a:effectLst/>
                <a:uLnTx/>
                <a:uFillTx/>
                <a:latin typeface="Constantia"/>
                <a:ea typeface="宋体"/>
                <a:cs typeface="+mn-cs"/>
              </a:rPr>
              <a:t>问题。</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dirty="0">
              <a:ln>
                <a:noFill/>
              </a:ln>
              <a:solidFill>
                <a:srgbClr val="6600CC"/>
              </a:solidFill>
              <a:effectLst/>
              <a:uLnTx/>
              <a:uFillTx/>
              <a:latin typeface="Times New Roman" pitchFamily="18" charset="0"/>
              <a:ea typeface="楷体_GB2312" pitchFamily="49" charset="-122"/>
              <a:cs typeface="+mn-cs"/>
            </a:endParaRPr>
          </a:p>
        </p:txBody>
      </p:sp>
    </p:spTree>
    <p:extLst>
      <p:ext uri="{BB962C8B-B14F-4D97-AF65-F5344CB8AC3E}">
        <p14:creationId xmlns:p14="http://schemas.microsoft.com/office/powerpoint/2010/main" val="6943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92</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CE6D9921-5F40-4A3B-B126-D550233703C1}"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066800" y="1905000"/>
            <a:ext cx="6192837" cy="4062651"/>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400" b="1" dirty="0">
                <a:solidFill>
                  <a:srgbClr val="000000"/>
                </a:solidFill>
                <a:latin typeface="Times New Roman" pitchFamily="18" charset="0"/>
              </a:rPr>
              <a:t>编号   课程名称            先修课程  </a:t>
            </a:r>
          </a:p>
          <a:p>
            <a:pPr fontAlgn="base">
              <a:spcBef>
                <a:spcPct val="0"/>
              </a:spcBef>
              <a:spcAft>
                <a:spcPct val="0"/>
              </a:spcAft>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1     </a:t>
            </a:r>
            <a:r>
              <a:rPr kumimoji="1" lang="zh-CN" altLang="en-US" sz="2400" b="1" dirty="0">
                <a:solidFill>
                  <a:srgbClr val="000000"/>
                </a:solidFill>
                <a:latin typeface="Times New Roman" pitchFamily="18" charset="0"/>
              </a:rPr>
              <a:t>计算机原理              </a:t>
            </a:r>
            <a:r>
              <a:rPr kumimoji="1" lang="en-US" altLang="zh-CN" sz="2400" b="1" dirty="0">
                <a:solidFill>
                  <a:srgbClr val="000000"/>
                </a:solidFill>
                <a:latin typeface="Times New Roman" pitchFamily="18" charset="0"/>
              </a:rPr>
              <a:t>8</a:t>
            </a:r>
          </a:p>
          <a:p>
            <a:pPr fontAlgn="base">
              <a:spcBef>
                <a:spcPct val="0"/>
              </a:spcBef>
              <a:spcAft>
                <a:spcPct val="0"/>
              </a:spcAft>
            </a:pPr>
            <a:r>
              <a:rPr kumimoji="1" lang="en-US" altLang="zh-CN" sz="2400" b="1" dirty="0">
                <a:solidFill>
                  <a:srgbClr val="000000"/>
                </a:solidFill>
                <a:latin typeface="Times New Roman" pitchFamily="18" charset="0"/>
              </a:rPr>
              <a:t>   2      </a:t>
            </a:r>
            <a:r>
              <a:rPr kumimoji="1" lang="zh-CN" altLang="en-US" sz="2400" b="1" dirty="0">
                <a:solidFill>
                  <a:srgbClr val="000000"/>
                </a:solidFill>
                <a:latin typeface="Times New Roman" pitchFamily="18" charset="0"/>
              </a:rPr>
              <a:t>编译原理</a:t>
            </a:r>
            <a:r>
              <a:rPr kumimoji="1" lang="zh-CN" altLang="en-US" sz="2400" dirty="0">
                <a:solidFill>
                  <a:srgbClr val="000000"/>
                </a:solidFill>
                <a:latin typeface="Times New Roman" pitchFamily="18" charset="0"/>
              </a:rPr>
              <a:t> </a:t>
            </a: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4,5</a:t>
            </a:r>
          </a:p>
          <a:p>
            <a:pPr fontAlgn="base">
              <a:spcBef>
                <a:spcPct val="0"/>
              </a:spcBef>
              <a:spcAft>
                <a:spcPct val="0"/>
              </a:spcAft>
            </a:pPr>
            <a:r>
              <a:rPr kumimoji="1" lang="en-US" altLang="zh-CN" sz="2400" b="1" dirty="0">
                <a:solidFill>
                  <a:srgbClr val="000000"/>
                </a:solidFill>
                <a:latin typeface="Times New Roman" pitchFamily="18" charset="0"/>
              </a:rPr>
              <a:t>   3     </a:t>
            </a:r>
            <a:r>
              <a:rPr kumimoji="1" lang="zh-CN" altLang="en-US" sz="2400" b="1" dirty="0">
                <a:solidFill>
                  <a:srgbClr val="000000"/>
                </a:solidFill>
                <a:latin typeface="Times New Roman" pitchFamily="18" charset="0"/>
              </a:rPr>
              <a:t>操作系统                  </a:t>
            </a:r>
            <a:r>
              <a:rPr kumimoji="1" lang="en-US" altLang="zh-CN" sz="2400" b="1" dirty="0">
                <a:solidFill>
                  <a:srgbClr val="000000"/>
                </a:solidFill>
                <a:latin typeface="Times New Roman" pitchFamily="18" charset="0"/>
              </a:rPr>
              <a:t>4,5</a:t>
            </a:r>
          </a:p>
          <a:p>
            <a:pPr fontAlgn="base">
              <a:spcBef>
                <a:spcPct val="0"/>
              </a:spcBef>
              <a:spcAft>
                <a:spcPct val="0"/>
              </a:spcAft>
            </a:pPr>
            <a:r>
              <a:rPr kumimoji="1" lang="en-US" altLang="zh-CN" sz="2400" b="1" dirty="0">
                <a:solidFill>
                  <a:srgbClr val="000000"/>
                </a:solidFill>
                <a:latin typeface="Times New Roman" pitchFamily="18" charset="0"/>
              </a:rPr>
              <a:t>   4     </a:t>
            </a:r>
            <a:r>
              <a:rPr kumimoji="1" lang="zh-CN" altLang="en-US" sz="2400" b="1" dirty="0">
                <a:solidFill>
                  <a:srgbClr val="000000"/>
                </a:solidFill>
                <a:latin typeface="Times New Roman" pitchFamily="18" charset="0"/>
              </a:rPr>
              <a:t>程序设计                  无</a:t>
            </a:r>
          </a:p>
          <a:p>
            <a:pPr fontAlgn="base">
              <a:spcBef>
                <a:spcPct val="0"/>
              </a:spcBef>
              <a:spcAft>
                <a:spcPct val="0"/>
              </a:spcAft>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5     </a:t>
            </a:r>
            <a:r>
              <a:rPr kumimoji="1" lang="zh-CN" altLang="en-US" sz="2400" b="1" dirty="0">
                <a:solidFill>
                  <a:srgbClr val="000000"/>
                </a:solidFill>
                <a:latin typeface="Times New Roman" pitchFamily="18" charset="0"/>
              </a:rPr>
              <a:t>数据结构                  </a:t>
            </a:r>
            <a:r>
              <a:rPr kumimoji="1" lang="en-US" altLang="zh-CN" sz="2400" b="1" dirty="0">
                <a:solidFill>
                  <a:srgbClr val="000000"/>
                </a:solidFill>
                <a:latin typeface="Times New Roman" pitchFamily="18" charset="0"/>
              </a:rPr>
              <a:t>4,6</a:t>
            </a:r>
          </a:p>
          <a:p>
            <a:pPr fontAlgn="base">
              <a:spcBef>
                <a:spcPct val="0"/>
              </a:spcBef>
              <a:spcAft>
                <a:spcPct val="0"/>
              </a:spcAft>
            </a:pPr>
            <a:r>
              <a:rPr kumimoji="1" lang="en-US" altLang="zh-CN" sz="2400" b="1" dirty="0">
                <a:solidFill>
                  <a:srgbClr val="000000"/>
                </a:solidFill>
                <a:latin typeface="Times New Roman" pitchFamily="18" charset="0"/>
              </a:rPr>
              <a:t>   6     </a:t>
            </a:r>
            <a:r>
              <a:rPr kumimoji="1" lang="zh-CN" altLang="en-US" sz="2400" b="1" dirty="0">
                <a:solidFill>
                  <a:srgbClr val="000000"/>
                </a:solidFill>
                <a:latin typeface="Times New Roman" pitchFamily="18" charset="0"/>
              </a:rPr>
              <a:t>离散数学                  </a:t>
            </a:r>
            <a:r>
              <a:rPr kumimoji="1" lang="en-US" altLang="zh-CN" sz="2400" b="1" dirty="0">
                <a:solidFill>
                  <a:srgbClr val="000000"/>
                </a:solidFill>
                <a:latin typeface="Times New Roman" pitchFamily="18" charset="0"/>
              </a:rPr>
              <a:t>9</a:t>
            </a:r>
          </a:p>
          <a:p>
            <a:pPr fontAlgn="base">
              <a:spcBef>
                <a:spcPct val="0"/>
              </a:spcBef>
              <a:spcAft>
                <a:spcPct val="0"/>
              </a:spcAft>
            </a:pPr>
            <a:r>
              <a:rPr kumimoji="1" lang="en-US" altLang="zh-CN" sz="2400" b="1" dirty="0">
                <a:solidFill>
                  <a:srgbClr val="000000"/>
                </a:solidFill>
                <a:latin typeface="Times New Roman" pitchFamily="18" charset="0"/>
              </a:rPr>
              <a:t>   7     </a:t>
            </a:r>
            <a:r>
              <a:rPr kumimoji="1" lang="zh-CN" altLang="en-US" sz="2400" b="1" dirty="0">
                <a:solidFill>
                  <a:srgbClr val="000000"/>
                </a:solidFill>
                <a:latin typeface="Times New Roman" pitchFamily="18" charset="0"/>
              </a:rPr>
              <a:t>形式语言                  </a:t>
            </a:r>
            <a:r>
              <a:rPr kumimoji="1" lang="en-US" altLang="zh-CN" sz="2400" b="1" dirty="0">
                <a:solidFill>
                  <a:srgbClr val="000000"/>
                </a:solidFill>
                <a:latin typeface="Times New Roman" pitchFamily="18" charset="0"/>
              </a:rPr>
              <a:t>6</a:t>
            </a:r>
          </a:p>
          <a:p>
            <a:pPr fontAlgn="base">
              <a:spcBef>
                <a:spcPct val="0"/>
              </a:spcBef>
              <a:spcAft>
                <a:spcPct val="0"/>
              </a:spcAft>
            </a:pPr>
            <a:r>
              <a:rPr kumimoji="1" lang="en-US" altLang="zh-CN" sz="2400" b="1" dirty="0">
                <a:solidFill>
                  <a:srgbClr val="000000"/>
                </a:solidFill>
                <a:latin typeface="Times New Roman" pitchFamily="18" charset="0"/>
              </a:rPr>
              <a:t>   8     </a:t>
            </a:r>
            <a:r>
              <a:rPr kumimoji="1" lang="zh-CN" altLang="en-US" sz="2400" b="1" dirty="0">
                <a:solidFill>
                  <a:srgbClr val="000000"/>
                </a:solidFill>
                <a:latin typeface="Times New Roman" pitchFamily="18" charset="0"/>
              </a:rPr>
              <a:t>电路基础                  </a:t>
            </a:r>
            <a:r>
              <a:rPr kumimoji="1" lang="en-US" altLang="zh-CN" sz="2400" b="1" dirty="0">
                <a:solidFill>
                  <a:srgbClr val="000000"/>
                </a:solidFill>
                <a:latin typeface="Times New Roman" pitchFamily="18" charset="0"/>
              </a:rPr>
              <a:t>9</a:t>
            </a:r>
          </a:p>
          <a:p>
            <a:pPr fontAlgn="base">
              <a:spcBef>
                <a:spcPct val="0"/>
              </a:spcBef>
              <a:spcAft>
                <a:spcPct val="0"/>
              </a:spcAft>
            </a:pPr>
            <a:r>
              <a:rPr kumimoji="1" lang="en-US" altLang="zh-CN" sz="2400" b="1" dirty="0">
                <a:solidFill>
                  <a:srgbClr val="000000"/>
                </a:solidFill>
                <a:latin typeface="Times New Roman" pitchFamily="18" charset="0"/>
              </a:rPr>
              <a:t>   9     </a:t>
            </a:r>
            <a:r>
              <a:rPr kumimoji="1" lang="zh-CN" altLang="en-US" sz="2400" b="1" dirty="0">
                <a:solidFill>
                  <a:srgbClr val="000000"/>
                </a:solidFill>
                <a:latin typeface="Times New Roman" pitchFamily="18" charset="0"/>
              </a:rPr>
              <a:t>高等数学                 无</a:t>
            </a:r>
          </a:p>
          <a:p>
            <a:pPr fontAlgn="base">
              <a:spcBef>
                <a:spcPct val="0"/>
              </a:spcBef>
              <a:spcAft>
                <a:spcPct val="0"/>
              </a:spcAft>
            </a:pP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rPr>
              <a:t>10   </a:t>
            </a:r>
            <a:r>
              <a:rPr kumimoji="1" lang="zh-CN" altLang="en-US" sz="2400" b="1" dirty="0">
                <a:solidFill>
                  <a:srgbClr val="000000"/>
                </a:solidFill>
                <a:latin typeface="Times New Roman" pitchFamily="18" charset="0"/>
              </a:rPr>
              <a:t>计算机网络              </a:t>
            </a:r>
            <a:r>
              <a:rPr kumimoji="1" lang="en-US" altLang="zh-CN" sz="2400" b="1" dirty="0">
                <a:solidFill>
                  <a:srgbClr val="000000"/>
                </a:solidFill>
                <a:latin typeface="Times New Roman" pitchFamily="18" charset="0"/>
              </a:rPr>
              <a:t>1</a:t>
            </a:r>
          </a:p>
        </p:txBody>
      </p:sp>
      <p:sp>
        <p:nvSpPr>
          <p:cNvPr id="14" name="Text Box 5"/>
          <p:cNvSpPr txBox="1">
            <a:spLocks noChangeArrowheads="1"/>
          </p:cNvSpPr>
          <p:nvPr/>
        </p:nvSpPr>
        <p:spPr bwMode="auto">
          <a:xfrm>
            <a:off x="541338" y="1219200"/>
            <a:ext cx="489585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拓扑排序事例分析</a:t>
            </a:r>
          </a:p>
        </p:txBody>
      </p:sp>
    </p:spTree>
    <p:extLst>
      <p:ext uri="{BB962C8B-B14F-4D97-AF65-F5344CB8AC3E}">
        <p14:creationId xmlns:p14="http://schemas.microsoft.com/office/powerpoint/2010/main" val="3579829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9B4DD712-F2A3-4512-96F3-FCA9CA7B9E4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Line 13"/>
          <p:cNvSpPr>
            <a:spLocks noChangeShapeType="1"/>
          </p:cNvSpPr>
          <p:nvPr/>
        </p:nvSpPr>
        <p:spPr bwMode="auto">
          <a:xfrm flipV="1">
            <a:off x="5795963" y="3676650"/>
            <a:ext cx="431800" cy="64770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4" name="Line 14"/>
          <p:cNvSpPr>
            <a:spLocks noChangeShapeType="1"/>
          </p:cNvSpPr>
          <p:nvPr/>
        </p:nvSpPr>
        <p:spPr bwMode="auto">
          <a:xfrm>
            <a:off x="6804025" y="4397375"/>
            <a:ext cx="647700"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5" name="Line 15"/>
          <p:cNvSpPr>
            <a:spLocks noChangeShapeType="1"/>
          </p:cNvSpPr>
          <p:nvPr/>
        </p:nvSpPr>
        <p:spPr bwMode="auto">
          <a:xfrm flipV="1">
            <a:off x="6372225" y="4468812"/>
            <a:ext cx="1152525" cy="7207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6" name="Line 16"/>
          <p:cNvSpPr>
            <a:spLocks noChangeShapeType="1"/>
          </p:cNvSpPr>
          <p:nvPr/>
        </p:nvSpPr>
        <p:spPr bwMode="auto">
          <a:xfrm flipV="1">
            <a:off x="6732588" y="3605212"/>
            <a:ext cx="792162" cy="64770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7" name="Line 17"/>
          <p:cNvSpPr>
            <a:spLocks noChangeShapeType="1"/>
          </p:cNvSpPr>
          <p:nvPr/>
        </p:nvSpPr>
        <p:spPr bwMode="auto">
          <a:xfrm flipH="1" flipV="1">
            <a:off x="7667625" y="3676650"/>
            <a:ext cx="1588" cy="5032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8" name="Line 18"/>
          <p:cNvSpPr>
            <a:spLocks noChangeShapeType="1"/>
          </p:cNvSpPr>
          <p:nvPr/>
        </p:nvSpPr>
        <p:spPr bwMode="auto">
          <a:xfrm>
            <a:off x="6804025" y="4613275"/>
            <a:ext cx="720725" cy="5032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19" name="Line 19"/>
          <p:cNvSpPr>
            <a:spLocks noChangeShapeType="1"/>
          </p:cNvSpPr>
          <p:nvPr/>
        </p:nvSpPr>
        <p:spPr bwMode="auto">
          <a:xfrm flipH="1">
            <a:off x="7667625" y="4540250"/>
            <a:ext cx="1588" cy="504825"/>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0" name="Line 20"/>
          <p:cNvSpPr>
            <a:spLocks noChangeShapeType="1"/>
          </p:cNvSpPr>
          <p:nvPr/>
        </p:nvSpPr>
        <p:spPr bwMode="auto">
          <a:xfrm>
            <a:off x="6372225" y="5405437"/>
            <a:ext cx="504825" cy="503238"/>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21"/>
          <p:cNvSpPr>
            <a:spLocks noChangeShapeType="1"/>
          </p:cNvSpPr>
          <p:nvPr/>
        </p:nvSpPr>
        <p:spPr bwMode="auto">
          <a:xfrm flipV="1">
            <a:off x="6445250" y="2813050"/>
            <a:ext cx="503238" cy="5032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2" name="Line 22"/>
          <p:cNvSpPr>
            <a:spLocks noChangeShapeType="1"/>
          </p:cNvSpPr>
          <p:nvPr/>
        </p:nvSpPr>
        <p:spPr bwMode="auto">
          <a:xfrm flipV="1">
            <a:off x="7165975" y="2381250"/>
            <a:ext cx="719138" cy="360362"/>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Oval 2"/>
          <p:cNvSpPr>
            <a:spLocks noChangeArrowheads="1"/>
          </p:cNvSpPr>
          <p:nvPr/>
        </p:nvSpPr>
        <p:spPr bwMode="auto">
          <a:xfrm>
            <a:off x="5580063" y="425291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9</a:t>
            </a:r>
          </a:p>
        </p:txBody>
      </p:sp>
      <p:sp>
        <p:nvSpPr>
          <p:cNvPr id="24" name="Oval 3"/>
          <p:cNvSpPr>
            <a:spLocks noChangeArrowheads="1"/>
          </p:cNvSpPr>
          <p:nvPr/>
        </p:nvSpPr>
        <p:spPr bwMode="auto">
          <a:xfrm>
            <a:off x="6516688" y="4252912"/>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4</a:t>
            </a:r>
          </a:p>
        </p:txBody>
      </p:sp>
      <p:sp>
        <p:nvSpPr>
          <p:cNvPr id="25" name="Oval 4"/>
          <p:cNvSpPr>
            <a:spLocks noChangeArrowheads="1"/>
          </p:cNvSpPr>
          <p:nvPr/>
        </p:nvSpPr>
        <p:spPr bwMode="auto">
          <a:xfrm>
            <a:off x="6083300" y="5118100"/>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6</a:t>
            </a:r>
          </a:p>
        </p:txBody>
      </p:sp>
      <p:sp>
        <p:nvSpPr>
          <p:cNvPr id="26" name="Oval 5"/>
          <p:cNvSpPr>
            <a:spLocks noChangeArrowheads="1"/>
          </p:cNvSpPr>
          <p:nvPr/>
        </p:nvSpPr>
        <p:spPr bwMode="auto">
          <a:xfrm>
            <a:off x="7453313" y="4179887"/>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5</a:t>
            </a:r>
          </a:p>
        </p:txBody>
      </p:sp>
      <p:sp>
        <p:nvSpPr>
          <p:cNvPr id="27" name="Oval 6"/>
          <p:cNvSpPr>
            <a:spLocks noChangeArrowheads="1"/>
          </p:cNvSpPr>
          <p:nvPr/>
        </p:nvSpPr>
        <p:spPr bwMode="auto">
          <a:xfrm>
            <a:off x="7451725" y="3316287"/>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2</a:t>
            </a:r>
          </a:p>
        </p:txBody>
      </p:sp>
      <p:sp>
        <p:nvSpPr>
          <p:cNvPr id="28" name="Oval 7"/>
          <p:cNvSpPr>
            <a:spLocks noChangeArrowheads="1"/>
          </p:cNvSpPr>
          <p:nvPr/>
        </p:nvSpPr>
        <p:spPr bwMode="auto">
          <a:xfrm>
            <a:off x="7524750" y="504507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3</a:t>
            </a:r>
          </a:p>
        </p:txBody>
      </p:sp>
      <p:sp>
        <p:nvSpPr>
          <p:cNvPr id="29" name="Oval 8"/>
          <p:cNvSpPr>
            <a:spLocks noChangeArrowheads="1"/>
          </p:cNvSpPr>
          <p:nvPr/>
        </p:nvSpPr>
        <p:spPr bwMode="auto">
          <a:xfrm>
            <a:off x="6156325" y="3316287"/>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8</a:t>
            </a:r>
          </a:p>
        </p:txBody>
      </p:sp>
      <p:sp>
        <p:nvSpPr>
          <p:cNvPr id="30" name="Oval 9"/>
          <p:cNvSpPr>
            <a:spLocks noChangeArrowheads="1"/>
          </p:cNvSpPr>
          <p:nvPr/>
        </p:nvSpPr>
        <p:spPr bwMode="auto">
          <a:xfrm>
            <a:off x="6877050" y="2524125"/>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1</a:t>
            </a:r>
          </a:p>
        </p:txBody>
      </p:sp>
      <p:sp>
        <p:nvSpPr>
          <p:cNvPr id="31" name="Oval 10"/>
          <p:cNvSpPr>
            <a:spLocks noChangeArrowheads="1"/>
          </p:cNvSpPr>
          <p:nvPr/>
        </p:nvSpPr>
        <p:spPr bwMode="auto">
          <a:xfrm>
            <a:off x="6804025" y="5837237"/>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7</a:t>
            </a:r>
          </a:p>
        </p:txBody>
      </p:sp>
      <p:sp>
        <p:nvSpPr>
          <p:cNvPr id="32" name="Oval 11"/>
          <p:cNvSpPr>
            <a:spLocks noChangeArrowheads="1"/>
          </p:cNvSpPr>
          <p:nvPr/>
        </p:nvSpPr>
        <p:spPr bwMode="auto">
          <a:xfrm>
            <a:off x="7812088" y="2092325"/>
            <a:ext cx="431800"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10</a:t>
            </a:r>
          </a:p>
        </p:txBody>
      </p:sp>
      <p:sp>
        <p:nvSpPr>
          <p:cNvPr id="33" name="Line 12"/>
          <p:cNvSpPr>
            <a:spLocks noChangeShapeType="1"/>
          </p:cNvSpPr>
          <p:nvPr/>
        </p:nvSpPr>
        <p:spPr bwMode="auto">
          <a:xfrm>
            <a:off x="5868988" y="4613275"/>
            <a:ext cx="287337" cy="503237"/>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4" name="Text Box 23"/>
          <p:cNvSpPr txBox="1">
            <a:spLocks noChangeArrowheads="1"/>
          </p:cNvSpPr>
          <p:nvPr/>
        </p:nvSpPr>
        <p:spPr bwMode="auto">
          <a:xfrm>
            <a:off x="846770" y="1687512"/>
            <a:ext cx="3455988" cy="4697413"/>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800" b="1" dirty="0">
                <a:solidFill>
                  <a:srgbClr val="0000FF"/>
                </a:solidFill>
                <a:latin typeface="Times New Roman" pitchFamily="18" charset="0"/>
                <a:ea typeface="楷体_GB2312" pitchFamily="49" charset="-122"/>
              </a:rPr>
              <a:t>编号   先修课程编号</a:t>
            </a:r>
            <a:r>
              <a:rPr kumimoji="1" lang="zh-CN" altLang="en-US" sz="2800" b="1" dirty="0">
                <a:solidFill>
                  <a:srgbClr val="0000FF"/>
                </a:solidFill>
                <a:latin typeface="Times New Roman" pitchFamily="18" charset="0"/>
              </a:rPr>
              <a:t> </a:t>
            </a:r>
          </a:p>
          <a:p>
            <a:pPr fontAlgn="base">
              <a:spcBef>
                <a:spcPct val="0"/>
              </a:spcBef>
              <a:spcAft>
                <a:spcPct val="0"/>
              </a:spcAft>
            </a:pPr>
            <a:r>
              <a:rPr kumimoji="1" lang="en-US" altLang="zh-CN" sz="2800" b="1" dirty="0">
                <a:solidFill>
                  <a:srgbClr val="0000FF"/>
                </a:solidFill>
                <a:latin typeface="Times New Roman" pitchFamily="18" charset="0"/>
              </a:rPr>
              <a:t>1          8</a:t>
            </a:r>
          </a:p>
          <a:p>
            <a:pPr fontAlgn="base">
              <a:spcBef>
                <a:spcPct val="0"/>
              </a:spcBef>
              <a:spcAft>
                <a:spcPct val="0"/>
              </a:spcAft>
            </a:pPr>
            <a:r>
              <a:rPr kumimoji="1" lang="en-US" altLang="zh-CN" sz="2800" b="1" dirty="0">
                <a:solidFill>
                  <a:srgbClr val="0000FF"/>
                </a:solidFill>
                <a:latin typeface="Times New Roman" pitchFamily="18" charset="0"/>
              </a:rPr>
              <a:t>2          4,5</a:t>
            </a:r>
          </a:p>
          <a:p>
            <a:pPr fontAlgn="base">
              <a:spcBef>
                <a:spcPct val="0"/>
              </a:spcBef>
              <a:spcAft>
                <a:spcPct val="0"/>
              </a:spcAft>
            </a:pPr>
            <a:r>
              <a:rPr kumimoji="1" lang="en-US" altLang="zh-CN" sz="2800" b="1" dirty="0">
                <a:solidFill>
                  <a:srgbClr val="0000FF"/>
                </a:solidFill>
                <a:latin typeface="Times New Roman" pitchFamily="18" charset="0"/>
              </a:rPr>
              <a:t>3          4,5</a:t>
            </a:r>
          </a:p>
          <a:p>
            <a:pPr fontAlgn="base">
              <a:spcBef>
                <a:spcPct val="0"/>
              </a:spcBef>
              <a:spcAft>
                <a:spcPct val="0"/>
              </a:spcAft>
            </a:pPr>
            <a:r>
              <a:rPr kumimoji="1" lang="en-US" altLang="zh-CN" sz="2800" b="1" dirty="0">
                <a:solidFill>
                  <a:srgbClr val="0000FF"/>
                </a:solidFill>
                <a:latin typeface="Times New Roman" pitchFamily="18" charset="0"/>
              </a:rPr>
              <a:t>4          </a:t>
            </a:r>
            <a:r>
              <a:rPr kumimoji="1" lang="zh-CN" altLang="en-US" sz="2800" b="1" dirty="0">
                <a:solidFill>
                  <a:srgbClr val="0000FF"/>
                </a:solidFill>
                <a:latin typeface="Times New Roman" pitchFamily="18" charset="0"/>
              </a:rPr>
              <a:t>无</a:t>
            </a:r>
          </a:p>
          <a:p>
            <a:pPr fontAlgn="base">
              <a:spcBef>
                <a:spcPct val="0"/>
              </a:spcBef>
              <a:spcAft>
                <a:spcPct val="0"/>
              </a:spcAft>
            </a:pPr>
            <a:r>
              <a:rPr kumimoji="1" lang="en-US" altLang="zh-CN" sz="2800" b="1" dirty="0">
                <a:solidFill>
                  <a:srgbClr val="0000FF"/>
                </a:solidFill>
                <a:latin typeface="Times New Roman" pitchFamily="18" charset="0"/>
              </a:rPr>
              <a:t>5          4,6</a:t>
            </a:r>
          </a:p>
          <a:p>
            <a:pPr fontAlgn="base">
              <a:spcBef>
                <a:spcPct val="0"/>
              </a:spcBef>
              <a:spcAft>
                <a:spcPct val="0"/>
              </a:spcAft>
            </a:pPr>
            <a:r>
              <a:rPr kumimoji="1" lang="en-US" altLang="zh-CN" sz="2800" b="1" dirty="0">
                <a:solidFill>
                  <a:srgbClr val="0000FF"/>
                </a:solidFill>
                <a:latin typeface="Times New Roman" pitchFamily="18" charset="0"/>
              </a:rPr>
              <a:t>6          9</a:t>
            </a:r>
          </a:p>
          <a:p>
            <a:pPr fontAlgn="base">
              <a:spcBef>
                <a:spcPct val="0"/>
              </a:spcBef>
              <a:spcAft>
                <a:spcPct val="0"/>
              </a:spcAft>
            </a:pPr>
            <a:r>
              <a:rPr kumimoji="1" lang="en-US" altLang="zh-CN" sz="2800" b="1" dirty="0">
                <a:solidFill>
                  <a:srgbClr val="0000FF"/>
                </a:solidFill>
                <a:latin typeface="Times New Roman" pitchFamily="18" charset="0"/>
              </a:rPr>
              <a:t>7          6</a:t>
            </a:r>
          </a:p>
          <a:p>
            <a:pPr fontAlgn="base">
              <a:spcBef>
                <a:spcPct val="0"/>
              </a:spcBef>
              <a:spcAft>
                <a:spcPct val="0"/>
              </a:spcAft>
            </a:pPr>
            <a:r>
              <a:rPr kumimoji="1" lang="en-US" altLang="zh-CN" sz="2800" b="1" dirty="0">
                <a:solidFill>
                  <a:srgbClr val="0000FF"/>
                </a:solidFill>
                <a:latin typeface="Times New Roman" pitchFamily="18" charset="0"/>
              </a:rPr>
              <a:t>8          9</a:t>
            </a:r>
          </a:p>
          <a:p>
            <a:pPr fontAlgn="base">
              <a:spcBef>
                <a:spcPct val="0"/>
              </a:spcBef>
              <a:spcAft>
                <a:spcPct val="0"/>
              </a:spcAft>
            </a:pPr>
            <a:r>
              <a:rPr kumimoji="1" lang="en-US" altLang="zh-CN" sz="2800" b="1" dirty="0">
                <a:solidFill>
                  <a:srgbClr val="0000FF"/>
                </a:solidFill>
                <a:latin typeface="Times New Roman" pitchFamily="18" charset="0"/>
              </a:rPr>
              <a:t>9         </a:t>
            </a:r>
            <a:r>
              <a:rPr kumimoji="1" lang="zh-CN" altLang="en-US" sz="2800" b="1" dirty="0">
                <a:solidFill>
                  <a:srgbClr val="0000FF"/>
                </a:solidFill>
                <a:latin typeface="Times New Roman" pitchFamily="18" charset="0"/>
              </a:rPr>
              <a:t>无</a:t>
            </a:r>
          </a:p>
          <a:p>
            <a:pPr fontAlgn="base">
              <a:spcBef>
                <a:spcPct val="0"/>
              </a:spcBef>
              <a:spcAft>
                <a:spcPct val="0"/>
              </a:spcAft>
            </a:pPr>
            <a:r>
              <a:rPr kumimoji="1" lang="en-US" altLang="zh-CN" sz="2800" b="1" dirty="0">
                <a:solidFill>
                  <a:srgbClr val="0000FF"/>
                </a:solidFill>
                <a:latin typeface="Times New Roman" pitchFamily="18" charset="0"/>
              </a:rPr>
              <a:t>10       1</a:t>
            </a:r>
          </a:p>
        </p:txBody>
      </p:sp>
      <p:sp>
        <p:nvSpPr>
          <p:cNvPr id="35" name="AutoShape 27"/>
          <p:cNvSpPr>
            <a:spLocks noChangeArrowheads="1"/>
          </p:cNvSpPr>
          <p:nvPr/>
        </p:nvSpPr>
        <p:spPr bwMode="auto">
          <a:xfrm>
            <a:off x="2626341" y="3892549"/>
            <a:ext cx="2520950" cy="720725"/>
          </a:xfrm>
          <a:prstGeom prst="rightArrow">
            <a:avLst>
              <a:gd name="adj1" fmla="val 50000"/>
              <a:gd name="adj2" fmla="val 87445"/>
            </a:avLst>
          </a:prstGeom>
          <a:solidFill>
            <a:srgbClr val="DBF5F9"/>
          </a:solidFill>
          <a:ln w="28575"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生成</a:t>
            </a:r>
            <a:r>
              <a:rPr kumimoji="1" lang="en-US" altLang="zh-CN"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DAG</a:t>
            </a:r>
            <a:r>
              <a:rPr kumimoji="1" lang="zh-CN" altLang="en-US" sz="24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图</a:t>
            </a:r>
          </a:p>
        </p:txBody>
      </p:sp>
      <p:sp>
        <p:nvSpPr>
          <p:cNvPr id="36" name="Text Box 28"/>
          <p:cNvSpPr txBox="1">
            <a:spLocks noChangeArrowheads="1"/>
          </p:cNvSpPr>
          <p:nvPr/>
        </p:nvSpPr>
        <p:spPr bwMode="auto">
          <a:xfrm>
            <a:off x="396875" y="1228725"/>
            <a:ext cx="489585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拓扑排序事例分析</a:t>
            </a:r>
          </a:p>
        </p:txBody>
      </p:sp>
    </p:spTree>
    <p:extLst>
      <p:ext uri="{BB962C8B-B14F-4D97-AF65-F5344CB8AC3E}">
        <p14:creationId xmlns:p14="http://schemas.microsoft.com/office/powerpoint/2010/main" val="38140018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ACABD432-4B9F-46DC-8639-3E7A701B45BD}"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39750" y="1801812"/>
            <a:ext cx="7704138" cy="1474788"/>
          </a:xfrm>
          <a:prstGeom prst="rect">
            <a:avLst/>
          </a:prstGeom>
          <a:noFill/>
          <a:ln w="9525">
            <a:solidFill>
              <a:srgbClr val="0F6FC6"/>
            </a:solidFill>
            <a:miter lim="800000"/>
            <a:headEnd/>
            <a:tailEnd/>
          </a:ln>
        </p:spPr>
        <p:txBody>
          <a:bodyPr lIns="90000" tIns="90000" rIns="90000" bIns="90000">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Times New Roman" pitchFamily="18" charset="0"/>
              </a:rPr>
              <a:t>顶点活动网</a:t>
            </a:r>
            <a:r>
              <a:rPr kumimoji="1" lang="en-US" altLang="zh-CN" sz="2800" b="1" i="0" u="none" strike="noStrike" kern="0" cap="none" spc="0" normalizeH="0" baseline="0" noProof="0" dirty="0">
                <a:ln>
                  <a:noFill/>
                </a:ln>
                <a:solidFill>
                  <a:srgbClr val="FF0000"/>
                </a:solidFill>
                <a:effectLst/>
                <a:uLnTx/>
                <a:uFillTx/>
                <a:latin typeface="Times New Roman" pitchFamily="18" charset="0"/>
              </a:rPr>
              <a:t>(Activity On Vertex Network,</a:t>
            </a:r>
            <a:r>
              <a:rPr kumimoji="1" lang="zh-CN" altLang="en-US" sz="2800" b="1" i="0" u="none" strike="noStrike" kern="0" cap="none" spc="0" normalizeH="0" baseline="0" noProof="0" dirty="0">
                <a:ln>
                  <a:noFill/>
                </a:ln>
                <a:solidFill>
                  <a:srgbClr val="FF0000"/>
                </a:solidFill>
                <a:effectLst/>
                <a:uLnTx/>
                <a:uFillTx/>
                <a:latin typeface="Times New Roman" pitchFamily="18" charset="0"/>
              </a:rPr>
              <a:t>简称</a:t>
            </a:r>
            <a:r>
              <a:rPr kumimoji="1" lang="en-US" altLang="zh-CN" sz="2800" b="1" i="0" u="none" strike="noStrike" kern="0" cap="none" spc="0" normalizeH="0" baseline="0" noProof="0" dirty="0">
                <a:ln>
                  <a:noFill/>
                </a:ln>
                <a:solidFill>
                  <a:srgbClr val="FF0000"/>
                </a:solidFill>
                <a:effectLst/>
                <a:uLnTx/>
                <a:uFillTx/>
                <a:latin typeface="Times New Roman" pitchFamily="18" charset="0"/>
              </a:rPr>
              <a:t>AOV</a:t>
            </a:r>
            <a:r>
              <a:rPr kumimoji="1" lang="zh-CN" altLang="en-US" sz="2800" b="1" i="0" u="none" strike="noStrike" kern="0" cap="none" spc="0" normalizeH="0" baseline="0" noProof="0" dirty="0">
                <a:ln>
                  <a:noFill/>
                </a:ln>
                <a:solidFill>
                  <a:srgbClr val="FF0000"/>
                </a:solidFill>
                <a:effectLst/>
                <a:uLnTx/>
                <a:uFillTx/>
                <a:latin typeface="Times New Roman" pitchFamily="18" charset="0"/>
              </a:rPr>
              <a:t>网</a:t>
            </a:r>
            <a:r>
              <a:rPr kumimoji="1" lang="en-US" altLang="zh-CN" sz="2800" b="1" i="0" u="none" strike="noStrike" kern="0" cap="none" spc="0" normalizeH="0" baseline="0" noProof="0" dirty="0">
                <a:ln>
                  <a:noFill/>
                </a:ln>
                <a:solidFill>
                  <a:srgbClr val="FF0000"/>
                </a:solidFill>
                <a:effectLst/>
                <a:uLnTx/>
                <a:uFillTx/>
                <a:latin typeface="Times New Roman" pitchFamily="18" charset="0"/>
              </a:rPr>
              <a:t>)</a:t>
            </a:r>
            <a:r>
              <a:rPr kumimoji="1" lang="en-US" altLang="zh-CN" sz="2800" b="1" i="0" u="none" strike="noStrike" kern="0" cap="none" spc="0" normalizeH="0" baseline="0" noProof="0" dirty="0">
                <a:ln>
                  <a:noFill/>
                </a:ln>
                <a:solidFill>
                  <a:srgbClr val="000000"/>
                </a:solidFill>
                <a:effectLst/>
                <a:uLnTx/>
                <a:uFillTx/>
                <a:latin typeface="Times New Roman" pitchFamily="18" charset="0"/>
              </a:rPr>
              <a:t> </a:t>
            </a:r>
            <a:r>
              <a:rPr kumimoji="1" lang="zh-CN" altLang="en-US" sz="2800" b="1" i="0" u="none" strike="noStrike" kern="0" cap="none" spc="0" normalizeH="0" baseline="0" noProof="0" dirty="0">
                <a:ln>
                  <a:noFill/>
                </a:ln>
                <a:solidFill>
                  <a:srgbClr val="000000"/>
                </a:solidFill>
                <a:effectLst/>
                <a:uLnTx/>
                <a:uFillTx/>
                <a:latin typeface="Times New Roman" pitchFamily="18" charset="0"/>
              </a:rPr>
              <a:t>：</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将顶点表示活动，边表示活动之间的关系的网称为顶点活动网。</a:t>
            </a:r>
          </a:p>
        </p:txBody>
      </p:sp>
      <p:sp>
        <p:nvSpPr>
          <p:cNvPr id="14" name="Text Box 3"/>
          <p:cNvSpPr txBox="1">
            <a:spLocks noChangeArrowheads="1"/>
          </p:cNvSpPr>
          <p:nvPr/>
        </p:nvSpPr>
        <p:spPr bwMode="auto">
          <a:xfrm>
            <a:off x="541338" y="3352800"/>
            <a:ext cx="7702550" cy="1898650"/>
          </a:xfrm>
          <a:prstGeom prst="rect">
            <a:avLst/>
          </a:prstGeom>
          <a:noFill/>
          <a:ln w="9525" algn="ctr">
            <a:solidFill>
              <a:srgbClr val="0F6FC6"/>
            </a:solidFill>
            <a:miter lim="800000"/>
            <a:headEnd/>
            <a:tailEnd/>
          </a:ln>
        </p:spPr>
        <p:txBody>
          <a:bodyPr lIns="90000" tIns="90000" rIns="90000" bIns="90000">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Times New Roman" pitchFamily="18" charset="0"/>
              </a:rPr>
              <a:t>拓扑序列</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：把</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AOV</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网中的所有顶点排成一个</a:t>
            </a:r>
            <a:r>
              <a:rPr kumimoji="1" lang="zh-CN" altLang="en-US" sz="2800" b="1" i="0" u="sng" strike="noStrike" kern="0" cap="none" spc="0" normalizeH="0" baseline="0" noProof="0" dirty="0">
                <a:ln>
                  <a:noFill/>
                </a:ln>
                <a:solidFill>
                  <a:srgbClr val="FF3300"/>
                </a:solidFill>
                <a:effectLst/>
                <a:uLnTx/>
                <a:uFillTx/>
                <a:latin typeface="Times New Roman" pitchFamily="18" charset="0"/>
              </a:rPr>
              <a:t>线性序列，</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该序列满足如下条件：若</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AOV</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网中存在从</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800" b="1" i="0" u="none" strike="noStrike" kern="0" cap="none" spc="0" normalizeH="0" baseline="-25000" noProof="0" dirty="0">
                <a:ln>
                  <a:noFill/>
                </a:ln>
                <a:solidFill>
                  <a:srgbClr val="0000FF"/>
                </a:solidFill>
                <a:effectLst/>
                <a:uLnTx/>
                <a:uFillTx/>
                <a:latin typeface="Times New Roman" pitchFamily="18" charset="0"/>
              </a:rPr>
              <a:t>i</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到</a:t>
            </a:r>
            <a:r>
              <a:rPr kumimoji="1" lang="en-US" altLang="zh-CN" sz="2800" b="1" i="0" u="none" strike="noStrike" kern="0" cap="none" spc="0" normalizeH="0" baseline="0" noProof="0" dirty="0" err="1">
                <a:ln>
                  <a:noFill/>
                </a:ln>
                <a:solidFill>
                  <a:srgbClr val="0000FF"/>
                </a:solidFill>
                <a:effectLst/>
                <a:uLnTx/>
                <a:uFillTx/>
                <a:latin typeface="Times New Roman" pitchFamily="18" charset="0"/>
              </a:rPr>
              <a:t>v</a:t>
            </a:r>
            <a:r>
              <a:rPr kumimoji="1" lang="en-US" altLang="zh-CN" sz="2800" b="1" i="0" u="none" strike="noStrike" kern="0" cap="none" spc="0" normalizeH="0" baseline="-25000" noProof="0" dirty="0" err="1">
                <a:ln>
                  <a:noFill/>
                </a:ln>
                <a:solidFill>
                  <a:srgbClr val="0000FF"/>
                </a:solidFill>
                <a:effectLst/>
                <a:uLnTx/>
                <a:uFillTx/>
                <a:latin typeface="Times New Roman" pitchFamily="18" charset="0"/>
              </a:rPr>
              <a:t>j</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的路径，则在该序列中，</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v</a:t>
            </a:r>
            <a:r>
              <a:rPr kumimoji="1" lang="en-US" altLang="zh-CN" sz="2800" b="1" i="0" u="none" strike="noStrike" kern="0" cap="none" spc="0" normalizeH="0" baseline="-25000" noProof="0" dirty="0">
                <a:ln>
                  <a:noFill/>
                </a:ln>
                <a:solidFill>
                  <a:srgbClr val="0000FF"/>
                </a:solidFill>
                <a:effectLst/>
                <a:uLnTx/>
                <a:uFillTx/>
                <a:latin typeface="Times New Roman" pitchFamily="18" charset="0"/>
              </a:rPr>
              <a:t>i</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必位于</a:t>
            </a:r>
            <a:r>
              <a:rPr kumimoji="1" lang="en-US" altLang="zh-CN" sz="2800" b="1" i="0" u="none" strike="noStrike" kern="0" cap="none" spc="0" normalizeH="0" baseline="0" noProof="0" dirty="0" err="1">
                <a:ln>
                  <a:noFill/>
                </a:ln>
                <a:solidFill>
                  <a:srgbClr val="0000FF"/>
                </a:solidFill>
                <a:effectLst/>
                <a:uLnTx/>
                <a:uFillTx/>
                <a:latin typeface="Times New Roman" pitchFamily="18" charset="0"/>
              </a:rPr>
              <a:t>v</a:t>
            </a:r>
            <a:r>
              <a:rPr kumimoji="1" lang="en-US" altLang="zh-CN" sz="2800" b="1" i="0" u="none" strike="noStrike" kern="0" cap="none" spc="0" normalizeH="0" baseline="-25000" noProof="0" dirty="0" err="1">
                <a:ln>
                  <a:noFill/>
                </a:ln>
                <a:solidFill>
                  <a:srgbClr val="0000FF"/>
                </a:solidFill>
                <a:effectLst/>
                <a:uLnTx/>
                <a:uFillTx/>
                <a:latin typeface="Times New Roman" pitchFamily="18" charset="0"/>
              </a:rPr>
              <a:t>j</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之前。</a:t>
            </a:r>
          </a:p>
        </p:txBody>
      </p:sp>
      <p:sp>
        <p:nvSpPr>
          <p:cNvPr id="15" name="Text Box 26"/>
          <p:cNvSpPr txBox="1">
            <a:spLocks noChangeArrowheads="1"/>
          </p:cNvSpPr>
          <p:nvPr/>
        </p:nvSpPr>
        <p:spPr bwMode="auto">
          <a:xfrm>
            <a:off x="396875" y="1157288"/>
            <a:ext cx="489585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6600CC"/>
                </a:solidFill>
                <a:latin typeface="Times New Roman" pitchFamily="18" charset="0"/>
              </a:rPr>
              <a:t> </a:t>
            </a:r>
            <a:r>
              <a:rPr kumimoji="1" lang="zh-CN" altLang="en-US" sz="2800" b="1" dirty="0">
                <a:solidFill>
                  <a:srgbClr val="6600CC"/>
                </a:solidFill>
                <a:latin typeface="Times New Roman" pitchFamily="18" charset="0"/>
              </a:rPr>
              <a:t>拓扑排序有关概念</a:t>
            </a:r>
          </a:p>
        </p:txBody>
      </p:sp>
      <p:sp>
        <p:nvSpPr>
          <p:cNvPr id="16" name="Text Box 28"/>
          <p:cNvSpPr txBox="1">
            <a:spLocks noChangeArrowheads="1"/>
          </p:cNvSpPr>
          <p:nvPr/>
        </p:nvSpPr>
        <p:spPr bwMode="auto">
          <a:xfrm>
            <a:off x="539750" y="5321300"/>
            <a:ext cx="7704138" cy="1044575"/>
          </a:xfrm>
          <a:prstGeom prst="rect">
            <a:avLst/>
          </a:prstGeom>
          <a:noFill/>
          <a:ln w="9525" algn="ctr">
            <a:solidFill>
              <a:srgbClr val="0F6FC6"/>
            </a:solidFill>
            <a:miter lim="800000"/>
            <a:headEnd/>
            <a:tailEnd/>
          </a:ln>
        </p:spPr>
        <p:txBody>
          <a:bodyPr lIns="90000" tIns="90000" rIns="90000" bIns="90000">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00"/>
                </a:solidFill>
                <a:effectLst/>
                <a:uLnTx/>
                <a:uFillTx/>
                <a:latin typeface="Times New Roman" pitchFamily="18" charset="0"/>
              </a:rPr>
              <a:t>拓扑排序</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：构造</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AOV</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网的拓扑序列的操作被称为拓扑排序。</a:t>
            </a:r>
          </a:p>
        </p:txBody>
      </p:sp>
      <p:sp>
        <p:nvSpPr>
          <p:cNvPr id="11" name="Text Box 103">
            <a:extLst>
              <a:ext uri="{FF2B5EF4-FFF2-40B4-BE49-F238E27FC236}">
                <a16:creationId xmlns:a16="http://schemas.microsoft.com/office/drawing/2014/main" id="{705F7757-0638-7D46-9F4F-209E3C12A73F}"/>
              </a:ext>
            </a:extLst>
          </p:cNvPr>
          <p:cNvSpPr txBox="1">
            <a:spLocks noChangeArrowheads="1"/>
          </p:cNvSpPr>
          <p:nvPr/>
        </p:nvSpPr>
        <p:spPr bwMode="auto">
          <a:xfrm>
            <a:off x="4076700" y="1260385"/>
            <a:ext cx="4952999" cy="400110"/>
          </a:xfrm>
          <a:prstGeom prst="rect">
            <a:avLst/>
          </a:prstGeom>
          <a:solidFill>
            <a:srgbClr val="FFFFFF"/>
          </a:solidFill>
          <a:ln w="25400" cap="flat" cmpd="sng" algn="ctr">
            <a:solidFill>
              <a:srgbClr val="009DD9"/>
            </a:solidFill>
            <a:prstDash val="solid"/>
          </a:ln>
          <a:effectLst/>
        </p:spPr>
        <p:txBody>
          <a:bodyPr wrap="square">
            <a:spAutoFit/>
          </a:bodyPr>
          <a:lstStyle>
            <a:lvl1pPr eaLnBrk="0" hangingPunct="0">
              <a:defRPr kumimoji="1" sz="2600" b="1">
                <a:solidFill>
                  <a:srgbClr val="6600CC"/>
                </a:solidFill>
                <a:latin typeface="Times New Roman" pitchFamily="18" charset="0"/>
                <a:ea typeface="宋体" pitchFamily="2" charset="-122"/>
              </a:defRPr>
            </a:lvl1pPr>
            <a:lvl2pPr marL="742950" indent="-285750" eaLnBrk="0" hangingPunct="0">
              <a:defRPr kumimoji="1" sz="2600" b="1">
                <a:solidFill>
                  <a:srgbClr val="6600CC"/>
                </a:solidFill>
                <a:latin typeface="Times New Roman" pitchFamily="18" charset="0"/>
                <a:ea typeface="宋体" pitchFamily="2" charset="-122"/>
              </a:defRPr>
            </a:lvl2pPr>
            <a:lvl3pPr marL="1143000" indent="-228600" eaLnBrk="0" hangingPunct="0">
              <a:defRPr kumimoji="1" sz="2600" b="1">
                <a:solidFill>
                  <a:srgbClr val="6600CC"/>
                </a:solidFill>
                <a:latin typeface="Times New Roman" pitchFamily="18" charset="0"/>
                <a:ea typeface="宋体" pitchFamily="2" charset="-122"/>
              </a:defRPr>
            </a:lvl3pPr>
            <a:lvl4pPr marL="1600200" indent="-228600" eaLnBrk="0" hangingPunct="0">
              <a:defRPr kumimoji="1" sz="2600" b="1">
                <a:solidFill>
                  <a:srgbClr val="6600CC"/>
                </a:solidFill>
                <a:latin typeface="Times New Roman" pitchFamily="18" charset="0"/>
                <a:ea typeface="宋体" pitchFamily="2" charset="-122"/>
              </a:defRPr>
            </a:lvl4pPr>
            <a:lvl5pPr marL="2057400" indent="-228600" eaLnBrk="0" hangingPunct="0">
              <a:defRPr kumimoji="1" sz="2600" b="1">
                <a:solidFill>
                  <a:srgbClr val="6600CC"/>
                </a:solidFill>
                <a:latin typeface="Times New Roman" pitchFamily="18" charset="0"/>
                <a:ea typeface="宋体" pitchFamily="2" charset="-122"/>
              </a:defRPr>
            </a:lvl5pPr>
            <a:lvl6pPr marL="25146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6pPr>
            <a:lvl7pPr marL="29718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7pPr>
            <a:lvl8pPr marL="34290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8pPr>
            <a:lvl9pPr marL="3886200" indent="-228600" eaLnBrk="0" fontAlgn="base" hangingPunct="0">
              <a:spcBef>
                <a:spcPct val="0"/>
              </a:spcBef>
              <a:spcAft>
                <a:spcPct val="0"/>
              </a:spcAft>
              <a:defRPr kumimoji="1" sz="2600" b="1">
                <a:solidFill>
                  <a:srgbClr val="6600CC"/>
                </a:solidFill>
                <a:latin typeface="Times New Roman" pitchFamily="18" charset="0"/>
                <a:ea typeface="宋体" pitchFamily="2" charset="-122"/>
              </a:defRPr>
            </a:lvl9pPr>
          </a:lstStyle>
          <a:p>
            <a:pPr marL="0" marR="0" lvl="0" indent="0" algn="just" defTabSz="914400" eaLnBrk="1" fontAlgn="base" latinLnBrk="0" hangingPunct="1">
              <a:lnSpc>
                <a:spcPct val="100000"/>
              </a:lnSpc>
              <a:spcBef>
                <a:spcPct val="20000"/>
              </a:spcBef>
              <a:spcAft>
                <a:spcPct val="0"/>
              </a:spcAft>
              <a:buClrTx/>
              <a:buSzTx/>
              <a:buFontTx/>
              <a:buNone/>
              <a:tabLst/>
              <a:defRPr/>
            </a:pPr>
            <a:r>
              <a:rPr kumimoji="1" lang="en-CN" altLang="zh-CN" sz="20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AOV</a:t>
            </a:r>
            <a:r>
              <a:rPr kumimoji="1" lang="zh-CN" altLang="en-CN" sz="20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网</a:t>
            </a:r>
            <a:r>
              <a:rPr kumimoji="1" lang="zh-CN" altLang="en-US" sz="2000" b="1" i="0" u="none" strike="noStrike" kern="0" cap="none" spc="0" normalizeH="0" baseline="0" noProof="0" dirty="0">
                <a:ln>
                  <a:noFill/>
                </a:ln>
                <a:solidFill>
                  <a:srgbClr val="FF0000"/>
                </a:solidFill>
                <a:effectLst/>
                <a:uLnTx/>
                <a:uFillTx/>
                <a:latin typeface="Times New Roman" pitchFamily="18" charset="0"/>
                <a:ea typeface="宋体" pitchFamily="2" charset="-122"/>
                <a:cs typeface="+mn-cs"/>
              </a:rPr>
              <a:t>中不能有有向环，否则存在死循环</a:t>
            </a:r>
            <a:endParaRPr kumimoji="1" lang="en-US" altLang="zh-CN" sz="2000" b="1" i="0" u="none" strike="noStrike" kern="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4212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542D2A54-4FBF-43B8-8E46-052572BF2C3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1295400"/>
            <a:ext cx="754380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拓扑排序算法的基本思想</a:t>
            </a:r>
          </a:p>
        </p:txBody>
      </p:sp>
      <p:sp>
        <p:nvSpPr>
          <p:cNvPr id="14" name="Text Box 5"/>
          <p:cNvSpPr txBox="1">
            <a:spLocks noChangeArrowheads="1"/>
          </p:cNvSpPr>
          <p:nvPr/>
        </p:nvSpPr>
        <p:spPr bwMode="auto">
          <a:xfrm>
            <a:off x="857250" y="2532063"/>
            <a:ext cx="7543800" cy="3154362"/>
          </a:xfrm>
          <a:prstGeom prst="rect">
            <a:avLst/>
          </a:prstGeom>
          <a:noFill/>
          <a:ln w="9525">
            <a:solidFill>
              <a:srgbClr val="000099"/>
            </a:solidFill>
            <a:miter lim="800000"/>
            <a:headEnd/>
            <a:tailEnd/>
          </a:ln>
        </p:spPr>
        <p:txBody>
          <a:bodyPr>
            <a:spAutoFit/>
          </a:bodyPr>
          <a:lstStyle/>
          <a:p>
            <a:pPr algn="just" fontAlgn="base">
              <a:lnSpc>
                <a:spcPct val="135000"/>
              </a:lnSpc>
              <a:spcBef>
                <a:spcPct val="20000"/>
              </a:spcBef>
              <a:spcAft>
                <a:spcPct val="0"/>
              </a:spcAft>
            </a:pP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在有向图中选一个</a:t>
            </a:r>
            <a:r>
              <a:rPr kumimoji="1" lang="zh-CN" altLang="en-US" sz="2800" b="1" dirty="0">
                <a:solidFill>
                  <a:srgbClr val="FF3300"/>
                </a:solidFill>
                <a:latin typeface="Times New Roman" pitchFamily="18" charset="0"/>
              </a:rPr>
              <a:t>入度为</a:t>
            </a:r>
            <a:r>
              <a:rPr kumimoji="1" lang="en-US" altLang="zh-CN" sz="2800" b="1" dirty="0">
                <a:solidFill>
                  <a:srgbClr val="FF3300"/>
                </a:solidFill>
                <a:latin typeface="Times New Roman" pitchFamily="18" charset="0"/>
              </a:rPr>
              <a:t>0</a:t>
            </a:r>
            <a:r>
              <a:rPr kumimoji="1" lang="zh-CN" altLang="en-US" sz="2800" b="1" dirty="0">
                <a:solidFill>
                  <a:srgbClr val="0000FF"/>
                </a:solidFill>
                <a:latin typeface="Times New Roman" pitchFamily="18" charset="0"/>
              </a:rPr>
              <a:t>的顶点输出。</a:t>
            </a:r>
          </a:p>
          <a:p>
            <a:pPr algn="just" fontAlgn="base">
              <a:lnSpc>
                <a:spcPct val="135000"/>
              </a:lnSpc>
              <a:spcBef>
                <a:spcPct val="20000"/>
              </a:spcBef>
              <a:spcAft>
                <a:spcPct val="0"/>
              </a:spcAft>
            </a:pP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从图中</a:t>
            </a:r>
            <a:r>
              <a:rPr kumimoji="1" lang="zh-CN" altLang="en-US" sz="2800" b="1" dirty="0">
                <a:solidFill>
                  <a:srgbClr val="FF3300"/>
                </a:solidFill>
                <a:latin typeface="Times New Roman" pitchFamily="18" charset="0"/>
              </a:rPr>
              <a:t>删除该顶点及所有它的出边</a:t>
            </a:r>
            <a:r>
              <a:rPr kumimoji="1" lang="zh-CN" altLang="en-US" sz="2800" b="1" dirty="0">
                <a:solidFill>
                  <a:srgbClr val="0000FF"/>
                </a:solidFill>
                <a:latin typeface="Times New Roman" pitchFamily="18" charset="0"/>
              </a:rPr>
              <a:t>。</a:t>
            </a:r>
          </a:p>
          <a:p>
            <a:pPr algn="just" fontAlgn="base">
              <a:lnSpc>
                <a:spcPct val="135000"/>
              </a:lnSpc>
              <a:spcBef>
                <a:spcPct val="20000"/>
              </a:spcBef>
              <a:spcAft>
                <a:spcPct val="0"/>
              </a:spcAft>
            </a:pP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重复执行</a:t>
            </a:r>
            <a:r>
              <a:rPr kumimoji="1" lang="en-US" altLang="zh-CN" sz="2800" b="1" dirty="0">
                <a:solidFill>
                  <a:srgbClr val="0000FF"/>
                </a:solidFill>
                <a:latin typeface="Times New Roman" pitchFamily="18" charset="0"/>
              </a:rPr>
              <a:t>a</a:t>
            </a:r>
            <a:r>
              <a:rPr kumimoji="1" lang="zh-CN" altLang="en-US" sz="2800" b="1" dirty="0">
                <a:solidFill>
                  <a:srgbClr val="0000FF"/>
                </a:solidFill>
                <a:latin typeface="Times New Roman" pitchFamily="18" charset="0"/>
              </a:rPr>
              <a:t>和</a:t>
            </a:r>
            <a:r>
              <a:rPr kumimoji="1" lang="en-US" altLang="zh-CN" sz="2800" b="1" dirty="0">
                <a:solidFill>
                  <a:srgbClr val="0000FF"/>
                </a:solidFill>
                <a:latin typeface="Times New Roman" pitchFamily="18" charset="0"/>
              </a:rPr>
              <a:t>b</a:t>
            </a:r>
            <a:r>
              <a:rPr kumimoji="1" lang="zh-CN" altLang="en-US" sz="2800" b="1" dirty="0">
                <a:solidFill>
                  <a:srgbClr val="0000FF"/>
                </a:solidFill>
                <a:latin typeface="Times New Roman" pitchFamily="18" charset="0"/>
              </a:rPr>
              <a:t>，直到全部顶点均已输出，</a:t>
            </a:r>
            <a:r>
              <a:rPr kumimoji="1" lang="zh-CN" altLang="en-US" sz="2800" b="1" dirty="0">
                <a:solidFill>
                  <a:srgbClr val="FF0000"/>
                </a:solidFill>
                <a:latin typeface="Times New Roman" pitchFamily="18" charset="0"/>
              </a:rPr>
              <a:t>或图中剩余顶点的入度均不为</a:t>
            </a:r>
            <a:r>
              <a:rPr kumimoji="1" lang="en-US" altLang="zh-CN" sz="2800" b="1" dirty="0">
                <a:solidFill>
                  <a:srgbClr val="FF0000"/>
                </a:solidFill>
                <a:latin typeface="Times New Roman" pitchFamily="18" charset="0"/>
              </a:rPr>
              <a:t>0(</a:t>
            </a:r>
            <a:r>
              <a:rPr kumimoji="1" lang="zh-CN" altLang="en-US" sz="2800" b="1" dirty="0">
                <a:solidFill>
                  <a:srgbClr val="FF0000"/>
                </a:solidFill>
                <a:latin typeface="Times New Roman" pitchFamily="18" charset="0"/>
              </a:rPr>
              <a:t>说明图中存在回路，无法继续拓扑排序</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a:t>
            </a:r>
          </a:p>
        </p:txBody>
      </p:sp>
    </p:spTree>
    <p:extLst>
      <p:ext uri="{BB962C8B-B14F-4D97-AF65-F5344CB8AC3E}">
        <p14:creationId xmlns:p14="http://schemas.microsoft.com/office/powerpoint/2010/main" val="8249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96</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100F37DA-50DC-4649-87F0-579680257142}"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3"/>
          <p:cNvSpPr>
            <a:spLocks noChangeArrowheads="1"/>
          </p:cNvSpPr>
          <p:nvPr/>
        </p:nvSpPr>
        <p:spPr bwMode="auto">
          <a:xfrm>
            <a:off x="1692275" y="2447925"/>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1</a:t>
            </a:r>
          </a:p>
        </p:txBody>
      </p:sp>
      <p:sp>
        <p:nvSpPr>
          <p:cNvPr id="14" name="Oval 4"/>
          <p:cNvSpPr>
            <a:spLocks noChangeArrowheads="1"/>
          </p:cNvSpPr>
          <p:nvPr/>
        </p:nvSpPr>
        <p:spPr bwMode="auto">
          <a:xfrm>
            <a:off x="1692275" y="4103688"/>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2</a:t>
            </a:r>
          </a:p>
        </p:txBody>
      </p:sp>
      <p:sp>
        <p:nvSpPr>
          <p:cNvPr id="15" name="Oval 5"/>
          <p:cNvSpPr>
            <a:spLocks noChangeArrowheads="1"/>
          </p:cNvSpPr>
          <p:nvPr/>
        </p:nvSpPr>
        <p:spPr bwMode="auto">
          <a:xfrm>
            <a:off x="2195513" y="3313113"/>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3</a:t>
            </a:r>
          </a:p>
        </p:txBody>
      </p:sp>
      <p:sp>
        <p:nvSpPr>
          <p:cNvPr id="16" name="Oval 6"/>
          <p:cNvSpPr>
            <a:spLocks noChangeArrowheads="1"/>
          </p:cNvSpPr>
          <p:nvPr/>
        </p:nvSpPr>
        <p:spPr bwMode="auto">
          <a:xfrm>
            <a:off x="2627313" y="2447925"/>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8</a:t>
            </a:r>
          </a:p>
        </p:txBody>
      </p:sp>
      <p:sp>
        <p:nvSpPr>
          <p:cNvPr id="17" name="Oval 7"/>
          <p:cNvSpPr>
            <a:spLocks noChangeArrowheads="1"/>
          </p:cNvSpPr>
          <p:nvPr/>
        </p:nvSpPr>
        <p:spPr bwMode="auto">
          <a:xfrm>
            <a:off x="3563938" y="2447925"/>
            <a:ext cx="360362"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9</a:t>
            </a:r>
          </a:p>
        </p:txBody>
      </p:sp>
      <p:sp>
        <p:nvSpPr>
          <p:cNvPr id="18" name="Oval 8"/>
          <p:cNvSpPr>
            <a:spLocks noChangeArrowheads="1"/>
          </p:cNvSpPr>
          <p:nvPr/>
        </p:nvSpPr>
        <p:spPr bwMode="auto">
          <a:xfrm>
            <a:off x="4498975" y="2447925"/>
            <a:ext cx="360363" cy="360363"/>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7</a:t>
            </a:r>
          </a:p>
        </p:txBody>
      </p:sp>
      <p:sp>
        <p:nvSpPr>
          <p:cNvPr id="19" name="Oval 9"/>
          <p:cNvSpPr>
            <a:spLocks noChangeArrowheads="1"/>
          </p:cNvSpPr>
          <p:nvPr/>
        </p:nvSpPr>
        <p:spPr bwMode="auto">
          <a:xfrm>
            <a:off x="3059113" y="4103688"/>
            <a:ext cx="360362"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5</a:t>
            </a:r>
          </a:p>
        </p:txBody>
      </p:sp>
      <p:sp>
        <p:nvSpPr>
          <p:cNvPr id="20" name="Oval 10"/>
          <p:cNvSpPr>
            <a:spLocks noChangeArrowheads="1"/>
          </p:cNvSpPr>
          <p:nvPr/>
        </p:nvSpPr>
        <p:spPr bwMode="auto">
          <a:xfrm>
            <a:off x="4356100" y="4103688"/>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6</a:t>
            </a:r>
          </a:p>
        </p:txBody>
      </p:sp>
      <p:sp>
        <p:nvSpPr>
          <p:cNvPr id="21" name="Oval 11"/>
          <p:cNvSpPr>
            <a:spLocks noChangeArrowheads="1"/>
          </p:cNvSpPr>
          <p:nvPr/>
        </p:nvSpPr>
        <p:spPr bwMode="auto">
          <a:xfrm>
            <a:off x="3635375" y="3313113"/>
            <a:ext cx="360363" cy="360362"/>
          </a:xfrm>
          <a:prstGeom prst="ellipse">
            <a:avLst/>
          </a:prstGeom>
          <a:solidFill>
            <a:srgbClr val="DBF5F9"/>
          </a:solidFill>
          <a:ln w="28575" cap="rnd" algn="ctr">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ea typeface="楷体_GB2312" pitchFamily="49" charset="-122"/>
              </a:rPr>
              <a:t>4</a:t>
            </a:r>
          </a:p>
        </p:txBody>
      </p:sp>
      <p:sp>
        <p:nvSpPr>
          <p:cNvPr id="22" name="Line 12"/>
          <p:cNvSpPr>
            <a:spLocks noChangeShapeType="1"/>
          </p:cNvSpPr>
          <p:nvPr/>
        </p:nvSpPr>
        <p:spPr bwMode="auto">
          <a:xfrm>
            <a:off x="1908175" y="2808288"/>
            <a:ext cx="360363" cy="576262"/>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3" name="Line 13"/>
          <p:cNvSpPr>
            <a:spLocks noChangeShapeType="1"/>
          </p:cNvSpPr>
          <p:nvPr/>
        </p:nvSpPr>
        <p:spPr bwMode="auto">
          <a:xfrm flipV="1">
            <a:off x="1908175" y="3600450"/>
            <a:ext cx="360363" cy="503238"/>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4" name="Line 14"/>
          <p:cNvSpPr>
            <a:spLocks noChangeShapeType="1"/>
          </p:cNvSpPr>
          <p:nvPr/>
        </p:nvSpPr>
        <p:spPr bwMode="auto">
          <a:xfrm>
            <a:off x="2051050" y="2663825"/>
            <a:ext cx="576263"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5" name="Line 15"/>
          <p:cNvSpPr>
            <a:spLocks noChangeShapeType="1"/>
          </p:cNvSpPr>
          <p:nvPr/>
        </p:nvSpPr>
        <p:spPr bwMode="auto">
          <a:xfrm>
            <a:off x="2987675" y="2663825"/>
            <a:ext cx="576263"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6" name="Line 16"/>
          <p:cNvSpPr>
            <a:spLocks noChangeShapeType="1"/>
          </p:cNvSpPr>
          <p:nvPr/>
        </p:nvSpPr>
        <p:spPr bwMode="auto">
          <a:xfrm>
            <a:off x="3924300" y="2663825"/>
            <a:ext cx="576263"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7" name="Line 17"/>
          <p:cNvSpPr>
            <a:spLocks noChangeShapeType="1"/>
          </p:cNvSpPr>
          <p:nvPr/>
        </p:nvSpPr>
        <p:spPr bwMode="auto">
          <a:xfrm>
            <a:off x="2555875" y="3529013"/>
            <a:ext cx="1079500" cy="0"/>
          </a:xfrm>
          <a:prstGeom prst="line">
            <a:avLst/>
          </a:prstGeom>
          <a:noFill/>
          <a:ln w="95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Line 18"/>
          <p:cNvSpPr>
            <a:spLocks noChangeShapeType="1"/>
          </p:cNvSpPr>
          <p:nvPr/>
        </p:nvSpPr>
        <p:spPr bwMode="auto">
          <a:xfrm>
            <a:off x="2051050" y="4248150"/>
            <a:ext cx="1009650"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19"/>
          <p:cNvSpPr>
            <a:spLocks noChangeShapeType="1"/>
          </p:cNvSpPr>
          <p:nvPr/>
        </p:nvSpPr>
        <p:spPr bwMode="auto">
          <a:xfrm>
            <a:off x="3419475" y="4248150"/>
            <a:ext cx="936625" cy="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0" name="Line 20"/>
          <p:cNvSpPr>
            <a:spLocks noChangeShapeType="1"/>
          </p:cNvSpPr>
          <p:nvPr/>
        </p:nvSpPr>
        <p:spPr bwMode="auto">
          <a:xfrm flipV="1">
            <a:off x="3276600" y="3671888"/>
            <a:ext cx="431800" cy="431800"/>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1" name="Line 21"/>
          <p:cNvSpPr>
            <a:spLocks noChangeShapeType="1"/>
          </p:cNvSpPr>
          <p:nvPr/>
        </p:nvSpPr>
        <p:spPr bwMode="auto">
          <a:xfrm flipV="1">
            <a:off x="3924300" y="2808288"/>
            <a:ext cx="647700" cy="576262"/>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2" name="Line 22"/>
          <p:cNvSpPr>
            <a:spLocks noChangeShapeType="1"/>
          </p:cNvSpPr>
          <p:nvPr/>
        </p:nvSpPr>
        <p:spPr bwMode="auto">
          <a:xfrm>
            <a:off x="3851275" y="3673475"/>
            <a:ext cx="504825" cy="503238"/>
          </a:xfrm>
          <a:prstGeom prst="line">
            <a:avLst/>
          </a:prstGeom>
          <a:noFill/>
          <a:ln w="22225">
            <a:solidFill>
              <a:srgbClr val="000000"/>
            </a:solidFill>
            <a:miter lim="800000"/>
            <a:headEnd/>
            <a:tailEnd type="triangle" w="med" len="med"/>
          </a:ln>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33" name="Oval 23"/>
          <p:cNvSpPr>
            <a:spLocks noChangeArrowheads="1"/>
          </p:cNvSpPr>
          <p:nvPr/>
        </p:nvSpPr>
        <p:spPr bwMode="auto">
          <a:xfrm>
            <a:off x="5724525" y="26638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1</a:t>
            </a:r>
          </a:p>
        </p:txBody>
      </p:sp>
      <p:sp>
        <p:nvSpPr>
          <p:cNvPr id="34" name="Oval 24"/>
          <p:cNvSpPr>
            <a:spLocks noChangeArrowheads="1"/>
          </p:cNvSpPr>
          <p:nvPr/>
        </p:nvSpPr>
        <p:spPr bwMode="auto">
          <a:xfrm>
            <a:off x="6300788" y="2663825"/>
            <a:ext cx="360362"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2</a:t>
            </a:r>
          </a:p>
        </p:txBody>
      </p:sp>
      <p:sp>
        <p:nvSpPr>
          <p:cNvPr id="35" name="Oval 25"/>
          <p:cNvSpPr>
            <a:spLocks noChangeArrowheads="1"/>
          </p:cNvSpPr>
          <p:nvPr/>
        </p:nvSpPr>
        <p:spPr bwMode="auto">
          <a:xfrm>
            <a:off x="6948488" y="2663825"/>
            <a:ext cx="360362"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3</a:t>
            </a:r>
          </a:p>
        </p:txBody>
      </p:sp>
      <p:sp>
        <p:nvSpPr>
          <p:cNvPr id="36" name="Oval 26"/>
          <p:cNvSpPr>
            <a:spLocks noChangeArrowheads="1"/>
          </p:cNvSpPr>
          <p:nvPr/>
        </p:nvSpPr>
        <p:spPr bwMode="auto">
          <a:xfrm>
            <a:off x="6372225" y="33115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8</a:t>
            </a:r>
          </a:p>
        </p:txBody>
      </p:sp>
      <p:sp>
        <p:nvSpPr>
          <p:cNvPr id="37" name="Oval 27"/>
          <p:cNvSpPr>
            <a:spLocks noChangeArrowheads="1"/>
          </p:cNvSpPr>
          <p:nvPr/>
        </p:nvSpPr>
        <p:spPr bwMode="auto">
          <a:xfrm>
            <a:off x="7092950" y="33115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9</a:t>
            </a:r>
          </a:p>
        </p:txBody>
      </p:sp>
      <p:sp>
        <p:nvSpPr>
          <p:cNvPr id="38" name="Oval 28"/>
          <p:cNvSpPr>
            <a:spLocks noChangeArrowheads="1"/>
          </p:cNvSpPr>
          <p:nvPr/>
        </p:nvSpPr>
        <p:spPr bwMode="auto">
          <a:xfrm>
            <a:off x="7740650" y="33115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7</a:t>
            </a:r>
          </a:p>
        </p:txBody>
      </p:sp>
      <p:sp>
        <p:nvSpPr>
          <p:cNvPr id="39" name="Oval 29"/>
          <p:cNvSpPr>
            <a:spLocks noChangeArrowheads="1"/>
          </p:cNvSpPr>
          <p:nvPr/>
        </p:nvSpPr>
        <p:spPr bwMode="auto">
          <a:xfrm>
            <a:off x="7596188" y="2663825"/>
            <a:ext cx="360362"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5</a:t>
            </a:r>
          </a:p>
        </p:txBody>
      </p:sp>
      <p:sp>
        <p:nvSpPr>
          <p:cNvPr id="40" name="Oval 30"/>
          <p:cNvSpPr>
            <a:spLocks noChangeArrowheads="1"/>
          </p:cNvSpPr>
          <p:nvPr/>
        </p:nvSpPr>
        <p:spPr bwMode="auto">
          <a:xfrm>
            <a:off x="5724525" y="33115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6</a:t>
            </a:r>
          </a:p>
        </p:txBody>
      </p:sp>
      <p:sp>
        <p:nvSpPr>
          <p:cNvPr id="41" name="Oval 31"/>
          <p:cNvSpPr>
            <a:spLocks noChangeArrowheads="1"/>
          </p:cNvSpPr>
          <p:nvPr/>
        </p:nvSpPr>
        <p:spPr bwMode="auto">
          <a:xfrm>
            <a:off x="8172450" y="2663825"/>
            <a:ext cx="360363" cy="360363"/>
          </a:xfrm>
          <a:prstGeom prst="ellipse">
            <a:avLst/>
          </a:prstGeom>
          <a:no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4</a:t>
            </a:r>
          </a:p>
        </p:txBody>
      </p:sp>
      <p:sp>
        <p:nvSpPr>
          <p:cNvPr id="42" name="Text Box 44"/>
          <p:cNvSpPr txBox="1">
            <a:spLocks noChangeArrowheads="1"/>
          </p:cNvSpPr>
          <p:nvPr/>
        </p:nvSpPr>
        <p:spPr bwMode="auto">
          <a:xfrm>
            <a:off x="412750" y="1223963"/>
            <a:ext cx="7543800"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拓扑排序算法的示例演示</a:t>
            </a:r>
          </a:p>
        </p:txBody>
      </p:sp>
      <p:sp>
        <p:nvSpPr>
          <p:cNvPr id="43" name="Text Box 46"/>
          <p:cNvSpPr txBox="1">
            <a:spLocks noChangeArrowheads="1"/>
          </p:cNvSpPr>
          <p:nvPr/>
        </p:nvSpPr>
        <p:spPr bwMode="auto">
          <a:xfrm>
            <a:off x="900113" y="4648200"/>
            <a:ext cx="7632700" cy="854075"/>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800" b="1" dirty="0">
                <a:solidFill>
                  <a:srgbClr val="FF0000"/>
                </a:solidFill>
                <a:latin typeface="Times New Roman" pitchFamily="18" charset="0"/>
              </a:rPr>
              <a:t>讨论：</a:t>
            </a:r>
            <a:r>
              <a:rPr kumimoji="1" lang="zh-CN" altLang="en-US" sz="2800" b="1" dirty="0">
                <a:solidFill>
                  <a:srgbClr val="0000FF"/>
                </a:solidFill>
                <a:latin typeface="Times New Roman" pitchFamily="18" charset="0"/>
              </a:rPr>
              <a:t>如果顶点还没有输出完而找不到入度为零的顶点怎么办？</a:t>
            </a:r>
          </a:p>
        </p:txBody>
      </p:sp>
      <p:sp>
        <p:nvSpPr>
          <p:cNvPr id="44" name="Text Box 57"/>
          <p:cNvSpPr txBox="1">
            <a:spLocks noChangeArrowheads="1"/>
          </p:cNvSpPr>
          <p:nvPr/>
        </p:nvSpPr>
        <p:spPr bwMode="auto">
          <a:xfrm>
            <a:off x="900113" y="5791200"/>
            <a:ext cx="7632700" cy="427037"/>
          </a:xfrm>
          <a:prstGeom prst="rect">
            <a:avLst/>
          </a:prstGeom>
          <a:noFill/>
          <a:ln w="9525">
            <a:noFill/>
            <a:miter lim="800000"/>
            <a:headEnd/>
            <a:tailEnd/>
          </a:ln>
        </p:spPr>
        <p:txBody>
          <a:bodyPr lIns="0" tIns="0" rIns="0" bIns="0">
            <a:spAutoFit/>
          </a:bodyPr>
          <a:lstStyle/>
          <a:p>
            <a:pPr fontAlgn="base">
              <a:spcBef>
                <a:spcPct val="0"/>
              </a:spcBef>
              <a:spcAft>
                <a:spcPct val="0"/>
              </a:spcAft>
            </a:pPr>
            <a:r>
              <a:rPr kumimoji="1" lang="zh-CN" altLang="en-US" sz="2800" b="1" dirty="0">
                <a:solidFill>
                  <a:srgbClr val="FF0000"/>
                </a:solidFill>
                <a:latin typeface="Times New Roman" pitchFamily="18" charset="0"/>
              </a:rPr>
              <a:t>答案：</a:t>
            </a:r>
            <a:r>
              <a:rPr kumimoji="1" lang="zh-CN" altLang="en-US" sz="2800" b="1" dirty="0">
                <a:solidFill>
                  <a:srgbClr val="0000FF"/>
                </a:solidFill>
                <a:latin typeface="Times New Roman" pitchFamily="18" charset="0"/>
              </a:rPr>
              <a:t>存在环路，无法进行拓扑排序，退出。</a:t>
            </a:r>
          </a:p>
        </p:txBody>
      </p:sp>
    </p:spTree>
    <p:extLst>
      <p:ext uri="{BB962C8B-B14F-4D97-AF65-F5344CB8AC3E}">
        <p14:creationId xmlns:p14="http://schemas.microsoft.com/office/powerpoint/2010/main" val="353669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par>
                                <p:cTn id="12" presetID="5" presetClass="exit" presetSubtype="10" fill="hold" grpId="0" nodeType="withEffect">
                                  <p:stCondLst>
                                    <p:cond delay="0"/>
                                  </p:stCondLst>
                                  <p:childTnLst>
                                    <p:animEffect transition="out" filter="checkerboard(across)">
                                      <p:cBhvr>
                                        <p:cTn id="13" dur="500"/>
                                        <p:tgtEl>
                                          <p:spTgt spid="13"/>
                                        </p:tgtEl>
                                      </p:cBhvr>
                                    </p:animEffect>
                                    <p:set>
                                      <p:cBhvr>
                                        <p:cTn id="14" dur="1" fill="hold">
                                          <p:stCondLst>
                                            <p:cond delay="499"/>
                                          </p:stCondLst>
                                        </p:cTn>
                                        <p:tgtEl>
                                          <p:spTgt spid="13"/>
                                        </p:tgtEl>
                                        <p:attrNameLst>
                                          <p:attrName>style.visibility</p:attrName>
                                        </p:attrNameLst>
                                      </p:cBhvr>
                                      <p:to>
                                        <p:strVal val="hidden"/>
                                      </p:to>
                                    </p:set>
                                  </p:childTnLst>
                                </p:cTn>
                              </p:par>
                              <p:par>
                                <p:cTn id="15" presetID="5" presetClass="exit" presetSubtype="10" fill="hold" grpId="0" nodeType="withEffect">
                                  <p:stCondLst>
                                    <p:cond delay="0"/>
                                  </p:stCondLst>
                                  <p:childTnLst>
                                    <p:animEffect transition="out" filter="checkerboard(across)">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 presetClass="exit" presetSubtype="10" fill="hold" grpId="0" nodeType="clickEffect">
                                  <p:stCondLst>
                                    <p:cond delay="0"/>
                                  </p:stCondLst>
                                  <p:childTnLst>
                                    <p:animEffect transition="out" filter="checkerboard(across)">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5" presetClass="exit" presetSubtype="10" fill="hold" grpId="0" nodeType="withEffect">
                                  <p:stCondLst>
                                    <p:cond delay="0"/>
                                  </p:stCondLst>
                                  <p:childTnLst>
                                    <p:animEffect transition="out" filter="checkerboard(across)">
                                      <p:cBhvr>
                                        <p:cTn id="28" dur="500"/>
                                        <p:tgtEl>
                                          <p:spTgt spid="28"/>
                                        </p:tgtEl>
                                      </p:cBhvr>
                                    </p:animEffect>
                                    <p:set>
                                      <p:cBhvr>
                                        <p:cTn id="29" dur="1" fill="hold">
                                          <p:stCondLst>
                                            <p:cond delay="499"/>
                                          </p:stCondLst>
                                        </p:cTn>
                                        <p:tgtEl>
                                          <p:spTgt spid="28"/>
                                        </p:tgtEl>
                                        <p:attrNameLst>
                                          <p:attrName>style.visibility</p:attrName>
                                        </p:attrNameLst>
                                      </p:cBhvr>
                                      <p:to>
                                        <p:strVal val="hidden"/>
                                      </p:to>
                                    </p:set>
                                  </p:childTnLst>
                                </p:cTn>
                              </p:par>
                              <p:par>
                                <p:cTn id="30" presetID="5" presetClass="exit" presetSubtype="10" fill="hold" grpId="0" nodeType="withEffect">
                                  <p:stCondLst>
                                    <p:cond delay="0"/>
                                  </p:stCondLst>
                                  <p:childTnLst>
                                    <p:animEffect transition="out" filter="checkerboard(across)">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grpId="0" nodeType="clickEffect">
                                  <p:stCondLst>
                                    <p:cond delay="0"/>
                                  </p:stCondLst>
                                  <p:childTnLst>
                                    <p:animEffect transition="out" filter="box(in)">
                                      <p:cBhvr>
                                        <p:cTn id="40" dur="500"/>
                                        <p:tgtEl>
                                          <p:spTgt spid="15"/>
                                        </p:tgtEl>
                                      </p:cBhvr>
                                    </p:animEffect>
                                    <p:set>
                                      <p:cBhvr>
                                        <p:cTn id="41" dur="1" fill="hold">
                                          <p:stCondLst>
                                            <p:cond delay="499"/>
                                          </p:stCondLst>
                                        </p:cTn>
                                        <p:tgtEl>
                                          <p:spTgt spid="15"/>
                                        </p:tgtEl>
                                        <p:attrNameLst>
                                          <p:attrName>style.visibility</p:attrName>
                                        </p:attrNameLst>
                                      </p:cBhvr>
                                      <p:to>
                                        <p:strVal val="hidden"/>
                                      </p:to>
                                    </p:set>
                                  </p:childTnLst>
                                </p:cTn>
                              </p:par>
                              <p:par>
                                <p:cTn id="42" presetID="4" presetClass="exit" presetSubtype="16" fill="hold" grpId="0" nodeType="withEffect">
                                  <p:stCondLst>
                                    <p:cond delay="0"/>
                                  </p:stCondLst>
                                  <p:childTnLst>
                                    <p:animEffect transition="out" filter="box(in)">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5" presetClass="exit" presetSubtype="10" fill="hold" grpId="0" nodeType="withEffect">
                                  <p:stCondLst>
                                    <p:cond delay="0"/>
                                  </p:stCondLst>
                                  <p:childTnLst>
                                    <p:animEffect transition="out" filter="checkerboard(across)">
                                      <p:cBhvr>
                                        <p:cTn id="55" dur="500"/>
                                        <p:tgtEl>
                                          <p:spTgt spid="29"/>
                                        </p:tgtEl>
                                      </p:cBhvr>
                                    </p:animEffect>
                                    <p:set>
                                      <p:cBhvr>
                                        <p:cTn id="56" dur="1" fill="hold">
                                          <p:stCondLst>
                                            <p:cond delay="499"/>
                                          </p:stCondLst>
                                        </p:cTn>
                                        <p:tgtEl>
                                          <p:spTgt spid="29"/>
                                        </p:tgtEl>
                                        <p:attrNameLst>
                                          <p:attrName>style.visibility</p:attrName>
                                        </p:attrNameLst>
                                      </p:cBhvr>
                                      <p:to>
                                        <p:strVal val="hidden"/>
                                      </p:to>
                                    </p:set>
                                  </p:childTnLst>
                                </p:cTn>
                              </p:par>
                              <p:par>
                                <p:cTn id="57" presetID="5" presetClass="exit" presetSubtype="10" fill="hold" grpId="0" nodeType="withEffect">
                                  <p:stCondLst>
                                    <p:cond delay="0"/>
                                  </p:stCondLst>
                                  <p:childTnLst>
                                    <p:animEffect transition="out" filter="checkerboard(across)">
                                      <p:cBhvr>
                                        <p:cTn id="58" dur="500"/>
                                        <p:tgtEl>
                                          <p:spTgt spid="30"/>
                                        </p:tgtEl>
                                      </p:cBhvr>
                                    </p:animEffect>
                                    <p:set>
                                      <p:cBhvr>
                                        <p:cTn id="59" dur="1" fill="hold">
                                          <p:stCondLst>
                                            <p:cond delay="499"/>
                                          </p:stCondLst>
                                        </p:cTn>
                                        <p:tgtEl>
                                          <p:spTgt spid="30"/>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 presetClass="exit" presetSubtype="32" fill="hold" grpId="0" nodeType="clickEffect">
                                  <p:stCondLst>
                                    <p:cond delay="0"/>
                                  </p:stCondLst>
                                  <p:childTnLst>
                                    <p:animEffect transition="out" filter="box(out)">
                                      <p:cBhvr>
                                        <p:cTn id="67" dur="500"/>
                                        <p:tgtEl>
                                          <p:spTgt spid="32"/>
                                        </p:tgtEl>
                                      </p:cBhvr>
                                    </p:animEffect>
                                    <p:set>
                                      <p:cBhvr>
                                        <p:cTn id="68" dur="1" fill="hold">
                                          <p:stCondLst>
                                            <p:cond delay="499"/>
                                          </p:stCondLst>
                                        </p:cTn>
                                        <p:tgtEl>
                                          <p:spTgt spid="32"/>
                                        </p:tgtEl>
                                        <p:attrNameLst>
                                          <p:attrName>style.visibility</p:attrName>
                                        </p:attrNameLst>
                                      </p:cBhvr>
                                      <p:to>
                                        <p:strVal val="hidden"/>
                                      </p:to>
                                    </p:set>
                                  </p:childTnLst>
                                </p:cTn>
                              </p:par>
                              <p:par>
                                <p:cTn id="69" presetID="4" presetClass="exit" presetSubtype="32" fill="hold" grpId="0" nodeType="withEffect">
                                  <p:stCondLst>
                                    <p:cond delay="0"/>
                                  </p:stCondLst>
                                  <p:childTnLst>
                                    <p:animEffect transition="out" filter="box(out)">
                                      <p:cBhvr>
                                        <p:cTn id="70" dur="500"/>
                                        <p:tgtEl>
                                          <p:spTgt spid="31"/>
                                        </p:tgtEl>
                                      </p:cBhvr>
                                    </p:animEffect>
                                    <p:set>
                                      <p:cBhvr>
                                        <p:cTn id="71" dur="1" fill="hold">
                                          <p:stCondLst>
                                            <p:cond delay="499"/>
                                          </p:stCondLst>
                                        </p:cTn>
                                        <p:tgtEl>
                                          <p:spTgt spid="31"/>
                                        </p:tgtEl>
                                        <p:attrNameLst>
                                          <p:attrName>style.visibility</p:attrName>
                                        </p:attrNameLst>
                                      </p:cBhvr>
                                      <p:to>
                                        <p:strVal val="hidden"/>
                                      </p:to>
                                    </p:set>
                                  </p:childTnLst>
                                </p:cTn>
                              </p:par>
                              <p:par>
                                <p:cTn id="72" presetID="4" presetClass="exit" presetSubtype="32" fill="hold" grpId="0" nodeType="withEffect">
                                  <p:stCondLst>
                                    <p:cond delay="0"/>
                                  </p:stCondLst>
                                  <p:childTnLst>
                                    <p:animEffect transition="out" filter="box(out)">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xit" presetSubtype="16" fill="hold" grpId="0" nodeType="clickEffect">
                                  <p:stCondLst>
                                    <p:cond delay="0"/>
                                  </p:stCondLst>
                                  <p:childTnLst>
                                    <p:animEffect transition="out" filter="box(in)">
                                      <p:cBhvr>
                                        <p:cTn id="82" dur="500"/>
                                        <p:tgtEl>
                                          <p:spTgt spid="20"/>
                                        </p:tgtEl>
                                      </p:cBhvr>
                                    </p:animEffect>
                                    <p:set>
                                      <p:cBhvr>
                                        <p:cTn id="83" dur="1" fill="hold">
                                          <p:stCondLst>
                                            <p:cond delay="499"/>
                                          </p:stCondLst>
                                        </p:cTn>
                                        <p:tgtEl>
                                          <p:spTgt spid="2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grpId="0" nodeType="clickEffect">
                                  <p:stCondLst>
                                    <p:cond delay="0"/>
                                  </p:stCondLst>
                                  <p:childTnLst>
                                    <p:animEffect transition="out" filter="box(in)">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4" presetClass="exit" presetSubtype="16" fill="hold" grpId="0" nodeType="withEffect">
                                  <p:stCondLst>
                                    <p:cond delay="0"/>
                                  </p:stCondLst>
                                  <p:childTnLst>
                                    <p:animEffect transition="out" filter="box(in)">
                                      <p:cBhvr>
                                        <p:cTn id="94" dur="500"/>
                                        <p:tgtEl>
                                          <p:spTgt spid="25"/>
                                        </p:tgtEl>
                                      </p:cBhvr>
                                    </p:animEffect>
                                    <p:set>
                                      <p:cBhvr>
                                        <p:cTn id="95" dur="1" fill="hold">
                                          <p:stCondLst>
                                            <p:cond delay="499"/>
                                          </p:stCondLst>
                                        </p:cTn>
                                        <p:tgtEl>
                                          <p:spTgt spid="2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4" presetClass="exit" presetSubtype="16" fill="hold" grpId="0" nodeType="clickEffect">
                                  <p:stCondLst>
                                    <p:cond delay="0"/>
                                  </p:stCondLst>
                                  <p:childTnLst>
                                    <p:animEffect transition="out" filter="box(in)">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4" presetClass="exit" presetSubtype="16" fill="hold" grpId="0" nodeType="withEffect">
                                  <p:stCondLst>
                                    <p:cond delay="0"/>
                                  </p:stCondLst>
                                  <p:childTnLst>
                                    <p:animEffect transition="out" filter="box(in)">
                                      <p:cBhvr>
                                        <p:cTn id="106" dur="500"/>
                                        <p:tgtEl>
                                          <p:spTgt spid="26"/>
                                        </p:tgtEl>
                                      </p:cBhvr>
                                    </p:animEffect>
                                    <p:set>
                                      <p:cBhvr>
                                        <p:cTn id="107" dur="1" fill="hold">
                                          <p:stCondLst>
                                            <p:cond delay="499"/>
                                          </p:stCondLst>
                                        </p:cTn>
                                        <p:tgtEl>
                                          <p:spTgt spid="2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4" presetClass="exit" presetSubtype="16" fill="hold" grpId="0" nodeType="clickEffect">
                                  <p:stCondLst>
                                    <p:cond delay="0"/>
                                  </p:stCondLst>
                                  <p:childTnLst>
                                    <p:animEffect transition="out" filter="box(in)">
                                      <p:cBhvr>
                                        <p:cTn id="115" dur="500"/>
                                        <p:tgtEl>
                                          <p:spTgt spid="18"/>
                                        </p:tgtEl>
                                      </p:cBhvr>
                                    </p:animEffect>
                                    <p:set>
                                      <p:cBhvr>
                                        <p:cTn id="116" dur="1" fill="hold">
                                          <p:stCondLst>
                                            <p:cond delay="499"/>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3" grpId="0"/>
      <p:bldP spid="4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97</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2533A106-372A-49A9-97FA-FD58D7FA68EB}"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042988" y="2459037"/>
            <a:ext cx="6480175" cy="3332163"/>
          </a:xfrm>
          <a:prstGeom prst="rect">
            <a:avLst/>
          </a:prstGeom>
          <a:noFill/>
          <a:ln w="9525" algn="ctr">
            <a:solidFill>
              <a:srgbClr val="0F6FC6"/>
            </a:solidFill>
            <a:miter lim="800000"/>
            <a:headEnd/>
            <a:tailEnd/>
          </a:ln>
        </p:spPr>
        <p:txBody>
          <a:bodyPr lIns="90000" tIns="90000" rIns="90000" bIns="90000">
            <a:spAutoFit/>
          </a:bodyPr>
          <a:lstStyle/>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rPr>
              <a:t>(1)</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一个有向图的拓扑序列不一定唯一</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rPr>
              <a:t>(2)</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有向无环图一定存在拓扑序列</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rPr>
              <a:t>(3)</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有向有环图不存在拓扑序列</a:t>
            </a:r>
            <a:r>
              <a:rPr kumimoji="1" lang="en-US" altLang="zh-CN" sz="2800" b="1" i="0" u="none" strike="noStrike" kern="0" cap="none" spc="0" normalizeH="0" baseline="0" noProof="0" dirty="0">
                <a:ln>
                  <a:noFill/>
                </a:ln>
                <a:solidFill>
                  <a:srgbClr val="0000FF"/>
                </a:solidFill>
                <a:effectLst/>
                <a:uLnTx/>
                <a:uFillTx/>
                <a:latin typeface="Times New Roman" pitchFamily="18" charset="0"/>
              </a:rPr>
              <a:t>;</a:t>
            </a:r>
          </a:p>
          <a:p>
            <a:pPr marL="0" marR="0" lvl="0" indent="0" defTabSz="914400" eaLnBrk="1" fontAlgn="base" latinLnBrk="0" hangingPunct="1">
              <a:lnSpc>
                <a:spcPct val="15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rPr>
              <a:t>(4)</a:t>
            </a:r>
            <a:r>
              <a:rPr kumimoji="1" lang="zh-CN" altLang="en-US" sz="2800" b="1" i="0" u="none" strike="noStrike" kern="0" cap="none" spc="0" normalizeH="0" baseline="0" noProof="0" dirty="0">
                <a:ln>
                  <a:noFill/>
                </a:ln>
                <a:solidFill>
                  <a:srgbClr val="FF0000"/>
                </a:solidFill>
                <a:effectLst/>
                <a:uLnTx/>
                <a:uFillTx/>
                <a:latin typeface="Times New Roman" pitchFamily="18" charset="0"/>
              </a:rPr>
              <a:t>通过构造拓扑序列，可判定</a:t>
            </a:r>
            <a:r>
              <a:rPr kumimoji="1" lang="en-US" altLang="zh-CN" sz="2800" b="1" i="0" u="none" strike="noStrike" kern="0" cap="none" spc="0" normalizeH="0" baseline="0" noProof="0" dirty="0">
                <a:ln>
                  <a:noFill/>
                </a:ln>
                <a:solidFill>
                  <a:srgbClr val="FF0000"/>
                </a:solidFill>
                <a:effectLst/>
                <a:uLnTx/>
                <a:uFillTx/>
                <a:latin typeface="Times New Roman" pitchFamily="18" charset="0"/>
              </a:rPr>
              <a:t>AOV</a:t>
            </a:r>
            <a:r>
              <a:rPr kumimoji="1" lang="zh-CN" altLang="en-US" sz="2800" b="1" i="0" u="none" strike="noStrike" kern="0" cap="none" spc="0" normalizeH="0" baseline="0" noProof="0" dirty="0">
                <a:ln>
                  <a:noFill/>
                </a:ln>
                <a:solidFill>
                  <a:srgbClr val="FF0000"/>
                </a:solidFill>
                <a:effectLst/>
                <a:uLnTx/>
                <a:uFillTx/>
                <a:latin typeface="Times New Roman" pitchFamily="18" charset="0"/>
              </a:rPr>
              <a:t>网是否存在环</a:t>
            </a:r>
            <a:r>
              <a:rPr kumimoji="1" lang="zh-CN" altLang="en-US" sz="2800" b="1" i="0" u="none" strike="noStrike" kern="0" cap="none" spc="0" normalizeH="0" baseline="0" noProof="0" dirty="0">
                <a:ln>
                  <a:noFill/>
                </a:ln>
                <a:solidFill>
                  <a:srgbClr val="0000FF"/>
                </a:solidFill>
                <a:effectLst/>
                <a:uLnTx/>
                <a:uFillTx/>
                <a:latin typeface="Times New Roman" pitchFamily="18" charset="0"/>
              </a:rPr>
              <a:t>。</a:t>
            </a:r>
          </a:p>
        </p:txBody>
      </p:sp>
      <p:sp>
        <p:nvSpPr>
          <p:cNvPr id="14" name="Text Box 25"/>
          <p:cNvSpPr txBox="1">
            <a:spLocks noChangeArrowheads="1"/>
          </p:cNvSpPr>
          <p:nvPr/>
        </p:nvSpPr>
        <p:spPr bwMode="auto">
          <a:xfrm>
            <a:off x="395288" y="1293812"/>
            <a:ext cx="4895850" cy="519113"/>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拓扑排序特点</a:t>
            </a:r>
          </a:p>
        </p:txBody>
      </p:sp>
    </p:spTree>
    <p:extLst>
      <p:ext uri="{BB962C8B-B14F-4D97-AF65-F5344CB8AC3E}">
        <p14:creationId xmlns:p14="http://schemas.microsoft.com/office/powerpoint/2010/main" val="23306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98</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AEFA1F1D-BD07-4106-9688-71AD09C8754A}"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2"/>
          <p:cNvGraphicFramePr>
            <a:graphicFrameLocks noGrp="1"/>
          </p:cNvGraphicFramePr>
          <p:nvPr>
            <p:extLst>
              <p:ext uri="{D42A27DB-BD31-4B8C-83A1-F6EECF244321}">
                <p14:modId xmlns:p14="http://schemas.microsoft.com/office/powerpoint/2010/main" val="420787193"/>
              </p:ext>
            </p:extLst>
          </p:nvPr>
        </p:nvGraphicFramePr>
        <p:xfrm>
          <a:off x="3371850" y="2074862"/>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10"/>
          <p:cNvGraphicFramePr>
            <a:graphicFrameLocks noGrp="1"/>
          </p:cNvGraphicFramePr>
          <p:nvPr>
            <p:extLst>
              <p:ext uri="{D42A27DB-BD31-4B8C-83A1-F6EECF244321}">
                <p14:modId xmlns:p14="http://schemas.microsoft.com/office/powerpoint/2010/main" val="3467388923"/>
              </p:ext>
            </p:extLst>
          </p:nvPr>
        </p:nvGraphicFramePr>
        <p:xfrm>
          <a:off x="3371850" y="3370262"/>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Line 18"/>
          <p:cNvSpPr>
            <a:spLocks noChangeShapeType="1"/>
          </p:cNvSpPr>
          <p:nvPr/>
        </p:nvSpPr>
        <p:spPr bwMode="auto">
          <a:xfrm>
            <a:off x="4090988" y="3590925"/>
            <a:ext cx="576262"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16" name="Group 19"/>
          <p:cNvGraphicFramePr>
            <a:graphicFrameLocks noGrp="1"/>
          </p:cNvGraphicFramePr>
          <p:nvPr>
            <p:extLst>
              <p:ext uri="{D42A27DB-BD31-4B8C-83A1-F6EECF244321}">
                <p14:modId xmlns:p14="http://schemas.microsoft.com/office/powerpoint/2010/main" val="3446235306"/>
              </p:ext>
            </p:extLst>
          </p:nvPr>
        </p:nvGraphicFramePr>
        <p:xfrm>
          <a:off x="4811713" y="3375025"/>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27"/>
          <p:cNvGraphicFramePr>
            <a:graphicFrameLocks noGrp="1"/>
          </p:cNvGraphicFramePr>
          <p:nvPr>
            <p:extLst>
              <p:ext uri="{D42A27DB-BD31-4B8C-83A1-F6EECF244321}">
                <p14:modId xmlns:p14="http://schemas.microsoft.com/office/powerpoint/2010/main" val="991059375"/>
              </p:ext>
            </p:extLst>
          </p:nvPr>
        </p:nvGraphicFramePr>
        <p:xfrm>
          <a:off x="3444875" y="5087937"/>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35"/>
          <p:cNvGraphicFramePr>
            <a:graphicFrameLocks noGrp="1"/>
          </p:cNvGraphicFramePr>
          <p:nvPr>
            <p:extLst>
              <p:ext uri="{D42A27DB-BD31-4B8C-83A1-F6EECF244321}">
                <p14:modId xmlns:p14="http://schemas.microsoft.com/office/powerpoint/2010/main" val="402046892"/>
              </p:ext>
            </p:extLst>
          </p:nvPr>
        </p:nvGraphicFramePr>
        <p:xfrm>
          <a:off x="3371850" y="4017962"/>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Group 43"/>
          <p:cNvGraphicFramePr>
            <a:graphicFrameLocks noGrp="1"/>
          </p:cNvGraphicFramePr>
          <p:nvPr>
            <p:extLst>
              <p:ext uri="{D42A27DB-BD31-4B8C-83A1-F6EECF244321}">
                <p14:modId xmlns:p14="http://schemas.microsoft.com/office/powerpoint/2010/main" val="3917143971"/>
              </p:ext>
            </p:extLst>
          </p:nvPr>
        </p:nvGraphicFramePr>
        <p:xfrm>
          <a:off x="2076450" y="2001837"/>
          <a:ext cx="889000" cy="3600448"/>
        </p:xfrm>
        <a:graphic>
          <a:graphicData uri="http://schemas.openxmlformats.org/drawingml/2006/table">
            <a:tbl>
              <a:tblPr/>
              <a:tblGrid>
                <a:gridCol w="409575">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tblGrid>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rPr>
                        <a:t>v1</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V5</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V6</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 name="Line 66"/>
          <p:cNvSpPr>
            <a:spLocks noChangeShapeType="1"/>
          </p:cNvSpPr>
          <p:nvPr/>
        </p:nvSpPr>
        <p:spPr bwMode="auto">
          <a:xfrm>
            <a:off x="2652713" y="3524250"/>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1" name="Line 67"/>
          <p:cNvSpPr>
            <a:spLocks noChangeShapeType="1"/>
          </p:cNvSpPr>
          <p:nvPr/>
        </p:nvSpPr>
        <p:spPr bwMode="auto">
          <a:xfrm>
            <a:off x="2724150" y="5303837"/>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2" name="Group 68"/>
          <p:cNvGraphicFramePr>
            <a:graphicFrameLocks noGrp="1"/>
          </p:cNvGraphicFramePr>
          <p:nvPr>
            <p:extLst>
              <p:ext uri="{D42A27DB-BD31-4B8C-83A1-F6EECF244321}">
                <p14:modId xmlns:p14="http://schemas.microsoft.com/office/powerpoint/2010/main" val="1757066355"/>
              </p:ext>
            </p:extLst>
          </p:nvPr>
        </p:nvGraphicFramePr>
        <p:xfrm>
          <a:off x="4811713" y="2074862"/>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Line 76"/>
          <p:cNvSpPr>
            <a:spLocks noChangeShapeType="1"/>
          </p:cNvSpPr>
          <p:nvPr/>
        </p:nvSpPr>
        <p:spPr bwMode="auto">
          <a:xfrm>
            <a:off x="4164013" y="2290762"/>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4" name="Group 77"/>
          <p:cNvGraphicFramePr>
            <a:graphicFrameLocks noGrp="1"/>
          </p:cNvGraphicFramePr>
          <p:nvPr>
            <p:extLst>
              <p:ext uri="{D42A27DB-BD31-4B8C-83A1-F6EECF244321}">
                <p14:modId xmlns:p14="http://schemas.microsoft.com/office/powerpoint/2010/main" val="3942499068"/>
              </p:ext>
            </p:extLst>
          </p:nvPr>
        </p:nvGraphicFramePr>
        <p:xfrm>
          <a:off x="4884738" y="5092700"/>
          <a:ext cx="863600" cy="427038"/>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8">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 name="Line 85"/>
          <p:cNvSpPr>
            <a:spLocks noChangeShapeType="1"/>
          </p:cNvSpPr>
          <p:nvPr/>
        </p:nvSpPr>
        <p:spPr bwMode="auto">
          <a:xfrm>
            <a:off x="4164013" y="5313362"/>
            <a:ext cx="720725"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26" name="Group 86"/>
          <p:cNvGraphicFramePr>
            <a:graphicFrameLocks noGrp="1"/>
          </p:cNvGraphicFramePr>
          <p:nvPr>
            <p:extLst>
              <p:ext uri="{D42A27DB-BD31-4B8C-83A1-F6EECF244321}">
                <p14:modId xmlns:p14="http://schemas.microsoft.com/office/powerpoint/2010/main" val="3698014594"/>
              </p:ext>
            </p:extLst>
          </p:nvPr>
        </p:nvGraphicFramePr>
        <p:xfrm>
          <a:off x="6251575" y="2074862"/>
          <a:ext cx="863600" cy="427037"/>
        </p:xfrm>
        <a:graphic>
          <a:graphicData uri="http://schemas.openxmlformats.org/drawingml/2006/table">
            <a:tbl>
              <a:tblPr/>
              <a:tblGrid>
                <a:gridCol w="35242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tblGrid>
              <a:tr h="4270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marL="0" marR="0" marT="0" marB="0" anchor="ctr" anchorCtr="1"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 name="Line 94"/>
          <p:cNvSpPr>
            <a:spLocks noChangeShapeType="1"/>
          </p:cNvSpPr>
          <p:nvPr/>
        </p:nvSpPr>
        <p:spPr bwMode="auto">
          <a:xfrm>
            <a:off x="5603875" y="2290762"/>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8" name="Line 95"/>
          <p:cNvSpPr>
            <a:spLocks noChangeShapeType="1"/>
          </p:cNvSpPr>
          <p:nvPr/>
        </p:nvSpPr>
        <p:spPr bwMode="auto">
          <a:xfrm>
            <a:off x="2652713" y="2290762"/>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sp>
        <p:nvSpPr>
          <p:cNvPr id="29" name="Line 96"/>
          <p:cNvSpPr>
            <a:spLocks noChangeShapeType="1"/>
          </p:cNvSpPr>
          <p:nvPr/>
        </p:nvSpPr>
        <p:spPr bwMode="auto">
          <a:xfrm>
            <a:off x="2652713" y="4160837"/>
            <a:ext cx="647700" cy="0"/>
          </a:xfrm>
          <a:prstGeom prst="line">
            <a:avLst/>
          </a:prstGeom>
          <a:noFill/>
          <a:ln w="9525">
            <a:solidFill>
              <a:srgbClr val="000000"/>
            </a:solidFill>
            <a:miter lim="800000"/>
            <a:headEnd/>
            <a:tailEnd type="triangle" w="med" len="me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600" b="1" i="0" u="none" strike="noStrike" kern="0" cap="none" spc="0" normalizeH="0" baseline="0" noProof="0">
              <a:ln>
                <a:noFill/>
              </a:ln>
              <a:solidFill>
                <a:srgbClr val="6600CC"/>
              </a:solidFill>
              <a:effectLst/>
              <a:uLnTx/>
              <a:uFillTx/>
              <a:latin typeface="Times New Roman" pitchFamily="18" charset="0"/>
            </a:endParaRPr>
          </a:p>
        </p:txBody>
      </p:sp>
      <p:graphicFrame>
        <p:nvGraphicFramePr>
          <p:cNvPr id="30" name="Group 98"/>
          <p:cNvGraphicFramePr>
            <a:graphicFrameLocks noGrp="1"/>
          </p:cNvGraphicFramePr>
          <p:nvPr>
            <p:extLst>
              <p:ext uri="{D42A27DB-BD31-4B8C-83A1-F6EECF244321}">
                <p14:modId xmlns:p14="http://schemas.microsoft.com/office/powerpoint/2010/main" val="982850173"/>
              </p:ext>
            </p:extLst>
          </p:nvPr>
        </p:nvGraphicFramePr>
        <p:xfrm>
          <a:off x="3109913" y="5948362"/>
          <a:ext cx="5224463" cy="519112"/>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tblGrid>
              <a:tr h="519112">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2857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3</a:t>
                      </a:r>
                    </a:p>
                  </a:txBody>
                  <a:tcPr marL="0" marR="0" marT="0" marB="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horzOverflow="overflow">
                    <a:lnL w="12700"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 name="Text Box 114"/>
          <p:cNvSpPr txBox="1">
            <a:spLocks noChangeArrowheads="1"/>
          </p:cNvSpPr>
          <p:nvPr/>
        </p:nvSpPr>
        <p:spPr bwMode="auto">
          <a:xfrm>
            <a:off x="1154113" y="5976937"/>
            <a:ext cx="1539875" cy="427038"/>
          </a:xfrm>
          <a:prstGeom prst="rect">
            <a:avLst/>
          </a:prstGeom>
          <a:noFill/>
          <a:ln w="9525">
            <a:noFill/>
            <a:miter lim="800000"/>
            <a:headEnd/>
            <a:tailEnd/>
          </a:ln>
        </p:spPr>
        <p:txBody>
          <a:bodyPr wrap="none" lIns="0" tIns="0" rIns="0" bIns="0">
            <a:spAutoFit/>
          </a:bodyPr>
          <a:lstStyle/>
          <a:p>
            <a:pPr algn="ct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indegree[]</a:t>
            </a:r>
          </a:p>
        </p:txBody>
      </p:sp>
      <p:graphicFrame>
        <p:nvGraphicFramePr>
          <p:cNvPr id="32" name="Group 115"/>
          <p:cNvGraphicFramePr>
            <a:graphicFrameLocks noGrp="1"/>
          </p:cNvGraphicFramePr>
          <p:nvPr>
            <p:extLst>
              <p:ext uri="{D42A27DB-BD31-4B8C-83A1-F6EECF244321}">
                <p14:modId xmlns:p14="http://schemas.microsoft.com/office/powerpoint/2010/main" val="2802529593"/>
              </p:ext>
            </p:extLst>
          </p:nvPr>
        </p:nvGraphicFramePr>
        <p:xfrm>
          <a:off x="7621588" y="1724025"/>
          <a:ext cx="600075" cy="3241674"/>
        </p:xfrm>
        <a:graphic>
          <a:graphicData uri="http://schemas.openxmlformats.org/drawingml/2006/table">
            <a:tbl>
              <a:tblPr/>
              <a:tblGrid>
                <a:gridCol w="600075">
                  <a:extLst>
                    <a:ext uri="{9D8B030D-6E8A-4147-A177-3AD203B41FA5}">
                      <a16:colId xmlns:a16="http://schemas.microsoft.com/office/drawing/2014/main" val="20000"/>
                    </a:ext>
                  </a:extLst>
                </a:gridCol>
              </a:tblGrid>
              <a:tr h="5413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81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7">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3" name="Text Box 131"/>
          <p:cNvSpPr txBox="1">
            <a:spLocks noChangeArrowheads="1"/>
          </p:cNvSpPr>
          <p:nvPr/>
        </p:nvSpPr>
        <p:spPr bwMode="auto">
          <a:xfrm>
            <a:off x="7772400" y="5319712"/>
            <a:ext cx="357188"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zh-CN" altLang="en-US" sz="2800" b="1">
                <a:solidFill>
                  <a:srgbClr val="000000"/>
                </a:solidFill>
                <a:latin typeface="Times New Roman" pitchFamily="18" charset="0"/>
                <a:ea typeface="楷体_GB2312" pitchFamily="49" charset="-122"/>
              </a:rPr>
              <a:t>栈</a:t>
            </a:r>
          </a:p>
        </p:txBody>
      </p:sp>
      <p:sp>
        <p:nvSpPr>
          <p:cNvPr id="34" name="Text Box 132"/>
          <p:cNvSpPr txBox="1">
            <a:spLocks noChangeArrowheads="1"/>
          </p:cNvSpPr>
          <p:nvPr/>
        </p:nvSpPr>
        <p:spPr bwMode="auto">
          <a:xfrm>
            <a:off x="7758113" y="4486275"/>
            <a:ext cx="3556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v1</a:t>
            </a:r>
          </a:p>
        </p:txBody>
      </p:sp>
      <p:sp>
        <p:nvSpPr>
          <p:cNvPr id="35" name="Text Box 133"/>
          <p:cNvSpPr txBox="1">
            <a:spLocks noChangeArrowheads="1"/>
          </p:cNvSpPr>
          <p:nvPr/>
        </p:nvSpPr>
        <p:spPr bwMode="auto">
          <a:xfrm>
            <a:off x="7716838" y="3914775"/>
            <a:ext cx="3556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v6</a:t>
            </a:r>
          </a:p>
        </p:txBody>
      </p:sp>
      <p:sp>
        <p:nvSpPr>
          <p:cNvPr id="36" name="Text Box 134"/>
          <p:cNvSpPr txBox="1">
            <a:spLocks noChangeArrowheads="1"/>
          </p:cNvSpPr>
          <p:nvPr/>
        </p:nvSpPr>
        <p:spPr bwMode="auto">
          <a:xfrm>
            <a:off x="7716838" y="4491037"/>
            <a:ext cx="355600" cy="427038"/>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v4</a:t>
            </a:r>
          </a:p>
        </p:txBody>
      </p:sp>
      <p:sp>
        <p:nvSpPr>
          <p:cNvPr id="37" name="Text Box 135"/>
          <p:cNvSpPr txBox="1">
            <a:spLocks noChangeArrowheads="1"/>
          </p:cNvSpPr>
          <p:nvPr/>
        </p:nvSpPr>
        <p:spPr bwMode="auto">
          <a:xfrm>
            <a:off x="7716838" y="3914775"/>
            <a:ext cx="355600" cy="427037"/>
          </a:xfrm>
          <a:prstGeom prst="rect">
            <a:avLst/>
          </a:prstGeom>
          <a:noFill/>
          <a:ln w="9525">
            <a:noFill/>
            <a:miter lim="800000"/>
            <a:headEnd/>
            <a:tailEnd/>
          </a:ln>
        </p:spPr>
        <p:txBody>
          <a:bodyPr wrap="none" lIns="0" tIns="0" rIns="0" bIns="0">
            <a:spAutoFit/>
          </a:bodyPr>
          <a:lstStyle/>
          <a:p>
            <a:pPr fontAlgn="base">
              <a:spcBef>
                <a:spcPct val="0"/>
              </a:spcBef>
              <a:spcAft>
                <a:spcPct val="0"/>
              </a:spcAft>
            </a:pPr>
            <a:r>
              <a:rPr kumimoji="1" lang="en-US" altLang="zh-CN" sz="2800" b="1">
                <a:solidFill>
                  <a:srgbClr val="000000"/>
                </a:solidFill>
                <a:latin typeface="Times New Roman" pitchFamily="18" charset="0"/>
                <a:ea typeface="楷体_GB2312" pitchFamily="49" charset="-122"/>
              </a:rPr>
              <a:t>v3</a:t>
            </a:r>
          </a:p>
        </p:txBody>
      </p:sp>
      <p:sp>
        <p:nvSpPr>
          <p:cNvPr id="38" name="Text Box 136"/>
          <p:cNvSpPr txBox="1">
            <a:spLocks noChangeArrowheads="1"/>
          </p:cNvSpPr>
          <p:nvPr/>
        </p:nvSpPr>
        <p:spPr bwMode="auto">
          <a:xfrm>
            <a:off x="6900863" y="5919787"/>
            <a:ext cx="276225" cy="436563"/>
          </a:xfrm>
          <a:prstGeom prst="rect">
            <a:avLst/>
          </a:prstGeom>
          <a:solidFill>
            <a:srgbClr val="E2D700"/>
          </a:solidFill>
          <a:ln w="9525">
            <a:solidFill>
              <a:srgbClr val="000000"/>
            </a:solid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楷体_GB2312" pitchFamily="49" charset="-122"/>
              </a:rPr>
              <a:t>2 </a:t>
            </a:r>
          </a:p>
        </p:txBody>
      </p:sp>
      <p:sp>
        <p:nvSpPr>
          <p:cNvPr id="39" name="Text Box 137"/>
          <p:cNvSpPr txBox="1">
            <a:spLocks noChangeArrowheads="1"/>
          </p:cNvSpPr>
          <p:nvPr/>
        </p:nvSpPr>
        <p:spPr bwMode="auto">
          <a:xfrm>
            <a:off x="4308475" y="5919787"/>
            <a:ext cx="266700" cy="427038"/>
          </a:xfrm>
          <a:prstGeom prst="rect">
            <a:avLst/>
          </a:prstGeom>
          <a:solidFill>
            <a:srgbClr val="04617B"/>
          </a:solidFill>
          <a:ln w="9525">
            <a:no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楷体_GB2312" pitchFamily="49" charset="-122"/>
              </a:rPr>
              <a:t>1 </a:t>
            </a:r>
          </a:p>
        </p:txBody>
      </p:sp>
      <p:sp>
        <p:nvSpPr>
          <p:cNvPr id="40" name="Text Box 138"/>
          <p:cNvSpPr txBox="1">
            <a:spLocks noChangeArrowheads="1"/>
          </p:cNvSpPr>
          <p:nvPr/>
        </p:nvSpPr>
        <p:spPr bwMode="auto">
          <a:xfrm>
            <a:off x="6037263" y="5919787"/>
            <a:ext cx="266700" cy="427038"/>
          </a:xfrm>
          <a:prstGeom prst="rect">
            <a:avLst/>
          </a:prstGeom>
          <a:solidFill>
            <a:srgbClr val="E2D700"/>
          </a:solidFill>
          <a:ln w="9525">
            <a:no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楷体_GB2312" pitchFamily="49" charset="-122"/>
              </a:rPr>
              <a:t>1 </a:t>
            </a:r>
          </a:p>
        </p:txBody>
      </p:sp>
      <p:sp>
        <p:nvSpPr>
          <p:cNvPr id="41" name="Text Box 139"/>
          <p:cNvSpPr txBox="1">
            <a:spLocks noChangeArrowheads="1"/>
          </p:cNvSpPr>
          <p:nvPr/>
        </p:nvSpPr>
        <p:spPr bwMode="auto">
          <a:xfrm>
            <a:off x="6037263" y="5919787"/>
            <a:ext cx="266700" cy="427038"/>
          </a:xfrm>
          <a:prstGeom prst="rect">
            <a:avLst/>
          </a:prstGeom>
          <a:solidFill>
            <a:srgbClr val="04617B"/>
          </a:solidFill>
          <a:ln w="9525">
            <a:no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楷体_GB2312" pitchFamily="49" charset="-122"/>
              </a:rPr>
              <a:t>0 </a:t>
            </a:r>
          </a:p>
        </p:txBody>
      </p:sp>
      <p:sp>
        <p:nvSpPr>
          <p:cNvPr id="42" name="Text Box 140"/>
          <p:cNvSpPr txBox="1">
            <a:spLocks noChangeArrowheads="1"/>
          </p:cNvSpPr>
          <p:nvPr/>
        </p:nvSpPr>
        <p:spPr bwMode="auto">
          <a:xfrm>
            <a:off x="5106988" y="5919787"/>
            <a:ext cx="266700" cy="427038"/>
          </a:xfrm>
          <a:prstGeom prst="rect">
            <a:avLst/>
          </a:prstGeom>
          <a:solidFill>
            <a:srgbClr val="04617B"/>
          </a:solidFill>
          <a:ln w="9525">
            <a:noFill/>
            <a:miter lim="800000"/>
            <a:headEnd/>
            <a:tailEnd/>
          </a:ln>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楷体_GB2312" pitchFamily="49" charset="-122"/>
              </a:rPr>
              <a:t>0 </a:t>
            </a:r>
          </a:p>
        </p:txBody>
      </p:sp>
      <p:sp>
        <p:nvSpPr>
          <p:cNvPr id="43" name="Text Box 142"/>
          <p:cNvSpPr txBox="1">
            <a:spLocks noChangeArrowheads="1"/>
          </p:cNvSpPr>
          <p:nvPr/>
        </p:nvSpPr>
        <p:spPr bwMode="auto">
          <a:xfrm>
            <a:off x="395288" y="1066800"/>
            <a:ext cx="6192837"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拓扑排序算法演示</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部分</a:t>
            </a:r>
            <a:r>
              <a:rPr kumimoji="1" lang="en-US" altLang="zh-CN" sz="2800" b="1" dirty="0">
                <a:solidFill>
                  <a:srgbClr val="003300"/>
                </a:solidFill>
                <a:latin typeface="Times New Roman" pitchFamily="18" charset="0"/>
              </a:rPr>
              <a:t>)</a:t>
            </a:r>
          </a:p>
        </p:txBody>
      </p:sp>
      <p:sp>
        <p:nvSpPr>
          <p:cNvPr id="44" name="Text Box 143"/>
          <p:cNvSpPr txBox="1">
            <a:spLocks noChangeArrowheads="1"/>
          </p:cNvSpPr>
          <p:nvPr/>
        </p:nvSpPr>
        <p:spPr bwMode="auto">
          <a:xfrm>
            <a:off x="3314700" y="6477000"/>
            <a:ext cx="5400675" cy="457200"/>
          </a:xfrm>
          <a:prstGeom prst="rect">
            <a:avLst/>
          </a:prstGeom>
          <a:noFill/>
          <a:ln w="9525">
            <a:noFill/>
            <a:miter lim="800000"/>
            <a:headEnd/>
            <a:tailEnd/>
          </a:ln>
          <a:effectLst>
            <a:prstShdw prst="shdw17" dist="17961" dir="2700000">
              <a:srgbClr val="0F6FC6">
                <a:gamma/>
                <a:shade val="60000"/>
                <a:invGamma/>
              </a:srgbClr>
            </a:prstShdw>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itchFamily="18" charset="0"/>
              </a:rPr>
              <a:t>v1       v2       v3        v4       v5      v6</a:t>
            </a:r>
          </a:p>
        </p:txBody>
      </p:sp>
      <p:sp>
        <p:nvSpPr>
          <p:cNvPr id="45" name="Text Box 144"/>
          <p:cNvSpPr txBox="1">
            <a:spLocks noChangeArrowheads="1"/>
          </p:cNvSpPr>
          <p:nvPr/>
        </p:nvSpPr>
        <p:spPr bwMode="auto">
          <a:xfrm>
            <a:off x="928688" y="5608637"/>
            <a:ext cx="1422400" cy="461963"/>
          </a:xfrm>
          <a:prstGeom prst="rect">
            <a:avLst/>
          </a:prstGeom>
          <a:noFill/>
          <a:ln w="9525">
            <a:noFill/>
            <a:miter lim="800000"/>
            <a:headEnd/>
            <a:tailEnd/>
          </a:ln>
          <a:effectLst>
            <a:prstShdw prst="shdw17" dist="17961" dir="2700000">
              <a:srgbClr val="0F6FC6">
                <a:gamma/>
                <a:shade val="60000"/>
                <a:invGamma/>
              </a:srgbClr>
            </a:prstShdw>
          </a:effec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CC"/>
                </a:solidFill>
                <a:effectLst/>
                <a:uLnTx/>
                <a:uFillTx/>
                <a:latin typeface="Times New Roman" pitchFamily="18" charset="0"/>
              </a:rPr>
              <a:t>入度已知</a:t>
            </a:r>
          </a:p>
        </p:txBody>
      </p:sp>
      <p:graphicFrame>
        <p:nvGraphicFramePr>
          <p:cNvPr id="46" name="Group 18"/>
          <p:cNvGraphicFramePr>
            <a:graphicFrameLocks noGrp="1"/>
          </p:cNvGraphicFramePr>
          <p:nvPr>
            <p:extLst>
              <p:ext uri="{D42A27DB-BD31-4B8C-83A1-F6EECF244321}">
                <p14:modId xmlns:p14="http://schemas.microsoft.com/office/powerpoint/2010/main" val="3254632703"/>
              </p:ext>
            </p:extLst>
          </p:nvPr>
        </p:nvGraphicFramePr>
        <p:xfrm>
          <a:off x="1071538" y="1608122"/>
          <a:ext cx="1879599" cy="36576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960791">
                  <a:extLst>
                    <a:ext uri="{9D8B030D-6E8A-4147-A177-3AD203B41FA5}">
                      <a16:colId xmlns:a16="http://schemas.microsoft.com/office/drawing/2014/main" val="20000"/>
                    </a:ext>
                  </a:extLst>
                </a:gridCol>
                <a:gridCol w="918808">
                  <a:extLst>
                    <a:ext uri="{9D8B030D-6E8A-4147-A177-3AD203B41FA5}">
                      <a16:colId xmlns:a16="http://schemas.microsoft.com/office/drawing/2014/main" val="20001"/>
                    </a:ext>
                  </a:extLst>
                </a:gridCol>
              </a:tblGrid>
              <a:tr h="334959">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data</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firstarc</a:t>
                      </a:r>
                      <a:endParaRPr kumimoji="0" lang="en-US" altLang="zh-CN" sz="1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7" name="Group 3"/>
          <p:cNvGraphicFramePr>
            <a:graphicFrameLocks noGrp="1"/>
          </p:cNvGraphicFramePr>
          <p:nvPr>
            <p:extLst>
              <p:ext uri="{D42A27DB-BD31-4B8C-83A1-F6EECF244321}">
                <p14:modId xmlns:p14="http://schemas.microsoft.com/office/powerpoint/2010/main" val="18695864"/>
              </p:ext>
            </p:extLst>
          </p:nvPr>
        </p:nvGraphicFramePr>
        <p:xfrm>
          <a:off x="3286116" y="1536684"/>
          <a:ext cx="2357454" cy="367920"/>
        </p:xfrm>
        <a:graphic>
          <a:graphicData uri="http://schemas.openxmlformats.org/drawingml/2006/table">
            <a:tbl>
              <a:tblPr>
                <a:gradFill rotWithShape="1">
                  <a:gsLst>
                    <a:gs pos="0">
                      <a:srgbClr val="009DD9">
                        <a:tint val="50000"/>
                        <a:satMod val="300000"/>
                      </a:srgbClr>
                    </a:gs>
                    <a:gs pos="35000">
                      <a:srgbClr val="009DD9">
                        <a:tint val="37000"/>
                        <a:satMod val="300000"/>
                      </a:srgbClr>
                    </a:gs>
                    <a:gs pos="100000">
                      <a:srgbClr val="009DD9">
                        <a:tint val="15000"/>
                        <a:satMod val="350000"/>
                      </a:srgbClr>
                    </a:gs>
                  </a:gsLst>
                  <a:lin ang="16200000" scaled="1"/>
                </a:gradFill>
                <a:effectLst>
                  <a:outerShdw blurRad="40000" dist="20000" dir="5400000" rotWithShape="0">
                    <a:srgbClr val="000000">
                      <a:alpha val="38000"/>
                    </a:srgbClr>
                  </a:outerShdw>
                </a:effectLst>
              </a:tblPr>
              <a:tblGrid>
                <a:gridCol w="889384">
                  <a:extLst>
                    <a:ext uri="{9D8B030D-6E8A-4147-A177-3AD203B41FA5}">
                      <a16:colId xmlns:a16="http://schemas.microsoft.com/office/drawing/2014/main" val="20000"/>
                    </a:ext>
                  </a:extLst>
                </a:gridCol>
                <a:gridCol w="1468070">
                  <a:extLst>
                    <a:ext uri="{9D8B030D-6E8A-4147-A177-3AD203B41FA5}">
                      <a16:colId xmlns:a16="http://schemas.microsoft.com/office/drawing/2014/main" val="20001"/>
                    </a:ext>
                  </a:extLst>
                </a:gridCol>
              </a:tblGrid>
              <a:tr h="357190">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a:ln>
                            <a:noFill/>
                          </a:ln>
                          <a:effectLst/>
                        </a:rPr>
                        <a:t> </a:t>
                      </a:r>
                      <a:r>
                        <a:rPr kumimoji="0" lang="en-US" altLang="zh-CN" sz="1800" u="none" strike="noStrike" cap="none" normalizeH="0" baseline="0" dirty="0" err="1">
                          <a:ln>
                            <a:noFill/>
                          </a:ln>
                          <a:effectLst/>
                        </a:rPr>
                        <a:t>adjvex</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onstantia"/>
                          <a:ea typeface="宋体"/>
                        </a:defRPr>
                      </a:lvl1pPr>
                      <a:lvl2pPr marL="457200" algn="l" defTabSz="914400" rtl="0" eaLnBrk="1" latinLnBrk="0" hangingPunct="1">
                        <a:defRPr sz="1800" kern="1200">
                          <a:solidFill>
                            <a:schemeClr val="dk1"/>
                          </a:solidFill>
                          <a:latin typeface="Constantia"/>
                          <a:ea typeface="宋体"/>
                        </a:defRPr>
                      </a:lvl2pPr>
                      <a:lvl3pPr marL="914400" algn="l" defTabSz="914400" rtl="0" eaLnBrk="1" latinLnBrk="0" hangingPunct="1">
                        <a:defRPr sz="1800" kern="1200">
                          <a:solidFill>
                            <a:schemeClr val="dk1"/>
                          </a:solidFill>
                          <a:latin typeface="Constantia"/>
                          <a:ea typeface="宋体"/>
                        </a:defRPr>
                      </a:lvl3pPr>
                      <a:lvl4pPr marL="1371600" algn="l" defTabSz="914400" rtl="0" eaLnBrk="1" latinLnBrk="0" hangingPunct="1">
                        <a:defRPr sz="1800" kern="1200">
                          <a:solidFill>
                            <a:schemeClr val="dk1"/>
                          </a:solidFill>
                          <a:latin typeface="Constantia"/>
                          <a:ea typeface="宋体"/>
                        </a:defRPr>
                      </a:lvl4pPr>
                      <a:lvl5pPr marL="1828800" algn="l" defTabSz="914400" rtl="0" eaLnBrk="1" latinLnBrk="0" hangingPunct="1">
                        <a:defRPr sz="1800" kern="1200">
                          <a:solidFill>
                            <a:schemeClr val="dk1"/>
                          </a:solidFill>
                          <a:latin typeface="Constantia"/>
                          <a:ea typeface="宋体"/>
                        </a:defRPr>
                      </a:lvl5pPr>
                      <a:lvl6pPr marL="2286000" algn="l" defTabSz="914400" rtl="0" eaLnBrk="1" latinLnBrk="0" hangingPunct="1">
                        <a:defRPr sz="1800" kern="1200">
                          <a:solidFill>
                            <a:schemeClr val="dk1"/>
                          </a:solidFill>
                          <a:latin typeface="Constantia"/>
                          <a:ea typeface="宋体"/>
                        </a:defRPr>
                      </a:lvl6pPr>
                      <a:lvl7pPr marL="2743200" algn="l" defTabSz="914400" rtl="0" eaLnBrk="1" latinLnBrk="0" hangingPunct="1">
                        <a:defRPr sz="1800" kern="1200">
                          <a:solidFill>
                            <a:schemeClr val="dk1"/>
                          </a:solidFill>
                          <a:latin typeface="Constantia"/>
                          <a:ea typeface="宋体"/>
                        </a:defRPr>
                      </a:lvl7pPr>
                      <a:lvl8pPr marL="3200400" algn="l" defTabSz="914400" rtl="0" eaLnBrk="1" latinLnBrk="0" hangingPunct="1">
                        <a:defRPr sz="1800" kern="1200">
                          <a:solidFill>
                            <a:schemeClr val="dk1"/>
                          </a:solidFill>
                          <a:latin typeface="Constantia"/>
                          <a:ea typeface="宋体"/>
                        </a:defRPr>
                      </a:lvl8pPr>
                      <a:lvl9pPr marL="3657600" algn="l" defTabSz="914400" rtl="0" eaLnBrk="1" latinLnBrk="0" hangingPunct="1">
                        <a:defRPr sz="1800" kern="1200">
                          <a:solidFill>
                            <a:schemeClr val="dk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1800" u="none" strike="noStrike" cap="none" normalizeH="0" baseline="0" dirty="0" err="1">
                          <a:ln>
                            <a:noFill/>
                          </a:ln>
                          <a:effectLst/>
                        </a:rPr>
                        <a:t>nextarc</a:t>
                      </a:r>
                      <a:endParaRPr kumimoji="0" lang="en-US" altLang="zh-CN" sz="1800" b="1" i="0" u="none" strike="noStrike" cap="none" normalizeH="0" baseline="0" dirty="0">
                        <a:ln>
                          <a:noFill/>
                        </a:ln>
                        <a:solidFill>
                          <a:srgbClr val="0000FF"/>
                        </a:solidFill>
                        <a:effectLst/>
                        <a:latin typeface="Times New Roman" pitchFamily="18" charset="0"/>
                        <a:ea typeface="宋体" pitchFamily="2" charset="-122"/>
                      </a:endParaRPr>
                    </a:p>
                  </a:txBody>
                  <a:tcPr marL="90000" marR="90000" marT="46800" marB="46800" anchor="ctr" anchorCtr="1" horzOverflow="overflow">
                    <a:lnL w="9525" cap="flat" cmpd="sng" algn="ctr">
                      <a:solidFill>
                        <a:srgbClr val="009DD9">
                          <a:shade val="95000"/>
                          <a:satMod val="105000"/>
                        </a:srgbClr>
                      </a:solidFill>
                      <a:prstDash val="solid"/>
                    </a:lnL>
                    <a:lnR w="9525" cap="flat" cmpd="sng" algn="ctr">
                      <a:solidFill>
                        <a:srgbClr val="009DD9">
                          <a:shade val="95000"/>
                          <a:satMod val="105000"/>
                        </a:srgbClr>
                      </a:solidFill>
                      <a:prstDash val="solid"/>
                    </a:lnR>
                    <a:lnT w="9525" cap="flat" cmpd="sng" algn="ctr">
                      <a:solidFill>
                        <a:srgbClr val="009DD9">
                          <a:shade val="95000"/>
                          <a:satMod val="105000"/>
                        </a:srgbClr>
                      </a:solidFill>
                      <a:prstDash val="solid"/>
                    </a:lnT>
                    <a:lnB w="9525" cap="flat" cmpd="sng" algn="ctr">
                      <a:solidFill>
                        <a:srgbClr val="009DD9">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8" name="Rectangle 4">
            <a:extLst>
              <a:ext uri="{FF2B5EF4-FFF2-40B4-BE49-F238E27FC236}">
                <a16:creationId xmlns:a16="http://schemas.microsoft.com/office/drawing/2014/main" id="{82154CCB-865B-1547-BAC6-65A376616DB6}"/>
              </a:ext>
            </a:extLst>
          </p:cNvPr>
          <p:cNvSpPr>
            <a:spLocks noChangeArrowheads="1"/>
          </p:cNvSpPr>
          <p:nvPr/>
        </p:nvSpPr>
        <p:spPr bwMode="auto">
          <a:xfrm>
            <a:off x="5643570" y="836880"/>
            <a:ext cx="3378209" cy="826380"/>
          </a:xfrm>
          <a:prstGeom prst="rect">
            <a:avLst/>
          </a:prstGeom>
          <a:solidFill>
            <a:schemeClr val="bg1"/>
          </a:solidFill>
          <a:ln w="12700" cap="sq">
            <a:solidFill>
              <a:srgbClr val="000099"/>
            </a:solidFill>
            <a:miter lim="800000"/>
            <a:headEnd type="none" w="sm" len="sm"/>
            <a:tailEnd type="none" w="sm" len="sm"/>
          </a:ln>
        </p:spPr>
        <p:txBody>
          <a:bodyPr wrap="square">
            <a:spAutoFit/>
          </a:bodyPr>
          <a:lstStyle/>
          <a:p>
            <a:pPr fontAlgn="base">
              <a:lnSpc>
                <a:spcPct val="125000"/>
              </a:lnSpc>
              <a:spcBef>
                <a:spcPct val="0"/>
              </a:spcBef>
              <a:spcAft>
                <a:spcPct val="0"/>
              </a:spcAft>
            </a:pPr>
            <a:r>
              <a:rPr kumimoji="1" lang="zh-CN" altLang="en-CN" sz="2000" b="1" dirty="0">
                <a:solidFill>
                  <a:srgbClr val="FF3300"/>
                </a:solidFill>
                <a:latin typeface="Times New Roman" pitchFamily="18" charset="0"/>
                <a:ea typeface="楷体_GB2312" pitchFamily="49" charset="-122"/>
              </a:rPr>
              <a:t>用</a:t>
            </a:r>
            <a:r>
              <a:rPr kumimoji="1" lang="zh-CN" altLang="en-US" sz="2000" b="1" dirty="0">
                <a:solidFill>
                  <a:srgbClr val="FF3300"/>
                </a:solidFill>
                <a:latin typeface="Times New Roman" pitchFamily="18" charset="0"/>
                <a:ea typeface="楷体_GB2312" pitchFamily="49" charset="-122"/>
              </a:rPr>
              <a:t>一个数组存放顶点入度</a:t>
            </a:r>
            <a:endParaRPr kumimoji="1" lang="en-US" altLang="zh-CN" sz="2000" b="1" dirty="0">
              <a:solidFill>
                <a:srgbClr val="FF3300"/>
              </a:solidFill>
              <a:latin typeface="Times New Roman" pitchFamily="18" charset="0"/>
              <a:ea typeface="楷体_GB2312" pitchFamily="49" charset="-122"/>
            </a:endParaRPr>
          </a:p>
          <a:p>
            <a:pPr fontAlgn="base">
              <a:lnSpc>
                <a:spcPct val="125000"/>
              </a:lnSpc>
              <a:spcBef>
                <a:spcPct val="0"/>
              </a:spcBef>
              <a:spcAft>
                <a:spcPct val="0"/>
              </a:spcAft>
            </a:pPr>
            <a:r>
              <a:rPr kumimoji="1" lang="zh-CN" altLang="en-US" sz="2000" b="1" dirty="0">
                <a:solidFill>
                  <a:srgbClr val="FF3300"/>
                </a:solidFill>
                <a:latin typeface="Times New Roman" pitchFamily="18" charset="0"/>
                <a:ea typeface="楷体_GB2312" pitchFamily="49" charset="-122"/>
              </a:rPr>
              <a:t>用一个栈存放入度为</a:t>
            </a:r>
            <a:r>
              <a:rPr kumimoji="1" lang="en-US" altLang="zh-CN" sz="2000" b="1" dirty="0">
                <a:solidFill>
                  <a:srgbClr val="FF3300"/>
                </a:solidFill>
                <a:latin typeface="Times New Roman" pitchFamily="18" charset="0"/>
                <a:ea typeface="楷体_GB2312" pitchFamily="49" charset="-122"/>
              </a:rPr>
              <a:t>0</a:t>
            </a:r>
            <a:r>
              <a:rPr kumimoji="1" lang="zh-CN" altLang="en-US" sz="2000" b="1" dirty="0">
                <a:solidFill>
                  <a:srgbClr val="FF3300"/>
                </a:solidFill>
                <a:latin typeface="Times New Roman" pitchFamily="18" charset="0"/>
                <a:ea typeface="楷体_GB2312" pitchFamily="49" charset="-122"/>
              </a:rPr>
              <a:t>的顶点</a:t>
            </a:r>
            <a:endParaRPr kumimoji="1" lang="zh-CN" altLang="en-US" sz="2000" b="1" dirty="0">
              <a:solidFill>
                <a:srgbClr val="000082"/>
              </a:solidFill>
              <a:latin typeface="Times New Roman" pitchFamily="18" charset="0"/>
              <a:ea typeface="楷体_GB2312" pitchFamily="49" charset="-122"/>
            </a:endParaRPr>
          </a:p>
        </p:txBody>
      </p:sp>
    </p:spTree>
    <p:extLst>
      <p:ext uri="{BB962C8B-B14F-4D97-AF65-F5344CB8AC3E}">
        <p14:creationId xmlns:p14="http://schemas.microsoft.com/office/powerpoint/2010/main" val="201175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xit" presetSubtype="10" fill="hold" grpId="1" nodeType="clickEffect">
                                  <p:stCondLst>
                                    <p:cond delay="0"/>
                                  </p:stCondLst>
                                  <p:childTnLst>
                                    <p:animEffect transition="out" filter="checkerboard(across)">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4" grpId="1"/>
      <p:bldP spid="35" grpId="0"/>
      <p:bldP spid="35" grpId="1"/>
      <p:bldP spid="36" grpId="0"/>
      <p:bldP spid="37" grpId="0"/>
      <p:bldP spid="38" grpId="0" animBg="1"/>
      <p:bldP spid="39" grpId="0" animBg="1"/>
      <p:bldP spid="40" grpId="0" animBg="1"/>
      <p:bldP spid="41" grpId="0" animBg="1"/>
      <p:bldP spid="4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99</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9.4.1 </a:t>
            </a:r>
            <a:r>
              <a:rPr kumimoji="1" lang="zh-CN" altLang="en-US" sz="3200" b="1" dirty="0">
                <a:latin typeface="Arial" charset="0"/>
                <a:ea typeface="宋体" charset="-122"/>
                <a:cs typeface="+mn-cs"/>
              </a:rPr>
              <a:t>拓扑排序</a:t>
            </a:r>
          </a:p>
        </p:txBody>
      </p:sp>
      <p:sp>
        <p:nvSpPr>
          <p:cNvPr id="4" name="日期占位符 3"/>
          <p:cNvSpPr>
            <a:spLocks noGrp="1"/>
          </p:cNvSpPr>
          <p:nvPr>
            <p:ph type="dt" sz="half" idx="4294967295"/>
          </p:nvPr>
        </p:nvSpPr>
        <p:spPr>
          <a:xfrm>
            <a:off x="0" y="6356350"/>
            <a:ext cx="2133600" cy="365125"/>
          </a:xfrm>
        </p:spPr>
        <p:txBody>
          <a:bodyPr/>
          <a:lstStyle/>
          <a:p>
            <a:fld id="{B56B7CEC-51B2-4077-A191-DDB4EF7F7A1E}" type="datetime1">
              <a:rPr lang="zh-CN" altLang="en-US" b="1" smtClean="0">
                <a:solidFill>
                  <a:srgbClr val="F79646">
                    <a:lumMod val="75000"/>
                  </a:srgbClr>
                </a:solidFill>
              </a:rPr>
              <a:t>2025/4/29</a:t>
            </a:fld>
            <a:endParaRPr lang="zh-CN" altLang="en-US" b="1" dirty="0">
              <a:solidFill>
                <a:srgbClr val="F79646">
                  <a:lumMod val="75000"/>
                </a:srgbClr>
              </a:solidFill>
            </a:endParaRPr>
          </a:p>
        </p:txBody>
      </p:sp>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592480" y="2044380"/>
            <a:ext cx="8066088" cy="3471720"/>
          </a:xfrm>
          <a:prstGeom prst="rect">
            <a:avLst/>
          </a:prstGeom>
          <a:noFill/>
          <a:ln w="9525">
            <a:solidFill>
              <a:srgbClr val="000099"/>
            </a:solidFill>
            <a:miter lim="800000"/>
            <a:headEnd/>
            <a:tailEnd/>
          </a:ln>
        </p:spPr>
        <p:txBody>
          <a:bodyPr lIns="0" tIns="0" rIns="0" bIns="0">
            <a:spAutoFit/>
          </a:bodyPr>
          <a:lstStyle/>
          <a:p>
            <a:pPr marL="495300" indent="-495300" fontAlgn="base">
              <a:spcBef>
                <a:spcPct val="0"/>
              </a:spcBef>
              <a:spcAft>
                <a:spcPct val="0"/>
              </a:spcAft>
            </a:pPr>
            <a:r>
              <a:rPr kumimoji="1" lang="zh-CN" altLang="en-US" sz="2400" b="1" dirty="0">
                <a:solidFill>
                  <a:srgbClr val="000000"/>
                </a:solidFill>
                <a:latin typeface="Times New Roman" pitchFamily="18" charset="0"/>
              </a:rPr>
              <a:t>增加一个存放各顶点入度的数组</a:t>
            </a:r>
            <a:r>
              <a:rPr kumimoji="1" lang="en-US" altLang="zh-CN" sz="2400" b="1" dirty="0">
                <a:solidFill>
                  <a:srgbClr val="000000"/>
                </a:solidFill>
                <a:latin typeface="Times New Roman" pitchFamily="18" charset="0"/>
              </a:rPr>
              <a:t>indegree[]</a:t>
            </a:r>
          </a:p>
          <a:p>
            <a:pPr marL="495300" indent="-495300" fontAlgn="base">
              <a:spcBef>
                <a:spcPct val="0"/>
              </a:spcBef>
              <a:spcAft>
                <a:spcPct val="0"/>
              </a:spcAft>
            </a:pPr>
            <a:r>
              <a:rPr kumimoji="1" lang="en-US" altLang="zh-CN" sz="2400" b="1" dirty="0">
                <a:solidFill>
                  <a:srgbClr val="000000"/>
                </a:solidFill>
                <a:latin typeface="Times New Roman" pitchFamily="18" charset="0"/>
              </a:rPr>
              <a:t>(1)</a:t>
            </a:r>
            <a:r>
              <a:rPr kumimoji="1" lang="zh-CN" altLang="en-US" sz="2400" b="1" dirty="0">
                <a:solidFill>
                  <a:srgbClr val="000000"/>
                </a:solidFill>
                <a:latin typeface="Times New Roman" pitchFamily="18" charset="0"/>
              </a:rPr>
              <a:t>扫描</a:t>
            </a:r>
            <a:r>
              <a:rPr kumimoji="1" lang="en-US" altLang="zh-CN" sz="2400" b="1" dirty="0">
                <a:solidFill>
                  <a:srgbClr val="000000"/>
                </a:solidFill>
                <a:latin typeface="Times New Roman" pitchFamily="18" charset="0"/>
              </a:rPr>
              <a:t>indegree[],</a:t>
            </a:r>
            <a:r>
              <a:rPr kumimoji="1" lang="zh-CN" altLang="en-US" sz="2400" b="1" dirty="0">
                <a:solidFill>
                  <a:srgbClr val="000000"/>
                </a:solidFill>
                <a:latin typeface="Times New Roman" pitchFamily="18" charset="0"/>
              </a:rPr>
              <a:t>将入度为零的顶点入栈</a:t>
            </a:r>
            <a:r>
              <a:rPr kumimoji="1" lang="en-US" altLang="zh-CN" sz="2400" b="1" dirty="0">
                <a:solidFill>
                  <a:srgbClr val="000000"/>
                </a:solidFill>
                <a:latin typeface="Times New Roman" pitchFamily="18" charset="0"/>
              </a:rPr>
              <a:t>;</a:t>
            </a:r>
          </a:p>
          <a:p>
            <a:pPr marL="495300" indent="-495300" fontAlgn="base">
              <a:spcBef>
                <a:spcPct val="0"/>
              </a:spcBef>
              <a:spcAft>
                <a:spcPct val="0"/>
              </a:spcAft>
            </a:pPr>
            <a:r>
              <a:rPr kumimoji="1" lang="en-US" altLang="zh-CN" sz="2400" b="1" dirty="0">
                <a:solidFill>
                  <a:srgbClr val="000000"/>
                </a:solidFill>
                <a:latin typeface="Times New Roman" pitchFamily="18" charset="0"/>
              </a:rPr>
              <a:t>(2)while(</a:t>
            </a:r>
            <a:r>
              <a:rPr kumimoji="1" lang="zh-CN" altLang="en-US" sz="2400" b="1" dirty="0">
                <a:solidFill>
                  <a:srgbClr val="000000"/>
                </a:solidFill>
                <a:latin typeface="Times New Roman" pitchFamily="18" charset="0"/>
              </a:rPr>
              <a:t>栈非空</a:t>
            </a:r>
            <a:r>
              <a:rPr kumimoji="1" lang="en-US" altLang="zh-CN" sz="2400" b="1" dirty="0">
                <a:solidFill>
                  <a:srgbClr val="000000"/>
                </a:solidFill>
                <a:latin typeface="Times New Roman" pitchFamily="18" charset="0"/>
              </a:rPr>
              <a:t>)  {</a:t>
            </a:r>
          </a:p>
          <a:p>
            <a:pPr marL="952500" lvl="1" indent="-495300" fontAlgn="base">
              <a:lnSpc>
                <a:spcPct val="110000"/>
              </a:lnSpc>
              <a:spcBef>
                <a:spcPct val="0"/>
              </a:spcBef>
              <a:spcAft>
                <a:spcPct val="0"/>
              </a:spcAft>
              <a:buFontTx/>
              <a:buChar char="•"/>
            </a:pPr>
            <a:r>
              <a:rPr kumimoji="1" lang="zh-CN" altLang="en-US" sz="2400" b="1" dirty="0">
                <a:solidFill>
                  <a:srgbClr val="000099"/>
                </a:solidFill>
                <a:latin typeface="华文中宋" pitchFamily="2" charset="-122"/>
                <a:ea typeface="华文中宋" pitchFamily="2" charset="-122"/>
              </a:rPr>
              <a:t>弹出栈顶元素</a:t>
            </a:r>
            <a:r>
              <a:rPr kumimoji="1" lang="en-US" altLang="zh-CN" sz="2400" b="1" dirty="0">
                <a:solidFill>
                  <a:srgbClr val="000099"/>
                </a:solidFill>
                <a:latin typeface="华文中宋" pitchFamily="2" charset="-122"/>
                <a:ea typeface="华文中宋" pitchFamily="2" charset="-122"/>
              </a:rPr>
              <a:t>vi</a:t>
            </a:r>
            <a:r>
              <a:rPr kumimoji="1" lang="zh-CN" altLang="en-US" sz="2400" b="1" dirty="0">
                <a:solidFill>
                  <a:srgbClr val="000099"/>
                </a:solidFill>
                <a:latin typeface="华文中宋" pitchFamily="2" charset="-122"/>
                <a:ea typeface="华文中宋" pitchFamily="2" charset="-122"/>
              </a:rPr>
              <a:t>并输出</a:t>
            </a:r>
            <a:r>
              <a:rPr kumimoji="1" lang="en-US" altLang="zh-CN" sz="2400" b="1" dirty="0">
                <a:solidFill>
                  <a:srgbClr val="000099"/>
                </a:solidFill>
                <a:latin typeface="华文中宋" pitchFamily="2" charset="-122"/>
                <a:ea typeface="华文中宋" pitchFamily="2" charset="-122"/>
              </a:rPr>
              <a:t>;</a:t>
            </a:r>
          </a:p>
          <a:p>
            <a:pPr marL="952500" lvl="1" indent="-495300" fontAlgn="base">
              <a:lnSpc>
                <a:spcPct val="110000"/>
              </a:lnSpc>
              <a:spcBef>
                <a:spcPct val="0"/>
              </a:spcBef>
              <a:spcAft>
                <a:spcPct val="0"/>
              </a:spcAft>
              <a:buFontTx/>
              <a:buChar char="•"/>
            </a:pPr>
            <a:r>
              <a:rPr kumimoji="1" lang="zh-CN" altLang="en-US" sz="2400" b="1" dirty="0">
                <a:solidFill>
                  <a:srgbClr val="000099"/>
                </a:solidFill>
                <a:latin typeface="华文中宋" pitchFamily="2" charset="-122"/>
                <a:ea typeface="华文中宋" pitchFamily="2" charset="-122"/>
              </a:rPr>
              <a:t>检查</a:t>
            </a:r>
            <a:r>
              <a:rPr kumimoji="1" lang="en-US" altLang="zh-CN" sz="2400" b="1" dirty="0">
                <a:solidFill>
                  <a:srgbClr val="000099"/>
                </a:solidFill>
                <a:latin typeface="华文中宋" pitchFamily="2" charset="-122"/>
                <a:ea typeface="华文中宋" pitchFamily="2" charset="-122"/>
              </a:rPr>
              <a:t>vi</a:t>
            </a:r>
            <a:r>
              <a:rPr kumimoji="1" lang="zh-CN" altLang="en-US" sz="2400" b="1" dirty="0">
                <a:solidFill>
                  <a:srgbClr val="000099"/>
                </a:solidFill>
                <a:latin typeface="华文中宋" pitchFamily="2" charset="-122"/>
                <a:ea typeface="华文中宋" pitchFamily="2" charset="-122"/>
              </a:rPr>
              <a:t>的出边表</a:t>
            </a:r>
            <a:r>
              <a:rPr kumimoji="1" lang="en-US" altLang="zh-CN" sz="2400" b="1" dirty="0">
                <a:solidFill>
                  <a:srgbClr val="000099"/>
                </a:solidFill>
                <a:latin typeface="华文中宋" pitchFamily="2" charset="-122"/>
                <a:ea typeface="华文中宋" pitchFamily="2" charset="-122"/>
              </a:rPr>
              <a:t>,</a:t>
            </a:r>
            <a:r>
              <a:rPr kumimoji="1" lang="zh-CN" altLang="en-US" sz="2400" b="1" dirty="0">
                <a:solidFill>
                  <a:srgbClr val="000099"/>
                </a:solidFill>
                <a:latin typeface="华文中宋" pitchFamily="2" charset="-122"/>
                <a:ea typeface="华文中宋" pitchFamily="2" charset="-122"/>
              </a:rPr>
              <a:t>将每条出边</a:t>
            </a:r>
            <a:r>
              <a:rPr kumimoji="1" lang="en-US" altLang="zh-CN" sz="2400" b="1" dirty="0">
                <a:solidFill>
                  <a:srgbClr val="000099"/>
                </a:solidFill>
                <a:latin typeface="华文中宋" pitchFamily="2" charset="-122"/>
                <a:ea typeface="华文中宋" pitchFamily="2" charset="-122"/>
              </a:rPr>
              <a:t>&lt;</a:t>
            </a:r>
            <a:r>
              <a:rPr kumimoji="1" lang="en-US" altLang="zh-CN" sz="2400" b="1" dirty="0" err="1">
                <a:solidFill>
                  <a:srgbClr val="000099"/>
                </a:solidFill>
                <a:latin typeface="华文中宋" pitchFamily="2" charset="-122"/>
                <a:ea typeface="华文中宋" pitchFamily="2" charset="-122"/>
              </a:rPr>
              <a:t>vi,vj</a:t>
            </a:r>
            <a:r>
              <a:rPr kumimoji="1" lang="en-US" altLang="zh-CN" sz="2400" b="1" dirty="0">
                <a:solidFill>
                  <a:srgbClr val="000099"/>
                </a:solidFill>
                <a:latin typeface="华文中宋" pitchFamily="2" charset="-122"/>
                <a:ea typeface="华文中宋" pitchFamily="2" charset="-122"/>
              </a:rPr>
              <a:t>&gt;</a:t>
            </a:r>
            <a:r>
              <a:rPr kumimoji="1" lang="zh-CN" altLang="en-US" sz="2400" b="1" dirty="0">
                <a:solidFill>
                  <a:srgbClr val="000099"/>
                </a:solidFill>
                <a:latin typeface="华文中宋" pitchFamily="2" charset="-122"/>
                <a:ea typeface="华文中宋" pitchFamily="2" charset="-122"/>
              </a:rPr>
              <a:t>的</a:t>
            </a:r>
            <a:r>
              <a:rPr kumimoji="1" lang="zh-CN" altLang="en-US" sz="2400" b="1" dirty="0">
                <a:solidFill>
                  <a:srgbClr val="FF0000"/>
                </a:solidFill>
                <a:latin typeface="华文中宋" pitchFamily="2" charset="-122"/>
                <a:ea typeface="华文中宋" pitchFamily="2" charset="-122"/>
              </a:rPr>
              <a:t>终点</a:t>
            </a:r>
            <a:r>
              <a:rPr kumimoji="1" lang="en-US" altLang="zh-CN" sz="2400" b="1" dirty="0" err="1">
                <a:solidFill>
                  <a:srgbClr val="FF0000"/>
                </a:solidFill>
                <a:latin typeface="华文中宋" pitchFamily="2" charset="-122"/>
                <a:ea typeface="华文中宋" pitchFamily="2" charset="-122"/>
              </a:rPr>
              <a:t>vj</a:t>
            </a:r>
            <a:r>
              <a:rPr kumimoji="1" lang="zh-CN" altLang="en-US" sz="2400" b="1" dirty="0">
                <a:solidFill>
                  <a:srgbClr val="FF0000"/>
                </a:solidFill>
                <a:latin typeface="华文中宋" pitchFamily="2" charset="-122"/>
                <a:ea typeface="华文中宋" pitchFamily="2" charset="-122"/>
              </a:rPr>
              <a:t>的入度减</a:t>
            </a:r>
            <a:r>
              <a:rPr kumimoji="1" lang="en-US" altLang="zh-CN" sz="2400" b="1" dirty="0">
                <a:solidFill>
                  <a:srgbClr val="FF0000"/>
                </a:solidFill>
                <a:latin typeface="华文中宋" pitchFamily="2" charset="-122"/>
                <a:ea typeface="华文中宋" pitchFamily="2" charset="-122"/>
              </a:rPr>
              <a:t>1</a:t>
            </a:r>
            <a:r>
              <a:rPr kumimoji="1" lang="en-US" altLang="zh-CN" sz="2400" b="1" dirty="0">
                <a:solidFill>
                  <a:srgbClr val="000099"/>
                </a:solidFill>
                <a:latin typeface="华文中宋" pitchFamily="2" charset="-122"/>
                <a:ea typeface="华文中宋" pitchFamily="2" charset="-122"/>
              </a:rPr>
              <a:t>,</a:t>
            </a:r>
          </a:p>
          <a:p>
            <a:pPr marL="952500" lvl="1" indent="-495300" fontAlgn="base">
              <a:lnSpc>
                <a:spcPct val="110000"/>
              </a:lnSpc>
              <a:spcBef>
                <a:spcPct val="0"/>
              </a:spcBef>
              <a:spcAft>
                <a:spcPct val="0"/>
              </a:spcAft>
              <a:buFontTx/>
              <a:buChar char="•"/>
            </a:pPr>
            <a:r>
              <a:rPr kumimoji="1" lang="zh-CN" altLang="en-US" sz="2400" b="1" dirty="0">
                <a:solidFill>
                  <a:srgbClr val="000099"/>
                </a:solidFill>
                <a:latin typeface="华文中宋" pitchFamily="2" charset="-122"/>
                <a:ea typeface="华文中宋" pitchFamily="2" charset="-122"/>
              </a:rPr>
              <a:t>若</a:t>
            </a:r>
            <a:r>
              <a:rPr kumimoji="1" lang="en-US" altLang="zh-CN" sz="2400" b="1" dirty="0" err="1">
                <a:solidFill>
                  <a:srgbClr val="000099"/>
                </a:solidFill>
                <a:latin typeface="华文中宋" pitchFamily="2" charset="-122"/>
                <a:ea typeface="华文中宋" pitchFamily="2" charset="-122"/>
              </a:rPr>
              <a:t>vj</a:t>
            </a:r>
            <a:r>
              <a:rPr kumimoji="1" lang="zh-CN" altLang="en-US" sz="2400" b="1" dirty="0">
                <a:solidFill>
                  <a:srgbClr val="000099"/>
                </a:solidFill>
                <a:latin typeface="华文中宋" pitchFamily="2" charset="-122"/>
                <a:ea typeface="华文中宋" pitchFamily="2" charset="-122"/>
              </a:rPr>
              <a:t>的入度减至</a:t>
            </a:r>
            <a:r>
              <a:rPr kumimoji="1" lang="en-US" altLang="zh-CN" sz="2400" b="1" dirty="0">
                <a:solidFill>
                  <a:srgbClr val="000099"/>
                </a:solidFill>
                <a:latin typeface="华文中宋" pitchFamily="2" charset="-122"/>
                <a:ea typeface="华文中宋" pitchFamily="2" charset="-122"/>
              </a:rPr>
              <a:t>0,</a:t>
            </a:r>
            <a:r>
              <a:rPr kumimoji="1" lang="zh-CN" altLang="en-US" sz="2400" b="1" dirty="0">
                <a:solidFill>
                  <a:srgbClr val="000099"/>
                </a:solidFill>
                <a:latin typeface="华文中宋" pitchFamily="2" charset="-122"/>
                <a:ea typeface="华文中宋" pitchFamily="2" charset="-122"/>
              </a:rPr>
              <a:t>则</a:t>
            </a:r>
            <a:r>
              <a:rPr kumimoji="1" lang="en-US" altLang="zh-CN" sz="2400" b="1" dirty="0" err="1">
                <a:solidFill>
                  <a:srgbClr val="000099"/>
                </a:solidFill>
                <a:latin typeface="华文中宋" pitchFamily="2" charset="-122"/>
                <a:ea typeface="华文中宋" pitchFamily="2" charset="-122"/>
              </a:rPr>
              <a:t>vj</a:t>
            </a:r>
            <a:r>
              <a:rPr kumimoji="1" lang="zh-CN" altLang="en-US" sz="2400" b="1" dirty="0">
                <a:solidFill>
                  <a:srgbClr val="000099"/>
                </a:solidFill>
                <a:latin typeface="华文中宋" pitchFamily="2" charset="-122"/>
                <a:ea typeface="华文中宋" pitchFamily="2" charset="-122"/>
              </a:rPr>
              <a:t>入栈</a:t>
            </a:r>
            <a:r>
              <a:rPr kumimoji="1" lang="en-US" altLang="zh-CN" sz="2400" b="1" dirty="0">
                <a:solidFill>
                  <a:srgbClr val="000099"/>
                </a:solidFill>
                <a:latin typeface="华文中宋" pitchFamily="2" charset="-122"/>
                <a:ea typeface="华文中宋" pitchFamily="2" charset="-122"/>
              </a:rPr>
              <a:t>;</a:t>
            </a:r>
          </a:p>
          <a:p>
            <a:pPr marL="495300" indent="-495300" fontAlgn="base">
              <a:spcBef>
                <a:spcPct val="0"/>
              </a:spcBef>
              <a:spcAft>
                <a:spcPct val="0"/>
              </a:spcAft>
            </a:pPr>
            <a:r>
              <a:rPr kumimoji="1" lang="en-US" altLang="zh-CN" sz="2400" b="1" dirty="0">
                <a:solidFill>
                  <a:srgbClr val="000000"/>
                </a:solidFill>
                <a:latin typeface="Times New Roman" pitchFamily="18" charset="0"/>
              </a:rPr>
              <a:t>   }</a:t>
            </a:r>
          </a:p>
          <a:p>
            <a:pPr marL="495300" indent="-495300" fontAlgn="base">
              <a:spcBef>
                <a:spcPct val="0"/>
              </a:spcBef>
              <a:spcAft>
                <a:spcPct val="0"/>
              </a:spcAft>
            </a:pPr>
            <a:r>
              <a:rPr kumimoji="1" lang="en-US" altLang="zh-CN" sz="2400" b="1" dirty="0">
                <a:solidFill>
                  <a:srgbClr val="000000"/>
                </a:solidFill>
                <a:latin typeface="Times New Roman" pitchFamily="18" charset="0"/>
              </a:rPr>
              <a:t>(3)</a:t>
            </a:r>
            <a:r>
              <a:rPr kumimoji="1" lang="zh-CN" altLang="en-US" sz="2400" b="1" dirty="0">
                <a:solidFill>
                  <a:srgbClr val="000000"/>
                </a:solidFill>
                <a:latin typeface="Times New Roman" pitchFamily="18" charset="0"/>
              </a:rPr>
              <a:t>若输出的</a:t>
            </a:r>
            <a:r>
              <a:rPr kumimoji="1" lang="zh-CN" altLang="en-US" sz="2400" b="1" dirty="0">
                <a:solidFill>
                  <a:srgbClr val="FF0000"/>
                </a:solidFill>
                <a:latin typeface="Times New Roman" pitchFamily="18" charset="0"/>
              </a:rPr>
              <a:t>顶点数小于</a:t>
            </a:r>
            <a:r>
              <a:rPr kumimoji="1" lang="en-US" altLang="zh-CN" sz="2400" b="1" dirty="0">
                <a:solidFill>
                  <a:srgbClr val="FF0000"/>
                </a:solidFill>
                <a:latin typeface="Times New Roman" pitchFamily="18" charset="0"/>
              </a:rPr>
              <a:t>n</a:t>
            </a:r>
            <a:r>
              <a:rPr kumimoji="1" lang="en-US" altLang="zh-CN" sz="2400" b="1" dirty="0">
                <a:solidFill>
                  <a:srgbClr val="000000"/>
                </a:solidFill>
                <a:latin typeface="Times New Roman" pitchFamily="18" charset="0"/>
              </a:rPr>
              <a:t>,</a:t>
            </a:r>
            <a:r>
              <a:rPr kumimoji="1" lang="zh-CN" altLang="en-US" sz="2400" b="1" dirty="0">
                <a:solidFill>
                  <a:srgbClr val="000000"/>
                </a:solidFill>
                <a:latin typeface="Times New Roman" pitchFamily="18" charset="0"/>
              </a:rPr>
              <a:t>则“有回路”；否则正常结束。</a:t>
            </a:r>
          </a:p>
        </p:txBody>
      </p:sp>
      <p:sp>
        <p:nvSpPr>
          <p:cNvPr id="14" name="Text Box 5"/>
          <p:cNvSpPr txBox="1">
            <a:spLocks noChangeArrowheads="1"/>
          </p:cNvSpPr>
          <p:nvPr/>
        </p:nvSpPr>
        <p:spPr bwMode="auto">
          <a:xfrm>
            <a:off x="323850" y="1228725"/>
            <a:ext cx="6192838" cy="519112"/>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拓扑排序算法概要</a:t>
            </a:r>
          </a:p>
        </p:txBody>
      </p:sp>
    </p:spTree>
    <p:extLst>
      <p:ext uri="{BB962C8B-B14F-4D97-AF65-F5344CB8AC3E}">
        <p14:creationId xmlns:p14="http://schemas.microsoft.com/office/powerpoint/2010/main" val="22690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30298</TotalTime>
  <Words>17802</Words>
  <Application>Microsoft Macintosh PowerPoint</Application>
  <PresentationFormat>On-screen Show (4:3)</PresentationFormat>
  <Paragraphs>2955</Paragraphs>
  <Slides>156</Slides>
  <Notes>156</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6</vt:i4>
      </vt:variant>
      <vt:variant>
        <vt:lpstr>Slide Titles</vt:lpstr>
      </vt:variant>
      <vt:variant>
        <vt:i4>156</vt:i4>
      </vt:variant>
    </vt:vector>
  </HeadingPairs>
  <TitlesOfParts>
    <vt:vector size="182" baseType="lpstr">
      <vt:lpstr>楷体_GB2312</vt:lpstr>
      <vt:lpstr>隶书</vt:lpstr>
      <vt:lpstr>微软雅黑</vt:lpstr>
      <vt:lpstr>微软雅黑</vt:lpstr>
      <vt:lpstr>PingFang SC</vt:lpstr>
      <vt:lpstr>黑体</vt:lpstr>
      <vt:lpstr>宋体</vt:lpstr>
      <vt:lpstr>宋体</vt:lpstr>
      <vt:lpstr>华文琥珀</vt:lpstr>
      <vt:lpstr>华文楷体</vt:lpstr>
      <vt:lpstr>华文行楷</vt:lpstr>
      <vt:lpstr>华文中宋</vt:lpstr>
      <vt:lpstr>Arial</vt:lpstr>
      <vt:lpstr>Calibri</vt:lpstr>
      <vt:lpstr>Constantia</vt:lpstr>
      <vt:lpstr>Tahoma</vt:lpstr>
      <vt:lpstr>Times New Roman</vt:lpstr>
      <vt:lpstr>Wingdings</vt:lpstr>
      <vt:lpstr>Wingdings 2</vt:lpstr>
      <vt:lpstr>1_Office 主题​​</vt:lpstr>
      <vt:lpstr>公式</vt:lpstr>
      <vt:lpstr>文档</vt:lpstr>
      <vt:lpstr>Document</vt:lpstr>
      <vt:lpstr>剪辑</vt:lpstr>
      <vt:lpstr>Picture</vt:lpstr>
      <vt:lpstr>Equation</vt:lpstr>
      <vt:lpstr>PowerPoint Presentation</vt:lpstr>
      <vt:lpstr>PowerPoint Presentation</vt:lpstr>
      <vt:lpstr>第九章 图</vt:lpstr>
      <vt:lpstr>本章知识点</vt:lpstr>
      <vt:lpstr>本章难点</vt:lpstr>
      <vt:lpstr>第九章 图</vt:lpstr>
      <vt:lpstr>9.1  图的定义和术语</vt:lpstr>
      <vt:lpstr>9.1  图的定义和术语</vt:lpstr>
      <vt:lpstr>9.1  图的定义和术语</vt:lpstr>
      <vt:lpstr>9.1  图的定义和术语</vt:lpstr>
      <vt:lpstr>9.1  图的定义和术语</vt:lpstr>
      <vt:lpstr>9.1  图的定义和术语</vt:lpstr>
      <vt:lpstr>9.1  图的定义和术语</vt:lpstr>
      <vt:lpstr>9.1  图的定义和术语</vt:lpstr>
      <vt:lpstr>9.1  图的定义和术语</vt:lpstr>
      <vt:lpstr>9.1  图的定义和术语</vt:lpstr>
      <vt:lpstr>9.4.1 生成树(spanning tree )</vt:lpstr>
      <vt:lpstr>9.4.1 生成树(spanning tree )</vt:lpstr>
      <vt:lpstr>9.1  图的定义和术语</vt:lpstr>
      <vt:lpstr>第九章 图</vt:lpstr>
      <vt:lpstr>9.2  图的存储结构</vt:lpstr>
      <vt:lpstr>9.2  图的存储结构</vt:lpstr>
      <vt:lpstr>9.2.1 邻接矩阵（Adjacency Matrix）</vt:lpstr>
      <vt:lpstr>9.2.1 邻接矩阵（Adjacency Matrix）</vt:lpstr>
      <vt:lpstr>9.2.1 邻接矩阵（Adjacency Matrix）</vt:lpstr>
      <vt:lpstr>9.2.1 邻接矩阵（Adjacency Matrix）</vt:lpstr>
      <vt:lpstr>9.2.1 邻接矩阵（Adjacency Matrix）</vt:lpstr>
      <vt:lpstr>9.2.1 邻接矩阵（Adjacency Matrix）</vt:lpstr>
      <vt:lpstr>9.2.1 邻接矩阵（Adjacency Matrix）</vt:lpstr>
      <vt:lpstr>9.2.1 邻接矩阵（Adjacency Matrix）</vt:lpstr>
      <vt:lpstr>9.2  图的存储结构</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9.2.2  邻接表（Adjacency List）</vt:lpstr>
      <vt:lpstr>9.2  图的存储结构</vt:lpstr>
      <vt:lpstr>9.2.3  十字链表 (Orthogonal List)</vt:lpstr>
      <vt:lpstr>9.2.3  十字链表 (Orthogonal List)</vt:lpstr>
      <vt:lpstr>9.2.3  十字链表 (Orthogonal List)</vt:lpstr>
      <vt:lpstr>9.2.3  十字链表 (Orthogonal List)</vt:lpstr>
      <vt:lpstr>9.2  图的存储结构</vt:lpstr>
      <vt:lpstr>9.2.4  邻接多重表 (Adjacency MultiList)</vt:lpstr>
      <vt:lpstr>9.2.4  邻接多重表 (Adjacency MultiList)</vt:lpstr>
      <vt:lpstr>9.2.4  邻接多重表 (Adjacency MultiList)</vt:lpstr>
      <vt:lpstr>第九章 图</vt:lpstr>
      <vt:lpstr>9.3  图的遍历</vt:lpstr>
      <vt:lpstr>9.3  图的遍历</vt:lpstr>
      <vt:lpstr>9.3.1 深度优先搜索DFS (Depth First Search)</vt:lpstr>
      <vt:lpstr>9.3.1 深度优先搜索DFS (Depth First Search)</vt:lpstr>
      <vt:lpstr>9.3.1 深度优先搜索DFS (Depth First Search)</vt:lpstr>
      <vt:lpstr>9.3.1 深度优先搜索DFS (Depth First Search)</vt:lpstr>
      <vt:lpstr>9.3.1 深度优先搜索DFS (Depth First Search)</vt:lpstr>
      <vt:lpstr>9.3.1 深度优先搜索DFS ( Depth First Search )</vt:lpstr>
      <vt:lpstr>9.3.1 深度优先搜索DFS ( Depth First Search )</vt:lpstr>
      <vt:lpstr>9.3.1 深度优先搜索DFS ( Depth First Search )</vt:lpstr>
      <vt:lpstr>9.3.1 深度优先搜索DFS ( Depth First Search )</vt:lpstr>
      <vt:lpstr>9.3.1 深度优先搜索DFS ( Depth First Search )</vt:lpstr>
      <vt:lpstr>总结</vt:lpstr>
      <vt:lpstr>9.3  图的遍历</vt:lpstr>
      <vt:lpstr>9.3.2 广度优先搜索BFS (Breadth First Search)</vt:lpstr>
      <vt:lpstr>9.3.2 广度优先搜索BFS (Breadth First Search)</vt:lpstr>
      <vt:lpstr>9.3.2 广度优先搜索BFS (Breadth First Search)</vt:lpstr>
      <vt:lpstr>9.3.2 广度优先搜索BFS (Breadth First Search)</vt:lpstr>
      <vt:lpstr>9.3.2 广度优先搜索BFS (Breadth First Search)</vt:lpstr>
      <vt:lpstr>9.3.2 广度优先搜索BFS (Breadth First Search)</vt:lpstr>
      <vt:lpstr>9.3.2 广度优先搜索BFS (Breadth First Search)</vt:lpstr>
      <vt:lpstr>9.3.2 广度优先搜索BFS (Breadth First Search)</vt:lpstr>
      <vt:lpstr>9.3.2 广度优先搜索BFS (Breadth First Search)</vt:lpstr>
      <vt:lpstr>结论</vt:lpstr>
      <vt:lpstr>结论</vt:lpstr>
      <vt:lpstr>第九章 图</vt:lpstr>
      <vt:lpstr>9.4 有向无环图的应用</vt:lpstr>
      <vt:lpstr>9.4 有向无环图的应用</vt:lpstr>
      <vt:lpstr>9.4 有向无环图的应用</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9.4.1 拓扑排序</vt:lpstr>
      <vt:lpstr>9.4 有向无环图的应用</vt:lpstr>
      <vt:lpstr>9.4.2 关键路径</vt:lpstr>
      <vt:lpstr>9.5.2 关键路径</vt:lpstr>
      <vt:lpstr>9.5.2 关键路径</vt:lpstr>
      <vt:lpstr>9.5.2 关键路径</vt:lpstr>
      <vt:lpstr>9.5.2 关键路径</vt:lpstr>
      <vt:lpstr>9.5.2 关键路径</vt:lpstr>
      <vt:lpstr>9.5.2 关键路径</vt:lpstr>
      <vt:lpstr>PowerPoint Presentation</vt:lpstr>
      <vt:lpstr>9.5.2 关键路径</vt:lpstr>
      <vt:lpstr>9.5.2 关键路径</vt:lpstr>
      <vt:lpstr>9.5.2 关键路径</vt:lpstr>
      <vt:lpstr>PowerPoint Presentation</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9.5.2 关键路径</vt:lpstr>
      <vt:lpstr>PowerPoint Presentation</vt:lpstr>
      <vt:lpstr>第九章 图</vt:lpstr>
      <vt:lpstr>9.5 最短路径</vt:lpstr>
      <vt:lpstr>9.5 最短路径</vt:lpstr>
      <vt:lpstr>9.6 最短路径</vt:lpstr>
      <vt:lpstr>9.6.1从某源点到其余各点的最短路径</vt:lpstr>
      <vt:lpstr>9.6.1 从某源点到其余各点的最短路径</vt:lpstr>
      <vt:lpstr>9.6.1 从某源点到其余各点的最短路径</vt:lpstr>
      <vt:lpstr>9.6.1 从某源点到其余各点的最短路径</vt:lpstr>
      <vt:lpstr>9.6.1 从某源点到其余各点的最短路径</vt:lpstr>
      <vt:lpstr>9.6.1 从某源点到其余各点的最短路径</vt:lpstr>
      <vt:lpstr>9.6.1 从某源点到其余各点的最短路径</vt:lpstr>
      <vt:lpstr>9.6.1 从某源点到其余各点的最短路径</vt:lpstr>
      <vt:lpstr>9.6 最短路径</vt:lpstr>
      <vt:lpstr>9.6.2 各顶点之间的最短路径</vt:lpstr>
      <vt:lpstr>9.6.2 各顶点之间的最短路径</vt:lpstr>
      <vt:lpstr>9.6.2 各顶点之间的最短路径</vt:lpstr>
      <vt:lpstr>9.6.2 各顶点之间的最短路径</vt:lpstr>
      <vt:lpstr>9.6.2 各顶点之间的最短路径</vt:lpstr>
      <vt:lpstr>9.6.2 各顶点之间的最短路径</vt:lpstr>
      <vt:lpstr>9.6.2 各顶点之间的最短路径</vt:lpstr>
      <vt:lpstr>9.6.2 各顶点之间的最短路径</vt:lpstr>
      <vt:lpstr>9.6.2 各顶点之间的最短路径</vt:lpstr>
      <vt:lpstr>9.6.2 各顶点之间的最短路径</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Data Structures</dc:title>
  <dc:creator>Haijun ZHANG</dc:creator>
  <cp:lastModifiedBy>Pei Wenjie</cp:lastModifiedBy>
  <cp:revision>1154</cp:revision>
  <dcterms:created xsi:type="dcterms:W3CDTF">2017-08-09T05:01:49Z</dcterms:created>
  <dcterms:modified xsi:type="dcterms:W3CDTF">2025-04-29T05:18:06Z</dcterms:modified>
</cp:coreProperties>
</file>