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8">
  <p:sldMasterIdLst>
    <p:sldMasterId id="2147483648" r:id="rId1"/>
    <p:sldMasterId id="2147483654" r:id="rId2"/>
  </p:sldMasterIdLst>
  <p:notesMasterIdLst>
    <p:notesMasterId r:id="rId50"/>
  </p:notesMasterIdLst>
  <p:sldIdLst>
    <p:sldId id="494" r:id="rId3"/>
    <p:sldId id="503" r:id="rId4"/>
    <p:sldId id="541" r:id="rId5"/>
    <p:sldId id="560" r:id="rId6"/>
    <p:sldId id="562" r:id="rId7"/>
    <p:sldId id="542" r:id="rId8"/>
    <p:sldId id="563" r:id="rId9"/>
    <p:sldId id="543" r:id="rId10"/>
    <p:sldId id="564" r:id="rId11"/>
    <p:sldId id="594" r:id="rId12"/>
    <p:sldId id="588" r:id="rId13"/>
    <p:sldId id="544" r:id="rId14"/>
    <p:sldId id="566" r:id="rId15"/>
    <p:sldId id="510" r:id="rId16"/>
    <p:sldId id="567" r:id="rId17"/>
    <p:sldId id="545" r:id="rId18"/>
    <p:sldId id="589" r:id="rId19"/>
    <p:sldId id="547" r:id="rId20"/>
    <p:sldId id="568" r:id="rId21"/>
    <p:sldId id="548" r:id="rId22"/>
    <p:sldId id="569" r:id="rId23"/>
    <p:sldId id="590" r:id="rId24"/>
    <p:sldId id="570" r:id="rId25"/>
    <p:sldId id="571" r:id="rId26"/>
    <p:sldId id="591" r:id="rId27"/>
    <p:sldId id="595" r:id="rId28"/>
    <p:sldId id="572" r:id="rId29"/>
    <p:sldId id="574" r:id="rId30"/>
    <p:sldId id="573" r:id="rId31"/>
    <p:sldId id="575" r:id="rId32"/>
    <p:sldId id="596" r:id="rId33"/>
    <p:sldId id="511" r:id="rId34"/>
    <p:sldId id="576" r:id="rId35"/>
    <p:sldId id="578" r:id="rId36"/>
    <p:sldId id="579" r:id="rId37"/>
    <p:sldId id="512" r:id="rId38"/>
    <p:sldId id="580" r:id="rId39"/>
    <p:sldId id="581" r:id="rId40"/>
    <p:sldId id="592" r:id="rId41"/>
    <p:sldId id="582" r:id="rId42"/>
    <p:sldId id="583" r:id="rId43"/>
    <p:sldId id="584" r:id="rId44"/>
    <p:sldId id="593" r:id="rId45"/>
    <p:sldId id="586" r:id="rId46"/>
    <p:sldId id="587" r:id="rId47"/>
    <p:sldId id="540" r:id="rId48"/>
    <p:sldId id="53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86" d="100"/>
          <a:sy n="86" d="100"/>
        </p:scale>
        <p:origin x="34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p:spPr>
      </p:sp>
      <p:sp>
        <p:nvSpPr>
          <p:cNvPr id="22630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ea typeface="宋体" panose="02010600030101010101" pitchFamily="2" charset="-122"/>
              </a:defRPr>
            </a:lvl1pPr>
          </a:lstStyle>
          <a:p>
            <a:r>
              <a:rPr lang="zh-CN" altLang="en-US" noProof="1"/>
              <a:t>单击此处编辑母版标题样式</a:t>
            </a:r>
          </a:p>
        </p:txBody>
      </p:sp>
      <p:sp>
        <p:nvSpPr>
          <p:cNvPr id="9" name="日期占位符 1"/>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t>2022/8/9</a:t>
            </a:fld>
            <a:endParaRPr lang="zh-CN" altLang="en-US" dirty="0"/>
          </a:p>
        </p:txBody>
      </p:sp>
      <p:sp>
        <p:nvSpPr>
          <p:cNvPr id="10" name="页脚占位符 2"/>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t>‹#›</a:t>
            </a:fld>
            <a:endParaRPr lang="zh-CN" altLang="en-US"/>
          </a:p>
        </p:txBody>
      </p:sp>
      <p:sp>
        <p:nvSpPr>
          <p:cNvPr id="12"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1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C7D53FF9-5C25-4E5C-AC8B-8B870890463C}"/>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52A43F62-F1DA-4D72-868E-D18D90623150}"/>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3C7F7EDE-18FA-44F6-A02D-3B7E95CC2F4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79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charset="-122"/>
                <a:cs typeface="Times New Roman" panose="02020603050405020304"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2799E348-AAEA-467D-B017-F371C550BF72}"/>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67BA25E7-731A-4A89-A159-C22842689847}"/>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AC1A2BC3-BCD3-4E6C-8EBE-053DD957B394}"/>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1C0AEDED-3229-4081-B949-C824F040825B}"/>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58CAFDBB-91C3-4160-8FC1-2269966745CC}"/>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96B882B-CA94-4297-9E8A-CAAE430A7DDA}"/>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4153916D-D611-4A47-BE82-94D92126168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B84FE5ED-D4A7-4047-910B-4BF6DD38D9A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FBA9DDF0-3194-45FB-9DBB-5F7FB10D0757}"/>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583A50F5-CABD-4AEE-9BA3-9847C8DE5C15}"/>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CB8B7B3F-88D2-41F1-A4C8-62D0E918C210}"/>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EAEA728-1E75-4F6D-ABF4-7F57931ED4C4}"/>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id="{6E3C8BC4-7226-4CCB-829F-1F836FCA8681}"/>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F21C0F45-4AE3-4E25-9923-9F4137826027}"/>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E0024834-51F4-4855-A9F4-E4E13C01BB38}"/>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92EB513F-FB4C-48BC-8A81-00ADA135F7BA}"/>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FABFD03E-BFE7-46FC-8D01-04AFE097CAE8}"/>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4EAF86A-153B-49AC-85DC-981D7D87CE47}"/>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9"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D40BF7C8-9D48-4186-9FA6-85E13806E13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49C4415A-AFD5-4971-AC21-B838F2CEC55E}"/>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774891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0" name="Rectangle 12">
            <a:extLst>
              <a:ext uri="{FF2B5EF4-FFF2-40B4-BE49-F238E27FC236}">
                <a16:creationId xmlns:a16="http://schemas.microsoft.com/office/drawing/2014/main" id="{7C7A5E4D-DB02-474D-A687-4BCCF2FDE724}"/>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1" name="直接连接符 19">
            <a:extLst>
              <a:ext uri="{FF2B5EF4-FFF2-40B4-BE49-F238E27FC236}">
                <a16:creationId xmlns:a16="http://schemas.microsoft.com/office/drawing/2014/main" id="{0DB82917-4F7B-4EFF-8049-9269C865D491}"/>
              </a:ext>
            </a:extLst>
          </p:cNvPr>
          <p:cNvCxnSpPr>
            <a:stCxn id="1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4">
            <a:extLst>
              <a:ext uri="{FF2B5EF4-FFF2-40B4-BE49-F238E27FC236}">
                <a16:creationId xmlns:a16="http://schemas.microsoft.com/office/drawing/2014/main" id="{462BF3BD-8E93-42E6-A707-9EA5D6EED64F}"/>
              </a:ext>
            </a:extLst>
          </p:cNvPr>
          <p:cNvCxnSpPr>
            <a:cxnSpLocks/>
          </p:cNvCxnSpPr>
          <p:nvPr userDrawn="1"/>
        </p:nvCxnSpPr>
        <p:spPr>
          <a:xfrm>
            <a:off x="2543175" y="6508750"/>
            <a:ext cx="73945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3B204E3-1A4D-4C8F-B36A-EB949033B9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075" y="6288880"/>
            <a:ext cx="1908175" cy="416728"/>
          </a:xfrm>
          <a:prstGeom prst="rect">
            <a:avLst/>
          </a:prstGeom>
        </p:spPr>
      </p:pic>
    </p:spTree>
    <p:extLst>
      <p:ext uri="{BB962C8B-B14F-4D97-AF65-F5344CB8AC3E}">
        <p14:creationId xmlns:p14="http://schemas.microsoft.com/office/powerpoint/2010/main" val="42070290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B6F01470-0D73-4801-89FD-7BF801E89D9C}"/>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baseline="0">
                <a:solidFill>
                  <a:srgbClr val="7F7F7F"/>
                </a:solidFill>
                <a:latin typeface="Times New Roman" panose="02020603050405020304" pitchFamily="18" charset="0"/>
                <a:ea typeface="宋体" panose="02010600030101010101" pitchFamily="2" charset="-122"/>
                <a:cs typeface="Arial" panose="02080604020202020204" pitchFamily="34" charset="0"/>
              </a:rPr>
              <a:t> </a:t>
            </a:r>
            <a:fld id="{12438CEF-EDDA-4DCE-9A5B-764076D13ABE}" type="slidenum">
              <a:rPr lang="en-US" altLang="zh-CN" sz="1000" baseline="0" smtClean="0">
                <a:latin typeface="Times New Roman" panose="02020603050405020304" pitchFamily="18" charset="0"/>
                <a:ea typeface="宋体" panose="02010600030101010101" pitchFamily="2" charset="-122"/>
                <a:cs typeface="Arial" panose="02080604020202020204" pitchFamily="34" charset="0"/>
              </a:rPr>
              <a:pPr algn="ctr">
                <a:defRPr/>
              </a:pPr>
              <a:t>‹#›</a:t>
            </a:fld>
            <a:endParaRPr lang="en-US" altLang="zh-CN" sz="1000" baseline="0">
              <a:latin typeface="Times New Roman" panose="02020603050405020304" pitchFamily="18" charset="0"/>
              <a:ea typeface="宋体" panose="02010600030101010101" pitchFamily="2" charset="-122"/>
              <a:cs typeface="Arial" panose="02080604020202020204" pitchFamily="34" charset="0"/>
            </a:endParaRPr>
          </a:p>
        </p:txBody>
      </p:sp>
      <p:cxnSp>
        <p:nvCxnSpPr>
          <p:cNvPr id="15" name="直接连接符 19">
            <a:extLst>
              <a:ext uri="{FF2B5EF4-FFF2-40B4-BE49-F238E27FC236}">
                <a16:creationId xmlns:a16="http://schemas.microsoft.com/office/drawing/2014/main" id="{79E682D5-688B-4607-9B58-7F58189A10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5093AE0B-EC21-4FE9-9D68-DAF6BF8ADC71}"/>
              </a:ext>
            </a:extLst>
          </p:cNvPr>
          <p:cNvCxnSpPr>
            <a:cxnSpLocks/>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3440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id="{B6F01470-0D73-4801-89FD-7BF801E89D9C}"/>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baseline="0">
                <a:solidFill>
                  <a:srgbClr val="7F7F7F"/>
                </a:solidFill>
                <a:latin typeface="Times New Roman" panose="02020603050405020304" pitchFamily="18" charset="0"/>
                <a:ea typeface="宋体" panose="02010600030101010101" pitchFamily="2" charset="-122"/>
                <a:cs typeface="Arial" panose="02080604020202020204" pitchFamily="34" charset="0"/>
              </a:rPr>
              <a:t> </a:t>
            </a:r>
            <a:fld id="{12438CEF-EDDA-4DCE-9A5B-764076D13ABE}" type="slidenum">
              <a:rPr lang="en-US" altLang="zh-CN" sz="1000" baseline="0" smtClean="0">
                <a:latin typeface="Times New Roman" panose="02020603050405020304" pitchFamily="18" charset="0"/>
                <a:ea typeface="宋体" panose="02010600030101010101" pitchFamily="2" charset="-122"/>
                <a:cs typeface="Arial" panose="02080604020202020204" pitchFamily="34" charset="0"/>
              </a:rPr>
              <a:pPr algn="ctr">
                <a:defRPr/>
              </a:pPr>
              <a:t>‹#›</a:t>
            </a:fld>
            <a:endParaRPr lang="en-US" altLang="zh-CN" sz="1000" baseline="0">
              <a:latin typeface="Times New Roman" panose="02020603050405020304" pitchFamily="18" charset="0"/>
              <a:ea typeface="宋体" panose="02010600030101010101" pitchFamily="2" charset="-122"/>
              <a:cs typeface="Arial" panose="02080604020202020204" pitchFamily="34" charset="0"/>
            </a:endParaRPr>
          </a:p>
        </p:txBody>
      </p:sp>
      <p:cxnSp>
        <p:nvCxnSpPr>
          <p:cNvPr id="15" name="直接连接符 19">
            <a:extLst>
              <a:ext uri="{FF2B5EF4-FFF2-40B4-BE49-F238E27FC236}">
                <a16:creationId xmlns:a16="http://schemas.microsoft.com/office/drawing/2014/main" id="{79E682D5-688B-4607-9B58-7F58189A10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5093AE0B-EC21-4FE9-9D68-DAF6BF8ADC71}"/>
              </a:ext>
            </a:extLst>
          </p:cNvPr>
          <p:cNvCxnSpPr>
            <a:cxnSpLocks/>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11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t>2022/8/9</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panose="020B050302020402020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1603556429"/>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tipdm.com/pxdt/index.j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72088" y="2706149"/>
            <a:ext cx="6544007" cy="692150"/>
          </a:xfrm>
        </p:spPr>
        <p:txBody>
          <a:bodyPr/>
          <a:lstStyle/>
          <a:p>
            <a:r>
              <a:rPr lang="zh-CN" altLang="en-US" sz="4000" dirty="0">
                <a:cs typeface="Times New Roman" panose="02020603050405020304" pitchFamily="18" charset="0"/>
              </a:rPr>
              <a:t>使用</a:t>
            </a:r>
            <a:r>
              <a:rPr lang="en-US" altLang="zh-CN" sz="4000" dirty="0">
                <a:cs typeface="Times New Roman" panose="02020603050405020304" pitchFamily="18" charset="0"/>
              </a:rPr>
              <a:t>pandas</a:t>
            </a:r>
            <a:r>
              <a:rPr lang="zh-CN" altLang="en-US" sz="4000" dirty="0">
                <a:cs typeface="Times New Roman" panose="02020603050405020304" pitchFamily="18" charset="0"/>
              </a:rPr>
              <a:t>进行数据预处理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merge</a:t>
            </a:r>
            <a:r>
              <a:rPr lang="zh-CN" altLang="en-US" dirty="0"/>
              <a:t>函数的常用参数及其说明。</a:t>
            </a:r>
          </a:p>
          <a:p>
            <a:pPr marL="0" indent="0">
              <a:buNone/>
            </a:pPr>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graphicFrame>
        <p:nvGraphicFramePr>
          <p:cNvPr id="5" name="表格 5">
            <a:extLst>
              <a:ext uri="{FF2B5EF4-FFF2-40B4-BE49-F238E27FC236}">
                <a16:creationId xmlns:a16="http://schemas.microsoft.com/office/drawing/2014/main" id="{6429AC3D-553A-4143-B7A0-923D20ACE32E}"/>
              </a:ext>
            </a:extLst>
          </p:cNvPr>
          <p:cNvGraphicFramePr>
            <a:graphicFrameLocks/>
          </p:cNvGraphicFramePr>
          <p:nvPr>
            <p:extLst>
              <p:ext uri="{D42A27DB-BD31-4B8C-83A1-F6EECF244321}">
                <p14:modId xmlns:p14="http://schemas.microsoft.com/office/powerpoint/2010/main" val="1549857520"/>
              </p:ext>
            </p:extLst>
          </p:nvPr>
        </p:nvGraphicFramePr>
        <p:xfrm>
          <a:off x="1192828" y="1948393"/>
          <a:ext cx="9806344" cy="3240000"/>
        </p:xfrm>
        <a:graphic>
          <a:graphicData uri="http://schemas.openxmlformats.org/drawingml/2006/table">
            <a:tbl>
              <a:tblPr firstRow="1" firstCol="1" bandRow="1">
                <a:tableStyleId>{5C22544A-7EE6-4342-B048-85BDC9FD1C3A}</a:tableStyleId>
              </a:tblPr>
              <a:tblGrid>
                <a:gridCol w="1307381">
                  <a:extLst>
                    <a:ext uri="{9D8B030D-6E8A-4147-A177-3AD203B41FA5}">
                      <a16:colId xmlns:a16="http://schemas.microsoft.com/office/drawing/2014/main" val="20000"/>
                    </a:ext>
                  </a:extLst>
                </a:gridCol>
                <a:gridCol w="8498963">
                  <a:extLst>
                    <a:ext uri="{9D8B030D-6E8A-4147-A177-3AD203B41FA5}">
                      <a16:colId xmlns:a16="http://schemas.microsoft.com/office/drawing/2014/main"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right</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how</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”。表示数据的连接方式。默认为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on</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。表示两个数据合并的主键（必须一致）。默认为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left_on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参数接收数据用于合并的主键。默认为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610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merge</a:t>
            </a:r>
            <a:r>
              <a:rPr lang="zh-CN" altLang="en-US" dirty="0"/>
              <a:t>函数的常用参数及其说明（续表）。</a:t>
            </a:r>
          </a:p>
          <a:p>
            <a:pPr marL="0" indent="0">
              <a:buNone/>
            </a:pPr>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graphicFrame>
        <p:nvGraphicFramePr>
          <p:cNvPr id="8" name="表格 5">
            <a:extLst>
              <a:ext uri="{FF2B5EF4-FFF2-40B4-BE49-F238E27FC236}">
                <a16:creationId xmlns:a16="http://schemas.microsoft.com/office/drawing/2014/main" id="{582F4DB2-0E8C-47F9-975E-BEA606C92BD5}"/>
              </a:ext>
            </a:extLst>
          </p:cNvPr>
          <p:cNvGraphicFramePr>
            <a:graphicFrameLocks/>
          </p:cNvGraphicFramePr>
          <p:nvPr>
            <p:extLst>
              <p:ext uri="{D42A27DB-BD31-4B8C-83A1-F6EECF244321}">
                <p14:modId xmlns:p14="http://schemas.microsoft.com/office/powerpoint/2010/main" val="776782312"/>
              </p:ext>
            </p:extLst>
          </p:nvPr>
        </p:nvGraphicFramePr>
        <p:xfrm>
          <a:off x="1192828" y="1948393"/>
          <a:ext cx="9806344" cy="3240000"/>
        </p:xfrm>
        <a:graphic>
          <a:graphicData uri="http://schemas.openxmlformats.org/drawingml/2006/table">
            <a:tbl>
              <a:tblPr firstRow="1" firstCol="1" bandRow="1">
                <a:tableStyleId>{5C22544A-7EE6-4342-B048-85BDC9FD1C3A}</a:tableStyleId>
              </a:tblPr>
              <a:tblGrid>
                <a:gridCol w="1307381">
                  <a:extLst>
                    <a:ext uri="{9D8B030D-6E8A-4147-A177-3AD203B41FA5}">
                      <a16:colId xmlns:a16="http://schemas.microsoft.com/office/drawing/2014/main" val="20000"/>
                    </a:ext>
                  </a:extLst>
                </a:gridCol>
                <a:gridCol w="8498963">
                  <a:extLst>
                    <a:ext uri="{9D8B030D-6E8A-4147-A177-3AD203B41FA5}">
                      <a16:colId xmlns:a16="http://schemas.microsoft.com/office/drawing/2014/main"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right_on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参数接收数据用于合并的主键。默认为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left_index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index</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作为连接主键。默认为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right_index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index</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作为连接主键。默认为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。表示是否根据连接键对合并后的数据进行排序。默认为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suffixes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tuple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。表示用于追加到</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参数接收数据列名相同时的后缀。默认为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('_x', '_y')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25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在数据分析和数据处理过程中偶尔会出现两份数据的内容几乎一致的情况，但是某些特征在其中一张表上是完整的，而在另外一张表上的数据则是缺失的。</a:t>
            </a:r>
            <a:endParaRPr lang="en-US" altLang="zh-CN" dirty="0"/>
          </a:p>
          <a:p>
            <a:r>
              <a:rPr lang="en-US" altLang="zh-CN" dirty="0" err="1"/>
              <a:t>combine_first</a:t>
            </a:r>
            <a:r>
              <a:rPr lang="en-US" altLang="zh-CN" dirty="0"/>
              <a:t>()</a:t>
            </a:r>
            <a:r>
              <a:rPr lang="zh-CN" altLang="en-US" dirty="0"/>
              <a:t>方法来进行重叠数据合并，其原理如下图所示。</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重叠合并数据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00910" y="2834197"/>
            <a:ext cx="7190180" cy="250237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combine_first</a:t>
            </a:r>
            <a:r>
              <a:rPr lang="en-US" altLang="zh-CN" dirty="0"/>
              <a:t>()</a:t>
            </a:r>
            <a:r>
              <a:rPr lang="zh-CN" altLang="en-US" dirty="0"/>
              <a:t>方法的基本使用格式如下。</a:t>
            </a:r>
            <a:endParaRPr lang="en-US" altLang="zh-CN" dirty="0"/>
          </a:p>
          <a:p>
            <a:endParaRPr lang="en-US" altLang="zh-CN" dirty="0"/>
          </a:p>
          <a:p>
            <a:pPr marL="0" indent="0">
              <a:buNone/>
            </a:pPr>
            <a:endParaRPr lang="en-US" altLang="zh-CN" dirty="0"/>
          </a:p>
          <a:p>
            <a:pPr marL="0" indent="0">
              <a:buNone/>
            </a:pPr>
            <a:endParaRPr lang="zh-CN" altLang="en-US" dirty="0"/>
          </a:p>
          <a:p>
            <a:r>
              <a:rPr lang="en-US" altLang="zh-CN" dirty="0" err="1"/>
              <a:t>combine_first</a:t>
            </a:r>
            <a:r>
              <a:rPr lang="en-US" altLang="zh-CN" dirty="0"/>
              <a:t>()</a:t>
            </a:r>
            <a:r>
              <a:rPr lang="zh-CN" altLang="en-US" dirty="0"/>
              <a:t>方法的常用参数及其说明表如下。</a:t>
            </a:r>
          </a:p>
          <a:p>
            <a:pPr marL="0" indent="0">
              <a:buNone/>
            </a:pPr>
            <a:endParaRPr lang="zh-CN" altLang="en-US" dirty="0"/>
          </a:p>
        </p:txBody>
      </p:sp>
      <p:sp>
        <p:nvSpPr>
          <p:cNvPr id="3" name="标题 2"/>
          <p:cNvSpPr>
            <a:spLocks noGrp="1"/>
          </p:cNvSpPr>
          <p:nvPr>
            <p:ph type="title"/>
          </p:nvPr>
        </p:nvSpPr>
        <p:spPr/>
        <p:txBody>
          <a:bodyPr/>
          <a:lstStyle/>
          <a:p>
            <a:r>
              <a:rPr lang="zh-CN" altLang="en-US" b="1" dirty="0"/>
              <a:t>重叠合并数据</a:t>
            </a:r>
            <a:endParaRPr lang="zh-CN" altLang="en-US" dirty="0"/>
          </a:p>
        </p:txBody>
      </p:sp>
      <p:graphicFrame>
        <p:nvGraphicFramePr>
          <p:cNvPr id="8" name="表格 8"/>
          <p:cNvGraphicFramePr>
            <a:graphicFrameLocks noGrp="1"/>
          </p:cNvGraphicFramePr>
          <p:nvPr>
            <p:extLst>
              <p:ext uri="{D42A27DB-BD31-4B8C-83A1-F6EECF244321}">
                <p14:modId xmlns:p14="http://schemas.microsoft.com/office/powerpoint/2010/main" val="4248155600"/>
              </p:ext>
            </p:extLst>
          </p:nvPr>
        </p:nvGraphicFramePr>
        <p:xfrm>
          <a:off x="1757948" y="3929157"/>
          <a:ext cx="8676105" cy="1080000"/>
        </p:xfrm>
        <a:graphic>
          <a:graphicData uri="http://schemas.openxmlformats.org/drawingml/2006/table">
            <a:tbl>
              <a:tblPr firstRow="1" firstCol="1" bandRow="1">
                <a:tableStyleId>{5C22544A-7EE6-4342-B048-85BDC9FD1C3A}</a:tableStyleId>
              </a:tblPr>
              <a:tblGrid>
                <a:gridCol w="1725744">
                  <a:extLst>
                    <a:ext uri="{9D8B030D-6E8A-4147-A177-3AD203B41FA5}">
                      <a16:colId xmlns:a16="http://schemas.microsoft.com/office/drawing/2014/main" val="20000"/>
                    </a:ext>
                  </a:extLst>
                </a:gridCol>
                <a:gridCol w="6950361">
                  <a:extLst>
                    <a:ext uri="{9D8B030D-6E8A-4147-A177-3AD203B41FA5}">
                      <a16:colId xmlns:a16="http://schemas.microsoft.com/office/drawing/2014/main" val="20001"/>
                    </a:ext>
                  </a:extLst>
                </a:gridCol>
              </a:tblGrid>
              <a:tr h="540000">
                <a:tc>
                  <a:txBody>
                    <a:bodyPr/>
                    <a:lstStyle/>
                    <a:p>
                      <a:pPr algn="ctr"/>
                      <a:r>
                        <a:rPr lang="zh-CN" sz="18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endParaRPr lang="zh-CN" sz="2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8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endParaRPr lang="zh-CN" sz="2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24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。表示参与重叠合并的另一个</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endParaRPr lang="zh-CN" sz="24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5" name="TextBox 5">
            <a:extLst>
              <a:ext uri="{FF2B5EF4-FFF2-40B4-BE49-F238E27FC236}">
                <a16:creationId xmlns:a16="http://schemas.microsoft.com/office/drawing/2014/main" id="{BA734889-1367-492F-A1F8-4A8ADF3DDA22}"/>
              </a:ext>
            </a:extLst>
          </p:cNvPr>
          <p:cNvSpPr txBox="1">
            <a:spLocks noChangeArrowheads="1"/>
          </p:cNvSpPr>
          <p:nvPr/>
        </p:nvSpPr>
        <p:spPr bwMode="auto">
          <a:xfrm>
            <a:off x="3115330" y="2028978"/>
            <a:ext cx="55825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pandas.DataFrame.combine_first</a:t>
            </a:r>
            <a:r>
              <a:rPr kumimoji="0" lang="en-US" altLang="zh-CN" sz="2200" i="1" dirty="0">
                <a:latin typeface="Times New Roman" panose="02020603050405020304" pitchFamily="18" charset="0"/>
                <a:cs typeface="Times New Roman" panose="02020603050405020304" pitchFamily="18" charset="0"/>
              </a:rPr>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合并数据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转换数据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250033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2200" y="1713662"/>
            <a:ext cx="11107601" cy="4642750"/>
          </a:xfrm>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记录重复，即一个或多个特征的某几条记录的值完全相同</a:t>
            </a: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方法一：</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利用列表（</a:t>
            </a:r>
            <a:r>
              <a:rPr lang="en-US" altLang="zh-CN" sz="1800" dirty="0">
                <a:effectLst/>
                <a:latin typeface="Times New Roman" panose="02020603050405020304" pitchFamily="18" charset="0"/>
                <a:ea typeface="宋体" panose="02010600030101010101" pitchFamily="2" charset="-122"/>
              </a:rPr>
              <a:t>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）去重</a:t>
            </a:r>
            <a:r>
              <a:rPr lang="zh-CN" altLang="en-US" dirty="0"/>
              <a:t>，自定义去重函数。</a:t>
            </a:r>
            <a:endParaRPr lang="en-US" altLang="zh-CN" dirty="0"/>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方法二：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利用集合（</a:t>
            </a:r>
            <a:r>
              <a:rPr lang="en-US" altLang="zh-CN" sz="1800" dirty="0">
                <a:effectLst/>
                <a:latin typeface="Times New Roman" panose="02020603050405020304" pitchFamily="18" charset="0"/>
                <a:ea typeface="宋体" panose="02010600030101010101" pitchFamily="2" charset="-122"/>
              </a:rPr>
              <a:t>set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）元素唯一的特性去重</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比较上述两种方法可以发现，方法一代码冗长。方法二看似代码简洁了许多，但是会导致数据的排列发生改变。</a:t>
            </a: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4" name="内容占位符 3"/>
          <p:cNvSpPr>
            <a:spLocks noGrp="1"/>
          </p:cNvSpPr>
          <p:nvPr>
            <p:ph idx="10"/>
          </p:nvPr>
        </p:nvSpPr>
        <p:spPr/>
        <p:txBody>
          <a:bodyPr/>
          <a:lstStyle/>
          <a:p>
            <a:r>
              <a:rPr lang="en-US" altLang="zh-CN" b="1" dirty="0"/>
              <a:t>1. </a:t>
            </a:r>
            <a:r>
              <a:rPr lang="zh-CN" altLang="en-US" b="1" dirty="0"/>
              <a:t>记录重复</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pandas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提供了一个名为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drop_duplicates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的去重方法，使用该方法进行去重不会改变数据原始排列，并且兼具代码简洁和运行稳定的特点。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不仅支持单一特征的数据去重，还能够依据</a:t>
            </a:r>
            <a:r>
              <a:rPr lang="en-US" altLang="zh-CN" sz="1800" dirty="0" err="1">
                <a:effectLst/>
                <a:latin typeface="Times New Roman" panose="02020603050405020304" pitchFamily="18" charset="0"/>
                <a:ea typeface="宋体" panose="02010600030101010101" pitchFamily="2" charset="-122"/>
              </a:rPr>
              <a:t>DataFrame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的其中一个或多个特征进行去重操作</a:t>
            </a:r>
            <a:r>
              <a:rPr lang="zh-CN" altLang="en-US" dirty="0"/>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drop_duplicates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方法的基本使用格式如下。</a:t>
            </a:r>
          </a:p>
          <a:p>
            <a:pPr indent="0">
              <a:buNone/>
            </a:pPr>
            <a:endParaRPr lang="en-US" altLang="zh-CN" sz="1800" b="1" i="1"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6" name="TextBox 5">
            <a:extLst>
              <a:ext uri="{FF2B5EF4-FFF2-40B4-BE49-F238E27FC236}">
                <a16:creationId xmlns:a16="http://schemas.microsoft.com/office/drawing/2014/main" id="{CBCF7CFB-873D-46C1-8BAB-FE5932B6E714}"/>
              </a:ext>
            </a:extLst>
          </p:cNvPr>
          <p:cNvSpPr txBox="1">
            <a:spLocks noChangeArrowheads="1"/>
          </p:cNvSpPr>
          <p:nvPr/>
        </p:nvSpPr>
        <p:spPr bwMode="auto">
          <a:xfrm>
            <a:off x="9057" y="3466866"/>
            <a:ext cx="119371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pandas.DataFrame.drop_duplicates</a:t>
            </a:r>
            <a:r>
              <a:rPr kumimoji="0" lang="en-US" altLang="zh-CN" sz="2200" i="1" dirty="0">
                <a:latin typeface="Times New Roman" panose="02020603050405020304" pitchFamily="18" charset="0"/>
                <a:cs typeface="Times New Roman" panose="02020603050405020304" pitchFamily="18" charset="0"/>
              </a:rPr>
              <a:t>(subset=None, keep='first',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drop_duplicates</a:t>
            </a:r>
            <a:r>
              <a:rPr lang="en-US" altLang="zh-CN" dirty="0"/>
              <a:t>()</a:t>
            </a:r>
            <a:r>
              <a:rPr lang="zh-CN" altLang="en-US" dirty="0"/>
              <a:t>方法的常用参数及其说明。</a:t>
            </a:r>
            <a:endParaRPr lang="en-US" altLang="zh-CN" sz="1800" dirty="0">
              <a:effectLst/>
            </a:endParaRP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graphicFrame>
        <p:nvGraphicFramePr>
          <p:cNvPr id="8" name="表格 8"/>
          <p:cNvGraphicFramePr>
            <a:graphicFrameLocks noGrp="1"/>
          </p:cNvGraphicFramePr>
          <p:nvPr>
            <p:extLst>
              <p:ext uri="{D42A27DB-BD31-4B8C-83A1-F6EECF244321}">
                <p14:modId xmlns:p14="http://schemas.microsoft.com/office/powerpoint/2010/main" val="685537003"/>
              </p:ext>
            </p:extLst>
          </p:nvPr>
        </p:nvGraphicFramePr>
        <p:xfrm>
          <a:off x="1786376" y="2025001"/>
          <a:ext cx="8619249" cy="2700000"/>
        </p:xfrm>
        <a:graphic>
          <a:graphicData uri="http://schemas.openxmlformats.org/drawingml/2006/table">
            <a:tbl>
              <a:tblPr firstRow="1" firstCol="1" bandRow="1">
                <a:tableStyleId>{5C22544A-7EE6-4342-B048-85BDC9FD1C3A}</a:tableStyleId>
              </a:tblPr>
              <a:tblGrid>
                <a:gridCol w="1339560">
                  <a:extLst>
                    <a:ext uri="{9D8B030D-6E8A-4147-A177-3AD203B41FA5}">
                      <a16:colId xmlns:a16="http://schemas.microsoft.com/office/drawing/2014/main" val="20000"/>
                    </a:ext>
                  </a:extLst>
                </a:gridCol>
                <a:gridCol w="7279689">
                  <a:extLst>
                    <a:ext uri="{9D8B030D-6E8A-4147-A177-3AD203B41FA5}">
                      <a16:colId xmlns:a16="http://schemas.microsoft.com/office/drawing/2014/main" val="20001"/>
                    </a:ext>
                  </a:extLst>
                </a:gridCol>
              </a:tblGrid>
              <a:tr h="540000">
                <a:tc>
                  <a:txBody>
                    <a:bodyPr/>
                    <a:lstStyle/>
                    <a:p>
                      <a:pPr marL="0" algn="ctr" defTabSz="967740" rtl="0" eaLnBrk="1" latinLnBrk="0" hangingPunct="1"/>
                      <a:r>
                        <a:rPr lang="zh-CN" altLang="en-US" sz="1700" b="1" kern="100" baseline="0" dirty="0">
                          <a:solidFill>
                            <a:schemeClr val="lt1"/>
                          </a:solidFill>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marL="0" algn="ctr" defTabSz="967740" rtl="0" eaLnBrk="1" latinLnBrk="0" hangingPunct="1"/>
                      <a:r>
                        <a:rPr lang="zh-CN" altLang="en-US" sz="1700" b="1" kern="100" baseline="0" dirty="0">
                          <a:solidFill>
                            <a:schemeClr val="lt1"/>
                          </a:solidFill>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subset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。表示进行去重的列。默认为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keep</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。表示重复时保留第几个数据，“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first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”表示保留第一个；“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last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”表示保留最后一个；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表示只要有重复都不保留。默认为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first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。表示是否忽略索引。默认为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030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结合相关的数学和统计学知识，要去除连续的特征重复，可以利用特征间的相似度将两个相似度为</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的特征去除其中一个。</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pandas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中，相似度的计算方法为</a:t>
            </a:r>
            <a:r>
              <a:rPr lang="en-US" altLang="zh-CN" sz="1800" dirty="0" err="1">
                <a:effectLst/>
                <a:latin typeface="Times New Roman" panose="02020603050405020304" pitchFamily="18" charset="0"/>
                <a:ea typeface="宋体" panose="02010600030101010101" pitchFamily="2" charset="-122"/>
              </a:rPr>
              <a:t>corr</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。使用该方法计算相似度时，默认为</a:t>
            </a:r>
            <a:r>
              <a:rPr lang="en-US" altLang="zh-CN" sz="1800" dirty="0" err="1">
                <a:effectLst/>
                <a:latin typeface="Times New Roman" panose="02020603050405020304" pitchFamily="18" charset="0"/>
                <a:ea typeface="宋体" panose="02010600030101010101" pitchFamily="2" charset="-122"/>
              </a:rPr>
              <a:t>pearson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法，可以通过</a:t>
            </a:r>
            <a:r>
              <a:rPr lang="en-US" altLang="zh-CN" sz="1800" dirty="0">
                <a:effectLst/>
                <a:latin typeface="Times New Roman" panose="02020603050405020304" pitchFamily="18" charset="0"/>
                <a:ea typeface="宋体" panose="02010600030101010101" pitchFamily="2" charset="-122"/>
              </a:rPr>
              <a:t>method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参数进行调节，目前还支持</a:t>
            </a:r>
            <a:r>
              <a:rPr lang="en-US" altLang="zh-CN" sz="1800" dirty="0">
                <a:effectLst/>
                <a:latin typeface="Times New Roman" panose="02020603050405020304" pitchFamily="18" charset="0"/>
                <a:ea typeface="宋体" panose="02010600030101010101" pitchFamily="2" charset="-122"/>
              </a:rPr>
              <a:t>spearman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法和</a:t>
            </a:r>
            <a:r>
              <a:rPr lang="en-US" altLang="zh-CN" sz="1800" dirty="0" err="1">
                <a:effectLst/>
                <a:latin typeface="Times New Roman" panose="02020603050405020304" pitchFamily="18" charset="0"/>
                <a:ea typeface="宋体" panose="02010600030101010101" pitchFamily="2" charset="-122"/>
              </a:rPr>
              <a:t>kendall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通过相似度矩阵去重存在一个弊端是只能对数值型重复特征去重，类别型特征之间无法通过计算相似系数来衡量相似度，因此无法根据相似度矩阵对其进行去重处</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理。</a:t>
            </a:r>
            <a:endParaRPr lang="en-US" altLang="zh-CN" spc="-20" dirty="0"/>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除了使用相似度矩阵进行特征去重之外，还可以通过</a:t>
            </a:r>
            <a:r>
              <a:rPr lang="en-US" altLang="zh-CN" sz="1800" dirty="0">
                <a:effectLst/>
                <a:latin typeface="Times New Roman" panose="02020603050405020304" pitchFamily="18" charset="0"/>
                <a:ea typeface="宋体" panose="02010600030101010101" pitchFamily="2" charset="-122"/>
              </a:rPr>
              <a:t>equals()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方法进行特征去重</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4" name="内容占位符 3"/>
          <p:cNvSpPr>
            <a:spLocks noGrp="1"/>
          </p:cNvSpPr>
          <p:nvPr>
            <p:ph idx="10"/>
          </p:nvPr>
        </p:nvSpPr>
        <p:spPr/>
        <p:txBody>
          <a:bodyPr/>
          <a:lstStyle/>
          <a:p>
            <a:r>
              <a:rPr lang="en-US" altLang="zh-CN" b="1" dirty="0"/>
              <a:t>2. </a:t>
            </a:r>
            <a:r>
              <a:rPr lang="zh-CN" altLang="en-US" b="1" dirty="0"/>
              <a:t>特征重复</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equals()</a:t>
            </a:r>
            <a:r>
              <a:rPr lang="zh-CN" altLang="en-US" dirty="0"/>
              <a:t>方法的基本使用格式如下。</a:t>
            </a:r>
          </a:p>
          <a:p>
            <a:endParaRPr lang="en-US" altLang="zh-CN" b="1" dirty="0"/>
          </a:p>
          <a:p>
            <a:endParaRPr lang="en-US" altLang="zh-CN" b="1" dirty="0"/>
          </a:p>
          <a:p>
            <a:endParaRPr lang="en-US" altLang="zh-CN" dirty="0"/>
          </a:p>
          <a:p>
            <a:r>
              <a:rPr lang="en-US" altLang="zh-CN" dirty="0"/>
              <a:t>equals()</a:t>
            </a:r>
            <a:r>
              <a:rPr lang="zh-CN" altLang="en-US" dirty="0"/>
              <a:t>方法的参数说明表如下。</a:t>
            </a:r>
            <a:endParaRPr lang="en-US" altLang="zh-CN" b="1" dirty="0"/>
          </a:p>
          <a:p>
            <a:endParaRPr lang="zh-CN" altLang="en-US" b="1" dirty="0"/>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graphicFrame>
        <p:nvGraphicFramePr>
          <p:cNvPr id="10" name="表格 10"/>
          <p:cNvGraphicFramePr>
            <a:graphicFrameLocks noGrp="1"/>
          </p:cNvGraphicFramePr>
          <p:nvPr>
            <p:extLst>
              <p:ext uri="{D42A27DB-BD31-4B8C-83A1-F6EECF244321}">
                <p14:modId xmlns:p14="http://schemas.microsoft.com/office/powerpoint/2010/main" val="1658496829"/>
              </p:ext>
            </p:extLst>
          </p:nvPr>
        </p:nvGraphicFramePr>
        <p:xfrm>
          <a:off x="1185259" y="3826301"/>
          <a:ext cx="9821482" cy="1080000"/>
        </p:xfrm>
        <a:graphic>
          <a:graphicData uri="http://schemas.openxmlformats.org/drawingml/2006/table">
            <a:tbl>
              <a:tblPr firstRow="1" firstCol="1" bandRow="1">
                <a:tableStyleId>{5C22544A-7EE6-4342-B048-85BDC9FD1C3A}</a:tableStyleId>
              </a:tblPr>
              <a:tblGrid>
                <a:gridCol w="1781678">
                  <a:extLst>
                    <a:ext uri="{9D8B030D-6E8A-4147-A177-3AD203B41FA5}">
                      <a16:colId xmlns:a16="http://schemas.microsoft.com/office/drawing/2014/main" val="20000"/>
                    </a:ext>
                  </a:extLst>
                </a:gridCol>
                <a:gridCol w="8039804">
                  <a:extLst>
                    <a:ext uri="{9D8B030D-6E8A-4147-A177-3AD203B41FA5}">
                      <a16:colId xmlns:a16="http://schemas.microsoft.com/office/drawing/2014/main"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。表示要与第一个进行比较的另一个</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1A2113AB-5832-469E-B6B3-DB3B4D48C503}"/>
              </a:ext>
            </a:extLst>
          </p:cNvPr>
          <p:cNvSpPr txBox="1">
            <a:spLocks noChangeArrowheads="1"/>
          </p:cNvSpPr>
          <p:nvPr/>
        </p:nvSpPr>
        <p:spPr bwMode="auto">
          <a:xfrm>
            <a:off x="3186351" y="1934546"/>
            <a:ext cx="55825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pandas.DataFrame.equals</a:t>
            </a:r>
            <a:r>
              <a:rPr kumimoji="0" lang="en-US" altLang="zh-CN" sz="2200" i="1" dirty="0">
                <a:latin typeface="Times New Roman" panose="02020603050405020304" pitchFamily="18" charset="0"/>
                <a:cs typeface="Times New Roman" panose="02020603050405020304" pitchFamily="18" charset="0"/>
              </a:rPr>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清洗数据</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合并数据</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标准化数据</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转换数据</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5077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在数据中的某个或某些特征的值是不完整的，这些值称为缺失值。</a:t>
            </a:r>
            <a:endParaRPr lang="en-US" altLang="zh-CN" dirty="0"/>
          </a:p>
          <a:p>
            <a:r>
              <a:rPr lang="en-US" altLang="zh-CN" sz="1800" dirty="0">
                <a:effectLst/>
                <a:latin typeface="Times New Roman" panose="02020603050405020304" pitchFamily="18" charset="0"/>
                <a:ea typeface="宋体" panose="02010600030101010101" pitchFamily="2" charset="-122"/>
              </a:rPr>
              <a:t>pandas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提供了识别缺失值的</a:t>
            </a:r>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方法以及识别非缺失值的</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方法，这两种方法在使用时返回的都是布尔值，即</a:t>
            </a:r>
            <a:r>
              <a:rPr lang="en-US" altLang="zh-CN" sz="1800" dirty="0">
                <a:effectLst/>
                <a:latin typeface="Times New Roman" panose="02020603050405020304" pitchFamily="18" charset="0"/>
                <a:ea typeface="宋体" panose="02010600030101010101" pitchFamily="2" charset="-122"/>
              </a:rPr>
              <a:t>True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False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结合</a:t>
            </a:r>
            <a:r>
              <a:rPr lang="en-US" altLang="zh-CN" sz="1800" dirty="0">
                <a:effectLst/>
                <a:latin typeface="Times New Roman" panose="02020603050405020304" pitchFamily="18" charset="0"/>
                <a:ea typeface="宋体" panose="02010600030101010101" pitchFamily="2" charset="-122"/>
              </a:rPr>
              <a:t>sum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方法，可以检测数据中缺失值的分布以及数据中一共含有多少缺失值</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方法的结果正好相反，因此使用其中任意一个都可以识别出数据是否存在缺失值。</a:t>
            </a:r>
            <a:endParaRPr lang="zh-CN" altLang="en-US"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193217" cy="4339721"/>
          </a:xfrm>
        </p:spPr>
        <p:txBody>
          <a:bodyPr/>
          <a:lstStyle/>
          <a:p>
            <a:r>
              <a:rPr lang="zh-CN" altLang="en-US" dirty="0"/>
              <a:t>删除法是指将含有缺失值的特征或记录删除。</a:t>
            </a:r>
            <a:endParaRPr lang="en-US" altLang="zh-CN" dirty="0"/>
          </a:p>
          <a:p>
            <a:r>
              <a:rPr lang="zh-CN" altLang="en-US" dirty="0"/>
              <a:t>删除法分为删除观测记录和删除特征两种，它属于通过减少样本量来换取信息完整度的一种方法，是一种较为简单的缺失值处理方法。</a:t>
            </a:r>
            <a:endParaRPr lang="en-US" altLang="zh-CN" dirty="0"/>
          </a:p>
          <a:p>
            <a:r>
              <a:rPr lang="en-US" altLang="zh-CN" dirty="0"/>
              <a:t>pandas</a:t>
            </a:r>
            <a:r>
              <a:rPr lang="zh-CN" altLang="en-US" dirty="0"/>
              <a:t>中提供了简便的删除缺失值的</a:t>
            </a:r>
            <a:r>
              <a:rPr lang="en-US" altLang="zh-CN" dirty="0" err="1"/>
              <a:t>dropna</a:t>
            </a:r>
            <a:r>
              <a:rPr lang="en-US" altLang="zh-CN" dirty="0"/>
              <a:t>()</a:t>
            </a:r>
            <a:r>
              <a:rPr lang="zh-CN" altLang="en-US" dirty="0"/>
              <a:t>方法，通过控制参数，既可以删除观测记录，又可以删除特征。</a:t>
            </a:r>
            <a:r>
              <a:rPr lang="en-US" altLang="zh-CN" dirty="0" err="1"/>
              <a:t>dropna</a:t>
            </a:r>
            <a:r>
              <a:rPr lang="en-US" altLang="zh-CN" dirty="0"/>
              <a:t>()</a:t>
            </a:r>
            <a:r>
              <a:rPr lang="zh-CN" altLang="en-US" dirty="0"/>
              <a:t>方法的基本使用格式如下。</a:t>
            </a:r>
          </a:p>
          <a:p>
            <a:pPr marL="0" indent="360045">
              <a:buNone/>
            </a:pPr>
            <a:endParaRPr lang="en-US" altLang="zh-CN" i="1" dirty="0"/>
          </a:p>
          <a:p>
            <a:endParaRPr lang="zh-CN" altLang="en-US" b="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a:t>1. </a:t>
            </a:r>
            <a:r>
              <a:rPr lang="zh-CN" altLang="en-US" b="1" dirty="0"/>
              <a:t>删除法</a:t>
            </a:r>
          </a:p>
        </p:txBody>
      </p:sp>
      <p:sp>
        <p:nvSpPr>
          <p:cNvPr id="6" name="TextBox 5">
            <a:extLst>
              <a:ext uri="{FF2B5EF4-FFF2-40B4-BE49-F238E27FC236}">
                <a16:creationId xmlns:a16="http://schemas.microsoft.com/office/drawing/2014/main" id="{F764C0B1-B3C2-4601-A54E-E44079389FA7}"/>
              </a:ext>
            </a:extLst>
          </p:cNvPr>
          <p:cNvSpPr txBox="1">
            <a:spLocks noChangeArrowheads="1"/>
          </p:cNvSpPr>
          <p:nvPr/>
        </p:nvSpPr>
        <p:spPr bwMode="auto">
          <a:xfrm>
            <a:off x="499391" y="4398302"/>
            <a:ext cx="111932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pandas.DataFrame.dropna</a:t>
            </a:r>
            <a:r>
              <a:rPr kumimoji="0" lang="en-US" altLang="zh-CN" sz="2200" i="1" dirty="0">
                <a:latin typeface="Times New Roman" panose="02020603050405020304" pitchFamily="18" charset="0"/>
                <a:cs typeface="Times New Roman" panose="02020603050405020304" pitchFamily="18" charset="0"/>
              </a:rPr>
              <a:t>(axis=0, how='any', thresh=None, subset=None,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dropna</a:t>
            </a:r>
            <a:r>
              <a:rPr lang="en-US" altLang="zh-CN" dirty="0"/>
              <a:t>()</a:t>
            </a:r>
            <a:r>
              <a:rPr lang="zh-CN" altLang="zh-CN" dirty="0"/>
              <a:t>方法的常用参数及其说明</a:t>
            </a:r>
            <a:r>
              <a:rPr lang="zh-CN" altLang="en-US" dirty="0"/>
              <a:t>。</a:t>
            </a:r>
            <a:endParaRPr lang="en-US" altLang="zh-CN" i="1" dirty="0"/>
          </a:p>
          <a:p>
            <a:endParaRPr lang="zh-CN" altLang="en-US" b="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graphicFrame>
        <p:nvGraphicFramePr>
          <p:cNvPr id="5" name="表格 5"/>
          <p:cNvGraphicFramePr>
            <a:graphicFrameLocks noGrp="1"/>
          </p:cNvGraphicFramePr>
          <p:nvPr>
            <p:extLst>
              <p:ext uri="{D42A27DB-BD31-4B8C-83A1-F6EECF244321}">
                <p14:modId xmlns:p14="http://schemas.microsoft.com/office/powerpoint/2010/main" val="2646202843"/>
              </p:ext>
            </p:extLst>
          </p:nvPr>
        </p:nvGraphicFramePr>
        <p:xfrm>
          <a:off x="1202924" y="1929833"/>
          <a:ext cx="9786152" cy="2700000"/>
        </p:xfrm>
        <a:graphic>
          <a:graphicData uri="http://schemas.openxmlformats.org/drawingml/2006/table">
            <a:tbl>
              <a:tblPr firstRow="1" firstCol="1" bandRow="1">
                <a:tableStyleId>{5C22544A-7EE6-4342-B048-85BDC9FD1C3A}</a:tableStyleId>
              </a:tblPr>
              <a:tblGrid>
                <a:gridCol w="1593385">
                  <a:extLst>
                    <a:ext uri="{9D8B030D-6E8A-4147-A177-3AD203B41FA5}">
                      <a16:colId xmlns:a16="http://schemas.microsoft.com/office/drawing/2014/main" val="20000"/>
                    </a:ext>
                  </a:extLst>
                </a:gridCol>
                <a:gridCol w="8192767">
                  <a:extLst>
                    <a:ext uri="{9D8B030D-6E8A-4147-A177-3AD203B41FA5}">
                      <a16:colId xmlns:a16="http://schemas.microsoft.com/office/drawing/2014/main"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。表示轴向，</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为删除观测记录（行），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为删除特征（列）。默认为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how</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。表示删除的形式，当取值为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any</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时，表示只要有缺失值存在就执行删除操作；当取值为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时，表示当且仅当全部为缺失值时才执行删除操作。默认为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any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subset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。表示进行去重的列</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行。默认为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3703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432208" cy="4339721"/>
          </a:xfrm>
        </p:spPr>
        <p:txBody>
          <a:bodyPr/>
          <a:lstStyle/>
          <a:p>
            <a:r>
              <a:rPr lang="zh-CN" altLang="en-US" dirty="0"/>
              <a:t>替换法是指用一个特定的值替换缺失值。</a:t>
            </a:r>
            <a:endParaRPr lang="en-US" altLang="zh-CN" dirty="0"/>
          </a:p>
          <a:p>
            <a:r>
              <a:rPr lang="zh-CN" altLang="en-US" dirty="0"/>
              <a:t>特征可分为数值型和类别型，两者出现缺失值时的处理方法也是不同的。</a:t>
            </a:r>
            <a:endParaRPr lang="en-US" altLang="zh-CN" dirty="0"/>
          </a:p>
          <a:p>
            <a:pPr marL="720090">
              <a:spcBef>
                <a:spcPts val="900"/>
              </a:spcBef>
              <a:buFont typeface="Arial" panose="020B0604020202020204" pitchFamily="34" charset="0"/>
              <a:buChar char="•"/>
              <a:defRPr/>
            </a:pPr>
            <a:r>
              <a:rPr lang="zh-CN" altLang="en-US" dirty="0"/>
              <a:t>当缺失值所在特征为数值型时，通常利用其均值、中位数或众数等描述其集中趋势的统计量来代替缺失值。</a:t>
            </a:r>
            <a:endParaRPr lang="en-US" altLang="zh-CN" dirty="0"/>
          </a:p>
          <a:p>
            <a:pPr marL="720090">
              <a:spcBef>
                <a:spcPts val="900"/>
              </a:spcBef>
              <a:buFont typeface="Arial" panose="020B0604020202020204" pitchFamily="34" charset="0"/>
              <a:buChar char="•"/>
              <a:defRPr/>
            </a:pPr>
            <a:r>
              <a:rPr lang="zh-CN" altLang="en-US" dirty="0"/>
              <a:t>当缺失值所在特征为类别型时，则选择使用众数来替换缺失值。</a:t>
            </a:r>
            <a:endParaRPr lang="en-US" altLang="zh-CN"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a:t>2. </a:t>
            </a:r>
            <a:r>
              <a:rPr lang="zh-CN" altLang="en-US" b="1" dirty="0"/>
              <a:t>替换法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pandas</a:t>
            </a:r>
            <a:r>
              <a:rPr lang="zh-CN" altLang="en-US" dirty="0"/>
              <a:t>库中提供了缺失值替换的</a:t>
            </a:r>
            <a:r>
              <a:rPr lang="en-US" altLang="zh-CN" dirty="0" err="1"/>
              <a:t>fillna</a:t>
            </a:r>
            <a:r>
              <a:rPr lang="en-US" altLang="zh-CN" dirty="0"/>
              <a:t>()</a:t>
            </a:r>
            <a:r>
              <a:rPr lang="zh-CN" altLang="en-US" dirty="0"/>
              <a:t>方法，</a:t>
            </a:r>
            <a:r>
              <a:rPr lang="en-US" altLang="zh-CN" dirty="0" err="1"/>
              <a:t>fillna</a:t>
            </a:r>
            <a:r>
              <a:rPr lang="en-US" altLang="zh-CN" dirty="0"/>
              <a:t>()</a:t>
            </a:r>
            <a:r>
              <a:rPr lang="zh-CN" altLang="en-US" dirty="0"/>
              <a:t>方法的基本使用格式如下。</a:t>
            </a:r>
            <a:endParaRPr lang="en-US" altLang="zh-CN" dirty="0"/>
          </a:p>
          <a:p>
            <a:pPr marL="0" indent="0">
              <a:buNone/>
            </a:pPr>
            <a:endParaRPr lang="en-US" altLang="zh-CN" i="1" dirty="0"/>
          </a:p>
          <a:p>
            <a:pPr marL="0" indent="0">
              <a:buNone/>
            </a:pPr>
            <a:endParaRPr lang="en-US" altLang="zh-CN" i="1" dirty="0"/>
          </a:p>
          <a:p>
            <a:endParaRPr lang="en-US" altLang="zh-CN" i="1" dirty="0"/>
          </a:p>
          <a:p>
            <a:r>
              <a:rPr lang="en-US" altLang="zh-CN" dirty="0" err="1"/>
              <a:t>fillna</a:t>
            </a:r>
            <a:r>
              <a:rPr lang="en-US" altLang="zh-CN" dirty="0"/>
              <a:t>()</a:t>
            </a:r>
            <a:r>
              <a:rPr lang="zh-CN" altLang="en-US" dirty="0"/>
              <a:t>方法的常用参数及其说明如下。</a:t>
            </a:r>
            <a:endParaRPr lang="en-US" altLang="zh-CN" i="1" dirty="0"/>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6" name="TextBox 5">
            <a:extLst>
              <a:ext uri="{FF2B5EF4-FFF2-40B4-BE49-F238E27FC236}">
                <a16:creationId xmlns:a16="http://schemas.microsoft.com/office/drawing/2014/main" id="{38F4D23E-20F7-4998-9453-12A53FC405C9}"/>
              </a:ext>
            </a:extLst>
          </p:cNvPr>
          <p:cNvSpPr txBox="1">
            <a:spLocks noChangeArrowheads="1"/>
          </p:cNvSpPr>
          <p:nvPr/>
        </p:nvSpPr>
        <p:spPr bwMode="auto">
          <a:xfrm>
            <a:off x="1791348" y="1950675"/>
            <a:ext cx="8609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pandas.DataFrame.fillna</a:t>
            </a:r>
            <a:r>
              <a:rPr kumimoji="0" lang="en-US" altLang="zh-CN" sz="2200" i="1" dirty="0">
                <a:latin typeface="Times New Roman" panose="02020603050405020304" pitchFamily="18" charset="0"/>
                <a:cs typeface="Times New Roman" panose="02020603050405020304" pitchFamily="18" charset="0"/>
              </a:rPr>
              <a:t>(value=None, method=None, axis=None,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 limit=None, downcast=None)</a:t>
            </a:r>
          </a:p>
        </p:txBody>
      </p:sp>
      <p:graphicFrame>
        <p:nvGraphicFramePr>
          <p:cNvPr id="4" name="表格 3">
            <a:extLst>
              <a:ext uri="{FF2B5EF4-FFF2-40B4-BE49-F238E27FC236}">
                <a16:creationId xmlns:a16="http://schemas.microsoft.com/office/drawing/2014/main" id="{148C289A-184B-4D50-83D8-4CCC392AACDE}"/>
              </a:ext>
            </a:extLst>
          </p:cNvPr>
          <p:cNvGraphicFramePr>
            <a:graphicFrameLocks noGrp="1"/>
          </p:cNvGraphicFramePr>
          <p:nvPr>
            <p:extLst>
              <p:ext uri="{D42A27DB-BD31-4B8C-83A1-F6EECF244321}">
                <p14:modId xmlns:p14="http://schemas.microsoft.com/office/powerpoint/2010/main" val="870543211"/>
              </p:ext>
            </p:extLst>
          </p:nvPr>
        </p:nvGraphicFramePr>
        <p:xfrm>
          <a:off x="1491538" y="3824117"/>
          <a:ext cx="9208924" cy="1857240"/>
        </p:xfrm>
        <a:graphic>
          <a:graphicData uri="http://schemas.openxmlformats.org/drawingml/2006/table">
            <a:tbl>
              <a:tblPr firstRow="1" firstCol="1" bandRow="1">
                <a:tableStyleId>{5C22544A-7EE6-4342-B048-85BDC9FD1C3A}</a:tableStyleId>
              </a:tblPr>
              <a:tblGrid>
                <a:gridCol w="1110189">
                  <a:extLst>
                    <a:ext uri="{9D8B030D-6E8A-4147-A177-3AD203B41FA5}">
                      <a16:colId xmlns:a16="http://schemas.microsoft.com/office/drawing/2014/main" val="3926998866"/>
                    </a:ext>
                  </a:extLst>
                </a:gridCol>
                <a:gridCol w="8098735">
                  <a:extLst>
                    <a:ext uri="{9D8B030D-6E8A-4147-A177-3AD203B41FA5}">
                      <a16:colId xmlns:a16="http://schemas.microsoft.com/office/drawing/2014/main" val="759133195"/>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138720377"/>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value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scalar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。表示用于替换缺失值的值。默认为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6340343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。表示填补缺失值的方式。</a:t>
                      </a:r>
                    </a:p>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当取值为“</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backfilll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bfill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”时表示使用下一个非缺失值来填补缺失值；</a:t>
                      </a:r>
                    </a:p>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pad</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ffill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”时表示使用上一个非缺失值来填补缺失值。默认为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171718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fillna</a:t>
            </a:r>
            <a:r>
              <a:rPr lang="en-US" altLang="zh-CN" dirty="0"/>
              <a:t>()</a:t>
            </a:r>
            <a:r>
              <a:rPr lang="zh-CN" altLang="en-US" dirty="0"/>
              <a:t>方法的常用参数及其说明（续表）。</a:t>
            </a: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graphicFrame>
        <p:nvGraphicFramePr>
          <p:cNvPr id="5" name="表格 5"/>
          <p:cNvGraphicFramePr>
            <a:graphicFrameLocks noGrp="1"/>
          </p:cNvGraphicFramePr>
          <p:nvPr>
            <p:extLst>
              <p:ext uri="{D42A27DB-BD31-4B8C-83A1-F6EECF244321}">
                <p14:modId xmlns:p14="http://schemas.microsoft.com/office/powerpoint/2010/main" val="373996891"/>
              </p:ext>
            </p:extLst>
          </p:nvPr>
        </p:nvGraphicFramePr>
        <p:xfrm>
          <a:off x="1491538" y="1924964"/>
          <a:ext cx="9208924" cy="2700000"/>
        </p:xfrm>
        <a:graphic>
          <a:graphicData uri="http://schemas.openxmlformats.org/drawingml/2006/table">
            <a:tbl>
              <a:tblPr firstRow="1" firstCol="1" bandRow="1">
                <a:tableStyleId>{5C22544A-7EE6-4342-B048-85BDC9FD1C3A}</a:tableStyleId>
              </a:tblPr>
              <a:tblGrid>
                <a:gridCol w="1110189">
                  <a:extLst>
                    <a:ext uri="{9D8B030D-6E8A-4147-A177-3AD203B41FA5}">
                      <a16:colId xmlns:a16="http://schemas.microsoft.com/office/drawing/2014/main" val="20000"/>
                    </a:ext>
                  </a:extLst>
                </a:gridCol>
                <a:gridCol w="8098735">
                  <a:extLst>
                    <a:ext uri="{9D8B030D-6E8A-4147-A177-3AD203B41FA5}">
                      <a16:colId xmlns:a16="http://schemas.microsoft.com/office/drawing/2014/main"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。表示轴向。默认为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limit</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。表示填补缺失值个数上限，超过则不进行填补。默认为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downcast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。表示转换数据类型。默认为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223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删除法简单易行，但是会引起数据结构变动，样本减少；替换法使用难度较低，但是会影响数据的标准差，导致信息量变动。</a:t>
            </a:r>
            <a:endParaRPr lang="en-US" altLang="zh-CN" dirty="0"/>
          </a:p>
          <a:p>
            <a:r>
              <a:rPr lang="zh-CN" altLang="zh-CN" dirty="0"/>
              <a:t>线性插值是一种较为简单的插值方法，它针对已知的值求出线性方程，通过求解线性方程得到缺失值。</a:t>
            </a:r>
            <a:endParaRPr lang="en-US" altLang="zh-CN" dirty="0"/>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a:t>3. </a:t>
            </a:r>
            <a:r>
              <a:rPr lang="zh-CN" altLang="en-US" b="1" dirty="0"/>
              <a:t>插值法</a:t>
            </a:r>
          </a:p>
        </p:txBody>
      </p:sp>
    </p:spTree>
    <p:extLst>
      <p:ext uri="{BB962C8B-B14F-4D97-AF65-F5344CB8AC3E}">
        <p14:creationId xmlns:p14="http://schemas.microsoft.com/office/powerpoint/2010/main" val="17016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多项式插值是利用已知的值拟合一个多项式，使得现有的数据满足这个多项式，再利用这个多项式求解缺失值，常见的多项式插值又分有拉格朗日插值和牛顿插值等。</a:t>
            </a:r>
            <a:endParaRPr lang="en-US" altLang="zh-CN" dirty="0"/>
          </a:p>
          <a:p>
            <a:r>
              <a:rPr lang="zh-CN" altLang="zh-CN" dirty="0"/>
              <a:t>样条插值是以可变样条来做出一条经过一系列点的光滑曲线的插值方法。插值样条由一些多项式组成，每一个多项式都由相邻两个数据点决定，这样可以保证两个相邻多项式及其导数在连接处连续。</a:t>
            </a:r>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从拟合结果可以看出，在多项式插值和样条插值两种情况下的拟合都非常出色，线性插值法只在自变量和因变量为线性关系的情况下拟合才较为出色。</a:t>
            </a:r>
            <a:endParaRPr lang="en-US" altLang="zh-CN" dirty="0"/>
          </a:p>
          <a:p>
            <a:r>
              <a:rPr lang="zh-CN" altLang="zh-CN" dirty="0"/>
              <a:t>在实际分析过程中，由于自变量与因变量的关系是线性的情况非常少见，所以在大多数情况下，多项式插值和样条插值是较为合适的选择。</a:t>
            </a:r>
          </a:p>
          <a:p>
            <a:r>
              <a:rPr lang="en-US" altLang="zh-CN" dirty="0"/>
              <a:t>SciPy</a:t>
            </a:r>
            <a:r>
              <a:rPr lang="zh-CN" altLang="zh-CN" dirty="0"/>
              <a:t>库中的</a:t>
            </a:r>
            <a:r>
              <a:rPr lang="en-US" altLang="zh-CN" dirty="0"/>
              <a:t>interpolate</a:t>
            </a:r>
            <a:r>
              <a:rPr lang="zh-CN" altLang="zh-CN" dirty="0"/>
              <a:t>模块除了提供常规的插值法外，还提供了如在图形学领域具有重要作用的重心坐标插值（</a:t>
            </a:r>
            <a:r>
              <a:rPr lang="en-US" altLang="zh-CN" dirty="0" err="1"/>
              <a:t>BarycentricInterpolator</a:t>
            </a:r>
            <a:r>
              <a:rPr lang="zh-CN" altLang="zh-CN" dirty="0"/>
              <a:t>）等。在实际应用中，需要根据不同的场景选择合适的插值方法。</a:t>
            </a:r>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3σ</a:t>
            </a:r>
            <a:r>
              <a:rPr lang="zh-CN" altLang="en-US" dirty="0"/>
              <a:t>原则又称为拉依达准则，其原则就是先假设一组检测数据只含有随机误差，对原始数据进行计算处理得到标准差，然后按一定的概率确定一个区间，认为误差超过这个区间就属于异常。</a:t>
            </a:r>
            <a:endParaRPr lang="en-US" altLang="zh-CN" dirty="0"/>
          </a:p>
          <a:p>
            <a:r>
              <a:rPr lang="en-US" altLang="zh-CN" dirty="0"/>
              <a:t>3σ</a:t>
            </a:r>
            <a:r>
              <a:rPr lang="zh-CN" altLang="en-US" dirty="0"/>
              <a:t>原则仅适用于对正态或近似正态分布的样本数据进行处理。正态分布数据的</a:t>
            </a:r>
            <a:r>
              <a:rPr lang="en-US" altLang="zh-CN" dirty="0"/>
              <a:t>3σ</a:t>
            </a:r>
            <a:r>
              <a:rPr lang="zh-CN" altLang="en-US" dirty="0"/>
              <a:t>原则如下表所示，其中</a:t>
            </a:r>
            <a:r>
              <a:rPr lang="en-US" altLang="zh-CN" dirty="0"/>
              <a:t>σ</a:t>
            </a:r>
            <a:r>
              <a:rPr lang="zh-CN" altLang="en-US" dirty="0"/>
              <a:t>代表标准差，</a:t>
            </a:r>
            <a:r>
              <a:rPr lang="en-US" altLang="zh-CN" dirty="0"/>
              <a:t>μ</a:t>
            </a:r>
            <a:r>
              <a:rPr lang="zh-CN" altLang="en-US" dirty="0"/>
              <a:t>代表均值。</a:t>
            </a:r>
            <a:endParaRPr lang="en-US" altLang="zh-CN" dirty="0"/>
          </a:p>
          <a:p>
            <a:r>
              <a:rPr lang="zh-CN" altLang="zh-CN" dirty="0"/>
              <a:t>数据的数值分布几乎全部集中在区间</a:t>
            </a:r>
            <a:r>
              <a:rPr lang="en-US" altLang="zh-CN" dirty="0"/>
              <a:t>(</a:t>
            </a:r>
            <a:r>
              <a:rPr lang="en-US" altLang="zh-CN" i="1" dirty="0"/>
              <a:t>μ</a:t>
            </a:r>
            <a:r>
              <a:rPr lang="en-US" altLang="zh-CN" dirty="0">
                <a:sym typeface="Symbol" panose="05050102010706020507" pitchFamily="18" charset="2"/>
              </a:rPr>
              <a:t></a:t>
            </a:r>
            <a:r>
              <a:rPr lang="en-US" altLang="zh-CN" dirty="0"/>
              <a:t>3</a:t>
            </a:r>
            <a:r>
              <a:rPr lang="en-US" altLang="zh-CN" i="1" dirty="0"/>
              <a:t>σ</a:t>
            </a:r>
            <a:r>
              <a:rPr lang="en-US" altLang="zh-CN" dirty="0"/>
              <a:t>,</a:t>
            </a:r>
            <a:r>
              <a:rPr lang="en-US" altLang="zh-CN" i="1" dirty="0"/>
              <a:t>μ</a:t>
            </a:r>
            <a:r>
              <a:rPr lang="en-US" altLang="zh-CN" dirty="0"/>
              <a:t>+3</a:t>
            </a:r>
            <a:r>
              <a:rPr lang="en-US" altLang="zh-CN" i="1" dirty="0"/>
              <a:t>σ</a:t>
            </a:r>
            <a:r>
              <a:rPr lang="en-US" altLang="zh-CN" dirty="0"/>
              <a:t>)</a:t>
            </a:r>
            <a:r>
              <a:rPr lang="zh-CN" altLang="zh-CN" dirty="0"/>
              <a:t>内，超出这个范围的数据仅占不到</a:t>
            </a:r>
            <a:r>
              <a:rPr lang="en-US" altLang="zh-CN" dirty="0"/>
              <a:t>0.3%</a:t>
            </a:r>
            <a:r>
              <a:rPr lang="zh-CN" altLang="zh-CN" dirty="0"/>
              <a:t>。故根据小概率原理，可以认为超出</a:t>
            </a:r>
            <a:r>
              <a:rPr lang="en-US" altLang="zh-CN" dirty="0"/>
              <a:t>3</a:t>
            </a:r>
            <a:r>
              <a:rPr lang="en-US" altLang="zh-CN" i="1" dirty="0"/>
              <a:t>σ</a:t>
            </a:r>
            <a:r>
              <a:rPr lang="zh-CN" altLang="zh-CN" dirty="0"/>
              <a:t>的部分为异常数据。</a:t>
            </a:r>
          </a:p>
          <a:p>
            <a:endParaRPr lang="en-US" altLang="zh-CN" i="1"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
        <p:nvSpPr>
          <p:cNvPr id="4" name="内容占位符 3"/>
          <p:cNvSpPr>
            <a:spLocks noGrp="1"/>
          </p:cNvSpPr>
          <p:nvPr>
            <p:ph idx="10"/>
          </p:nvPr>
        </p:nvSpPr>
        <p:spPr/>
        <p:txBody>
          <a:bodyPr/>
          <a:lstStyle/>
          <a:p>
            <a:r>
              <a:rPr lang="en-US" altLang="zh-CN" b="1" dirty="0"/>
              <a:t>1.</a:t>
            </a:r>
            <a:r>
              <a:rPr lang="el-GR" altLang="zh-CN" b="1" dirty="0"/>
              <a:t> 3σ</a:t>
            </a:r>
            <a:r>
              <a:rPr lang="zh-CN" altLang="en-US" b="1" dirty="0"/>
              <a:t>原则</a:t>
            </a:r>
          </a:p>
        </p:txBody>
      </p:sp>
      <p:graphicFrame>
        <p:nvGraphicFramePr>
          <p:cNvPr id="6" name="表格 6"/>
          <p:cNvGraphicFramePr>
            <a:graphicFrameLocks noGrp="1"/>
          </p:cNvGraphicFramePr>
          <p:nvPr/>
        </p:nvGraphicFramePr>
        <p:xfrm>
          <a:off x="3264023" y="4570023"/>
          <a:ext cx="5663954" cy="1483360"/>
        </p:xfrm>
        <a:graphic>
          <a:graphicData uri="http://schemas.openxmlformats.org/drawingml/2006/table">
            <a:tbl>
              <a:tblPr firstRow="1" bandRow="1">
                <a:tableStyleId>{5C22544A-7EE6-4342-B048-85BDC9FD1C3A}</a:tableStyleId>
              </a:tblPr>
              <a:tblGrid>
                <a:gridCol w="2831977">
                  <a:extLst>
                    <a:ext uri="{9D8B030D-6E8A-4147-A177-3AD203B41FA5}">
                      <a16:colId xmlns:a16="http://schemas.microsoft.com/office/drawing/2014/main" val="20000"/>
                    </a:ext>
                  </a:extLst>
                </a:gridCol>
                <a:gridCol w="2831977">
                  <a:extLst>
                    <a:ext uri="{9D8B030D-6E8A-4147-A177-3AD203B41FA5}">
                      <a16:colId xmlns:a16="http://schemas.microsoft.com/office/drawing/2014/main" val="20001"/>
                    </a:ext>
                  </a:extLst>
                </a:gridCol>
              </a:tblGrid>
              <a:tr h="370840">
                <a:tc>
                  <a:txBody>
                    <a:bodyPr/>
                    <a:lstStyle/>
                    <a:p>
                      <a:pPr algn="ctr"/>
                      <a:r>
                        <a:rPr lang="zh-CN" sz="1800" b="1" kern="100" baseline="0">
                          <a:effectLst/>
                          <a:latin typeface="Times New Roman" panose="02020603050405020304" pitchFamily="18" charset="0"/>
                          <a:ea typeface="宋体" panose="02010600030101010101" pitchFamily="2" charset="-122"/>
                          <a:cs typeface="Times New Roman" panose="02020603050405020304" pitchFamily="18" charset="0"/>
                        </a:rPr>
                        <a:t>数值分布</a:t>
                      </a:r>
                    </a:p>
                  </a:txBody>
                  <a:tcPr marL="68580" marR="68580" marT="0" marB="0" anchor="ctr"/>
                </a:tc>
                <a:tc>
                  <a:txBody>
                    <a:bodyPr/>
                    <a:lstStyle/>
                    <a:p>
                      <a:pPr algn="ctr"/>
                      <a:r>
                        <a:rPr lang="zh-CN" sz="1800" b="1" kern="100" baseline="0">
                          <a:effectLst/>
                          <a:latin typeface="Times New Roman" panose="02020603050405020304" pitchFamily="18" charset="0"/>
                          <a:ea typeface="宋体" panose="02010600030101010101" pitchFamily="2" charset="-122"/>
                          <a:cs typeface="Times New Roman" panose="02020603050405020304" pitchFamily="18" charset="0"/>
                        </a:rPr>
                        <a:t>在数据中的占比</a:t>
                      </a:r>
                    </a:p>
                  </a:txBody>
                  <a:tcPr marL="68580" marR="68580" marT="0" marB="0" anchor="ctr"/>
                </a:tc>
                <a:extLst>
                  <a:ext uri="{0D108BD9-81ED-4DB2-BD59-A6C34878D82A}">
                    <a16:rowId xmlns:a16="http://schemas.microsoft.com/office/drawing/2014/main" val="10000"/>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0.6827</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2</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2</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0.9545</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0.9973</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横向堆叠，即将两个表在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轴向拼接在一起，可以使用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函数完成。</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p>
          <a:p>
            <a:pPr marL="0" indent="0">
              <a:buNone/>
            </a:pPr>
            <a:endParaRPr lang="en-US" altLang="zh-CN" kern="100" dirty="0"/>
          </a:p>
          <a:p>
            <a:pPr marL="0" indent="0">
              <a:buNone/>
            </a:pPr>
            <a:endParaRPr lang="en-US" altLang="zh-CN" kern="100" dirty="0"/>
          </a:p>
          <a:p>
            <a:r>
              <a:rPr lang="en-US" altLang="zh-CN" dirty="0" err="1"/>
              <a:t>concat</a:t>
            </a:r>
            <a:r>
              <a:rPr lang="zh-CN" altLang="zh-CN" dirty="0"/>
              <a:t>函数的常用参数及其说明</a:t>
            </a:r>
            <a:r>
              <a:rPr lang="zh-CN" altLang="en-US" dirty="0"/>
              <a:t>如下表。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360045">
              <a:buNone/>
            </a:pPr>
            <a:endParaRPr lang="en-US" altLang="zh-CN" i="1" dirty="0"/>
          </a:p>
          <a:p>
            <a:pPr marL="0" indent="0">
              <a:buNone/>
            </a:pPr>
            <a:endParaRPr lang="en-US" altLang="zh-CN" sz="1600" kern="100" dirty="0">
              <a:solidFill>
                <a:schemeClr val="dk1"/>
              </a:solidFill>
            </a:endParaRPr>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sp>
        <p:nvSpPr>
          <p:cNvPr id="4" name="内容占位符 3"/>
          <p:cNvSpPr>
            <a:spLocks noGrp="1"/>
          </p:cNvSpPr>
          <p:nvPr>
            <p:ph idx="10"/>
          </p:nvPr>
        </p:nvSpPr>
        <p:spPr/>
        <p:txBody>
          <a:bodyPr/>
          <a:lstStyle/>
          <a:p>
            <a:r>
              <a:rPr lang="en-US" altLang="zh-CN" b="1" dirty="0"/>
              <a:t>1. </a:t>
            </a:r>
            <a:r>
              <a:rPr lang="zh-CN" altLang="en-US" b="1" dirty="0"/>
              <a:t>横向堆叠</a:t>
            </a:r>
          </a:p>
        </p:txBody>
      </p:sp>
      <p:graphicFrame>
        <p:nvGraphicFramePr>
          <p:cNvPr id="5" name="表格 5"/>
          <p:cNvGraphicFramePr>
            <a:graphicFrameLocks noGrp="1"/>
          </p:cNvGraphicFramePr>
          <p:nvPr>
            <p:extLst>
              <p:ext uri="{D42A27DB-BD31-4B8C-83A1-F6EECF244321}">
                <p14:modId xmlns:p14="http://schemas.microsoft.com/office/powerpoint/2010/main" val="231184580"/>
              </p:ext>
            </p:extLst>
          </p:nvPr>
        </p:nvGraphicFramePr>
        <p:xfrm>
          <a:off x="1036442" y="4396684"/>
          <a:ext cx="10119115" cy="1620000"/>
        </p:xfrm>
        <a:graphic>
          <a:graphicData uri="http://schemas.openxmlformats.org/drawingml/2006/table">
            <a:tbl>
              <a:tblPr firstRow="1" firstCol="1" bandRow="1">
                <a:tableStyleId>{5C22544A-7EE6-4342-B048-85BDC9FD1C3A}</a:tableStyleId>
              </a:tblPr>
              <a:tblGrid>
                <a:gridCol w="1421891">
                  <a:extLst>
                    <a:ext uri="{9D8B030D-6E8A-4147-A177-3AD203B41FA5}">
                      <a16:colId xmlns:a16="http://schemas.microsoft.com/office/drawing/2014/main" val="20000"/>
                    </a:ext>
                  </a:extLst>
                </a:gridCol>
                <a:gridCol w="8697224">
                  <a:extLst>
                    <a:ext uri="{9D8B030D-6E8A-4147-A177-3AD203B41FA5}">
                      <a16:colId xmlns:a16="http://schemas.microsoft.com/office/drawing/2014/main"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objs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接收多个</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Panel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的组合。表示参与连接的</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pandas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对象的列表的组合。无默认值</a:t>
                      </a: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。表示连接的轴向，可选</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866F6514-892E-4DD9-9108-414FD63392FC}"/>
              </a:ext>
            </a:extLst>
          </p:cNvPr>
          <p:cNvSpPr txBox="1">
            <a:spLocks noChangeArrowheads="1"/>
          </p:cNvSpPr>
          <p:nvPr/>
        </p:nvSpPr>
        <p:spPr bwMode="auto">
          <a:xfrm>
            <a:off x="1208882" y="2493590"/>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pandas.concat</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objs</a:t>
            </a:r>
            <a:r>
              <a:rPr kumimoji="0" lang="en-US" altLang="zh-CN" sz="2200" i="1" dirty="0">
                <a:latin typeface="Times New Roman" panose="02020603050405020304" pitchFamily="18" charset="0"/>
                <a:cs typeface="Times New Roman" panose="02020603050405020304" pitchFamily="18" charset="0"/>
              </a:rPr>
              <a:t>, axis=0, join='outer',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 keys=None, levels=None, names=None, </a:t>
            </a:r>
            <a:r>
              <a:rPr kumimoji="0" lang="en-US" altLang="zh-CN" sz="2200" i="1" dirty="0" err="1">
                <a:latin typeface="Times New Roman" panose="02020603050405020304" pitchFamily="18" charset="0"/>
                <a:cs typeface="Times New Roman" panose="02020603050405020304" pitchFamily="18" charset="0"/>
              </a:rPr>
              <a:t>verify_integrity</a:t>
            </a:r>
            <a:r>
              <a:rPr kumimoji="0" lang="en-US" altLang="zh-CN" sz="2200" i="1" dirty="0">
                <a:latin typeface="Times New Roman" panose="02020603050405020304" pitchFamily="18" charset="0"/>
                <a:cs typeface="Times New Roman" panose="02020603050405020304" pitchFamily="18" charset="0"/>
              </a:rPr>
              <a:t>=False, sort=False, copy=True)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箱线图提供了识别异常值的一个标准，即异常值通常被定义为小于</a:t>
            </a:r>
            <a:r>
              <a:rPr lang="en-US" altLang="zh-CN" dirty="0"/>
              <a:t>QL-1.5IQR</a:t>
            </a:r>
            <a:r>
              <a:rPr lang="zh-CN" altLang="en-US" dirty="0"/>
              <a:t>或大于</a:t>
            </a:r>
            <a:r>
              <a:rPr lang="en-US" altLang="zh-CN" dirty="0"/>
              <a:t>QU+1.5IQR</a:t>
            </a:r>
            <a:r>
              <a:rPr lang="zh-CN" altLang="en-US" dirty="0"/>
              <a:t>的值。</a:t>
            </a:r>
            <a:endParaRPr lang="en-US" altLang="zh-CN" dirty="0"/>
          </a:p>
          <a:p>
            <a:pPr marL="720090">
              <a:buFont typeface="Arial" panose="020B0604020202020204" pitchFamily="34" charset="0"/>
              <a:buChar char="•"/>
            </a:pPr>
            <a:r>
              <a:rPr lang="en-US" altLang="zh-CN" dirty="0"/>
              <a:t>QL</a:t>
            </a:r>
            <a:r>
              <a:rPr lang="zh-CN" altLang="en-US" dirty="0"/>
              <a:t>称为下四分位数，表示全部观察值中有四分之一的数据取值比它小；</a:t>
            </a:r>
            <a:endParaRPr lang="en-US" altLang="zh-CN" dirty="0"/>
          </a:p>
          <a:p>
            <a:pPr marL="720090">
              <a:buFont typeface="Arial" panose="020B0604020202020204" pitchFamily="34" charset="0"/>
              <a:buChar char="•"/>
            </a:pPr>
            <a:r>
              <a:rPr lang="en-US" altLang="zh-CN" dirty="0"/>
              <a:t>QU</a:t>
            </a:r>
            <a:r>
              <a:rPr lang="zh-CN" altLang="en-US" dirty="0"/>
              <a:t>称为上四分位数，表示全部观察值中有四分之一的数据取值比它大；</a:t>
            </a:r>
            <a:endParaRPr lang="en-US" altLang="zh-CN" dirty="0"/>
          </a:p>
          <a:p>
            <a:pPr marL="720090">
              <a:buFont typeface="Arial" panose="020B0604020202020204" pitchFamily="34" charset="0"/>
              <a:buChar char="•"/>
            </a:pPr>
            <a:r>
              <a:rPr lang="en-US" altLang="zh-CN" dirty="0"/>
              <a:t>IQR</a:t>
            </a:r>
            <a:r>
              <a:rPr lang="zh-CN" altLang="en-US" dirty="0"/>
              <a:t>称为四分位数间距，是上四分位数</a:t>
            </a:r>
            <a:r>
              <a:rPr lang="en-US" altLang="zh-CN" dirty="0"/>
              <a:t>QU</a:t>
            </a:r>
            <a:r>
              <a:rPr lang="zh-CN" altLang="en-US" dirty="0"/>
              <a:t>与下四分位数</a:t>
            </a:r>
            <a:r>
              <a:rPr lang="en-US" altLang="zh-CN" dirty="0"/>
              <a:t>QL</a:t>
            </a:r>
            <a:r>
              <a:rPr lang="zh-CN" altLang="en-US" dirty="0"/>
              <a:t>之差，其间包含了全部观察值的一半。</a:t>
            </a:r>
          </a:p>
          <a:p>
            <a:pPr marL="0" indent="0">
              <a:buNone/>
            </a:pPr>
            <a:endParaRPr lang="en-US" altLang="zh-CN"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
        <p:nvSpPr>
          <p:cNvPr id="4" name="内容占位符 3"/>
          <p:cNvSpPr>
            <a:spLocks noGrp="1"/>
          </p:cNvSpPr>
          <p:nvPr>
            <p:ph idx="10"/>
          </p:nvPr>
        </p:nvSpPr>
        <p:spPr/>
        <p:txBody>
          <a:bodyPr/>
          <a:lstStyle/>
          <a:p>
            <a:r>
              <a:rPr lang="en-US" altLang="zh-CN" b="1" dirty="0"/>
              <a:t>2.</a:t>
            </a:r>
            <a:r>
              <a:rPr lang="el-GR" altLang="zh-CN" b="1" dirty="0"/>
              <a:t> </a:t>
            </a:r>
            <a:r>
              <a:rPr lang="zh-CN" altLang="en-US" b="1" dirty="0"/>
              <a:t>箱线图分析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箱线图依据实际数据绘制，真实、直观地表现出了数据分布的本来面貌，且没有对数据做任何限制性要求，其判断异常值的标准以四分位数和四分位数间距为基础。</a:t>
            </a:r>
            <a:endParaRPr lang="en-US" altLang="zh-CN" dirty="0"/>
          </a:p>
          <a:p>
            <a:r>
              <a:rPr lang="zh-CN" altLang="en-US" dirty="0"/>
              <a:t>四分位数给出了数据分布的中心、散布和形状的某种指示，具有一定的鲁棒性，即</a:t>
            </a:r>
            <a:r>
              <a:rPr lang="en-US" altLang="zh-CN" dirty="0"/>
              <a:t>25%</a:t>
            </a:r>
            <a:r>
              <a:rPr lang="zh-CN" altLang="en-US" dirty="0"/>
              <a:t>的数据可以变得任意远，而不会很大地扰动四分位数，所以异常值通常不能对这个标准施加影响。鉴于此，箱线图识别异常值的结果比较客观，因此在识别异常值方面具有一定的优越性。</a:t>
            </a:r>
          </a:p>
          <a:p>
            <a:endParaRPr lang="en-US" altLang="zh-CN"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Tree>
    <p:extLst>
      <p:ext uri="{BB962C8B-B14F-4D97-AF65-F5344CB8AC3E}">
        <p14:creationId xmlns:p14="http://schemas.microsoft.com/office/powerpoint/2010/main" val="125251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合并数据</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转换数据</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1629015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离差标准化是对原始数据的一种线性变换，结果是将原始数据的数值映射到</a:t>
            </a:r>
            <a:r>
              <a:rPr lang="en-US" altLang="zh-CN" dirty="0"/>
              <a:t>[0,1]</a:t>
            </a:r>
            <a:r>
              <a:rPr lang="zh-CN" altLang="en-US" dirty="0"/>
              <a:t>区间，转换公式如下。</a:t>
            </a:r>
            <a:endParaRPr lang="en-US" altLang="zh-CN" dirty="0"/>
          </a:p>
          <a:p>
            <a:endParaRPr lang="en-US" altLang="zh-CN" dirty="0"/>
          </a:p>
          <a:p>
            <a:endParaRPr lang="en-US" altLang="zh-CN" dirty="0"/>
          </a:p>
          <a:p>
            <a:endParaRPr lang="en-US" altLang="zh-CN" dirty="0"/>
          </a:p>
          <a:p>
            <a:r>
              <a:rPr lang="zh-CN" altLang="en-US" dirty="0"/>
              <a:t>其中，</a:t>
            </a:r>
            <a:r>
              <a:rPr lang="en-US" altLang="zh-CN" dirty="0"/>
              <a:t>max</a:t>
            </a:r>
            <a:r>
              <a:rPr lang="zh-CN" altLang="en-US" dirty="0"/>
              <a:t>为样本数据的最大值，</a:t>
            </a:r>
            <a:r>
              <a:rPr lang="en-US" altLang="zh-CN" dirty="0"/>
              <a:t>min</a:t>
            </a:r>
            <a:r>
              <a:rPr lang="zh-CN" altLang="en-US" dirty="0"/>
              <a:t>为样本数据的最小值，</a:t>
            </a:r>
            <a:r>
              <a:rPr lang="en-US" altLang="zh-CN" dirty="0"/>
              <a:t>max-min</a:t>
            </a:r>
            <a:r>
              <a:rPr lang="zh-CN" altLang="en-US" dirty="0"/>
              <a:t>为极差。离差标准化保留了原始数据值之间的联系，是消除量纲和数据取值范围影响较为简单的方法。</a:t>
            </a:r>
            <a:endParaRPr lang="en-US" altLang="zh-CN" dirty="0"/>
          </a:p>
          <a:p>
            <a:r>
              <a:rPr lang="zh-CN" altLang="zh-CN" dirty="0"/>
              <a:t>离差标准化前后的数据的整体分布情况并未发生改变，原先取值较大的数据，在做完离差标准化后的值依旧较大。</a:t>
            </a:r>
            <a:endParaRPr lang="en-US" altLang="zh-CN" dirty="0"/>
          </a:p>
          <a:p>
            <a:r>
              <a:rPr lang="zh-CN" altLang="zh-CN" dirty="0"/>
              <a:t>离差标准化的缺点：若数值集中某个数值很大，则规范化后各其余值会接近于</a:t>
            </a:r>
            <a:r>
              <a:rPr lang="en-US" altLang="zh-CN" dirty="0"/>
              <a:t>0</a:t>
            </a:r>
            <a:r>
              <a:rPr lang="zh-CN" altLang="zh-CN" dirty="0"/>
              <a:t>，并且将会相差不大。</a:t>
            </a:r>
            <a:endParaRPr lang="en-US" altLang="zh-CN" dirty="0"/>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r>
              <a:rPr lang="zh-CN" altLang="en-US" dirty="0"/>
              <a:t>离差标准化数据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5146669" y="1991435"/>
          <a:ext cx="1898661" cy="683518"/>
        </p:xfrm>
        <a:graphic>
          <a:graphicData uri="http://schemas.openxmlformats.org/presentationml/2006/ole">
            <mc:AlternateContent xmlns:mc="http://schemas.openxmlformats.org/markup-compatibility/2006">
              <mc:Choice xmlns:v="urn:schemas-microsoft-com:vml" Requires="v">
                <p:oleObj spid="_x0000_s4132" name="Equation" r:id="rId3" imgW="951865" imgH="355600" progId="Equation.DSMT4">
                  <p:embed/>
                </p:oleObj>
              </mc:Choice>
              <mc:Fallback>
                <p:oleObj name="Equation" r:id="rId3" imgW="951865"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669" y="1991435"/>
                        <a:ext cx="1898661" cy="68351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标准差标准化也叫零均值标准化或 分数标准化，是当前使用较为广泛的数据标准化方法，经过该方法处理的数据均值为</a:t>
            </a:r>
            <a:r>
              <a:rPr lang="en-US" altLang="zh-CN" dirty="0"/>
              <a:t>0</a:t>
            </a:r>
            <a:r>
              <a:rPr lang="zh-CN" altLang="en-US" dirty="0"/>
              <a:t>，标准差为</a:t>
            </a:r>
            <a:r>
              <a:rPr lang="en-US" altLang="zh-CN" dirty="0"/>
              <a:t>1</a:t>
            </a:r>
            <a:r>
              <a:rPr lang="zh-CN" altLang="en-US" dirty="0"/>
              <a:t>，转化公式如下式。</a:t>
            </a:r>
            <a:endParaRPr lang="en-US" altLang="zh-CN" dirty="0"/>
          </a:p>
          <a:p>
            <a:endParaRPr lang="en-US" altLang="zh-CN" dirty="0"/>
          </a:p>
          <a:p>
            <a:endParaRPr lang="en-US" altLang="zh-CN" dirty="0"/>
          </a:p>
          <a:p>
            <a:endParaRPr lang="zh-CN" altLang="en-US" dirty="0"/>
          </a:p>
          <a:p>
            <a:r>
              <a:rPr lang="zh-CN" altLang="en-US" dirty="0"/>
              <a:t>其中， 为原始数据的均值，</a:t>
            </a:r>
            <a:r>
              <a:rPr lang="en-US" altLang="zh-CN" i="1" dirty="0">
                <a:sym typeface="Symbol" panose="05050102010706020507" pitchFamily="18" charset="2"/>
              </a:rPr>
              <a:t></a:t>
            </a:r>
            <a:r>
              <a:rPr lang="zh-CN" altLang="en-US" dirty="0"/>
              <a:t>为原始数据的标准差。</a:t>
            </a:r>
            <a:r>
              <a:rPr lang="zh-CN" altLang="zh-CN" dirty="0"/>
              <a:t>标准差标准化后的值区间不局限于</a:t>
            </a:r>
            <a:r>
              <a:rPr lang="en-US" altLang="zh-CN" dirty="0"/>
              <a:t>[0,1]</a:t>
            </a:r>
            <a:r>
              <a:rPr lang="zh-CN" altLang="zh-CN" dirty="0"/>
              <a:t>，并且存在负值。同时也不难发现，标准差标准化和离差标准化一样不会改变数据的分布情况。</a:t>
            </a:r>
          </a:p>
          <a:p>
            <a:pPr marL="0" indent="0">
              <a:buNone/>
            </a:pPr>
            <a:endParaRPr lang="en-US" altLang="zh-CN" dirty="0"/>
          </a:p>
        </p:txBody>
      </p:sp>
      <p:sp>
        <p:nvSpPr>
          <p:cNvPr id="3" name="标题 2"/>
          <p:cNvSpPr>
            <a:spLocks noGrp="1"/>
          </p:cNvSpPr>
          <p:nvPr>
            <p:ph type="title"/>
          </p:nvPr>
        </p:nvSpPr>
        <p:spPr/>
        <p:txBody>
          <a:bodyPr/>
          <a:lstStyle/>
          <a:p>
            <a:r>
              <a:rPr lang="zh-CN" altLang="en-US" dirty="0"/>
              <a:t>标准差标准化数据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51703614"/>
              </p:ext>
            </p:extLst>
          </p:nvPr>
        </p:nvGraphicFramePr>
        <p:xfrm>
          <a:off x="1411549" y="3499445"/>
          <a:ext cx="216898" cy="262184"/>
        </p:xfrm>
        <a:graphic>
          <a:graphicData uri="http://schemas.openxmlformats.org/presentationml/2006/ole">
            <mc:AlternateContent xmlns:mc="http://schemas.openxmlformats.org/markup-compatibility/2006">
              <mc:Choice xmlns:v="urn:schemas-microsoft-com:vml" Requires="v">
                <p:oleObj spid="_x0000_s6207" name="Equation" r:id="rId3" imgW="152400" imgH="165100" progId="Equation.DSMT4">
                  <p:embed/>
                </p:oleObj>
              </mc:Choice>
              <mc:Fallback>
                <p:oleObj name="Equation" r:id="rId3" imgW="152400" imgH="165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549" y="3499445"/>
                        <a:ext cx="216898" cy="262184"/>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137212" y="2183906"/>
          <a:ext cx="1917576" cy="958789"/>
        </p:xfrm>
        <a:graphic>
          <a:graphicData uri="http://schemas.openxmlformats.org/presentationml/2006/ole">
            <mc:AlternateContent xmlns:mc="http://schemas.openxmlformats.org/markup-compatibility/2006">
              <mc:Choice xmlns:v="urn:schemas-microsoft-com:vml" Requires="v">
                <p:oleObj spid="_x0000_s6208" name="Equation" r:id="rId5" imgW="698500" imgH="368300" progId="Equation.DSMT4">
                  <p:embed/>
                </p:oleObj>
              </mc:Choice>
              <mc:Fallback>
                <p:oleObj name="Equation" r:id="rId5" imgW="698500" imgH="368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7212" y="2183906"/>
                        <a:ext cx="1917576" cy="95878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通过移动数据的小数位数，将数据映射到区间</a:t>
            </a:r>
            <a:r>
              <a:rPr lang="en-US" altLang="zh-CN" dirty="0"/>
              <a:t>[-1,1]</a:t>
            </a:r>
            <a:r>
              <a:rPr lang="zh-CN" altLang="en-US" dirty="0"/>
              <a:t>，移动的小数位数取决于数据绝对值的最大值，其转化公式如下式。</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3</a:t>
            </a:r>
            <a:r>
              <a:rPr lang="zh-CN" altLang="zh-CN" dirty="0"/>
              <a:t>种标准化方法各有其优势</a:t>
            </a:r>
            <a:r>
              <a:rPr lang="zh-CN" altLang="en-US" dirty="0"/>
              <a:t>。</a:t>
            </a:r>
            <a:endParaRPr lang="en-US" altLang="zh-CN" dirty="0"/>
          </a:p>
          <a:p>
            <a:pPr marL="720000">
              <a:buFont typeface="Arial" panose="020B0604020202020204" pitchFamily="34" charset="0"/>
              <a:buChar char="•"/>
            </a:pPr>
            <a:r>
              <a:rPr lang="zh-CN" altLang="zh-CN" dirty="0"/>
              <a:t>离差标准化方法简单，便于理解，标准化后的数据限定在</a:t>
            </a:r>
            <a:r>
              <a:rPr lang="en-US" altLang="zh-CN" dirty="0"/>
              <a:t>[0,1]</a:t>
            </a:r>
            <a:r>
              <a:rPr lang="zh-CN" altLang="zh-CN" dirty="0"/>
              <a:t>区间内</a:t>
            </a:r>
            <a:r>
              <a:rPr lang="zh-CN" altLang="en-US" dirty="0"/>
              <a:t>。</a:t>
            </a:r>
            <a:endParaRPr lang="en-US" altLang="zh-CN" dirty="0"/>
          </a:p>
          <a:p>
            <a:pPr marL="720000">
              <a:buFont typeface="Arial" panose="020B0604020202020204" pitchFamily="34" charset="0"/>
              <a:buChar char="•"/>
            </a:pPr>
            <a:r>
              <a:rPr lang="zh-CN" altLang="zh-CN" dirty="0"/>
              <a:t>标准差标准化受数据分布的影响较小</a:t>
            </a:r>
            <a:r>
              <a:rPr lang="zh-CN" altLang="en-US" dirty="0"/>
              <a:t>。</a:t>
            </a:r>
            <a:endParaRPr lang="en-US" altLang="zh-CN" dirty="0"/>
          </a:p>
          <a:p>
            <a:pPr marL="720000">
              <a:buFont typeface="Arial" panose="020B0604020202020204" pitchFamily="34" charset="0"/>
              <a:buChar char="•"/>
            </a:pPr>
            <a:r>
              <a:rPr lang="zh-CN" altLang="zh-CN" dirty="0"/>
              <a:t>小数定标标准化方法的适用范围广，并且受数据分布的影响较小，相比较于前两种方法，该方法适用程度适中。</a:t>
            </a:r>
            <a:endParaRPr lang="zh-CN" altLang="en-US" dirty="0"/>
          </a:p>
          <a:p>
            <a:pPr marL="0" indent="0">
              <a:buNone/>
            </a:pPr>
            <a:endParaRPr lang="en-US" altLang="zh-CN" dirty="0"/>
          </a:p>
        </p:txBody>
      </p:sp>
      <p:sp>
        <p:nvSpPr>
          <p:cNvPr id="3" name="标题 2"/>
          <p:cNvSpPr>
            <a:spLocks noGrp="1"/>
          </p:cNvSpPr>
          <p:nvPr>
            <p:ph type="title"/>
          </p:nvPr>
        </p:nvSpPr>
        <p:spPr/>
        <p:txBody>
          <a:bodyPr/>
          <a:lstStyle/>
          <a:p>
            <a:r>
              <a:rPr lang="zh-CN" altLang="en-US" dirty="0"/>
              <a:t>小数定标标准化数据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5204904" y="2148397"/>
          <a:ext cx="1586883" cy="974172"/>
        </p:xfrm>
        <a:graphic>
          <a:graphicData uri="http://schemas.openxmlformats.org/presentationml/2006/ole">
            <mc:AlternateContent xmlns:mc="http://schemas.openxmlformats.org/markup-compatibility/2006">
              <mc:Choice xmlns:v="urn:schemas-microsoft-com:vml" Requires="v">
                <p:oleObj spid="_x0000_s7207" name="Equation" r:id="rId3" imgW="571500" imgH="368300" progId="Equation.DSMT4">
                  <p:embed/>
                </p:oleObj>
              </mc:Choice>
              <mc:Fallback>
                <p:oleObj name="Equation" r:id="rId3" imgW="571500" imgH="368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904" y="2148397"/>
                        <a:ext cx="1586883" cy="97417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合并数据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转换数据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376145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zh-CN" dirty="0"/>
              <a:t>在数据分析模型中有相当一部分的算法模型都要求输入的特征为数值型，但在实际数据中，特征的类型不一定只有数值型，还会存在相当一部分的类别型。类别型特征需要经过哑变量处理才可以放入模型之中。哑变量处理的</a:t>
            </a:r>
            <a:r>
              <a:rPr lang="zh-CN" altLang="en-US" dirty="0"/>
              <a:t>示例如下图。</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698812" y="2687631"/>
          <a:ext cx="5752730" cy="3101829"/>
        </p:xfrm>
        <a:graphic>
          <a:graphicData uri="http://schemas.openxmlformats.org/presentationml/2006/ole">
            <mc:AlternateContent xmlns:mc="http://schemas.openxmlformats.org/markup-compatibility/2006">
              <mc:Choice xmlns:v="urn:schemas-microsoft-com:vml" Requires="v">
                <p:oleObj spid="_x0000_s8229" name="Picture" r:id="rId3" imgW="4677410" imgH="3229610" progId="Word.Picture.8">
                  <p:embed/>
                </p:oleObj>
              </mc:Choice>
              <mc:Fallback>
                <p:oleObj name="Picture" r:id="rId3" imgW="4677410" imgH="322961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1976"/>
                      <a:stretch>
                        <a:fillRect/>
                      </a:stretch>
                    </p:blipFill>
                    <p:spPr bwMode="auto">
                      <a:xfrm>
                        <a:off x="2698812" y="2687631"/>
                        <a:ext cx="5752730" cy="310182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a:t>
            </a:r>
            <a:r>
              <a:rPr lang="en-US" altLang="zh-CN" dirty="0"/>
              <a:t>Python</a:t>
            </a:r>
            <a:r>
              <a:rPr lang="zh-CN" altLang="en-US" dirty="0"/>
              <a:t>中可以利用</a:t>
            </a:r>
            <a:r>
              <a:rPr lang="en-US" altLang="zh-CN" dirty="0"/>
              <a:t>pandas</a:t>
            </a:r>
            <a:r>
              <a:rPr lang="zh-CN" altLang="en-US" dirty="0"/>
              <a:t>库中的</a:t>
            </a:r>
            <a:r>
              <a:rPr lang="en-US" altLang="zh-CN" dirty="0" err="1"/>
              <a:t>get_dummies</a:t>
            </a:r>
            <a:r>
              <a:rPr lang="zh-CN" altLang="en-US" dirty="0"/>
              <a:t>函数对类别型特征进行哑变量处理，</a:t>
            </a:r>
            <a:r>
              <a:rPr lang="en-US" altLang="zh-CN" dirty="0" err="1"/>
              <a:t>get_dummies</a:t>
            </a:r>
            <a:r>
              <a:rPr lang="zh-CN" altLang="en-US" dirty="0"/>
              <a:t>函数的基本使用格式如下。</a:t>
            </a:r>
          </a:p>
          <a:p>
            <a:endParaRPr lang="en-US" altLang="zh-CN" dirty="0"/>
          </a:p>
          <a:p>
            <a:endParaRPr lang="en-US" altLang="zh-CN" dirty="0"/>
          </a:p>
          <a:p>
            <a:endParaRPr lang="en-US" altLang="zh-CN" dirty="0"/>
          </a:p>
          <a:p>
            <a:r>
              <a:rPr lang="en-US" altLang="zh-CN" dirty="0" err="1"/>
              <a:t>get_dummies</a:t>
            </a:r>
            <a:r>
              <a:rPr lang="zh-CN" altLang="en-US" dirty="0"/>
              <a:t>函数的常用参数及其说明如下。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TextBox 5">
            <a:extLst>
              <a:ext uri="{FF2B5EF4-FFF2-40B4-BE49-F238E27FC236}">
                <a16:creationId xmlns:a16="http://schemas.microsoft.com/office/drawing/2014/main" id="{CED52918-83F5-4C10-86C8-972FC000A4CF}"/>
              </a:ext>
            </a:extLst>
          </p:cNvPr>
          <p:cNvSpPr txBox="1">
            <a:spLocks noChangeArrowheads="1"/>
          </p:cNvSpPr>
          <p:nvPr/>
        </p:nvSpPr>
        <p:spPr bwMode="auto">
          <a:xfrm>
            <a:off x="1208881" y="2314086"/>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pandas.get_dummies</a:t>
            </a:r>
            <a:r>
              <a:rPr kumimoji="0" lang="en-US" altLang="zh-CN" sz="2200" i="1" dirty="0">
                <a:latin typeface="Times New Roman" panose="02020603050405020304" pitchFamily="18" charset="0"/>
                <a:cs typeface="Times New Roman" panose="02020603050405020304" pitchFamily="18" charset="0"/>
              </a:rPr>
              <a:t>(data, prefix=None, </a:t>
            </a:r>
            <a:r>
              <a:rPr kumimoji="0" lang="en-US" altLang="zh-CN" sz="2200" i="1" dirty="0" err="1">
                <a:latin typeface="Times New Roman" panose="02020603050405020304" pitchFamily="18" charset="0"/>
                <a:cs typeface="Times New Roman" panose="02020603050405020304" pitchFamily="18" charset="0"/>
              </a:rPr>
              <a:t>prefix_sep</a:t>
            </a:r>
            <a:r>
              <a:rPr kumimoji="0" lang="en-US" altLang="zh-CN" sz="2200" i="1" dirty="0">
                <a:latin typeface="Times New Roman" panose="02020603050405020304" pitchFamily="18" charset="0"/>
                <a:cs typeface="Times New Roman" panose="02020603050405020304" pitchFamily="18" charset="0"/>
              </a:rPr>
              <a:t>='_', </a:t>
            </a:r>
            <a:r>
              <a:rPr kumimoji="0" lang="en-US" altLang="zh-CN" sz="2200" i="1" dirty="0" err="1">
                <a:latin typeface="Times New Roman" panose="02020603050405020304" pitchFamily="18" charset="0"/>
                <a:cs typeface="Times New Roman" panose="02020603050405020304" pitchFamily="18" charset="0"/>
              </a:rPr>
              <a:t>dummy_na</a:t>
            </a:r>
            <a:r>
              <a:rPr kumimoji="0" lang="en-US" altLang="zh-CN" sz="2200" i="1" dirty="0">
                <a:latin typeface="Times New Roman" panose="02020603050405020304" pitchFamily="18" charset="0"/>
                <a:cs typeface="Times New Roman" panose="02020603050405020304" pitchFamily="18" charset="0"/>
              </a:rPr>
              <a:t>=False, columns=None, sparse=False, </a:t>
            </a:r>
            <a:r>
              <a:rPr kumimoji="0" lang="en-US" altLang="zh-CN" sz="2200" i="1" dirty="0" err="1">
                <a:latin typeface="Times New Roman" panose="02020603050405020304" pitchFamily="18" charset="0"/>
                <a:cs typeface="Times New Roman" panose="02020603050405020304" pitchFamily="18" charset="0"/>
              </a:rPr>
              <a:t>drop_first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a:t>
            </a:r>
          </a:p>
        </p:txBody>
      </p:sp>
      <p:graphicFrame>
        <p:nvGraphicFramePr>
          <p:cNvPr id="7" name="表格 6">
            <a:extLst>
              <a:ext uri="{FF2B5EF4-FFF2-40B4-BE49-F238E27FC236}">
                <a16:creationId xmlns:a16="http://schemas.microsoft.com/office/drawing/2014/main" id="{3B8A83D4-A664-4DA4-AECB-021A187EF343}"/>
              </a:ext>
            </a:extLst>
          </p:cNvPr>
          <p:cNvGraphicFramePr>
            <a:graphicFrameLocks noGrp="1"/>
          </p:cNvGraphicFramePr>
          <p:nvPr>
            <p:extLst>
              <p:ext uri="{D42A27DB-BD31-4B8C-83A1-F6EECF244321}">
                <p14:modId xmlns:p14="http://schemas.microsoft.com/office/powerpoint/2010/main" val="4144251952"/>
              </p:ext>
            </p:extLst>
          </p:nvPr>
        </p:nvGraphicFramePr>
        <p:xfrm>
          <a:off x="1624906" y="4010561"/>
          <a:ext cx="8942187" cy="2016000"/>
        </p:xfrm>
        <a:graphic>
          <a:graphicData uri="http://schemas.openxmlformats.org/drawingml/2006/table">
            <a:tbl>
              <a:tblPr firstRow="1" firstCol="1" bandRow="1">
                <a:tableStyleId>{5C22544A-7EE6-4342-B048-85BDC9FD1C3A}</a:tableStyleId>
              </a:tblPr>
              <a:tblGrid>
                <a:gridCol w="1495236">
                  <a:extLst>
                    <a:ext uri="{9D8B030D-6E8A-4147-A177-3AD203B41FA5}">
                      <a16:colId xmlns:a16="http://schemas.microsoft.com/office/drawing/2014/main" val="1181016603"/>
                    </a:ext>
                  </a:extLst>
                </a:gridCol>
                <a:gridCol w="7446951">
                  <a:extLst>
                    <a:ext uri="{9D8B030D-6E8A-4147-A177-3AD203B41FA5}">
                      <a16:colId xmlns:a16="http://schemas.microsoft.com/office/drawing/2014/main" val="3467830606"/>
                    </a:ext>
                  </a:extLst>
                </a:gridCol>
              </a:tblGrid>
              <a:tr h="504000">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4202268659"/>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data</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。表示需要哑变量处理的数据。无默认值</a:t>
                      </a:r>
                    </a:p>
                  </a:txBody>
                  <a:tcPr marL="68580" marR="68580" marT="0" marB="0" anchor="ctr"/>
                </a:tc>
                <a:extLst>
                  <a:ext uri="{0D108BD9-81ED-4DB2-BD59-A6C34878D82A}">
                    <a16:rowId xmlns:a16="http://schemas.microsoft.com/office/drawing/2014/main" val="4191227267"/>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prefix</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的列表或</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。表示哑变量化后列名的前缀。默认为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6503899"/>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prefix_sep</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。表示前缀的连接符。默认为“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353634614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get_dummies</a:t>
            </a:r>
            <a:r>
              <a:rPr lang="zh-CN" altLang="en-US" dirty="0"/>
              <a:t>函数的常用参数及其说明（续表）。</a:t>
            </a:r>
            <a:endParaRPr lang="en-US" altLang="zh-CN"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3" name="表格 13"/>
          <p:cNvGraphicFramePr>
            <a:graphicFrameLocks noGrp="1"/>
          </p:cNvGraphicFramePr>
          <p:nvPr>
            <p:extLst>
              <p:ext uri="{D42A27DB-BD31-4B8C-83A1-F6EECF244321}">
                <p14:modId xmlns:p14="http://schemas.microsoft.com/office/powerpoint/2010/main" val="2300796308"/>
              </p:ext>
            </p:extLst>
          </p:nvPr>
        </p:nvGraphicFramePr>
        <p:xfrm>
          <a:off x="1624906" y="1991435"/>
          <a:ext cx="8942187" cy="2534160"/>
        </p:xfrm>
        <a:graphic>
          <a:graphicData uri="http://schemas.openxmlformats.org/drawingml/2006/table">
            <a:tbl>
              <a:tblPr firstRow="1" firstCol="1" bandRow="1">
                <a:tableStyleId>{5C22544A-7EE6-4342-B048-85BDC9FD1C3A}</a:tableStyleId>
              </a:tblPr>
              <a:tblGrid>
                <a:gridCol w="1495236">
                  <a:extLst>
                    <a:ext uri="{9D8B030D-6E8A-4147-A177-3AD203B41FA5}">
                      <a16:colId xmlns:a16="http://schemas.microsoft.com/office/drawing/2014/main" val="20000"/>
                    </a:ext>
                  </a:extLst>
                </a:gridCol>
                <a:gridCol w="7446951">
                  <a:extLst>
                    <a:ext uri="{9D8B030D-6E8A-4147-A177-3AD203B41FA5}">
                      <a16:colId xmlns:a16="http://schemas.microsoft.com/office/drawing/2014/main" val="20001"/>
                    </a:ext>
                  </a:extLst>
                </a:gridCol>
              </a:tblGrid>
              <a:tr h="504000">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04000">
                <a:tc>
                  <a:txBody>
                    <a:bodyPr/>
                    <a:lstStyle/>
                    <a:p>
                      <a:pPr algn="ct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dummy_na</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。表示是否为</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NaN</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值添加一列。默认为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columns</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接收类似</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的数据。表示</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中需要编码的列名。默认为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sparse</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。表示虚拟列是否是稀疏的。默认为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04000">
                <a:tc>
                  <a:txBody>
                    <a:bodyPr/>
                    <a:lstStyle/>
                    <a:p>
                      <a:pPr algn="ct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drop_first</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。表示是否通过从</a:t>
                      </a:r>
                      <a:r>
                        <a:rPr lang="en-US" sz="1700"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个分类级别中删除第一级来获得</a:t>
                      </a:r>
                      <a:r>
                        <a:rPr lang="en-US" sz="1700"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个分类级别。默认为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383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concat</a:t>
            </a:r>
            <a:r>
              <a:rPr lang="zh-CN" altLang="zh-CN" dirty="0"/>
              <a:t>函数的常用参数及其说明</a:t>
            </a:r>
            <a:r>
              <a:rPr lang="zh-CN" altLang="en-US" dirty="0"/>
              <a:t>（续表）。</a:t>
            </a:r>
            <a:endParaRPr lang="en-US" altLang="zh-CN" dirty="0"/>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graphicFrame>
        <p:nvGraphicFramePr>
          <p:cNvPr id="6" name="表格 6"/>
          <p:cNvGraphicFramePr>
            <a:graphicFrameLocks noGrp="1"/>
          </p:cNvGraphicFramePr>
          <p:nvPr>
            <p:extLst>
              <p:ext uri="{D42A27DB-BD31-4B8C-83A1-F6EECF244321}">
                <p14:modId xmlns:p14="http://schemas.microsoft.com/office/powerpoint/2010/main" val="3536349856"/>
              </p:ext>
            </p:extLst>
          </p:nvPr>
        </p:nvGraphicFramePr>
        <p:xfrm>
          <a:off x="1049953" y="1921043"/>
          <a:ext cx="10092094" cy="4320000"/>
        </p:xfrm>
        <a:graphic>
          <a:graphicData uri="http://schemas.openxmlformats.org/drawingml/2006/table">
            <a:tbl>
              <a:tblPr firstRow="1" firstCol="1" bandRow="1">
                <a:tableStyleId>{5C22544A-7EE6-4342-B048-85BDC9FD1C3A}</a:tableStyleId>
              </a:tblPr>
              <a:tblGrid>
                <a:gridCol w="1556247">
                  <a:extLst>
                    <a:ext uri="{9D8B030D-6E8A-4147-A177-3AD203B41FA5}">
                      <a16:colId xmlns:a16="http://schemas.microsoft.com/office/drawing/2014/main" val="20000"/>
                    </a:ext>
                  </a:extLst>
                </a:gridCol>
                <a:gridCol w="8535847">
                  <a:extLst>
                    <a:ext uri="{9D8B030D-6E8A-4147-A177-3AD203B41FA5}">
                      <a16:colId xmlns:a16="http://schemas.microsoft.com/office/drawing/2014/main"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join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。表示其他轴向上的索引是按交集（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）还是并集（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）进行合并。默认为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5611599"/>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。表示是否不保留连接轴上的索引，产生一组新索引</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range(</a:t>
                      </a:r>
                      <a:r>
                        <a:rPr lang="en-US" sz="1700" kern="100" baseline="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total_length</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3392947"/>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。表示与连接对象有关的值，用于形成连接轴向上的层次化索引。默认为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levels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接收包含多个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。表示在指定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参数后，指定用作层次化索引各级别上的索引。默认为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names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。表示在设置了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levels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参数后，用于创建分层级别的名称。默认为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verify_integrity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。表示检查新连接的轴是否包含重复项，如果发现重复项，那么引发异常。默认为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。表示对非连接轴进行排序。默认为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对于一个类别型特征，若其取值有</a:t>
            </a:r>
            <a:r>
              <a:rPr lang="en-US" altLang="zh-CN" i="1" dirty="0"/>
              <a:t>m</a:t>
            </a:r>
            <a:r>
              <a:rPr lang="zh-CN" altLang="zh-CN" dirty="0"/>
              <a:t>个，则经过哑变量处理后将变成了</a:t>
            </a:r>
            <a:r>
              <a:rPr lang="en-US" altLang="zh-CN" i="1" dirty="0"/>
              <a:t>m</a:t>
            </a:r>
            <a:r>
              <a:rPr lang="zh-CN" altLang="zh-CN" dirty="0"/>
              <a:t>个二元特征，并且这些特征互斥，每次只有一个激活，这使得数据变得稀疏。</a:t>
            </a:r>
            <a:endParaRPr lang="en-US" altLang="zh-CN" dirty="0"/>
          </a:p>
          <a:p>
            <a:r>
              <a:rPr lang="zh-CN" altLang="en-US" dirty="0"/>
              <a:t>对类别型特征进行哑变量处理主要解决了部分算法模型无法处理类别型数据的问题，在一定程度上起到了扩充特征的作用。由于数据变成了稀疏矩阵的形式，因此也加快了算法模型的运算速度。</a:t>
            </a:r>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104181"/>
            <a:ext cx="6652391" cy="5052713"/>
          </a:xfrm>
        </p:spPr>
        <p:txBody>
          <a:bodyPr/>
          <a:lstStyle/>
          <a:p>
            <a:r>
              <a:rPr lang="zh-CN" altLang="en-US" dirty="0"/>
              <a:t>某些模型算法，特别是分类算法，如</a:t>
            </a:r>
            <a:r>
              <a:rPr lang="en-US" altLang="zh-CN" dirty="0"/>
              <a:t>ID3</a:t>
            </a:r>
            <a:r>
              <a:rPr lang="zh-CN" altLang="en-US" dirty="0"/>
              <a:t>决策树算法和</a:t>
            </a:r>
            <a:r>
              <a:rPr lang="en-US" altLang="zh-CN" dirty="0" err="1"/>
              <a:t>Apriori</a:t>
            </a:r>
            <a:r>
              <a:rPr lang="zh-CN" altLang="en-US" dirty="0"/>
              <a:t>算法等，要求数据是离散的，此时就需要将连续型特征数据（数值型）变换成离散型特征数据（类别型），即连续特征离散化。</a:t>
            </a:r>
          </a:p>
          <a:p>
            <a:r>
              <a:rPr lang="zh-CN" altLang="en-US" dirty="0"/>
              <a:t>连续特征的离散化就是在数据的取值范围内设定若干个离散的划分点，将取值范围划分为一些离散化的区间，最后用不同的符号或整数值代表落在每个子区间中的数据值。</a:t>
            </a:r>
            <a:endParaRPr lang="en-US" altLang="zh-CN" dirty="0"/>
          </a:p>
          <a:p>
            <a:r>
              <a:rPr lang="zh-CN" altLang="en-US" dirty="0"/>
              <a:t>因此离散化涉及到两个子任务，分别为确定分类数和如何将连续型数据映射到类别型数据上。连续特征离散化示例如图。</a:t>
            </a:r>
          </a:p>
        </p:txBody>
      </p:sp>
      <p:sp>
        <p:nvSpPr>
          <p:cNvPr id="3" name="标题 2"/>
          <p:cNvSpPr>
            <a:spLocks noGrp="1"/>
          </p:cNvSpPr>
          <p:nvPr>
            <p:ph type="title"/>
          </p:nvPr>
        </p:nvSpPr>
        <p:spPr/>
        <p:txBody>
          <a:bodyPr/>
          <a:lstStyle/>
          <a:p>
            <a:r>
              <a:rPr lang="zh-CN" altLang="en-US" dirty="0"/>
              <a:t>离散化连续型数据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046154823"/>
              </p:ext>
            </p:extLst>
          </p:nvPr>
        </p:nvGraphicFramePr>
        <p:xfrm>
          <a:off x="7580355" y="1246333"/>
          <a:ext cx="3647322" cy="4527612"/>
        </p:xfrm>
        <a:graphic>
          <a:graphicData uri="http://schemas.openxmlformats.org/presentationml/2006/ole">
            <mc:AlternateContent xmlns:mc="http://schemas.openxmlformats.org/markup-compatibility/2006">
              <mc:Choice xmlns:v="urn:schemas-microsoft-com:vml" Requires="v">
                <p:oleObj spid="_x0000_s10274" name="Picture" r:id="rId3" imgW="2686685" imgH="3601085" progId="Word.Picture.8">
                  <p:embed/>
                </p:oleObj>
              </mc:Choice>
              <mc:Fallback>
                <p:oleObj name="Picture" r:id="rId3" imgW="2686685" imgH="360108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24799" b="30437"/>
                      <a:stretch>
                        <a:fillRect/>
                      </a:stretch>
                    </p:blipFill>
                    <p:spPr bwMode="auto">
                      <a:xfrm>
                        <a:off x="7580355" y="1246333"/>
                        <a:ext cx="3647322" cy="452761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107601" cy="4855811"/>
          </a:xfrm>
        </p:spPr>
        <p:txBody>
          <a:bodyPr/>
          <a:lstStyle/>
          <a:p>
            <a:r>
              <a:rPr lang="zh-CN" altLang="en-US" dirty="0"/>
              <a:t>等宽法将数据的值域分成具有相同宽度的区间，区间的个数由数据本身的特点决定或由用户指定，与制作频率分布表类似。</a:t>
            </a:r>
            <a:endParaRPr lang="en-US" altLang="zh-CN" dirty="0"/>
          </a:p>
          <a:p>
            <a:r>
              <a:rPr lang="en-US" altLang="zh-CN" dirty="0"/>
              <a:t>pandas</a:t>
            </a:r>
            <a:r>
              <a:rPr lang="zh-CN" altLang="en-US" dirty="0"/>
              <a:t>提供了</a:t>
            </a:r>
            <a:r>
              <a:rPr lang="en-US" altLang="zh-CN" dirty="0"/>
              <a:t>cut</a:t>
            </a:r>
            <a:r>
              <a:rPr lang="zh-CN" altLang="en-US" dirty="0"/>
              <a:t>函数，可以进行连续型数据的等宽离散化，其基础语法如下。</a:t>
            </a:r>
            <a:endParaRPr lang="en-US" altLang="zh-CN" dirty="0"/>
          </a:p>
          <a:p>
            <a:endParaRPr lang="en-US" altLang="zh-CN" i="1" dirty="0"/>
          </a:p>
          <a:p>
            <a:pPr marL="0" indent="0">
              <a:buNone/>
            </a:pPr>
            <a:endParaRPr lang="en-US" altLang="zh-CN" i="1" dirty="0"/>
          </a:p>
          <a:p>
            <a:r>
              <a:rPr lang="en-US" altLang="zh-CN" dirty="0"/>
              <a:t>cut</a:t>
            </a:r>
            <a:r>
              <a:rPr lang="zh-CN" altLang="zh-CN" dirty="0"/>
              <a:t>函数的常用参数及其说明</a:t>
            </a:r>
            <a:r>
              <a:rPr lang="zh-CN" altLang="en-US" dirty="0"/>
              <a:t>如下。</a:t>
            </a:r>
            <a:endParaRPr lang="en-US" altLang="zh-CN" i="1" dirty="0"/>
          </a:p>
          <a:p>
            <a:pPr marL="0" indent="360045">
              <a:buNone/>
            </a:pPr>
            <a:endParaRPr lang="en-US" altLang="zh-CN" i="1" dirty="0"/>
          </a:p>
          <a:p>
            <a:endParaRPr lang="zh-CN" altLang="en-US" dirty="0"/>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1. </a:t>
            </a:r>
            <a:r>
              <a:rPr lang="zh-CN" altLang="en-US" b="1" dirty="0"/>
              <a:t>等宽法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5">
            <a:extLst>
              <a:ext uri="{FF2B5EF4-FFF2-40B4-BE49-F238E27FC236}">
                <a16:creationId xmlns:a16="http://schemas.microsoft.com/office/drawing/2014/main" id="{FCB5BEF2-0059-4B56-A7E3-3E518F1CB670}"/>
              </a:ext>
            </a:extLst>
          </p:cNvPr>
          <p:cNvSpPr txBox="1">
            <a:spLocks noChangeArrowheads="1"/>
          </p:cNvSpPr>
          <p:nvPr/>
        </p:nvSpPr>
        <p:spPr bwMode="auto">
          <a:xfrm>
            <a:off x="1483272" y="3166879"/>
            <a:ext cx="92254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pandas.cut</a:t>
            </a:r>
            <a:r>
              <a:rPr kumimoji="0" lang="en-US" altLang="zh-CN" sz="2200" i="1" dirty="0">
                <a:latin typeface="Times New Roman" panose="02020603050405020304" pitchFamily="18" charset="0"/>
                <a:cs typeface="Times New Roman" panose="02020603050405020304" pitchFamily="18" charset="0"/>
              </a:rPr>
              <a:t>(x, bins, right=True, labels=None, </a:t>
            </a:r>
            <a:r>
              <a:rPr kumimoji="0" lang="en-US" altLang="zh-CN" sz="2200" i="1" dirty="0" err="1">
                <a:latin typeface="Times New Roman" panose="02020603050405020304" pitchFamily="18" charset="0"/>
                <a:cs typeface="Times New Roman" panose="02020603050405020304" pitchFamily="18" charset="0"/>
              </a:rPr>
              <a:t>retbins</a:t>
            </a:r>
            <a:r>
              <a:rPr kumimoji="0" lang="en-US" altLang="zh-CN" sz="2200" i="1" dirty="0">
                <a:latin typeface="Times New Roman" panose="02020603050405020304" pitchFamily="18" charset="0"/>
                <a:cs typeface="Times New Roman" panose="02020603050405020304" pitchFamily="18" charset="0"/>
              </a:rPr>
              <a:t>=False, precision=3, </a:t>
            </a:r>
            <a:r>
              <a:rPr kumimoji="0" lang="en-US" altLang="zh-CN" sz="2200" i="1" dirty="0" err="1">
                <a:latin typeface="Times New Roman" panose="02020603050405020304" pitchFamily="18" charset="0"/>
                <a:cs typeface="Times New Roman" panose="02020603050405020304" pitchFamily="18" charset="0"/>
              </a:rPr>
              <a:t>include_lowest</a:t>
            </a:r>
            <a:r>
              <a:rPr kumimoji="0" lang="en-US" altLang="zh-CN" sz="2200" i="1" dirty="0">
                <a:latin typeface="Times New Roman" panose="02020603050405020304" pitchFamily="18" charset="0"/>
                <a:cs typeface="Times New Roman" panose="02020603050405020304" pitchFamily="18" charset="0"/>
              </a:rPr>
              <a:t>=False, duplicates='raise', ordered=True)</a:t>
            </a:r>
          </a:p>
        </p:txBody>
      </p:sp>
      <p:graphicFrame>
        <p:nvGraphicFramePr>
          <p:cNvPr id="17" name="表格 16">
            <a:extLst>
              <a:ext uri="{FF2B5EF4-FFF2-40B4-BE49-F238E27FC236}">
                <a16:creationId xmlns:a16="http://schemas.microsoft.com/office/drawing/2014/main" id="{E70E1FCF-E241-4AC3-B837-F8AE53A15B02}"/>
              </a:ext>
            </a:extLst>
          </p:cNvPr>
          <p:cNvGraphicFramePr>
            <a:graphicFrameLocks noGrp="1"/>
          </p:cNvGraphicFramePr>
          <p:nvPr>
            <p:extLst>
              <p:ext uri="{D42A27DB-BD31-4B8C-83A1-F6EECF244321}">
                <p14:modId xmlns:p14="http://schemas.microsoft.com/office/powerpoint/2010/main" val="3394603480"/>
              </p:ext>
            </p:extLst>
          </p:nvPr>
        </p:nvGraphicFramePr>
        <p:xfrm>
          <a:off x="1239022" y="4592296"/>
          <a:ext cx="9901452" cy="1321200"/>
        </p:xfrm>
        <a:graphic>
          <a:graphicData uri="http://schemas.openxmlformats.org/drawingml/2006/table">
            <a:tbl>
              <a:tblPr firstRow="1" firstCol="1" bandRow="1">
                <a:tableStyleId>{5C22544A-7EE6-4342-B048-85BDC9FD1C3A}</a:tableStyleId>
              </a:tblPr>
              <a:tblGrid>
                <a:gridCol w="1193427">
                  <a:extLst>
                    <a:ext uri="{9D8B030D-6E8A-4147-A177-3AD203B41FA5}">
                      <a16:colId xmlns:a16="http://schemas.microsoft.com/office/drawing/2014/main" val="495355063"/>
                    </a:ext>
                  </a:extLst>
                </a:gridCol>
                <a:gridCol w="8708025">
                  <a:extLst>
                    <a:ext uri="{9D8B030D-6E8A-4147-A177-3AD203B41FA5}">
                      <a16:colId xmlns:a16="http://schemas.microsoft.com/office/drawing/2014/main" val="2533037411"/>
                    </a:ext>
                  </a:extLst>
                </a:gridCol>
              </a:tblGrid>
              <a:tr h="432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2170067233"/>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。表示需要进行离散化处理的数据。无默认值</a:t>
                      </a:r>
                    </a:p>
                  </a:txBody>
                  <a:tcPr marL="68580" marR="68580" marT="0" marB="0" anchor="ctr"/>
                </a:tc>
                <a:extLst>
                  <a:ext uri="{0D108BD9-81ED-4DB2-BD59-A6C34878D82A}">
                    <a16:rowId xmlns:a16="http://schemas.microsoft.com/office/drawing/2014/main" val="3607505502"/>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bins</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tuple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。若参数值为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，则表示离散化后的类别数目；若参数值为序列类型的数据，则表示进行切分的区间，每两个数的间隔为一个区间。无默认值</a:t>
                      </a:r>
                    </a:p>
                  </a:txBody>
                  <a:tcPr marL="68580" marR="68580" marT="0" marB="0" anchor="ctr"/>
                </a:tc>
                <a:extLst>
                  <a:ext uri="{0D108BD9-81ED-4DB2-BD59-A6C34878D82A}">
                    <a16:rowId xmlns:a16="http://schemas.microsoft.com/office/drawing/2014/main" val="26514999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build="p"/>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cut</a:t>
            </a:r>
            <a:r>
              <a:rPr lang="zh-CN" altLang="zh-CN" dirty="0"/>
              <a:t>函数的常用参数及其说明</a:t>
            </a:r>
            <a:r>
              <a:rPr lang="zh-CN" altLang="en-US" dirty="0"/>
              <a:t>（续表）。</a:t>
            </a:r>
            <a:endParaRPr lang="en-US" altLang="zh-CN" dirty="0"/>
          </a:p>
          <a:p>
            <a:endParaRPr lang="en-US" altLang="zh-CN" i="1" dirty="0"/>
          </a:p>
          <a:p>
            <a:endParaRPr lang="en-US" altLang="zh-CN" i="1" dirty="0"/>
          </a:p>
          <a:p>
            <a:endParaRPr lang="en-US" altLang="zh-CN" i="1" dirty="0"/>
          </a:p>
          <a:p>
            <a:endParaRPr lang="en-US" altLang="zh-CN" i="1" dirty="0"/>
          </a:p>
          <a:p>
            <a:endParaRPr lang="en-US" altLang="zh-CN" i="1" dirty="0"/>
          </a:p>
          <a:p>
            <a:pPr marL="0" indent="360045">
              <a:buNone/>
            </a:pPr>
            <a:endParaRPr lang="en-US" altLang="zh-CN" i="1" dirty="0"/>
          </a:p>
          <a:p>
            <a:pPr marL="0" indent="360045">
              <a:buNone/>
            </a:pPr>
            <a:endParaRPr lang="en-US" altLang="zh-CN" i="1" dirty="0"/>
          </a:p>
          <a:p>
            <a:r>
              <a:rPr lang="zh-CN" altLang="en-US" dirty="0"/>
              <a:t>使用等宽法离散化的缺陷：等宽法离散化对数据分布具有较高要求，如果数据分布不均匀，那么各个类的数目也会变得非常不均匀，有些区间包含许多数据，而另外一些区间的数据极少，这会严重损坏所建立的模型。</a:t>
            </a:r>
            <a:endParaRPr lang="en-US" altLang="zh-CN" dirty="0"/>
          </a:p>
          <a:p>
            <a:pPr marL="0" indent="360045">
              <a:buNone/>
            </a:pPr>
            <a:endParaRPr lang="en-US" altLang="zh-CN" i="1" dirty="0"/>
          </a:p>
          <a:p>
            <a:endParaRPr lang="zh-CN" altLang="en-US" dirty="0"/>
          </a:p>
        </p:txBody>
      </p:sp>
      <p:sp>
        <p:nvSpPr>
          <p:cNvPr id="3" name="标题 2"/>
          <p:cNvSpPr>
            <a:spLocks noGrp="1"/>
          </p:cNvSpPr>
          <p:nvPr>
            <p:ph type="title"/>
          </p:nvPr>
        </p:nvSpPr>
        <p:spPr/>
        <p:txBody>
          <a:bodyPr/>
          <a:lstStyle/>
          <a:p>
            <a:r>
              <a:rPr lang="zh-CN" altLang="en-US" dirty="0"/>
              <a:t>离散化连续型数据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表格 15"/>
          <p:cNvGraphicFramePr>
            <a:graphicFrameLocks noGrp="1"/>
          </p:cNvGraphicFramePr>
          <p:nvPr>
            <p:extLst>
              <p:ext uri="{D42A27DB-BD31-4B8C-83A1-F6EECF244321}">
                <p14:modId xmlns:p14="http://schemas.microsoft.com/office/powerpoint/2010/main" val="368022079"/>
              </p:ext>
            </p:extLst>
          </p:nvPr>
        </p:nvGraphicFramePr>
        <p:xfrm>
          <a:off x="1222268" y="1864314"/>
          <a:ext cx="9901452" cy="2592000"/>
        </p:xfrm>
        <a:graphic>
          <a:graphicData uri="http://schemas.openxmlformats.org/drawingml/2006/table">
            <a:tbl>
              <a:tblPr firstRow="1" firstCol="1" bandRow="1">
                <a:tableStyleId>{5C22544A-7EE6-4342-B048-85BDC9FD1C3A}</a:tableStyleId>
              </a:tblPr>
              <a:tblGrid>
                <a:gridCol w="1193427">
                  <a:extLst>
                    <a:ext uri="{9D8B030D-6E8A-4147-A177-3AD203B41FA5}">
                      <a16:colId xmlns:a16="http://schemas.microsoft.com/office/drawing/2014/main" val="20000"/>
                    </a:ext>
                  </a:extLst>
                </a:gridCol>
                <a:gridCol w="8708025">
                  <a:extLst>
                    <a:ext uri="{9D8B030D-6E8A-4147-A177-3AD203B41FA5}">
                      <a16:colId xmlns:a16="http://schemas.microsoft.com/office/drawing/2014/main" val="20001"/>
                    </a:ext>
                  </a:extLst>
                </a:gridCol>
              </a:tblGrid>
              <a:tr h="432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right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。表示右侧是否为闭区间。默认为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2000">
                <a:tc>
                  <a:txBody>
                    <a:bodyPr/>
                    <a:lstStyle/>
                    <a:p>
                      <a:pPr algn="ct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labels</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。表示离散化后各个类别的名称。默认为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2000">
                <a:tc>
                  <a:txBody>
                    <a:bodyPr/>
                    <a:lstStyle/>
                    <a:p>
                      <a:pPr algn="ct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retbins</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。表示是否返回区间标签。默认为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precision</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。表示显示标签的精度。默认为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duplicates</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接收指定</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。表示是否允许重复区间，可选</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drop</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表示不允许，</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drop</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表示允许。默认为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3839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1000"/>
                                        <p:tgtEl>
                                          <p:spTgt spid="2">
                                            <p:txEl>
                                              <p:pRg st="8" end="8"/>
                                            </p:txEl>
                                          </p:spTgt>
                                        </p:tgtEl>
                                      </p:cBhvr>
                                    </p:animEffect>
                                    <p:anim calcmode="lin" valueType="num">
                                      <p:cBhvr>
                                        <p:cTn id="2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cut</a:t>
            </a:r>
            <a:r>
              <a:rPr lang="zh-CN" altLang="en-US" dirty="0"/>
              <a:t>函数虽然不能够直接实现等频离散化，但是可以通过定义将相同数量的记录放进每个区间。</a:t>
            </a:r>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相较于等宽法离散化，避免了类分布不均匀的问题，但是，也有可能将数值非常接近的两个值分到不同的区间以满足每个区间对数据个数的要求。</a:t>
            </a:r>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2.</a:t>
            </a:r>
            <a:r>
              <a:rPr lang="zh-CN" altLang="en-US" b="1" dirty="0"/>
              <a:t> 等频法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维聚类的方法包括两个步骤</a:t>
            </a:r>
            <a:r>
              <a:rPr lang="zh-CN" altLang="en-US" dirty="0"/>
              <a:t>。</a:t>
            </a:r>
            <a:endParaRPr lang="en-US" altLang="zh-CN" dirty="0"/>
          </a:p>
          <a:p>
            <a:pPr marL="720090">
              <a:buFont typeface="Arial" panose="020B0604020202020204" pitchFamily="34" charset="0"/>
              <a:buChar char="•"/>
            </a:pPr>
            <a:r>
              <a:rPr lang="zh-CN" altLang="zh-CN" dirty="0"/>
              <a:t>首先将连续型数据用聚类算法（如</a:t>
            </a:r>
            <a:r>
              <a:rPr lang="en-US" altLang="zh-CN" dirty="0"/>
              <a:t>K-Means</a:t>
            </a:r>
            <a:r>
              <a:rPr lang="zh-CN" altLang="zh-CN" dirty="0"/>
              <a:t>算法等）进行聚类，</a:t>
            </a:r>
            <a:endParaRPr lang="en-US" altLang="zh-CN" dirty="0"/>
          </a:p>
          <a:p>
            <a:pPr marL="720090">
              <a:buFont typeface="Arial" panose="020B0604020202020204" pitchFamily="34" charset="0"/>
              <a:buChar char="•"/>
            </a:pPr>
            <a:r>
              <a:rPr lang="zh-CN" altLang="zh-CN" dirty="0"/>
              <a:t>然后处理聚类得到的簇，为合并到一个簇的连续型数据做同一种标记。</a:t>
            </a:r>
            <a:endParaRPr lang="en-US" altLang="zh-CN" dirty="0"/>
          </a:p>
          <a:p>
            <a:r>
              <a:rPr lang="zh-CN" altLang="zh-CN" dirty="0"/>
              <a:t>聚类分析的离散化方法需要用户指定簇的个数，用于决定产生的区间数。</a:t>
            </a:r>
          </a:p>
          <a:p>
            <a:r>
              <a:rPr lang="en-US" altLang="zh-CN" dirty="0"/>
              <a:t>K-Means</a:t>
            </a:r>
            <a:r>
              <a:rPr lang="zh-CN" altLang="zh-CN" dirty="0"/>
              <a:t>聚类分析的离散化方法可以很好地根据现有特征的数据分布状况进行聚类，但是由于</a:t>
            </a:r>
            <a:r>
              <a:rPr lang="en-US" altLang="zh-CN" dirty="0"/>
              <a:t>K-Means</a:t>
            </a:r>
            <a:r>
              <a:rPr lang="zh-CN" altLang="zh-CN" dirty="0"/>
              <a:t>算法本身的缺陷，用该方法进行离散化时依旧需要指定离散化后类别的数目。此时需要配合聚类算法评价方法，找出最优的聚类簇数目。</a:t>
            </a: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3.</a:t>
            </a:r>
            <a:r>
              <a:rPr lang="zh-CN" altLang="en-US" b="1" dirty="0"/>
              <a:t> 聚类分析法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数据预处理过程：数据合并、数据清洗、数据标准化和数据转换。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数据合并主要通过堆叠合并、主键合并和重叠合并的方法对数据进行合并。</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数据清洗主要包括了对重复值、缺失值和异常值的处理</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en-US" kern="100" dirty="0"/>
              <a:t>掌握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如何将不同量纲的数据转化为具有一致性的标准化数据。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如何从不同的应用角度对已有的特征数据进行转换。</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4"/>
          <p:cNvSpPr>
            <a:spLocks noGrp="1"/>
          </p:cNvSpPr>
          <p:nvPr>
            <p:ph type="title"/>
          </p:nvPr>
        </p:nvSpPr>
        <p:spPr/>
        <p:txBody>
          <a:bodyPr/>
          <a:lstStyle/>
          <a:p>
            <a:r>
              <a:rPr lang="zh-CN" altLang="en-US" dirty="0"/>
              <a:t>小结</a:t>
            </a:r>
          </a:p>
        </p:txBody>
      </p:sp>
      <p:pic>
        <p:nvPicPr>
          <p:cNvPr id="7"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0"/>
          </a:p>
        </p:txBody>
      </p:sp>
      <p:sp>
        <p:nvSpPr>
          <p:cNvPr id="10246" name="Rectangle 6"/>
          <p:cNvSpPr>
            <a:spLocks noChangeArrowheads="1"/>
          </p:cNvSpPr>
          <p:nvPr/>
        </p:nvSpPr>
        <p:spPr bwMode="auto">
          <a:xfrm>
            <a:off x="1524003" y="-392117"/>
            <a:ext cx="184731" cy="38549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panose="020B0604020202020204" pitchFamily="34" charset="0"/>
            </a:endParaRPr>
          </a:p>
        </p:txBody>
      </p:sp>
      <p:sp>
        <p:nvSpPr>
          <p:cNvPr id="4" name="Rectangle 5">
            <a:extLst>
              <a:ext uri="{FF2B5EF4-FFF2-40B4-BE49-F238E27FC236}">
                <a16:creationId xmlns:a16="http://schemas.microsoft.com/office/drawing/2014/main" id="{235D4189-E796-4F8E-A9EF-033ABD2A1037}"/>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61EB02C0-72FA-4263-B2A1-C1945790DA35}"/>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当参数</a:t>
            </a:r>
            <a:r>
              <a:rPr lang="en-US" altLang="zh-CN" dirty="0"/>
              <a:t>axis=1</a:t>
            </a:r>
            <a:r>
              <a:rPr lang="zh-CN" altLang="en-US" dirty="0"/>
              <a:t>时，</a:t>
            </a:r>
            <a:r>
              <a:rPr lang="en-US" altLang="zh-CN" dirty="0" err="1"/>
              <a:t>concat</a:t>
            </a:r>
            <a:r>
              <a:rPr lang="zh-CN" altLang="en-US" dirty="0"/>
              <a:t>函数可做行对齐，然后将不同列名称的两张或多张表合并。</a:t>
            </a:r>
            <a:endParaRPr lang="en-US" altLang="zh-CN" dirty="0"/>
          </a:p>
          <a:p>
            <a:r>
              <a:rPr lang="zh-CN" altLang="en-US" dirty="0"/>
              <a:t>当两个表索引不完全一样时，可以设置</a:t>
            </a:r>
            <a:r>
              <a:rPr lang="en-US" altLang="zh-CN" dirty="0"/>
              <a:t>join</a:t>
            </a:r>
            <a:r>
              <a:rPr lang="zh-CN" altLang="en-US" dirty="0"/>
              <a:t>参数选择是内连接还是外连接。在内连接的情况下，仅仅返回索引重叠部分数据；在外连接的情况下，则显示索引的并集部分数据，不足的地方则使用空值填补，横向堆叠外连接示例如图所示。</a:t>
            </a:r>
            <a:endParaRPr lang="en-US" altLang="zh-CN" dirty="0"/>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当两份数据索引完全一样时，不论</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参数的取值是</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，结果都是将两个表完全按照</a:t>
            </a:r>
            <a:r>
              <a:rPr lang="en-US" altLang="zh-CN" sz="1800" i="1"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轴拼接起来。</a:t>
            </a:r>
            <a:endParaRPr lang="en-US" altLang="zh-CN" dirty="0"/>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78692" y="3854389"/>
            <a:ext cx="5634616" cy="210999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6403109" cy="4339721"/>
          </a:xfrm>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err="1">
                <a:effectLst/>
                <a:latin typeface="Times New Roman" panose="02020603050405020304" pitchFamily="18" charset="0"/>
                <a:ea typeface="宋体" panose="02010600030101010101" pitchFamily="2" charset="-122"/>
              </a:rPr>
              <a:t>concat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函数时，在默认情况下，即</a:t>
            </a:r>
            <a:r>
              <a:rPr lang="en-US" altLang="zh-CN" sz="1800" dirty="0">
                <a:effectLst/>
                <a:latin typeface="Times New Roman" panose="02020603050405020304" pitchFamily="18" charset="0"/>
                <a:ea typeface="宋体" panose="02010600030101010101" pitchFamily="2" charset="-122"/>
              </a:rPr>
              <a:t>axis=0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rPr>
              <a:t>concat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函数做列对齐，将不同行索引的两张或多张表纵向合并。</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在两张表的列名并不完全相同的情况下，可以使用</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zh-CN" altLang="en-US" dirty="0"/>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参数取值为</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时，返回的仅仅是列名的交集所代表的列</a:t>
            </a:r>
            <a:r>
              <a:rPr lang="zh-CN" altLang="en-US" dirty="0"/>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参数取值为</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时，返回的是两者列名的并集所代表的列。</a:t>
            </a:r>
            <a:r>
              <a:rPr lang="zh-CN" altLang="en-US" dirty="0"/>
              <a:t>其原理示意如图。</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当两张表的列名完全相同时，不论</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参数的取值是</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，结果都是将两个表完全按照</a:t>
            </a:r>
            <a:r>
              <a:rPr lang="en-US" altLang="zh-CN" sz="1800" i="1"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轴拼接起来</a:t>
            </a:r>
            <a:r>
              <a:rPr lang="zh-CN" altLang="en-US" dirty="0"/>
              <a:t>。</a:t>
            </a:r>
            <a:endParaRPr lang="zh-CN" altLang="en-US" b="1" dirty="0"/>
          </a:p>
        </p:txBody>
      </p:sp>
      <p:sp>
        <p:nvSpPr>
          <p:cNvPr id="3" name="标题 2"/>
          <p:cNvSpPr>
            <a:spLocks noGrp="1"/>
          </p:cNvSpPr>
          <p:nvPr>
            <p:ph type="title"/>
          </p:nvPr>
        </p:nvSpPr>
        <p:spPr/>
        <p:txBody>
          <a:bodyPr/>
          <a:lstStyle/>
          <a:p>
            <a:r>
              <a:rPr lang="zh-CN" altLang="en-US" dirty="0"/>
              <a:t>堆叠合并数据</a:t>
            </a:r>
          </a:p>
        </p:txBody>
      </p:sp>
      <p:sp>
        <p:nvSpPr>
          <p:cNvPr id="4" name="内容占位符 3"/>
          <p:cNvSpPr>
            <a:spLocks noGrp="1"/>
          </p:cNvSpPr>
          <p:nvPr>
            <p:ph idx="10"/>
          </p:nvPr>
        </p:nvSpPr>
        <p:spPr/>
        <p:txBody>
          <a:bodyPr/>
          <a:lstStyle/>
          <a:p>
            <a:r>
              <a:rPr lang="en-US" altLang="zh-CN" b="1" dirty="0"/>
              <a:t>2. </a:t>
            </a:r>
            <a:r>
              <a:rPr lang="zh-CN" altLang="en-US" b="1" dirty="0"/>
              <a:t>纵向堆叠</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54405" y="1983352"/>
            <a:ext cx="4413776" cy="37356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fade">
                                      <p:cBhvr>
                                        <p:cTn id="48" dur="1000"/>
                                        <p:tgtEl>
                                          <p:spTgt spid="2">
                                            <p:txEl>
                                              <p:pRg st="4" end="4"/>
                                            </p:txEl>
                                          </p:spTgt>
                                        </p:tgtEl>
                                      </p:cBhvr>
                                    </p:animEffect>
                                    <p:anim calcmode="lin" valueType="num">
                                      <p:cBhvr>
                                        <p:cTn id="4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append()</a:t>
            </a:r>
            <a:r>
              <a:rPr lang="zh-CN" altLang="en-US" dirty="0"/>
              <a:t>方法也可以用于纵向合并两张表。但是使用</a:t>
            </a:r>
            <a:r>
              <a:rPr lang="en-US" altLang="zh-CN" dirty="0"/>
              <a:t>append()</a:t>
            </a:r>
            <a:r>
              <a:rPr lang="zh-CN" altLang="en-US" dirty="0"/>
              <a:t>方法实现纵向表堆叠的前提条件是两张表的列名需要完全一致。</a:t>
            </a:r>
            <a:r>
              <a:rPr lang="en-US" altLang="zh-CN" dirty="0"/>
              <a:t>append()</a:t>
            </a:r>
            <a:r>
              <a:rPr lang="zh-CN" altLang="en-US" dirty="0"/>
              <a:t>方法的基本使用格式如下。</a:t>
            </a:r>
          </a:p>
          <a:p>
            <a:endParaRPr lang="en-US" altLang="zh-CN" b="1" dirty="0"/>
          </a:p>
          <a:p>
            <a:endParaRPr lang="en-US" altLang="zh-CN" b="1" dirty="0"/>
          </a:p>
          <a:p>
            <a:r>
              <a:rPr lang="en-US" altLang="zh-CN" dirty="0"/>
              <a:t>append()</a:t>
            </a:r>
            <a:r>
              <a:rPr lang="zh-CN" altLang="en-US" dirty="0"/>
              <a:t>方法的参数说明如下。</a:t>
            </a:r>
            <a:endParaRPr lang="en-US" altLang="zh-CN" b="1" dirty="0"/>
          </a:p>
          <a:p>
            <a:endParaRPr lang="en-US" altLang="zh-CN" b="1" dirty="0"/>
          </a:p>
        </p:txBody>
      </p:sp>
      <p:sp>
        <p:nvSpPr>
          <p:cNvPr id="3" name="标题 2"/>
          <p:cNvSpPr>
            <a:spLocks noGrp="1"/>
          </p:cNvSpPr>
          <p:nvPr>
            <p:ph type="title"/>
          </p:nvPr>
        </p:nvSpPr>
        <p:spPr/>
        <p:txBody>
          <a:bodyPr/>
          <a:lstStyle/>
          <a:p>
            <a:r>
              <a:rPr lang="zh-CN" altLang="en-US" dirty="0"/>
              <a:t>堆叠合并数据</a:t>
            </a:r>
          </a:p>
        </p:txBody>
      </p:sp>
      <p:graphicFrame>
        <p:nvGraphicFramePr>
          <p:cNvPr id="8" name="表格 8"/>
          <p:cNvGraphicFramePr>
            <a:graphicFrameLocks noGrp="1"/>
          </p:cNvGraphicFramePr>
          <p:nvPr>
            <p:extLst>
              <p:ext uri="{D42A27DB-BD31-4B8C-83A1-F6EECF244321}">
                <p14:modId xmlns:p14="http://schemas.microsoft.com/office/powerpoint/2010/main" val="3622134017"/>
              </p:ext>
            </p:extLst>
          </p:nvPr>
        </p:nvGraphicFramePr>
        <p:xfrm>
          <a:off x="1825347" y="3456894"/>
          <a:ext cx="8541305" cy="2700000"/>
        </p:xfrm>
        <a:graphic>
          <a:graphicData uri="http://schemas.openxmlformats.org/drawingml/2006/table">
            <a:tbl>
              <a:tblPr firstRow="1" firstCol="1" bandRow="1">
                <a:tableStyleId>{5C22544A-7EE6-4342-B048-85BDC9FD1C3A}</a:tableStyleId>
              </a:tblPr>
              <a:tblGrid>
                <a:gridCol w="1848197">
                  <a:extLst>
                    <a:ext uri="{9D8B030D-6E8A-4147-A177-3AD203B41FA5}">
                      <a16:colId xmlns:a16="http://schemas.microsoft.com/office/drawing/2014/main" val="20000"/>
                    </a:ext>
                  </a:extLst>
                </a:gridCol>
                <a:gridCol w="6693108">
                  <a:extLst>
                    <a:ext uri="{9D8B030D-6E8A-4147-A177-3AD203B41FA5}">
                      <a16:colId xmlns:a16="http://schemas.microsoft.com/office/drawing/2014/main"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0000"/>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。表示要添加的新数据。无默认值</a:t>
                      </a:r>
                    </a:p>
                  </a:txBody>
                  <a:tcPr marL="68580" marR="68580" marT="0" marB="0" anchor="ctr"/>
                </a:tc>
                <a:extLst>
                  <a:ext uri="{0D108BD9-81ED-4DB2-BD59-A6C34878D82A}">
                    <a16:rowId xmlns:a16="http://schemas.microsoft.com/office/drawing/2014/main" val="10001"/>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，那么就会对新生成的</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使用新的索引（自动产生），而忽略原来数据的索引。默认为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verify_integrity</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，那么当</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时，会检查添加的数据索引是否冲突，若冲突，则会添加失败。默认为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，那么会对合并的两个表的列进行排序。默认为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02C1AC5B-7626-437C-9AF7-2C784DDA370D}"/>
              </a:ext>
            </a:extLst>
          </p:cNvPr>
          <p:cNvSpPr txBox="1">
            <a:spLocks noChangeArrowheads="1"/>
          </p:cNvSpPr>
          <p:nvPr/>
        </p:nvSpPr>
        <p:spPr bwMode="auto">
          <a:xfrm>
            <a:off x="466401" y="2231688"/>
            <a:ext cx="110224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pandas.DataFrame.append</a:t>
            </a:r>
            <a:r>
              <a:rPr kumimoji="0" lang="en-US" altLang="zh-CN" sz="2200" i="1" dirty="0">
                <a:latin typeface="Times New Roman" panose="02020603050405020304" pitchFamily="18" charset="0"/>
                <a:cs typeface="Times New Roman" panose="02020603050405020304" pitchFamily="18" charset="0"/>
              </a:rPr>
              <a:t>(other,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verify_integrity</a:t>
            </a:r>
            <a:r>
              <a:rPr kumimoji="0" lang="en-US" altLang="zh-CN" sz="2200" i="1" dirty="0">
                <a:latin typeface="Times New Roman" panose="02020603050405020304" pitchFamily="18" charset="0"/>
                <a:cs typeface="Times New Roman" panose="02020603050405020304" pitchFamily="18" charset="0"/>
              </a:rPr>
              <a:t>=False, sort=False)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主键合并，即通过一个或多个键将两个数据集的行连接起来，类似于</a:t>
            </a:r>
            <a:r>
              <a:rPr lang="en-US" altLang="zh-CN" sz="1800" dirty="0">
                <a:effectLst/>
                <a:latin typeface="Times New Roman" panose="02020603050405020304" pitchFamily="18" charset="0"/>
                <a:ea typeface="宋体" panose="02010600030101010101" pitchFamily="2" charset="-122"/>
              </a:rPr>
              <a:t>SQL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针对两张包含不同特征的表，将根据某几个特征一一对应拼接起来，合并后数据的列数为两个原数据的列数和减去连接键的数量</a:t>
            </a:r>
            <a:r>
              <a:rPr lang="zh-CN" altLang="en-US" dirty="0"/>
              <a:t>。</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81364" y="3035094"/>
            <a:ext cx="7029273" cy="252341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04181"/>
            <a:ext cx="11421817" cy="5052713"/>
          </a:xfrm>
        </p:spPr>
        <p:txBody>
          <a:bodyPr/>
          <a:lstStyle/>
          <a:p>
            <a:r>
              <a:rPr lang="zh-CN" altLang="en-US" dirty="0"/>
              <a:t>和数据库的</a:t>
            </a:r>
            <a:r>
              <a:rPr lang="en-US" altLang="zh-CN" dirty="0"/>
              <a:t>join</a:t>
            </a:r>
            <a:r>
              <a:rPr lang="zh-CN" altLang="en-US" dirty="0"/>
              <a:t>一样，</a:t>
            </a:r>
            <a:r>
              <a:rPr lang="en-US" altLang="zh-CN" dirty="0"/>
              <a:t>merge</a:t>
            </a:r>
            <a:r>
              <a:rPr lang="zh-CN" altLang="en-US" dirty="0"/>
              <a:t>函数也有左连接（</a:t>
            </a:r>
            <a:r>
              <a:rPr lang="en-US" altLang="zh-CN" dirty="0"/>
              <a:t>left</a:t>
            </a:r>
            <a:r>
              <a:rPr lang="zh-CN" altLang="en-US" dirty="0"/>
              <a:t>）、右连接（</a:t>
            </a:r>
            <a:r>
              <a:rPr lang="en-US" altLang="zh-CN" dirty="0"/>
              <a:t>right</a:t>
            </a:r>
            <a:r>
              <a:rPr lang="zh-CN" altLang="en-US" dirty="0"/>
              <a:t>）、内连接（</a:t>
            </a:r>
            <a:r>
              <a:rPr lang="en-US" altLang="zh-CN" dirty="0"/>
              <a:t>inner</a:t>
            </a:r>
            <a:r>
              <a:rPr lang="zh-CN" altLang="en-US" dirty="0"/>
              <a:t>）和外连接（</a:t>
            </a:r>
            <a:r>
              <a:rPr lang="en-US" altLang="zh-CN" dirty="0"/>
              <a:t>outer</a:t>
            </a:r>
            <a:r>
              <a:rPr lang="zh-CN" altLang="en-US" dirty="0"/>
              <a:t>）。</a:t>
            </a:r>
            <a:endParaRPr lang="en-US" altLang="zh-CN" dirty="0"/>
          </a:p>
          <a:p>
            <a:r>
              <a:rPr lang="zh-CN" altLang="en-US" dirty="0"/>
              <a:t>比起数据库</a:t>
            </a:r>
            <a:r>
              <a:rPr lang="en-US" altLang="zh-CN" dirty="0"/>
              <a:t>SQL</a:t>
            </a:r>
            <a:r>
              <a:rPr lang="zh-CN" altLang="en-US" dirty="0"/>
              <a:t>语言中的</a:t>
            </a:r>
            <a:r>
              <a:rPr lang="en-US" altLang="zh-CN" dirty="0"/>
              <a:t>join</a:t>
            </a:r>
            <a:r>
              <a:rPr lang="zh-CN" altLang="en-US" dirty="0"/>
              <a:t>，</a:t>
            </a:r>
            <a:r>
              <a:rPr lang="en-US" altLang="zh-CN" dirty="0"/>
              <a:t>merge</a:t>
            </a:r>
            <a:r>
              <a:rPr lang="zh-CN" altLang="en-US" dirty="0"/>
              <a:t>函数还有其自身独到之处，如可以在合并过程中对数据集中的数据进行排序等，</a:t>
            </a:r>
            <a:r>
              <a:rPr lang="en-US" altLang="zh-CN" dirty="0"/>
              <a:t>merge</a:t>
            </a:r>
            <a:r>
              <a:rPr lang="zh-CN" altLang="en-US" dirty="0"/>
              <a:t>函数的基本使用格式如下。</a:t>
            </a:r>
            <a:endParaRPr lang="en-US" altLang="zh-CN" dirty="0"/>
          </a:p>
          <a:p>
            <a:endParaRPr lang="en-US" altLang="zh-CN" dirty="0"/>
          </a:p>
          <a:p>
            <a:endParaRPr lang="en-US" altLang="zh-CN" dirty="0"/>
          </a:p>
          <a:p>
            <a:endParaRPr lang="en-US" altLang="zh-CN" dirty="0"/>
          </a:p>
          <a:p>
            <a:endParaRPr lang="zh-CN" altLang="en-US" dirty="0"/>
          </a:p>
          <a:p>
            <a:r>
              <a:rPr lang="zh-CN" altLang="en-US" dirty="0"/>
              <a:t>根据</a:t>
            </a:r>
            <a:r>
              <a:rPr lang="en-US" altLang="zh-CN" dirty="0"/>
              <a:t>merge</a:t>
            </a:r>
            <a:r>
              <a:rPr lang="zh-CN" altLang="en-US" dirty="0"/>
              <a:t>函数中的参数说明，并按照需求修改相关参数，即可以多种方法实现主键合并。</a:t>
            </a:r>
          </a:p>
        </p:txBody>
      </p:sp>
      <p:sp>
        <p:nvSpPr>
          <p:cNvPr id="3" name="标题 2"/>
          <p:cNvSpPr>
            <a:spLocks noGrp="1"/>
          </p:cNvSpPr>
          <p:nvPr>
            <p:ph type="title"/>
          </p:nvPr>
        </p:nvSpPr>
        <p:spPr/>
        <p:txBody>
          <a:bodyPr/>
          <a:lstStyle/>
          <a:p>
            <a:r>
              <a:rPr lang="zh-CN" altLang="en-US" b="1" dirty="0"/>
              <a:t>主键合并数据</a:t>
            </a:r>
            <a:endParaRPr lang="zh-CN" altLang="en-US" dirty="0"/>
          </a:p>
        </p:txBody>
      </p:sp>
      <p:sp>
        <p:nvSpPr>
          <p:cNvPr id="4" name="TextBox 5">
            <a:extLst>
              <a:ext uri="{FF2B5EF4-FFF2-40B4-BE49-F238E27FC236}">
                <a16:creationId xmlns:a16="http://schemas.microsoft.com/office/drawing/2014/main" id="{A36D2CDD-1679-4276-A427-AE997EA89AF8}"/>
              </a:ext>
            </a:extLst>
          </p:cNvPr>
          <p:cNvSpPr txBox="1">
            <a:spLocks noChangeArrowheads="1"/>
          </p:cNvSpPr>
          <p:nvPr/>
        </p:nvSpPr>
        <p:spPr bwMode="auto">
          <a:xfrm>
            <a:off x="1208882" y="2823723"/>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pandas.merge</a:t>
            </a:r>
            <a:r>
              <a:rPr kumimoji="0" lang="en-US" altLang="zh-CN" sz="2200" i="1" dirty="0">
                <a:latin typeface="Times New Roman" panose="02020603050405020304" pitchFamily="18" charset="0"/>
                <a:cs typeface="Times New Roman" panose="02020603050405020304" pitchFamily="18" charset="0"/>
              </a:rPr>
              <a:t>(left, right, how='inner', on=None, </a:t>
            </a:r>
            <a:r>
              <a:rPr kumimoji="0" lang="en-US" altLang="zh-CN" sz="2200" i="1" dirty="0" err="1">
                <a:latin typeface="Times New Roman" panose="02020603050405020304" pitchFamily="18" charset="0"/>
                <a:cs typeface="Times New Roman" panose="02020603050405020304" pitchFamily="18" charset="0"/>
              </a:rPr>
              <a:t>left_on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right_on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left_index</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right_index</a:t>
            </a:r>
            <a:r>
              <a:rPr kumimoji="0" lang="en-US" altLang="zh-CN" sz="2200" i="1" dirty="0">
                <a:latin typeface="Times New Roman" panose="02020603050405020304" pitchFamily="18" charset="0"/>
                <a:cs typeface="Times New Roman" panose="02020603050405020304" pitchFamily="18" charset="0"/>
              </a:rPr>
              <a:t>=False, sort=False, suffixes=('_x', '_y'), copy=True, indicator=False, validate=None)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4915</Words>
  <Application>Microsoft Office PowerPoint</Application>
  <PresentationFormat>宽屏</PresentationFormat>
  <Paragraphs>395</Paragraphs>
  <Slides>47</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47</vt:i4>
      </vt:variant>
    </vt:vector>
  </HeadingPairs>
  <TitlesOfParts>
    <vt:vector size="59" baseType="lpstr">
      <vt:lpstr>等线</vt:lpstr>
      <vt:lpstr>黑体</vt:lpstr>
      <vt:lpstr>宋体</vt:lpstr>
      <vt:lpstr>微软雅黑</vt:lpstr>
      <vt:lpstr>Arial</vt:lpstr>
      <vt:lpstr>Calibri</vt:lpstr>
      <vt:lpstr>Times New Roman</vt:lpstr>
      <vt:lpstr>Wingdings</vt:lpstr>
      <vt:lpstr>PPT模板主题</vt:lpstr>
      <vt:lpstr>1_PPT模板主题</vt:lpstr>
      <vt:lpstr>Equation</vt:lpstr>
      <vt:lpstr>Picture</vt:lpstr>
      <vt:lpstr>使用pandas进行数据预处理</vt:lpstr>
      <vt:lpstr>目录</vt:lpstr>
      <vt:lpstr>堆叠合并数据</vt:lpstr>
      <vt:lpstr>堆叠合并数据</vt:lpstr>
      <vt:lpstr>堆叠合并数据</vt:lpstr>
      <vt:lpstr>堆叠合并数据</vt:lpstr>
      <vt:lpstr>堆叠合并数据</vt:lpstr>
      <vt:lpstr>主键合并数据</vt:lpstr>
      <vt:lpstr>主键合并数据</vt:lpstr>
      <vt:lpstr>主键合并数据</vt:lpstr>
      <vt:lpstr>主键合并数据</vt:lpstr>
      <vt:lpstr>重叠合并数据</vt:lpstr>
      <vt:lpstr>重叠合并数据</vt:lpstr>
      <vt:lpstr>目录</vt:lpstr>
      <vt:lpstr>检测与处理重复值</vt:lpstr>
      <vt:lpstr>检测与处理重复值</vt:lpstr>
      <vt:lpstr>检测与处理重复值</vt:lpstr>
      <vt:lpstr>检测与处理重复值</vt:lpstr>
      <vt:lpstr>检测与处理重复值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检测与处理异常值</vt:lpstr>
      <vt:lpstr>检测与处理异常值</vt:lpstr>
      <vt:lpstr>检测与处理异常值</vt:lpstr>
      <vt:lpstr>目录</vt:lpstr>
      <vt:lpstr>离差标准化数据</vt:lpstr>
      <vt:lpstr>标准差标准化数据</vt:lpstr>
      <vt:lpstr>小数定标标准化数据</vt:lpstr>
      <vt:lpstr>目录</vt:lpstr>
      <vt:lpstr>哑变量处理类别型数据</vt:lpstr>
      <vt:lpstr>哑变量处理类别型数据</vt:lpstr>
      <vt:lpstr>哑变量处理类别型数据</vt:lpstr>
      <vt:lpstr>哑变量处理类别型数据</vt:lpstr>
      <vt:lpstr>离散化连续型数据</vt:lpstr>
      <vt:lpstr>离散化连续型数据</vt:lpstr>
      <vt:lpstr>离散化连续型数据</vt:lpstr>
      <vt:lpstr>离散化连续型数据</vt:lpstr>
      <vt:lpstr>离散化连续型数据</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327</cp:revision>
  <dcterms:created xsi:type="dcterms:W3CDTF">2017-01-10T15:44:00Z</dcterms:created>
  <dcterms:modified xsi:type="dcterms:W3CDTF">2022-08-09T03:02:45Z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C02F64B132F94726A0130F5D3FD1CA25</vt:lpwstr>
  </property>
  <property fmtid="{D5CDD505-2E9C-101B-9397-08002B2CF9AE}" pid="3" name="KSOProductBuildVer">
    <vt:lpwstr>2052-11.1.0.10667</vt:lpwstr>
  </property>
</Properties>
</file>